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iY3VdvI0goHihqOYvOPLJ7v8E3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bf48ee7b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bf48ee7b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bf48ee7b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bf48ee7b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OpenWPM go to some website and crawl. Give “taste” of what it feels like.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bf48ee7b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bf48ee7b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bf48ee7b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bf48ee7b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bf48ee7b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bf48ee7b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dbf48ee7b9_0_3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dbf48ee7b9_0_3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dbf48ee7b9_0_38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gdbf48ee7b9_0_3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gdbf48ee7b9_0_38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gdbf48ee7b9_0_3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dbf48ee7b9_0_3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dbf48ee7b9_0_3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gdbf48ee7b9_0_3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gdbf48ee7b9_0_3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dbf48ee7b9_0_3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dbf48ee7b9_0_3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gdbf48ee7b9_0_38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gdbf48ee7b9_0_3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dbf48ee7b9_0_3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dbf48ee7b9_0_3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gdbf48ee7b9_0_38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gdbf48ee7b9_0_3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dbf48ee7b9_0_3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dbf48ee7b9_0_3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gdbf48ee7b9_0_38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gdbf48ee7b9_0_3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dbf48ee7b9_0_3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dbf48ee7b9_0_3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gdbf48ee7b9_0_3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gdbf48ee7b9_0_3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gdbf48ee7b9_0_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bf48ee7b9_0_138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gdbf48ee7b9_0_138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gdbf48ee7b9_0_13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dbf48ee7b9_0_13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dbf48ee7b9_0_13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gdbf48ee7b9_0_138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gdbf48ee7b9_0_13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dbf48ee7b9_0_13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dbf48ee7b9_0_13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gdbf48ee7b9_0_138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gdbf48ee7b9_0_138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gdbf48ee7b9_0_1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bf48ee7b9_0_15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dbf48ee7b9_0_6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gdbf48ee7b9_0_66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gdbf48ee7b9_0_6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dbf48ee7b9_0_6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dbf48ee7b9_0_6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gdbf48ee7b9_0_66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gdbf48ee7b9_0_6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dbf48ee7b9_0_6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dbf48ee7b9_0_6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gdbf48ee7b9_0_6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gdbf48ee7b9_0_6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dbf48ee7b9_0_7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dbf48ee7b9_0_7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dbf48ee7b9_0_7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dbf48ee7b9_0_7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gdbf48ee7b9_0_7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dbf48ee7b9_0_7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f48ee7b9_0_8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dbf48ee7b9_0_8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dbf48ee7b9_0_8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dbf48ee7b9_0_8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gdbf48ee7b9_0_8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gdbf48ee7b9_0_8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gdbf48ee7b9_0_8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bf48ee7b9_0_9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dbf48ee7b9_0_9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dbf48ee7b9_0_9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dbf48ee7b9_0_9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gdbf48ee7b9_0_9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bf48ee7b9_0_9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dbf48ee7b9_0_9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dbf48ee7b9_0_9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dbf48ee7b9_0_9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gdbf48ee7b9_0_9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gdbf48ee7b9_0_9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bf48ee7b9_0_106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dbf48ee7b9_0_106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gdbf48ee7b9_0_106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gdbf48ee7b9_0_106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dbf48ee7b9_0_106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dbf48ee7b9_0_106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gdbf48ee7b9_0_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gdbf48ee7b9_0_106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gdbf48ee7b9_0_10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dbf48ee7b9_0_10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dbf48ee7b9_0_10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gdbf48ee7b9_0_106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gdbf48ee7b9_0_10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dbf48ee7b9_0_10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dbf48ee7b9_0_10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gdbf48ee7b9_0_10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gdbf48ee7b9_0_10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bf48ee7b9_0_12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dbf48ee7b9_0_12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dbf48ee7b9_0_12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dbf48ee7b9_0_124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gdbf48ee7b9_0_124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gdbf48ee7b9_0_124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gdbf48ee7b9_0_1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bf48ee7b9_0_13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dbf48ee7b9_0_13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dbf48ee7b9_0_13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dbf48ee7b9_0_13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gdbf48ee7b9_0_1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dbf48ee7b9_0_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gdbf48ee7b9_0_34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dbf48ee7b9_0_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foxnews.com" TargetMode="External"/><Relationship Id="rId4" Type="http://schemas.openxmlformats.org/officeDocument/2006/relationships/hyperlink" Target="http://ndtv.com" TargetMode="External"/><Relationship Id="rId5" Type="http://schemas.openxmlformats.org/officeDocument/2006/relationships/hyperlink" Target="http://drive.google.com/file/d/1w91Zl-Hcp0LltEpRJEcB6oV_q1iBUbLc/view" TargetMode="External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osmopolitan.com/" TargetMode="External"/><Relationship Id="rId4" Type="http://schemas.openxmlformats.org/officeDocument/2006/relationships/hyperlink" Target="http://jezebel.com" TargetMode="External"/><Relationship Id="rId5" Type="http://schemas.openxmlformats.org/officeDocument/2006/relationships/hyperlink" Target="http://sheknows.com" TargetMode="External"/><Relationship Id="rId6" Type="http://schemas.openxmlformats.org/officeDocument/2006/relationships/hyperlink" Target="http://drive.google.com/file/d/1LJTAi9VvRKyixQN-IeQY6u0UlBpoCRi4/view" TargetMode="External"/><Relationship Id="rId7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tiny.cc/openwpm-colab" TargetMode="External"/><Relationship Id="rId4" Type="http://schemas.openxmlformats.org/officeDocument/2006/relationships/hyperlink" Target="https://colab.research.google.com/drive/17XxF4RPOkhpyJqvWGe2c0HBf10uZIIh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ozilla/OpenWP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tiny.cc/partisan-tracking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hyperlink" Target="http://tiny.cc/india-tracking" TargetMode="External"/><Relationship Id="rId8" Type="http://schemas.openxmlformats.org/officeDocument/2006/relationships/hyperlink" Target="http://tiny.cc/india-topi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mozilla/OpenWPM" TargetMode="External"/><Relationship Id="rId4" Type="http://schemas.openxmlformats.org/officeDocument/2006/relationships/hyperlink" Target="http://tiny.cc/openwpm-install" TargetMode="External"/><Relationship Id="rId5" Type="http://schemas.openxmlformats.org/officeDocument/2006/relationships/hyperlink" Target="http://tiny.cc/openwpm-dock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ozilla/OpenWPM" TargetMode="External"/><Relationship Id="rId4" Type="http://schemas.openxmlformats.org/officeDocument/2006/relationships/hyperlink" Target="http://tiny.cc/openwpm-install" TargetMode="External"/><Relationship Id="rId5" Type="http://schemas.openxmlformats.org/officeDocument/2006/relationships/hyperlink" Target="http://tiny.cc/openwpm-docke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dmo1VZ7aqqBGjdZtXjiKME3OkyIIszo9/view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ms.kcl.ac.uk/netsys/datasets/india-tracking/" TargetMode="External"/><Relationship Id="rId4" Type="http://schemas.openxmlformats.org/officeDocument/2006/relationships/hyperlink" Target="http://tiny.cc/india-tracking/" TargetMode="External"/><Relationship Id="rId5" Type="http://schemas.openxmlformats.org/officeDocument/2006/relationships/hyperlink" Target="https://nms.kcl.ac.uk/netsys/datasets/partisan-tracking/" TargetMode="External"/><Relationship Id="rId6" Type="http://schemas.openxmlformats.org/officeDocument/2006/relationships/hyperlink" Target="http://tiny.cc/partisan-track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425725" y="811025"/>
            <a:ext cx="7859700" cy="14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500"/>
              <a:t>Automated Measurements Using OpenWPM Tool</a:t>
            </a:r>
            <a:endParaRPr sz="3500"/>
          </a:p>
        </p:txBody>
      </p:sp>
      <p:sp>
        <p:nvSpPr>
          <p:cNvPr id="129" name="Google Shape;129;p1"/>
          <p:cNvSpPr txBox="1"/>
          <p:nvPr/>
        </p:nvSpPr>
        <p:spPr>
          <a:xfrm>
            <a:off x="807500" y="2345325"/>
            <a:ext cx="7959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@inproceedings{englehardt2016census,</a:t>
            </a:r>
            <a:endParaRPr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author    = "Steven Englehardt and Arvind Narayanan",</a:t>
            </a:r>
            <a:endParaRPr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title     = "</a:t>
            </a: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{Online tracking: A 1-million-site measurement and analysis}</a:t>
            </a:r>
            <a:r>
              <a:rPr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booktitle = {Proceedings of ACM CCS 2016},</a:t>
            </a:r>
            <a:endParaRPr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year      = "2016",</a:t>
            </a:r>
            <a:endParaRPr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In this </a:t>
            </a:r>
            <a:r>
              <a:rPr lang="en"/>
              <a:t>tutorial</a:t>
            </a:r>
            <a:r>
              <a:rPr lang="en"/>
              <a:t> activity</a:t>
            </a:r>
            <a:endParaRPr/>
          </a:p>
        </p:txBody>
      </p:sp>
      <p:sp>
        <p:nvSpPr>
          <p:cNvPr id="197" name="Google Shape;197;p5"/>
          <p:cNvSpPr txBox="1"/>
          <p:nvPr>
            <p:ph idx="1" type="body"/>
          </p:nvPr>
        </p:nvSpPr>
        <p:spPr>
          <a:xfrm>
            <a:off x="730450" y="1496650"/>
            <a:ext cx="7757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Case study 1: Tracking </a:t>
            </a:r>
            <a:r>
              <a:rPr lang="en" sz="2000"/>
              <a:t>across</a:t>
            </a:r>
            <a:r>
              <a:rPr lang="en" sz="2000"/>
              <a:t> countries 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FF0000"/>
                </a:solidFill>
              </a:rPr>
              <a:t>USA versus India news websites (Stateless)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Case </a:t>
            </a:r>
            <a:r>
              <a:rPr lang="en" sz="2000"/>
              <a:t>study</a:t>
            </a:r>
            <a:r>
              <a:rPr lang="en" sz="2000"/>
              <a:t> 2: Building artificial user personas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FF0000"/>
                </a:solidFill>
              </a:rPr>
              <a:t> Women versus Men (Stateful, “default”)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i="1" lang="en" sz="2000"/>
              <a:t>$</a:t>
            </a:r>
            <a:r>
              <a:rPr i="1" lang="en" sz="2000"/>
              <a:t>vim demo.py → &lt;change websites names&gt;</a:t>
            </a:r>
            <a:endParaRPr i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98" name="Google Shape;198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bf48ee7b9_0_155"/>
          <p:cNvSpPr txBox="1"/>
          <p:nvPr>
            <p:ph type="title"/>
          </p:nvPr>
        </p:nvSpPr>
        <p:spPr>
          <a:xfrm>
            <a:off x="885025" y="425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1: </a:t>
            </a:r>
            <a:r>
              <a:rPr lang="en"/>
              <a:t>Changing websites list </a:t>
            </a:r>
            <a:endParaRPr/>
          </a:p>
        </p:txBody>
      </p:sp>
      <p:sp>
        <p:nvSpPr>
          <p:cNvPr id="204" name="Google Shape;204;gdbf48ee7b9_0_155"/>
          <p:cNvSpPr txBox="1"/>
          <p:nvPr>
            <p:ph idx="1" type="body"/>
          </p:nvPr>
        </p:nvSpPr>
        <p:spPr>
          <a:xfrm>
            <a:off x="819150" y="1990725"/>
            <a:ext cx="2310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http://www.foxnews.com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http://ndtv.com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…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dbf48ee7b9_0_1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gdbf48ee7b9_0_155" title="indiaUSA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8725" y="11496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bf48ee7b9_0_18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case study 1</a:t>
            </a:r>
            <a:endParaRPr/>
          </a:p>
        </p:txBody>
      </p:sp>
      <p:sp>
        <p:nvSpPr>
          <p:cNvPr id="212" name="Google Shape;212;gdbf48ee7b9_0_185"/>
          <p:cNvSpPr txBox="1"/>
          <p:nvPr>
            <p:ph idx="1" type="body"/>
          </p:nvPr>
        </p:nvSpPr>
        <p:spPr>
          <a:xfrm>
            <a:off x="819150" y="1728900"/>
            <a:ext cx="32118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Cookies counts per website as an indicative of tracking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Median Tracking in India is “three” times then </a:t>
            </a:r>
            <a:r>
              <a:rPr lang="en" sz="1600"/>
              <a:t>tracking</a:t>
            </a:r>
            <a:r>
              <a:rPr lang="en" sz="1600"/>
              <a:t> in USA news.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Some websites can track by having 1000+ cookies</a:t>
            </a:r>
            <a:endParaRPr sz="1600"/>
          </a:p>
        </p:txBody>
      </p:sp>
      <p:sp>
        <p:nvSpPr>
          <p:cNvPr id="213" name="Google Shape;213;gdbf48ee7b9_0_18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gdbf48ee7b9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875" y="1668375"/>
            <a:ext cx="4781526" cy="293874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dbf48ee7b9_0_185"/>
          <p:cNvSpPr txBox="1"/>
          <p:nvPr/>
        </p:nvSpPr>
        <p:spPr>
          <a:xfrm>
            <a:off x="650425" y="4206925"/>
            <a:ext cx="30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Agarwal et. al, ICWSM 2021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Case 2: Building user Personas</a:t>
            </a:r>
            <a:endParaRPr/>
          </a:p>
        </p:txBody>
      </p:sp>
      <p:sp>
        <p:nvSpPr>
          <p:cNvPr id="221" name="Google Shape;221;p8"/>
          <p:cNvSpPr txBox="1"/>
          <p:nvPr>
            <p:ph idx="1" type="body"/>
          </p:nvPr>
        </p:nvSpPr>
        <p:spPr>
          <a:xfrm>
            <a:off x="608450" y="2387425"/>
            <a:ext cx="3237000" cy="19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https://www.cosmopolitan.com/</a:t>
            </a:r>
            <a:r>
              <a:rPr lang="en" sz="1700"/>
              <a:t> ,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http://Jezebel.com</a:t>
            </a:r>
            <a:r>
              <a:rPr lang="en" sz="1700"/>
              <a:t> ,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5"/>
              </a:rPr>
              <a:t>http://Sheknows.com</a:t>
            </a:r>
            <a:r>
              <a:rPr lang="en" sz="1700"/>
              <a:t>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...</a:t>
            </a:r>
            <a:endParaRPr sz="1700"/>
          </a:p>
        </p:txBody>
      </p:sp>
      <p:sp>
        <p:nvSpPr>
          <p:cNvPr id="222" name="Google Shape;222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3" name="Google Shape;223;p8" title="bandicam 2021-06-10 17-18-47-362.mp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97850" y="1952600"/>
            <a:ext cx="4485946" cy="2438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Results from case study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t/>
            </a:r>
            <a:endParaRPr/>
          </a:p>
        </p:txBody>
      </p:sp>
      <p:sp>
        <p:nvSpPr>
          <p:cNvPr id="229" name="Google Shape;229;p9"/>
          <p:cNvSpPr txBox="1"/>
          <p:nvPr>
            <p:ph idx="1" type="body"/>
          </p:nvPr>
        </p:nvSpPr>
        <p:spPr>
          <a:xfrm>
            <a:off x="291450" y="1613950"/>
            <a:ext cx="4649400" cy="30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People have browsing behaviour.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Can exhibit certain characteristics: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Political affiliation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Demographics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>
                <a:solidFill>
                  <a:srgbClr val="24292E"/>
                </a:solidFill>
              </a:rPr>
              <a:t>Stateful Crawls with 20 websites</a:t>
            </a:r>
            <a:endParaRPr sz="2000">
              <a:solidFill>
                <a:srgbClr val="24292E"/>
              </a:solidFill>
            </a:endParaRPr>
          </a:p>
          <a:p>
            <a:pPr indent="-35559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-"/>
            </a:pPr>
            <a:r>
              <a:rPr lang="en" sz="2000">
                <a:solidFill>
                  <a:srgbClr val="24292E"/>
                </a:solidFill>
              </a:rPr>
              <a:t>After visiting certain websites...</a:t>
            </a:r>
            <a:endParaRPr sz="2000">
              <a:solidFill>
                <a:srgbClr val="24292E"/>
              </a:solidFill>
            </a:endParaRPr>
          </a:p>
          <a:p>
            <a:pPr indent="-35559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-"/>
            </a:pPr>
            <a:r>
              <a:rPr lang="en" sz="2000">
                <a:solidFill>
                  <a:srgbClr val="24292E"/>
                </a:solidFill>
              </a:rPr>
              <a:t>Exported as Profile.tar</a:t>
            </a:r>
            <a:endParaRPr sz="2000">
              <a:solidFill>
                <a:srgbClr val="24292E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-"/>
            </a:pPr>
            <a:r>
              <a:rPr lang="en" sz="2000">
                <a:solidFill>
                  <a:srgbClr val="24292E"/>
                </a:solidFill>
              </a:rPr>
              <a:t>Loaded on other crawls</a:t>
            </a:r>
            <a:endParaRPr sz="2000"/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8600" y="1864250"/>
            <a:ext cx="4545125" cy="24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5304050" y="4369575"/>
            <a:ext cx="30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Agarwal et. al, WWW 2020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What data should be collected?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t/>
            </a:r>
            <a:endParaRPr/>
          </a:p>
        </p:txBody>
      </p:sp>
      <p:sp>
        <p:nvSpPr>
          <p:cNvPr id="238" name="Google Shape;238;p10"/>
          <p:cNvSpPr txBox="1"/>
          <p:nvPr>
            <p:ph idx="1" type="body"/>
          </p:nvPr>
        </p:nvSpPr>
        <p:spPr>
          <a:xfrm>
            <a:off x="819150" y="17240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Traffic logs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Cookies information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Javascripts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HTTPs logs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Meta: Visit sequence and settings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Profile.tar file (if stateful crawl)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Snapshots (if needed)</a:t>
            </a:r>
            <a:endParaRPr sz="2000"/>
          </a:p>
        </p:txBody>
      </p:sp>
      <p:sp>
        <p:nvSpPr>
          <p:cNvPr id="239" name="Google Shape;239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0" name="Google Shape;24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425" y="1568875"/>
            <a:ext cx="2887973" cy="223217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0"/>
          <p:cNvSpPr txBox="1"/>
          <p:nvPr/>
        </p:nvSpPr>
        <p:spPr>
          <a:xfrm>
            <a:off x="5666700" y="4027525"/>
            <a:ext cx="30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Agarwal et. al, WWW 2020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Hand On!</a:t>
            </a:r>
            <a:endParaRPr/>
          </a:p>
        </p:txBody>
      </p:sp>
      <p:sp>
        <p:nvSpPr>
          <p:cNvPr id="247" name="Google Shape;247;p1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" sz="1900">
                <a:solidFill>
                  <a:srgbClr val="000000"/>
                </a:solidFill>
              </a:rPr>
              <a:t>Analysis: So let’s try…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http://tiny.cc/openwpm-colab</a:t>
            </a:r>
            <a:r>
              <a:rPr lang="en" sz="1900">
                <a:solidFill>
                  <a:srgbClr val="000000"/>
                </a:solidFill>
              </a:rPr>
              <a:t> 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" sz="1900">
                <a:solidFill>
                  <a:srgbClr val="000000"/>
                </a:solidFill>
              </a:rPr>
              <a:t>OR</a:t>
            </a:r>
            <a:r>
              <a:rPr lang="en" sz="1900">
                <a:solidFill>
                  <a:srgbClr val="000000"/>
                </a:solidFill>
              </a:rPr>
              <a:t> </a:t>
            </a:r>
            <a:r>
              <a:rPr lang="en" sz="1900" u="sng">
                <a:solidFill>
                  <a:schemeClr val="hlink"/>
                </a:solidFill>
                <a:hlinkClick r:id="rId4"/>
              </a:rPr>
              <a:t>https://colab.research.google.com/drive/17XxF4RPOkhpyJqvWGe2c0HBf10uZIIhE</a:t>
            </a:r>
            <a:r>
              <a:rPr lang="en" sz="1900">
                <a:solidFill>
                  <a:srgbClr val="000000"/>
                </a:solidFill>
              </a:rPr>
              <a:t> 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80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248" name="Google Shape;248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/>
          <p:nvPr>
            <p:ph type="title"/>
          </p:nvPr>
        </p:nvSpPr>
        <p:spPr>
          <a:xfrm>
            <a:off x="819150" y="845600"/>
            <a:ext cx="7745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/>
              <a:t>In this session: Setup and website data crawling</a:t>
            </a:r>
            <a:endParaRPr/>
          </a:p>
        </p:txBody>
      </p:sp>
      <p:sp>
        <p:nvSpPr>
          <p:cNvPr id="136" name="Google Shape;136;p2"/>
          <p:cNvSpPr txBox="1"/>
          <p:nvPr>
            <p:ph idx="1" type="body"/>
          </p:nvPr>
        </p:nvSpPr>
        <p:spPr>
          <a:xfrm>
            <a:off x="819150" y="15721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29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30"/>
              <a:buChar char="❖"/>
            </a:pPr>
            <a:r>
              <a:rPr lang="en" sz="2004">
                <a:solidFill>
                  <a:srgbClr val="24292E"/>
                </a:solidFill>
              </a:rPr>
              <a:t>How to install / launch OpenWPM</a:t>
            </a:r>
            <a:endParaRPr sz="2004">
              <a:solidFill>
                <a:srgbClr val="24292E"/>
              </a:solidFill>
            </a:endParaRPr>
          </a:p>
          <a:p>
            <a:pPr indent="-3829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30"/>
              <a:buChar char="❖"/>
            </a:pPr>
            <a:r>
              <a:rPr lang="en" sz="2004">
                <a:solidFill>
                  <a:srgbClr val="24292E"/>
                </a:solidFill>
              </a:rPr>
              <a:t>What options / settings available</a:t>
            </a:r>
            <a:endParaRPr sz="2004">
              <a:solidFill>
                <a:srgbClr val="24292E"/>
              </a:solidFill>
            </a:endParaRPr>
          </a:p>
          <a:p>
            <a:pPr indent="-3829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30"/>
              <a:buChar char="❖"/>
            </a:pPr>
            <a:r>
              <a:rPr lang="en" sz="2004">
                <a:solidFill>
                  <a:srgbClr val="24292E"/>
                </a:solidFill>
              </a:rPr>
              <a:t>What crawling mechanisms are deployed</a:t>
            </a:r>
            <a:endParaRPr sz="2004">
              <a:solidFill>
                <a:srgbClr val="24292E"/>
              </a:solidFill>
            </a:endParaRPr>
          </a:p>
          <a:p>
            <a:pPr indent="-3829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30"/>
              <a:buChar char="❖"/>
            </a:pPr>
            <a:r>
              <a:rPr lang="en" sz="2004">
                <a:solidFill>
                  <a:srgbClr val="24292E"/>
                </a:solidFill>
              </a:rPr>
              <a:t>How to build synthetic profiles (Stateful)</a:t>
            </a:r>
            <a:endParaRPr sz="2004">
              <a:solidFill>
                <a:srgbClr val="24292E"/>
              </a:solidFill>
            </a:endParaRPr>
          </a:p>
          <a:p>
            <a:pPr indent="-3829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30"/>
              <a:buChar char="❖"/>
            </a:pPr>
            <a:r>
              <a:rPr lang="en" sz="2004">
                <a:solidFill>
                  <a:srgbClr val="24292E"/>
                </a:solidFill>
              </a:rPr>
              <a:t>What data can be collected</a:t>
            </a:r>
            <a:endParaRPr sz="2004">
              <a:solidFill>
                <a:srgbClr val="24292E"/>
              </a:solidFill>
            </a:endParaRPr>
          </a:p>
          <a:p>
            <a:pPr indent="-3829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30"/>
              <a:buChar char="❖"/>
            </a:pPr>
            <a:r>
              <a:rPr lang="en" sz="2004">
                <a:solidFill>
                  <a:srgbClr val="24292E"/>
                </a:solidFill>
              </a:rPr>
              <a:t>Hands On!</a:t>
            </a:r>
            <a:endParaRPr sz="2004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4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1530"/>
              <a:buNone/>
            </a:pPr>
            <a:r>
              <a:t/>
            </a:r>
            <a:endParaRPr sz="2004">
              <a:solidFill>
                <a:srgbClr val="24292E"/>
              </a:solidFill>
            </a:endParaRPr>
          </a:p>
        </p:txBody>
      </p:sp>
      <p:sp>
        <p:nvSpPr>
          <p:cNvPr id="137" name="Google Shape;137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/>
          <p:nvPr>
            <p:ph type="title"/>
          </p:nvPr>
        </p:nvSpPr>
        <p:spPr>
          <a:xfrm>
            <a:off x="819150" y="5415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/>
              <a:t>What is OpenWPM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/>
              <a:t>(Open-source web privacy measurement tool)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t/>
            </a:r>
            <a:endParaRPr/>
          </a:p>
        </p:txBody>
      </p:sp>
      <p:sp>
        <p:nvSpPr>
          <p:cNvPr id="143" name="Google Shape;143;p3"/>
          <p:cNvSpPr txBox="1"/>
          <p:nvPr>
            <p:ph idx="1" type="body"/>
          </p:nvPr>
        </p:nvSpPr>
        <p:spPr>
          <a:xfrm>
            <a:off x="311700" y="1812050"/>
            <a:ext cx="85206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Privacy measurements framework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Selenium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Python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Firefox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Stateless(ful)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Scalable (Thousands to Millions websites)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Easy to set-up!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Openly available at: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https://github.com/mozilla/OpenWPM</a:t>
            </a:r>
            <a:r>
              <a:rPr lang="en" sz="2000"/>
              <a:t> </a:t>
            </a:r>
            <a:endParaRPr sz="2000"/>
          </a:p>
        </p:txBody>
      </p:sp>
      <p:sp>
        <p:nvSpPr>
          <p:cNvPr id="144" name="Google Shape;144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bf48ee7b9_0_25"/>
          <p:cNvSpPr txBox="1"/>
          <p:nvPr>
            <p:ph idx="1" type="body"/>
          </p:nvPr>
        </p:nvSpPr>
        <p:spPr>
          <a:xfrm>
            <a:off x="465851" y="2403400"/>
            <a:ext cx="25950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Web Conference 2020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http://tiny.cc/partisan-tracking</a:t>
            </a:r>
            <a:r>
              <a:rPr lang="en" sz="1500"/>
              <a:t> </a:t>
            </a:r>
            <a:endParaRPr sz="1500"/>
          </a:p>
        </p:txBody>
      </p:sp>
      <p:sp>
        <p:nvSpPr>
          <p:cNvPr id="150" name="Google Shape;150;gdbf48ee7b9_0_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1" name="Google Shape;151;gdbf48ee7b9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9898" y="1779448"/>
            <a:ext cx="2167523" cy="18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dbf48ee7b9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525" y="302250"/>
            <a:ext cx="2595024" cy="200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dbf48ee7b9_0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1499" y="2464525"/>
            <a:ext cx="2447324" cy="24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dbf48ee7b9_0_25"/>
          <p:cNvSpPr txBox="1"/>
          <p:nvPr>
            <p:ph idx="1" type="body"/>
          </p:nvPr>
        </p:nvSpPr>
        <p:spPr>
          <a:xfrm>
            <a:off x="3305200" y="3799675"/>
            <a:ext cx="23964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AAAI </a:t>
            </a:r>
            <a:r>
              <a:rPr lang="en" sz="1500"/>
              <a:t>ICWSM 2021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http://tiny.cc/india-tracking</a:t>
            </a:r>
            <a:r>
              <a:rPr lang="en" sz="1500"/>
              <a:t> </a:t>
            </a:r>
            <a:endParaRPr sz="1500"/>
          </a:p>
        </p:txBody>
      </p:sp>
      <p:sp>
        <p:nvSpPr>
          <p:cNvPr id="155" name="Google Shape;155;gdbf48ee7b9_0_25"/>
          <p:cNvSpPr txBox="1"/>
          <p:nvPr>
            <p:ph idx="1" type="body"/>
          </p:nvPr>
        </p:nvSpPr>
        <p:spPr>
          <a:xfrm>
            <a:off x="6332425" y="1659400"/>
            <a:ext cx="23964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ACM </a:t>
            </a:r>
            <a:r>
              <a:rPr lang="en" sz="1500"/>
              <a:t>Web-Science 2021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8"/>
              </a:rPr>
              <a:t>http://tiny.cc/india-topic</a:t>
            </a:r>
            <a:r>
              <a:rPr lang="en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Setup: As available on Github</a:t>
            </a:r>
            <a:endParaRPr/>
          </a:p>
        </p:txBody>
      </p:sp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819150" y="15726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Navigate to 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https://github.com/mozilla/OpenWPM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Steps also available on: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http://tiny.cc/openwpm-install</a:t>
            </a:r>
            <a:r>
              <a:rPr lang="en" sz="1800"/>
              <a:t> </a:t>
            </a:r>
            <a:endParaRPr sz="1800"/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100"/>
              <a:t>Anaconda (In house environment)</a:t>
            </a:r>
            <a:endParaRPr sz="21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000"/>
              <a:t>Docker (container for running across platforms using local paths)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Container: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http://tiny.cc/openwpm-docker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bf48ee7b9_0_167"/>
          <p:cNvSpPr txBox="1"/>
          <p:nvPr>
            <p:ph type="title"/>
          </p:nvPr>
        </p:nvSpPr>
        <p:spPr>
          <a:xfrm>
            <a:off x="578050" y="3425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See you in the OPENWPM playground!</a:t>
            </a:r>
            <a:endParaRPr b="1" sz="3100"/>
          </a:p>
        </p:txBody>
      </p:sp>
      <p:sp>
        <p:nvSpPr>
          <p:cNvPr id="168" name="Google Shape;168;gdbf48ee7b9_0_16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gdbf48ee7b9_0_167"/>
          <p:cNvSpPr txBox="1"/>
          <p:nvPr/>
        </p:nvSpPr>
        <p:spPr>
          <a:xfrm>
            <a:off x="578425" y="836125"/>
            <a:ext cx="8390700" cy="2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INSTALLATION</a:t>
            </a:r>
            <a:endParaRPr sz="18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Navigate to : </a:t>
            </a:r>
            <a:r>
              <a:rPr lang="en" sz="1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https://github.com/mozilla/OpenWPM</a:t>
            </a: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Steps also available on: </a:t>
            </a:r>
            <a:r>
              <a:rPr lang="en" sz="1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http://tiny.cc/openwpm-install</a:t>
            </a: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Char char="●"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Anaconda (In house environment)</a:t>
            </a:r>
            <a:endParaRPr sz="2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alibri"/>
              <a:buChar char="●"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Docker (container for running across platforms using local paths)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Container: </a:t>
            </a:r>
            <a:r>
              <a:rPr lang="en" sz="1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http://tiny.cc/openwpm-docker</a:t>
            </a: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type="title"/>
          </p:nvPr>
        </p:nvSpPr>
        <p:spPr>
          <a:xfrm>
            <a:off x="819150" y="4655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/>
              <a:t>What options / settings available?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t/>
            </a:r>
            <a:endParaRPr/>
          </a:p>
        </p:txBody>
      </p:sp>
      <p:sp>
        <p:nvSpPr>
          <p:cNvPr id="175" name="Google Shape;175;p7"/>
          <p:cNvSpPr txBox="1"/>
          <p:nvPr>
            <p:ph idx="1" type="body"/>
          </p:nvPr>
        </p:nvSpPr>
        <p:spPr>
          <a:xfrm>
            <a:off x="819150" y="14201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50"/>
              <a:buChar char="-"/>
            </a:pPr>
            <a:r>
              <a:rPr lang="en" sz="2050"/>
              <a:t>Parallel orchestration</a:t>
            </a:r>
            <a:endParaRPr sz="2050"/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50"/>
              <a:buChar char="-"/>
            </a:pPr>
            <a:r>
              <a:rPr lang="en" sz="2050"/>
              <a:t>Plug-ins for ad-blocking</a:t>
            </a:r>
            <a:endParaRPr sz="2050"/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50"/>
              <a:buChar char="-"/>
            </a:pPr>
            <a:r>
              <a:rPr lang="en" sz="2050">
                <a:solidFill>
                  <a:srgbClr val="FF0000"/>
                </a:solidFill>
              </a:rPr>
              <a:t>Headless browsing</a:t>
            </a:r>
            <a:endParaRPr sz="2050">
              <a:solidFill>
                <a:srgbClr val="FF0000"/>
              </a:solidFill>
            </a:endParaRPr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50"/>
              <a:buChar char="-"/>
            </a:pPr>
            <a:r>
              <a:rPr lang="en" sz="2050"/>
              <a:t>Snapshots</a:t>
            </a:r>
            <a:endParaRPr sz="2050"/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50"/>
              <a:buChar char="-"/>
            </a:pPr>
            <a:r>
              <a:rPr lang="en" sz="2050"/>
              <a:t>Scroll pages</a:t>
            </a:r>
            <a:endParaRPr sz="2050"/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50"/>
              <a:buChar char="-"/>
            </a:pPr>
            <a:r>
              <a:rPr lang="en" sz="2050"/>
              <a:t>Stateful (less)</a:t>
            </a:r>
            <a:endParaRPr sz="2050"/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50"/>
              <a:buChar char="-"/>
            </a:pPr>
            <a:r>
              <a:rPr lang="en" sz="2050"/>
              <a:t>Much more!</a:t>
            </a:r>
            <a:endParaRPr sz="205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50"/>
              <a:t>$v</a:t>
            </a:r>
            <a:r>
              <a:rPr i="1" lang="en" sz="2250"/>
              <a:t>im demo.py</a:t>
            </a:r>
            <a:endParaRPr i="1" sz="2250"/>
          </a:p>
        </p:txBody>
      </p:sp>
      <p:sp>
        <p:nvSpPr>
          <p:cNvPr id="176" name="Google Shape;1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7" name="Google Shape;17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550" y="1258488"/>
            <a:ext cx="4500750" cy="26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bf48ee7b9_0_16"/>
          <p:cNvSpPr txBox="1"/>
          <p:nvPr>
            <p:ph type="title"/>
          </p:nvPr>
        </p:nvSpPr>
        <p:spPr>
          <a:xfrm>
            <a:off x="684250" y="320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 in /openWPM/demo.py</a:t>
            </a:r>
            <a:endParaRPr/>
          </a:p>
        </p:txBody>
      </p:sp>
      <p:sp>
        <p:nvSpPr>
          <p:cNvPr id="183" name="Google Shape;183;gdbf48ee7b9_0_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4" name="Google Shape;184;gdbf48ee7b9_0_16" title="bandicam 2021-06-10 15-55-49-94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25" y="1090825"/>
            <a:ext cx="6655601" cy="36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/>
              <a:t>What crawling mechanisms are deployed?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t/>
            </a:r>
            <a:endParaRPr/>
          </a:p>
        </p:txBody>
      </p:sp>
      <p:sp>
        <p:nvSpPr>
          <p:cNvPr id="190" name="Google Shape;190;p6"/>
          <p:cNvSpPr txBox="1"/>
          <p:nvPr>
            <p:ph idx="1" type="body"/>
          </p:nvPr>
        </p:nvSpPr>
        <p:spPr>
          <a:xfrm>
            <a:off x="532150" y="1571350"/>
            <a:ext cx="7792800" cy="2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Crawling website traffic.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First-party cookies.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Third-party cookies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Canvas fingerprinting, evercookies and cookie syncing.</a:t>
            </a:r>
            <a:endParaRPr sz="18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5"/>
              <a:buNone/>
            </a:pPr>
            <a:r>
              <a:t/>
            </a:r>
            <a:endParaRPr sz="18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5"/>
              <a:buNone/>
            </a:pPr>
            <a:r>
              <a:rPr lang="en" sz="1800">
                <a:solidFill>
                  <a:srgbClr val="555555"/>
                </a:solidFill>
              </a:rPr>
              <a:t>AAAI ICWSM,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Under the Spotlight: Web Tracking in Indian Partisan News Websites</a:t>
            </a:r>
            <a:r>
              <a:rPr lang="en" sz="1800"/>
              <a:t> (</a:t>
            </a:r>
            <a:r>
              <a:rPr lang="en" sz="1800">
                <a:solidFill>
                  <a:srgbClr val="555555"/>
                </a:solidFill>
              </a:rPr>
              <a:t>2021</a:t>
            </a:r>
            <a:r>
              <a:rPr lang="en" sz="1800"/>
              <a:t>)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tiny.cc/india-tracking/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5"/>
              <a:buNone/>
            </a:pPr>
            <a:r>
              <a:t/>
            </a:r>
            <a:endParaRPr sz="18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5"/>
              <a:buFont typeface="Arial"/>
              <a:buNone/>
            </a:pPr>
            <a:r>
              <a:rPr lang="en" sz="1800">
                <a:solidFill>
                  <a:srgbClr val="555555"/>
                </a:solidFill>
              </a:rPr>
              <a:t>The Web Conference (WWW),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Stop tracking me Bro! Differential Tracking of User Demographics on Hyper-Partisan Websites</a:t>
            </a:r>
            <a:r>
              <a:rPr lang="en" sz="1800">
                <a:solidFill>
                  <a:srgbClr val="555555"/>
                </a:solidFill>
              </a:rPr>
              <a:t> (2020) </a:t>
            </a:r>
            <a:r>
              <a:rPr lang="en" sz="18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http://tiny.cc/partisan-tracking</a:t>
            </a:r>
            <a:r>
              <a:rPr lang="en" sz="1800"/>
              <a:t> </a:t>
            </a:r>
            <a:endParaRPr sz="18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800"/>
          </a:p>
        </p:txBody>
      </p:sp>
      <p:sp>
        <p:nvSpPr>
          <p:cNvPr id="191" name="Google Shape;191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