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234-B62D-824A-B2A6-FABB2828AF6D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CE2-8A4E-4841-8A1F-38FCF35C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234-B62D-824A-B2A6-FABB2828AF6D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CE2-8A4E-4841-8A1F-38FCF35C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4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234-B62D-824A-B2A6-FABB2828AF6D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CE2-8A4E-4841-8A1F-38FCF35C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4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234-B62D-824A-B2A6-FABB2828AF6D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CE2-8A4E-4841-8A1F-38FCF35C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234-B62D-824A-B2A6-FABB2828AF6D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CE2-8A4E-4841-8A1F-38FCF35C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234-B62D-824A-B2A6-FABB2828AF6D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CE2-8A4E-4841-8A1F-38FCF35C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234-B62D-824A-B2A6-FABB2828AF6D}" type="datetimeFigureOut">
              <a:rPr lang="en-US" smtClean="0"/>
              <a:t>8/20/17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CE2-8A4E-4841-8A1F-38FCF35C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234-B62D-824A-B2A6-FABB2828AF6D}" type="datetimeFigureOut">
              <a:rPr lang="en-US" smtClean="0"/>
              <a:t>8/20/17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CE2-8A4E-4841-8A1F-38FCF35C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234-B62D-824A-B2A6-FABB2828AF6D}" type="datetimeFigureOut">
              <a:rPr lang="en-US" smtClean="0"/>
              <a:t>8/20/17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CE2-8A4E-4841-8A1F-38FCF35C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234-B62D-824A-B2A6-FABB2828AF6D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CE2-8A4E-4841-8A1F-38FCF35C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1234-B62D-824A-B2A6-FABB2828AF6D}" type="datetimeFigureOut">
              <a:rPr lang="en-US" smtClean="0"/>
              <a:t>8/20/17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94CE2-8A4E-4841-8A1F-38FCF35C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1234-B62D-824A-B2A6-FABB2828AF6D}" type="datetimeFigureOut">
              <a:rPr lang="en-US" smtClean="0"/>
              <a:t>8/20/17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94CE2-8A4E-4841-8A1F-38FCF35C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7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606.00709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609.03126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411.1784.pdf" TargetMode="Externa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610.09585.pdf" TargetMode="Externa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606.03657.pdf" TargetMode="Externa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511.06434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606.07536.pdf" TargetMode="Externa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506.05751.pdf" TargetMode="Externa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703.05192.pdf" TargetMode="Externa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openai.com/generative-models/" TargetMode="External"/><Relationship Id="rId3" Type="http://schemas.openxmlformats.org/officeDocument/2006/relationships/hyperlink" Target="http://freemind.pluskid.org/machine-learning/discriminative-modeling-vs-generative-modelin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703.10593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2.02136.pdf" TargetMode="External"/><Relationship Id="rId4" Type="http://schemas.openxmlformats.org/officeDocument/2006/relationships/hyperlink" Target="https://arxiv.org/pdf/1602.02644.pdf" TargetMode="External"/><Relationship Id="rId5" Type="http://schemas.openxmlformats.org/officeDocument/2006/relationships/hyperlink" Target="https://arxiv.org/pdf/1512.09300.pdf" TargetMode="External"/><Relationship Id="rId6" Type="http://schemas.openxmlformats.org/officeDocument/2006/relationships/hyperlink" Target="https://arxiv.org/pdf/1312.6114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pdf/1406.5298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695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 to GAN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4417" y="3031299"/>
            <a:ext cx="9144000" cy="2079320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What is generative models?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Why GAN?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How GAN works.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Frontier research around GAN.</a:t>
            </a:r>
          </a:p>
        </p:txBody>
      </p:sp>
    </p:spTree>
    <p:extLst>
      <p:ext uri="{BB962C8B-B14F-4D97-AF65-F5344CB8AC3E}">
        <p14:creationId xmlns:p14="http://schemas.microsoft.com/office/powerpoint/2010/main" val="131992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deeper in theory: f-GAN, EBGAN</a:t>
            </a:r>
          </a:p>
          <a:p>
            <a:r>
              <a:rPr lang="en-US" dirty="0" smtClean="0"/>
              <a:t>Use extra information: CGAN, ACGAN, </a:t>
            </a:r>
            <a:r>
              <a:rPr lang="en-US" dirty="0" err="1" smtClean="0"/>
              <a:t>InfoGAN</a:t>
            </a:r>
            <a:endParaRPr lang="en-US" dirty="0" smtClean="0"/>
          </a:p>
          <a:p>
            <a:r>
              <a:rPr lang="en-US" dirty="0" smtClean="0"/>
              <a:t>Structural improvement: </a:t>
            </a:r>
            <a:r>
              <a:rPr lang="en-US" dirty="0" err="1" smtClean="0"/>
              <a:t>CoGAN</a:t>
            </a:r>
            <a:r>
              <a:rPr lang="en-US" dirty="0" smtClean="0"/>
              <a:t>, LAPGAN, </a:t>
            </a:r>
            <a:r>
              <a:rPr lang="en-US" dirty="0" err="1" smtClean="0"/>
              <a:t>DiscoGAN</a:t>
            </a:r>
            <a:r>
              <a:rPr lang="en-US" dirty="0" smtClean="0"/>
              <a:t>, </a:t>
            </a:r>
            <a:r>
              <a:rPr lang="en-US" dirty="0" err="1" smtClean="0"/>
              <a:t>CycleGAN</a:t>
            </a:r>
            <a:endParaRPr lang="en-US" dirty="0" smtClean="0"/>
          </a:p>
          <a:p>
            <a:r>
              <a:rPr lang="en-US" dirty="0" smtClean="0"/>
              <a:t>Training tricks: DCGAN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https://arxiv.org/pdf/1606.00709.pdf</a:t>
            </a:r>
            <a:endParaRPr lang="en-US" dirty="0" smtClean="0"/>
          </a:p>
          <a:p>
            <a:r>
              <a:rPr lang="en-US" dirty="0" smtClean="0"/>
              <a:t>GAN is a special case of </a:t>
            </a:r>
            <a:r>
              <a:rPr lang="en-US" dirty="0" err="1" smtClean="0"/>
              <a:t>variational</a:t>
            </a:r>
            <a:r>
              <a:rPr lang="en-US" dirty="0" smtClean="0"/>
              <a:t> divergence estimation approach.</a:t>
            </a:r>
          </a:p>
          <a:p>
            <a:r>
              <a:rPr lang="en-US" dirty="0" smtClean="0"/>
              <a:t>Any f-divergence can be used for training generative neural samplers.</a:t>
            </a:r>
          </a:p>
          <a:p>
            <a:r>
              <a:rPr lang="en-US" dirty="0" smtClean="0"/>
              <a:t>f-divergence: </a:t>
            </a:r>
          </a:p>
          <a:p>
            <a:r>
              <a:rPr lang="en-US" dirty="0" smtClean="0"/>
              <a:t>Objective function:</a:t>
            </a:r>
          </a:p>
          <a:p>
            <a:r>
              <a:rPr lang="en-US" dirty="0" smtClean="0"/>
              <a:t>Objective function of GAN: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49" y="3324791"/>
            <a:ext cx="3327400" cy="58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38" y="3908991"/>
            <a:ext cx="4483100" cy="50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49" y="4877877"/>
            <a:ext cx="5308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3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EB-GAN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https://arxiv.org/pdf/1609.03126.pdf</a:t>
            </a:r>
            <a:endParaRPr lang="en-US" dirty="0" smtClean="0"/>
          </a:p>
          <a:p>
            <a:r>
              <a:rPr lang="en-US" dirty="0" smtClean="0"/>
              <a:t>Proposed an energy-based formulation of GAN</a:t>
            </a:r>
          </a:p>
          <a:p>
            <a:r>
              <a:rPr lang="en-US" dirty="0" smtClean="0"/>
              <a:t>An EBGAN framework with auto-encoder architecture as discriminator.</a:t>
            </a:r>
          </a:p>
          <a:p>
            <a:r>
              <a:rPr lang="en-US" dirty="0" smtClean="0"/>
              <a:t>Given a positive margin m, discriminator loss L_D and generator loss L_G:</a:t>
            </a:r>
          </a:p>
          <a:p>
            <a:endParaRPr lang="en-US" dirty="0"/>
          </a:p>
          <a:p>
            <a:r>
              <a:rPr lang="en-US" dirty="0" smtClean="0"/>
              <a:t>Discriminator as auto-encoder: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75" y="4212399"/>
            <a:ext cx="36957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75" y="5135432"/>
            <a:ext cx="2971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https://arxiv.org/pdf/1411.1784.pdf</a:t>
            </a:r>
            <a:endParaRPr lang="en-US" dirty="0" smtClean="0"/>
          </a:p>
          <a:p>
            <a:r>
              <a:rPr lang="en-US" dirty="0" smtClean="0"/>
              <a:t>In unconditioned generative models, there’s no control on modes of the generated data, it’s only learning 1-to-1 mapping.</a:t>
            </a:r>
          </a:p>
          <a:p>
            <a:r>
              <a:rPr lang="en-US" dirty="0" smtClean="0"/>
              <a:t>Feed extra information y into both D and G as additional input layer.</a:t>
            </a:r>
          </a:p>
          <a:p>
            <a:r>
              <a:rPr lang="en-US" dirty="0" smtClean="0"/>
              <a:t>The objective function is:</a:t>
            </a:r>
          </a:p>
          <a:p>
            <a:endParaRPr lang="en-US" dirty="0"/>
          </a:p>
          <a:p>
            <a:r>
              <a:rPr lang="en-US" dirty="0" smtClean="0"/>
              <a:t>Trained a conditional adversarial net on MNIST conditioned on class label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50" y="4252065"/>
            <a:ext cx="722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6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234"/>
            <a:ext cx="10515600" cy="1325563"/>
          </a:xfrm>
        </p:spPr>
        <p:txBody>
          <a:bodyPr/>
          <a:lstStyle/>
          <a:p>
            <a:r>
              <a:rPr lang="en-US" dirty="0" smtClean="0"/>
              <a:t>AC-GAN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542377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https://arxiv.org/pdf/1610.09585.pdf</a:t>
            </a:r>
            <a:endParaRPr lang="en-US" dirty="0" smtClean="0"/>
          </a:p>
          <a:p>
            <a:r>
              <a:rPr lang="en-US" dirty="0" smtClean="0"/>
              <a:t>Every generated sample has a class label </a:t>
            </a:r>
            <a:r>
              <a:rPr lang="en-US" dirty="0" err="1" smtClean="0"/>
              <a:t>c~p_c</a:t>
            </a:r>
            <a:r>
              <a:rPr lang="en-US" dirty="0" smtClean="0"/>
              <a:t>, G uses both c and z to generate images </a:t>
            </a:r>
            <a:r>
              <a:rPr lang="en-US" dirty="0" err="1" smtClean="0"/>
              <a:t>X_fake</a:t>
            </a:r>
            <a:r>
              <a:rPr lang="en-US" dirty="0" smtClean="0"/>
              <a:t> = G(c, z). Discriminator gives both a probability distribution. </a:t>
            </a:r>
          </a:p>
          <a:p>
            <a:r>
              <a:rPr lang="en-US" dirty="0" smtClean="0"/>
              <a:t>Modify D to contain an auxiliary decoder network that outputs class label.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 is trained to maximize </a:t>
            </a:r>
            <a:r>
              <a:rPr lang="en-US" dirty="0" err="1" smtClean="0"/>
              <a:t>Ls</a:t>
            </a:r>
            <a:r>
              <a:rPr lang="en-US" dirty="0" smtClean="0"/>
              <a:t> + </a:t>
            </a:r>
            <a:r>
              <a:rPr lang="en-US" dirty="0" err="1" smtClean="0"/>
              <a:t>Lc</a:t>
            </a:r>
            <a:r>
              <a:rPr lang="en-US" dirty="0" smtClean="0"/>
              <a:t>, G is trained to maximize </a:t>
            </a:r>
            <a:r>
              <a:rPr lang="en-US" dirty="0" err="1" smtClean="0"/>
              <a:t>Lc</a:t>
            </a:r>
            <a:r>
              <a:rPr lang="en-US" dirty="0" smtClean="0"/>
              <a:t> - </a:t>
            </a:r>
            <a:r>
              <a:rPr lang="en-US" dirty="0" err="1" smtClean="0"/>
              <a:t>Ls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52" y="4027118"/>
            <a:ext cx="4622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8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https://arxiv.org/pdf/1606.03657.pdf</a:t>
            </a:r>
            <a:endParaRPr lang="en-US" dirty="0" smtClean="0"/>
          </a:p>
          <a:p>
            <a:r>
              <a:rPr lang="en-US" dirty="0" smtClean="0"/>
              <a:t>Able to learn disentangled representation in unsupervised way.</a:t>
            </a:r>
          </a:p>
          <a:p>
            <a:r>
              <a:rPr lang="en-US" dirty="0" smtClean="0"/>
              <a:t>Introduce latent variable c into generator. Mutual information between c and G(</a:t>
            </a:r>
            <a:r>
              <a:rPr lang="en-US" dirty="0" err="1" smtClean="0"/>
              <a:t>z,c</a:t>
            </a:r>
            <a:r>
              <a:rPr lang="en-US" dirty="0" smtClean="0"/>
              <a:t>) should be high.</a:t>
            </a:r>
          </a:p>
          <a:p>
            <a:endParaRPr lang="en-US" dirty="0"/>
          </a:p>
          <a:p>
            <a:r>
              <a:rPr lang="en-US" dirty="0" smtClean="0"/>
              <a:t>Since I(c; G(</a:t>
            </a:r>
            <a:r>
              <a:rPr lang="en-US" dirty="0" err="1" smtClean="0"/>
              <a:t>z,c</a:t>
            </a:r>
            <a:r>
              <a:rPr lang="en-US" dirty="0" smtClean="0"/>
              <a:t>)) is hard to maximize directly because we don’t know p(</a:t>
            </a:r>
            <a:r>
              <a:rPr lang="en-US" dirty="0" err="1" smtClean="0"/>
              <a:t>c|x</a:t>
            </a:r>
            <a:r>
              <a:rPr lang="en-US" dirty="0" smtClean="0"/>
              <a:t>), use Q(</a:t>
            </a:r>
            <a:r>
              <a:rPr lang="en-US" dirty="0" err="1" smtClean="0"/>
              <a:t>c|x</a:t>
            </a:r>
            <a:r>
              <a:rPr lang="en-US" dirty="0" smtClean="0"/>
              <a:t>) to approximate p(</a:t>
            </a:r>
            <a:r>
              <a:rPr lang="en-US" dirty="0" err="1" smtClean="0"/>
              <a:t>c|x</a:t>
            </a:r>
            <a:r>
              <a:rPr lang="en-US" dirty="0" smtClean="0"/>
              <a:t>) and obtain a lower bound.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categorial</a:t>
            </a:r>
            <a:r>
              <a:rPr lang="en-US" dirty="0" smtClean="0"/>
              <a:t>, use </a:t>
            </a:r>
            <a:r>
              <a:rPr lang="en-US" dirty="0" err="1" smtClean="0"/>
              <a:t>softmax</a:t>
            </a:r>
            <a:r>
              <a:rPr lang="en-US" dirty="0" smtClean="0"/>
              <a:t> nonlinearity as Q(</a:t>
            </a:r>
            <a:r>
              <a:rPr lang="en-US" dirty="0" err="1" smtClean="0"/>
              <a:t>c|x</a:t>
            </a:r>
            <a:r>
              <a:rPr lang="en-US" dirty="0" smtClean="0"/>
              <a:t>); For continuous, use factored Gaussian as Q(</a:t>
            </a:r>
            <a:r>
              <a:rPr lang="en-US" dirty="0" err="1"/>
              <a:t>c</a:t>
            </a:r>
            <a:r>
              <a:rPr lang="en-US" dirty="0" err="1" smtClean="0"/>
              <a:t>|x</a:t>
            </a:r>
            <a:r>
              <a:rPr lang="en-US" dirty="0" smtClean="0"/>
              <a:t>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92" y="3772694"/>
            <a:ext cx="4279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3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https://arxiv.org/pdf/1511.06434.pdf</a:t>
            </a:r>
            <a:endParaRPr lang="en-US" dirty="0" smtClean="0"/>
          </a:p>
          <a:p>
            <a:r>
              <a:rPr lang="en-US" dirty="0" smtClean="0"/>
              <a:t>Replace any pooling layers with </a:t>
            </a:r>
            <a:r>
              <a:rPr lang="en-US" dirty="0" err="1" smtClean="0"/>
              <a:t>strided</a:t>
            </a:r>
            <a:r>
              <a:rPr lang="en-US" dirty="0" smtClean="0"/>
              <a:t> convolutions (discriminator) and fractional-</a:t>
            </a:r>
            <a:r>
              <a:rPr lang="en-US" dirty="0" err="1" smtClean="0"/>
              <a:t>strided</a:t>
            </a:r>
            <a:r>
              <a:rPr lang="en-US" dirty="0" smtClean="0"/>
              <a:t> convolutions (generator).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batchnorm</a:t>
            </a:r>
            <a:r>
              <a:rPr lang="en-US" dirty="0" smtClean="0"/>
              <a:t> in both the generator and the discriminator.</a:t>
            </a:r>
          </a:p>
          <a:p>
            <a:r>
              <a:rPr lang="en-US" dirty="0" smtClean="0"/>
              <a:t>Remove fully connected hidden layers for deeper architectures.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ReLU</a:t>
            </a:r>
            <a:r>
              <a:rPr lang="en-US" dirty="0" smtClean="0"/>
              <a:t> activation in generator for all layers except for the output, which uses </a:t>
            </a:r>
            <a:r>
              <a:rPr lang="en-US" dirty="0" err="1" smtClean="0"/>
              <a:t>Tanh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LeakyReLU</a:t>
            </a:r>
            <a:r>
              <a:rPr lang="en-US" dirty="0" smtClean="0"/>
              <a:t> activation in the discriminator for all layers.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3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Coupled 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https://arxiv.org/pdf/1606.07536.pdf</a:t>
            </a:r>
            <a:endParaRPr lang="en-US" dirty="0" smtClean="0"/>
          </a:p>
          <a:p>
            <a:r>
              <a:rPr lang="en-US" dirty="0" smtClean="0"/>
              <a:t>Learn joint distribution of multi-domain images from data by training separate GAN for each domain and force weight sharing.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4790"/>
            <a:ext cx="8331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5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708"/>
            <a:ext cx="10515600" cy="1325563"/>
          </a:xfrm>
        </p:spPr>
        <p:txBody>
          <a:bodyPr/>
          <a:lstStyle/>
          <a:p>
            <a:r>
              <a:rPr lang="en-US" dirty="0" smtClean="0"/>
              <a:t>LAPGAN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388"/>
            <a:ext cx="10515600" cy="511061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https://arxiv.org/pdf/1506.05751.pdf</a:t>
            </a:r>
            <a:endParaRPr lang="en-US" dirty="0" smtClean="0"/>
          </a:p>
          <a:p>
            <a:r>
              <a:rPr lang="en-US" dirty="0" smtClean="0"/>
              <a:t>Combined conditional GAN with </a:t>
            </a:r>
            <a:r>
              <a:rPr lang="en-US" dirty="0" err="1" smtClean="0"/>
              <a:t>laplacian</a:t>
            </a:r>
            <a:r>
              <a:rPr lang="en-US" dirty="0" smtClean="0"/>
              <a:t> pyramid structure.</a:t>
            </a:r>
          </a:p>
          <a:p>
            <a:r>
              <a:rPr lang="en-US" dirty="0" smtClean="0"/>
              <a:t>Break the generation into successive refinement.</a:t>
            </a:r>
          </a:p>
          <a:p>
            <a:r>
              <a:rPr lang="en-US" dirty="0" smtClean="0"/>
              <a:t>Independent training of each level makes it hard to memorize.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73" y="3314700"/>
            <a:ext cx="8699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5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DiscoGAN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https://arxiv.org/pdf/1703.05192.pdf</a:t>
            </a:r>
            <a:endParaRPr lang="en-US" dirty="0" smtClean="0"/>
          </a:p>
          <a:p>
            <a:r>
              <a:rPr lang="en-US" dirty="0" smtClean="0"/>
              <a:t>Discover cross-domain relation using</a:t>
            </a:r>
          </a:p>
          <a:p>
            <a:pPr marL="0" indent="0">
              <a:buNone/>
            </a:pPr>
            <a:r>
              <a:rPr lang="en-US" dirty="0" smtClean="0"/>
              <a:t> unpaired data.</a:t>
            </a:r>
          </a:p>
          <a:p>
            <a:r>
              <a:rPr lang="en-US" dirty="0" smtClean="0"/>
              <a:t>Compared standard GAN,</a:t>
            </a:r>
          </a:p>
          <a:p>
            <a:pPr marL="0" indent="0">
              <a:buNone/>
            </a:pPr>
            <a:r>
              <a:rPr lang="en-US" dirty="0" smtClean="0"/>
              <a:t> GAN with reconstruction loss 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err="1" smtClean="0"/>
              <a:t>DiscoGAN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838" y="1825625"/>
            <a:ext cx="53086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generative model</a:t>
            </a:r>
            <a:r>
              <a:rPr lang="en-US" dirty="0"/>
              <a:t> is a model for generating all values for a phenomenon, both those that can be observed in the world and "target" variables that can only be </a:t>
            </a:r>
            <a:r>
              <a:rPr lang="en-US" dirty="0" smtClean="0"/>
              <a:t>computed </a:t>
            </a:r>
            <a:r>
              <a:rPr lang="en-US" dirty="0"/>
              <a:t>from those observed</a:t>
            </a:r>
            <a:r>
              <a:rPr lang="en-US" dirty="0" smtClean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iscriminative </a:t>
            </a:r>
            <a:r>
              <a:rPr lang="en-US" dirty="0"/>
              <a:t>models infer outputs based on </a:t>
            </a:r>
            <a:r>
              <a:rPr lang="en-US" dirty="0" smtClean="0"/>
              <a:t>inputs.</a:t>
            </a:r>
          </a:p>
          <a:p>
            <a:r>
              <a:rPr lang="en-US" dirty="0"/>
              <a:t>G</a:t>
            </a:r>
            <a:r>
              <a:rPr lang="en-US" dirty="0" smtClean="0"/>
              <a:t>enerative </a:t>
            </a:r>
            <a:r>
              <a:rPr lang="en-US" dirty="0"/>
              <a:t>models generate both inputs and outputs, typically given some </a:t>
            </a:r>
            <a:r>
              <a:rPr lang="en-US" dirty="0" smtClean="0"/>
              <a:t>hidden parameters.</a:t>
            </a:r>
          </a:p>
          <a:p>
            <a:r>
              <a:rPr lang="en-US" dirty="0">
                <a:hlinkClick r:id="rId2"/>
              </a:rPr>
              <a:t>https://blog.openai.com/generative-models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http://freemind.pluskid.org/machine-learning/discriminative-modeling-vs-generative-modeling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13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https://arxiv.org/pdf/1703.10593.pdf</a:t>
            </a:r>
            <a:endParaRPr lang="en-US" dirty="0" smtClean="0"/>
          </a:p>
          <a:p>
            <a:r>
              <a:rPr lang="en-US" dirty="0" smtClean="0"/>
              <a:t>Introduce cycle consistency loss, which is similar to the construction loss in </a:t>
            </a:r>
            <a:r>
              <a:rPr lang="en-US" dirty="0" err="1" smtClean="0"/>
              <a:t>DiscoGAN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67" y="3209620"/>
            <a:ext cx="3937000" cy="93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484" y="3209620"/>
            <a:ext cx="499110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67" y="4563246"/>
            <a:ext cx="3937000" cy="115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68" y="4016777"/>
            <a:ext cx="37592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47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773"/>
            <a:ext cx="10515600" cy="1325563"/>
          </a:xfrm>
        </p:spPr>
        <p:txBody>
          <a:bodyPr/>
          <a:lstStyle/>
          <a:p>
            <a:r>
              <a:rPr lang="en-US" dirty="0" smtClean="0"/>
              <a:t>Further Readings: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336"/>
            <a:ext cx="10515600" cy="5135672"/>
          </a:xfrm>
        </p:spPr>
        <p:txBody>
          <a:bodyPr>
            <a:normAutofit/>
          </a:bodyPr>
          <a:lstStyle/>
          <a:p>
            <a:r>
              <a:rPr lang="en-US" dirty="0" smtClean="0"/>
              <a:t>Semi-supervised learning with deep generative models</a:t>
            </a:r>
          </a:p>
          <a:p>
            <a:r>
              <a:rPr lang="en-US" dirty="0" smtClean="0">
                <a:hlinkClick r:id="rId2"/>
              </a:rPr>
              <a:t>https://arxiv.org/pdf/1406.5298.pdf</a:t>
            </a:r>
            <a:endParaRPr lang="en-US" dirty="0" smtClean="0"/>
          </a:p>
          <a:p>
            <a:r>
              <a:rPr lang="en-US" dirty="0" smtClean="0"/>
              <a:t>Mode regularized GAN</a:t>
            </a:r>
          </a:p>
          <a:p>
            <a:r>
              <a:rPr lang="en-US" dirty="0" smtClean="0">
                <a:hlinkClick r:id="rId3"/>
              </a:rPr>
              <a:t>https://arxiv.org/pdf/1612.02136.pdf</a:t>
            </a:r>
            <a:endParaRPr lang="en-US" dirty="0" smtClean="0"/>
          </a:p>
          <a:p>
            <a:r>
              <a:rPr lang="en-US" dirty="0" smtClean="0"/>
              <a:t>Generating images with perceptual similarity metrics</a:t>
            </a:r>
          </a:p>
          <a:p>
            <a:r>
              <a:rPr lang="en-US" dirty="0" smtClean="0">
                <a:hlinkClick r:id="rId4"/>
              </a:rPr>
              <a:t>https://arxiv.org/pdf/1602.02644.pdf</a:t>
            </a:r>
            <a:endParaRPr lang="en-US" dirty="0" smtClean="0"/>
          </a:p>
          <a:p>
            <a:r>
              <a:rPr lang="en-US" dirty="0" err="1" smtClean="0"/>
              <a:t>Autoencoding</a:t>
            </a:r>
            <a:r>
              <a:rPr lang="en-US" dirty="0" smtClean="0"/>
              <a:t> beyond pixels using a learned similarity metric</a:t>
            </a:r>
          </a:p>
          <a:p>
            <a:r>
              <a:rPr lang="en-US" dirty="0" smtClean="0">
                <a:hlinkClick r:id="rId5"/>
              </a:rPr>
              <a:t>https://arxiv.org/pdf/1512.09300.pdf</a:t>
            </a:r>
            <a:endParaRPr lang="en-US" dirty="0" smtClean="0"/>
          </a:p>
          <a:p>
            <a:r>
              <a:rPr lang="en-US" dirty="0" err="1" smtClean="0"/>
              <a:t>Autoencoding</a:t>
            </a:r>
            <a:r>
              <a:rPr lang="en-US" dirty="0" smtClean="0"/>
              <a:t>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https://arxiv.org/pdf/1312.6114.pdf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45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mixture model and other types of mixture model</a:t>
            </a:r>
          </a:p>
          <a:p>
            <a:r>
              <a:rPr lang="en-US" dirty="0"/>
              <a:t>Hidden Markov model</a:t>
            </a:r>
          </a:p>
          <a:p>
            <a:r>
              <a:rPr lang="en-US" dirty="0"/>
              <a:t>Probabilistic context-free grammar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Averaged one-dependence estimators</a:t>
            </a:r>
          </a:p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</a:t>
            </a:r>
          </a:p>
          <a:p>
            <a:r>
              <a:rPr lang="en-US" dirty="0"/>
              <a:t>Restricted Boltzmann machine</a:t>
            </a:r>
          </a:p>
          <a:p>
            <a:r>
              <a:rPr lang="en-US" dirty="0"/>
              <a:t>Generative adversarial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5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generative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Generative models try to represent and manipulate high-dimensional probability distributions.</a:t>
            </a:r>
          </a:p>
          <a:p>
            <a:endParaRPr lang="en-US" dirty="0" smtClean="0"/>
          </a:p>
          <a:p>
            <a:r>
              <a:rPr lang="en-US" dirty="0" smtClean="0"/>
              <a:t>Generative models can be incorporated into reinforcement learning.</a:t>
            </a:r>
          </a:p>
          <a:p>
            <a:endParaRPr lang="en-US" dirty="0" smtClean="0"/>
          </a:p>
          <a:p>
            <a:r>
              <a:rPr lang="en-US" dirty="0" smtClean="0"/>
              <a:t>Can be trained with missing data.</a:t>
            </a:r>
          </a:p>
          <a:p>
            <a:endParaRPr lang="en-US" dirty="0" smtClean="0"/>
          </a:p>
          <a:p>
            <a:r>
              <a:rPr lang="en-US" dirty="0" smtClean="0"/>
              <a:t>Enable multi-modal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5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generative models: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7" y="1690688"/>
            <a:ext cx="4673600" cy="23749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97" y="2007992"/>
            <a:ext cx="4343400" cy="63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9868" y="4484318"/>
            <a:ext cx="9106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Minimizing the KL divergence between </a:t>
            </a:r>
            <a:r>
              <a:rPr lang="en-US" sz="2000" dirty="0" err="1" smtClean="0"/>
              <a:t>p_data</a:t>
            </a:r>
            <a:r>
              <a:rPr lang="en-US" sz="2000" dirty="0" smtClean="0"/>
              <a:t> and </a:t>
            </a:r>
            <a:r>
              <a:rPr lang="en-US" sz="2000" dirty="0" err="1" smtClean="0"/>
              <a:t>p_model</a:t>
            </a:r>
            <a:r>
              <a:rPr lang="en-US" sz="2000" dirty="0" smtClean="0"/>
              <a:t> is equivalent to maximizing the log-likelihood of the training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317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generative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43852" cy="4351338"/>
          </a:xfrm>
        </p:spPr>
      </p:pic>
      <p:sp>
        <p:nvSpPr>
          <p:cNvPr id="5" name="TextBox 4"/>
          <p:cNvSpPr txBox="1"/>
          <p:nvPr/>
        </p:nvSpPr>
        <p:spPr>
          <a:xfrm>
            <a:off x="7803715" y="2054269"/>
            <a:ext cx="3550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Tractable explicit models: FVBN, ICA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Approximated explicit models:  </a:t>
            </a:r>
            <a:r>
              <a:rPr lang="en-US" dirty="0" err="1" smtClean="0"/>
              <a:t>variational</a:t>
            </a:r>
            <a:r>
              <a:rPr lang="en-US" dirty="0" smtClean="0"/>
              <a:t>, Markov chain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Implicit density models: generative stochastic network using Markov Chain, GAN</a:t>
            </a:r>
          </a:p>
        </p:txBody>
      </p:sp>
    </p:spTree>
    <p:extLst>
      <p:ext uri="{BB962C8B-B14F-4D97-AF65-F5344CB8AC3E}">
        <p14:creationId xmlns:p14="http://schemas.microsoft.com/office/powerpoint/2010/main" val="168287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695"/>
            <a:ext cx="10515600" cy="4484319"/>
          </a:xfrm>
        </p:spPr>
        <p:txBody>
          <a:bodyPr/>
          <a:lstStyle/>
          <a:p>
            <a:r>
              <a:rPr lang="en-US" dirty="0" smtClean="0"/>
              <a:t>Generator G: takes a random noise vector as input, do transpose convolution to output an image.</a:t>
            </a:r>
          </a:p>
          <a:p>
            <a:r>
              <a:rPr lang="en-US" dirty="0" smtClean="0"/>
              <a:t>Discriminator D: takes the image(sampled from real data or generated data), output a scalar as probability.</a:t>
            </a:r>
          </a:p>
          <a:p>
            <a:r>
              <a:rPr lang="en-US" dirty="0" smtClean="0"/>
              <a:t>G and D form a </a:t>
            </a:r>
            <a:r>
              <a:rPr lang="en-US" dirty="0" err="1" smtClean="0"/>
              <a:t>minimax</a:t>
            </a:r>
            <a:r>
              <a:rPr lang="en-US" dirty="0" smtClean="0"/>
              <a:t> game:</a:t>
            </a:r>
          </a:p>
          <a:p>
            <a:endParaRPr lang="en-US" dirty="0"/>
          </a:p>
          <a:p>
            <a:r>
              <a:rPr lang="en-US" dirty="0" smtClean="0"/>
              <a:t>By training D, we are using supervised learning to estimate the ratio </a:t>
            </a:r>
            <a:r>
              <a:rPr lang="en-US" dirty="0" err="1" smtClean="0"/>
              <a:t>p_data</a:t>
            </a:r>
            <a:r>
              <a:rPr lang="en-US" dirty="0" smtClean="0"/>
              <a:t>(x)/</a:t>
            </a:r>
            <a:r>
              <a:rPr lang="en-US" dirty="0" err="1" smtClean="0"/>
              <a:t>p_model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D teaches G to generate better images.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8119"/>
            <a:ext cx="8111313" cy="7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8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Process: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526"/>
            <a:ext cx="6422852" cy="4351338"/>
          </a:xfrm>
        </p:spPr>
      </p:pic>
    </p:spTree>
    <p:extLst>
      <p:ext uri="{BB962C8B-B14F-4D97-AF65-F5344CB8AC3E}">
        <p14:creationId xmlns:p14="http://schemas.microsoft.com/office/powerpoint/2010/main" val="200777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Non-convergence: GAN converges if D and G reach an equilibrium. Sometimes two players undo each other’s progress.</a:t>
            </a:r>
          </a:p>
          <a:p>
            <a:r>
              <a:rPr lang="en-US" dirty="0" smtClean="0"/>
              <a:t>Mode collapse: The generator learns to map several different input z values to the same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0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749</Words>
  <Application>Microsoft Macintosh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宋体</vt:lpstr>
      <vt:lpstr>Arial</vt:lpstr>
      <vt:lpstr>Office Theme</vt:lpstr>
      <vt:lpstr>Intro to GAN</vt:lpstr>
      <vt:lpstr>Generative Models</vt:lpstr>
      <vt:lpstr>Types of GM</vt:lpstr>
      <vt:lpstr>Why study generative modeling</vt:lpstr>
      <vt:lpstr>Objective of generative models:</vt:lpstr>
      <vt:lpstr>Popular generative models</vt:lpstr>
      <vt:lpstr>GAN structure</vt:lpstr>
      <vt:lpstr>Training Process:</vt:lpstr>
      <vt:lpstr>Remaining issues:</vt:lpstr>
      <vt:lpstr>Literature reviews</vt:lpstr>
      <vt:lpstr>f-GAN</vt:lpstr>
      <vt:lpstr>EB-GAN</vt:lpstr>
      <vt:lpstr>CGAN</vt:lpstr>
      <vt:lpstr>AC-GAN</vt:lpstr>
      <vt:lpstr>InfoGAN</vt:lpstr>
      <vt:lpstr>DCGAN</vt:lpstr>
      <vt:lpstr>Coupled GAN</vt:lpstr>
      <vt:lpstr>LAPGAN</vt:lpstr>
      <vt:lpstr>DiscoGAN</vt:lpstr>
      <vt:lpstr>Cycle GAN</vt:lpstr>
      <vt:lpstr>Further Readings: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of GAN</dc:title>
  <dc:creator>崔粲</dc:creator>
  <cp:lastModifiedBy>崔粲</cp:lastModifiedBy>
  <cp:revision>32</cp:revision>
  <dcterms:created xsi:type="dcterms:W3CDTF">2017-08-19T17:52:46Z</dcterms:created>
  <dcterms:modified xsi:type="dcterms:W3CDTF">2017-08-22T00:53:50Z</dcterms:modified>
</cp:coreProperties>
</file>