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C8F9EF5-332F-4BE6-94F2-5BBF2473D56B}">
  <a:tblStyle styleId="{8C8F9EF5-332F-4BE6-94F2-5BBF2473D5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CSCI 3003: Lab5 (Day 2)</a:t>
            </a:r>
            <a:endParaRPr/>
          </a:p>
        </p:txBody>
      </p:sp>
      <p:sp>
        <p:nvSpPr>
          <p:cNvPr id="64" name="Shape 6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3</a:t>
            </a:r>
            <a:r>
              <a:rPr lang="en"/>
              <a:t>/07/2018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Part II (f)</a:t>
            </a:r>
            <a:endParaRPr/>
          </a:p>
        </p:txBody>
      </p:sp>
      <p:sp>
        <p:nvSpPr>
          <p:cNvPr id="120" name="Shape 1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Find a SNP locus that interests you at SNPedia.com. Describe what is known about the locus. Also, check what the SNP status is in both Lilly and Greg. What does the SNP suggest about their possible health?</a:t>
            </a:r>
            <a:endParaRPr/>
          </a:p>
          <a:p>
            <a:pPr indent="-342900" lvl="0" marL="457200">
              <a:spcBef>
                <a:spcPts val="1600"/>
              </a:spcBef>
              <a:spcAft>
                <a:spcPts val="0"/>
              </a:spcAft>
              <a:buSzPts val="1800"/>
              <a:buChar char="●"/>
            </a:pPr>
            <a:r>
              <a:rPr lang="en"/>
              <a:t>Your’s truly: </a:t>
            </a:r>
            <a:r>
              <a:rPr b="1" lang="en">
                <a:solidFill>
                  <a:srgbClr val="FF9900"/>
                </a:solidFill>
              </a:rPr>
              <a:t>Internet</a:t>
            </a:r>
            <a:endParaRPr b="1">
              <a:solidFill>
                <a:srgbClr val="FF99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Agenda</a:t>
            </a:r>
            <a:endParaRPr/>
          </a:p>
        </p:txBody>
      </p:sp>
      <p:sp>
        <p:nvSpPr>
          <p:cNvPr id="70" name="Shape 7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Review Day 1</a:t>
            </a:r>
            <a:endParaRPr sz="2400"/>
          </a:p>
          <a:p>
            <a:pPr indent="-381000" lvl="1" marL="914400" rtl="0">
              <a:spcBef>
                <a:spcPts val="0"/>
              </a:spcBef>
              <a:spcAft>
                <a:spcPts val="0"/>
              </a:spcAft>
              <a:buSzPts val="2400"/>
              <a:buChar char="○"/>
            </a:pPr>
            <a:r>
              <a:rPr lang="en" sz="2400"/>
              <a:t>Part I; Part II </a:t>
            </a:r>
            <a:endParaRPr sz="2400"/>
          </a:p>
          <a:p>
            <a:pPr indent="-381000" lvl="0" marL="457200" rtl="0">
              <a:spcBef>
                <a:spcPts val="0"/>
              </a:spcBef>
              <a:spcAft>
                <a:spcPts val="0"/>
              </a:spcAft>
              <a:buSzPts val="2400"/>
              <a:buChar char="●"/>
            </a:pPr>
            <a:r>
              <a:rPr lang="en" sz="2400"/>
              <a:t>Finish Lab5</a:t>
            </a:r>
            <a:endParaRPr sz="2400"/>
          </a:p>
          <a:p>
            <a:pPr indent="-381000" lvl="1" marL="914400" rtl="0">
              <a:spcBef>
                <a:spcPts val="0"/>
              </a:spcBef>
              <a:spcAft>
                <a:spcPts val="0"/>
              </a:spcAft>
              <a:buSzPts val="2400"/>
              <a:buChar char="○"/>
            </a:pPr>
            <a:r>
              <a:rPr lang="en" sz="2400"/>
              <a:t>Part II (c, d, e, f)</a:t>
            </a:r>
            <a:endParaRPr sz="2400"/>
          </a:p>
          <a:p>
            <a:pPr indent="-381000" lvl="0" marL="457200" rtl="0">
              <a:spcBef>
                <a:spcPts val="0"/>
              </a:spcBef>
              <a:spcAft>
                <a:spcPts val="0"/>
              </a:spcAft>
              <a:buSzPts val="2400"/>
              <a:buChar char="●"/>
            </a:pPr>
            <a:r>
              <a:rPr lang="en" sz="2400"/>
              <a:t>Some pointers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Review</a:t>
            </a:r>
            <a:r>
              <a:rPr lang="en"/>
              <a:t>: Part I</a:t>
            </a:r>
            <a:endParaRPr/>
          </a:p>
        </p:txBody>
      </p:sp>
      <p:sp>
        <p:nvSpPr>
          <p:cNvPr id="76" name="Shape 76"/>
          <p:cNvSpPr txBox="1"/>
          <p:nvPr>
            <p:ph idx="1" type="body"/>
          </p:nvPr>
        </p:nvSpPr>
        <p:spPr>
          <a:xfrm>
            <a:off x="387900" y="1489825"/>
            <a:ext cx="4913400" cy="3391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(a)</a:t>
            </a:r>
            <a:r>
              <a:rPr lang="en"/>
              <a:t> Write a function (</a:t>
            </a:r>
            <a:r>
              <a:rPr b="1" lang="en">
                <a:solidFill>
                  <a:srgbClr val="FF9900"/>
                </a:solidFill>
              </a:rPr>
              <a:t>is_valid_humanlocus</a:t>
            </a:r>
            <a:r>
              <a:rPr lang="en"/>
              <a:t>) to check the validity of a string of this format:</a:t>
            </a:r>
            <a:endParaRPr/>
          </a:p>
          <a:p>
            <a:pPr indent="-317500" lvl="1" marL="914400" rtl="0">
              <a:spcBef>
                <a:spcPts val="1600"/>
              </a:spcBef>
              <a:spcAft>
                <a:spcPts val="0"/>
              </a:spcAft>
              <a:buSzPts val="1400"/>
              <a:buChar char="○"/>
            </a:pPr>
            <a:r>
              <a:rPr lang="en"/>
              <a:t>&lt;Chromosome num&gt; </a:t>
            </a:r>
            <a:r>
              <a:rPr b="1" lang="en"/>
              <a:t>p/q</a:t>
            </a:r>
            <a:r>
              <a:rPr lang="en"/>
              <a:t> &lt;region&gt; &lt;band&gt; </a:t>
            </a:r>
            <a:r>
              <a:rPr b="1" lang="en"/>
              <a:t>dot</a:t>
            </a:r>
            <a:r>
              <a:rPr lang="en"/>
              <a:t> &lt;sub-band&gt;</a:t>
            </a:r>
            <a:endParaRPr/>
          </a:p>
          <a:p>
            <a:pPr indent="-317500" lvl="1" marL="914400" rtl="0">
              <a:spcBef>
                <a:spcPts val="0"/>
              </a:spcBef>
              <a:spcAft>
                <a:spcPts val="0"/>
              </a:spcAft>
              <a:buSzPts val="1400"/>
              <a:buChar char="○"/>
            </a:pPr>
            <a:r>
              <a:rPr lang="en"/>
              <a:t>&lt;1 to 23 or X or Y&gt; p/q &lt;number&gt; dot &lt;number&gt;</a:t>
            </a:r>
            <a:endParaRPr/>
          </a:p>
          <a:p>
            <a:pPr indent="-342900" lvl="0" marL="457200" marR="0" rtl="0" algn="l">
              <a:lnSpc>
                <a:spcPct val="115000"/>
              </a:lnSpc>
              <a:spcBef>
                <a:spcPts val="0"/>
              </a:spcBef>
              <a:spcAft>
                <a:spcPts val="0"/>
              </a:spcAft>
              <a:buClr>
                <a:schemeClr val="dk1"/>
              </a:buClr>
              <a:buSzPts val="1800"/>
              <a:buFont typeface="Roboto"/>
              <a:buChar char="●"/>
            </a:pPr>
            <a:r>
              <a:rPr lang="en"/>
              <a:t>Return True (if valid) or False (if not)</a:t>
            </a:r>
            <a:endParaRPr/>
          </a:p>
          <a:p>
            <a:pPr indent="-342900" lvl="0" marL="457200" rtl="0">
              <a:spcBef>
                <a:spcPts val="0"/>
              </a:spcBef>
              <a:spcAft>
                <a:spcPts val="0"/>
              </a:spcAft>
              <a:buSzPts val="1800"/>
              <a:buChar char="●"/>
            </a:pPr>
            <a:r>
              <a:rPr lang="en"/>
              <a:t>‘</a:t>
            </a:r>
            <a:r>
              <a:rPr b="1" lang="en"/>
              <a:t>3p22.1’ (valid) ‘3p22.1p’ (invalid)</a:t>
            </a:r>
            <a:endParaRPr b="1"/>
          </a:p>
          <a:p>
            <a:pPr indent="-317500" lvl="1" marL="914400" rtl="0">
              <a:spcBef>
                <a:spcPts val="0"/>
              </a:spcBef>
              <a:spcAft>
                <a:spcPts val="0"/>
              </a:spcAft>
              <a:buSzPts val="1400"/>
              <a:buChar char="○"/>
            </a:pPr>
            <a:r>
              <a:rPr lang="en"/>
              <a:t>Check </a:t>
            </a:r>
            <a:r>
              <a:rPr b="1" lang="en">
                <a:solidFill>
                  <a:srgbClr val="FF9900"/>
                </a:solidFill>
              </a:rPr>
              <a:t>assert(is_valid_humanlocus(‘3p22.1’))</a:t>
            </a:r>
            <a:endParaRPr b="1">
              <a:solidFill>
                <a:srgbClr val="FF9900"/>
              </a:solidFill>
            </a:endParaRPr>
          </a:p>
          <a:p>
            <a:pPr indent="0" lvl="0" marL="0" marR="0" rtl="0" algn="l">
              <a:lnSpc>
                <a:spcPct val="115000"/>
              </a:lnSpc>
              <a:spcBef>
                <a:spcPts val="1600"/>
              </a:spcBef>
              <a:spcAft>
                <a:spcPts val="1600"/>
              </a:spcAft>
              <a:buNone/>
            </a:pPr>
            <a:r>
              <a:rPr b="1" lang="en"/>
              <a:t>(b)</a:t>
            </a:r>
            <a:r>
              <a:rPr lang="en"/>
              <a:t> see if a human locus is encoded on the short arm (p) of a chromosome (Write another function by reusing the function from (a))</a:t>
            </a:r>
            <a:endParaRPr/>
          </a:p>
        </p:txBody>
      </p:sp>
      <p:pic>
        <p:nvPicPr>
          <p:cNvPr id="77" name="Shape 77"/>
          <p:cNvPicPr preferRelativeResize="0"/>
          <p:nvPr/>
        </p:nvPicPr>
        <p:blipFill>
          <a:blip r:embed="rId3">
            <a:alphaModFix/>
          </a:blip>
          <a:stretch>
            <a:fillRect/>
          </a:stretch>
        </p:blipFill>
        <p:spPr>
          <a:xfrm>
            <a:off x="5457025" y="1794625"/>
            <a:ext cx="3652701" cy="3022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Review</a:t>
            </a:r>
            <a:r>
              <a:rPr lang="en"/>
              <a:t>: Part II (a)</a:t>
            </a:r>
            <a:endParaRPr/>
          </a:p>
        </p:txBody>
      </p:sp>
      <p:sp>
        <p:nvSpPr>
          <p:cNvPr id="83" name="Shape 83"/>
          <p:cNvSpPr txBox="1"/>
          <p:nvPr>
            <p:ph idx="1" type="body"/>
          </p:nvPr>
        </p:nvSpPr>
        <p:spPr>
          <a:xfrm>
            <a:off x="387900" y="1489825"/>
            <a:ext cx="8368200" cy="3275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Analyze SNPs from two fictitious person (</a:t>
            </a:r>
            <a:r>
              <a:rPr b="1" lang="en"/>
              <a:t>Greg</a:t>
            </a:r>
            <a:r>
              <a:rPr lang="en"/>
              <a:t> and </a:t>
            </a:r>
            <a:r>
              <a:rPr b="1" lang="en"/>
              <a:t>Lilly</a:t>
            </a:r>
            <a:r>
              <a:rPr lang="en"/>
              <a:t>). </a:t>
            </a:r>
            <a:endParaRPr/>
          </a:p>
          <a:p>
            <a:pPr indent="-342900" lvl="0" marL="457200" rtl="0">
              <a:spcBef>
                <a:spcPts val="0"/>
              </a:spcBef>
              <a:spcAft>
                <a:spcPts val="0"/>
              </a:spcAft>
              <a:buSzPts val="1800"/>
              <a:buChar char="●"/>
            </a:pPr>
            <a:r>
              <a:rPr b="1" lang="en"/>
              <a:t>(a)</a:t>
            </a:r>
            <a:r>
              <a:rPr lang="en"/>
              <a:t> One file for each of them. Format of the data:</a:t>
            </a:r>
            <a:endParaRPr/>
          </a:p>
          <a:p>
            <a:pPr indent="-317500" lvl="1" marL="914400" rtl="0">
              <a:spcBef>
                <a:spcPts val="0"/>
              </a:spcBef>
              <a:spcAft>
                <a:spcPts val="0"/>
              </a:spcAft>
              <a:buSzPts val="1400"/>
              <a:buChar char="○"/>
            </a:pPr>
            <a:r>
              <a:rPr lang="en"/>
              <a:t>rs3094315chr1-742429(A,A)</a:t>
            </a:r>
            <a:endParaRPr/>
          </a:p>
          <a:p>
            <a:pPr indent="-317500" lvl="1" marL="914400" rtl="0">
              <a:spcBef>
                <a:spcPts val="0"/>
              </a:spcBef>
              <a:spcAft>
                <a:spcPts val="0"/>
              </a:spcAft>
              <a:buSzPts val="1400"/>
              <a:buChar char="○"/>
            </a:pPr>
            <a:r>
              <a:rPr lang="en"/>
              <a:t>rs12562034chr1-758311(A,G)</a:t>
            </a:r>
            <a:endParaRPr/>
          </a:p>
          <a:p>
            <a:pPr indent="-342900" lvl="0" marL="457200" rtl="0">
              <a:spcBef>
                <a:spcPts val="0"/>
              </a:spcBef>
              <a:spcAft>
                <a:spcPts val="0"/>
              </a:spcAft>
              <a:buSzPts val="1800"/>
              <a:buChar char="●"/>
            </a:pPr>
            <a:r>
              <a:rPr b="1" lang="en"/>
              <a:t>Parse to:</a:t>
            </a:r>
            <a:endParaRPr b="1"/>
          </a:p>
          <a:p>
            <a:pPr indent="-317500" lvl="1" marL="914400" rtl="0">
              <a:spcBef>
                <a:spcPts val="0"/>
              </a:spcBef>
              <a:spcAft>
                <a:spcPts val="0"/>
              </a:spcAft>
              <a:buSzPts val="1400"/>
              <a:buChar char="○"/>
            </a:pPr>
            <a:r>
              <a:rPr lang="en"/>
              <a:t>Rs3094315	1	742429	A	A</a:t>
            </a:r>
            <a:endParaRPr/>
          </a:p>
          <a:p>
            <a:pPr indent="-317500" lvl="1" marL="914400" rtl="0">
              <a:spcBef>
                <a:spcPts val="0"/>
              </a:spcBef>
              <a:spcAft>
                <a:spcPts val="0"/>
              </a:spcAft>
              <a:buSzPts val="1400"/>
              <a:buChar char="○"/>
            </a:pPr>
            <a:r>
              <a:rPr lang="en"/>
              <a:t>Rs12562034	1	758311 	A 	G</a:t>
            </a:r>
            <a:endParaRPr/>
          </a:p>
          <a:p>
            <a:pPr indent="-342900" lvl="0" marL="457200" rtl="0">
              <a:spcBef>
                <a:spcPts val="0"/>
              </a:spcBef>
              <a:spcAft>
                <a:spcPts val="0"/>
              </a:spcAft>
              <a:buSzPts val="1800"/>
              <a:buChar char="●"/>
            </a:pPr>
            <a:r>
              <a:rPr lang="en"/>
              <a:t>How did some of you do that?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Review: Part II (b)</a:t>
            </a:r>
            <a:endParaRPr/>
          </a:p>
        </p:txBody>
      </p:sp>
      <p:sp>
        <p:nvSpPr>
          <p:cNvPr id="89" name="Shape 89"/>
          <p:cNvSpPr txBox="1"/>
          <p:nvPr>
            <p:ph idx="1" type="body"/>
          </p:nvPr>
        </p:nvSpPr>
        <p:spPr>
          <a:xfrm>
            <a:off x="387900" y="1489825"/>
            <a:ext cx="8368200" cy="3275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Once you’ve finished part (a), use your code to define a function called </a:t>
            </a:r>
            <a:r>
              <a:rPr b="1" lang="en">
                <a:solidFill>
                  <a:srgbClr val="FF9900"/>
                </a:solidFill>
              </a:rPr>
              <a:t>read_SNP_file</a:t>
            </a:r>
            <a:r>
              <a:rPr lang="en"/>
              <a:t>, which you then call from your main script to process both Greg and Lilly’s data. The function should </a:t>
            </a:r>
            <a:r>
              <a:rPr b="1" lang="en">
                <a:solidFill>
                  <a:srgbClr val="FF9900"/>
                </a:solidFill>
              </a:rPr>
              <a:t>accept a string</a:t>
            </a:r>
            <a:r>
              <a:rPr b="1" lang="en"/>
              <a:t> </a:t>
            </a:r>
            <a:r>
              <a:rPr lang="en"/>
              <a:t>with the </a:t>
            </a:r>
            <a:r>
              <a:rPr b="1" lang="en">
                <a:solidFill>
                  <a:srgbClr val="FF9900"/>
                </a:solidFill>
              </a:rPr>
              <a:t>file</a:t>
            </a:r>
            <a:r>
              <a:rPr lang="en">
                <a:solidFill>
                  <a:srgbClr val="FF9900"/>
                </a:solidFill>
              </a:rPr>
              <a:t> </a:t>
            </a:r>
            <a:r>
              <a:rPr b="1" lang="en">
                <a:solidFill>
                  <a:srgbClr val="FF9900"/>
                </a:solidFill>
              </a:rPr>
              <a:t>name</a:t>
            </a:r>
            <a:r>
              <a:rPr lang="en"/>
              <a:t> as an argument and </a:t>
            </a:r>
            <a:r>
              <a:rPr b="1" lang="en">
                <a:solidFill>
                  <a:srgbClr val="FF9900"/>
                </a:solidFill>
              </a:rPr>
              <a:t>return a data structure</a:t>
            </a:r>
            <a:r>
              <a:rPr lang="en"/>
              <a:t> with all of the </a:t>
            </a:r>
            <a:r>
              <a:rPr b="1" lang="en">
                <a:solidFill>
                  <a:srgbClr val="FF9900"/>
                </a:solidFill>
              </a:rPr>
              <a:t>individual’s SNP information</a:t>
            </a:r>
            <a:r>
              <a:rPr lang="en"/>
              <a:t>.</a:t>
            </a:r>
            <a:endParaRPr/>
          </a:p>
          <a:p>
            <a:pPr indent="-342900" lvl="0" marL="457200" marR="0" rtl="0" algn="l">
              <a:lnSpc>
                <a:spcPct val="115000"/>
              </a:lnSpc>
              <a:spcBef>
                <a:spcPts val="0"/>
              </a:spcBef>
              <a:spcAft>
                <a:spcPts val="0"/>
              </a:spcAft>
              <a:buSzPts val="1800"/>
              <a:buChar char="●"/>
            </a:pPr>
            <a:r>
              <a:rPr lang="en"/>
              <a:t>It can be done in many different ways. Any suggestions?</a:t>
            </a:r>
            <a:endParaRPr/>
          </a:p>
          <a:p>
            <a:pPr indent="-342900" lvl="0" marL="457200" rtl="0">
              <a:spcBef>
                <a:spcPts val="0"/>
              </a:spcBef>
              <a:spcAft>
                <a:spcPts val="0"/>
              </a:spcAft>
              <a:buClr>
                <a:srgbClr val="FF0000"/>
              </a:buClr>
              <a:buSzPts val="1800"/>
              <a:buChar char="●"/>
            </a:pPr>
            <a:r>
              <a:rPr lang="en">
                <a:solidFill>
                  <a:srgbClr val="FF0000"/>
                </a:solidFill>
              </a:rPr>
              <a:t>(Line 27 has been removed from the data. Greg and Lilly should have same number of lines now)</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Part II (c)</a:t>
            </a:r>
            <a:endParaRPr/>
          </a:p>
        </p:txBody>
      </p:sp>
      <p:sp>
        <p:nvSpPr>
          <p:cNvPr id="95" name="Shape 9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 Chromosome 10, find the largest region of shared SNPs between Lilly and Greg. The answer will be in the form of a pair of genomic coordinates (Position1, Position2).</a:t>
            </a:r>
            <a:endParaRPr/>
          </a:p>
          <a:p>
            <a:pPr indent="0" lvl="0" marL="0">
              <a:spcBef>
                <a:spcPts val="1600"/>
              </a:spcBef>
              <a:spcAft>
                <a:spcPts val="0"/>
              </a:spcAft>
              <a:buNone/>
            </a:pPr>
            <a:r>
              <a:rPr lang="en"/>
              <a:t>Both ways are acceptable:</a:t>
            </a:r>
            <a:endParaRPr/>
          </a:p>
          <a:p>
            <a:pPr indent="-342900" lvl="0" marL="457200" rtl="0">
              <a:spcBef>
                <a:spcPts val="1600"/>
              </a:spcBef>
              <a:spcAft>
                <a:spcPts val="0"/>
              </a:spcAft>
              <a:buSzPts val="1800"/>
              <a:buAutoNum type="arabicPeriod"/>
            </a:pPr>
            <a:r>
              <a:rPr lang="en"/>
              <a:t>Finding region of the maximum length (of shared SNPs)</a:t>
            </a:r>
            <a:endParaRPr/>
          </a:p>
          <a:p>
            <a:pPr indent="-317500" lvl="1" marL="914400" rtl="0">
              <a:spcBef>
                <a:spcPts val="0"/>
              </a:spcBef>
              <a:spcAft>
                <a:spcPts val="0"/>
              </a:spcAft>
              <a:buSzPts val="1400"/>
              <a:buAutoNum type="alphaLcPeriod"/>
            </a:pPr>
            <a:r>
              <a:rPr lang="en"/>
              <a:t>(position2 - position1 + 1) is largest.</a:t>
            </a:r>
            <a:endParaRPr/>
          </a:p>
          <a:p>
            <a:pPr indent="-342900" lvl="0" marL="457200">
              <a:spcBef>
                <a:spcPts val="0"/>
              </a:spcBef>
              <a:spcAft>
                <a:spcPts val="0"/>
              </a:spcAft>
              <a:buSzPts val="1800"/>
              <a:buAutoNum type="arabicPeriod"/>
            </a:pPr>
            <a:r>
              <a:rPr lang="en"/>
              <a:t>Finding region with maximum number of shared SNPs.</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 II (c)</a:t>
            </a:r>
            <a:endParaRPr/>
          </a:p>
        </p:txBody>
      </p:sp>
      <p:sp>
        <p:nvSpPr>
          <p:cNvPr id="101" name="Shape 101"/>
          <p:cNvSpPr txBox="1"/>
          <p:nvPr>
            <p:ph idx="1" type="body"/>
          </p:nvPr>
        </p:nvSpPr>
        <p:spPr>
          <a:xfrm>
            <a:off x="1450000" y="3657600"/>
            <a:ext cx="6039600" cy="1280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region of the maximum length: (</a:t>
            </a:r>
            <a:r>
              <a:rPr b="1" lang="en">
                <a:solidFill>
                  <a:srgbClr val="A64D79"/>
                </a:solidFill>
              </a:rPr>
              <a:t>31,630: 31,930</a:t>
            </a:r>
            <a:r>
              <a:rPr lang="en"/>
              <a:t>)</a:t>
            </a:r>
            <a:endParaRPr/>
          </a:p>
          <a:p>
            <a:pPr indent="-342900" lvl="0" marL="457200" rtl="0">
              <a:spcBef>
                <a:spcPts val="0"/>
              </a:spcBef>
              <a:spcAft>
                <a:spcPts val="0"/>
              </a:spcAft>
              <a:buSzPts val="1800"/>
              <a:buAutoNum type="arabicPeriod"/>
            </a:pPr>
            <a:r>
              <a:rPr lang="en"/>
              <a:t>Region of maximum shared SNPs (</a:t>
            </a:r>
            <a:r>
              <a:rPr b="1" lang="en">
                <a:solidFill>
                  <a:srgbClr val="FF9900"/>
                </a:solidFill>
              </a:rPr>
              <a:t>31,000: 31,200</a:t>
            </a:r>
            <a:r>
              <a:rPr lang="en"/>
              <a:t>)</a:t>
            </a:r>
            <a:endParaRPr/>
          </a:p>
          <a:p>
            <a:pPr indent="0" lvl="0" marL="0" rtl="0">
              <a:spcBef>
                <a:spcPts val="1600"/>
              </a:spcBef>
              <a:spcAft>
                <a:spcPts val="1600"/>
              </a:spcAft>
              <a:buNone/>
            </a:pPr>
            <a:r>
              <a:t/>
            </a:r>
            <a:endParaRPr/>
          </a:p>
        </p:txBody>
      </p:sp>
      <p:graphicFrame>
        <p:nvGraphicFramePr>
          <p:cNvPr id="102" name="Shape 102"/>
          <p:cNvGraphicFramePr/>
          <p:nvPr/>
        </p:nvGraphicFramePr>
        <p:xfrm>
          <a:off x="2877850" y="421750"/>
          <a:ext cx="3000000" cy="3000000"/>
        </p:xfrm>
        <a:graphic>
          <a:graphicData uri="http://schemas.openxmlformats.org/drawingml/2006/table">
            <a:tbl>
              <a:tblPr>
                <a:noFill/>
                <a:tableStyleId>{8C8F9EF5-332F-4BE6-94F2-5BBF2473D56B}</a:tableStyleId>
              </a:tblPr>
              <a:tblGrid>
                <a:gridCol w="1372775"/>
                <a:gridCol w="1372775"/>
                <a:gridCol w="1372775"/>
                <a:gridCol w="1372775"/>
              </a:tblGrid>
              <a:tr h="354150">
                <a:tc>
                  <a:txBody>
                    <a:bodyPr>
                      <a:noAutofit/>
                    </a:bodyPr>
                    <a:lstStyle/>
                    <a:p>
                      <a:pPr indent="0" lvl="0" marL="0" rtl="0" algn="ctr">
                        <a:spcBef>
                          <a:spcPts val="0"/>
                        </a:spcBef>
                        <a:spcAft>
                          <a:spcPts val="0"/>
                        </a:spcAft>
                        <a:buNone/>
                      </a:pPr>
                      <a:r>
                        <a:rPr b="1" lang="en">
                          <a:solidFill>
                            <a:srgbClr val="F3F3F3"/>
                          </a:solidFill>
                        </a:rPr>
                        <a:t>Chromosome</a:t>
                      </a:r>
                      <a:endParaRPr b="1">
                        <a:solidFill>
                          <a:srgbClr val="F3F3F3"/>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F3F3F3"/>
                          </a:solidFill>
                        </a:rPr>
                        <a:t>Position</a:t>
                      </a:r>
                      <a:endParaRPr b="1">
                        <a:solidFill>
                          <a:srgbClr val="F3F3F3"/>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F3F3F3"/>
                          </a:solidFill>
                        </a:rPr>
                        <a:t>Greg</a:t>
                      </a:r>
                      <a:endParaRPr b="1">
                        <a:solidFill>
                          <a:srgbClr val="F3F3F3"/>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F3F3F3"/>
                          </a:solidFill>
                        </a:rPr>
                        <a:t>Lilly</a:t>
                      </a:r>
                      <a:endParaRPr b="1">
                        <a:solidFill>
                          <a:srgbClr val="F3F3F3"/>
                        </a:solidFill>
                      </a:endParaRPr>
                    </a:p>
                  </a:txBody>
                  <a:tcPr marT="91425" marB="91425" marR="91425" marL="91425"/>
                </a:tc>
              </a:tr>
              <a:tr h="354150">
                <a:tc>
                  <a:txBody>
                    <a:bodyPr>
                      <a:noAutofit/>
                    </a:bodyPr>
                    <a:lstStyle/>
                    <a:p>
                      <a:pPr indent="0" lvl="0" marL="0">
                        <a:spcBef>
                          <a:spcPts val="0"/>
                        </a:spcBef>
                        <a:spcAft>
                          <a:spcPts val="0"/>
                        </a:spcAft>
                        <a:buNone/>
                      </a:pPr>
                      <a:r>
                        <a:rPr b="1" lang="en">
                          <a:solidFill>
                            <a:srgbClr val="FF9900"/>
                          </a:solidFill>
                        </a:rPr>
                        <a:t>10</a:t>
                      </a:r>
                      <a:endParaRPr b="1">
                        <a:solidFill>
                          <a:srgbClr val="FF9900"/>
                        </a:solidFill>
                      </a:endParaRPr>
                    </a:p>
                  </a:txBody>
                  <a:tcPr marT="91425" marB="91425" marR="91425" marL="91425"/>
                </a:tc>
                <a:tc>
                  <a:txBody>
                    <a:bodyPr>
                      <a:noAutofit/>
                    </a:bodyPr>
                    <a:lstStyle/>
                    <a:p>
                      <a:pPr indent="0" lvl="0" marL="0">
                        <a:spcBef>
                          <a:spcPts val="0"/>
                        </a:spcBef>
                        <a:spcAft>
                          <a:spcPts val="0"/>
                        </a:spcAft>
                        <a:buNone/>
                      </a:pPr>
                      <a:r>
                        <a:rPr b="1" lang="en">
                          <a:solidFill>
                            <a:srgbClr val="FF9900"/>
                          </a:solidFill>
                        </a:rPr>
                        <a:t>31,000</a:t>
                      </a:r>
                      <a:endParaRPr b="1">
                        <a:solidFill>
                          <a:srgbClr val="FF9900"/>
                        </a:solidFill>
                      </a:endParaRPr>
                    </a:p>
                  </a:txBody>
                  <a:tcPr marT="91425" marB="91425" marR="91425" marL="91425"/>
                </a:tc>
                <a:tc>
                  <a:txBody>
                    <a:bodyPr>
                      <a:noAutofit/>
                    </a:bodyPr>
                    <a:lstStyle/>
                    <a:p>
                      <a:pPr indent="0" lvl="0" marL="0">
                        <a:spcBef>
                          <a:spcPts val="0"/>
                        </a:spcBef>
                        <a:spcAft>
                          <a:spcPts val="0"/>
                        </a:spcAft>
                        <a:buNone/>
                      </a:pPr>
                      <a:r>
                        <a:rPr b="1" lang="en">
                          <a:solidFill>
                            <a:srgbClr val="FF9900"/>
                          </a:solidFill>
                        </a:rPr>
                        <a:t>AA</a:t>
                      </a:r>
                      <a:endParaRPr b="1">
                        <a:solidFill>
                          <a:srgbClr val="FF9900"/>
                        </a:solidFill>
                      </a:endParaRPr>
                    </a:p>
                  </a:txBody>
                  <a:tcPr marT="91425" marB="91425" marR="91425" marL="91425"/>
                </a:tc>
                <a:tc>
                  <a:txBody>
                    <a:bodyPr>
                      <a:noAutofit/>
                    </a:bodyPr>
                    <a:lstStyle/>
                    <a:p>
                      <a:pPr indent="0" lvl="0" marL="0">
                        <a:spcBef>
                          <a:spcPts val="0"/>
                        </a:spcBef>
                        <a:spcAft>
                          <a:spcPts val="0"/>
                        </a:spcAft>
                        <a:buNone/>
                      </a:pPr>
                      <a:r>
                        <a:rPr b="1" lang="en">
                          <a:solidFill>
                            <a:srgbClr val="FF9900"/>
                          </a:solidFill>
                        </a:rPr>
                        <a:t>AA</a:t>
                      </a:r>
                      <a:endParaRPr b="1">
                        <a:solidFill>
                          <a:srgbClr val="FF9900"/>
                        </a:solidFill>
                      </a:endParaRPr>
                    </a:p>
                  </a:txBody>
                  <a:tcPr marT="91425" marB="91425" marR="91425" marL="91425"/>
                </a:tc>
              </a:tr>
              <a:tr h="354150">
                <a:tc>
                  <a:txBody>
                    <a:bodyPr>
                      <a:noAutofit/>
                    </a:bodyPr>
                    <a:lstStyle/>
                    <a:p>
                      <a:pPr indent="0" lvl="0" marL="0">
                        <a:spcBef>
                          <a:spcPts val="0"/>
                        </a:spcBef>
                        <a:spcAft>
                          <a:spcPts val="0"/>
                        </a:spcAft>
                        <a:buNone/>
                      </a:pPr>
                      <a:r>
                        <a:rPr b="1" lang="en">
                          <a:solidFill>
                            <a:srgbClr val="FF9900"/>
                          </a:solidFill>
                        </a:rPr>
                        <a:t>10</a:t>
                      </a:r>
                      <a:endParaRPr b="1">
                        <a:solidFill>
                          <a:srgbClr val="FF9900"/>
                        </a:solidFill>
                      </a:endParaRPr>
                    </a:p>
                  </a:txBody>
                  <a:tcPr marT="91425" marB="91425" marR="91425" marL="91425"/>
                </a:tc>
                <a:tc>
                  <a:txBody>
                    <a:bodyPr>
                      <a:noAutofit/>
                    </a:bodyPr>
                    <a:lstStyle/>
                    <a:p>
                      <a:pPr indent="0" lvl="0" marL="0">
                        <a:spcBef>
                          <a:spcPts val="0"/>
                        </a:spcBef>
                        <a:spcAft>
                          <a:spcPts val="0"/>
                        </a:spcAft>
                        <a:buNone/>
                      </a:pPr>
                      <a:r>
                        <a:rPr b="1" lang="en">
                          <a:solidFill>
                            <a:srgbClr val="FF9900"/>
                          </a:solidFill>
                        </a:rPr>
                        <a:t>31,123</a:t>
                      </a:r>
                      <a:endParaRPr b="1">
                        <a:solidFill>
                          <a:srgbClr val="FF9900"/>
                        </a:solidFill>
                      </a:endParaRPr>
                    </a:p>
                  </a:txBody>
                  <a:tcPr marT="91425" marB="91425" marR="91425" marL="91425"/>
                </a:tc>
                <a:tc>
                  <a:txBody>
                    <a:bodyPr>
                      <a:noAutofit/>
                    </a:bodyPr>
                    <a:lstStyle/>
                    <a:p>
                      <a:pPr indent="0" lvl="0" marL="0">
                        <a:spcBef>
                          <a:spcPts val="0"/>
                        </a:spcBef>
                        <a:spcAft>
                          <a:spcPts val="0"/>
                        </a:spcAft>
                        <a:buNone/>
                      </a:pPr>
                      <a:r>
                        <a:rPr b="1" lang="en">
                          <a:solidFill>
                            <a:srgbClr val="FF9900"/>
                          </a:solidFill>
                        </a:rPr>
                        <a:t>TT</a:t>
                      </a:r>
                      <a:endParaRPr b="1">
                        <a:solidFill>
                          <a:srgbClr val="FF9900"/>
                        </a:solidFill>
                      </a:endParaRPr>
                    </a:p>
                  </a:txBody>
                  <a:tcPr marT="91425" marB="91425" marR="91425" marL="91425"/>
                </a:tc>
                <a:tc>
                  <a:txBody>
                    <a:bodyPr>
                      <a:noAutofit/>
                    </a:bodyPr>
                    <a:lstStyle/>
                    <a:p>
                      <a:pPr indent="0" lvl="0" marL="0">
                        <a:spcBef>
                          <a:spcPts val="0"/>
                        </a:spcBef>
                        <a:spcAft>
                          <a:spcPts val="0"/>
                        </a:spcAft>
                        <a:buNone/>
                      </a:pPr>
                      <a:r>
                        <a:rPr b="1" lang="en">
                          <a:solidFill>
                            <a:srgbClr val="FF9900"/>
                          </a:solidFill>
                        </a:rPr>
                        <a:t>TT</a:t>
                      </a:r>
                      <a:endParaRPr b="1">
                        <a:solidFill>
                          <a:srgbClr val="FF9900"/>
                        </a:solidFill>
                      </a:endParaRPr>
                    </a:p>
                  </a:txBody>
                  <a:tcPr marT="91425" marB="91425" marR="91425" marL="91425"/>
                </a:tc>
              </a:tr>
              <a:tr h="354150">
                <a:tc>
                  <a:txBody>
                    <a:bodyPr>
                      <a:noAutofit/>
                    </a:bodyPr>
                    <a:lstStyle/>
                    <a:p>
                      <a:pPr indent="0" lvl="0" marL="0">
                        <a:spcBef>
                          <a:spcPts val="0"/>
                        </a:spcBef>
                        <a:spcAft>
                          <a:spcPts val="0"/>
                        </a:spcAft>
                        <a:buNone/>
                      </a:pPr>
                      <a:r>
                        <a:rPr b="1" lang="en">
                          <a:solidFill>
                            <a:srgbClr val="FF9900"/>
                          </a:solidFill>
                        </a:rPr>
                        <a:t>10</a:t>
                      </a:r>
                      <a:endParaRPr b="1">
                        <a:solidFill>
                          <a:srgbClr val="FF9900"/>
                        </a:solidFill>
                      </a:endParaRPr>
                    </a:p>
                  </a:txBody>
                  <a:tcPr marT="91425" marB="91425" marR="91425" marL="91425"/>
                </a:tc>
                <a:tc>
                  <a:txBody>
                    <a:bodyPr>
                      <a:noAutofit/>
                    </a:bodyPr>
                    <a:lstStyle/>
                    <a:p>
                      <a:pPr indent="0" lvl="0" marL="0">
                        <a:spcBef>
                          <a:spcPts val="0"/>
                        </a:spcBef>
                        <a:spcAft>
                          <a:spcPts val="0"/>
                        </a:spcAft>
                        <a:buNone/>
                      </a:pPr>
                      <a:r>
                        <a:rPr b="1" lang="en">
                          <a:solidFill>
                            <a:srgbClr val="FF9900"/>
                          </a:solidFill>
                        </a:rPr>
                        <a:t>31,200</a:t>
                      </a:r>
                      <a:endParaRPr b="1">
                        <a:solidFill>
                          <a:srgbClr val="FF9900"/>
                        </a:solidFill>
                      </a:endParaRPr>
                    </a:p>
                  </a:txBody>
                  <a:tcPr marT="91425" marB="91425" marR="91425" marL="91425"/>
                </a:tc>
                <a:tc>
                  <a:txBody>
                    <a:bodyPr>
                      <a:noAutofit/>
                    </a:bodyPr>
                    <a:lstStyle/>
                    <a:p>
                      <a:pPr indent="0" lvl="0" marL="0">
                        <a:spcBef>
                          <a:spcPts val="0"/>
                        </a:spcBef>
                        <a:spcAft>
                          <a:spcPts val="0"/>
                        </a:spcAft>
                        <a:buNone/>
                      </a:pPr>
                      <a:r>
                        <a:rPr b="1" lang="en">
                          <a:solidFill>
                            <a:srgbClr val="FF9900"/>
                          </a:solidFill>
                        </a:rPr>
                        <a:t>CC</a:t>
                      </a:r>
                      <a:endParaRPr b="1">
                        <a:solidFill>
                          <a:srgbClr val="FF9900"/>
                        </a:solidFill>
                      </a:endParaRPr>
                    </a:p>
                  </a:txBody>
                  <a:tcPr marT="91425" marB="91425" marR="91425" marL="91425"/>
                </a:tc>
                <a:tc>
                  <a:txBody>
                    <a:bodyPr>
                      <a:noAutofit/>
                    </a:bodyPr>
                    <a:lstStyle/>
                    <a:p>
                      <a:pPr indent="0" lvl="0" marL="0">
                        <a:spcBef>
                          <a:spcPts val="0"/>
                        </a:spcBef>
                        <a:spcAft>
                          <a:spcPts val="0"/>
                        </a:spcAft>
                        <a:buNone/>
                      </a:pPr>
                      <a:r>
                        <a:rPr b="1" lang="en">
                          <a:solidFill>
                            <a:srgbClr val="FF9900"/>
                          </a:solidFill>
                        </a:rPr>
                        <a:t>CC</a:t>
                      </a:r>
                      <a:endParaRPr b="1">
                        <a:solidFill>
                          <a:srgbClr val="FF9900"/>
                        </a:solidFill>
                      </a:endParaRPr>
                    </a:p>
                  </a:txBody>
                  <a:tcPr marT="91425" marB="91425" marR="91425" marL="91425"/>
                </a:tc>
              </a:tr>
              <a:tr h="354150">
                <a:tc>
                  <a:txBody>
                    <a:bodyPr>
                      <a:noAutofit/>
                    </a:bodyPr>
                    <a:lstStyle/>
                    <a:p>
                      <a:pPr indent="0" lvl="0" marL="0">
                        <a:spcBef>
                          <a:spcPts val="0"/>
                        </a:spcBef>
                        <a:spcAft>
                          <a:spcPts val="0"/>
                        </a:spcAft>
                        <a:buNone/>
                      </a:pPr>
                      <a:r>
                        <a:rPr lang="en">
                          <a:solidFill>
                            <a:srgbClr val="F3F3F3"/>
                          </a:solidFill>
                        </a:rPr>
                        <a:t>10</a:t>
                      </a:r>
                      <a:endParaRPr>
                        <a:solidFill>
                          <a:srgbClr val="F3F3F3"/>
                        </a:solidFill>
                      </a:endParaRPr>
                    </a:p>
                  </a:txBody>
                  <a:tcPr marT="91425" marB="91425" marR="91425" marL="91425"/>
                </a:tc>
                <a:tc>
                  <a:txBody>
                    <a:bodyPr>
                      <a:noAutofit/>
                    </a:bodyPr>
                    <a:lstStyle/>
                    <a:p>
                      <a:pPr indent="0" lvl="0" marL="0">
                        <a:spcBef>
                          <a:spcPts val="0"/>
                        </a:spcBef>
                        <a:spcAft>
                          <a:spcPts val="0"/>
                        </a:spcAft>
                        <a:buNone/>
                      </a:pPr>
                      <a:r>
                        <a:rPr lang="en">
                          <a:solidFill>
                            <a:srgbClr val="F3F3F3"/>
                          </a:solidFill>
                        </a:rPr>
                        <a:t>31,625</a:t>
                      </a:r>
                      <a:endParaRPr>
                        <a:solidFill>
                          <a:srgbClr val="F3F3F3"/>
                        </a:solidFill>
                      </a:endParaRPr>
                    </a:p>
                  </a:txBody>
                  <a:tcPr marT="91425" marB="91425" marR="91425" marL="91425"/>
                </a:tc>
                <a:tc>
                  <a:txBody>
                    <a:bodyPr>
                      <a:noAutofit/>
                    </a:bodyPr>
                    <a:lstStyle/>
                    <a:p>
                      <a:pPr indent="0" lvl="0" marL="0">
                        <a:spcBef>
                          <a:spcPts val="0"/>
                        </a:spcBef>
                        <a:spcAft>
                          <a:spcPts val="0"/>
                        </a:spcAft>
                        <a:buNone/>
                      </a:pPr>
                      <a:r>
                        <a:rPr lang="en">
                          <a:solidFill>
                            <a:srgbClr val="F3F3F3"/>
                          </a:solidFill>
                        </a:rPr>
                        <a:t>AT</a:t>
                      </a:r>
                      <a:endParaRPr>
                        <a:solidFill>
                          <a:srgbClr val="F3F3F3"/>
                        </a:solidFill>
                      </a:endParaRPr>
                    </a:p>
                  </a:txBody>
                  <a:tcPr marT="91425" marB="91425" marR="91425" marL="91425"/>
                </a:tc>
                <a:tc>
                  <a:txBody>
                    <a:bodyPr>
                      <a:noAutofit/>
                    </a:bodyPr>
                    <a:lstStyle/>
                    <a:p>
                      <a:pPr indent="0" lvl="0" marL="0">
                        <a:spcBef>
                          <a:spcPts val="0"/>
                        </a:spcBef>
                        <a:spcAft>
                          <a:spcPts val="0"/>
                        </a:spcAft>
                        <a:buNone/>
                      </a:pPr>
                      <a:r>
                        <a:rPr lang="en">
                          <a:solidFill>
                            <a:srgbClr val="F3F3F3"/>
                          </a:solidFill>
                        </a:rPr>
                        <a:t>AA</a:t>
                      </a:r>
                      <a:endParaRPr>
                        <a:solidFill>
                          <a:srgbClr val="F3F3F3"/>
                        </a:solidFill>
                      </a:endParaRPr>
                    </a:p>
                  </a:txBody>
                  <a:tcPr marT="91425" marB="91425" marR="91425" marL="91425"/>
                </a:tc>
              </a:tr>
              <a:tr h="354150">
                <a:tc>
                  <a:txBody>
                    <a:bodyPr>
                      <a:noAutofit/>
                    </a:bodyPr>
                    <a:lstStyle/>
                    <a:p>
                      <a:pPr indent="0" lvl="0" marL="0">
                        <a:spcBef>
                          <a:spcPts val="0"/>
                        </a:spcBef>
                        <a:spcAft>
                          <a:spcPts val="0"/>
                        </a:spcAft>
                        <a:buNone/>
                      </a:pPr>
                      <a:r>
                        <a:rPr b="1" lang="en">
                          <a:solidFill>
                            <a:srgbClr val="A64D79"/>
                          </a:solidFill>
                        </a:rPr>
                        <a:t>10</a:t>
                      </a:r>
                      <a:endParaRPr b="1">
                        <a:solidFill>
                          <a:srgbClr val="A64D79"/>
                        </a:solidFill>
                      </a:endParaRPr>
                    </a:p>
                  </a:txBody>
                  <a:tcPr marT="91425" marB="91425" marR="91425" marL="91425"/>
                </a:tc>
                <a:tc>
                  <a:txBody>
                    <a:bodyPr>
                      <a:noAutofit/>
                    </a:bodyPr>
                    <a:lstStyle/>
                    <a:p>
                      <a:pPr indent="0" lvl="0" marL="0">
                        <a:spcBef>
                          <a:spcPts val="0"/>
                        </a:spcBef>
                        <a:spcAft>
                          <a:spcPts val="0"/>
                        </a:spcAft>
                        <a:buNone/>
                      </a:pPr>
                      <a:r>
                        <a:rPr b="1" lang="en">
                          <a:solidFill>
                            <a:srgbClr val="A64D79"/>
                          </a:solidFill>
                        </a:rPr>
                        <a:t>31,630</a:t>
                      </a:r>
                      <a:endParaRPr b="1">
                        <a:solidFill>
                          <a:srgbClr val="A64D79"/>
                        </a:solidFill>
                      </a:endParaRPr>
                    </a:p>
                  </a:txBody>
                  <a:tcPr marT="91425" marB="91425" marR="91425" marL="91425"/>
                </a:tc>
                <a:tc>
                  <a:txBody>
                    <a:bodyPr>
                      <a:noAutofit/>
                    </a:bodyPr>
                    <a:lstStyle/>
                    <a:p>
                      <a:pPr indent="0" lvl="0" marL="0">
                        <a:spcBef>
                          <a:spcPts val="0"/>
                        </a:spcBef>
                        <a:spcAft>
                          <a:spcPts val="0"/>
                        </a:spcAft>
                        <a:buNone/>
                      </a:pPr>
                      <a:r>
                        <a:rPr b="1" lang="en">
                          <a:solidFill>
                            <a:srgbClr val="A64D79"/>
                          </a:solidFill>
                        </a:rPr>
                        <a:t>GG</a:t>
                      </a:r>
                      <a:endParaRPr b="1">
                        <a:solidFill>
                          <a:srgbClr val="A64D79"/>
                        </a:solidFill>
                      </a:endParaRPr>
                    </a:p>
                  </a:txBody>
                  <a:tcPr marT="91425" marB="91425" marR="91425" marL="91425"/>
                </a:tc>
                <a:tc>
                  <a:txBody>
                    <a:bodyPr>
                      <a:noAutofit/>
                    </a:bodyPr>
                    <a:lstStyle/>
                    <a:p>
                      <a:pPr indent="0" lvl="0" marL="0">
                        <a:spcBef>
                          <a:spcPts val="0"/>
                        </a:spcBef>
                        <a:spcAft>
                          <a:spcPts val="0"/>
                        </a:spcAft>
                        <a:buNone/>
                      </a:pPr>
                      <a:r>
                        <a:rPr b="1" lang="en">
                          <a:solidFill>
                            <a:srgbClr val="A64D79"/>
                          </a:solidFill>
                        </a:rPr>
                        <a:t>GG</a:t>
                      </a:r>
                      <a:endParaRPr b="1">
                        <a:solidFill>
                          <a:srgbClr val="A64D79"/>
                        </a:solidFill>
                      </a:endParaRPr>
                    </a:p>
                  </a:txBody>
                  <a:tcPr marT="91425" marB="91425" marR="91425" marL="91425"/>
                </a:tc>
              </a:tr>
              <a:tr h="354150">
                <a:tc>
                  <a:txBody>
                    <a:bodyPr>
                      <a:noAutofit/>
                    </a:bodyPr>
                    <a:lstStyle/>
                    <a:p>
                      <a:pPr indent="0" lvl="0" marL="0">
                        <a:spcBef>
                          <a:spcPts val="0"/>
                        </a:spcBef>
                        <a:spcAft>
                          <a:spcPts val="0"/>
                        </a:spcAft>
                        <a:buNone/>
                      </a:pPr>
                      <a:r>
                        <a:rPr b="1" lang="en">
                          <a:solidFill>
                            <a:srgbClr val="A64D79"/>
                          </a:solidFill>
                        </a:rPr>
                        <a:t>10</a:t>
                      </a:r>
                      <a:endParaRPr b="1">
                        <a:solidFill>
                          <a:srgbClr val="A64D79"/>
                        </a:solidFill>
                      </a:endParaRPr>
                    </a:p>
                  </a:txBody>
                  <a:tcPr marT="91425" marB="91425" marR="91425" marL="91425"/>
                </a:tc>
                <a:tc>
                  <a:txBody>
                    <a:bodyPr>
                      <a:noAutofit/>
                    </a:bodyPr>
                    <a:lstStyle/>
                    <a:p>
                      <a:pPr indent="0" lvl="0" marL="0">
                        <a:spcBef>
                          <a:spcPts val="0"/>
                        </a:spcBef>
                        <a:spcAft>
                          <a:spcPts val="0"/>
                        </a:spcAft>
                        <a:buNone/>
                      </a:pPr>
                      <a:r>
                        <a:rPr b="1" lang="en">
                          <a:solidFill>
                            <a:srgbClr val="A64D79"/>
                          </a:solidFill>
                        </a:rPr>
                        <a:t>31,930</a:t>
                      </a:r>
                      <a:endParaRPr b="1">
                        <a:solidFill>
                          <a:srgbClr val="A64D79"/>
                        </a:solidFill>
                      </a:endParaRPr>
                    </a:p>
                  </a:txBody>
                  <a:tcPr marT="91425" marB="91425" marR="91425" marL="91425"/>
                </a:tc>
                <a:tc>
                  <a:txBody>
                    <a:bodyPr>
                      <a:noAutofit/>
                    </a:bodyPr>
                    <a:lstStyle/>
                    <a:p>
                      <a:pPr indent="0" lvl="0" marL="0">
                        <a:spcBef>
                          <a:spcPts val="0"/>
                        </a:spcBef>
                        <a:spcAft>
                          <a:spcPts val="0"/>
                        </a:spcAft>
                        <a:buNone/>
                      </a:pPr>
                      <a:r>
                        <a:rPr b="1" lang="en">
                          <a:solidFill>
                            <a:srgbClr val="A64D79"/>
                          </a:solidFill>
                        </a:rPr>
                        <a:t>TT</a:t>
                      </a:r>
                      <a:endParaRPr b="1">
                        <a:solidFill>
                          <a:srgbClr val="A64D79"/>
                        </a:solidFill>
                      </a:endParaRPr>
                    </a:p>
                  </a:txBody>
                  <a:tcPr marT="91425" marB="91425" marR="91425" marL="91425"/>
                </a:tc>
                <a:tc>
                  <a:txBody>
                    <a:bodyPr>
                      <a:noAutofit/>
                    </a:bodyPr>
                    <a:lstStyle/>
                    <a:p>
                      <a:pPr indent="0" lvl="0" marL="0">
                        <a:spcBef>
                          <a:spcPts val="0"/>
                        </a:spcBef>
                        <a:spcAft>
                          <a:spcPts val="0"/>
                        </a:spcAft>
                        <a:buNone/>
                      </a:pPr>
                      <a:r>
                        <a:rPr b="1" lang="en">
                          <a:solidFill>
                            <a:srgbClr val="A64D79"/>
                          </a:solidFill>
                        </a:rPr>
                        <a:t>TT</a:t>
                      </a:r>
                      <a:endParaRPr b="1">
                        <a:solidFill>
                          <a:srgbClr val="A64D79"/>
                        </a:solidFill>
                      </a:endParaRPr>
                    </a:p>
                  </a:txBody>
                  <a:tcPr marT="91425" marB="91425" marR="91425" marL="91425"/>
                </a:tc>
              </a:tr>
              <a:tr h="354150">
                <a:tc>
                  <a:txBody>
                    <a:bodyPr>
                      <a:noAutofit/>
                    </a:bodyPr>
                    <a:lstStyle/>
                    <a:p>
                      <a:pPr indent="0" lvl="0" marL="0" rtl="0">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32,000</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CG</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GG</a:t>
                      </a:r>
                      <a:endParaRPr>
                        <a:solidFill>
                          <a:srgbClr val="FFFFFF"/>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 II (d)</a:t>
            </a:r>
            <a:endParaRPr/>
          </a:p>
        </p:txBody>
      </p:sp>
      <p:sp>
        <p:nvSpPr>
          <p:cNvPr id="108" name="Shape 10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t>
            </a:r>
            <a:r>
              <a:rPr b="1" lang="en"/>
              <a:t>SNP_Definitions.txt</a:t>
            </a:r>
            <a:r>
              <a:rPr lang="en"/>
              <a:t> file contains information about the effects of various SNPs. Load the SNP definitions into a data structure so that you can lookup a description given a SNP id and the bases.</a:t>
            </a:r>
            <a:endParaRPr/>
          </a:p>
          <a:p>
            <a:pPr indent="-342900" lvl="0" marL="457200" rtl="0">
              <a:spcBef>
                <a:spcPts val="1600"/>
              </a:spcBef>
              <a:spcAft>
                <a:spcPts val="0"/>
              </a:spcAft>
              <a:buSzPts val="1800"/>
              <a:buChar char="●"/>
            </a:pPr>
            <a:r>
              <a:rPr lang="en"/>
              <a:t>Format: </a:t>
            </a:r>
            <a:r>
              <a:rPr b="1" lang="en">
                <a:solidFill>
                  <a:srgbClr val="FF9900"/>
                </a:solidFill>
              </a:rPr>
              <a:t>rs1048990	CC	 1.48x risk</a:t>
            </a:r>
            <a:endParaRPr b="1">
              <a:solidFill>
                <a:srgbClr val="FF9900"/>
              </a:solidFill>
            </a:endParaRPr>
          </a:p>
          <a:p>
            <a:pPr indent="-317500" lvl="1" marL="914400" rtl="0">
              <a:spcBef>
                <a:spcPts val="0"/>
              </a:spcBef>
              <a:spcAft>
                <a:spcPts val="0"/>
              </a:spcAft>
              <a:buSzPts val="1400"/>
              <a:buChar char="○"/>
            </a:pPr>
            <a:r>
              <a:rPr lang="en"/>
              <a:t>Separated by tabs (Hint: Split)</a:t>
            </a:r>
            <a:endParaRPr/>
          </a:p>
          <a:p>
            <a:pPr indent="-317500" lvl="1" marL="914400" rtl="0">
              <a:spcBef>
                <a:spcPts val="0"/>
              </a:spcBef>
              <a:spcAft>
                <a:spcPts val="0"/>
              </a:spcAft>
              <a:buSzPts val="1400"/>
              <a:buChar char="○"/>
            </a:pPr>
            <a:r>
              <a:rPr b="1" lang="en"/>
              <a:t>*** 3 lines for the same rsid:</a:t>
            </a:r>
            <a:endParaRPr b="1"/>
          </a:p>
          <a:p>
            <a:pPr indent="-317500" lvl="2" marL="1371600" rtl="0">
              <a:spcBef>
                <a:spcPts val="0"/>
              </a:spcBef>
              <a:spcAft>
                <a:spcPts val="0"/>
              </a:spcAft>
              <a:buSzPts val="1400"/>
              <a:buChar char="■"/>
            </a:pPr>
            <a:r>
              <a:rPr lang="en"/>
              <a:t>rs1048990	</a:t>
            </a:r>
            <a:r>
              <a:rPr b="1" lang="en"/>
              <a:t>CG</a:t>
            </a:r>
            <a:r>
              <a:rPr lang="en"/>
              <a:t>	1.48x risk</a:t>
            </a:r>
            <a:endParaRPr/>
          </a:p>
          <a:p>
            <a:pPr indent="-317500" lvl="2" marL="1371600" rtl="0">
              <a:spcBef>
                <a:spcPts val="0"/>
              </a:spcBef>
              <a:spcAft>
                <a:spcPts val="0"/>
              </a:spcAft>
              <a:buSzPts val="1400"/>
              <a:buChar char="■"/>
            </a:pPr>
            <a:r>
              <a:rPr lang="en"/>
              <a:t>rs1048990	</a:t>
            </a:r>
            <a:r>
              <a:rPr b="1" lang="en"/>
              <a:t>GG</a:t>
            </a:r>
            <a:r>
              <a:rPr lang="en"/>
              <a:t>	common</a:t>
            </a:r>
            <a:endParaRPr/>
          </a:p>
          <a:p>
            <a:pPr indent="-342900" lvl="0" marL="457200">
              <a:spcBef>
                <a:spcPts val="0"/>
              </a:spcBef>
              <a:spcAft>
                <a:spcPts val="0"/>
              </a:spcAft>
              <a:buSzPts val="1800"/>
              <a:buChar char="●"/>
            </a:pPr>
            <a:r>
              <a:rPr lang="en"/>
              <a:t>You can use a function or not (your choice)</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 II (e)</a:t>
            </a:r>
            <a:endParaRPr/>
          </a:p>
        </p:txBody>
      </p:sp>
      <p:sp>
        <p:nvSpPr>
          <p:cNvPr id="114" name="Shape 1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the information you read in from SNP_Definitions.txt to identify what the </a:t>
            </a:r>
            <a:r>
              <a:rPr b="1" lang="en">
                <a:solidFill>
                  <a:srgbClr val="FF9900"/>
                </a:solidFill>
              </a:rPr>
              <a:t>region between 22070000 and 22106000 </a:t>
            </a:r>
            <a:r>
              <a:rPr lang="en"/>
              <a:t>on </a:t>
            </a:r>
            <a:r>
              <a:rPr b="1" lang="en">
                <a:solidFill>
                  <a:srgbClr val="FF9900"/>
                </a:solidFill>
              </a:rPr>
              <a:t>chromosome 9</a:t>
            </a:r>
            <a:r>
              <a:rPr lang="en"/>
              <a:t> suggest about </a:t>
            </a:r>
            <a:r>
              <a:rPr b="1" lang="en"/>
              <a:t>Greg’s</a:t>
            </a:r>
            <a:r>
              <a:rPr lang="en"/>
              <a:t> chance of a </a:t>
            </a:r>
            <a:r>
              <a:rPr b="1" lang="en">
                <a:solidFill>
                  <a:srgbClr val="FF9900"/>
                </a:solidFill>
              </a:rPr>
              <a:t>heart attack</a:t>
            </a:r>
            <a:r>
              <a:rPr lang="en"/>
              <a:t>. What about </a:t>
            </a:r>
            <a:r>
              <a:rPr b="1" lang="en"/>
              <a:t>Lilly’s</a:t>
            </a:r>
            <a:r>
              <a:rPr lang="en"/>
              <a:t> chance of a heart attack?</a:t>
            </a:r>
            <a:endParaRPr/>
          </a:p>
          <a:p>
            <a:pPr indent="-342900" lvl="0" marL="457200" rtl="0">
              <a:spcBef>
                <a:spcPts val="1600"/>
              </a:spcBef>
              <a:spcAft>
                <a:spcPts val="0"/>
              </a:spcAft>
              <a:buSzPts val="1800"/>
              <a:buChar char="●"/>
            </a:pPr>
            <a:r>
              <a:rPr lang="en"/>
              <a:t>The </a:t>
            </a:r>
            <a:r>
              <a:rPr b="1" lang="en">
                <a:solidFill>
                  <a:srgbClr val="FF9900"/>
                </a:solidFill>
              </a:rPr>
              <a:t>region</a:t>
            </a:r>
            <a:r>
              <a:rPr lang="en"/>
              <a:t> (position) and </a:t>
            </a:r>
            <a:r>
              <a:rPr b="1" lang="en">
                <a:solidFill>
                  <a:srgbClr val="FF9900"/>
                </a:solidFill>
              </a:rPr>
              <a:t>chromosome</a:t>
            </a:r>
            <a:r>
              <a:rPr lang="en">
                <a:solidFill>
                  <a:srgbClr val="FF9900"/>
                </a:solidFill>
              </a:rPr>
              <a:t> </a:t>
            </a:r>
            <a:r>
              <a:rPr b="1" lang="en">
                <a:solidFill>
                  <a:srgbClr val="FF9900"/>
                </a:solidFill>
              </a:rPr>
              <a:t>number</a:t>
            </a:r>
            <a:r>
              <a:rPr lang="en">
                <a:solidFill>
                  <a:srgbClr val="FF9900"/>
                </a:solidFill>
              </a:rPr>
              <a:t> </a:t>
            </a:r>
            <a:r>
              <a:rPr lang="en"/>
              <a:t>is available from part (b) (we stored in a data structure).</a:t>
            </a:r>
            <a:endParaRPr/>
          </a:p>
          <a:p>
            <a:pPr indent="-342900" lvl="0" marL="457200" rtl="0">
              <a:spcBef>
                <a:spcPts val="0"/>
              </a:spcBef>
              <a:spcAft>
                <a:spcPts val="0"/>
              </a:spcAft>
              <a:buSzPts val="1800"/>
              <a:buChar char="●"/>
            </a:pPr>
            <a:r>
              <a:rPr b="1" lang="en">
                <a:solidFill>
                  <a:srgbClr val="FF9900"/>
                </a:solidFill>
              </a:rPr>
              <a:t>Disease</a:t>
            </a:r>
            <a:r>
              <a:rPr lang="en">
                <a:solidFill>
                  <a:srgbClr val="FF9900"/>
                </a:solidFill>
              </a:rPr>
              <a:t> </a:t>
            </a:r>
            <a:r>
              <a:rPr b="1" lang="en">
                <a:solidFill>
                  <a:srgbClr val="FF9900"/>
                </a:solidFill>
              </a:rPr>
              <a:t>information</a:t>
            </a:r>
            <a:r>
              <a:rPr lang="en"/>
              <a:t> is available from part (d) (3rd column of SNP_file)</a:t>
            </a:r>
            <a:endParaRPr/>
          </a:p>
          <a:p>
            <a:pPr indent="-342900" lvl="0" marL="457200" rtl="0">
              <a:spcBef>
                <a:spcPts val="0"/>
              </a:spcBef>
              <a:spcAft>
                <a:spcPts val="0"/>
              </a:spcAft>
              <a:buSzPts val="1800"/>
              <a:buChar char="●"/>
            </a:pPr>
            <a:r>
              <a:rPr lang="en"/>
              <a:t>*** Connection between both: </a:t>
            </a:r>
            <a:r>
              <a:rPr b="1" lang="en">
                <a:solidFill>
                  <a:srgbClr val="FF9900"/>
                </a:solidFill>
              </a:rPr>
              <a:t>rsid + bases</a:t>
            </a:r>
            <a:endParaRPr/>
          </a:p>
          <a:p>
            <a:pPr indent="-342900" lvl="0" marL="457200" rtl="0">
              <a:spcBef>
                <a:spcPts val="0"/>
              </a:spcBef>
              <a:spcAft>
                <a:spcPts val="0"/>
              </a:spcAft>
              <a:buSzPts val="1800"/>
              <a:buChar char="●"/>
            </a:pPr>
            <a:r>
              <a:rPr lang="en"/>
              <a:t>Not all of the rsid from Greg’s (or Lilly’s) file are inside SNP info file (</a:t>
            </a:r>
            <a:r>
              <a:rPr lang="en">
                <a:solidFill>
                  <a:srgbClr val="FF0000"/>
                </a:solidFill>
              </a:rPr>
              <a:t>HINT: remember to check if the key is present in dictionary; its generally a safer way anyway</a:t>
            </a:r>
            <a:r>
              <a:rPr lang="en"/>
              <a:t>).</a:t>
            </a:r>
            <a:endParaRPr b="1">
              <a:solidFill>
                <a:srgbClr val="FF9900"/>
              </a:solidFill>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