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Hello everyone, thank you for attending our presentation. My name is Yao, and here’re my team members, Zhiqi Cui, Yunhe Li, and Ze Sheng, We are Group 52, and today we will present our project called Yelp Plus.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cf748fe87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cf748fe87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cf748fe87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cf748fe87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cf748fe87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cf748fe87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Our platform uses the Yelp dataset as our data source, and our primary objective was to make restaurant searching more direct and interactive and to address the need for a user-friendly and engaging platform for food enthusiasts, travelers, and the general public. Our main application functionalities include regular and advanced search, user search, and a community forum page.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000">
                <a:solidFill>
                  <a:schemeClr val="dk1"/>
                </a:solidFill>
              </a:rPr>
              <a:t>I would use our business data as an example for the time's sake. The rest of the data cleaning can be found on our GitHub or the link below.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000">
                <a:solidFill>
                  <a:schemeClr val="dk1"/>
                </a:solidFill>
              </a:rPr>
              <a:t>Due to the large size of the dataset, we saved it to Google Drive and mounted it to Colab. We began by flattening the Business JSON to convert it from a nested to a flattened structure. We then dropped all null values and selected only those businesses that are in the food industry, such as restaurants, bars, and pubs. Additionally, we removed irrelevant columns to focus on the attributes that are most important to users for our advanced search, such as reservation needs and pet friendliness. We also used lambda functions to assign a true or false value to each attribute, as some columns in the original database did not consistently use true or false to indicate their status. Instead, they may have used 0 or 1, or none.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000">
                <a:solidFill>
                  <a:schemeClr val="dk1"/>
                </a:solidFill>
              </a:rPr>
              <a:t>Prior to cleaning, the dataset had 150,346 rows and 58 columns. After cleaning, we reduced it to 66,819 rows and 18 columns, which made our data more efficient for later use in database queries, significantly improving query speeds and reducing user wait times.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cf748fe87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cf748fe87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cf748fe87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cf748fe87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cf748fe87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cf748fe87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cf748fe87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cf748fe87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cf748fe87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cf748fe87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elp.com/dataset/documentation/main" TargetMode="External"/><Relationship Id="rId4" Type="http://schemas.openxmlformats.org/officeDocument/2006/relationships/hyperlink" Target="https://github.com/Patricia011004/cis550yelp/blob/main/Yelp%2B_Data_Cleaning.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t>Yelp+</a:t>
            </a:r>
            <a:endParaRPr sz="5000"/>
          </a:p>
        </p:txBody>
      </p:sp>
      <p:sp>
        <p:nvSpPr>
          <p:cNvPr id="60" name="Google Shape;60;p13"/>
          <p:cNvSpPr txBox="1"/>
          <p:nvPr>
            <p:ph idx="1" type="subTitle"/>
          </p:nvPr>
        </p:nvSpPr>
        <p:spPr>
          <a:xfrm>
            <a:off x="3190075" y="3522701"/>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CIS 550 Group 52 Final Presentation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Zhiqi Cui, Yao Jiang, Yunhe Li, Ze Sheng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Live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3011775" y="1155600"/>
            <a:ext cx="3517800" cy="28323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b="1"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Agenda: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goal and concept of our project</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Overview of the datasets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How the data was cleaned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ER diagram and schema design</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Complex query and its optimization </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Technical challenges and solutions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0" y="-20025"/>
            <a:ext cx="7389885" cy="5163524"/>
          </a:xfrm>
          <a:prstGeom prst="rect">
            <a:avLst/>
          </a:prstGeom>
          <a:noFill/>
          <a:ln>
            <a:noFill/>
          </a:ln>
        </p:spPr>
      </p:pic>
      <p:sp>
        <p:nvSpPr>
          <p:cNvPr id="71" name="Google Shape;71;p15"/>
          <p:cNvSpPr txBox="1"/>
          <p:nvPr/>
        </p:nvSpPr>
        <p:spPr>
          <a:xfrm>
            <a:off x="7185000" y="1511875"/>
            <a:ext cx="1959000" cy="20070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1200"/>
              </a:spcBef>
              <a:spcAft>
                <a:spcPts val="0"/>
              </a:spcAft>
              <a:buClr>
                <a:schemeClr val="dk1"/>
              </a:buClr>
              <a:buSzPts val="800"/>
              <a:buFont typeface="Times New Roman"/>
              <a:buChar char="●"/>
            </a:pPr>
            <a:r>
              <a:rPr b="1" lang="en" sz="800">
                <a:solidFill>
                  <a:schemeClr val="dk1"/>
                </a:solidFill>
                <a:latin typeface="Times New Roman"/>
                <a:ea typeface="Times New Roman"/>
                <a:cs typeface="Times New Roman"/>
                <a:sym typeface="Times New Roman"/>
              </a:rPr>
              <a:t>Frontend</a:t>
            </a:r>
            <a:r>
              <a:rPr lang="en" sz="800">
                <a:solidFill>
                  <a:schemeClr val="dk1"/>
                </a:solidFill>
                <a:latin typeface="Times New Roman"/>
                <a:ea typeface="Times New Roman"/>
                <a:cs typeface="Times New Roman"/>
                <a:sym typeface="Times New Roman"/>
              </a:rPr>
              <a:t>: React + HTML + CSS + JavaScript</a:t>
            </a:r>
            <a:endParaRPr sz="8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b="1" lang="en" sz="800">
                <a:solidFill>
                  <a:schemeClr val="dk1"/>
                </a:solidFill>
                <a:latin typeface="Times New Roman"/>
                <a:ea typeface="Times New Roman"/>
                <a:cs typeface="Times New Roman"/>
                <a:sym typeface="Times New Roman"/>
              </a:rPr>
              <a:t>Backend</a:t>
            </a:r>
            <a:r>
              <a:rPr lang="en" sz="800">
                <a:solidFill>
                  <a:schemeClr val="dk1"/>
                </a:solidFill>
                <a:latin typeface="Times New Roman"/>
                <a:ea typeface="Times New Roman"/>
                <a:cs typeface="Times New Roman"/>
                <a:sym typeface="Times New Roman"/>
              </a:rPr>
              <a:t>: Node.js + Express </a:t>
            </a:r>
            <a:endParaRPr sz="8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b="1" lang="en" sz="800">
                <a:solidFill>
                  <a:schemeClr val="dk1"/>
                </a:solidFill>
                <a:latin typeface="Times New Roman"/>
                <a:ea typeface="Times New Roman"/>
                <a:cs typeface="Times New Roman"/>
                <a:sym typeface="Times New Roman"/>
              </a:rPr>
              <a:t>Data cleaning</a:t>
            </a:r>
            <a:r>
              <a:rPr lang="en" sz="800">
                <a:solidFill>
                  <a:schemeClr val="dk1"/>
                </a:solidFill>
                <a:latin typeface="Times New Roman"/>
                <a:ea typeface="Times New Roman"/>
                <a:cs typeface="Times New Roman"/>
                <a:sym typeface="Times New Roman"/>
              </a:rPr>
              <a:t>: Google Colab, numpy, pandas</a:t>
            </a:r>
            <a:endParaRPr sz="8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b="1" lang="en" sz="800">
                <a:solidFill>
                  <a:schemeClr val="dk1"/>
                </a:solidFill>
                <a:latin typeface="Times New Roman"/>
                <a:ea typeface="Times New Roman"/>
                <a:cs typeface="Times New Roman"/>
                <a:sym typeface="Times New Roman"/>
              </a:rPr>
              <a:t>Query and optimization</a:t>
            </a:r>
            <a:r>
              <a:rPr lang="en" sz="800">
                <a:solidFill>
                  <a:schemeClr val="dk1"/>
                </a:solidFill>
                <a:latin typeface="Times New Roman"/>
                <a:ea typeface="Times New Roman"/>
                <a:cs typeface="Times New Roman"/>
                <a:sym typeface="Times New Roman"/>
              </a:rPr>
              <a:t>: SQL, EXPLAIN</a:t>
            </a:r>
            <a:endParaRPr sz="800">
              <a:solidFill>
                <a:schemeClr val="dk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dk1"/>
              </a:buClr>
              <a:buSzPts val="800"/>
              <a:buFont typeface="Times New Roman"/>
              <a:buChar char="●"/>
            </a:pPr>
            <a:r>
              <a:rPr b="1" lang="en" sz="800">
                <a:solidFill>
                  <a:schemeClr val="dk1"/>
                </a:solidFill>
                <a:latin typeface="Times New Roman"/>
                <a:ea typeface="Times New Roman"/>
                <a:cs typeface="Times New Roman"/>
                <a:sym typeface="Times New Roman"/>
              </a:rPr>
              <a:t>Others</a:t>
            </a:r>
            <a:r>
              <a:rPr lang="en" sz="800">
                <a:solidFill>
                  <a:schemeClr val="dk1"/>
                </a:solidFill>
                <a:latin typeface="Times New Roman"/>
                <a:ea typeface="Times New Roman"/>
                <a:cs typeface="Times New Roman"/>
                <a:sym typeface="Times New Roman"/>
              </a:rPr>
              <a:t>: Amazon RDS for hosting the dataset. Visual Studio Code for code implementation. GitHub for team collaboration and version control.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505600" y="1310825"/>
            <a:ext cx="58551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Times New Roman"/>
              <a:buChar char="●"/>
            </a:pPr>
            <a:r>
              <a:rPr lang="en" sz="1200" u="sng">
                <a:solidFill>
                  <a:schemeClr val="hlink"/>
                </a:solidFill>
                <a:latin typeface="Times New Roman"/>
                <a:ea typeface="Times New Roman"/>
                <a:cs typeface="Times New Roman"/>
                <a:sym typeface="Times New Roman"/>
                <a:hlinkClick r:id="rId3"/>
              </a:rPr>
              <a:t>Quick overview of the datasets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u="sng">
                <a:solidFill>
                  <a:schemeClr val="hlink"/>
                </a:solidFill>
                <a:latin typeface="Times New Roman"/>
                <a:ea typeface="Times New Roman"/>
                <a:cs typeface="Times New Roman"/>
                <a:sym typeface="Times New Roman"/>
                <a:hlinkClick r:id="rId4"/>
              </a:rPr>
              <a:t>How data is cleaned</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52400" y="412438"/>
            <a:ext cx="8839200" cy="431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454038" y="202325"/>
            <a:ext cx="2511703" cy="2775126"/>
          </a:xfrm>
          <a:prstGeom prst="rect">
            <a:avLst/>
          </a:prstGeom>
          <a:noFill/>
          <a:ln>
            <a:noFill/>
          </a:ln>
        </p:spPr>
      </p:pic>
      <p:pic>
        <p:nvPicPr>
          <p:cNvPr id="87" name="Google Shape;87;p18"/>
          <p:cNvPicPr preferRelativeResize="0"/>
          <p:nvPr/>
        </p:nvPicPr>
        <p:blipFill>
          <a:blip r:embed="rId4">
            <a:alphaModFix/>
          </a:blip>
          <a:stretch>
            <a:fillRect/>
          </a:stretch>
        </p:blipFill>
        <p:spPr>
          <a:xfrm>
            <a:off x="1472638" y="3129851"/>
            <a:ext cx="2474535" cy="1861250"/>
          </a:xfrm>
          <a:prstGeom prst="rect">
            <a:avLst/>
          </a:prstGeom>
          <a:noFill/>
          <a:ln>
            <a:noFill/>
          </a:ln>
        </p:spPr>
      </p:pic>
      <p:pic>
        <p:nvPicPr>
          <p:cNvPr id="88" name="Google Shape;88;p18"/>
          <p:cNvPicPr preferRelativeResize="0"/>
          <p:nvPr/>
        </p:nvPicPr>
        <p:blipFill>
          <a:blip r:embed="rId5">
            <a:alphaModFix/>
          </a:blip>
          <a:stretch>
            <a:fillRect/>
          </a:stretch>
        </p:blipFill>
        <p:spPr>
          <a:xfrm>
            <a:off x="4441166" y="152400"/>
            <a:ext cx="4085422"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4609450" y="1694038"/>
            <a:ext cx="4534550" cy="1533312"/>
          </a:xfrm>
          <a:prstGeom prst="rect">
            <a:avLst/>
          </a:prstGeom>
          <a:noFill/>
          <a:ln>
            <a:noFill/>
          </a:ln>
        </p:spPr>
      </p:pic>
      <p:sp>
        <p:nvSpPr>
          <p:cNvPr id="94" name="Google Shape;94;p19"/>
          <p:cNvSpPr txBox="1"/>
          <p:nvPr/>
        </p:nvSpPr>
        <p:spPr>
          <a:xfrm>
            <a:off x="530575" y="1022650"/>
            <a:ext cx="322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This query is used to calculate how many compliments the current user has received from other users.</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95" name="Google Shape;95;p19"/>
          <p:cNvSpPr txBox="1"/>
          <p:nvPr/>
        </p:nvSpPr>
        <p:spPr>
          <a:xfrm>
            <a:off x="374525" y="1472075"/>
            <a:ext cx="3227100" cy="2647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The use of JOIN in the Business and Tip subqueries where the tables are joined to themselves without any filtering condition, adds unnecessary complexity and processing overhead.</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The use of GROUP BY in the inner subqueries, which is redundant as the outer query also performs aggregation.</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The use of SUM in the inner subqueries, which again, adds to the computational load as the outer query is also performing the sum operation.</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rotWithShape="1">
          <a:blip r:embed="rId3">
            <a:alphaModFix/>
          </a:blip>
          <a:srcRect b="0" l="0" r="20954" t="0"/>
          <a:stretch/>
        </p:blipFill>
        <p:spPr>
          <a:xfrm>
            <a:off x="4611625" y="3058650"/>
            <a:ext cx="4425675" cy="1982875"/>
          </a:xfrm>
          <a:prstGeom prst="rect">
            <a:avLst/>
          </a:prstGeom>
          <a:noFill/>
          <a:ln>
            <a:noFill/>
          </a:ln>
        </p:spPr>
      </p:pic>
      <p:sp>
        <p:nvSpPr>
          <p:cNvPr id="101" name="Google Shape;101;p20"/>
          <p:cNvSpPr txBox="1"/>
          <p:nvPr/>
        </p:nvSpPr>
        <p:spPr>
          <a:xfrm>
            <a:off x="274025" y="768800"/>
            <a:ext cx="4084800" cy="38790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Font typeface="Times New Roman"/>
              <a:buChar char="●"/>
            </a:pPr>
            <a:r>
              <a:rPr b="1" lang="en" sz="1000">
                <a:solidFill>
                  <a:schemeClr val="dk1"/>
                </a:solidFill>
                <a:latin typeface="Times New Roman"/>
                <a:ea typeface="Times New Roman"/>
                <a:cs typeface="Times New Roman"/>
                <a:sym typeface="Times New Roman"/>
              </a:rPr>
              <a:t>Execution of the total compliments query</a:t>
            </a:r>
            <a:r>
              <a:rPr lang="en" sz="1000">
                <a:solidFill>
                  <a:schemeClr val="dk1"/>
                </a:solidFill>
                <a:latin typeface="Times New Roman"/>
                <a:ea typeface="Times New Roman"/>
                <a:cs typeface="Times New Roman"/>
                <a:sym typeface="Times New Roman"/>
              </a:rPr>
              <a:t>: By removing unnecessary subqueries and using indexing, the optimized query reduces the time for data retrieval and processing, thus executing faster.</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b="1" lang="en" sz="1000">
                <a:solidFill>
                  <a:schemeClr val="dk1"/>
                </a:solidFill>
                <a:latin typeface="Times New Roman"/>
                <a:ea typeface="Times New Roman"/>
                <a:cs typeface="Times New Roman"/>
                <a:sym typeface="Times New Roman"/>
              </a:rPr>
              <a:t>Responding to client requests</a:t>
            </a:r>
            <a:r>
              <a:rPr lang="en" sz="1000">
                <a:solidFill>
                  <a:schemeClr val="dk1"/>
                </a:solidFill>
                <a:latin typeface="Times New Roman"/>
                <a:ea typeface="Times New Roman"/>
                <a:cs typeface="Times New Roman"/>
                <a:sym typeface="Times New Roman"/>
              </a:rPr>
              <a:t>: Caching frequently requested data can significantly cut down the time it takes to respond to client requests. Moreover, indexing helps in faster data retrieval.</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b="1" lang="en" sz="1000">
                <a:solidFill>
                  <a:schemeClr val="dk1"/>
                </a:solidFill>
                <a:latin typeface="Times New Roman"/>
                <a:ea typeface="Times New Roman"/>
                <a:cs typeface="Times New Roman"/>
                <a:sym typeface="Times New Roman"/>
              </a:rPr>
              <a:t>Fetching data for a specific component</a:t>
            </a:r>
            <a:r>
              <a:rPr lang="en" sz="1000">
                <a:solidFill>
                  <a:schemeClr val="dk1"/>
                </a:solidFill>
                <a:latin typeface="Times New Roman"/>
                <a:ea typeface="Times New Roman"/>
                <a:cs typeface="Times New Roman"/>
                <a:sym typeface="Times New Roman"/>
              </a:rPr>
              <a:t>: Similar to the response to client requests, fetching data for a specific component can be made faster with caching and indexing.</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b="1" lang="en" sz="1000">
                <a:solidFill>
                  <a:schemeClr val="dk1"/>
                </a:solidFill>
                <a:latin typeface="Times New Roman"/>
                <a:ea typeface="Times New Roman"/>
                <a:cs typeface="Times New Roman"/>
                <a:sym typeface="Times New Roman"/>
              </a:rPr>
              <a:t>Filtering data based on a condition</a:t>
            </a:r>
            <a:r>
              <a:rPr lang="en" sz="1000">
                <a:solidFill>
                  <a:schemeClr val="dk1"/>
                </a:solidFill>
                <a:latin typeface="Times New Roman"/>
                <a:ea typeface="Times New Roman"/>
                <a:cs typeface="Times New Roman"/>
                <a:sym typeface="Times New Roman"/>
              </a:rPr>
              <a:t>: Indexing helps locate records faster, and simpler conditions reduce processing time, leading to faster filtering of data.</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b="1" lang="en" sz="1000">
                <a:solidFill>
                  <a:schemeClr val="dk1"/>
                </a:solidFill>
                <a:latin typeface="Times New Roman"/>
                <a:ea typeface="Times New Roman"/>
                <a:cs typeface="Times New Roman"/>
                <a:sym typeface="Times New Roman"/>
              </a:rPr>
              <a:t>Sorting data in descending order</a:t>
            </a:r>
            <a:r>
              <a:rPr lang="en" sz="1000">
                <a:solidFill>
                  <a:schemeClr val="dk1"/>
                </a:solidFill>
                <a:latin typeface="Times New Roman"/>
                <a:ea typeface="Times New Roman"/>
                <a:cs typeface="Times New Roman"/>
                <a:sym typeface="Times New Roman"/>
              </a:rPr>
              <a:t>: Indexing can speed up sorting, and an efficient sorting algorithm can reduce computation, making the sorting process faster.</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pic>
        <p:nvPicPr>
          <p:cNvPr id="102" name="Google Shape;102;p20"/>
          <p:cNvPicPr preferRelativeResize="0"/>
          <p:nvPr/>
        </p:nvPicPr>
        <p:blipFill>
          <a:blip r:embed="rId4">
            <a:alphaModFix/>
          </a:blip>
          <a:stretch>
            <a:fillRect/>
          </a:stretch>
        </p:blipFill>
        <p:spPr>
          <a:xfrm>
            <a:off x="4611625" y="56200"/>
            <a:ext cx="3224850" cy="295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481100" y="828350"/>
            <a:ext cx="60600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Technical Difficulties: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Dataset is too large → Many issues, for example, It takes a very long time to filter restaurants by city or state → Data Re-Cleaning</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Not familiar with React → Struggled with send </a:t>
            </a:r>
            <a:r>
              <a:rPr lang="en" sz="1200">
                <a:solidFill>
                  <a:schemeClr val="dk1"/>
                </a:solidFill>
                <a:latin typeface="Times New Roman"/>
                <a:ea typeface="Times New Roman"/>
                <a:cs typeface="Times New Roman"/>
                <a:sym typeface="Times New Roman"/>
              </a:rPr>
              <a:t>multiple</a:t>
            </a:r>
            <a:r>
              <a:rPr lang="en" sz="1200">
                <a:solidFill>
                  <a:schemeClr val="dk1"/>
                </a:solidFill>
                <a:latin typeface="Times New Roman"/>
                <a:ea typeface="Times New Roman"/>
                <a:cs typeface="Times New Roman"/>
                <a:sym typeface="Times New Roman"/>
              </a:rPr>
              <a:t> data request concurrently →  Seeked out additional tutorials → Learned to create each component separately and then integrate them into the main </a:t>
            </a:r>
            <a:r>
              <a:rPr b="1" lang="en" sz="1200">
                <a:solidFill>
                  <a:schemeClr val="dk1"/>
                </a:solidFill>
                <a:latin typeface="Times New Roman"/>
                <a:ea typeface="Times New Roman"/>
                <a:cs typeface="Times New Roman"/>
                <a:sym typeface="Times New Roman"/>
              </a:rPr>
              <a:t>merchant dashboard </a:t>
            </a:r>
            <a:r>
              <a:rPr lang="en" sz="1200">
                <a:solidFill>
                  <a:schemeClr val="dk1"/>
                </a:solidFill>
                <a:latin typeface="Times New Roman"/>
                <a:ea typeface="Times New Roman"/>
                <a:cs typeface="Times New Roman"/>
                <a:sym typeface="Times New Roman"/>
              </a:rPr>
              <a:t>JavaScript file. </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08" name="Google Shape;108;p21"/>
          <p:cNvSpPr txBox="1"/>
          <p:nvPr/>
        </p:nvSpPr>
        <p:spPr>
          <a:xfrm>
            <a:off x="517025" y="3044300"/>
            <a:ext cx="606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Extra Points: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built everything from scratch! → Creativity and Originality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used Colab for data pre-processing and cleaning</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