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oboto"/>
      <p:regular r:id="rId25"/>
      <p:bold r:id="rId26"/>
      <p:italic r:id="rId27"/>
      <p:boldItalic r:id="rId28"/>
    </p:embeddedFont>
    <p:embeddedFont>
      <p:font typeface="Nunito"/>
      <p:regular r:id="rId29"/>
      <p:bold r:id="rId30"/>
      <p:italic r:id="rId31"/>
      <p:boldItalic r:id="rId32"/>
    </p:embeddedFont>
    <p:embeddedFont>
      <p:font typeface="Fjalla One"/>
      <p:regular r:id="rId33"/>
    </p:embeddedFont>
    <p:embeddedFont>
      <p:font typeface="Barlow Semi Condensed Medium"/>
      <p:regular r:id="rId34"/>
      <p:bold r:id="rId35"/>
      <p:italic r:id="rId36"/>
      <p:boldItalic r:id="rId37"/>
    </p:embeddedFont>
    <p:embeddedFont>
      <p:font typeface="Maven Pro"/>
      <p:regular r:id="rId38"/>
      <p:bold r:id="rId39"/>
    </p:embeddedFont>
    <p:embeddedFont>
      <p:font typeface="Barlow Semi Condense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SemiCondensed-regular.fntdata"/><Relationship Id="rId20" Type="http://schemas.openxmlformats.org/officeDocument/2006/relationships/slide" Target="slides/slide16.xml"/><Relationship Id="rId42" Type="http://schemas.openxmlformats.org/officeDocument/2006/relationships/font" Target="fonts/BarlowSemiCondensed-italic.fntdata"/><Relationship Id="rId41" Type="http://schemas.openxmlformats.org/officeDocument/2006/relationships/font" Target="fonts/BarlowSemiCondensed-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BarlowSemiCondensed-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uni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7.xml"/><Relationship Id="rId33" Type="http://schemas.openxmlformats.org/officeDocument/2006/relationships/font" Target="fonts/FjallaOne-regular.fntdata"/><Relationship Id="rId10" Type="http://schemas.openxmlformats.org/officeDocument/2006/relationships/slide" Target="slides/slide6.xml"/><Relationship Id="rId32" Type="http://schemas.openxmlformats.org/officeDocument/2006/relationships/font" Target="fonts/Nunito-boldItalic.fntdata"/><Relationship Id="rId13" Type="http://schemas.openxmlformats.org/officeDocument/2006/relationships/slide" Target="slides/slide9.xml"/><Relationship Id="rId35" Type="http://schemas.openxmlformats.org/officeDocument/2006/relationships/font" Target="fonts/BarlowSemiCondensedMedium-bold.fntdata"/><Relationship Id="rId12" Type="http://schemas.openxmlformats.org/officeDocument/2006/relationships/slide" Target="slides/slide8.xml"/><Relationship Id="rId34" Type="http://schemas.openxmlformats.org/officeDocument/2006/relationships/font" Target="fonts/BarlowSemiCondensedMedium-regular.fntdata"/><Relationship Id="rId15" Type="http://schemas.openxmlformats.org/officeDocument/2006/relationships/slide" Target="slides/slide11.xml"/><Relationship Id="rId37" Type="http://schemas.openxmlformats.org/officeDocument/2006/relationships/font" Target="fonts/BarlowSemiCondensedMedium-boldItalic.fntdata"/><Relationship Id="rId14" Type="http://schemas.openxmlformats.org/officeDocument/2006/relationships/slide" Target="slides/slide10.xml"/><Relationship Id="rId36" Type="http://schemas.openxmlformats.org/officeDocument/2006/relationships/font" Target="fonts/BarlowSemiCondensedMedium-italic.fntdata"/><Relationship Id="rId17" Type="http://schemas.openxmlformats.org/officeDocument/2006/relationships/slide" Target="slides/slide13.xml"/><Relationship Id="rId39" Type="http://schemas.openxmlformats.org/officeDocument/2006/relationships/font" Target="fonts/MavenPro-bold.fntdata"/><Relationship Id="rId16" Type="http://schemas.openxmlformats.org/officeDocument/2006/relationships/slide" Target="slides/slide12.xml"/><Relationship Id="rId38" Type="http://schemas.openxmlformats.org/officeDocument/2006/relationships/font" Target="fonts/MavenPro-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g20f0e708fb1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g20f0e708fb1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3" name="Shape 1833"/>
        <p:cNvGrpSpPr/>
        <p:nvPr/>
      </p:nvGrpSpPr>
      <p:grpSpPr>
        <a:xfrm>
          <a:off x="0" y="0"/>
          <a:ext cx="0" cy="0"/>
          <a:chOff x="0" y="0"/>
          <a:chExt cx="0" cy="0"/>
        </a:xfrm>
      </p:grpSpPr>
      <p:sp>
        <p:nvSpPr>
          <p:cNvPr id="1834" name="Google Shape;1834;g20f0e708fb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5" name="Google Shape;1835;g20f0e708fb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3" name="Shape 1843"/>
        <p:cNvGrpSpPr/>
        <p:nvPr/>
      </p:nvGrpSpPr>
      <p:grpSpPr>
        <a:xfrm>
          <a:off x="0" y="0"/>
          <a:ext cx="0" cy="0"/>
          <a:chOff x="0" y="0"/>
          <a:chExt cx="0" cy="0"/>
        </a:xfrm>
      </p:grpSpPr>
      <p:sp>
        <p:nvSpPr>
          <p:cNvPr id="1844" name="Google Shape;1844;g20f0e708fb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5" name="Google Shape;1845;g20f0e708fb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this part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1" name="Shape 1871"/>
        <p:cNvGrpSpPr/>
        <p:nvPr/>
      </p:nvGrpSpPr>
      <p:grpSpPr>
        <a:xfrm>
          <a:off x="0" y="0"/>
          <a:ext cx="0" cy="0"/>
          <a:chOff x="0" y="0"/>
          <a:chExt cx="0" cy="0"/>
        </a:xfrm>
      </p:grpSpPr>
      <p:sp>
        <p:nvSpPr>
          <p:cNvPr id="1872" name="Google Shape;1872;g20f0e708fb1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3" name="Google Shape;1873;g20f0e708fb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5" name="Shape 1905"/>
        <p:cNvGrpSpPr/>
        <p:nvPr/>
      </p:nvGrpSpPr>
      <p:grpSpPr>
        <a:xfrm>
          <a:off x="0" y="0"/>
          <a:ext cx="0" cy="0"/>
          <a:chOff x="0" y="0"/>
          <a:chExt cx="0" cy="0"/>
        </a:xfrm>
      </p:grpSpPr>
      <p:sp>
        <p:nvSpPr>
          <p:cNvPr id="1906" name="Google Shape;1906;g20f0e708fb1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7" name="Google Shape;1907;g20f0e708fb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Transfer learning is a popular technique in deep learning that involves taking a pre-trained neural network and adapting it to a new task. The idea behind transfer learning is that a pre-trained neural network has already learned to recognize features in data that are likely to be relevant for a wide range of tasks, so it can be fine-tuned for a new task with relatively little data.</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To use transfer learning, you typically start by taking a pre-trained neural network that was trained on a large dataset, such as ImageNet for image recognition. You then remove the last few layers of the network, which are usually responsible for making predictions based on the features learned in the earlier layers. You replace these layers with new layers that are specific to your new task, such as recognizing different types of objects within images.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By using transfer learning, you can often achieve much better results with less data and training time than if you were to train a neural network from scratch. This is because the pre-trained network has already learned a lot of relevant features, and you only need to fine-tune it to your specific task.</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7" name="Shape 1937"/>
        <p:cNvGrpSpPr/>
        <p:nvPr/>
      </p:nvGrpSpPr>
      <p:grpSpPr>
        <a:xfrm>
          <a:off x="0" y="0"/>
          <a:ext cx="0" cy="0"/>
          <a:chOff x="0" y="0"/>
          <a:chExt cx="0" cy="0"/>
        </a:xfrm>
      </p:grpSpPr>
      <p:sp>
        <p:nvSpPr>
          <p:cNvPr id="1938" name="Google Shape;1938;g20f0e708fb1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9" name="Google Shape;1939;g20f0e708fb1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Learning schedule, also known as learning rate schedule or learning rate decay, involves adjusting the learning rate during training. The learning rate determines the step size of the updates made to the neural network weights during training. If the learning rate is too high, the updates can cause the weights to oscillate and prevent the network from converging to a good solution. If the learning rate is too low, the network may converge too slowly or get stuck in a local minimum. A learning schedule adjusts the learning rate over time to strike a balance between fast convergence and stable optimization.</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Regularization, on the other hand, involves adding additional constraints to the training process to prevent overfitting. Overfitting occurs when a neural network learns to fit the training data too closely, resulting in poor generalization to new, unseen data. Regularization techniques, such as L1 and L2 regularization, dropout, and data augmentation, introduce constraints that encourage the network to learn simpler, more generalizable representations of the data.</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Overall, learning schedule and regularization are both important techniques to consider when training neural networks to ensure good performance and generalization to new data.</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7" name="Shape 1967"/>
        <p:cNvGrpSpPr/>
        <p:nvPr/>
      </p:nvGrpSpPr>
      <p:grpSpPr>
        <a:xfrm>
          <a:off x="0" y="0"/>
          <a:ext cx="0" cy="0"/>
          <a:chOff x="0" y="0"/>
          <a:chExt cx="0" cy="0"/>
        </a:xfrm>
      </p:grpSpPr>
      <p:sp>
        <p:nvSpPr>
          <p:cNvPr id="1968" name="Google Shape;1968;g20f0e708fb1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9" name="Google Shape;1969;g20f0e708fb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This is the structure of our final model, we can see that we add the 128 filters layer after the 64 layers which is our base model because we found that the model was not overfitting when we were running the base model.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Also we used schedule learning and regularization described in the last slide to improve the performance and make our model more stable.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We did not use the transfer learning </a:t>
            </a:r>
            <a:r>
              <a:rPr lang="en" sz="1200">
                <a:solidFill>
                  <a:srgbClr val="374151"/>
                </a:solidFill>
                <a:highlight>
                  <a:srgbClr val="F7F7F8"/>
                </a:highlight>
                <a:latin typeface="Roboto"/>
                <a:ea typeface="Roboto"/>
                <a:cs typeface="Roboto"/>
                <a:sym typeface="Roboto"/>
              </a:rPr>
              <a:t>because</a:t>
            </a:r>
            <a:r>
              <a:rPr lang="en" sz="1200">
                <a:solidFill>
                  <a:srgbClr val="374151"/>
                </a:solidFill>
                <a:highlight>
                  <a:srgbClr val="F7F7F8"/>
                </a:highlight>
                <a:latin typeface="Roboto"/>
                <a:ea typeface="Roboto"/>
                <a:cs typeface="Roboto"/>
                <a:sym typeface="Roboto"/>
              </a:rPr>
              <a:t> we tests several pre-trained dataset like googlenet imagenet and resnet, they all didnt perform better than the base model.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7" name="Shape 1997"/>
        <p:cNvGrpSpPr/>
        <p:nvPr/>
      </p:nvGrpSpPr>
      <p:grpSpPr>
        <a:xfrm>
          <a:off x="0" y="0"/>
          <a:ext cx="0" cy="0"/>
          <a:chOff x="0" y="0"/>
          <a:chExt cx="0" cy="0"/>
        </a:xfrm>
      </p:grpSpPr>
      <p:sp>
        <p:nvSpPr>
          <p:cNvPr id="1998" name="Google Shape;1998;g2261cecc8f7_3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9" name="Google Shape;1999;g2261cecc8f7_3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this is the accuracy of our final model. It reaches .87.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ran the model for 70 epochs, you can see that the validation line and training line matched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right side we randomly chose several images to perform the heat map. After 70 epochs training, we noticed that the accuracy is still increasing slowly. I think this model can reach accuracy near .90 at 100 </a:t>
            </a:r>
            <a:r>
              <a:rPr lang="en"/>
              <a:t>epochs</a:t>
            </a:r>
            <a:r>
              <a:rPr lang="en"/>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20f0e708fb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20f0e708fb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suggest one way to find the largest accuracy this model can reach.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Explain example and pseudo code</a:t>
            </a:r>
            <a:br>
              <a:rPr lang="en"/>
            </a:br>
            <a:endParaRPr/>
          </a:p>
          <a:p>
            <a:pPr indent="0" lvl="0" marL="0" rtl="0" algn="l">
              <a:spcBef>
                <a:spcPts val="0"/>
              </a:spcBef>
              <a:spcAft>
                <a:spcPts val="0"/>
              </a:spcAft>
              <a:buNone/>
            </a:pPr>
            <a:r>
              <a:rPr lang="en"/>
              <a:t>We didnt do that because this way requires large computing unit. Like the final CNN model we used, we need 6 to 7 hours to get the test result.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9" name="Shape 2039"/>
        <p:cNvGrpSpPr/>
        <p:nvPr/>
      </p:nvGrpSpPr>
      <p:grpSpPr>
        <a:xfrm>
          <a:off x="0" y="0"/>
          <a:ext cx="0" cy="0"/>
          <a:chOff x="0" y="0"/>
          <a:chExt cx="0" cy="0"/>
        </a:xfrm>
      </p:grpSpPr>
      <p:sp>
        <p:nvSpPr>
          <p:cNvPr id="2040" name="Google Shape;2040;g20f13585bb7_0_1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1" name="Google Shape;2041;g20f13585bb7_0_1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are improving our neural network, we also came up a way to improve other algorithms like SVM and KNN. </a:t>
            </a:r>
            <a:endParaRPr/>
          </a:p>
          <a:p>
            <a:pPr indent="0" lvl="0" marL="0" rtl="0" algn="l">
              <a:spcBef>
                <a:spcPts val="0"/>
              </a:spcBef>
              <a:spcAft>
                <a:spcPts val="0"/>
              </a:spcAft>
              <a:buNone/>
            </a:pPr>
            <a:r>
              <a:rPr lang="en"/>
              <a:t>You can see that CNN model contains the classification part. We cut it at dense layer and use the convolution as feature for SVM. </a:t>
            </a:r>
            <a:endParaRPr/>
          </a:p>
          <a:p>
            <a:pPr indent="0" lvl="0" marL="0" rtl="0" algn="l">
              <a:spcBef>
                <a:spcPts val="0"/>
              </a:spcBef>
              <a:spcAft>
                <a:spcPts val="0"/>
              </a:spcAft>
              <a:buNone/>
            </a:pPr>
            <a:r>
              <a:rPr lang="en"/>
              <a:t>The result is great. 1 epoch training CNN combined with SVM can reach .58 accuracy. If we use a complete training model like our final model, i think the accuracy can reach higher.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0" name="Shape 2190"/>
        <p:cNvGrpSpPr/>
        <p:nvPr/>
      </p:nvGrpSpPr>
      <p:grpSpPr>
        <a:xfrm>
          <a:off x="0" y="0"/>
          <a:ext cx="0" cy="0"/>
          <a:chOff x="0" y="0"/>
          <a:chExt cx="0" cy="0"/>
        </a:xfrm>
      </p:grpSpPr>
      <p:sp>
        <p:nvSpPr>
          <p:cNvPr id="2191" name="Google Shape;2191;g20eda94a668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2" name="Google Shape;2192;g20eda94a668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I will make a comparison between the CNN and SVM classifier. Obviously, we can see that CNN performs better on the image classification problem.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Firstly, they are both suitable for classification problems. But, the important reason why CNN achieves a higher accuracy is that CNN can effectively extract the features from the image tasks. Based on the principle of SVM, it maps the input data to some high-dimensional space and tries to find the differences. This will cause low efficiency while processing the image task.</a:t>
            </a:r>
            <a:endParaRPr>
              <a:solidFill>
                <a:schemeClr val="dk1"/>
              </a:solidFill>
            </a:endParaRPr>
          </a:p>
          <a:p>
            <a:pPr indent="0" lvl="0" marL="0" rtl="0" algn="l">
              <a:spcBef>
                <a:spcPts val="0"/>
              </a:spcBef>
              <a:spcAft>
                <a:spcPts val="0"/>
              </a:spcAft>
              <a:buNone/>
            </a:pPr>
            <a:r>
              <a:rPr lang="en">
                <a:solidFill>
                  <a:schemeClr val="dk1"/>
                </a:solidFill>
              </a:rPr>
              <a:t>If we focus on the dataset CIFAR-10 in our project, CNN is very suitable for processing quite large and complex datasets like CIFAR-10 because it requires a large dataset to train the whole network. On the other hand, SVM can be trained on a smaller dataset and it performs better on low-dimensional problems.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1600"/>
              </a:spcAft>
              <a:buClr>
                <a:schemeClr val="dk1"/>
              </a:buClr>
              <a:buSzPts val="1100"/>
              <a:buFont typeface="Arial"/>
              <a:buNone/>
            </a:pPr>
            <a:r>
              <a:rPr lang="en" sz="1400">
                <a:solidFill>
                  <a:srgbClr val="3D3D3D"/>
                </a:solidFill>
                <a:latin typeface="Barlow Semi Condensed"/>
                <a:ea typeface="Barlow Semi Condensed"/>
                <a:cs typeface="Barlow Semi Condensed"/>
                <a:sym typeface="Barlow Semi Condensed"/>
              </a:rPr>
              <a:t>Why: </a:t>
            </a:r>
            <a:r>
              <a:rPr lang="en" sz="1400">
                <a:solidFill>
                  <a:srgbClr val="3D3D3D"/>
                </a:solidFill>
                <a:latin typeface="Barlow Semi Condensed"/>
                <a:ea typeface="Barlow Semi Condensed"/>
                <a:cs typeface="Barlow Semi Condensed"/>
                <a:sym typeface="Barlow Semi Condensed"/>
              </a:rPr>
              <a:t>While SVM is a powerful machine learning algorithm, it is better suited for simpler datasets with fewer dimensions. On the other hand, CNN is a deep learning algorithm that is designed for image recognition tasks, making it an ideal approach for the CIFAR dataset. Our results demonstrate that CNN is a superior method for approaching the CIFAR dataset, and it is likely to be the preferred method for other similar image recognition tasks.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2261cecc8f7_1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2261cecc8f7_1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8" name="Shape 2218"/>
        <p:cNvGrpSpPr/>
        <p:nvPr/>
      </p:nvGrpSpPr>
      <p:grpSpPr>
        <a:xfrm>
          <a:off x="0" y="0"/>
          <a:ext cx="0" cy="0"/>
          <a:chOff x="0" y="0"/>
          <a:chExt cx="0" cy="0"/>
        </a:xfrm>
      </p:grpSpPr>
      <p:sp>
        <p:nvSpPr>
          <p:cNvPr id="2219" name="Google Shape;2219;g20f0e708fb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0" name="Google Shape;2220;g20f0e708fb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8" name="Shape 1698"/>
        <p:cNvGrpSpPr/>
        <p:nvPr/>
      </p:nvGrpSpPr>
      <p:grpSpPr>
        <a:xfrm>
          <a:off x="0" y="0"/>
          <a:ext cx="0" cy="0"/>
          <a:chOff x="0" y="0"/>
          <a:chExt cx="0" cy="0"/>
        </a:xfrm>
      </p:grpSpPr>
      <p:sp>
        <p:nvSpPr>
          <p:cNvPr id="1699" name="Google Shape;1699;g2261cecc8f7_1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0" name="Google Shape;1700;g2261cecc8f7_1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700">
              <a:solidFill>
                <a:srgbClr val="494949"/>
              </a:solidFill>
              <a:latin typeface="Barlow Semi Condensed"/>
              <a:ea typeface="Barlow Semi Condensed"/>
              <a:cs typeface="Barlow Semi Condensed"/>
              <a:sym typeface="Barlow Semi Condense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6" name="Shape 1726"/>
        <p:cNvGrpSpPr/>
        <p:nvPr/>
      </p:nvGrpSpPr>
      <p:grpSpPr>
        <a:xfrm>
          <a:off x="0" y="0"/>
          <a:ext cx="0" cy="0"/>
          <a:chOff x="0" y="0"/>
          <a:chExt cx="0" cy="0"/>
        </a:xfrm>
      </p:grpSpPr>
      <p:sp>
        <p:nvSpPr>
          <p:cNvPr id="1727" name="Google Shape;1727;g2261cecc8f7_2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8" name="Google Shape;1728;g2261cecc8f7_2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494949"/>
                </a:solidFill>
                <a:latin typeface="Times New Roman"/>
                <a:ea typeface="Times New Roman"/>
                <a:cs typeface="Times New Roman"/>
                <a:sym typeface="Times New Roman"/>
              </a:rPr>
              <a:t>Before building the model, we process the 3 dimensional image data into one dimension and scale the pixel values. </a:t>
            </a:r>
            <a:endParaRPr sz="1300">
              <a:solidFill>
                <a:srgbClr val="494949"/>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494949"/>
                </a:solidFill>
                <a:latin typeface="Times New Roman"/>
                <a:ea typeface="Times New Roman"/>
                <a:cs typeface="Times New Roman"/>
                <a:sym typeface="Times New Roman"/>
              </a:rPr>
              <a:t>The dimensional transformation process leads to a high dimension dataset. This would affect the model performance.</a:t>
            </a:r>
            <a:endParaRPr sz="1300">
              <a:solidFill>
                <a:srgbClr val="494949"/>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300">
                <a:solidFill>
                  <a:srgbClr val="494949"/>
                </a:solidFill>
                <a:latin typeface="Times New Roman"/>
                <a:ea typeface="Times New Roman"/>
                <a:cs typeface="Times New Roman"/>
                <a:sym typeface="Times New Roman"/>
              </a:rPr>
              <a:t>And also, we checked the balance of the data, and found each class has the same sample size, shown like the graphs for both training and testing dataset, which means the data is balanced.</a:t>
            </a:r>
            <a:endParaRPr sz="1300">
              <a:solidFill>
                <a:srgbClr val="494949"/>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2261cecc8f7_1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2261cecc8f7_1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400">
                <a:solidFill>
                  <a:schemeClr val="dk1"/>
                </a:solidFill>
                <a:latin typeface="Barlow Semi Condensed"/>
                <a:ea typeface="Barlow Semi Condensed"/>
                <a:cs typeface="Barlow Semi Condensed"/>
                <a:sym typeface="Barlow Semi Condensed"/>
              </a:rPr>
              <a:t>For our svm method, we tried different parameters of C, gamma, and kernel types to evaluate their accuracy. We used 10,000 training data to test the models. Initially, we fixed the gamma value and varied the C value using different kernel types. We tested C values as 1, 5, 10, 50, and 100 and plotted the results, which are shown on the right side. Interestingly, we observed that the poly kernel and RBF kernel’s accuracy value performed well across different C values. And </a:t>
            </a:r>
            <a:r>
              <a:rPr lang="en" sz="1400">
                <a:solidFill>
                  <a:schemeClr val="dk1"/>
                </a:solidFill>
                <a:latin typeface="Barlow Semi Condensed"/>
                <a:ea typeface="Barlow Semi Condensed"/>
                <a:cs typeface="Barlow Semi Condensed"/>
                <a:sym typeface="Barlow Semi Condensed"/>
              </a:rPr>
              <a:t>accuracy</a:t>
            </a:r>
            <a:r>
              <a:rPr lang="en" sz="1400">
                <a:solidFill>
                  <a:schemeClr val="dk1"/>
                </a:solidFill>
                <a:latin typeface="Barlow Semi Condensed"/>
                <a:ea typeface="Barlow Semi Condensed"/>
                <a:cs typeface="Barlow Semi Condensed"/>
                <a:sym typeface="Barlow Semi Condensed"/>
              </a:rPr>
              <a:t> of poly is arround 0.36 to 0.39, rdf kernel model’s accuracy value is arround 0.46 to 0.48.</a:t>
            </a:r>
            <a:endParaRPr sz="1400">
              <a:solidFill>
                <a:schemeClr val="dk1"/>
              </a:solidFill>
              <a:latin typeface="Barlow Semi Condensed"/>
              <a:ea typeface="Barlow Semi Condensed"/>
              <a:cs typeface="Barlow Semi Condensed"/>
              <a:sym typeface="Barlow Semi Condensed"/>
            </a:endParaRPr>
          </a:p>
          <a:p>
            <a:pPr indent="0" lvl="0" marL="0" rtl="0" algn="just">
              <a:lnSpc>
                <a:spcPct val="115000"/>
              </a:lnSpc>
              <a:spcBef>
                <a:spcPts val="0"/>
              </a:spcBef>
              <a:spcAft>
                <a:spcPts val="0"/>
              </a:spcAft>
              <a:buClr>
                <a:schemeClr val="dk1"/>
              </a:buClr>
              <a:buSzPts val="1100"/>
              <a:buFont typeface="Arial"/>
              <a:buNone/>
            </a:pPr>
            <a:r>
              <a:rPr lang="en" sz="1400">
                <a:solidFill>
                  <a:schemeClr val="dk1"/>
                </a:solidFill>
                <a:latin typeface="Barlow Semi Condensed"/>
                <a:ea typeface="Barlow Semi Condensed"/>
                <a:cs typeface="Barlow Semi Condensed"/>
                <a:sym typeface="Barlow Semi Condensed"/>
              </a:rPr>
              <a:t> </a:t>
            </a:r>
            <a:endParaRPr sz="1400">
              <a:solidFill>
                <a:schemeClr val="dk1"/>
              </a:solidFill>
              <a:latin typeface="Barlow Semi Condensed"/>
              <a:ea typeface="Barlow Semi Condensed"/>
              <a:cs typeface="Barlow Semi Condensed"/>
              <a:sym typeface="Barlow Semi Condensed"/>
            </a:endParaRPr>
          </a:p>
          <a:p>
            <a:pPr indent="0" lvl="0" marL="0" rtl="0" algn="just">
              <a:lnSpc>
                <a:spcPct val="115000"/>
              </a:lnSpc>
              <a:spcBef>
                <a:spcPts val="0"/>
              </a:spcBef>
              <a:spcAft>
                <a:spcPts val="0"/>
              </a:spcAft>
              <a:buClr>
                <a:schemeClr val="dk1"/>
              </a:buClr>
              <a:buSzPts val="1100"/>
              <a:buFont typeface="Arial"/>
              <a:buNone/>
            </a:pPr>
            <a:r>
              <a:rPr lang="en" sz="1400">
                <a:solidFill>
                  <a:schemeClr val="dk1"/>
                </a:solidFill>
                <a:latin typeface="Barlow Semi Condensed"/>
                <a:ea typeface="Barlow Semi Condensed"/>
                <a:cs typeface="Barlow Semi Condensed"/>
                <a:sym typeface="Barlow Semi Condensed"/>
              </a:rPr>
              <a:t>Next, we keep the C value fixed and tested different gamma values from 1e-2 (ten to the negative 2) ,to 1e-4. Surprisingly, we found that the accuracy value did not change significantly clear with different gamma values for the different kernel types. Therefore, we decided to focus on the poly and RBF kernels model with C=1 and a fixed gamma value.</a:t>
            </a:r>
            <a:endParaRPr sz="1400">
              <a:solidFill>
                <a:schemeClr val="dk1"/>
              </a:solidFill>
              <a:latin typeface="Barlow Semi Condensed"/>
              <a:ea typeface="Barlow Semi Condensed"/>
              <a:cs typeface="Barlow Semi Condensed"/>
              <a:sym typeface="Barlow Semi Condensed"/>
            </a:endParaRPr>
          </a:p>
          <a:p>
            <a:pPr indent="0" lvl="0" marL="0" rtl="0" algn="just">
              <a:lnSpc>
                <a:spcPct val="115000"/>
              </a:lnSpc>
              <a:spcBef>
                <a:spcPts val="0"/>
              </a:spcBef>
              <a:spcAft>
                <a:spcPts val="0"/>
              </a:spcAft>
              <a:buClr>
                <a:schemeClr val="dk1"/>
              </a:buClr>
              <a:buSzPts val="1100"/>
              <a:buFont typeface="Arial"/>
              <a:buNone/>
            </a:pPr>
            <a:r>
              <a:rPr lang="en" sz="1400">
                <a:solidFill>
                  <a:schemeClr val="dk1"/>
                </a:solidFill>
                <a:latin typeface="Barlow Semi Condensed"/>
                <a:ea typeface="Barlow Semi Condensed"/>
                <a:cs typeface="Barlow Semi Condensed"/>
                <a:sym typeface="Barlow Semi Condensed"/>
              </a:rPr>
              <a:t> </a:t>
            </a:r>
            <a:endParaRPr sz="1400">
              <a:solidFill>
                <a:schemeClr val="dk1"/>
              </a:solidFill>
              <a:latin typeface="Barlow Semi Condensed"/>
              <a:ea typeface="Barlow Semi Condensed"/>
              <a:cs typeface="Barlow Semi Condensed"/>
              <a:sym typeface="Barlow Semi Condensed"/>
            </a:endParaRPr>
          </a:p>
          <a:p>
            <a:pPr indent="0" lvl="0" marL="0" rtl="0" algn="just">
              <a:lnSpc>
                <a:spcPct val="115000"/>
              </a:lnSpc>
              <a:spcBef>
                <a:spcPts val="0"/>
              </a:spcBef>
              <a:spcAft>
                <a:spcPts val="0"/>
              </a:spcAft>
              <a:buNone/>
            </a:pPr>
            <a:r>
              <a:rPr lang="en" sz="1400">
                <a:solidFill>
                  <a:schemeClr val="dk1"/>
                </a:solidFill>
                <a:latin typeface="Barlow Semi Condensed"/>
                <a:ea typeface="Barlow Semi Condensed"/>
                <a:cs typeface="Barlow Semi Condensed"/>
                <a:sym typeface="Barlow Semi Condensed"/>
              </a:rPr>
              <a:t>Using these result, we trained the models on whole data and evaluated their accuracy. The poly kernel model and the RBF kernel model with default valu eof parameter C and parameter gamma </a:t>
            </a:r>
            <a:endParaRPr sz="1400">
              <a:solidFill>
                <a:schemeClr val="dk1"/>
              </a:solidFill>
              <a:latin typeface="Barlow Semi Condensed"/>
              <a:ea typeface="Barlow Semi Condensed"/>
              <a:cs typeface="Barlow Semi Condensed"/>
              <a:sym typeface="Barlow Semi Condensed"/>
            </a:endParaRPr>
          </a:p>
          <a:p>
            <a:pPr indent="0" lvl="0" marL="0" rtl="0" algn="just">
              <a:lnSpc>
                <a:spcPct val="115000"/>
              </a:lnSpc>
              <a:spcBef>
                <a:spcPts val="0"/>
              </a:spcBef>
              <a:spcAft>
                <a:spcPts val="0"/>
              </a:spcAft>
              <a:buNone/>
            </a:pPr>
            <a:r>
              <a:t/>
            </a:r>
            <a:endParaRPr sz="1400">
              <a:solidFill>
                <a:schemeClr val="dk1"/>
              </a:solidFill>
              <a:latin typeface="Barlow Semi Condensed"/>
              <a:ea typeface="Barlow Semi Condensed"/>
              <a:cs typeface="Barlow Semi Condensed"/>
              <a:sym typeface="Barlow Semi Condensed"/>
            </a:endParaRPr>
          </a:p>
          <a:p>
            <a:pPr indent="0" lvl="0" marL="0" rtl="0" algn="just">
              <a:lnSpc>
                <a:spcPct val="115000"/>
              </a:lnSpc>
              <a:spcBef>
                <a:spcPts val="0"/>
              </a:spcBef>
              <a:spcAft>
                <a:spcPts val="0"/>
              </a:spcAft>
              <a:buNone/>
            </a:pPr>
            <a:r>
              <a:t/>
            </a:r>
            <a:endParaRPr sz="1400">
              <a:solidFill>
                <a:schemeClr val="dk1"/>
              </a:solidFill>
              <a:latin typeface="Barlow Semi Condensed"/>
              <a:ea typeface="Barlow Semi Condensed"/>
              <a:cs typeface="Barlow Semi Condensed"/>
              <a:sym typeface="Barlow Semi Condensed"/>
            </a:endParaRPr>
          </a:p>
          <a:p>
            <a:pPr indent="0" lvl="0" marL="0" rtl="0" algn="just">
              <a:lnSpc>
                <a:spcPct val="115000"/>
              </a:lnSpc>
              <a:spcBef>
                <a:spcPts val="0"/>
              </a:spcBef>
              <a:spcAft>
                <a:spcPts val="0"/>
              </a:spcAft>
              <a:buNone/>
            </a:pPr>
            <a:r>
              <a:rPr b="1" lang="en" sz="1400">
                <a:solidFill>
                  <a:srgbClr val="232629"/>
                </a:solidFill>
                <a:latin typeface="Barlow Semi Condensed"/>
                <a:ea typeface="Barlow Semi Condensed"/>
                <a:cs typeface="Barlow Semi Condensed"/>
                <a:sym typeface="Barlow Semi Condensed"/>
              </a:rPr>
              <a:t>GridSearchCV() with cv = 5</a:t>
            </a:r>
            <a:endParaRPr b="1" sz="1400">
              <a:solidFill>
                <a:srgbClr val="232629"/>
              </a:solidFill>
              <a:latin typeface="Barlow Semi Condensed"/>
              <a:ea typeface="Barlow Semi Condensed"/>
              <a:cs typeface="Barlow Semi Condensed"/>
              <a:sym typeface="Barlow Semi Condensed"/>
            </a:endParaRPr>
          </a:p>
          <a:p>
            <a:pPr indent="0" lvl="0" marL="0" rtl="0" algn="just">
              <a:lnSpc>
                <a:spcPct val="115000"/>
              </a:lnSpc>
              <a:spcBef>
                <a:spcPts val="0"/>
              </a:spcBef>
              <a:spcAft>
                <a:spcPts val="0"/>
              </a:spcAft>
              <a:buNone/>
            </a:pPr>
            <a:r>
              <a:rPr lang="en" sz="1400">
                <a:solidFill>
                  <a:srgbClr val="CCCCCC"/>
                </a:solidFill>
                <a:highlight>
                  <a:srgbClr val="50556B"/>
                </a:highlight>
                <a:latin typeface="Barlow Semi Condensed"/>
                <a:ea typeface="Barlow Semi Condensed"/>
                <a:cs typeface="Barlow Semi Condensed"/>
                <a:sym typeface="Barlow Semi Condensed"/>
              </a:rPr>
              <a:t>tuned_parameters </a:t>
            </a:r>
            <a:r>
              <a:rPr lang="en" sz="1400">
                <a:solidFill>
                  <a:srgbClr val="67CD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CCCCCC"/>
                </a:solidFill>
                <a:latin typeface="Barlow Semi Condensed"/>
                <a:ea typeface="Barlow Semi Condensed"/>
                <a:cs typeface="Barlow Semi Condensed"/>
                <a:sym typeface="Barlow Semi Condensed"/>
              </a:rPr>
              <a:t>[{</a:t>
            </a:r>
            <a:r>
              <a:rPr lang="en" sz="1400">
                <a:solidFill>
                  <a:srgbClr val="F8C555"/>
                </a:solidFill>
                <a:latin typeface="Barlow Semi Condensed"/>
                <a:ea typeface="Barlow Semi Condensed"/>
                <a:cs typeface="Barlow Semi Condensed"/>
                <a:sym typeface="Barlow Semi Condensed"/>
              </a:rPr>
              <a:t>'kernel'</a:t>
            </a:r>
            <a:r>
              <a:rPr lang="en" sz="1400">
                <a:solidFill>
                  <a:srgbClr val="67CD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CCCCCC"/>
                </a:solidFill>
                <a:latin typeface="Barlow Semi Condensed"/>
                <a:ea typeface="Barlow Semi Condensed"/>
                <a:cs typeface="Barlow Semi Condensed"/>
                <a:sym typeface="Barlow Semi Condensed"/>
              </a:rPr>
              <a:t>[</a:t>
            </a:r>
            <a:r>
              <a:rPr lang="en" sz="1400">
                <a:solidFill>
                  <a:srgbClr val="7EC699"/>
                </a:solidFill>
                <a:latin typeface="Barlow Semi Condensed"/>
                <a:ea typeface="Barlow Semi Condensed"/>
                <a:cs typeface="Barlow Semi Condensed"/>
                <a:sym typeface="Barlow Semi Condensed"/>
              </a:rPr>
              <a:t>'rbf'</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8C555"/>
                </a:solidFill>
                <a:latin typeface="Barlow Semi Condensed"/>
                <a:ea typeface="Barlow Semi Condensed"/>
                <a:cs typeface="Barlow Semi Condensed"/>
                <a:sym typeface="Barlow Semi Condensed"/>
              </a:rPr>
              <a:t>'gamma'</a:t>
            </a:r>
            <a:r>
              <a:rPr lang="en" sz="1400">
                <a:solidFill>
                  <a:srgbClr val="67CD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CCCCCC"/>
                </a:solidFill>
                <a:latin typeface="Barlow Semi Condensed"/>
                <a:ea typeface="Barlow Semi Condensed"/>
                <a:cs typeface="Barlow Semi Condensed"/>
                <a:sym typeface="Barlow Semi Condensed"/>
              </a:rPr>
              <a:t>[</a:t>
            </a:r>
            <a:r>
              <a:rPr lang="en" sz="1400">
                <a:solidFill>
                  <a:srgbClr val="F08D49"/>
                </a:solidFill>
                <a:latin typeface="Barlow Semi Condensed"/>
                <a:ea typeface="Barlow Semi Condensed"/>
                <a:cs typeface="Barlow Semi Condensed"/>
                <a:sym typeface="Barlow Semi Condensed"/>
              </a:rPr>
              <a:t>1e-2</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1e-3</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1e-4</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1e-5</a:t>
            </a:r>
            <a:r>
              <a:rPr lang="en" sz="1400">
                <a:solidFill>
                  <a:srgbClr val="CCCCCC"/>
                </a:solidFill>
                <a:latin typeface="Barlow Semi Condensed"/>
                <a:ea typeface="Barlow Semi Condensed"/>
                <a:cs typeface="Barlow Semi Condensed"/>
                <a:sym typeface="Barlow Semi Condensed"/>
              </a:rPr>
              <a:t>],</a:t>
            </a:r>
            <a:endParaRPr sz="1400">
              <a:solidFill>
                <a:srgbClr val="CCCCCC"/>
              </a:solidFill>
              <a:highlight>
                <a:srgbClr val="50556B"/>
              </a:highlight>
              <a:latin typeface="Barlow Semi Condensed"/>
              <a:ea typeface="Barlow Semi Condensed"/>
              <a:cs typeface="Barlow Semi Condensed"/>
              <a:sym typeface="Barlow Semi Condensed"/>
            </a:endParaRPr>
          </a:p>
          <a:p>
            <a:pPr indent="0" lvl="0" marL="0" rtl="0" algn="just">
              <a:lnSpc>
                <a:spcPct val="115000"/>
              </a:lnSpc>
              <a:spcBef>
                <a:spcPts val="0"/>
              </a:spcBef>
              <a:spcAft>
                <a:spcPts val="0"/>
              </a:spcAft>
              <a:buNone/>
            </a:pP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8C555"/>
                </a:solidFill>
                <a:latin typeface="Barlow Semi Condensed"/>
                <a:ea typeface="Barlow Semi Condensed"/>
                <a:cs typeface="Barlow Semi Condensed"/>
                <a:sym typeface="Barlow Semi Condensed"/>
              </a:rPr>
              <a:t>'C'</a:t>
            </a:r>
            <a:r>
              <a:rPr lang="en" sz="1400">
                <a:solidFill>
                  <a:srgbClr val="67CD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CCCCCC"/>
                </a:solidFill>
                <a:latin typeface="Barlow Semi Condensed"/>
                <a:ea typeface="Barlow Semi Condensed"/>
                <a:cs typeface="Barlow Semi Condensed"/>
                <a:sym typeface="Barlow Semi Condensed"/>
              </a:rPr>
              <a:t>[</a:t>
            </a:r>
            <a:r>
              <a:rPr lang="en" sz="1400">
                <a:solidFill>
                  <a:srgbClr val="F08D49"/>
                </a:solidFill>
                <a:latin typeface="Barlow Semi Condensed"/>
                <a:ea typeface="Barlow Semi Condensed"/>
                <a:cs typeface="Barlow Semi Condensed"/>
                <a:sym typeface="Barlow Semi Condensed"/>
              </a:rPr>
              <a:t>0.001</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0.10</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0.1</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10</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25</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50</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100</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1000</a:t>
            </a:r>
            <a:r>
              <a:rPr lang="en" sz="1400">
                <a:solidFill>
                  <a:srgbClr val="CCCCCC"/>
                </a:solidFill>
                <a:latin typeface="Barlow Semi Condensed"/>
                <a:ea typeface="Barlow Semi Condensed"/>
                <a:cs typeface="Barlow Semi Condensed"/>
                <a:sym typeface="Barlow Semi Condensed"/>
              </a:rPr>
              <a:t>]},</a:t>
            </a:r>
            <a:endParaRPr sz="1400">
              <a:solidFill>
                <a:srgbClr val="CCCCCC"/>
              </a:solidFill>
              <a:highlight>
                <a:srgbClr val="50556B"/>
              </a:highlight>
              <a:latin typeface="Barlow Semi Condensed"/>
              <a:ea typeface="Barlow Semi Condensed"/>
              <a:cs typeface="Barlow Semi Condensed"/>
              <a:sym typeface="Barlow Semi Condensed"/>
            </a:endParaRPr>
          </a:p>
          <a:p>
            <a:pPr indent="0" lvl="0" marL="0" rtl="0" algn="just">
              <a:lnSpc>
                <a:spcPct val="115000"/>
              </a:lnSpc>
              <a:spcBef>
                <a:spcPts val="0"/>
              </a:spcBef>
              <a:spcAft>
                <a:spcPts val="0"/>
              </a:spcAft>
              <a:buNone/>
            </a:pP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CCCCCC"/>
                </a:solidFill>
                <a:latin typeface="Barlow Semi Condensed"/>
                <a:ea typeface="Barlow Semi Condensed"/>
                <a:cs typeface="Barlow Semi Condensed"/>
                <a:sym typeface="Barlow Semi Condensed"/>
              </a:rPr>
              <a:t>{</a:t>
            </a:r>
            <a:r>
              <a:rPr lang="en" sz="1400">
                <a:solidFill>
                  <a:srgbClr val="F8C555"/>
                </a:solidFill>
                <a:latin typeface="Barlow Semi Condensed"/>
                <a:ea typeface="Barlow Semi Condensed"/>
                <a:cs typeface="Barlow Semi Condensed"/>
                <a:sym typeface="Barlow Semi Condensed"/>
              </a:rPr>
              <a:t>'kernel'</a:t>
            </a:r>
            <a:r>
              <a:rPr lang="en" sz="1400">
                <a:solidFill>
                  <a:srgbClr val="67CD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CCCCCC"/>
                </a:solidFill>
                <a:latin typeface="Barlow Semi Condensed"/>
                <a:ea typeface="Barlow Semi Condensed"/>
                <a:cs typeface="Barlow Semi Condensed"/>
                <a:sym typeface="Barlow Semi Condensed"/>
              </a:rPr>
              <a:t>[</a:t>
            </a:r>
            <a:r>
              <a:rPr lang="en" sz="1400">
                <a:solidFill>
                  <a:srgbClr val="7EC699"/>
                </a:solidFill>
                <a:latin typeface="Barlow Semi Condensed"/>
                <a:ea typeface="Barlow Semi Condensed"/>
                <a:cs typeface="Barlow Semi Condensed"/>
                <a:sym typeface="Barlow Semi Condensed"/>
              </a:rPr>
              <a:t>'sigmoid'</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8C555"/>
                </a:solidFill>
                <a:latin typeface="Barlow Semi Condensed"/>
                <a:ea typeface="Barlow Semi Condensed"/>
                <a:cs typeface="Barlow Semi Condensed"/>
                <a:sym typeface="Barlow Semi Condensed"/>
              </a:rPr>
              <a:t>'gamma'</a:t>
            </a:r>
            <a:r>
              <a:rPr lang="en" sz="1400">
                <a:solidFill>
                  <a:srgbClr val="67CD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CCCCCC"/>
                </a:solidFill>
                <a:latin typeface="Barlow Semi Condensed"/>
                <a:ea typeface="Barlow Semi Condensed"/>
                <a:cs typeface="Barlow Semi Condensed"/>
                <a:sym typeface="Barlow Semi Condensed"/>
              </a:rPr>
              <a:t>[</a:t>
            </a:r>
            <a:r>
              <a:rPr lang="en" sz="1400">
                <a:solidFill>
                  <a:srgbClr val="F08D49"/>
                </a:solidFill>
                <a:latin typeface="Barlow Semi Condensed"/>
                <a:ea typeface="Barlow Semi Condensed"/>
                <a:cs typeface="Barlow Semi Condensed"/>
                <a:sym typeface="Barlow Semi Condensed"/>
              </a:rPr>
              <a:t>1e-2</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1e-3</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1e-4</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1e-5</a:t>
            </a:r>
            <a:r>
              <a:rPr lang="en" sz="1400">
                <a:solidFill>
                  <a:srgbClr val="CCCCCC"/>
                </a:solidFill>
                <a:latin typeface="Barlow Semi Condensed"/>
                <a:ea typeface="Barlow Semi Condensed"/>
                <a:cs typeface="Barlow Semi Condensed"/>
                <a:sym typeface="Barlow Semi Condensed"/>
              </a:rPr>
              <a:t>],</a:t>
            </a:r>
            <a:endParaRPr sz="1400">
              <a:solidFill>
                <a:srgbClr val="CCCCCC"/>
              </a:solidFill>
              <a:highlight>
                <a:srgbClr val="50556B"/>
              </a:highlight>
              <a:latin typeface="Barlow Semi Condensed"/>
              <a:ea typeface="Barlow Semi Condensed"/>
              <a:cs typeface="Barlow Semi Condensed"/>
              <a:sym typeface="Barlow Semi Condensed"/>
            </a:endParaRPr>
          </a:p>
          <a:p>
            <a:pPr indent="0" lvl="0" marL="0" rtl="0" algn="just">
              <a:lnSpc>
                <a:spcPct val="115000"/>
              </a:lnSpc>
              <a:spcBef>
                <a:spcPts val="0"/>
              </a:spcBef>
              <a:spcAft>
                <a:spcPts val="0"/>
              </a:spcAft>
              <a:buClr>
                <a:schemeClr val="dk1"/>
              </a:buClr>
              <a:buSzPts val="1100"/>
              <a:buFont typeface="Arial"/>
              <a:buNone/>
            </a:pP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8C555"/>
                </a:solidFill>
                <a:latin typeface="Barlow Semi Condensed"/>
                <a:ea typeface="Barlow Semi Condensed"/>
                <a:cs typeface="Barlow Semi Condensed"/>
                <a:sym typeface="Barlow Semi Condensed"/>
              </a:rPr>
              <a:t>'C'</a:t>
            </a:r>
            <a:r>
              <a:rPr lang="en" sz="1400">
                <a:solidFill>
                  <a:srgbClr val="67CD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CCCCCC"/>
                </a:solidFill>
                <a:latin typeface="Barlow Semi Condensed"/>
                <a:ea typeface="Barlow Semi Condensed"/>
                <a:cs typeface="Barlow Semi Condensed"/>
                <a:sym typeface="Barlow Semi Condensed"/>
              </a:rPr>
              <a:t>[</a:t>
            </a:r>
            <a:r>
              <a:rPr lang="en" sz="1400">
                <a:solidFill>
                  <a:srgbClr val="F08D49"/>
                </a:solidFill>
                <a:latin typeface="Barlow Semi Condensed"/>
                <a:ea typeface="Barlow Semi Condensed"/>
                <a:cs typeface="Barlow Semi Condensed"/>
                <a:sym typeface="Barlow Semi Condensed"/>
              </a:rPr>
              <a:t>0.001</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0.10</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0.1</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10</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25</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50</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100</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1000</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CCCCCC"/>
                </a:solidFill>
                <a:latin typeface="Barlow Semi Condensed"/>
                <a:ea typeface="Barlow Semi Condensed"/>
                <a:cs typeface="Barlow Semi Condensed"/>
                <a:sym typeface="Barlow Semi Condensed"/>
              </a:rPr>
              <a:t>},{</a:t>
            </a:r>
            <a:r>
              <a:rPr lang="en" sz="1400">
                <a:solidFill>
                  <a:srgbClr val="F8C555"/>
                </a:solidFill>
                <a:latin typeface="Barlow Semi Condensed"/>
                <a:ea typeface="Barlow Semi Condensed"/>
                <a:cs typeface="Barlow Semi Condensed"/>
                <a:sym typeface="Barlow Semi Condensed"/>
              </a:rPr>
              <a:t>'kernel'</a:t>
            </a:r>
            <a:r>
              <a:rPr lang="en" sz="1400">
                <a:solidFill>
                  <a:srgbClr val="67CD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CCCCCC"/>
                </a:solidFill>
                <a:latin typeface="Barlow Semi Condensed"/>
                <a:ea typeface="Barlow Semi Condensed"/>
                <a:cs typeface="Barlow Semi Condensed"/>
                <a:sym typeface="Barlow Semi Condensed"/>
              </a:rPr>
              <a:t>[</a:t>
            </a:r>
            <a:r>
              <a:rPr lang="en" sz="1400">
                <a:solidFill>
                  <a:srgbClr val="7EC699"/>
                </a:solidFill>
                <a:latin typeface="Barlow Semi Condensed"/>
                <a:ea typeface="Barlow Semi Condensed"/>
                <a:cs typeface="Barlow Semi Condensed"/>
                <a:sym typeface="Barlow Semi Condensed"/>
              </a:rPr>
              <a:t>'linear'</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8C555"/>
                </a:solidFill>
                <a:latin typeface="Barlow Semi Condensed"/>
                <a:ea typeface="Barlow Semi Condensed"/>
                <a:cs typeface="Barlow Semi Condensed"/>
                <a:sym typeface="Barlow Semi Condensed"/>
              </a:rPr>
              <a:t>'C'</a:t>
            </a:r>
            <a:r>
              <a:rPr lang="en" sz="1400">
                <a:solidFill>
                  <a:srgbClr val="67CD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CCCCCC"/>
                </a:solidFill>
                <a:latin typeface="Barlow Semi Condensed"/>
                <a:ea typeface="Barlow Semi Condensed"/>
                <a:cs typeface="Barlow Semi Condensed"/>
                <a:sym typeface="Barlow Semi Condensed"/>
              </a:rPr>
              <a:t>[</a:t>
            </a:r>
            <a:r>
              <a:rPr lang="en" sz="1400">
                <a:solidFill>
                  <a:srgbClr val="F08D49"/>
                </a:solidFill>
                <a:latin typeface="Barlow Semi Condensed"/>
                <a:ea typeface="Barlow Semi Condensed"/>
                <a:cs typeface="Barlow Semi Condensed"/>
                <a:sym typeface="Barlow Semi Condensed"/>
              </a:rPr>
              <a:t>0.001</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0.10</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0.1</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10</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25</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50</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100</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r>
              <a:rPr lang="en" sz="1400">
                <a:solidFill>
                  <a:srgbClr val="F08D49"/>
                </a:solidFill>
                <a:latin typeface="Barlow Semi Condensed"/>
                <a:ea typeface="Barlow Semi Condensed"/>
                <a:cs typeface="Barlow Semi Condensed"/>
                <a:sym typeface="Barlow Semi Condensed"/>
              </a:rPr>
              <a:t>1000</a:t>
            </a:r>
            <a:r>
              <a:rPr lang="en" sz="1400">
                <a:solidFill>
                  <a:srgbClr val="CCCCCC"/>
                </a:solidFill>
                <a:latin typeface="Barlow Semi Condensed"/>
                <a:ea typeface="Barlow Semi Condensed"/>
                <a:cs typeface="Barlow Semi Condensed"/>
                <a:sym typeface="Barlow Semi Condensed"/>
              </a:rPr>
              <a:t>]}]</a:t>
            </a:r>
            <a:r>
              <a:rPr lang="en" sz="1400">
                <a:solidFill>
                  <a:srgbClr val="CCCCCC"/>
                </a:solidFill>
                <a:highlight>
                  <a:srgbClr val="50556B"/>
                </a:highlight>
                <a:latin typeface="Barlow Semi Condensed"/>
                <a:ea typeface="Barlow Semi Condensed"/>
                <a:cs typeface="Barlow Semi Condensed"/>
                <a:sym typeface="Barlow Semi Condensed"/>
              </a:rPr>
              <a:t>    </a:t>
            </a:r>
            <a:endParaRPr b="1" sz="1400">
              <a:solidFill>
                <a:srgbClr val="232629"/>
              </a:solidFill>
              <a:latin typeface="Barlow Semi Condensed"/>
              <a:ea typeface="Barlow Semi Condensed"/>
              <a:cs typeface="Barlow Semi Condensed"/>
              <a:sym typeface="Barlow Semi Condensed"/>
            </a:endParaRPr>
          </a:p>
          <a:p>
            <a:pPr indent="0" lvl="0" marL="0" rtl="0" algn="just">
              <a:lnSpc>
                <a:spcPct val="115000"/>
              </a:lnSpc>
              <a:spcBef>
                <a:spcPts val="0"/>
              </a:spcBef>
              <a:spcAft>
                <a:spcPts val="0"/>
              </a:spcAft>
              <a:buClr>
                <a:schemeClr val="dk1"/>
              </a:buClr>
              <a:buSzPts val="1100"/>
              <a:buFont typeface="Arial"/>
              <a:buNone/>
            </a:pPr>
            <a:r>
              <a:rPr lang="en" sz="1050">
                <a:solidFill>
                  <a:schemeClr val="dk1"/>
                </a:solidFill>
                <a:latin typeface="Times New Roman"/>
                <a:ea typeface="Times New Roman"/>
                <a:cs typeface="Times New Roman"/>
                <a:sym typeface="Times New Roman"/>
              </a:rPr>
              <a:t> </a:t>
            </a:r>
            <a:endParaRPr sz="105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50">
                <a:solidFill>
                  <a:schemeClr val="dk1"/>
                </a:solidFill>
                <a:latin typeface="Times New Roman"/>
                <a:ea typeface="Times New Roman"/>
                <a:cs typeface="Times New Roman"/>
                <a:sym typeface="Times New Roman"/>
              </a:rPr>
              <a:t> </a:t>
            </a:r>
            <a:endParaRPr sz="105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50">
                <a:solidFill>
                  <a:schemeClr val="dk1"/>
                </a:solidFill>
                <a:latin typeface="Times New Roman"/>
                <a:ea typeface="Times New Roman"/>
                <a:cs typeface="Times New Roman"/>
                <a:sym typeface="Times New Roman"/>
              </a:rPr>
              <a:t> </a:t>
            </a:r>
            <a:endParaRPr sz="105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050">
                <a:solidFill>
                  <a:schemeClr val="dk1"/>
                </a:solidFill>
                <a:latin typeface="Times New Roman"/>
                <a:ea typeface="Times New Roman"/>
                <a:cs typeface="Times New Roman"/>
                <a:sym typeface="Times New Roman"/>
              </a:rPr>
              <a:t> </a:t>
            </a:r>
            <a:endParaRPr sz="10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050">
              <a:solidFill>
                <a:srgbClr val="CCCCCC"/>
              </a:solidFill>
              <a:highlight>
                <a:srgbClr val="50556B"/>
              </a:highlight>
              <a:latin typeface="Courier New"/>
              <a:ea typeface="Courier New"/>
              <a:cs typeface="Courier New"/>
              <a:sym typeface="Courier New"/>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5" name="Shape 1765"/>
        <p:cNvGrpSpPr/>
        <p:nvPr/>
      </p:nvGrpSpPr>
      <p:grpSpPr>
        <a:xfrm>
          <a:off x="0" y="0"/>
          <a:ext cx="0" cy="0"/>
          <a:chOff x="0" y="0"/>
          <a:chExt cx="0" cy="0"/>
        </a:xfrm>
      </p:grpSpPr>
      <p:sp>
        <p:nvSpPr>
          <p:cNvPr id="1766" name="Google Shape;1766;g2261cecc8f7_13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7" name="Google Shape;1767;g2261cecc8f7_1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We suppose to train the whole dataset which contain 50,000 data, but since the running time is so long, we have only successfully trained once whole dataset and tested the nonlinear SVM model with 5000 test data. This is the right most picture in this slide. In this case, we used polynomial as kernel and got the highest accuracy score – around 52.86%.</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The left and middle two pictures are both with 10,000 trained and test data. We have about 30% accuracy for linear SVM model and around 48% accuracy for the nonlinear SVM model with parameter tuning, such as kernel = ‘rbf’, C = 5, gamma = ‘scale’. We have used different C {from range 1, 2, 5, 10}, different gamma value {from range 0.1, 0.01, 0.001}, and different kernel such as polynomial and Sigmoid.  This is the best nonlinear result with parameter tuning we got so far.</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You can see and compare the three confusion matrix pictures to have a sense on the accuracy level. Apparently, the nonlinear model works better than the linear one, and the more dataset we trained the higher accuracy score we got.</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2261cecc8f7_13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2261cecc8f7_13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During the process, we have encountered some problems and difficulties such as computational complexity, the noise data, and long runtime. After we discussed and searched online. we found out possible solutions for each problem.</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For computational complexity, we could use parallel processing method.</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For the noise of dataset, we could use some methods such as penalized models and resample with different ratios that can help lead to solving the problem of imbalanced</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datasets.</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Finally, for the long run time, we could try to use CPU or GPU to run the dataset faster.</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400">
                <a:solidFill>
                  <a:srgbClr val="FF0000"/>
                </a:solidFill>
                <a:latin typeface="Times New Roman"/>
                <a:ea typeface="Times New Roman"/>
                <a:cs typeface="Times New Roman"/>
                <a:sym typeface="Times New Roman"/>
              </a:rPr>
              <a:t>This is the end of our SVM model.</a:t>
            </a:r>
            <a:endParaRPr b="1" sz="1400">
              <a:solidFill>
                <a:srgbClr val="FF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9" name="Shape 1789"/>
        <p:cNvGrpSpPr/>
        <p:nvPr/>
      </p:nvGrpSpPr>
      <p:grpSpPr>
        <a:xfrm>
          <a:off x="0" y="0"/>
          <a:ext cx="0" cy="0"/>
          <a:chOff x="0" y="0"/>
          <a:chExt cx="0" cy="0"/>
        </a:xfrm>
      </p:grpSpPr>
      <p:sp>
        <p:nvSpPr>
          <p:cNvPr id="1790" name="Google Shape;1790;g20f13585b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1" name="Google Shape;1791;g20f13585b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30394B"/>
              </a:buClr>
              <a:buSzPts val="1200"/>
              <a:buFont typeface="Barlow Semi Condensed Medium"/>
              <a:buAutoNum type="arabicPeriod"/>
            </a:pPr>
            <a:r>
              <a:rPr lang="en" sz="1200">
                <a:solidFill>
                  <a:srgbClr val="494949"/>
                </a:solidFill>
                <a:latin typeface="Barlow Semi Condensed"/>
                <a:ea typeface="Barlow Semi Condensed"/>
                <a:cs typeface="Barlow Semi Condensed"/>
                <a:sym typeface="Barlow Semi Condensed"/>
              </a:rPr>
              <a:t>A neural network is a type of machine learning model that is loosely inspired by the structure of the human brain. Neural networks are composed of interconnected nodes, or neurons, that perform simple computations on input data and pass the results on to other neurons. By combining many of these simple computations, neural networks can learn to perform complex tasks such as image recognition, natural language processing, and speech synthesis.</a:t>
            </a:r>
            <a:endParaRPr sz="1200">
              <a:solidFill>
                <a:srgbClr val="494949"/>
              </a:solidFill>
              <a:latin typeface="Barlow Semi Condensed"/>
              <a:ea typeface="Barlow Semi Condensed"/>
              <a:cs typeface="Barlow Semi Condensed"/>
              <a:sym typeface="Barlow Semi Condensed"/>
            </a:endParaRPr>
          </a:p>
          <a:p>
            <a:pPr indent="0" lvl="0" marL="0" rtl="0" algn="l">
              <a:spcBef>
                <a:spcPts val="1600"/>
              </a:spcBef>
              <a:spcAft>
                <a:spcPts val="0"/>
              </a:spcAft>
              <a:buNone/>
            </a:pPr>
            <a:r>
              <a:t/>
            </a:r>
            <a:endParaRPr sz="1200">
              <a:solidFill>
                <a:srgbClr val="494949"/>
              </a:solidFill>
              <a:latin typeface="Barlow Semi Condensed"/>
              <a:ea typeface="Barlow Semi Condensed"/>
              <a:cs typeface="Barlow Semi Condensed"/>
              <a:sym typeface="Barlow Semi Condensed"/>
            </a:endParaRPr>
          </a:p>
          <a:p>
            <a:pPr indent="-304800" lvl="0" marL="457200" rtl="0" algn="l">
              <a:spcBef>
                <a:spcPts val="1600"/>
              </a:spcBef>
              <a:spcAft>
                <a:spcPts val="0"/>
              </a:spcAft>
              <a:buClr>
                <a:srgbClr val="30394B"/>
              </a:buClr>
              <a:buSzPts val="1200"/>
              <a:buFont typeface="Barlow Semi Condensed Medium"/>
              <a:buAutoNum type="arabicPeriod"/>
            </a:pPr>
            <a:r>
              <a:rPr lang="en" sz="1200">
                <a:solidFill>
                  <a:srgbClr val="494949"/>
                </a:solidFill>
                <a:latin typeface="Barlow Semi Condensed"/>
                <a:ea typeface="Barlow Semi Condensed"/>
                <a:cs typeface="Barlow Semi Condensed"/>
                <a:sym typeface="Barlow Semi Condensed"/>
              </a:rPr>
              <a:t>A convolutional neural network (CNN) is a specialized type of neural network that is particularly well-suited for processing grid-like data, such as images or time series data. CNNs work by applying a set of filters, or kernels, to the input data in order to extract features that are relevant to the task at hand. The filters are typically small, and they are applied to each part of the input data in a sliding window fashion. The output of each filter is then passed through a nonlinear activation function, such as ReLU, to introduce nonlinearity into the model.</a:t>
            </a:r>
            <a:endParaRPr sz="1200">
              <a:solidFill>
                <a:srgbClr val="494949"/>
              </a:solidFill>
              <a:latin typeface="Barlow Semi Condensed"/>
              <a:ea typeface="Barlow Semi Condensed"/>
              <a:cs typeface="Barlow Semi Condensed"/>
              <a:sym typeface="Barlow Semi Condensed"/>
            </a:endParaRPr>
          </a:p>
          <a:p>
            <a:pPr indent="0" lvl="0" marL="0" rtl="0" algn="l">
              <a:spcBef>
                <a:spcPts val="0"/>
              </a:spcBef>
              <a:spcAft>
                <a:spcPts val="0"/>
              </a:spcAft>
              <a:buClr>
                <a:schemeClr val="dk1"/>
              </a:buClr>
              <a:buSzPts val="1100"/>
              <a:buFont typeface="Arial"/>
              <a:buNone/>
            </a:pPr>
            <a:r>
              <a:t/>
            </a:r>
            <a:endParaRPr sz="1200">
              <a:solidFill>
                <a:srgbClr val="494949"/>
              </a:solidFill>
              <a:latin typeface="Barlow Semi Condensed"/>
              <a:ea typeface="Barlow Semi Condensed"/>
              <a:cs typeface="Barlow Semi Condensed"/>
              <a:sym typeface="Barlow Semi Condensed"/>
            </a:endParaRPr>
          </a:p>
          <a:p>
            <a:pPr indent="-304800" lvl="0" marL="457200" rtl="0" algn="l">
              <a:spcBef>
                <a:spcPts val="0"/>
              </a:spcBef>
              <a:spcAft>
                <a:spcPts val="0"/>
              </a:spcAft>
              <a:buClr>
                <a:srgbClr val="30394B"/>
              </a:buClr>
              <a:buSzPts val="1200"/>
              <a:buFont typeface="Barlow Semi Condensed Medium"/>
              <a:buAutoNum type="arabicPeriod"/>
            </a:pPr>
            <a:r>
              <a:rPr lang="en" sz="1200">
                <a:solidFill>
                  <a:srgbClr val="494949"/>
                </a:solidFill>
                <a:latin typeface="Barlow Semi Condensed"/>
                <a:ea typeface="Barlow Semi Condensed"/>
                <a:cs typeface="Barlow Semi Condensed"/>
                <a:sym typeface="Barlow Semi Condensed"/>
              </a:rPr>
              <a:t>We choose CNN because: CNNs are often used for image recognition tasks, where the filters can learn to recognize edges, textures, and patterns in the input images. They have been shown to be very effective at these tasks, achieving state-of-the-art performance on many image classification benchmarks.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5" name="Shape 1825"/>
        <p:cNvGrpSpPr/>
        <p:nvPr/>
      </p:nvGrpSpPr>
      <p:grpSpPr>
        <a:xfrm>
          <a:off x="0" y="0"/>
          <a:ext cx="0" cy="0"/>
          <a:chOff x="0" y="0"/>
          <a:chExt cx="0" cy="0"/>
        </a:xfrm>
      </p:grpSpPr>
      <p:sp>
        <p:nvSpPr>
          <p:cNvPr id="1826" name="Google Shape;1826;g8714a43093_3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7" name="Google Shape;1827;g8714a43093_3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a:t>
            </a:r>
            <a:r>
              <a:rPr lang="en">
                <a:solidFill>
                  <a:schemeClr val="dk1"/>
                </a:solidFill>
              </a:rPr>
              <a:t>wo </a:t>
            </a:r>
            <a:r>
              <a:rPr lang="en"/>
              <a:t>Convolutional layers with 32 filters of size 3x3, </a:t>
            </a:r>
            <a:r>
              <a:rPr lang="en">
                <a:solidFill>
                  <a:schemeClr val="dk1"/>
                </a:solidFill>
              </a:rPr>
              <a:t>T</a:t>
            </a:r>
            <a:r>
              <a:rPr lang="en">
                <a:solidFill>
                  <a:schemeClr val="dk1"/>
                </a:solidFill>
              </a:rPr>
              <a:t>wo </a:t>
            </a:r>
            <a:r>
              <a:rPr lang="en"/>
              <a:t> Convolutional layers with  64 filters of size 3x3, we have </a:t>
            </a:r>
            <a:r>
              <a:rPr lang="en">
                <a:solidFill>
                  <a:schemeClr val="dk1"/>
                </a:solidFill>
              </a:rPr>
              <a:t>ReLU as our activation function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2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7.png"/><Relationship Id="rId7" Type="http://schemas.openxmlformats.org/officeDocument/2006/relationships/image" Target="../media/image1.png"/><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6.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685" name="Shape 1685"/>
        <p:cNvGrpSpPr/>
        <p:nvPr/>
      </p:nvGrpSpPr>
      <p:grpSpPr>
        <a:xfrm>
          <a:off x="0" y="0"/>
          <a:ext cx="0" cy="0"/>
          <a:chOff x="0" y="0"/>
          <a:chExt cx="0" cy="0"/>
        </a:xfrm>
      </p:grpSpPr>
      <p:sp>
        <p:nvSpPr>
          <p:cNvPr id="1686" name="Google Shape;1686;p33"/>
          <p:cNvSpPr txBox="1"/>
          <p:nvPr>
            <p:ph idx="1" type="subTitle"/>
          </p:nvPr>
        </p:nvSpPr>
        <p:spPr>
          <a:xfrm>
            <a:off x="2568800" y="4226500"/>
            <a:ext cx="5272800" cy="62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Fjalla One"/>
                <a:ea typeface="Fjalla One"/>
                <a:cs typeface="Fjalla One"/>
                <a:sym typeface="Fjalla One"/>
              </a:rPr>
              <a:t>Group 8:</a:t>
            </a:r>
            <a:endParaRPr sz="900">
              <a:latin typeface="Fjalla One"/>
              <a:ea typeface="Fjalla One"/>
              <a:cs typeface="Fjalla One"/>
              <a:sym typeface="Fjalla One"/>
            </a:endParaRPr>
          </a:p>
          <a:p>
            <a:pPr indent="0" lvl="0" marL="0" rtl="0" algn="l">
              <a:spcBef>
                <a:spcPts val="0"/>
              </a:spcBef>
              <a:spcAft>
                <a:spcPts val="0"/>
              </a:spcAft>
              <a:buNone/>
            </a:pPr>
            <a:r>
              <a:t/>
            </a:r>
            <a:endParaRPr sz="900">
              <a:latin typeface="Fjalla One"/>
              <a:ea typeface="Fjalla One"/>
              <a:cs typeface="Fjalla One"/>
              <a:sym typeface="Fjalla One"/>
            </a:endParaRPr>
          </a:p>
          <a:p>
            <a:pPr indent="0" lvl="0" marL="0" rtl="0" algn="l">
              <a:spcBef>
                <a:spcPts val="0"/>
              </a:spcBef>
              <a:spcAft>
                <a:spcPts val="0"/>
              </a:spcAft>
              <a:buNone/>
            </a:pPr>
            <a:r>
              <a:rPr lang="en" sz="900">
                <a:latin typeface="Fjalla One"/>
                <a:ea typeface="Fjalla One"/>
                <a:cs typeface="Fjalla One"/>
                <a:sym typeface="Fjalla One"/>
              </a:rPr>
              <a:t>Group Member: Yefan Li, Jue Li, Yijin Wang, Xiao Ma, Wenxuan Gu, Pengru Lyu, Ziyi Xue, Yanqing Li</a:t>
            </a:r>
            <a:endParaRPr sz="900">
              <a:latin typeface="Fjalla One"/>
              <a:ea typeface="Fjalla One"/>
              <a:cs typeface="Fjalla One"/>
              <a:sym typeface="Fjalla One"/>
            </a:endParaRPr>
          </a:p>
        </p:txBody>
      </p:sp>
      <p:sp>
        <p:nvSpPr>
          <p:cNvPr id="1687" name="Google Shape;1687;p33"/>
          <p:cNvSpPr txBox="1"/>
          <p:nvPr>
            <p:ph type="title"/>
          </p:nvPr>
        </p:nvSpPr>
        <p:spPr>
          <a:xfrm>
            <a:off x="2324525" y="1504850"/>
            <a:ext cx="4435500" cy="150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STAT 542 Midterm Project Presentation</a:t>
            </a:r>
            <a:endParaRPr sz="8600"/>
          </a:p>
        </p:txBody>
      </p:sp>
      <p:sp>
        <p:nvSpPr>
          <p:cNvPr id="1688" name="Google Shape;1688;p33"/>
          <p:cNvSpPr/>
          <p:nvPr/>
        </p:nvSpPr>
        <p:spPr>
          <a:xfrm>
            <a:off x="2220299" y="4363341"/>
            <a:ext cx="348513" cy="349427"/>
          </a:xfrm>
          <a:custGeom>
            <a:rect b="b" l="l" r="r" t="t"/>
            <a:pathLst>
              <a:path extrusionOk="0" h="11846" w="11815">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7095374" y="4363354"/>
            <a:ext cx="348513" cy="349427"/>
          </a:xfrm>
          <a:custGeom>
            <a:rect b="b" l="l" r="r" t="t"/>
            <a:pathLst>
              <a:path extrusionOk="0" h="11846" w="11815">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6" name="Shape 1836"/>
        <p:cNvGrpSpPr/>
        <p:nvPr/>
      </p:nvGrpSpPr>
      <p:grpSpPr>
        <a:xfrm>
          <a:off x="0" y="0"/>
          <a:ext cx="0" cy="0"/>
          <a:chOff x="0" y="0"/>
          <a:chExt cx="0" cy="0"/>
        </a:xfrm>
      </p:grpSpPr>
      <p:sp>
        <p:nvSpPr>
          <p:cNvPr id="1837" name="Google Shape;1837;p42"/>
          <p:cNvSpPr txBox="1"/>
          <p:nvPr>
            <p:ph type="title"/>
          </p:nvPr>
        </p:nvSpPr>
        <p:spPr>
          <a:xfrm>
            <a:off x="1805000" y="338325"/>
            <a:ext cx="6077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rgbClr val="424242"/>
                </a:solidFill>
                <a:latin typeface="Maven Pro"/>
                <a:ea typeface="Maven Pro"/>
                <a:cs typeface="Maven Pro"/>
                <a:sym typeface="Maven Pro"/>
              </a:rPr>
              <a:t>Activation Function Selection: Sigmoid VS ReLU</a:t>
            </a:r>
            <a:endParaRPr b="1" sz="1900">
              <a:solidFill>
                <a:srgbClr val="424242"/>
              </a:solidFill>
              <a:latin typeface="Maven Pro"/>
              <a:ea typeface="Maven Pro"/>
              <a:cs typeface="Maven Pro"/>
              <a:sym typeface="Maven Pro"/>
            </a:endParaRPr>
          </a:p>
          <a:p>
            <a:pPr indent="0" lvl="0" marL="0" rtl="0" algn="ctr">
              <a:spcBef>
                <a:spcPts val="0"/>
              </a:spcBef>
              <a:spcAft>
                <a:spcPts val="0"/>
              </a:spcAft>
              <a:buNone/>
            </a:pPr>
            <a:r>
              <a:t/>
            </a:r>
            <a:endParaRPr b="1" sz="1900">
              <a:solidFill>
                <a:srgbClr val="424242"/>
              </a:solidFill>
              <a:latin typeface="Maven Pro"/>
              <a:ea typeface="Maven Pro"/>
              <a:cs typeface="Maven Pro"/>
              <a:sym typeface="Maven Pro"/>
            </a:endParaRPr>
          </a:p>
          <a:p>
            <a:pPr indent="0" lvl="0" marL="0" rtl="0" algn="ctr">
              <a:spcBef>
                <a:spcPts val="0"/>
              </a:spcBef>
              <a:spcAft>
                <a:spcPts val="0"/>
              </a:spcAft>
              <a:buNone/>
            </a:pPr>
            <a:r>
              <a:t/>
            </a:r>
            <a:endParaRPr sz="1900"/>
          </a:p>
        </p:txBody>
      </p:sp>
      <p:pic>
        <p:nvPicPr>
          <p:cNvPr id="1838" name="Google Shape;1838;p42"/>
          <p:cNvPicPr preferRelativeResize="0"/>
          <p:nvPr/>
        </p:nvPicPr>
        <p:blipFill>
          <a:blip r:embed="rId3">
            <a:alphaModFix/>
          </a:blip>
          <a:stretch>
            <a:fillRect/>
          </a:stretch>
        </p:blipFill>
        <p:spPr>
          <a:xfrm>
            <a:off x="1531125" y="1067625"/>
            <a:ext cx="6005624" cy="2418925"/>
          </a:xfrm>
          <a:prstGeom prst="rect">
            <a:avLst/>
          </a:prstGeom>
          <a:noFill/>
          <a:ln>
            <a:noFill/>
          </a:ln>
        </p:spPr>
      </p:pic>
      <p:sp>
        <p:nvSpPr>
          <p:cNvPr id="1839" name="Google Shape;1839;p42"/>
          <p:cNvSpPr txBox="1"/>
          <p:nvPr/>
        </p:nvSpPr>
        <p:spPr>
          <a:xfrm>
            <a:off x="1626200" y="4020150"/>
            <a:ext cx="4602300" cy="30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800">
                <a:solidFill>
                  <a:srgbClr val="424242"/>
                </a:solidFill>
                <a:latin typeface="Nunito"/>
                <a:ea typeface="Nunito"/>
                <a:cs typeface="Nunito"/>
                <a:sym typeface="Nunito"/>
              </a:rPr>
              <a:t>Source: https://miro.medium.com/v2/resize:fit:720/format:webp/1*XxxiA0jJvPrHEJHD4z893g.pn</a:t>
            </a:r>
            <a:r>
              <a:rPr lang="en" sz="800">
                <a:solidFill>
                  <a:srgbClr val="424242"/>
                </a:solidFill>
                <a:latin typeface="Nunito"/>
                <a:ea typeface="Nunito"/>
                <a:cs typeface="Nunito"/>
                <a:sym typeface="Nunito"/>
              </a:rPr>
              <a:t>g</a:t>
            </a:r>
            <a:endParaRPr sz="800"/>
          </a:p>
        </p:txBody>
      </p:sp>
      <p:sp>
        <p:nvSpPr>
          <p:cNvPr id="1840" name="Google Shape;1840;p42"/>
          <p:cNvSpPr txBox="1"/>
          <p:nvPr/>
        </p:nvSpPr>
        <p:spPr>
          <a:xfrm>
            <a:off x="3871450" y="3513725"/>
            <a:ext cx="1553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424242"/>
                </a:solidFill>
                <a:latin typeface="Nunito"/>
                <a:ea typeface="Nunito"/>
                <a:cs typeface="Nunito"/>
                <a:sym typeface="Nunito"/>
              </a:rPr>
              <a:t>Figure: Sigmoid vs. ReLU</a:t>
            </a:r>
            <a:endParaRPr b="1" sz="800"/>
          </a:p>
        </p:txBody>
      </p:sp>
      <p:sp>
        <p:nvSpPr>
          <p:cNvPr id="1841" name="Google Shape;1841;p42"/>
          <p:cNvSpPr txBox="1"/>
          <p:nvPr/>
        </p:nvSpPr>
        <p:spPr>
          <a:xfrm>
            <a:off x="1188125" y="3907475"/>
            <a:ext cx="4805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842" name="Google Shape;1842;p42"/>
          <p:cNvSpPr txBox="1"/>
          <p:nvPr/>
        </p:nvSpPr>
        <p:spPr>
          <a:xfrm>
            <a:off x="8207850" y="4774200"/>
            <a:ext cx="936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arlow Semi Condensed"/>
                <a:ea typeface="Barlow Semi Condensed"/>
                <a:cs typeface="Barlow Semi Condensed"/>
                <a:sym typeface="Barlow Semi Condensed"/>
              </a:rPr>
              <a:t>Pengru Lyu</a:t>
            </a:r>
            <a:endParaRPr sz="1200">
              <a:latin typeface="Barlow Semi Condensed"/>
              <a:ea typeface="Barlow Semi Condensed"/>
              <a:cs typeface="Barlow Semi Condensed"/>
              <a:sym typeface="Barlow Semi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6" name="Shape 1846"/>
        <p:cNvGrpSpPr/>
        <p:nvPr/>
      </p:nvGrpSpPr>
      <p:grpSpPr>
        <a:xfrm>
          <a:off x="0" y="0"/>
          <a:ext cx="0" cy="0"/>
          <a:chOff x="0" y="0"/>
          <a:chExt cx="0" cy="0"/>
        </a:xfrm>
      </p:grpSpPr>
      <p:sp>
        <p:nvSpPr>
          <p:cNvPr id="1847" name="Google Shape;1847;p43"/>
          <p:cNvSpPr txBox="1"/>
          <p:nvPr>
            <p:ph type="title"/>
          </p:nvPr>
        </p:nvSpPr>
        <p:spPr>
          <a:xfrm>
            <a:off x="3423150" y="378525"/>
            <a:ext cx="22977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rgbClr val="424242"/>
                </a:solidFill>
                <a:latin typeface="Maven Pro"/>
                <a:ea typeface="Maven Pro"/>
                <a:cs typeface="Maven Pro"/>
                <a:sym typeface="Maven Pro"/>
              </a:rPr>
              <a:t>Sigmoid vs. ReLU</a:t>
            </a:r>
            <a:endParaRPr b="1" sz="1900">
              <a:solidFill>
                <a:srgbClr val="424242"/>
              </a:solidFill>
              <a:latin typeface="Maven Pro"/>
              <a:ea typeface="Maven Pro"/>
              <a:cs typeface="Maven Pro"/>
              <a:sym typeface="Maven Pro"/>
            </a:endParaRPr>
          </a:p>
          <a:p>
            <a:pPr indent="0" lvl="0" marL="0" rtl="0" algn="ctr">
              <a:spcBef>
                <a:spcPts val="0"/>
              </a:spcBef>
              <a:spcAft>
                <a:spcPts val="0"/>
              </a:spcAft>
              <a:buNone/>
            </a:pPr>
            <a:r>
              <a:t/>
            </a:r>
            <a:endParaRPr b="1" sz="1900">
              <a:solidFill>
                <a:srgbClr val="424242"/>
              </a:solidFill>
              <a:latin typeface="Maven Pro"/>
              <a:ea typeface="Maven Pro"/>
              <a:cs typeface="Maven Pro"/>
              <a:sym typeface="Maven Pro"/>
            </a:endParaRPr>
          </a:p>
          <a:p>
            <a:pPr indent="0" lvl="0" marL="0" rtl="0" algn="ctr">
              <a:spcBef>
                <a:spcPts val="0"/>
              </a:spcBef>
              <a:spcAft>
                <a:spcPts val="0"/>
              </a:spcAft>
              <a:buNone/>
            </a:pPr>
            <a:r>
              <a:t/>
            </a:r>
            <a:endParaRPr sz="1900"/>
          </a:p>
        </p:txBody>
      </p:sp>
      <p:grpSp>
        <p:nvGrpSpPr>
          <p:cNvPr id="1848" name="Google Shape;1848;p43"/>
          <p:cNvGrpSpPr/>
          <p:nvPr/>
        </p:nvGrpSpPr>
        <p:grpSpPr>
          <a:xfrm rot="5400000">
            <a:off x="3773467" y="3087689"/>
            <a:ext cx="1597061" cy="663440"/>
            <a:chOff x="6796238" y="3158297"/>
            <a:chExt cx="1630319" cy="677257"/>
          </a:xfrm>
        </p:grpSpPr>
        <p:cxnSp>
          <p:nvCxnSpPr>
            <p:cNvPr id="1849" name="Google Shape;1849;p43"/>
            <p:cNvCxnSpPr/>
            <p:nvPr/>
          </p:nvCxnSpPr>
          <p:spPr>
            <a:xfrm>
              <a:off x="7012244" y="3664854"/>
              <a:ext cx="0" cy="170700"/>
            </a:xfrm>
            <a:prstGeom prst="straightConnector1">
              <a:avLst/>
            </a:prstGeom>
            <a:noFill/>
            <a:ln cap="flat" cmpd="sng" w="9525">
              <a:solidFill>
                <a:srgbClr val="A5B7C6"/>
              </a:solidFill>
              <a:prstDash val="solid"/>
              <a:round/>
              <a:headEnd len="med" w="med" type="none"/>
              <a:tailEnd len="med" w="med" type="diamond"/>
            </a:ln>
          </p:spPr>
        </p:cxnSp>
        <p:cxnSp>
          <p:nvCxnSpPr>
            <p:cNvPr id="1850" name="Google Shape;1850;p43"/>
            <p:cNvCxnSpPr/>
            <p:nvPr/>
          </p:nvCxnSpPr>
          <p:spPr>
            <a:xfrm>
              <a:off x="7810957" y="3664854"/>
              <a:ext cx="0" cy="170700"/>
            </a:xfrm>
            <a:prstGeom prst="straightConnector1">
              <a:avLst/>
            </a:prstGeom>
            <a:noFill/>
            <a:ln cap="flat" cmpd="sng" w="9525">
              <a:solidFill>
                <a:srgbClr val="A5B7C6"/>
              </a:solidFill>
              <a:prstDash val="solid"/>
              <a:round/>
              <a:headEnd len="med" w="med" type="none"/>
              <a:tailEnd len="med" w="med" type="diamond"/>
            </a:ln>
          </p:spPr>
        </p:cxnSp>
        <p:cxnSp>
          <p:nvCxnSpPr>
            <p:cNvPr id="1851" name="Google Shape;1851;p43"/>
            <p:cNvCxnSpPr/>
            <p:nvPr/>
          </p:nvCxnSpPr>
          <p:spPr>
            <a:xfrm rot="10800000">
              <a:off x="8196652" y="3170826"/>
              <a:ext cx="0" cy="169800"/>
            </a:xfrm>
            <a:prstGeom prst="straightConnector1">
              <a:avLst/>
            </a:prstGeom>
            <a:noFill/>
            <a:ln cap="flat" cmpd="sng" w="9525">
              <a:solidFill>
                <a:srgbClr val="A5B7C6"/>
              </a:solidFill>
              <a:prstDash val="solid"/>
              <a:round/>
              <a:headEnd len="med" w="med" type="none"/>
              <a:tailEnd len="med" w="med" type="diamond"/>
            </a:ln>
          </p:spPr>
        </p:cxnSp>
        <p:cxnSp>
          <p:nvCxnSpPr>
            <p:cNvPr id="1852" name="Google Shape;1852;p43"/>
            <p:cNvCxnSpPr/>
            <p:nvPr/>
          </p:nvCxnSpPr>
          <p:spPr>
            <a:xfrm rot="10800000">
              <a:off x="7411601" y="3158297"/>
              <a:ext cx="0" cy="170700"/>
            </a:xfrm>
            <a:prstGeom prst="straightConnector1">
              <a:avLst/>
            </a:prstGeom>
            <a:noFill/>
            <a:ln cap="flat" cmpd="sng" w="9525">
              <a:solidFill>
                <a:srgbClr val="A5B7C6"/>
              </a:solidFill>
              <a:prstDash val="solid"/>
              <a:round/>
              <a:headEnd len="med" w="med" type="none"/>
              <a:tailEnd len="med" w="med" type="diamond"/>
            </a:ln>
          </p:spPr>
        </p:cxnSp>
        <p:grpSp>
          <p:nvGrpSpPr>
            <p:cNvPr id="1853" name="Google Shape;1853;p43"/>
            <p:cNvGrpSpPr/>
            <p:nvPr/>
          </p:nvGrpSpPr>
          <p:grpSpPr>
            <a:xfrm>
              <a:off x="6796238" y="3311904"/>
              <a:ext cx="1630319" cy="377697"/>
              <a:chOff x="6796238" y="3311904"/>
              <a:chExt cx="1630319" cy="377697"/>
            </a:xfrm>
          </p:grpSpPr>
          <p:sp>
            <p:nvSpPr>
              <p:cNvPr id="1854" name="Google Shape;1854;p43"/>
              <p:cNvSpPr/>
              <p:nvPr/>
            </p:nvSpPr>
            <p:spPr>
              <a:xfrm>
                <a:off x="6796238" y="3311904"/>
                <a:ext cx="798025" cy="377697"/>
              </a:xfrm>
              <a:custGeom>
                <a:rect b="b" l="l" r="r" t="t"/>
                <a:pathLst>
                  <a:path extrusionOk="0" h="16266" w="34368">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43"/>
              <p:cNvSpPr/>
              <p:nvPr/>
            </p:nvSpPr>
            <p:spPr>
              <a:xfrm>
                <a:off x="7628207" y="3311904"/>
                <a:ext cx="798350" cy="377697"/>
              </a:xfrm>
              <a:custGeom>
                <a:rect b="b" l="l" r="r" t="t"/>
                <a:pathLst>
                  <a:path extrusionOk="0" h="16266" w="34382">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43"/>
              <p:cNvSpPr/>
              <p:nvPr/>
            </p:nvSpPr>
            <p:spPr>
              <a:xfrm>
                <a:off x="7229098" y="3311904"/>
                <a:ext cx="762823" cy="377697"/>
              </a:xfrm>
              <a:custGeom>
                <a:rect b="b" l="l" r="r" t="t"/>
                <a:pathLst>
                  <a:path extrusionOk="0" h="16266" w="32852">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57" name="Google Shape;1857;p43"/>
          <p:cNvGrpSpPr/>
          <p:nvPr/>
        </p:nvGrpSpPr>
        <p:grpSpPr>
          <a:xfrm rot="5400000">
            <a:off x="3773467" y="1490614"/>
            <a:ext cx="1597061" cy="663440"/>
            <a:chOff x="6796238" y="3158297"/>
            <a:chExt cx="1630319" cy="677257"/>
          </a:xfrm>
        </p:grpSpPr>
        <p:cxnSp>
          <p:nvCxnSpPr>
            <p:cNvPr id="1858" name="Google Shape;1858;p43"/>
            <p:cNvCxnSpPr/>
            <p:nvPr/>
          </p:nvCxnSpPr>
          <p:spPr>
            <a:xfrm>
              <a:off x="7012244" y="3664854"/>
              <a:ext cx="0" cy="170700"/>
            </a:xfrm>
            <a:prstGeom prst="straightConnector1">
              <a:avLst/>
            </a:prstGeom>
            <a:noFill/>
            <a:ln cap="flat" cmpd="sng" w="9525">
              <a:solidFill>
                <a:srgbClr val="A5B7C6"/>
              </a:solidFill>
              <a:prstDash val="solid"/>
              <a:round/>
              <a:headEnd len="med" w="med" type="none"/>
              <a:tailEnd len="med" w="med" type="diamond"/>
            </a:ln>
          </p:spPr>
        </p:cxnSp>
        <p:cxnSp>
          <p:nvCxnSpPr>
            <p:cNvPr id="1859" name="Google Shape;1859;p43"/>
            <p:cNvCxnSpPr/>
            <p:nvPr/>
          </p:nvCxnSpPr>
          <p:spPr>
            <a:xfrm>
              <a:off x="7810957" y="3664854"/>
              <a:ext cx="0" cy="170700"/>
            </a:xfrm>
            <a:prstGeom prst="straightConnector1">
              <a:avLst/>
            </a:prstGeom>
            <a:noFill/>
            <a:ln cap="flat" cmpd="sng" w="9525">
              <a:solidFill>
                <a:srgbClr val="A5B7C6"/>
              </a:solidFill>
              <a:prstDash val="solid"/>
              <a:round/>
              <a:headEnd len="med" w="med" type="none"/>
              <a:tailEnd len="med" w="med" type="diamond"/>
            </a:ln>
          </p:spPr>
        </p:cxnSp>
        <p:cxnSp>
          <p:nvCxnSpPr>
            <p:cNvPr id="1860" name="Google Shape;1860;p43"/>
            <p:cNvCxnSpPr/>
            <p:nvPr/>
          </p:nvCxnSpPr>
          <p:spPr>
            <a:xfrm rot="10800000">
              <a:off x="8196652" y="3170826"/>
              <a:ext cx="0" cy="169800"/>
            </a:xfrm>
            <a:prstGeom prst="straightConnector1">
              <a:avLst/>
            </a:prstGeom>
            <a:noFill/>
            <a:ln cap="flat" cmpd="sng" w="9525">
              <a:solidFill>
                <a:srgbClr val="A5B7C6"/>
              </a:solidFill>
              <a:prstDash val="solid"/>
              <a:round/>
              <a:headEnd len="med" w="med" type="none"/>
              <a:tailEnd len="med" w="med" type="diamond"/>
            </a:ln>
          </p:spPr>
        </p:cxnSp>
        <p:cxnSp>
          <p:nvCxnSpPr>
            <p:cNvPr id="1861" name="Google Shape;1861;p43"/>
            <p:cNvCxnSpPr/>
            <p:nvPr/>
          </p:nvCxnSpPr>
          <p:spPr>
            <a:xfrm rot="10800000">
              <a:off x="7411601" y="3158297"/>
              <a:ext cx="0" cy="170700"/>
            </a:xfrm>
            <a:prstGeom prst="straightConnector1">
              <a:avLst/>
            </a:prstGeom>
            <a:noFill/>
            <a:ln cap="flat" cmpd="sng" w="9525">
              <a:solidFill>
                <a:srgbClr val="A5B7C6"/>
              </a:solidFill>
              <a:prstDash val="solid"/>
              <a:round/>
              <a:headEnd len="med" w="med" type="none"/>
              <a:tailEnd len="med" w="med" type="diamond"/>
            </a:ln>
          </p:spPr>
        </p:cxnSp>
        <p:grpSp>
          <p:nvGrpSpPr>
            <p:cNvPr id="1862" name="Google Shape;1862;p43"/>
            <p:cNvGrpSpPr/>
            <p:nvPr/>
          </p:nvGrpSpPr>
          <p:grpSpPr>
            <a:xfrm>
              <a:off x="6796238" y="3311904"/>
              <a:ext cx="1630319" cy="377697"/>
              <a:chOff x="6796238" y="3311904"/>
              <a:chExt cx="1630319" cy="377697"/>
            </a:xfrm>
          </p:grpSpPr>
          <p:sp>
            <p:nvSpPr>
              <p:cNvPr id="1863" name="Google Shape;1863;p43"/>
              <p:cNvSpPr/>
              <p:nvPr/>
            </p:nvSpPr>
            <p:spPr>
              <a:xfrm>
                <a:off x="6796238" y="3311904"/>
                <a:ext cx="798025" cy="377697"/>
              </a:xfrm>
              <a:custGeom>
                <a:rect b="b" l="l" r="r" t="t"/>
                <a:pathLst>
                  <a:path extrusionOk="0" h="16266" w="34368">
                    <a:moveTo>
                      <a:pt x="4679" y="0"/>
                    </a:moveTo>
                    <a:lnTo>
                      <a:pt x="0" y="8133"/>
                    </a:lnTo>
                    <a:lnTo>
                      <a:pt x="4679" y="16265"/>
                    </a:lnTo>
                    <a:lnTo>
                      <a:pt x="14094" y="16265"/>
                    </a:lnTo>
                    <a:lnTo>
                      <a:pt x="17913" y="9590"/>
                    </a:lnTo>
                    <a:lnTo>
                      <a:pt x="22591" y="1458"/>
                    </a:lnTo>
                    <a:lnTo>
                      <a:pt x="30301" y="1458"/>
                    </a:lnTo>
                    <a:lnTo>
                      <a:pt x="33522" y="7098"/>
                    </a:lnTo>
                    <a:lnTo>
                      <a:pt x="34367" y="5640"/>
                    </a:lnTo>
                    <a:lnTo>
                      <a:pt x="33522" y="4183"/>
                    </a:lnTo>
                    <a:lnTo>
                      <a:pt x="31146" y="0"/>
                    </a:lnTo>
                    <a:lnTo>
                      <a:pt x="21746" y="0"/>
                    </a:lnTo>
                    <a:lnTo>
                      <a:pt x="17067" y="8133"/>
                    </a:lnTo>
                    <a:lnTo>
                      <a:pt x="13234" y="14808"/>
                    </a:lnTo>
                    <a:lnTo>
                      <a:pt x="5524" y="14808"/>
                    </a:lnTo>
                    <a:lnTo>
                      <a:pt x="1706" y="8133"/>
                    </a:lnTo>
                    <a:lnTo>
                      <a:pt x="5524" y="1458"/>
                    </a:lnTo>
                    <a:lnTo>
                      <a:pt x="13234" y="1458"/>
                    </a:lnTo>
                    <a:lnTo>
                      <a:pt x="16455" y="7098"/>
                    </a:lnTo>
                    <a:lnTo>
                      <a:pt x="17301" y="5640"/>
                    </a:lnTo>
                    <a:lnTo>
                      <a:pt x="16455" y="4183"/>
                    </a:lnTo>
                    <a:lnTo>
                      <a:pt x="14094" y="0"/>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43"/>
              <p:cNvSpPr/>
              <p:nvPr/>
            </p:nvSpPr>
            <p:spPr>
              <a:xfrm>
                <a:off x="7628207" y="3311904"/>
                <a:ext cx="798350" cy="377697"/>
              </a:xfrm>
              <a:custGeom>
                <a:rect b="b" l="l" r="r" t="t"/>
                <a:pathLst>
                  <a:path extrusionOk="0" h="16266" w="34382">
                    <a:moveTo>
                      <a:pt x="20288" y="0"/>
                    </a:moveTo>
                    <a:lnTo>
                      <a:pt x="16470" y="6675"/>
                    </a:lnTo>
                    <a:lnTo>
                      <a:pt x="11791" y="14808"/>
                    </a:lnTo>
                    <a:lnTo>
                      <a:pt x="4081" y="14808"/>
                    </a:lnTo>
                    <a:lnTo>
                      <a:pt x="860" y="9167"/>
                    </a:lnTo>
                    <a:lnTo>
                      <a:pt x="0" y="10625"/>
                    </a:lnTo>
                    <a:lnTo>
                      <a:pt x="860" y="12082"/>
                    </a:lnTo>
                    <a:lnTo>
                      <a:pt x="3221" y="16265"/>
                    </a:lnTo>
                    <a:lnTo>
                      <a:pt x="12637" y="16265"/>
                    </a:lnTo>
                    <a:lnTo>
                      <a:pt x="17315" y="8133"/>
                    </a:lnTo>
                    <a:lnTo>
                      <a:pt x="21134" y="1458"/>
                    </a:lnTo>
                    <a:lnTo>
                      <a:pt x="28858" y="1458"/>
                    </a:lnTo>
                    <a:lnTo>
                      <a:pt x="32677" y="8133"/>
                    </a:lnTo>
                    <a:lnTo>
                      <a:pt x="28858" y="14808"/>
                    </a:lnTo>
                    <a:lnTo>
                      <a:pt x="21134" y="14808"/>
                    </a:lnTo>
                    <a:lnTo>
                      <a:pt x="17927" y="9167"/>
                    </a:lnTo>
                    <a:lnTo>
                      <a:pt x="17067" y="10625"/>
                    </a:lnTo>
                    <a:lnTo>
                      <a:pt x="17927" y="12082"/>
                    </a:lnTo>
                    <a:lnTo>
                      <a:pt x="20288" y="16265"/>
                    </a:lnTo>
                    <a:lnTo>
                      <a:pt x="29703" y="16265"/>
                    </a:lnTo>
                    <a:lnTo>
                      <a:pt x="34382" y="8133"/>
                    </a:lnTo>
                    <a:lnTo>
                      <a:pt x="29703" y="0"/>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43"/>
              <p:cNvSpPr/>
              <p:nvPr/>
            </p:nvSpPr>
            <p:spPr>
              <a:xfrm>
                <a:off x="7229098" y="3311904"/>
                <a:ext cx="762823" cy="377697"/>
              </a:xfrm>
              <a:custGeom>
                <a:rect b="b" l="l" r="r" t="t"/>
                <a:pathLst>
                  <a:path extrusionOk="0" h="16266" w="32852">
                    <a:moveTo>
                      <a:pt x="20347" y="0"/>
                    </a:moveTo>
                    <a:lnTo>
                      <a:pt x="16455" y="6675"/>
                    </a:lnTo>
                    <a:lnTo>
                      <a:pt x="11850" y="14808"/>
                    </a:lnTo>
                    <a:lnTo>
                      <a:pt x="4125" y="14808"/>
                    </a:lnTo>
                    <a:lnTo>
                      <a:pt x="846" y="9167"/>
                    </a:lnTo>
                    <a:lnTo>
                      <a:pt x="0" y="10625"/>
                    </a:lnTo>
                    <a:lnTo>
                      <a:pt x="846" y="12082"/>
                    </a:lnTo>
                    <a:lnTo>
                      <a:pt x="3280" y="16265"/>
                    </a:lnTo>
                    <a:lnTo>
                      <a:pt x="12695" y="16265"/>
                    </a:lnTo>
                    <a:lnTo>
                      <a:pt x="17315" y="8133"/>
                    </a:lnTo>
                    <a:lnTo>
                      <a:pt x="21134" y="1458"/>
                    </a:lnTo>
                    <a:lnTo>
                      <a:pt x="28902" y="1458"/>
                    </a:lnTo>
                    <a:lnTo>
                      <a:pt x="32065" y="6981"/>
                    </a:lnTo>
                    <a:lnTo>
                      <a:pt x="32852" y="5524"/>
                    </a:lnTo>
                    <a:lnTo>
                      <a:pt x="29703" y="0"/>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66" name="Google Shape;1866;p43"/>
          <p:cNvSpPr txBox="1"/>
          <p:nvPr/>
        </p:nvSpPr>
        <p:spPr>
          <a:xfrm>
            <a:off x="1856675" y="3903450"/>
            <a:ext cx="2146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Fjalla One"/>
                <a:ea typeface="Fjalla One"/>
                <a:cs typeface="Fjalla One"/>
                <a:sym typeface="Fjalla One"/>
              </a:rPr>
              <a:t>Figure: Sigmoid</a:t>
            </a:r>
            <a:endParaRPr sz="1000">
              <a:latin typeface="Fjalla One"/>
              <a:ea typeface="Fjalla One"/>
              <a:cs typeface="Fjalla One"/>
              <a:sym typeface="Fjalla One"/>
            </a:endParaRPr>
          </a:p>
          <a:p>
            <a:pPr indent="0" lvl="0" marL="0" rtl="0" algn="l">
              <a:spcBef>
                <a:spcPts val="0"/>
              </a:spcBef>
              <a:spcAft>
                <a:spcPts val="0"/>
              </a:spcAft>
              <a:buNone/>
            </a:pPr>
            <a:r>
              <a:rPr lang="en" sz="1000">
                <a:latin typeface="Fjalla One"/>
                <a:ea typeface="Fjalla One"/>
                <a:cs typeface="Fjalla One"/>
                <a:sym typeface="Fjalla One"/>
              </a:rPr>
              <a:t>Sigmoid Accuracy: 0.5877 (approx.)</a:t>
            </a:r>
            <a:endParaRPr sz="1000">
              <a:latin typeface="Fjalla One"/>
              <a:ea typeface="Fjalla One"/>
              <a:cs typeface="Fjalla One"/>
              <a:sym typeface="Fjalla One"/>
            </a:endParaRPr>
          </a:p>
        </p:txBody>
      </p:sp>
      <p:sp>
        <p:nvSpPr>
          <p:cNvPr id="1867" name="Google Shape;1867;p43"/>
          <p:cNvSpPr txBox="1"/>
          <p:nvPr/>
        </p:nvSpPr>
        <p:spPr>
          <a:xfrm>
            <a:off x="5471350" y="3951825"/>
            <a:ext cx="263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Fjalla One"/>
                <a:ea typeface="Fjalla One"/>
                <a:cs typeface="Fjalla One"/>
                <a:sym typeface="Fjalla One"/>
              </a:rPr>
              <a:t>Figure: ReLU,  a</a:t>
            </a:r>
            <a:r>
              <a:rPr lang="en" sz="1000">
                <a:latin typeface="Fjalla One"/>
                <a:ea typeface="Fjalla One"/>
                <a:cs typeface="Fjalla One"/>
                <a:sym typeface="Fjalla One"/>
              </a:rPr>
              <a:t>ccuracy: 0.7533 (approx.)</a:t>
            </a:r>
            <a:endParaRPr sz="1000">
              <a:latin typeface="Fjalla One"/>
              <a:ea typeface="Fjalla One"/>
              <a:cs typeface="Fjalla One"/>
              <a:sym typeface="Fjalla One"/>
            </a:endParaRPr>
          </a:p>
          <a:p>
            <a:pPr indent="0" lvl="0" marL="0" rtl="0" algn="l">
              <a:spcBef>
                <a:spcPts val="0"/>
              </a:spcBef>
              <a:spcAft>
                <a:spcPts val="0"/>
              </a:spcAft>
              <a:buNone/>
            </a:pPr>
            <a:r>
              <a:t/>
            </a:r>
            <a:endParaRPr sz="1000">
              <a:latin typeface="Fjalla One"/>
              <a:ea typeface="Fjalla One"/>
              <a:cs typeface="Fjalla One"/>
              <a:sym typeface="Fjalla One"/>
            </a:endParaRPr>
          </a:p>
        </p:txBody>
      </p:sp>
      <p:pic>
        <p:nvPicPr>
          <p:cNvPr id="1868" name="Google Shape;1868;p43"/>
          <p:cNvPicPr preferRelativeResize="0"/>
          <p:nvPr/>
        </p:nvPicPr>
        <p:blipFill rotWithShape="1">
          <a:blip r:embed="rId3">
            <a:alphaModFix/>
          </a:blip>
          <a:srcRect b="5383" l="0" r="0" t="0"/>
          <a:stretch/>
        </p:blipFill>
        <p:spPr>
          <a:xfrm>
            <a:off x="987650" y="927225"/>
            <a:ext cx="3196550" cy="3024600"/>
          </a:xfrm>
          <a:prstGeom prst="rect">
            <a:avLst/>
          </a:prstGeom>
          <a:noFill/>
          <a:ln>
            <a:noFill/>
          </a:ln>
        </p:spPr>
      </p:pic>
      <p:pic>
        <p:nvPicPr>
          <p:cNvPr id="1869" name="Google Shape;1869;p43"/>
          <p:cNvPicPr preferRelativeResize="0"/>
          <p:nvPr/>
        </p:nvPicPr>
        <p:blipFill>
          <a:blip r:embed="rId4">
            <a:alphaModFix/>
          </a:blip>
          <a:stretch>
            <a:fillRect/>
          </a:stretch>
        </p:blipFill>
        <p:spPr>
          <a:xfrm>
            <a:off x="4959800" y="1056875"/>
            <a:ext cx="3028550" cy="2894950"/>
          </a:xfrm>
          <a:prstGeom prst="rect">
            <a:avLst/>
          </a:prstGeom>
          <a:noFill/>
          <a:ln>
            <a:noFill/>
          </a:ln>
        </p:spPr>
      </p:pic>
      <p:sp>
        <p:nvSpPr>
          <p:cNvPr id="1870" name="Google Shape;1870;p43"/>
          <p:cNvSpPr txBox="1"/>
          <p:nvPr/>
        </p:nvSpPr>
        <p:spPr>
          <a:xfrm>
            <a:off x="8207850" y="4774200"/>
            <a:ext cx="936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arlow Semi Condensed"/>
                <a:ea typeface="Barlow Semi Condensed"/>
                <a:cs typeface="Barlow Semi Condensed"/>
                <a:sym typeface="Barlow Semi Condensed"/>
              </a:rPr>
              <a:t>Pengru Lyu</a:t>
            </a:r>
            <a:endParaRPr sz="1200">
              <a:latin typeface="Barlow Semi Condensed"/>
              <a:ea typeface="Barlow Semi Condensed"/>
              <a:cs typeface="Barlow Semi Condensed"/>
              <a:sym typeface="Barlow Semi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4" name="Shape 1874"/>
        <p:cNvGrpSpPr/>
        <p:nvPr/>
      </p:nvGrpSpPr>
      <p:grpSpPr>
        <a:xfrm>
          <a:off x="0" y="0"/>
          <a:ext cx="0" cy="0"/>
          <a:chOff x="0" y="0"/>
          <a:chExt cx="0" cy="0"/>
        </a:xfrm>
      </p:grpSpPr>
      <p:sp>
        <p:nvSpPr>
          <p:cNvPr id="1875" name="Google Shape;1875;p44"/>
          <p:cNvSpPr txBox="1"/>
          <p:nvPr>
            <p:ph type="title"/>
          </p:nvPr>
        </p:nvSpPr>
        <p:spPr>
          <a:xfrm>
            <a:off x="1823550" y="3449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First </a:t>
            </a:r>
            <a:r>
              <a:rPr lang="en" sz="1900"/>
              <a:t>Attempt</a:t>
            </a:r>
            <a:r>
              <a:rPr lang="en" sz="1900"/>
              <a:t>: Add More Convolutional Layers</a:t>
            </a:r>
            <a:endParaRPr sz="1900"/>
          </a:p>
        </p:txBody>
      </p:sp>
      <p:grpSp>
        <p:nvGrpSpPr>
          <p:cNvPr id="1876" name="Google Shape;1876;p44"/>
          <p:cNvGrpSpPr/>
          <p:nvPr/>
        </p:nvGrpSpPr>
        <p:grpSpPr>
          <a:xfrm>
            <a:off x="1823553" y="1152267"/>
            <a:ext cx="1637968" cy="154942"/>
            <a:chOff x="238125" y="2506075"/>
            <a:chExt cx="7115411" cy="673075"/>
          </a:xfrm>
        </p:grpSpPr>
        <p:sp>
          <p:nvSpPr>
            <p:cNvPr id="1877" name="Google Shape;1877;p44"/>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4"/>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4"/>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4"/>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4"/>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2" name="Google Shape;1882;p44"/>
          <p:cNvGrpSpPr/>
          <p:nvPr/>
        </p:nvGrpSpPr>
        <p:grpSpPr>
          <a:xfrm>
            <a:off x="3461528" y="1152267"/>
            <a:ext cx="1637968" cy="154942"/>
            <a:chOff x="238125" y="2506075"/>
            <a:chExt cx="7115411" cy="673075"/>
          </a:xfrm>
        </p:grpSpPr>
        <p:sp>
          <p:nvSpPr>
            <p:cNvPr id="1883" name="Google Shape;1883;p44"/>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4"/>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4"/>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4"/>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4"/>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8" name="Google Shape;1888;p44"/>
          <p:cNvGrpSpPr/>
          <p:nvPr/>
        </p:nvGrpSpPr>
        <p:grpSpPr>
          <a:xfrm>
            <a:off x="5095678" y="1152267"/>
            <a:ext cx="1637968" cy="154942"/>
            <a:chOff x="238125" y="2506075"/>
            <a:chExt cx="7115411" cy="673075"/>
          </a:xfrm>
        </p:grpSpPr>
        <p:sp>
          <p:nvSpPr>
            <p:cNvPr id="1889" name="Google Shape;1889;p44"/>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4"/>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4"/>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4"/>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4"/>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4" name="Google Shape;1894;p44"/>
          <p:cNvGrpSpPr/>
          <p:nvPr/>
        </p:nvGrpSpPr>
        <p:grpSpPr>
          <a:xfrm>
            <a:off x="6733653" y="1152267"/>
            <a:ext cx="693360" cy="154942"/>
            <a:chOff x="238125" y="2506075"/>
            <a:chExt cx="3011990" cy="673075"/>
          </a:xfrm>
        </p:grpSpPr>
        <p:sp>
          <p:nvSpPr>
            <p:cNvPr id="1895" name="Google Shape;1895;p44"/>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4"/>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7" name="Google Shape;1897;p44"/>
          <p:cNvSpPr/>
          <p:nvPr/>
        </p:nvSpPr>
        <p:spPr>
          <a:xfrm>
            <a:off x="1988579" y="365782"/>
            <a:ext cx="353587" cy="353557"/>
          </a:xfrm>
          <a:custGeom>
            <a:rect b="b" l="l" r="r" t="t"/>
            <a:pathLst>
              <a:path extrusionOk="0" h="11657" w="11658">
                <a:moveTo>
                  <a:pt x="5829" y="662"/>
                </a:moveTo>
                <a:cubicBezTo>
                  <a:pt x="6396" y="662"/>
                  <a:pt x="6869" y="1134"/>
                  <a:pt x="6869" y="1670"/>
                </a:cubicBezTo>
                <a:cubicBezTo>
                  <a:pt x="6869" y="2237"/>
                  <a:pt x="6396" y="2741"/>
                  <a:pt x="5829" y="2741"/>
                </a:cubicBezTo>
                <a:cubicBezTo>
                  <a:pt x="5294" y="2710"/>
                  <a:pt x="4821" y="2237"/>
                  <a:pt x="4821" y="1670"/>
                </a:cubicBezTo>
                <a:cubicBezTo>
                  <a:pt x="4821" y="1134"/>
                  <a:pt x="5294" y="662"/>
                  <a:pt x="5829" y="662"/>
                </a:cubicBezTo>
                <a:close/>
                <a:moveTo>
                  <a:pt x="5829" y="3403"/>
                </a:moveTo>
                <a:cubicBezTo>
                  <a:pt x="7058" y="3403"/>
                  <a:pt x="8034" y="4316"/>
                  <a:pt x="8192" y="5451"/>
                </a:cubicBezTo>
                <a:lnTo>
                  <a:pt x="3466" y="5451"/>
                </a:lnTo>
                <a:cubicBezTo>
                  <a:pt x="3624" y="4285"/>
                  <a:pt x="4600" y="3403"/>
                  <a:pt x="5829" y="3403"/>
                </a:cubicBezTo>
                <a:close/>
                <a:moveTo>
                  <a:pt x="1702" y="8885"/>
                </a:moveTo>
                <a:cubicBezTo>
                  <a:pt x="2269" y="8885"/>
                  <a:pt x="2710" y="9357"/>
                  <a:pt x="2710" y="9924"/>
                </a:cubicBezTo>
                <a:cubicBezTo>
                  <a:pt x="2710" y="10460"/>
                  <a:pt x="2269" y="10932"/>
                  <a:pt x="1702" y="10932"/>
                </a:cubicBezTo>
                <a:cubicBezTo>
                  <a:pt x="1135" y="10932"/>
                  <a:pt x="694" y="10460"/>
                  <a:pt x="694" y="9924"/>
                </a:cubicBezTo>
                <a:cubicBezTo>
                  <a:pt x="694" y="9357"/>
                  <a:pt x="1135" y="8885"/>
                  <a:pt x="1702" y="8885"/>
                </a:cubicBezTo>
                <a:close/>
                <a:moveTo>
                  <a:pt x="5829" y="8885"/>
                </a:moveTo>
                <a:cubicBezTo>
                  <a:pt x="6396" y="8885"/>
                  <a:pt x="6869" y="9357"/>
                  <a:pt x="6869" y="9924"/>
                </a:cubicBezTo>
                <a:cubicBezTo>
                  <a:pt x="6869" y="10460"/>
                  <a:pt x="6396" y="10932"/>
                  <a:pt x="5829" y="10932"/>
                </a:cubicBezTo>
                <a:cubicBezTo>
                  <a:pt x="5294" y="10932"/>
                  <a:pt x="4821" y="10460"/>
                  <a:pt x="4821" y="9924"/>
                </a:cubicBezTo>
                <a:cubicBezTo>
                  <a:pt x="4821" y="9357"/>
                  <a:pt x="5294" y="8885"/>
                  <a:pt x="5829" y="8885"/>
                </a:cubicBezTo>
                <a:close/>
                <a:moveTo>
                  <a:pt x="9956" y="8885"/>
                </a:moveTo>
                <a:cubicBezTo>
                  <a:pt x="10523" y="8885"/>
                  <a:pt x="10996" y="9357"/>
                  <a:pt x="10996" y="9924"/>
                </a:cubicBezTo>
                <a:cubicBezTo>
                  <a:pt x="10996" y="10460"/>
                  <a:pt x="10523" y="10932"/>
                  <a:pt x="9956" y="10932"/>
                </a:cubicBezTo>
                <a:cubicBezTo>
                  <a:pt x="9421" y="10932"/>
                  <a:pt x="8948" y="10460"/>
                  <a:pt x="8948" y="9924"/>
                </a:cubicBezTo>
                <a:cubicBezTo>
                  <a:pt x="8948" y="9357"/>
                  <a:pt x="9421" y="8885"/>
                  <a:pt x="9956" y="8885"/>
                </a:cubicBezTo>
                <a:close/>
                <a:moveTo>
                  <a:pt x="5829" y="0"/>
                </a:moveTo>
                <a:cubicBezTo>
                  <a:pt x="4884" y="0"/>
                  <a:pt x="4128" y="725"/>
                  <a:pt x="4128" y="1670"/>
                </a:cubicBezTo>
                <a:cubicBezTo>
                  <a:pt x="4128" y="2143"/>
                  <a:pt x="4285" y="2584"/>
                  <a:pt x="4663" y="2899"/>
                </a:cubicBezTo>
                <a:lnTo>
                  <a:pt x="4695" y="2930"/>
                </a:lnTo>
                <a:cubicBezTo>
                  <a:pt x="3561" y="3403"/>
                  <a:pt x="2773" y="4505"/>
                  <a:pt x="2773" y="5766"/>
                </a:cubicBezTo>
                <a:cubicBezTo>
                  <a:pt x="2773" y="5955"/>
                  <a:pt x="2931" y="6144"/>
                  <a:pt x="3120" y="6144"/>
                </a:cubicBezTo>
                <a:lnTo>
                  <a:pt x="5514" y="6144"/>
                </a:lnTo>
                <a:lnTo>
                  <a:pt x="5514" y="6837"/>
                </a:lnTo>
                <a:lnTo>
                  <a:pt x="2395" y="6837"/>
                </a:lnTo>
                <a:cubicBezTo>
                  <a:pt x="1860" y="6837"/>
                  <a:pt x="1387" y="7309"/>
                  <a:pt x="1387" y="7876"/>
                </a:cubicBezTo>
                <a:lnTo>
                  <a:pt x="1387" y="8254"/>
                </a:lnTo>
                <a:cubicBezTo>
                  <a:pt x="599" y="8412"/>
                  <a:pt x="1" y="9137"/>
                  <a:pt x="1" y="9956"/>
                </a:cubicBezTo>
                <a:cubicBezTo>
                  <a:pt x="1" y="10901"/>
                  <a:pt x="757" y="11657"/>
                  <a:pt x="1702" y="11657"/>
                </a:cubicBezTo>
                <a:cubicBezTo>
                  <a:pt x="2647" y="11657"/>
                  <a:pt x="3403" y="10901"/>
                  <a:pt x="3403" y="9956"/>
                </a:cubicBezTo>
                <a:cubicBezTo>
                  <a:pt x="3403" y="9137"/>
                  <a:pt x="2805" y="8412"/>
                  <a:pt x="2017" y="8254"/>
                </a:cubicBezTo>
                <a:lnTo>
                  <a:pt x="2017" y="7876"/>
                </a:lnTo>
                <a:cubicBezTo>
                  <a:pt x="2017" y="7656"/>
                  <a:pt x="2175" y="7498"/>
                  <a:pt x="2364" y="7498"/>
                </a:cubicBezTo>
                <a:lnTo>
                  <a:pt x="5483" y="7498"/>
                </a:lnTo>
                <a:lnTo>
                  <a:pt x="5483" y="8223"/>
                </a:lnTo>
                <a:cubicBezTo>
                  <a:pt x="4695" y="8380"/>
                  <a:pt x="4096" y="9074"/>
                  <a:pt x="4096" y="9924"/>
                </a:cubicBezTo>
                <a:cubicBezTo>
                  <a:pt x="4096" y="10869"/>
                  <a:pt x="4852" y="11594"/>
                  <a:pt x="5798" y="11594"/>
                </a:cubicBezTo>
                <a:cubicBezTo>
                  <a:pt x="6743" y="11594"/>
                  <a:pt x="7499" y="10869"/>
                  <a:pt x="7499" y="9924"/>
                </a:cubicBezTo>
                <a:cubicBezTo>
                  <a:pt x="7499" y="9074"/>
                  <a:pt x="6900" y="8380"/>
                  <a:pt x="6113" y="8223"/>
                </a:cubicBezTo>
                <a:lnTo>
                  <a:pt x="6113" y="7498"/>
                </a:lnTo>
                <a:lnTo>
                  <a:pt x="9232" y="7498"/>
                </a:lnTo>
                <a:cubicBezTo>
                  <a:pt x="9421" y="7498"/>
                  <a:pt x="9578" y="7656"/>
                  <a:pt x="9578" y="7876"/>
                </a:cubicBezTo>
                <a:lnTo>
                  <a:pt x="9578" y="8254"/>
                </a:lnTo>
                <a:cubicBezTo>
                  <a:pt x="8791" y="8412"/>
                  <a:pt x="8192" y="9137"/>
                  <a:pt x="8192" y="9956"/>
                </a:cubicBezTo>
                <a:cubicBezTo>
                  <a:pt x="8192" y="10901"/>
                  <a:pt x="8948" y="11657"/>
                  <a:pt x="9893" y="11657"/>
                </a:cubicBezTo>
                <a:cubicBezTo>
                  <a:pt x="10838" y="11657"/>
                  <a:pt x="11595" y="10901"/>
                  <a:pt x="11595" y="9956"/>
                </a:cubicBezTo>
                <a:cubicBezTo>
                  <a:pt x="11658" y="9074"/>
                  <a:pt x="11059" y="8412"/>
                  <a:pt x="10271" y="8254"/>
                </a:cubicBezTo>
                <a:lnTo>
                  <a:pt x="10271" y="7876"/>
                </a:lnTo>
                <a:cubicBezTo>
                  <a:pt x="10271" y="7309"/>
                  <a:pt x="9799" y="6837"/>
                  <a:pt x="9263" y="6837"/>
                </a:cubicBezTo>
                <a:lnTo>
                  <a:pt x="6144" y="6837"/>
                </a:lnTo>
                <a:lnTo>
                  <a:pt x="6144" y="6144"/>
                </a:lnTo>
                <a:lnTo>
                  <a:pt x="8539" y="6144"/>
                </a:lnTo>
                <a:cubicBezTo>
                  <a:pt x="8759" y="6144"/>
                  <a:pt x="8917" y="5955"/>
                  <a:pt x="8917" y="5766"/>
                </a:cubicBezTo>
                <a:cubicBezTo>
                  <a:pt x="8917" y="4474"/>
                  <a:pt x="8129" y="3371"/>
                  <a:pt x="6963" y="2930"/>
                </a:cubicBezTo>
                <a:lnTo>
                  <a:pt x="7026" y="2899"/>
                </a:lnTo>
                <a:cubicBezTo>
                  <a:pt x="7341" y="2584"/>
                  <a:pt x="7530" y="2143"/>
                  <a:pt x="7530" y="1670"/>
                </a:cubicBezTo>
                <a:cubicBezTo>
                  <a:pt x="7530" y="725"/>
                  <a:pt x="6774" y="0"/>
                  <a:pt x="582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4"/>
          <p:cNvSpPr/>
          <p:nvPr/>
        </p:nvSpPr>
        <p:spPr>
          <a:xfrm>
            <a:off x="6903541" y="365782"/>
            <a:ext cx="353587" cy="353557"/>
          </a:xfrm>
          <a:custGeom>
            <a:rect b="b" l="l" r="r" t="t"/>
            <a:pathLst>
              <a:path extrusionOk="0" h="11657" w="11658">
                <a:moveTo>
                  <a:pt x="5829" y="662"/>
                </a:moveTo>
                <a:cubicBezTo>
                  <a:pt x="6396" y="662"/>
                  <a:pt x="6869" y="1134"/>
                  <a:pt x="6869" y="1670"/>
                </a:cubicBezTo>
                <a:cubicBezTo>
                  <a:pt x="6869" y="2237"/>
                  <a:pt x="6396" y="2741"/>
                  <a:pt x="5829" y="2741"/>
                </a:cubicBezTo>
                <a:cubicBezTo>
                  <a:pt x="5294" y="2710"/>
                  <a:pt x="4821" y="2237"/>
                  <a:pt x="4821" y="1670"/>
                </a:cubicBezTo>
                <a:cubicBezTo>
                  <a:pt x="4821" y="1134"/>
                  <a:pt x="5294" y="662"/>
                  <a:pt x="5829" y="662"/>
                </a:cubicBezTo>
                <a:close/>
                <a:moveTo>
                  <a:pt x="5829" y="3403"/>
                </a:moveTo>
                <a:cubicBezTo>
                  <a:pt x="7058" y="3403"/>
                  <a:pt x="8034" y="4316"/>
                  <a:pt x="8192" y="5451"/>
                </a:cubicBezTo>
                <a:lnTo>
                  <a:pt x="3466" y="5451"/>
                </a:lnTo>
                <a:cubicBezTo>
                  <a:pt x="3624" y="4285"/>
                  <a:pt x="4600" y="3403"/>
                  <a:pt x="5829" y="3403"/>
                </a:cubicBezTo>
                <a:close/>
                <a:moveTo>
                  <a:pt x="1702" y="8885"/>
                </a:moveTo>
                <a:cubicBezTo>
                  <a:pt x="2269" y="8885"/>
                  <a:pt x="2710" y="9357"/>
                  <a:pt x="2710" y="9924"/>
                </a:cubicBezTo>
                <a:cubicBezTo>
                  <a:pt x="2710" y="10460"/>
                  <a:pt x="2269" y="10932"/>
                  <a:pt x="1702" y="10932"/>
                </a:cubicBezTo>
                <a:cubicBezTo>
                  <a:pt x="1135" y="10932"/>
                  <a:pt x="694" y="10460"/>
                  <a:pt x="694" y="9924"/>
                </a:cubicBezTo>
                <a:cubicBezTo>
                  <a:pt x="694" y="9357"/>
                  <a:pt x="1135" y="8885"/>
                  <a:pt x="1702" y="8885"/>
                </a:cubicBezTo>
                <a:close/>
                <a:moveTo>
                  <a:pt x="5829" y="8885"/>
                </a:moveTo>
                <a:cubicBezTo>
                  <a:pt x="6396" y="8885"/>
                  <a:pt x="6869" y="9357"/>
                  <a:pt x="6869" y="9924"/>
                </a:cubicBezTo>
                <a:cubicBezTo>
                  <a:pt x="6869" y="10460"/>
                  <a:pt x="6396" y="10932"/>
                  <a:pt x="5829" y="10932"/>
                </a:cubicBezTo>
                <a:cubicBezTo>
                  <a:pt x="5294" y="10932"/>
                  <a:pt x="4821" y="10460"/>
                  <a:pt x="4821" y="9924"/>
                </a:cubicBezTo>
                <a:cubicBezTo>
                  <a:pt x="4821" y="9357"/>
                  <a:pt x="5294" y="8885"/>
                  <a:pt x="5829" y="8885"/>
                </a:cubicBezTo>
                <a:close/>
                <a:moveTo>
                  <a:pt x="9956" y="8885"/>
                </a:moveTo>
                <a:cubicBezTo>
                  <a:pt x="10523" y="8885"/>
                  <a:pt x="10996" y="9357"/>
                  <a:pt x="10996" y="9924"/>
                </a:cubicBezTo>
                <a:cubicBezTo>
                  <a:pt x="10996" y="10460"/>
                  <a:pt x="10523" y="10932"/>
                  <a:pt x="9956" y="10932"/>
                </a:cubicBezTo>
                <a:cubicBezTo>
                  <a:pt x="9421" y="10932"/>
                  <a:pt x="8948" y="10460"/>
                  <a:pt x="8948" y="9924"/>
                </a:cubicBezTo>
                <a:cubicBezTo>
                  <a:pt x="8948" y="9357"/>
                  <a:pt x="9421" y="8885"/>
                  <a:pt x="9956" y="8885"/>
                </a:cubicBezTo>
                <a:close/>
                <a:moveTo>
                  <a:pt x="5829" y="0"/>
                </a:moveTo>
                <a:cubicBezTo>
                  <a:pt x="4884" y="0"/>
                  <a:pt x="4128" y="725"/>
                  <a:pt x="4128" y="1670"/>
                </a:cubicBezTo>
                <a:cubicBezTo>
                  <a:pt x="4128" y="2143"/>
                  <a:pt x="4285" y="2584"/>
                  <a:pt x="4663" y="2899"/>
                </a:cubicBezTo>
                <a:lnTo>
                  <a:pt x="4695" y="2930"/>
                </a:lnTo>
                <a:cubicBezTo>
                  <a:pt x="3561" y="3403"/>
                  <a:pt x="2773" y="4505"/>
                  <a:pt x="2773" y="5766"/>
                </a:cubicBezTo>
                <a:cubicBezTo>
                  <a:pt x="2773" y="5955"/>
                  <a:pt x="2931" y="6144"/>
                  <a:pt x="3120" y="6144"/>
                </a:cubicBezTo>
                <a:lnTo>
                  <a:pt x="5514" y="6144"/>
                </a:lnTo>
                <a:lnTo>
                  <a:pt x="5514" y="6837"/>
                </a:lnTo>
                <a:lnTo>
                  <a:pt x="2395" y="6837"/>
                </a:lnTo>
                <a:cubicBezTo>
                  <a:pt x="1860" y="6837"/>
                  <a:pt x="1387" y="7309"/>
                  <a:pt x="1387" y="7876"/>
                </a:cubicBezTo>
                <a:lnTo>
                  <a:pt x="1387" y="8254"/>
                </a:lnTo>
                <a:cubicBezTo>
                  <a:pt x="599" y="8412"/>
                  <a:pt x="1" y="9137"/>
                  <a:pt x="1" y="9956"/>
                </a:cubicBezTo>
                <a:cubicBezTo>
                  <a:pt x="1" y="10901"/>
                  <a:pt x="757" y="11657"/>
                  <a:pt x="1702" y="11657"/>
                </a:cubicBezTo>
                <a:cubicBezTo>
                  <a:pt x="2647" y="11657"/>
                  <a:pt x="3403" y="10901"/>
                  <a:pt x="3403" y="9956"/>
                </a:cubicBezTo>
                <a:cubicBezTo>
                  <a:pt x="3403" y="9137"/>
                  <a:pt x="2805" y="8412"/>
                  <a:pt x="2017" y="8254"/>
                </a:cubicBezTo>
                <a:lnTo>
                  <a:pt x="2017" y="7876"/>
                </a:lnTo>
                <a:cubicBezTo>
                  <a:pt x="2017" y="7656"/>
                  <a:pt x="2175" y="7498"/>
                  <a:pt x="2364" y="7498"/>
                </a:cubicBezTo>
                <a:lnTo>
                  <a:pt x="5483" y="7498"/>
                </a:lnTo>
                <a:lnTo>
                  <a:pt x="5483" y="8223"/>
                </a:lnTo>
                <a:cubicBezTo>
                  <a:pt x="4695" y="8380"/>
                  <a:pt x="4096" y="9074"/>
                  <a:pt x="4096" y="9924"/>
                </a:cubicBezTo>
                <a:cubicBezTo>
                  <a:pt x="4096" y="10869"/>
                  <a:pt x="4852" y="11594"/>
                  <a:pt x="5798" y="11594"/>
                </a:cubicBezTo>
                <a:cubicBezTo>
                  <a:pt x="6743" y="11594"/>
                  <a:pt x="7499" y="10869"/>
                  <a:pt x="7499" y="9924"/>
                </a:cubicBezTo>
                <a:cubicBezTo>
                  <a:pt x="7499" y="9074"/>
                  <a:pt x="6900" y="8380"/>
                  <a:pt x="6113" y="8223"/>
                </a:cubicBezTo>
                <a:lnTo>
                  <a:pt x="6113" y="7498"/>
                </a:lnTo>
                <a:lnTo>
                  <a:pt x="9232" y="7498"/>
                </a:lnTo>
                <a:cubicBezTo>
                  <a:pt x="9421" y="7498"/>
                  <a:pt x="9578" y="7656"/>
                  <a:pt x="9578" y="7876"/>
                </a:cubicBezTo>
                <a:lnTo>
                  <a:pt x="9578" y="8254"/>
                </a:lnTo>
                <a:cubicBezTo>
                  <a:pt x="8791" y="8412"/>
                  <a:pt x="8192" y="9137"/>
                  <a:pt x="8192" y="9956"/>
                </a:cubicBezTo>
                <a:cubicBezTo>
                  <a:pt x="8192" y="10901"/>
                  <a:pt x="8948" y="11657"/>
                  <a:pt x="9893" y="11657"/>
                </a:cubicBezTo>
                <a:cubicBezTo>
                  <a:pt x="10838" y="11657"/>
                  <a:pt x="11595" y="10901"/>
                  <a:pt x="11595" y="9956"/>
                </a:cubicBezTo>
                <a:cubicBezTo>
                  <a:pt x="11658" y="9074"/>
                  <a:pt x="11059" y="8412"/>
                  <a:pt x="10271" y="8254"/>
                </a:cubicBezTo>
                <a:lnTo>
                  <a:pt x="10271" y="7876"/>
                </a:lnTo>
                <a:cubicBezTo>
                  <a:pt x="10271" y="7309"/>
                  <a:pt x="9799" y="6837"/>
                  <a:pt x="9263" y="6837"/>
                </a:cubicBezTo>
                <a:lnTo>
                  <a:pt x="6144" y="6837"/>
                </a:lnTo>
                <a:lnTo>
                  <a:pt x="6144" y="6144"/>
                </a:lnTo>
                <a:lnTo>
                  <a:pt x="8539" y="6144"/>
                </a:lnTo>
                <a:cubicBezTo>
                  <a:pt x="8759" y="6144"/>
                  <a:pt x="8917" y="5955"/>
                  <a:pt x="8917" y="5766"/>
                </a:cubicBezTo>
                <a:cubicBezTo>
                  <a:pt x="8917" y="4474"/>
                  <a:pt x="8129" y="3371"/>
                  <a:pt x="6963" y="2930"/>
                </a:cubicBezTo>
                <a:lnTo>
                  <a:pt x="7026" y="2899"/>
                </a:lnTo>
                <a:cubicBezTo>
                  <a:pt x="7341" y="2584"/>
                  <a:pt x="7530" y="2143"/>
                  <a:pt x="7530" y="1670"/>
                </a:cubicBezTo>
                <a:cubicBezTo>
                  <a:pt x="7530" y="725"/>
                  <a:pt x="6774" y="0"/>
                  <a:pt x="582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4"/>
          <p:cNvSpPr txBox="1"/>
          <p:nvPr>
            <p:ph type="title"/>
          </p:nvPr>
        </p:nvSpPr>
        <p:spPr>
          <a:xfrm>
            <a:off x="1930125" y="76207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32-64-128</a:t>
            </a:r>
            <a:endParaRPr sz="1400"/>
          </a:p>
        </p:txBody>
      </p:sp>
      <p:pic>
        <p:nvPicPr>
          <p:cNvPr id="1900" name="Google Shape;1900;p44"/>
          <p:cNvPicPr preferRelativeResize="0"/>
          <p:nvPr/>
        </p:nvPicPr>
        <p:blipFill>
          <a:blip r:embed="rId3">
            <a:alphaModFix/>
          </a:blip>
          <a:stretch>
            <a:fillRect/>
          </a:stretch>
        </p:blipFill>
        <p:spPr>
          <a:xfrm>
            <a:off x="1823550" y="1996225"/>
            <a:ext cx="2419350" cy="3147276"/>
          </a:xfrm>
          <a:prstGeom prst="rect">
            <a:avLst/>
          </a:prstGeom>
          <a:noFill/>
          <a:ln>
            <a:noFill/>
          </a:ln>
        </p:spPr>
      </p:pic>
      <p:pic>
        <p:nvPicPr>
          <p:cNvPr id="1901" name="Google Shape;1901;p44"/>
          <p:cNvPicPr preferRelativeResize="0"/>
          <p:nvPr/>
        </p:nvPicPr>
        <p:blipFill>
          <a:blip r:embed="rId4">
            <a:alphaModFix/>
          </a:blip>
          <a:stretch>
            <a:fillRect/>
          </a:stretch>
        </p:blipFill>
        <p:spPr>
          <a:xfrm>
            <a:off x="5237850" y="1536850"/>
            <a:ext cx="2209800" cy="459375"/>
          </a:xfrm>
          <a:prstGeom prst="rect">
            <a:avLst/>
          </a:prstGeom>
          <a:noFill/>
          <a:ln>
            <a:noFill/>
          </a:ln>
        </p:spPr>
      </p:pic>
      <p:pic>
        <p:nvPicPr>
          <p:cNvPr id="1902" name="Google Shape;1902;p44"/>
          <p:cNvPicPr preferRelativeResize="0"/>
          <p:nvPr/>
        </p:nvPicPr>
        <p:blipFill>
          <a:blip r:embed="rId5">
            <a:alphaModFix/>
          </a:blip>
          <a:stretch>
            <a:fillRect/>
          </a:stretch>
        </p:blipFill>
        <p:spPr>
          <a:xfrm>
            <a:off x="1823550" y="1536850"/>
            <a:ext cx="2305050" cy="459375"/>
          </a:xfrm>
          <a:prstGeom prst="rect">
            <a:avLst/>
          </a:prstGeom>
          <a:noFill/>
          <a:ln>
            <a:noFill/>
          </a:ln>
        </p:spPr>
      </p:pic>
      <p:pic>
        <p:nvPicPr>
          <p:cNvPr id="1903" name="Google Shape;1903;p44"/>
          <p:cNvPicPr preferRelativeResize="0"/>
          <p:nvPr/>
        </p:nvPicPr>
        <p:blipFill>
          <a:blip r:embed="rId6">
            <a:alphaModFix/>
          </a:blip>
          <a:stretch>
            <a:fillRect/>
          </a:stretch>
        </p:blipFill>
        <p:spPr>
          <a:xfrm>
            <a:off x="5237850" y="2001150"/>
            <a:ext cx="1902425" cy="3147274"/>
          </a:xfrm>
          <a:prstGeom prst="rect">
            <a:avLst/>
          </a:prstGeom>
          <a:noFill/>
          <a:ln>
            <a:noFill/>
          </a:ln>
        </p:spPr>
      </p:pic>
      <p:sp>
        <p:nvSpPr>
          <p:cNvPr id="1904" name="Google Shape;1904;p44"/>
          <p:cNvSpPr txBox="1"/>
          <p:nvPr/>
        </p:nvSpPr>
        <p:spPr>
          <a:xfrm>
            <a:off x="8497950" y="4774200"/>
            <a:ext cx="64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arlow Semi Condensed"/>
                <a:ea typeface="Barlow Semi Condensed"/>
                <a:cs typeface="Barlow Semi Condensed"/>
                <a:sym typeface="Barlow Semi Condensed"/>
              </a:rPr>
              <a:t>Xiao Ma</a:t>
            </a:r>
            <a:endParaRPr sz="1200">
              <a:latin typeface="Barlow Semi Condensed"/>
              <a:ea typeface="Barlow Semi Condensed"/>
              <a:cs typeface="Barlow Semi Condensed"/>
              <a:sym typeface="Barlow Semi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8" name="Shape 1908"/>
        <p:cNvGrpSpPr/>
        <p:nvPr/>
      </p:nvGrpSpPr>
      <p:grpSpPr>
        <a:xfrm>
          <a:off x="0" y="0"/>
          <a:ext cx="0" cy="0"/>
          <a:chOff x="0" y="0"/>
          <a:chExt cx="0" cy="0"/>
        </a:xfrm>
      </p:grpSpPr>
      <p:sp>
        <p:nvSpPr>
          <p:cNvPr id="1909" name="Google Shape;1909;p45"/>
          <p:cNvSpPr txBox="1"/>
          <p:nvPr>
            <p:ph type="title"/>
          </p:nvPr>
        </p:nvSpPr>
        <p:spPr>
          <a:xfrm>
            <a:off x="1823550" y="3449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Second </a:t>
            </a:r>
            <a:r>
              <a:rPr lang="en" sz="1900"/>
              <a:t>Attempt: </a:t>
            </a:r>
            <a:r>
              <a:rPr lang="en" sz="1900"/>
              <a:t>Transfer Learning</a:t>
            </a:r>
            <a:endParaRPr sz="1900"/>
          </a:p>
        </p:txBody>
      </p:sp>
      <p:grpSp>
        <p:nvGrpSpPr>
          <p:cNvPr id="1910" name="Google Shape;1910;p45"/>
          <p:cNvGrpSpPr/>
          <p:nvPr/>
        </p:nvGrpSpPr>
        <p:grpSpPr>
          <a:xfrm>
            <a:off x="1844178" y="886667"/>
            <a:ext cx="1637968" cy="154942"/>
            <a:chOff x="238125" y="2506075"/>
            <a:chExt cx="7115411" cy="673075"/>
          </a:xfrm>
        </p:grpSpPr>
        <p:sp>
          <p:nvSpPr>
            <p:cNvPr id="1911" name="Google Shape;1911;p45"/>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5"/>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5"/>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5"/>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5"/>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6" name="Google Shape;1916;p45"/>
          <p:cNvGrpSpPr/>
          <p:nvPr/>
        </p:nvGrpSpPr>
        <p:grpSpPr>
          <a:xfrm>
            <a:off x="3482153" y="886667"/>
            <a:ext cx="1637968" cy="154942"/>
            <a:chOff x="238125" y="2506075"/>
            <a:chExt cx="7115411" cy="673075"/>
          </a:xfrm>
        </p:grpSpPr>
        <p:sp>
          <p:nvSpPr>
            <p:cNvPr id="1917" name="Google Shape;1917;p45"/>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5"/>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5"/>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5"/>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5"/>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2" name="Google Shape;1922;p45"/>
          <p:cNvGrpSpPr/>
          <p:nvPr/>
        </p:nvGrpSpPr>
        <p:grpSpPr>
          <a:xfrm>
            <a:off x="5116303" y="886667"/>
            <a:ext cx="1637968" cy="154942"/>
            <a:chOff x="238125" y="2506075"/>
            <a:chExt cx="7115411" cy="673075"/>
          </a:xfrm>
        </p:grpSpPr>
        <p:sp>
          <p:nvSpPr>
            <p:cNvPr id="1923" name="Google Shape;1923;p45"/>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5"/>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5"/>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5"/>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5"/>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8" name="Google Shape;1928;p45"/>
          <p:cNvGrpSpPr/>
          <p:nvPr/>
        </p:nvGrpSpPr>
        <p:grpSpPr>
          <a:xfrm>
            <a:off x="6754278" y="886667"/>
            <a:ext cx="693360" cy="154942"/>
            <a:chOff x="238125" y="2506075"/>
            <a:chExt cx="3011990" cy="673075"/>
          </a:xfrm>
        </p:grpSpPr>
        <p:sp>
          <p:nvSpPr>
            <p:cNvPr id="1929" name="Google Shape;1929;p45"/>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5"/>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1" name="Google Shape;1931;p45"/>
          <p:cNvSpPr/>
          <p:nvPr/>
        </p:nvSpPr>
        <p:spPr>
          <a:xfrm>
            <a:off x="1988579" y="365782"/>
            <a:ext cx="353587" cy="353557"/>
          </a:xfrm>
          <a:custGeom>
            <a:rect b="b" l="l" r="r" t="t"/>
            <a:pathLst>
              <a:path extrusionOk="0" h="11657" w="11658">
                <a:moveTo>
                  <a:pt x="5829" y="662"/>
                </a:moveTo>
                <a:cubicBezTo>
                  <a:pt x="6396" y="662"/>
                  <a:pt x="6869" y="1134"/>
                  <a:pt x="6869" y="1670"/>
                </a:cubicBezTo>
                <a:cubicBezTo>
                  <a:pt x="6869" y="2237"/>
                  <a:pt x="6396" y="2741"/>
                  <a:pt x="5829" y="2741"/>
                </a:cubicBezTo>
                <a:cubicBezTo>
                  <a:pt x="5294" y="2710"/>
                  <a:pt x="4821" y="2237"/>
                  <a:pt x="4821" y="1670"/>
                </a:cubicBezTo>
                <a:cubicBezTo>
                  <a:pt x="4821" y="1134"/>
                  <a:pt x="5294" y="662"/>
                  <a:pt x="5829" y="662"/>
                </a:cubicBezTo>
                <a:close/>
                <a:moveTo>
                  <a:pt x="5829" y="3403"/>
                </a:moveTo>
                <a:cubicBezTo>
                  <a:pt x="7058" y="3403"/>
                  <a:pt x="8034" y="4316"/>
                  <a:pt x="8192" y="5451"/>
                </a:cubicBezTo>
                <a:lnTo>
                  <a:pt x="3466" y="5451"/>
                </a:lnTo>
                <a:cubicBezTo>
                  <a:pt x="3624" y="4285"/>
                  <a:pt x="4600" y="3403"/>
                  <a:pt x="5829" y="3403"/>
                </a:cubicBezTo>
                <a:close/>
                <a:moveTo>
                  <a:pt x="1702" y="8885"/>
                </a:moveTo>
                <a:cubicBezTo>
                  <a:pt x="2269" y="8885"/>
                  <a:pt x="2710" y="9357"/>
                  <a:pt x="2710" y="9924"/>
                </a:cubicBezTo>
                <a:cubicBezTo>
                  <a:pt x="2710" y="10460"/>
                  <a:pt x="2269" y="10932"/>
                  <a:pt x="1702" y="10932"/>
                </a:cubicBezTo>
                <a:cubicBezTo>
                  <a:pt x="1135" y="10932"/>
                  <a:pt x="694" y="10460"/>
                  <a:pt x="694" y="9924"/>
                </a:cubicBezTo>
                <a:cubicBezTo>
                  <a:pt x="694" y="9357"/>
                  <a:pt x="1135" y="8885"/>
                  <a:pt x="1702" y="8885"/>
                </a:cubicBezTo>
                <a:close/>
                <a:moveTo>
                  <a:pt x="5829" y="8885"/>
                </a:moveTo>
                <a:cubicBezTo>
                  <a:pt x="6396" y="8885"/>
                  <a:pt x="6869" y="9357"/>
                  <a:pt x="6869" y="9924"/>
                </a:cubicBezTo>
                <a:cubicBezTo>
                  <a:pt x="6869" y="10460"/>
                  <a:pt x="6396" y="10932"/>
                  <a:pt x="5829" y="10932"/>
                </a:cubicBezTo>
                <a:cubicBezTo>
                  <a:pt x="5294" y="10932"/>
                  <a:pt x="4821" y="10460"/>
                  <a:pt x="4821" y="9924"/>
                </a:cubicBezTo>
                <a:cubicBezTo>
                  <a:pt x="4821" y="9357"/>
                  <a:pt x="5294" y="8885"/>
                  <a:pt x="5829" y="8885"/>
                </a:cubicBezTo>
                <a:close/>
                <a:moveTo>
                  <a:pt x="9956" y="8885"/>
                </a:moveTo>
                <a:cubicBezTo>
                  <a:pt x="10523" y="8885"/>
                  <a:pt x="10996" y="9357"/>
                  <a:pt x="10996" y="9924"/>
                </a:cubicBezTo>
                <a:cubicBezTo>
                  <a:pt x="10996" y="10460"/>
                  <a:pt x="10523" y="10932"/>
                  <a:pt x="9956" y="10932"/>
                </a:cubicBezTo>
                <a:cubicBezTo>
                  <a:pt x="9421" y="10932"/>
                  <a:pt x="8948" y="10460"/>
                  <a:pt x="8948" y="9924"/>
                </a:cubicBezTo>
                <a:cubicBezTo>
                  <a:pt x="8948" y="9357"/>
                  <a:pt x="9421" y="8885"/>
                  <a:pt x="9956" y="8885"/>
                </a:cubicBezTo>
                <a:close/>
                <a:moveTo>
                  <a:pt x="5829" y="0"/>
                </a:moveTo>
                <a:cubicBezTo>
                  <a:pt x="4884" y="0"/>
                  <a:pt x="4128" y="725"/>
                  <a:pt x="4128" y="1670"/>
                </a:cubicBezTo>
                <a:cubicBezTo>
                  <a:pt x="4128" y="2143"/>
                  <a:pt x="4285" y="2584"/>
                  <a:pt x="4663" y="2899"/>
                </a:cubicBezTo>
                <a:lnTo>
                  <a:pt x="4695" y="2930"/>
                </a:lnTo>
                <a:cubicBezTo>
                  <a:pt x="3561" y="3403"/>
                  <a:pt x="2773" y="4505"/>
                  <a:pt x="2773" y="5766"/>
                </a:cubicBezTo>
                <a:cubicBezTo>
                  <a:pt x="2773" y="5955"/>
                  <a:pt x="2931" y="6144"/>
                  <a:pt x="3120" y="6144"/>
                </a:cubicBezTo>
                <a:lnTo>
                  <a:pt x="5514" y="6144"/>
                </a:lnTo>
                <a:lnTo>
                  <a:pt x="5514" y="6837"/>
                </a:lnTo>
                <a:lnTo>
                  <a:pt x="2395" y="6837"/>
                </a:lnTo>
                <a:cubicBezTo>
                  <a:pt x="1860" y="6837"/>
                  <a:pt x="1387" y="7309"/>
                  <a:pt x="1387" y="7876"/>
                </a:cubicBezTo>
                <a:lnTo>
                  <a:pt x="1387" y="8254"/>
                </a:lnTo>
                <a:cubicBezTo>
                  <a:pt x="599" y="8412"/>
                  <a:pt x="1" y="9137"/>
                  <a:pt x="1" y="9956"/>
                </a:cubicBezTo>
                <a:cubicBezTo>
                  <a:pt x="1" y="10901"/>
                  <a:pt x="757" y="11657"/>
                  <a:pt x="1702" y="11657"/>
                </a:cubicBezTo>
                <a:cubicBezTo>
                  <a:pt x="2647" y="11657"/>
                  <a:pt x="3403" y="10901"/>
                  <a:pt x="3403" y="9956"/>
                </a:cubicBezTo>
                <a:cubicBezTo>
                  <a:pt x="3403" y="9137"/>
                  <a:pt x="2805" y="8412"/>
                  <a:pt x="2017" y="8254"/>
                </a:cubicBezTo>
                <a:lnTo>
                  <a:pt x="2017" y="7876"/>
                </a:lnTo>
                <a:cubicBezTo>
                  <a:pt x="2017" y="7656"/>
                  <a:pt x="2175" y="7498"/>
                  <a:pt x="2364" y="7498"/>
                </a:cubicBezTo>
                <a:lnTo>
                  <a:pt x="5483" y="7498"/>
                </a:lnTo>
                <a:lnTo>
                  <a:pt x="5483" y="8223"/>
                </a:lnTo>
                <a:cubicBezTo>
                  <a:pt x="4695" y="8380"/>
                  <a:pt x="4096" y="9074"/>
                  <a:pt x="4096" y="9924"/>
                </a:cubicBezTo>
                <a:cubicBezTo>
                  <a:pt x="4096" y="10869"/>
                  <a:pt x="4852" y="11594"/>
                  <a:pt x="5798" y="11594"/>
                </a:cubicBezTo>
                <a:cubicBezTo>
                  <a:pt x="6743" y="11594"/>
                  <a:pt x="7499" y="10869"/>
                  <a:pt x="7499" y="9924"/>
                </a:cubicBezTo>
                <a:cubicBezTo>
                  <a:pt x="7499" y="9074"/>
                  <a:pt x="6900" y="8380"/>
                  <a:pt x="6113" y="8223"/>
                </a:cubicBezTo>
                <a:lnTo>
                  <a:pt x="6113" y="7498"/>
                </a:lnTo>
                <a:lnTo>
                  <a:pt x="9232" y="7498"/>
                </a:lnTo>
                <a:cubicBezTo>
                  <a:pt x="9421" y="7498"/>
                  <a:pt x="9578" y="7656"/>
                  <a:pt x="9578" y="7876"/>
                </a:cubicBezTo>
                <a:lnTo>
                  <a:pt x="9578" y="8254"/>
                </a:lnTo>
                <a:cubicBezTo>
                  <a:pt x="8791" y="8412"/>
                  <a:pt x="8192" y="9137"/>
                  <a:pt x="8192" y="9956"/>
                </a:cubicBezTo>
                <a:cubicBezTo>
                  <a:pt x="8192" y="10901"/>
                  <a:pt x="8948" y="11657"/>
                  <a:pt x="9893" y="11657"/>
                </a:cubicBezTo>
                <a:cubicBezTo>
                  <a:pt x="10838" y="11657"/>
                  <a:pt x="11595" y="10901"/>
                  <a:pt x="11595" y="9956"/>
                </a:cubicBezTo>
                <a:cubicBezTo>
                  <a:pt x="11658" y="9074"/>
                  <a:pt x="11059" y="8412"/>
                  <a:pt x="10271" y="8254"/>
                </a:cubicBezTo>
                <a:lnTo>
                  <a:pt x="10271" y="7876"/>
                </a:lnTo>
                <a:cubicBezTo>
                  <a:pt x="10271" y="7309"/>
                  <a:pt x="9799" y="6837"/>
                  <a:pt x="9263" y="6837"/>
                </a:cubicBezTo>
                <a:lnTo>
                  <a:pt x="6144" y="6837"/>
                </a:lnTo>
                <a:lnTo>
                  <a:pt x="6144" y="6144"/>
                </a:lnTo>
                <a:lnTo>
                  <a:pt x="8539" y="6144"/>
                </a:lnTo>
                <a:cubicBezTo>
                  <a:pt x="8759" y="6144"/>
                  <a:pt x="8917" y="5955"/>
                  <a:pt x="8917" y="5766"/>
                </a:cubicBezTo>
                <a:cubicBezTo>
                  <a:pt x="8917" y="4474"/>
                  <a:pt x="8129" y="3371"/>
                  <a:pt x="6963" y="2930"/>
                </a:cubicBezTo>
                <a:lnTo>
                  <a:pt x="7026" y="2899"/>
                </a:lnTo>
                <a:cubicBezTo>
                  <a:pt x="7341" y="2584"/>
                  <a:pt x="7530" y="2143"/>
                  <a:pt x="7530" y="1670"/>
                </a:cubicBezTo>
                <a:cubicBezTo>
                  <a:pt x="7530" y="725"/>
                  <a:pt x="6774" y="0"/>
                  <a:pt x="582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5"/>
          <p:cNvSpPr/>
          <p:nvPr/>
        </p:nvSpPr>
        <p:spPr>
          <a:xfrm>
            <a:off x="6903541" y="365782"/>
            <a:ext cx="353587" cy="353557"/>
          </a:xfrm>
          <a:custGeom>
            <a:rect b="b" l="l" r="r" t="t"/>
            <a:pathLst>
              <a:path extrusionOk="0" h="11657" w="11658">
                <a:moveTo>
                  <a:pt x="5829" y="662"/>
                </a:moveTo>
                <a:cubicBezTo>
                  <a:pt x="6396" y="662"/>
                  <a:pt x="6869" y="1134"/>
                  <a:pt x="6869" y="1670"/>
                </a:cubicBezTo>
                <a:cubicBezTo>
                  <a:pt x="6869" y="2237"/>
                  <a:pt x="6396" y="2741"/>
                  <a:pt x="5829" y="2741"/>
                </a:cubicBezTo>
                <a:cubicBezTo>
                  <a:pt x="5294" y="2710"/>
                  <a:pt x="4821" y="2237"/>
                  <a:pt x="4821" y="1670"/>
                </a:cubicBezTo>
                <a:cubicBezTo>
                  <a:pt x="4821" y="1134"/>
                  <a:pt x="5294" y="662"/>
                  <a:pt x="5829" y="662"/>
                </a:cubicBezTo>
                <a:close/>
                <a:moveTo>
                  <a:pt x="5829" y="3403"/>
                </a:moveTo>
                <a:cubicBezTo>
                  <a:pt x="7058" y="3403"/>
                  <a:pt x="8034" y="4316"/>
                  <a:pt x="8192" y="5451"/>
                </a:cubicBezTo>
                <a:lnTo>
                  <a:pt x="3466" y="5451"/>
                </a:lnTo>
                <a:cubicBezTo>
                  <a:pt x="3624" y="4285"/>
                  <a:pt x="4600" y="3403"/>
                  <a:pt x="5829" y="3403"/>
                </a:cubicBezTo>
                <a:close/>
                <a:moveTo>
                  <a:pt x="1702" y="8885"/>
                </a:moveTo>
                <a:cubicBezTo>
                  <a:pt x="2269" y="8885"/>
                  <a:pt x="2710" y="9357"/>
                  <a:pt x="2710" y="9924"/>
                </a:cubicBezTo>
                <a:cubicBezTo>
                  <a:pt x="2710" y="10460"/>
                  <a:pt x="2269" y="10932"/>
                  <a:pt x="1702" y="10932"/>
                </a:cubicBezTo>
                <a:cubicBezTo>
                  <a:pt x="1135" y="10932"/>
                  <a:pt x="694" y="10460"/>
                  <a:pt x="694" y="9924"/>
                </a:cubicBezTo>
                <a:cubicBezTo>
                  <a:pt x="694" y="9357"/>
                  <a:pt x="1135" y="8885"/>
                  <a:pt x="1702" y="8885"/>
                </a:cubicBezTo>
                <a:close/>
                <a:moveTo>
                  <a:pt x="5829" y="8885"/>
                </a:moveTo>
                <a:cubicBezTo>
                  <a:pt x="6396" y="8885"/>
                  <a:pt x="6869" y="9357"/>
                  <a:pt x="6869" y="9924"/>
                </a:cubicBezTo>
                <a:cubicBezTo>
                  <a:pt x="6869" y="10460"/>
                  <a:pt x="6396" y="10932"/>
                  <a:pt x="5829" y="10932"/>
                </a:cubicBezTo>
                <a:cubicBezTo>
                  <a:pt x="5294" y="10932"/>
                  <a:pt x="4821" y="10460"/>
                  <a:pt x="4821" y="9924"/>
                </a:cubicBezTo>
                <a:cubicBezTo>
                  <a:pt x="4821" y="9357"/>
                  <a:pt x="5294" y="8885"/>
                  <a:pt x="5829" y="8885"/>
                </a:cubicBezTo>
                <a:close/>
                <a:moveTo>
                  <a:pt x="9956" y="8885"/>
                </a:moveTo>
                <a:cubicBezTo>
                  <a:pt x="10523" y="8885"/>
                  <a:pt x="10996" y="9357"/>
                  <a:pt x="10996" y="9924"/>
                </a:cubicBezTo>
                <a:cubicBezTo>
                  <a:pt x="10996" y="10460"/>
                  <a:pt x="10523" y="10932"/>
                  <a:pt x="9956" y="10932"/>
                </a:cubicBezTo>
                <a:cubicBezTo>
                  <a:pt x="9421" y="10932"/>
                  <a:pt x="8948" y="10460"/>
                  <a:pt x="8948" y="9924"/>
                </a:cubicBezTo>
                <a:cubicBezTo>
                  <a:pt x="8948" y="9357"/>
                  <a:pt x="9421" y="8885"/>
                  <a:pt x="9956" y="8885"/>
                </a:cubicBezTo>
                <a:close/>
                <a:moveTo>
                  <a:pt x="5829" y="0"/>
                </a:moveTo>
                <a:cubicBezTo>
                  <a:pt x="4884" y="0"/>
                  <a:pt x="4128" y="725"/>
                  <a:pt x="4128" y="1670"/>
                </a:cubicBezTo>
                <a:cubicBezTo>
                  <a:pt x="4128" y="2143"/>
                  <a:pt x="4285" y="2584"/>
                  <a:pt x="4663" y="2899"/>
                </a:cubicBezTo>
                <a:lnTo>
                  <a:pt x="4695" y="2930"/>
                </a:lnTo>
                <a:cubicBezTo>
                  <a:pt x="3561" y="3403"/>
                  <a:pt x="2773" y="4505"/>
                  <a:pt x="2773" y="5766"/>
                </a:cubicBezTo>
                <a:cubicBezTo>
                  <a:pt x="2773" y="5955"/>
                  <a:pt x="2931" y="6144"/>
                  <a:pt x="3120" y="6144"/>
                </a:cubicBezTo>
                <a:lnTo>
                  <a:pt x="5514" y="6144"/>
                </a:lnTo>
                <a:lnTo>
                  <a:pt x="5514" y="6837"/>
                </a:lnTo>
                <a:lnTo>
                  <a:pt x="2395" y="6837"/>
                </a:lnTo>
                <a:cubicBezTo>
                  <a:pt x="1860" y="6837"/>
                  <a:pt x="1387" y="7309"/>
                  <a:pt x="1387" y="7876"/>
                </a:cubicBezTo>
                <a:lnTo>
                  <a:pt x="1387" y="8254"/>
                </a:lnTo>
                <a:cubicBezTo>
                  <a:pt x="599" y="8412"/>
                  <a:pt x="1" y="9137"/>
                  <a:pt x="1" y="9956"/>
                </a:cubicBezTo>
                <a:cubicBezTo>
                  <a:pt x="1" y="10901"/>
                  <a:pt x="757" y="11657"/>
                  <a:pt x="1702" y="11657"/>
                </a:cubicBezTo>
                <a:cubicBezTo>
                  <a:pt x="2647" y="11657"/>
                  <a:pt x="3403" y="10901"/>
                  <a:pt x="3403" y="9956"/>
                </a:cubicBezTo>
                <a:cubicBezTo>
                  <a:pt x="3403" y="9137"/>
                  <a:pt x="2805" y="8412"/>
                  <a:pt x="2017" y="8254"/>
                </a:cubicBezTo>
                <a:lnTo>
                  <a:pt x="2017" y="7876"/>
                </a:lnTo>
                <a:cubicBezTo>
                  <a:pt x="2017" y="7656"/>
                  <a:pt x="2175" y="7498"/>
                  <a:pt x="2364" y="7498"/>
                </a:cubicBezTo>
                <a:lnTo>
                  <a:pt x="5483" y="7498"/>
                </a:lnTo>
                <a:lnTo>
                  <a:pt x="5483" y="8223"/>
                </a:lnTo>
                <a:cubicBezTo>
                  <a:pt x="4695" y="8380"/>
                  <a:pt x="4096" y="9074"/>
                  <a:pt x="4096" y="9924"/>
                </a:cubicBezTo>
                <a:cubicBezTo>
                  <a:pt x="4096" y="10869"/>
                  <a:pt x="4852" y="11594"/>
                  <a:pt x="5798" y="11594"/>
                </a:cubicBezTo>
                <a:cubicBezTo>
                  <a:pt x="6743" y="11594"/>
                  <a:pt x="7499" y="10869"/>
                  <a:pt x="7499" y="9924"/>
                </a:cubicBezTo>
                <a:cubicBezTo>
                  <a:pt x="7499" y="9074"/>
                  <a:pt x="6900" y="8380"/>
                  <a:pt x="6113" y="8223"/>
                </a:cubicBezTo>
                <a:lnTo>
                  <a:pt x="6113" y="7498"/>
                </a:lnTo>
                <a:lnTo>
                  <a:pt x="9232" y="7498"/>
                </a:lnTo>
                <a:cubicBezTo>
                  <a:pt x="9421" y="7498"/>
                  <a:pt x="9578" y="7656"/>
                  <a:pt x="9578" y="7876"/>
                </a:cubicBezTo>
                <a:lnTo>
                  <a:pt x="9578" y="8254"/>
                </a:lnTo>
                <a:cubicBezTo>
                  <a:pt x="8791" y="8412"/>
                  <a:pt x="8192" y="9137"/>
                  <a:pt x="8192" y="9956"/>
                </a:cubicBezTo>
                <a:cubicBezTo>
                  <a:pt x="8192" y="10901"/>
                  <a:pt x="8948" y="11657"/>
                  <a:pt x="9893" y="11657"/>
                </a:cubicBezTo>
                <a:cubicBezTo>
                  <a:pt x="10838" y="11657"/>
                  <a:pt x="11595" y="10901"/>
                  <a:pt x="11595" y="9956"/>
                </a:cubicBezTo>
                <a:cubicBezTo>
                  <a:pt x="11658" y="9074"/>
                  <a:pt x="11059" y="8412"/>
                  <a:pt x="10271" y="8254"/>
                </a:cubicBezTo>
                <a:lnTo>
                  <a:pt x="10271" y="7876"/>
                </a:lnTo>
                <a:cubicBezTo>
                  <a:pt x="10271" y="7309"/>
                  <a:pt x="9799" y="6837"/>
                  <a:pt x="9263" y="6837"/>
                </a:cubicBezTo>
                <a:lnTo>
                  <a:pt x="6144" y="6837"/>
                </a:lnTo>
                <a:lnTo>
                  <a:pt x="6144" y="6144"/>
                </a:lnTo>
                <a:lnTo>
                  <a:pt x="8539" y="6144"/>
                </a:lnTo>
                <a:cubicBezTo>
                  <a:pt x="8759" y="6144"/>
                  <a:pt x="8917" y="5955"/>
                  <a:pt x="8917" y="5766"/>
                </a:cubicBezTo>
                <a:cubicBezTo>
                  <a:pt x="8917" y="4474"/>
                  <a:pt x="8129" y="3371"/>
                  <a:pt x="6963" y="2930"/>
                </a:cubicBezTo>
                <a:lnTo>
                  <a:pt x="7026" y="2899"/>
                </a:lnTo>
                <a:cubicBezTo>
                  <a:pt x="7341" y="2584"/>
                  <a:pt x="7530" y="2143"/>
                  <a:pt x="7530" y="1670"/>
                </a:cubicBezTo>
                <a:cubicBezTo>
                  <a:pt x="7530" y="725"/>
                  <a:pt x="6774" y="0"/>
                  <a:pt x="582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5"/>
          <p:cNvSpPr txBox="1"/>
          <p:nvPr>
            <p:ph type="title"/>
          </p:nvPr>
        </p:nvSpPr>
        <p:spPr>
          <a:xfrm>
            <a:off x="1621250" y="1725400"/>
            <a:ext cx="5496900" cy="19743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Font typeface="Barlow Semi Condensed"/>
              <a:buChar char="●"/>
            </a:pPr>
            <a:r>
              <a:rPr lang="en" sz="1500">
                <a:latin typeface="Barlow Semi Condensed"/>
                <a:ea typeface="Barlow Semi Condensed"/>
                <a:cs typeface="Barlow Semi Condensed"/>
                <a:sym typeface="Barlow Semi Condensed"/>
              </a:rPr>
              <a:t>Introduction: Taking a pre-trained neural network and adapting it to a new task</a:t>
            </a:r>
            <a:endParaRPr sz="1500">
              <a:latin typeface="Barlow Semi Condensed"/>
              <a:ea typeface="Barlow Semi Condensed"/>
              <a:cs typeface="Barlow Semi Condensed"/>
              <a:sym typeface="Barlow Semi Condensed"/>
            </a:endParaRPr>
          </a:p>
          <a:p>
            <a:pPr indent="-323850" lvl="0" marL="457200" rtl="0" algn="l">
              <a:lnSpc>
                <a:spcPct val="200000"/>
              </a:lnSpc>
              <a:spcBef>
                <a:spcPts val="0"/>
              </a:spcBef>
              <a:spcAft>
                <a:spcPts val="0"/>
              </a:spcAft>
              <a:buSzPts val="1500"/>
              <a:buFont typeface="Barlow Semi Condensed"/>
              <a:buChar char="●"/>
            </a:pPr>
            <a:r>
              <a:rPr lang="en" sz="1500">
                <a:latin typeface="Barlow Semi Condensed"/>
                <a:ea typeface="Barlow Semi Condensed"/>
                <a:cs typeface="Barlow Semi Condensed"/>
                <a:sym typeface="Barlow Semi Condensed"/>
              </a:rPr>
              <a:t>Popular models: GoogLeNet network, ImageNet</a:t>
            </a:r>
            <a:endParaRPr sz="1500">
              <a:latin typeface="Barlow Semi Condensed"/>
              <a:ea typeface="Barlow Semi Condensed"/>
              <a:cs typeface="Barlow Semi Condensed"/>
              <a:sym typeface="Barlow Semi Condensed"/>
            </a:endParaRPr>
          </a:p>
          <a:p>
            <a:pPr indent="-323850" lvl="0" marL="457200" rtl="0" algn="l">
              <a:lnSpc>
                <a:spcPct val="200000"/>
              </a:lnSpc>
              <a:spcBef>
                <a:spcPts val="0"/>
              </a:spcBef>
              <a:spcAft>
                <a:spcPts val="0"/>
              </a:spcAft>
              <a:buSzPts val="1500"/>
              <a:buFont typeface="Barlow Semi Condensed"/>
              <a:buChar char="●"/>
            </a:pPr>
            <a:r>
              <a:rPr lang="en" sz="1500">
                <a:latin typeface="Barlow Semi Condensed"/>
                <a:ea typeface="Barlow Semi Condensed"/>
                <a:cs typeface="Barlow Semi Condensed"/>
                <a:sym typeface="Barlow Semi Condensed"/>
              </a:rPr>
              <a:t>Results:</a:t>
            </a:r>
            <a:endParaRPr sz="1500">
              <a:latin typeface="Barlow Semi Condensed"/>
              <a:ea typeface="Barlow Semi Condensed"/>
              <a:cs typeface="Barlow Semi Condensed"/>
              <a:sym typeface="Barlow Semi Condensed"/>
            </a:endParaRPr>
          </a:p>
          <a:p>
            <a:pPr indent="0" lvl="0" marL="457200" rtl="0" algn="l">
              <a:lnSpc>
                <a:spcPct val="200000"/>
              </a:lnSpc>
              <a:spcBef>
                <a:spcPts val="0"/>
              </a:spcBef>
              <a:spcAft>
                <a:spcPts val="0"/>
              </a:spcAft>
              <a:buNone/>
            </a:pPr>
            <a:r>
              <a:t/>
            </a:r>
            <a:endParaRPr sz="1500">
              <a:latin typeface="Barlow Semi Condensed"/>
              <a:ea typeface="Barlow Semi Condensed"/>
              <a:cs typeface="Barlow Semi Condensed"/>
              <a:sym typeface="Barlow Semi Condensed"/>
            </a:endParaRPr>
          </a:p>
        </p:txBody>
      </p:sp>
      <p:pic>
        <p:nvPicPr>
          <p:cNvPr id="1934" name="Google Shape;1934;p45"/>
          <p:cNvPicPr preferRelativeResize="0"/>
          <p:nvPr/>
        </p:nvPicPr>
        <p:blipFill>
          <a:blip r:embed="rId3">
            <a:alphaModFix/>
          </a:blip>
          <a:stretch>
            <a:fillRect/>
          </a:stretch>
        </p:blipFill>
        <p:spPr>
          <a:xfrm>
            <a:off x="1988575" y="4178175"/>
            <a:ext cx="3487959" cy="483625"/>
          </a:xfrm>
          <a:prstGeom prst="rect">
            <a:avLst/>
          </a:prstGeom>
          <a:noFill/>
          <a:ln>
            <a:noFill/>
          </a:ln>
        </p:spPr>
      </p:pic>
      <p:pic>
        <p:nvPicPr>
          <p:cNvPr id="1935" name="Google Shape;1935;p45"/>
          <p:cNvPicPr preferRelativeResize="0"/>
          <p:nvPr/>
        </p:nvPicPr>
        <p:blipFill rotWithShape="1">
          <a:blip r:embed="rId4">
            <a:alphaModFix/>
          </a:blip>
          <a:srcRect b="4671" l="0" r="-1265" t="0"/>
          <a:stretch/>
        </p:blipFill>
        <p:spPr>
          <a:xfrm>
            <a:off x="1988575" y="3468874"/>
            <a:ext cx="2515525" cy="483625"/>
          </a:xfrm>
          <a:prstGeom prst="rect">
            <a:avLst/>
          </a:prstGeom>
          <a:noFill/>
          <a:ln>
            <a:noFill/>
          </a:ln>
        </p:spPr>
      </p:pic>
      <p:sp>
        <p:nvSpPr>
          <p:cNvPr id="1936" name="Google Shape;1936;p45"/>
          <p:cNvSpPr txBox="1"/>
          <p:nvPr/>
        </p:nvSpPr>
        <p:spPr>
          <a:xfrm>
            <a:off x="8497950" y="4774200"/>
            <a:ext cx="64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arlow Semi Condensed"/>
                <a:ea typeface="Barlow Semi Condensed"/>
                <a:cs typeface="Barlow Semi Condensed"/>
                <a:sym typeface="Barlow Semi Condensed"/>
              </a:rPr>
              <a:t>Xiao Ma</a:t>
            </a:r>
            <a:endParaRPr sz="1200">
              <a:latin typeface="Barlow Semi Condensed"/>
              <a:ea typeface="Barlow Semi Condensed"/>
              <a:cs typeface="Barlow Semi Condensed"/>
              <a:sym typeface="Barlow Semi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0" name="Shape 1940"/>
        <p:cNvGrpSpPr/>
        <p:nvPr/>
      </p:nvGrpSpPr>
      <p:grpSpPr>
        <a:xfrm>
          <a:off x="0" y="0"/>
          <a:ext cx="0" cy="0"/>
          <a:chOff x="0" y="0"/>
          <a:chExt cx="0" cy="0"/>
        </a:xfrm>
      </p:grpSpPr>
      <p:sp>
        <p:nvSpPr>
          <p:cNvPr id="1941" name="Google Shape;1941;p46"/>
          <p:cNvSpPr txBox="1"/>
          <p:nvPr>
            <p:ph type="title"/>
          </p:nvPr>
        </p:nvSpPr>
        <p:spPr>
          <a:xfrm>
            <a:off x="2550975" y="164375"/>
            <a:ext cx="4480800" cy="107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Third </a:t>
            </a:r>
            <a:r>
              <a:rPr lang="en" sz="1900"/>
              <a:t>Attempt: L</a:t>
            </a:r>
            <a:r>
              <a:rPr lang="en" sz="1900"/>
              <a:t>earning Schedule and Regularization</a:t>
            </a:r>
            <a:endParaRPr sz="1900"/>
          </a:p>
        </p:txBody>
      </p:sp>
      <p:grpSp>
        <p:nvGrpSpPr>
          <p:cNvPr id="1942" name="Google Shape;1942;p46"/>
          <p:cNvGrpSpPr/>
          <p:nvPr/>
        </p:nvGrpSpPr>
        <p:grpSpPr>
          <a:xfrm>
            <a:off x="1844178" y="886667"/>
            <a:ext cx="1637968" cy="154942"/>
            <a:chOff x="238125" y="2506075"/>
            <a:chExt cx="7115411" cy="673075"/>
          </a:xfrm>
        </p:grpSpPr>
        <p:sp>
          <p:nvSpPr>
            <p:cNvPr id="1943" name="Google Shape;1943;p46"/>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6"/>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6"/>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6"/>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6"/>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8" name="Google Shape;1948;p46"/>
          <p:cNvGrpSpPr/>
          <p:nvPr/>
        </p:nvGrpSpPr>
        <p:grpSpPr>
          <a:xfrm>
            <a:off x="3482153" y="886667"/>
            <a:ext cx="1637968" cy="154942"/>
            <a:chOff x="238125" y="2506075"/>
            <a:chExt cx="7115411" cy="673075"/>
          </a:xfrm>
        </p:grpSpPr>
        <p:sp>
          <p:nvSpPr>
            <p:cNvPr id="1949" name="Google Shape;1949;p46"/>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6"/>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6"/>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6"/>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6"/>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54" name="Google Shape;1954;p46"/>
          <p:cNvGrpSpPr/>
          <p:nvPr/>
        </p:nvGrpSpPr>
        <p:grpSpPr>
          <a:xfrm>
            <a:off x="5116303" y="886667"/>
            <a:ext cx="1637968" cy="154942"/>
            <a:chOff x="238125" y="2506075"/>
            <a:chExt cx="7115411" cy="673075"/>
          </a:xfrm>
        </p:grpSpPr>
        <p:sp>
          <p:nvSpPr>
            <p:cNvPr id="1955" name="Google Shape;1955;p46"/>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6"/>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6"/>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6"/>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6"/>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0" name="Google Shape;1960;p46"/>
          <p:cNvGrpSpPr/>
          <p:nvPr/>
        </p:nvGrpSpPr>
        <p:grpSpPr>
          <a:xfrm>
            <a:off x="6754278" y="886667"/>
            <a:ext cx="693360" cy="154942"/>
            <a:chOff x="238125" y="2506075"/>
            <a:chExt cx="3011990" cy="673075"/>
          </a:xfrm>
        </p:grpSpPr>
        <p:sp>
          <p:nvSpPr>
            <p:cNvPr id="1961" name="Google Shape;1961;p46"/>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6"/>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3" name="Google Shape;1963;p46"/>
          <p:cNvSpPr/>
          <p:nvPr/>
        </p:nvSpPr>
        <p:spPr>
          <a:xfrm>
            <a:off x="1988579" y="365782"/>
            <a:ext cx="353587" cy="353557"/>
          </a:xfrm>
          <a:custGeom>
            <a:rect b="b" l="l" r="r" t="t"/>
            <a:pathLst>
              <a:path extrusionOk="0" h="11657" w="11658">
                <a:moveTo>
                  <a:pt x="5829" y="662"/>
                </a:moveTo>
                <a:cubicBezTo>
                  <a:pt x="6396" y="662"/>
                  <a:pt x="6869" y="1134"/>
                  <a:pt x="6869" y="1670"/>
                </a:cubicBezTo>
                <a:cubicBezTo>
                  <a:pt x="6869" y="2237"/>
                  <a:pt x="6396" y="2741"/>
                  <a:pt x="5829" y="2741"/>
                </a:cubicBezTo>
                <a:cubicBezTo>
                  <a:pt x="5294" y="2710"/>
                  <a:pt x="4821" y="2237"/>
                  <a:pt x="4821" y="1670"/>
                </a:cubicBezTo>
                <a:cubicBezTo>
                  <a:pt x="4821" y="1134"/>
                  <a:pt x="5294" y="662"/>
                  <a:pt x="5829" y="662"/>
                </a:cubicBezTo>
                <a:close/>
                <a:moveTo>
                  <a:pt x="5829" y="3403"/>
                </a:moveTo>
                <a:cubicBezTo>
                  <a:pt x="7058" y="3403"/>
                  <a:pt x="8034" y="4316"/>
                  <a:pt x="8192" y="5451"/>
                </a:cubicBezTo>
                <a:lnTo>
                  <a:pt x="3466" y="5451"/>
                </a:lnTo>
                <a:cubicBezTo>
                  <a:pt x="3624" y="4285"/>
                  <a:pt x="4600" y="3403"/>
                  <a:pt x="5829" y="3403"/>
                </a:cubicBezTo>
                <a:close/>
                <a:moveTo>
                  <a:pt x="1702" y="8885"/>
                </a:moveTo>
                <a:cubicBezTo>
                  <a:pt x="2269" y="8885"/>
                  <a:pt x="2710" y="9357"/>
                  <a:pt x="2710" y="9924"/>
                </a:cubicBezTo>
                <a:cubicBezTo>
                  <a:pt x="2710" y="10460"/>
                  <a:pt x="2269" y="10932"/>
                  <a:pt x="1702" y="10932"/>
                </a:cubicBezTo>
                <a:cubicBezTo>
                  <a:pt x="1135" y="10932"/>
                  <a:pt x="694" y="10460"/>
                  <a:pt x="694" y="9924"/>
                </a:cubicBezTo>
                <a:cubicBezTo>
                  <a:pt x="694" y="9357"/>
                  <a:pt x="1135" y="8885"/>
                  <a:pt x="1702" y="8885"/>
                </a:cubicBezTo>
                <a:close/>
                <a:moveTo>
                  <a:pt x="5829" y="8885"/>
                </a:moveTo>
                <a:cubicBezTo>
                  <a:pt x="6396" y="8885"/>
                  <a:pt x="6869" y="9357"/>
                  <a:pt x="6869" y="9924"/>
                </a:cubicBezTo>
                <a:cubicBezTo>
                  <a:pt x="6869" y="10460"/>
                  <a:pt x="6396" y="10932"/>
                  <a:pt x="5829" y="10932"/>
                </a:cubicBezTo>
                <a:cubicBezTo>
                  <a:pt x="5294" y="10932"/>
                  <a:pt x="4821" y="10460"/>
                  <a:pt x="4821" y="9924"/>
                </a:cubicBezTo>
                <a:cubicBezTo>
                  <a:pt x="4821" y="9357"/>
                  <a:pt x="5294" y="8885"/>
                  <a:pt x="5829" y="8885"/>
                </a:cubicBezTo>
                <a:close/>
                <a:moveTo>
                  <a:pt x="9956" y="8885"/>
                </a:moveTo>
                <a:cubicBezTo>
                  <a:pt x="10523" y="8885"/>
                  <a:pt x="10996" y="9357"/>
                  <a:pt x="10996" y="9924"/>
                </a:cubicBezTo>
                <a:cubicBezTo>
                  <a:pt x="10996" y="10460"/>
                  <a:pt x="10523" y="10932"/>
                  <a:pt x="9956" y="10932"/>
                </a:cubicBezTo>
                <a:cubicBezTo>
                  <a:pt x="9421" y="10932"/>
                  <a:pt x="8948" y="10460"/>
                  <a:pt x="8948" y="9924"/>
                </a:cubicBezTo>
                <a:cubicBezTo>
                  <a:pt x="8948" y="9357"/>
                  <a:pt x="9421" y="8885"/>
                  <a:pt x="9956" y="8885"/>
                </a:cubicBezTo>
                <a:close/>
                <a:moveTo>
                  <a:pt x="5829" y="0"/>
                </a:moveTo>
                <a:cubicBezTo>
                  <a:pt x="4884" y="0"/>
                  <a:pt x="4128" y="725"/>
                  <a:pt x="4128" y="1670"/>
                </a:cubicBezTo>
                <a:cubicBezTo>
                  <a:pt x="4128" y="2143"/>
                  <a:pt x="4285" y="2584"/>
                  <a:pt x="4663" y="2899"/>
                </a:cubicBezTo>
                <a:lnTo>
                  <a:pt x="4695" y="2930"/>
                </a:lnTo>
                <a:cubicBezTo>
                  <a:pt x="3561" y="3403"/>
                  <a:pt x="2773" y="4505"/>
                  <a:pt x="2773" y="5766"/>
                </a:cubicBezTo>
                <a:cubicBezTo>
                  <a:pt x="2773" y="5955"/>
                  <a:pt x="2931" y="6144"/>
                  <a:pt x="3120" y="6144"/>
                </a:cubicBezTo>
                <a:lnTo>
                  <a:pt x="5514" y="6144"/>
                </a:lnTo>
                <a:lnTo>
                  <a:pt x="5514" y="6837"/>
                </a:lnTo>
                <a:lnTo>
                  <a:pt x="2395" y="6837"/>
                </a:lnTo>
                <a:cubicBezTo>
                  <a:pt x="1860" y="6837"/>
                  <a:pt x="1387" y="7309"/>
                  <a:pt x="1387" y="7876"/>
                </a:cubicBezTo>
                <a:lnTo>
                  <a:pt x="1387" y="8254"/>
                </a:lnTo>
                <a:cubicBezTo>
                  <a:pt x="599" y="8412"/>
                  <a:pt x="1" y="9137"/>
                  <a:pt x="1" y="9956"/>
                </a:cubicBezTo>
                <a:cubicBezTo>
                  <a:pt x="1" y="10901"/>
                  <a:pt x="757" y="11657"/>
                  <a:pt x="1702" y="11657"/>
                </a:cubicBezTo>
                <a:cubicBezTo>
                  <a:pt x="2647" y="11657"/>
                  <a:pt x="3403" y="10901"/>
                  <a:pt x="3403" y="9956"/>
                </a:cubicBezTo>
                <a:cubicBezTo>
                  <a:pt x="3403" y="9137"/>
                  <a:pt x="2805" y="8412"/>
                  <a:pt x="2017" y="8254"/>
                </a:cubicBezTo>
                <a:lnTo>
                  <a:pt x="2017" y="7876"/>
                </a:lnTo>
                <a:cubicBezTo>
                  <a:pt x="2017" y="7656"/>
                  <a:pt x="2175" y="7498"/>
                  <a:pt x="2364" y="7498"/>
                </a:cubicBezTo>
                <a:lnTo>
                  <a:pt x="5483" y="7498"/>
                </a:lnTo>
                <a:lnTo>
                  <a:pt x="5483" y="8223"/>
                </a:lnTo>
                <a:cubicBezTo>
                  <a:pt x="4695" y="8380"/>
                  <a:pt x="4096" y="9074"/>
                  <a:pt x="4096" y="9924"/>
                </a:cubicBezTo>
                <a:cubicBezTo>
                  <a:pt x="4096" y="10869"/>
                  <a:pt x="4852" y="11594"/>
                  <a:pt x="5798" y="11594"/>
                </a:cubicBezTo>
                <a:cubicBezTo>
                  <a:pt x="6743" y="11594"/>
                  <a:pt x="7499" y="10869"/>
                  <a:pt x="7499" y="9924"/>
                </a:cubicBezTo>
                <a:cubicBezTo>
                  <a:pt x="7499" y="9074"/>
                  <a:pt x="6900" y="8380"/>
                  <a:pt x="6113" y="8223"/>
                </a:cubicBezTo>
                <a:lnTo>
                  <a:pt x="6113" y="7498"/>
                </a:lnTo>
                <a:lnTo>
                  <a:pt x="9232" y="7498"/>
                </a:lnTo>
                <a:cubicBezTo>
                  <a:pt x="9421" y="7498"/>
                  <a:pt x="9578" y="7656"/>
                  <a:pt x="9578" y="7876"/>
                </a:cubicBezTo>
                <a:lnTo>
                  <a:pt x="9578" y="8254"/>
                </a:lnTo>
                <a:cubicBezTo>
                  <a:pt x="8791" y="8412"/>
                  <a:pt x="8192" y="9137"/>
                  <a:pt x="8192" y="9956"/>
                </a:cubicBezTo>
                <a:cubicBezTo>
                  <a:pt x="8192" y="10901"/>
                  <a:pt x="8948" y="11657"/>
                  <a:pt x="9893" y="11657"/>
                </a:cubicBezTo>
                <a:cubicBezTo>
                  <a:pt x="10838" y="11657"/>
                  <a:pt x="11595" y="10901"/>
                  <a:pt x="11595" y="9956"/>
                </a:cubicBezTo>
                <a:cubicBezTo>
                  <a:pt x="11658" y="9074"/>
                  <a:pt x="11059" y="8412"/>
                  <a:pt x="10271" y="8254"/>
                </a:cubicBezTo>
                <a:lnTo>
                  <a:pt x="10271" y="7876"/>
                </a:lnTo>
                <a:cubicBezTo>
                  <a:pt x="10271" y="7309"/>
                  <a:pt x="9799" y="6837"/>
                  <a:pt x="9263" y="6837"/>
                </a:cubicBezTo>
                <a:lnTo>
                  <a:pt x="6144" y="6837"/>
                </a:lnTo>
                <a:lnTo>
                  <a:pt x="6144" y="6144"/>
                </a:lnTo>
                <a:lnTo>
                  <a:pt x="8539" y="6144"/>
                </a:lnTo>
                <a:cubicBezTo>
                  <a:pt x="8759" y="6144"/>
                  <a:pt x="8917" y="5955"/>
                  <a:pt x="8917" y="5766"/>
                </a:cubicBezTo>
                <a:cubicBezTo>
                  <a:pt x="8917" y="4474"/>
                  <a:pt x="8129" y="3371"/>
                  <a:pt x="6963" y="2930"/>
                </a:cubicBezTo>
                <a:lnTo>
                  <a:pt x="7026" y="2899"/>
                </a:lnTo>
                <a:cubicBezTo>
                  <a:pt x="7341" y="2584"/>
                  <a:pt x="7530" y="2143"/>
                  <a:pt x="7530" y="1670"/>
                </a:cubicBezTo>
                <a:cubicBezTo>
                  <a:pt x="7530" y="725"/>
                  <a:pt x="6774" y="0"/>
                  <a:pt x="582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6"/>
          <p:cNvSpPr/>
          <p:nvPr/>
        </p:nvSpPr>
        <p:spPr>
          <a:xfrm>
            <a:off x="6903541" y="365782"/>
            <a:ext cx="353587" cy="353557"/>
          </a:xfrm>
          <a:custGeom>
            <a:rect b="b" l="l" r="r" t="t"/>
            <a:pathLst>
              <a:path extrusionOk="0" h="11657" w="11658">
                <a:moveTo>
                  <a:pt x="5829" y="662"/>
                </a:moveTo>
                <a:cubicBezTo>
                  <a:pt x="6396" y="662"/>
                  <a:pt x="6869" y="1134"/>
                  <a:pt x="6869" y="1670"/>
                </a:cubicBezTo>
                <a:cubicBezTo>
                  <a:pt x="6869" y="2237"/>
                  <a:pt x="6396" y="2741"/>
                  <a:pt x="5829" y="2741"/>
                </a:cubicBezTo>
                <a:cubicBezTo>
                  <a:pt x="5294" y="2710"/>
                  <a:pt x="4821" y="2237"/>
                  <a:pt x="4821" y="1670"/>
                </a:cubicBezTo>
                <a:cubicBezTo>
                  <a:pt x="4821" y="1134"/>
                  <a:pt x="5294" y="662"/>
                  <a:pt x="5829" y="662"/>
                </a:cubicBezTo>
                <a:close/>
                <a:moveTo>
                  <a:pt x="5829" y="3403"/>
                </a:moveTo>
                <a:cubicBezTo>
                  <a:pt x="7058" y="3403"/>
                  <a:pt x="8034" y="4316"/>
                  <a:pt x="8192" y="5451"/>
                </a:cubicBezTo>
                <a:lnTo>
                  <a:pt x="3466" y="5451"/>
                </a:lnTo>
                <a:cubicBezTo>
                  <a:pt x="3624" y="4285"/>
                  <a:pt x="4600" y="3403"/>
                  <a:pt x="5829" y="3403"/>
                </a:cubicBezTo>
                <a:close/>
                <a:moveTo>
                  <a:pt x="1702" y="8885"/>
                </a:moveTo>
                <a:cubicBezTo>
                  <a:pt x="2269" y="8885"/>
                  <a:pt x="2710" y="9357"/>
                  <a:pt x="2710" y="9924"/>
                </a:cubicBezTo>
                <a:cubicBezTo>
                  <a:pt x="2710" y="10460"/>
                  <a:pt x="2269" y="10932"/>
                  <a:pt x="1702" y="10932"/>
                </a:cubicBezTo>
                <a:cubicBezTo>
                  <a:pt x="1135" y="10932"/>
                  <a:pt x="694" y="10460"/>
                  <a:pt x="694" y="9924"/>
                </a:cubicBezTo>
                <a:cubicBezTo>
                  <a:pt x="694" y="9357"/>
                  <a:pt x="1135" y="8885"/>
                  <a:pt x="1702" y="8885"/>
                </a:cubicBezTo>
                <a:close/>
                <a:moveTo>
                  <a:pt x="5829" y="8885"/>
                </a:moveTo>
                <a:cubicBezTo>
                  <a:pt x="6396" y="8885"/>
                  <a:pt x="6869" y="9357"/>
                  <a:pt x="6869" y="9924"/>
                </a:cubicBezTo>
                <a:cubicBezTo>
                  <a:pt x="6869" y="10460"/>
                  <a:pt x="6396" y="10932"/>
                  <a:pt x="5829" y="10932"/>
                </a:cubicBezTo>
                <a:cubicBezTo>
                  <a:pt x="5294" y="10932"/>
                  <a:pt x="4821" y="10460"/>
                  <a:pt x="4821" y="9924"/>
                </a:cubicBezTo>
                <a:cubicBezTo>
                  <a:pt x="4821" y="9357"/>
                  <a:pt x="5294" y="8885"/>
                  <a:pt x="5829" y="8885"/>
                </a:cubicBezTo>
                <a:close/>
                <a:moveTo>
                  <a:pt x="9956" y="8885"/>
                </a:moveTo>
                <a:cubicBezTo>
                  <a:pt x="10523" y="8885"/>
                  <a:pt x="10996" y="9357"/>
                  <a:pt x="10996" y="9924"/>
                </a:cubicBezTo>
                <a:cubicBezTo>
                  <a:pt x="10996" y="10460"/>
                  <a:pt x="10523" y="10932"/>
                  <a:pt x="9956" y="10932"/>
                </a:cubicBezTo>
                <a:cubicBezTo>
                  <a:pt x="9421" y="10932"/>
                  <a:pt x="8948" y="10460"/>
                  <a:pt x="8948" y="9924"/>
                </a:cubicBezTo>
                <a:cubicBezTo>
                  <a:pt x="8948" y="9357"/>
                  <a:pt x="9421" y="8885"/>
                  <a:pt x="9956" y="8885"/>
                </a:cubicBezTo>
                <a:close/>
                <a:moveTo>
                  <a:pt x="5829" y="0"/>
                </a:moveTo>
                <a:cubicBezTo>
                  <a:pt x="4884" y="0"/>
                  <a:pt x="4128" y="725"/>
                  <a:pt x="4128" y="1670"/>
                </a:cubicBezTo>
                <a:cubicBezTo>
                  <a:pt x="4128" y="2143"/>
                  <a:pt x="4285" y="2584"/>
                  <a:pt x="4663" y="2899"/>
                </a:cubicBezTo>
                <a:lnTo>
                  <a:pt x="4695" y="2930"/>
                </a:lnTo>
                <a:cubicBezTo>
                  <a:pt x="3561" y="3403"/>
                  <a:pt x="2773" y="4505"/>
                  <a:pt x="2773" y="5766"/>
                </a:cubicBezTo>
                <a:cubicBezTo>
                  <a:pt x="2773" y="5955"/>
                  <a:pt x="2931" y="6144"/>
                  <a:pt x="3120" y="6144"/>
                </a:cubicBezTo>
                <a:lnTo>
                  <a:pt x="5514" y="6144"/>
                </a:lnTo>
                <a:lnTo>
                  <a:pt x="5514" y="6837"/>
                </a:lnTo>
                <a:lnTo>
                  <a:pt x="2395" y="6837"/>
                </a:lnTo>
                <a:cubicBezTo>
                  <a:pt x="1860" y="6837"/>
                  <a:pt x="1387" y="7309"/>
                  <a:pt x="1387" y="7876"/>
                </a:cubicBezTo>
                <a:lnTo>
                  <a:pt x="1387" y="8254"/>
                </a:lnTo>
                <a:cubicBezTo>
                  <a:pt x="599" y="8412"/>
                  <a:pt x="1" y="9137"/>
                  <a:pt x="1" y="9956"/>
                </a:cubicBezTo>
                <a:cubicBezTo>
                  <a:pt x="1" y="10901"/>
                  <a:pt x="757" y="11657"/>
                  <a:pt x="1702" y="11657"/>
                </a:cubicBezTo>
                <a:cubicBezTo>
                  <a:pt x="2647" y="11657"/>
                  <a:pt x="3403" y="10901"/>
                  <a:pt x="3403" y="9956"/>
                </a:cubicBezTo>
                <a:cubicBezTo>
                  <a:pt x="3403" y="9137"/>
                  <a:pt x="2805" y="8412"/>
                  <a:pt x="2017" y="8254"/>
                </a:cubicBezTo>
                <a:lnTo>
                  <a:pt x="2017" y="7876"/>
                </a:lnTo>
                <a:cubicBezTo>
                  <a:pt x="2017" y="7656"/>
                  <a:pt x="2175" y="7498"/>
                  <a:pt x="2364" y="7498"/>
                </a:cubicBezTo>
                <a:lnTo>
                  <a:pt x="5483" y="7498"/>
                </a:lnTo>
                <a:lnTo>
                  <a:pt x="5483" y="8223"/>
                </a:lnTo>
                <a:cubicBezTo>
                  <a:pt x="4695" y="8380"/>
                  <a:pt x="4096" y="9074"/>
                  <a:pt x="4096" y="9924"/>
                </a:cubicBezTo>
                <a:cubicBezTo>
                  <a:pt x="4096" y="10869"/>
                  <a:pt x="4852" y="11594"/>
                  <a:pt x="5798" y="11594"/>
                </a:cubicBezTo>
                <a:cubicBezTo>
                  <a:pt x="6743" y="11594"/>
                  <a:pt x="7499" y="10869"/>
                  <a:pt x="7499" y="9924"/>
                </a:cubicBezTo>
                <a:cubicBezTo>
                  <a:pt x="7499" y="9074"/>
                  <a:pt x="6900" y="8380"/>
                  <a:pt x="6113" y="8223"/>
                </a:cubicBezTo>
                <a:lnTo>
                  <a:pt x="6113" y="7498"/>
                </a:lnTo>
                <a:lnTo>
                  <a:pt x="9232" y="7498"/>
                </a:lnTo>
                <a:cubicBezTo>
                  <a:pt x="9421" y="7498"/>
                  <a:pt x="9578" y="7656"/>
                  <a:pt x="9578" y="7876"/>
                </a:cubicBezTo>
                <a:lnTo>
                  <a:pt x="9578" y="8254"/>
                </a:lnTo>
                <a:cubicBezTo>
                  <a:pt x="8791" y="8412"/>
                  <a:pt x="8192" y="9137"/>
                  <a:pt x="8192" y="9956"/>
                </a:cubicBezTo>
                <a:cubicBezTo>
                  <a:pt x="8192" y="10901"/>
                  <a:pt x="8948" y="11657"/>
                  <a:pt x="9893" y="11657"/>
                </a:cubicBezTo>
                <a:cubicBezTo>
                  <a:pt x="10838" y="11657"/>
                  <a:pt x="11595" y="10901"/>
                  <a:pt x="11595" y="9956"/>
                </a:cubicBezTo>
                <a:cubicBezTo>
                  <a:pt x="11658" y="9074"/>
                  <a:pt x="11059" y="8412"/>
                  <a:pt x="10271" y="8254"/>
                </a:cubicBezTo>
                <a:lnTo>
                  <a:pt x="10271" y="7876"/>
                </a:lnTo>
                <a:cubicBezTo>
                  <a:pt x="10271" y="7309"/>
                  <a:pt x="9799" y="6837"/>
                  <a:pt x="9263" y="6837"/>
                </a:cubicBezTo>
                <a:lnTo>
                  <a:pt x="6144" y="6837"/>
                </a:lnTo>
                <a:lnTo>
                  <a:pt x="6144" y="6144"/>
                </a:lnTo>
                <a:lnTo>
                  <a:pt x="8539" y="6144"/>
                </a:lnTo>
                <a:cubicBezTo>
                  <a:pt x="8759" y="6144"/>
                  <a:pt x="8917" y="5955"/>
                  <a:pt x="8917" y="5766"/>
                </a:cubicBezTo>
                <a:cubicBezTo>
                  <a:pt x="8917" y="4474"/>
                  <a:pt x="8129" y="3371"/>
                  <a:pt x="6963" y="2930"/>
                </a:cubicBezTo>
                <a:lnTo>
                  <a:pt x="7026" y="2899"/>
                </a:lnTo>
                <a:cubicBezTo>
                  <a:pt x="7341" y="2584"/>
                  <a:pt x="7530" y="2143"/>
                  <a:pt x="7530" y="1670"/>
                </a:cubicBezTo>
                <a:cubicBezTo>
                  <a:pt x="7530" y="725"/>
                  <a:pt x="6774" y="0"/>
                  <a:pt x="582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6"/>
          <p:cNvSpPr txBox="1"/>
          <p:nvPr>
            <p:ph type="title"/>
          </p:nvPr>
        </p:nvSpPr>
        <p:spPr>
          <a:xfrm>
            <a:off x="1633650" y="1167675"/>
            <a:ext cx="5814000" cy="3708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Barlow Semi Condensed"/>
              <a:buChar char="●"/>
            </a:pPr>
            <a:r>
              <a:rPr lang="en" sz="1500">
                <a:latin typeface="Barlow Semi Condensed"/>
                <a:ea typeface="Barlow Semi Condensed"/>
                <a:cs typeface="Barlow Semi Condensed"/>
                <a:sym typeface="Barlow Semi Condensed"/>
              </a:rPr>
              <a:t>Learning Schedule</a:t>
            </a:r>
            <a:r>
              <a:rPr lang="en" sz="1500">
                <a:latin typeface="Barlow Semi Condensed"/>
                <a:ea typeface="Barlow Semi Condensed"/>
                <a:cs typeface="Barlow Semi Condensed"/>
                <a:sym typeface="Barlow Semi Condensed"/>
              </a:rPr>
              <a:t>: A</a:t>
            </a:r>
            <a:r>
              <a:rPr lang="en" sz="1500">
                <a:latin typeface="Barlow Semi Condensed"/>
                <a:ea typeface="Barlow Semi Condensed"/>
                <a:cs typeface="Barlow Semi Condensed"/>
                <a:sym typeface="Barlow Semi Condensed"/>
              </a:rPr>
              <a:t>lso known as learning rate schedule or learning rate decay, involves adjusting the learning rate during training</a:t>
            </a:r>
            <a:endParaRPr sz="1500">
              <a:latin typeface="Barlow Semi Condensed"/>
              <a:ea typeface="Barlow Semi Condensed"/>
              <a:cs typeface="Barlow Semi Condensed"/>
              <a:sym typeface="Barlow Semi Condensed"/>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lr_schedule = tf.keras.optimizers.schedules.ExponentialDecay(</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initial_learning_rate,</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decay_steps=train_images.shape[</a:t>
            </a:r>
            <a:r>
              <a:rPr lang="en" sz="1050">
                <a:solidFill>
                  <a:srgbClr val="098156"/>
                </a:solidFill>
                <a:highlight>
                  <a:srgbClr val="FFFFFE"/>
                </a:highlight>
                <a:latin typeface="Courier New"/>
                <a:ea typeface="Courier New"/>
                <a:cs typeface="Courier New"/>
                <a:sym typeface="Courier New"/>
              </a:rPr>
              <a:t>0</a:t>
            </a:r>
            <a:r>
              <a:rPr lang="en" sz="1050">
                <a:solidFill>
                  <a:srgbClr val="000000"/>
                </a:solidFill>
                <a:highlight>
                  <a:srgbClr val="FFFFFE"/>
                </a:highlight>
                <a:latin typeface="Courier New"/>
                <a:ea typeface="Courier New"/>
                <a:cs typeface="Courier New"/>
                <a:sym typeface="Courier New"/>
              </a:rPr>
              <a:t>] // batch_size,</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decay_rate=</a:t>
            </a:r>
            <a:r>
              <a:rPr lang="en" sz="1050">
                <a:solidFill>
                  <a:srgbClr val="098156"/>
                </a:solidFill>
                <a:highlight>
                  <a:srgbClr val="FFFFFE"/>
                </a:highlight>
                <a:latin typeface="Courier New"/>
                <a:ea typeface="Courier New"/>
                <a:cs typeface="Courier New"/>
                <a:sym typeface="Courier New"/>
              </a:rPr>
              <a:t>0.95</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    staircase=</a:t>
            </a:r>
            <a:r>
              <a:rPr lang="en" sz="1050">
                <a:solidFill>
                  <a:srgbClr val="0000FF"/>
                </a:solidFill>
                <a:highlight>
                  <a:srgbClr val="FFFFFE"/>
                </a:highlight>
                <a:latin typeface="Courier New"/>
                <a:ea typeface="Courier New"/>
                <a:cs typeface="Courier New"/>
                <a:sym typeface="Courier New"/>
              </a:rPr>
              <a:t>True</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0000"/>
              </a:solidFill>
              <a:highlight>
                <a:srgbClr val="FFFFFE"/>
              </a:highlight>
              <a:latin typeface="Courier New"/>
              <a:ea typeface="Courier New"/>
              <a:cs typeface="Courier New"/>
              <a:sym typeface="Courier New"/>
            </a:endParaRPr>
          </a:p>
          <a:p>
            <a:pPr indent="-323850" lvl="0" marL="457200" rtl="0" algn="l">
              <a:spcBef>
                <a:spcPts val="0"/>
              </a:spcBef>
              <a:spcAft>
                <a:spcPts val="0"/>
              </a:spcAft>
              <a:buSzPts val="1500"/>
              <a:buFont typeface="Barlow Semi Condensed"/>
              <a:buChar char="●"/>
            </a:pPr>
            <a:r>
              <a:rPr lang="en" sz="1500">
                <a:latin typeface="Barlow Semi Condensed"/>
                <a:ea typeface="Barlow Semi Condensed"/>
                <a:cs typeface="Barlow Semi Condensed"/>
                <a:sym typeface="Barlow Semi Condensed"/>
              </a:rPr>
              <a:t>Regularization</a:t>
            </a:r>
            <a:r>
              <a:rPr lang="en" sz="1500">
                <a:latin typeface="Barlow Semi Condensed"/>
                <a:ea typeface="Barlow Semi Condensed"/>
                <a:cs typeface="Barlow Semi Condensed"/>
                <a:sym typeface="Barlow Semi Condensed"/>
              </a:rPr>
              <a:t>: Adding additional constraints to the training process to prevent overfitting</a:t>
            </a:r>
            <a:endParaRPr sz="1500">
              <a:latin typeface="Barlow Semi Condensed"/>
              <a:ea typeface="Barlow Semi Condensed"/>
              <a:cs typeface="Barlow Semi Condensed"/>
              <a:sym typeface="Barlow Semi Condensed"/>
            </a:endParaRPr>
          </a:p>
          <a:p>
            <a:pPr indent="0" lvl="0" marL="457200" rtl="0" algn="l">
              <a:spcBef>
                <a:spcPts val="0"/>
              </a:spcBef>
              <a:spcAft>
                <a:spcPts val="0"/>
              </a:spcAft>
              <a:buNone/>
            </a:pPr>
            <a:r>
              <a:rPr lang="en" sz="1500">
                <a:latin typeface="Barlow Semi Condensed"/>
                <a:ea typeface="Barlow Semi Condensed"/>
                <a:cs typeface="Barlow Semi Condensed"/>
                <a:sym typeface="Barlow Semi Condensed"/>
              </a:rPr>
              <a:t>Method: Dropout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layers.Conv2D(</a:t>
            </a:r>
            <a:r>
              <a:rPr lang="en" sz="1050">
                <a:solidFill>
                  <a:srgbClr val="098156"/>
                </a:solidFill>
                <a:highlight>
                  <a:srgbClr val="FFFFFE"/>
                </a:highlight>
                <a:latin typeface="Courier New"/>
                <a:ea typeface="Courier New"/>
                <a:cs typeface="Courier New"/>
                <a:sym typeface="Courier New"/>
              </a:rPr>
              <a:t>64</a:t>
            </a:r>
            <a:r>
              <a:rPr lang="en" sz="1050">
                <a:solidFill>
                  <a:srgbClr val="000000"/>
                </a:solidFill>
                <a:highlight>
                  <a:srgbClr val="FFFFFE"/>
                </a:highlight>
                <a:latin typeface="Courier New"/>
                <a:ea typeface="Courier New"/>
                <a:cs typeface="Courier New"/>
                <a:sym typeface="Courier New"/>
              </a:rPr>
              <a:t>, (</a:t>
            </a:r>
            <a:r>
              <a:rPr lang="en" sz="1050">
                <a:solidFill>
                  <a:srgbClr val="098156"/>
                </a:solidFill>
                <a:highlight>
                  <a:srgbClr val="FFFFFE"/>
                </a:highlight>
                <a:latin typeface="Courier New"/>
                <a:ea typeface="Courier New"/>
                <a:cs typeface="Courier New"/>
                <a:sym typeface="Courier New"/>
              </a:rPr>
              <a:t>3</a:t>
            </a:r>
            <a:r>
              <a:rPr lang="en" sz="1050">
                <a:solidFill>
                  <a:srgbClr val="000000"/>
                </a:solidFill>
                <a:highlight>
                  <a:srgbClr val="FFFFFE"/>
                </a:highlight>
                <a:latin typeface="Courier New"/>
                <a:ea typeface="Courier New"/>
                <a:cs typeface="Courier New"/>
                <a:sym typeface="Courier New"/>
              </a:rPr>
              <a:t>, </a:t>
            </a:r>
            <a:r>
              <a:rPr lang="en" sz="1050">
                <a:solidFill>
                  <a:srgbClr val="098156"/>
                </a:solidFill>
                <a:highlight>
                  <a:srgbClr val="FFFFFE"/>
                </a:highlight>
                <a:latin typeface="Courier New"/>
                <a:ea typeface="Courier New"/>
                <a:cs typeface="Courier New"/>
                <a:sym typeface="Courier New"/>
              </a:rPr>
              <a:t>3</a:t>
            </a:r>
            <a:r>
              <a:rPr lang="en" sz="1050">
                <a:solidFill>
                  <a:srgbClr val="000000"/>
                </a:solidFill>
                <a:highlight>
                  <a:srgbClr val="FFFFFE"/>
                </a:highlight>
                <a:latin typeface="Courier New"/>
                <a:ea typeface="Courier New"/>
                <a:cs typeface="Courier New"/>
                <a:sym typeface="Courier New"/>
              </a:rPr>
              <a:t>), activation=</a:t>
            </a:r>
            <a:r>
              <a:rPr lang="en" sz="1050">
                <a:solidFill>
                  <a:srgbClr val="A31515"/>
                </a:solidFill>
                <a:highlight>
                  <a:srgbClr val="FFFFFE"/>
                </a:highlight>
                <a:latin typeface="Courier New"/>
                <a:ea typeface="Courier New"/>
                <a:cs typeface="Courier New"/>
                <a:sym typeface="Courier New"/>
              </a:rPr>
              <a:t>'relu'</a:t>
            </a:r>
            <a:r>
              <a:rPr lang="en" sz="1050">
                <a:solidFill>
                  <a:srgbClr val="000000"/>
                </a:solidFill>
                <a:highlight>
                  <a:srgbClr val="FFFFFE"/>
                </a:highlight>
                <a:latin typeface="Courier New"/>
                <a:ea typeface="Courier New"/>
                <a:cs typeface="Courier New"/>
                <a:sym typeface="Courier New"/>
              </a:rPr>
              <a:t>, padding=</a:t>
            </a:r>
            <a:r>
              <a:rPr lang="en" sz="1050">
                <a:solidFill>
                  <a:srgbClr val="A31515"/>
                </a:solidFill>
                <a:highlight>
                  <a:srgbClr val="FFFFFE"/>
                </a:highlight>
                <a:latin typeface="Courier New"/>
                <a:ea typeface="Courier New"/>
                <a:cs typeface="Courier New"/>
                <a:sym typeface="Courier New"/>
              </a:rPr>
              <a:t>'same'</a:t>
            </a:r>
            <a:r>
              <a:rPr lang="en" sz="1050">
                <a:solidFill>
                  <a:srgbClr val="000000"/>
                </a:solidFill>
                <a:highlight>
                  <a:srgbClr val="FFFFFE"/>
                </a:highlight>
                <a:latin typeface="Courier New"/>
                <a:ea typeface="Courier New"/>
                <a:cs typeface="Courier New"/>
                <a:sym typeface="Courier New"/>
              </a:rPr>
              <a:t>, kernel_regularizer=l2_reg),</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layers.BatchNormalization(),</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layers.MaxPooling2D((</a:t>
            </a:r>
            <a:r>
              <a:rPr lang="en" sz="1050">
                <a:solidFill>
                  <a:srgbClr val="098156"/>
                </a:solidFill>
                <a:highlight>
                  <a:srgbClr val="FFFFFE"/>
                </a:highlight>
                <a:latin typeface="Courier New"/>
                <a:ea typeface="Courier New"/>
                <a:cs typeface="Courier New"/>
                <a:sym typeface="Courier New"/>
              </a:rPr>
              <a:t>2</a:t>
            </a:r>
            <a:r>
              <a:rPr lang="en" sz="1050">
                <a:solidFill>
                  <a:srgbClr val="000000"/>
                </a:solidFill>
                <a:highlight>
                  <a:srgbClr val="FFFFFE"/>
                </a:highlight>
                <a:latin typeface="Courier New"/>
                <a:ea typeface="Courier New"/>
                <a:cs typeface="Courier New"/>
                <a:sym typeface="Courier New"/>
              </a:rPr>
              <a:t>, </a:t>
            </a:r>
            <a:r>
              <a:rPr lang="en" sz="1050">
                <a:solidFill>
                  <a:srgbClr val="098156"/>
                </a:solidFill>
                <a:highlight>
                  <a:srgbClr val="FFFFFE"/>
                </a:highlight>
                <a:latin typeface="Courier New"/>
                <a:ea typeface="Courier New"/>
                <a:cs typeface="Courier New"/>
                <a:sym typeface="Courier New"/>
              </a:rPr>
              <a:t>2</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E"/>
                </a:highlight>
                <a:latin typeface="Courier New"/>
                <a:ea typeface="Courier New"/>
                <a:cs typeface="Courier New"/>
                <a:sym typeface="Courier New"/>
              </a:rPr>
              <a:t>layers.Dropout(</a:t>
            </a:r>
            <a:r>
              <a:rPr lang="en" sz="1050">
                <a:solidFill>
                  <a:srgbClr val="098156"/>
                </a:solidFill>
                <a:highlight>
                  <a:srgbClr val="FFFFFE"/>
                </a:highlight>
                <a:latin typeface="Courier New"/>
                <a:ea typeface="Courier New"/>
                <a:cs typeface="Courier New"/>
                <a:sym typeface="Courier New"/>
              </a:rPr>
              <a:t>0.5</a:t>
            </a:r>
            <a:r>
              <a:rPr lang="en" sz="1050">
                <a:solidFill>
                  <a:srgbClr val="000000"/>
                </a:solidFill>
                <a:highlight>
                  <a:srgbClr val="FFFFFE"/>
                </a:highlight>
                <a:latin typeface="Courier New"/>
                <a:ea typeface="Courier New"/>
                <a:cs typeface="Courier New"/>
                <a:sym typeface="Courier New"/>
              </a:rPr>
              <a:t>),</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sz="1500">
              <a:latin typeface="Barlow Semi Condensed"/>
              <a:ea typeface="Barlow Semi Condensed"/>
              <a:cs typeface="Barlow Semi Condensed"/>
              <a:sym typeface="Barlow Semi Condensed"/>
            </a:endParaRPr>
          </a:p>
          <a:p>
            <a:pPr indent="0" lvl="0" marL="457200" rtl="0" algn="l">
              <a:spcBef>
                <a:spcPts val="0"/>
              </a:spcBef>
              <a:spcAft>
                <a:spcPts val="0"/>
              </a:spcAft>
              <a:buNone/>
            </a:pPr>
            <a:r>
              <a:t/>
            </a:r>
            <a:endParaRPr sz="1500">
              <a:latin typeface="Barlow Semi Condensed"/>
              <a:ea typeface="Barlow Semi Condensed"/>
              <a:cs typeface="Barlow Semi Condensed"/>
              <a:sym typeface="Barlow Semi Condensed"/>
            </a:endParaRPr>
          </a:p>
        </p:txBody>
      </p:sp>
      <p:sp>
        <p:nvSpPr>
          <p:cNvPr id="1966" name="Google Shape;1966;p46"/>
          <p:cNvSpPr txBox="1"/>
          <p:nvPr/>
        </p:nvSpPr>
        <p:spPr>
          <a:xfrm>
            <a:off x="8497950" y="4774200"/>
            <a:ext cx="64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arlow Semi Condensed"/>
                <a:ea typeface="Barlow Semi Condensed"/>
                <a:cs typeface="Barlow Semi Condensed"/>
                <a:sym typeface="Barlow Semi Condensed"/>
              </a:rPr>
              <a:t>Xiao Ma</a:t>
            </a:r>
            <a:endParaRPr sz="1200">
              <a:latin typeface="Barlow Semi Condensed"/>
              <a:ea typeface="Barlow Semi Condensed"/>
              <a:cs typeface="Barlow Semi Condensed"/>
              <a:sym typeface="Barlow Semi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0" name="Shape 1970"/>
        <p:cNvGrpSpPr/>
        <p:nvPr/>
      </p:nvGrpSpPr>
      <p:grpSpPr>
        <a:xfrm>
          <a:off x="0" y="0"/>
          <a:ext cx="0" cy="0"/>
          <a:chOff x="0" y="0"/>
          <a:chExt cx="0" cy="0"/>
        </a:xfrm>
      </p:grpSpPr>
      <p:sp>
        <p:nvSpPr>
          <p:cNvPr id="1971" name="Google Shape;1971;p47"/>
          <p:cNvSpPr txBox="1"/>
          <p:nvPr>
            <p:ph type="title"/>
          </p:nvPr>
        </p:nvSpPr>
        <p:spPr>
          <a:xfrm>
            <a:off x="1823550" y="3449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Final Model Structure</a:t>
            </a:r>
            <a:endParaRPr sz="1900"/>
          </a:p>
        </p:txBody>
      </p:sp>
      <p:grpSp>
        <p:nvGrpSpPr>
          <p:cNvPr id="1972" name="Google Shape;1972;p47"/>
          <p:cNvGrpSpPr/>
          <p:nvPr/>
        </p:nvGrpSpPr>
        <p:grpSpPr>
          <a:xfrm>
            <a:off x="1844178" y="886667"/>
            <a:ext cx="1637968" cy="154942"/>
            <a:chOff x="238125" y="2506075"/>
            <a:chExt cx="7115411" cy="673075"/>
          </a:xfrm>
        </p:grpSpPr>
        <p:sp>
          <p:nvSpPr>
            <p:cNvPr id="1973" name="Google Shape;1973;p47"/>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7"/>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7"/>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47"/>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47"/>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8" name="Google Shape;1978;p47"/>
          <p:cNvGrpSpPr/>
          <p:nvPr/>
        </p:nvGrpSpPr>
        <p:grpSpPr>
          <a:xfrm>
            <a:off x="3482153" y="886667"/>
            <a:ext cx="1637968" cy="154942"/>
            <a:chOff x="238125" y="2506075"/>
            <a:chExt cx="7115411" cy="673075"/>
          </a:xfrm>
        </p:grpSpPr>
        <p:sp>
          <p:nvSpPr>
            <p:cNvPr id="1979" name="Google Shape;1979;p47"/>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7"/>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7"/>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7"/>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7"/>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4" name="Google Shape;1984;p47"/>
          <p:cNvGrpSpPr/>
          <p:nvPr/>
        </p:nvGrpSpPr>
        <p:grpSpPr>
          <a:xfrm>
            <a:off x="5116303" y="886667"/>
            <a:ext cx="1637968" cy="154942"/>
            <a:chOff x="238125" y="2506075"/>
            <a:chExt cx="7115411" cy="673075"/>
          </a:xfrm>
        </p:grpSpPr>
        <p:sp>
          <p:nvSpPr>
            <p:cNvPr id="1985" name="Google Shape;1985;p47"/>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7"/>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7"/>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7"/>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7"/>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0" name="Google Shape;1990;p47"/>
          <p:cNvGrpSpPr/>
          <p:nvPr/>
        </p:nvGrpSpPr>
        <p:grpSpPr>
          <a:xfrm>
            <a:off x="6754278" y="886667"/>
            <a:ext cx="693360" cy="154942"/>
            <a:chOff x="238125" y="2506075"/>
            <a:chExt cx="3011990" cy="673075"/>
          </a:xfrm>
        </p:grpSpPr>
        <p:sp>
          <p:nvSpPr>
            <p:cNvPr id="1991" name="Google Shape;1991;p47"/>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7"/>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3" name="Google Shape;1993;p47"/>
          <p:cNvSpPr/>
          <p:nvPr/>
        </p:nvSpPr>
        <p:spPr>
          <a:xfrm>
            <a:off x="1988579" y="365782"/>
            <a:ext cx="353587" cy="353557"/>
          </a:xfrm>
          <a:custGeom>
            <a:rect b="b" l="l" r="r" t="t"/>
            <a:pathLst>
              <a:path extrusionOk="0" h="11657" w="11658">
                <a:moveTo>
                  <a:pt x="5829" y="662"/>
                </a:moveTo>
                <a:cubicBezTo>
                  <a:pt x="6396" y="662"/>
                  <a:pt x="6869" y="1134"/>
                  <a:pt x="6869" y="1670"/>
                </a:cubicBezTo>
                <a:cubicBezTo>
                  <a:pt x="6869" y="2237"/>
                  <a:pt x="6396" y="2741"/>
                  <a:pt x="5829" y="2741"/>
                </a:cubicBezTo>
                <a:cubicBezTo>
                  <a:pt x="5294" y="2710"/>
                  <a:pt x="4821" y="2237"/>
                  <a:pt x="4821" y="1670"/>
                </a:cubicBezTo>
                <a:cubicBezTo>
                  <a:pt x="4821" y="1134"/>
                  <a:pt x="5294" y="662"/>
                  <a:pt x="5829" y="662"/>
                </a:cubicBezTo>
                <a:close/>
                <a:moveTo>
                  <a:pt x="5829" y="3403"/>
                </a:moveTo>
                <a:cubicBezTo>
                  <a:pt x="7058" y="3403"/>
                  <a:pt x="8034" y="4316"/>
                  <a:pt x="8192" y="5451"/>
                </a:cubicBezTo>
                <a:lnTo>
                  <a:pt x="3466" y="5451"/>
                </a:lnTo>
                <a:cubicBezTo>
                  <a:pt x="3624" y="4285"/>
                  <a:pt x="4600" y="3403"/>
                  <a:pt x="5829" y="3403"/>
                </a:cubicBezTo>
                <a:close/>
                <a:moveTo>
                  <a:pt x="1702" y="8885"/>
                </a:moveTo>
                <a:cubicBezTo>
                  <a:pt x="2269" y="8885"/>
                  <a:pt x="2710" y="9357"/>
                  <a:pt x="2710" y="9924"/>
                </a:cubicBezTo>
                <a:cubicBezTo>
                  <a:pt x="2710" y="10460"/>
                  <a:pt x="2269" y="10932"/>
                  <a:pt x="1702" y="10932"/>
                </a:cubicBezTo>
                <a:cubicBezTo>
                  <a:pt x="1135" y="10932"/>
                  <a:pt x="694" y="10460"/>
                  <a:pt x="694" y="9924"/>
                </a:cubicBezTo>
                <a:cubicBezTo>
                  <a:pt x="694" y="9357"/>
                  <a:pt x="1135" y="8885"/>
                  <a:pt x="1702" y="8885"/>
                </a:cubicBezTo>
                <a:close/>
                <a:moveTo>
                  <a:pt x="5829" y="8885"/>
                </a:moveTo>
                <a:cubicBezTo>
                  <a:pt x="6396" y="8885"/>
                  <a:pt x="6869" y="9357"/>
                  <a:pt x="6869" y="9924"/>
                </a:cubicBezTo>
                <a:cubicBezTo>
                  <a:pt x="6869" y="10460"/>
                  <a:pt x="6396" y="10932"/>
                  <a:pt x="5829" y="10932"/>
                </a:cubicBezTo>
                <a:cubicBezTo>
                  <a:pt x="5294" y="10932"/>
                  <a:pt x="4821" y="10460"/>
                  <a:pt x="4821" y="9924"/>
                </a:cubicBezTo>
                <a:cubicBezTo>
                  <a:pt x="4821" y="9357"/>
                  <a:pt x="5294" y="8885"/>
                  <a:pt x="5829" y="8885"/>
                </a:cubicBezTo>
                <a:close/>
                <a:moveTo>
                  <a:pt x="9956" y="8885"/>
                </a:moveTo>
                <a:cubicBezTo>
                  <a:pt x="10523" y="8885"/>
                  <a:pt x="10996" y="9357"/>
                  <a:pt x="10996" y="9924"/>
                </a:cubicBezTo>
                <a:cubicBezTo>
                  <a:pt x="10996" y="10460"/>
                  <a:pt x="10523" y="10932"/>
                  <a:pt x="9956" y="10932"/>
                </a:cubicBezTo>
                <a:cubicBezTo>
                  <a:pt x="9421" y="10932"/>
                  <a:pt x="8948" y="10460"/>
                  <a:pt x="8948" y="9924"/>
                </a:cubicBezTo>
                <a:cubicBezTo>
                  <a:pt x="8948" y="9357"/>
                  <a:pt x="9421" y="8885"/>
                  <a:pt x="9956" y="8885"/>
                </a:cubicBezTo>
                <a:close/>
                <a:moveTo>
                  <a:pt x="5829" y="0"/>
                </a:moveTo>
                <a:cubicBezTo>
                  <a:pt x="4884" y="0"/>
                  <a:pt x="4128" y="725"/>
                  <a:pt x="4128" y="1670"/>
                </a:cubicBezTo>
                <a:cubicBezTo>
                  <a:pt x="4128" y="2143"/>
                  <a:pt x="4285" y="2584"/>
                  <a:pt x="4663" y="2899"/>
                </a:cubicBezTo>
                <a:lnTo>
                  <a:pt x="4695" y="2930"/>
                </a:lnTo>
                <a:cubicBezTo>
                  <a:pt x="3561" y="3403"/>
                  <a:pt x="2773" y="4505"/>
                  <a:pt x="2773" y="5766"/>
                </a:cubicBezTo>
                <a:cubicBezTo>
                  <a:pt x="2773" y="5955"/>
                  <a:pt x="2931" y="6144"/>
                  <a:pt x="3120" y="6144"/>
                </a:cubicBezTo>
                <a:lnTo>
                  <a:pt x="5514" y="6144"/>
                </a:lnTo>
                <a:lnTo>
                  <a:pt x="5514" y="6837"/>
                </a:lnTo>
                <a:lnTo>
                  <a:pt x="2395" y="6837"/>
                </a:lnTo>
                <a:cubicBezTo>
                  <a:pt x="1860" y="6837"/>
                  <a:pt x="1387" y="7309"/>
                  <a:pt x="1387" y="7876"/>
                </a:cubicBezTo>
                <a:lnTo>
                  <a:pt x="1387" y="8254"/>
                </a:lnTo>
                <a:cubicBezTo>
                  <a:pt x="599" y="8412"/>
                  <a:pt x="1" y="9137"/>
                  <a:pt x="1" y="9956"/>
                </a:cubicBezTo>
                <a:cubicBezTo>
                  <a:pt x="1" y="10901"/>
                  <a:pt x="757" y="11657"/>
                  <a:pt x="1702" y="11657"/>
                </a:cubicBezTo>
                <a:cubicBezTo>
                  <a:pt x="2647" y="11657"/>
                  <a:pt x="3403" y="10901"/>
                  <a:pt x="3403" y="9956"/>
                </a:cubicBezTo>
                <a:cubicBezTo>
                  <a:pt x="3403" y="9137"/>
                  <a:pt x="2805" y="8412"/>
                  <a:pt x="2017" y="8254"/>
                </a:cubicBezTo>
                <a:lnTo>
                  <a:pt x="2017" y="7876"/>
                </a:lnTo>
                <a:cubicBezTo>
                  <a:pt x="2017" y="7656"/>
                  <a:pt x="2175" y="7498"/>
                  <a:pt x="2364" y="7498"/>
                </a:cubicBezTo>
                <a:lnTo>
                  <a:pt x="5483" y="7498"/>
                </a:lnTo>
                <a:lnTo>
                  <a:pt x="5483" y="8223"/>
                </a:lnTo>
                <a:cubicBezTo>
                  <a:pt x="4695" y="8380"/>
                  <a:pt x="4096" y="9074"/>
                  <a:pt x="4096" y="9924"/>
                </a:cubicBezTo>
                <a:cubicBezTo>
                  <a:pt x="4096" y="10869"/>
                  <a:pt x="4852" y="11594"/>
                  <a:pt x="5798" y="11594"/>
                </a:cubicBezTo>
                <a:cubicBezTo>
                  <a:pt x="6743" y="11594"/>
                  <a:pt x="7499" y="10869"/>
                  <a:pt x="7499" y="9924"/>
                </a:cubicBezTo>
                <a:cubicBezTo>
                  <a:pt x="7499" y="9074"/>
                  <a:pt x="6900" y="8380"/>
                  <a:pt x="6113" y="8223"/>
                </a:cubicBezTo>
                <a:lnTo>
                  <a:pt x="6113" y="7498"/>
                </a:lnTo>
                <a:lnTo>
                  <a:pt x="9232" y="7498"/>
                </a:lnTo>
                <a:cubicBezTo>
                  <a:pt x="9421" y="7498"/>
                  <a:pt x="9578" y="7656"/>
                  <a:pt x="9578" y="7876"/>
                </a:cubicBezTo>
                <a:lnTo>
                  <a:pt x="9578" y="8254"/>
                </a:lnTo>
                <a:cubicBezTo>
                  <a:pt x="8791" y="8412"/>
                  <a:pt x="8192" y="9137"/>
                  <a:pt x="8192" y="9956"/>
                </a:cubicBezTo>
                <a:cubicBezTo>
                  <a:pt x="8192" y="10901"/>
                  <a:pt x="8948" y="11657"/>
                  <a:pt x="9893" y="11657"/>
                </a:cubicBezTo>
                <a:cubicBezTo>
                  <a:pt x="10838" y="11657"/>
                  <a:pt x="11595" y="10901"/>
                  <a:pt x="11595" y="9956"/>
                </a:cubicBezTo>
                <a:cubicBezTo>
                  <a:pt x="11658" y="9074"/>
                  <a:pt x="11059" y="8412"/>
                  <a:pt x="10271" y="8254"/>
                </a:cubicBezTo>
                <a:lnTo>
                  <a:pt x="10271" y="7876"/>
                </a:lnTo>
                <a:cubicBezTo>
                  <a:pt x="10271" y="7309"/>
                  <a:pt x="9799" y="6837"/>
                  <a:pt x="9263" y="6837"/>
                </a:cubicBezTo>
                <a:lnTo>
                  <a:pt x="6144" y="6837"/>
                </a:lnTo>
                <a:lnTo>
                  <a:pt x="6144" y="6144"/>
                </a:lnTo>
                <a:lnTo>
                  <a:pt x="8539" y="6144"/>
                </a:lnTo>
                <a:cubicBezTo>
                  <a:pt x="8759" y="6144"/>
                  <a:pt x="8917" y="5955"/>
                  <a:pt x="8917" y="5766"/>
                </a:cubicBezTo>
                <a:cubicBezTo>
                  <a:pt x="8917" y="4474"/>
                  <a:pt x="8129" y="3371"/>
                  <a:pt x="6963" y="2930"/>
                </a:cubicBezTo>
                <a:lnTo>
                  <a:pt x="7026" y="2899"/>
                </a:lnTo>
                <a:cubicBezTo>
                  <a:pt x="7341" y="2584"/>
                  <a:pt x="7530" y="2143"/>
                  <a:pt x="7530" y="1670"/>
                </a:cubicBezTo>
                <a:cubicBezTo>
                  <a:pt x="7530" y="725"/>
                  <a:pt x="6774" y="0"/>
                  <a:pt x="582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47"/>
          <p:cNvSpPr/>
          <p:nvPr/>
        </p:nvSpPr>
        <p:spPr>
          <a:xfrm>
            <a:off x="6903541" y="365782"/>
            <a:ext cx="353587" cy="353557"/>
          </a:xfrm>
          <a:custGeom>
            <a:rect b="b" l="l" r="r" t="t"/>
            <a:pathLst>
              <a:path extrusionOk="0" h="11657" w="11658">
                <a:moveTo>
                  <a:pt x="5829" y="662"/>
                </a:moveTo>
                <a:cubicBezTo>
                  <a:pt x="6396" y="662"/>
                  <a:pt x="6869" y="1134"/>
                  <a:pt x="6869" y="1670"/>
                </a:cubicBezTo>
                <a:cubicBezTo>
                  <a:pt x="6869" y="2237"/>
                  <a:pt x="6396" y="2741"/>
                  <a:pt x="5829" y="2741"/>
                </a:cubicBezTo>
                <a:cubicBezTo>
                  <a:pt x="5294" y="2710"/>
                  <a:pt x="4821" y="2237"/>
                  <a:pt x="4821" y="1670"/>
                </a:cubicBezTo>
                <a:cubicBezTo>
                  <a:pt x="4821" y="1134"/>
                  <a:pt x="5294" y="662"/>
                  <a:pt x="5829" y="662"/>
                </a:cubicBezTo>
                <a:close/>
                <a:moveTo>
                  <a:pt x="5829" y="3403"/>
                </a:moveTo>
                <a:cubicBezTo>
                  <a:pt x="7058" y="3403"/>
                  <a:pt x="8034" y="4316"/>
                  <a:pt x="8192" y="5451"/>
                </a:cubicBezTo>
                <a:lnTo>
                  <a:pt x="3466" y="5451"/>
                </a:lnTo>
                <a:cubicBezTo>
                  <a:pt x="3624" y="4285"/>
                  <a:pt x="4600" y="3403"/>
                  <a:pt x="5829" y="3403"/>
                </a:cubicBezTo>
                <a:close/>
                <a:moveTo>
                  <a:pt x="1702" y="8885"/>
                </a:moveTo>
                <a:cubicBezTo>
                  <a:pt x="2269" y="8885"/>
                  <a:pt x="2710" y="9357"/>
                  <a:pt x="2710" y="9924"/>
                </a:cubicBezTo>
                <a:cubicBezTo>
                  <a:pt x="2710" y="10460"/>
                  <a:pt x="2269" y="10932"/>
                  <a:pt x="1702" y="10932"/>
                </a:cubicBezTo>
                <a:cubicBezTo>
                  <a:pt x="1135" y="10932"/>
                  <a:pt x="694" y="10460"/>
                  <a:pt x="694" y="9924"/>
                </a:cubicBezTo>
                <a:cubicBezTo>
                  <a:pt x="694" y="9357"/>
                  <a:pt x="1135" y="8885"/>
                  <a:pt x="1702" y="8885"/>
                </a:cubicBezTo>
                <a:close/>
                <a:moveTo>
                  <a:pt x="5829" y="8885"/>
                </a:moveTo>
                <a:cubicBezTo>
                  <a:pt x="6396" y="8885"/>
                  <a:pt x="6869" y="9357"/>
                  <a:pt x="6869" y="9924"/>
                </a:cubicBezTo>
                <a:cubicBezTo>
                  <a:pt x="6869" y="10460"/>
                  <a:pt x="6396" y="10932"/>
                  <a:pt x="5829" y="10932"/>
                </a:cubicBezTo>
                <a:cubicBezTo>
                  <a:pt x="5294" y="10932"/>
                  <a:pt x="4821" y="10460"/>
                  <a:pt x="4821" y="9924"/>
                </a:cubicBezTo>
                <a:cubicBezTo>
                  <a:pt x="4821" y="9357"/>
                  <a:pt x="5294" y="8885"/>
                  <a:pt x="5829" y="8885"/>
                </a:cubicBezTo>
                <a:close/>
                <a:moveTo>
                  <a:pt x="9956" y="8885"/>
                </a:moveTo>
                <a:cubicBezTo>
                  <a:pt x="10523" y="8885"/>
                  <a:pt x="10996" y="9357"/>
                  <a:pt x="10996" y="9924"/>
                </a:cubicBezTo>
                <a:cubicBezTo>
                  <a:pt x="10996" y="10460"/>
                  <a:pt x="10523" y="10932"/>
                  <a:pt x="9956" y="10932"/>
                </a:cubicBezTo>
                <a:cubicBezTo>
                  <a:pt x="9421" y="10932"/>
                  <a:pt x="8948" y="10460"/>
                  <a:pt x="8948" y="9924"/>
                </a:cubicBezTo>
                <a:cubicBezTo>
                  <a:pt x="8948" y="9357"/>
                  <a:pt x="9421" y="8885"/>
                  <a:pt x="9956" y="8885"/>
                </a:cubicBezTo>
                <a:close/>
                <a:moveTo>
                  <a:pt x="5829" y="0"/>
                </a:moveTo>
                <a:cubicBezTo>
                  <a:pt x="4884" y="0"/>
                  <a:pt x="4128" y="725"/>
                  <a:pt x="4128" y="1670"/>
                </a:cubicBezTo>
                <a:cubicBezTo>
                  <a:pt x="4128" y="2143"/>
                  <a:pt x="4285" y="2584"/>
                  <a:pt x="4663" y="2899"/>
                </a:cubicBezTo>
                <a:lnTo>
                  <a:pt x="4695" y="2930"/>
                </a:lnTo>
                <a:cubicBezTo>
                  <a:pt x="3561" y="3403"/>
                  <a:pt x="2773" y="4505"/>
                  <a:pt x="2773" y="5766"/>
                </a:cubicBezTo>
                <a:cubicBezTo>
                  <a:pt x="2773" y="5955"/>
                  <a:pt x="2931" y="6144"/>
                  <a:pt x="3120" y="6144"/>
                </a:cubicBezTo>
                <a:lnTo>
                  <a:pt x="5514" y="6144"/>
                </a:lnTo>
                <a:lnTo>
                  <a:pt x="5514" y="6837"/>
                </a:lnTo>
                <a:lnTo>
                  <a:pt x="2395" y="6837"/>
                </a:lnTo>
                <a:cubicBezTo>
                  <a:pt x="1860" y="6837"/>
                  <a:pt x="1387" y="7309"/>
                  <a:pt x="1387" y="7876"/>
                </a:cubicBezTo>
                <a:lnTo>
                  <a:pt x="1387" y="8254"/>
                </a:lnTo>
                <a:cubicBezTo>
                  <a:pt x="599" y="8412"/>
                  <a:pt x="1" y="9137"/>
                  <a:pt x="1" y="9956"/>
                </a:cubicBezTo>
                <a:cubicBezTo>
                  <a:pt x="1" y="10901"/>
                  <a:pt x="757" y="11657"/>
                  <a:pt x="1702" y="11657"/>
                </a:cubicBezTo>
                <a:cubicBezTo>
                  <a:pt x="2647" y="11657"/>
                  <a:pt x="3403" y="10901"/>
                  <a:pt x="3403" y="9956"/>
                </a:cubicBezTo>
                <a:cubicBezTo>
                  <a:pt x="3403" y="9137"/>
                  <a:pt x="2805" y="8412"/>
                  <a:pt x="2017" y="8254"/>
                </a:cubicBezTo>
                <a:lnTo>
                  <a:pt x="2017" y="7876"/>
                </a:lnTo>
                <a:cubicBezTo>
                  <a:pt x="2017" y="7656"/>
                  <a:pt x="2175" y="7498"/>
                  <a:pt x="2364" y="7498"/>
                </a:cubicBezTo>
                <a:lnTo>
                  <a:pt x="5483" y="7498"/>
                </a:lnTo>
                <a:lnTo>
                  <a:pt x="5483" y="8223"/>
                </a:lnTo>
                <a:cubicBezTo>
                  <a:pt x="4695" y="8380"/>
                  <a:pt x="4096" y="9074"/>
                  <a:pt x="4096" y="9924"/>
                </a:cubicBezTo>
                <a:cubicBezTo>
                  <a:pt x="4096" y="10869"/>
                  <a:pt x="4852" y="11594"/>
                  <a:pt x="5798" y="11594"/>
                </a:cubicBezTo>
                <a:cubicBezTo>
                  <a:pt x="6743" y="11594"/>
                  <a:pt x="7499" y="10869"/>
                  <a:pt x="7499" y="9924"/>
                </a:cubicBezTo>
                <a:cubicBezTo>
                  <a:pt x="7499" y="9074"/>
                  <a:pt x="6900" y="8380"/>
                  <a:pt x="6113" y="8223"/>
                </a:cubicBezTo>
                <a:lnTo>
                  <a:pt x="6113" y="7498"/>
                </a:lnTo>
                <a:lnTo>
                  <a:pt x="9232" y="7498"/>
                </a:lnTo>
                <a:cubicBezTo>
                  <a:pt x="9421" y="7498"/>
                  <a:pt x="9578" y="7656"/>
                  <a:pt x="9578" y="7876"/>
                </a:cubicBezTo>
                <a:lnTo>
                  <a:pt x="9578" y="8254"/>
                </a:lnTo>
                <a:cubicBezTo>
                  <a:pt x="8791" y="8412"/>
                  <a:pt x="8192" y="9137"/>
                  <a:pt x="8192" y="9956"/>
                </a:cubicBezTo>
                <a:cubicBezTo>
                  <a:pt x="8192" y="10901"/>
                  <a:pt x="8948" y="11657"/>
                  <a:pt x="9893" y="11657"/>
                </a:cubicBezTo>
                <a:cubicBezTo>
                  <a:pt x="10838" y="11657"/>
                  <a:pt x="11595" y="10901"/>
                  <a:pt x="11595" y="9956"/>
                </a:cubicBezTo>
                <a:cubicBezTo>
                  <a:pt x="11658" y="9074"/>
                  <a:pt x="11059" y="8412"/>
                  <a:pt x="10271" y="8254"/>
                </a:cubicBezTo>
                <a:lnTo>
                  <a:pt x="10271" y="7876"/>
                </a:lnTo>
                <a:cubicBezTo>
                  <a:pt x="10271" y="7309"/>
                  <a:pt x="9799" y="6837"/>
                  <a:pt x="9263" y="6837"/>
                </a:cubicBezTo>
                <a:lnTo>
                  <a:pt x="6144" y="6837"/>
                </a:lnTo>
                <a:lnTo>
                  <a:pt x="6144" y="6144"/>
                </a:lnTo>
                <a:lnTo>
                  <a:pt x="8539" y="6144"/>
                </a:lnTo>
                <a:cubicBezTo>
                  <a:pt x="8759" y="6144"/>
                  <a:pt x="8917" y="5955"/>
                  <a:pt x="8917" y="5766"/>
                </a:cubicBezTo>
                <a:cubicBezTo>
                  <a:pt x="8917" y="4474"/>
                  <a:pt x="8129" y="3371"/>
                  <a:pt x="6963" y="2930"/>
                </a:cubicBezTo>
                <a:lnTo>
                  <a:pt x="7026" y="2899"/>
                </a:lnTo>
                <a:cubicBezTo>
                  <a:pt x="7341" y="2584"/>
                  <a:pt x="7530" y="2143"/>
                  <a:pt x="7530" y="1670"/>
                </a:cubicBezTo>
                <a:cubicBezTo>
                  <a:pt x="7530" y="725"/>
                  <a:pt x="6774" y="0"/>
                  <a:pt x="582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5" name="Google Shape;1995;p47"/>
          <p:cNvPicPr preferRelativeResize="0"/>
          <p:nvPr/>
        </p:nvPicPr>
        <p:blipFill>
          <a:blip r:embed="rId3">
            <a:alphaModFix/>
          </a:blip>
          <a:stretch>
            <a:fillRect/>
          </a:stretch>
        </p:blipFill>
        <p:spPr>
          <a:xfrm>
            <a:off x="1079525" y="2013925"/>
            <a:ext cx="6984949" cy="1387200"/>
          </a:xfrm>
          <a:prstGeom prst="rect">
            <a:avLst/>
          </a:prstGeom>
          <a:noFill/>
          <a:ln>
            <a:noFill/>
          </a:ln>
        </p:spPr>
      </p:pic>
      <p:sp>
        <p:nvSpPr>
          <p:cNvPr id="1996" name="Google Shape;1996;p47"/>
          <p:cNvSpPr txBox="1"/>
          <p:nvPr/>
        </p:nvSpPr>
        <p:spPr>
          <a:xfrm>
            <a:off x="7222650" y="4774200"/>
            <a:ext cx="99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arlow Semi Condensed"/>
                <a:ea typeface="Barlow Semi Condensed"/>
                <a:cs typeface="Barlow Semi Condensed"/>
                <a:sym typeface="Barlow Semi Condensed"/>
              </a:rPr>
              <a:t>Wenxuan Gu</a:t>
            </a:r>
            <a:endParaRPr sz="1200">
              <a:latin typeface="Barlow Semi Condensed"/>
              <a:ea typeface="Barlow Semi Condensed"/>
              <a:cs typeface="Barlow Semi Condensed"/>
              <a:sym typeface="Barlow Semi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0" name="Shape 2000"/>
        <p:cNvGrpSpPr/>
        <p:nvPr/>
      </p:nvGrpSpPr>
      <p:grpSpPr>
        <a:xfrm>
          <a:off x="0" y="0"/>
          <a:ext cx="0" cy="0"/>
          <a:chOff x="0" y="0"/>
          <a:chExt cx="0" cy="0"/>
        </a:xfrm>
      </p:grpSpPr>
      <p:sp>
        <p:nvSpPr>
          <p:cNvPr id="2001" name="Google Shape;2001;p48"/>
          <p:cNvSpPr txBox="1"/>
          <p:nvPr>
            <p:ph type="title"/>
          </p:nvPr>
        </p:nvSpPr>
        <p:spPr>
          <a:xfrm>
            <a:off x="1823550" y="459003"/>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Final Model Accuracy</a:t>
            </a:r>
            <a:endParaRPr/>
          </a:p>
        </p:txBody>
      </p:sp>
      <p:pic>
        <p:nvPicPr>
          <p:cNvPr id="2002" name="Google Shape;2002;p48"/>
          <p:cNvPicPr preferRelativeResize="0"/>
          <p:nvPr/>
        </p:nvPicPr>
        <p:blipFill>
          <a:blip r:embed="rId3">
            <a:alphaModFix/>
          </a:blip>
          <a:stretch>
            <a:fillRect/>
          </a:stretch>
        </p:blipFill>
        <p:spPr>
          <a:xfrm>
            <a:off x="1255974" y="1182638"/>
            <a:ext cx="3166950" cy="3166950"/>
          </a:xfrm>
          <a:prstGeom prst="rect">
            <a:avLst/>
          </a:prstGeom>
          <a:noFill/>
          <a:ln>
            <a:noFill/>
          </a:ln>
        </p:spPr>
      </p:pic>
      <p:pic>
        <p:nvPicPr>
          <p:cNvPr id="2003" name="Google Shape;2003;p48"/>
          <p:cNvPicPr preferRelativeResize="0"/>
          <p:nvPr/>
        </p:nvPicPr>
        <p:blipFill>
          <a:blip r:embed="rId4">
            <a:alphaModFix/>
          </a:blip>
          <a:stretch>
            <a:fillRect/>
          </a:stretch>
        </p:blipFill>
        <p:spPr>
          <a:xfrm>
            <a:off x="4726300" y="1327688"/>
            <a:ext cx="2876826" cy="2876826"/>
          </a:xfrm>
          <a:prstGeom prst="rect">
            <a:avLst/>
          </a:prstGeom>
          <a:noFill/>
          <a:ln>
            <a:noFill/>
          </a:ln>
        </p:spPr>
      </p:pic>
      <p:sp>
        <p:nvSpPr>
          <p:cNvPr id="2004" name="Google Shape;2004;p48"/>
          <p:cNvSpPr txBox="1"/>
          <p:nvPr/>
        </p:nvSpPr>
        <p:spPr>
          <a:xfrm>
            <a:off x="2458950" y="4267725"/>
            <a:ext cx="42261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Fjalla One"/>
                <a:ea typeface="Fjalla One"/>
                <a:cs typeface="Fjalla One"/>
                <a:sym typeface="Fjalla One"/>
              </a:rPr>
              <a:t>Accuracy: 0.8715999722480774</a:t>
            </a:r>
            <a:endParaRPr sz="900">
              <a:latin typeface="Fjalla One"/>
              <a:ea typeface="Fjalla One"/>
              <a:cs typeface="Fjalla One"/>
              <a:sym typeface="Fjalla One"/>
            </a:endParaRPr>
          </a:p>
          <a:p>
            <a:pPr indent="0" lvl="0" marL="0" rtl="0" algn="l">
              <a:spcBef>
                <a:spcPts val="0"/>
              </a:spcBef>
              <a:spcAft>
                <a:spcPts val="0"/>
              </a:spcAft>
              <a:buNone/>
            </a:pPr>
            <a:r>
              <a:t/>
            </a:r>
            <a:endParaRPr/>
          </a:p>
        </p:txBody>
      </p:sp>
      <p:sp>
        <p:nvSpPr>
          <p:cNvPr id="2005" name="Google Shape;2005;p48"/>
          <p:cNvSpPr txBox="1"/>
          <p:nvPr/>
        </p:nvSpPr>
        <p:spPr>
          <a:xfrm>
            <a:off x="7222650" y="4774200"/>
            <a:ext cx="99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arlow Semi Condensed"/>
                <a:ea typeface="Barlow Semi Condensed"/>
                <a:cs typeface="Barlow Semi Condensed"/>
                <a:sym typeface="Barlow Semi Condensed"/>
              </a:rPr>
              <a:t>Wenxuan Gu</a:t>
            </a:r>
            <a:endParaRPr sz="1200">
              <a:latin typeface="Barlow Semi Condensed"/>
              <a:ea typeface="Barlow Semi Condensed"/>
              <a:cs typeface="Barlow Semi Condensed"/>
              <a:sym typeface="Barlow Semi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sp>
        <p:nvSpPr>
          <p:cNvPr id="2010" name="Google Shape;2010;p49"/>
          <p:cNvSpPr txBox="1"/>
          <p:nvPr>
            <p:ph type="title"/>
          </p:nvPr>
        </p:nvSpPr>
        <p:spPr>
          <a:xfrm>
            <a:off x="2093975" y="262653"/>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rgbClr val="424242"/>
                </a:solidFill>
              </a:rPr>
              <a:t>Way to Find the Maximum Epochs Needed</a:t>
            </a:r>
            <a:endParaRPr sz="1900">
              <a:solidFill>
                <a:srgbClr val="424242"/>
              </a:solidFill>
            </a:endParaRPr>
          </a:p>
          <a:p>
            <a:pPr indent="0" lvl="0" marL="0" rtl="0" algn="ctr">
              <a:spcBef>
                <a:spcPts val="0"/>
              </a:spcBef>
              <a:spcAft>
                <a:spcPts val="0"/>
              </a:spcAft>
              <a:buNone/>
            </a:pPr>
            <a:r>
              <a:t/>
            </a:r>
            <a:endParaRPr sz="1900"/>
          </a:p>
        </p:txBody>
      </p:sp>
      <p:sp>
        <p:nvSpPr>
          <p:cNvPr id="2011" name="Google Shape;2011;p49"/>
          <p:cNvSpPr txBox="1"/>
          <p:nvPr/>
        </p:nvSpPr>
        <p:spPr>
          <a:xfrm>
            <a:off x="273700" y="1222700"/>
            <a:ext cx="3362400" cy="299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a:latin typeface="Fjalla One"/>
                <a:ea typeface="Fjalla One"/>
                <a:cs typeface="Fjalla One"/>
                <a:sym typeface="Fjalla One"/>
              </a:rPr>
              <a:t>1. Pseudocode:</a:t>
            </a:r>
            <a:endParaRPr sz="1000">
              <a:latin typeface="Fjalla One"/>
              <a:ea typeface="Fjalla One"/>
              <a:cs typeface="Fjalla One"/>
              <a:sym typeface="Fjalla One"/>
            </a:endParaRPr>
          </a:p>
          <a:p>
            <a:pPr indent="0" lvl="0" marL="0" rtl="0" algn="l">
              <a:lnSpc>
                <a:spcPct val="115000"/>
              </a:lnSpc>
              <a:spcBef>
                <a:spcPts val="0"/>
              </a:spcBef>
              <a:spcAft>
                <a:spcPts val="0"/>
              </a:spcAft>
              <a:buNone/>
            </a:pPr>
            <a:r>
              <a:t/>
            </a:r>
            <a:endParaRPr sz="1000">
              <a:latin typeface="Fjalla One"/>
              <a:ea typeface="Fjalla One"/>
              <a:cs typeface="Fjalla One"/>
              <a:sym typeface="Fjalla One"/>
            </a:endParaRPr>
          </a:p>
          <a:p>
            <a:pPr indent="0" lvl="0" marL="0" rtl="0" algn="l">
              <a:lnSpc>
                <a:spcPct val="115000"/>
              </a:lnSpc>
              <a:spcBef>
                <a:spcPts val="0"/>
              </a:spcBef>
              <a:spcAft>
                <a:spcPts val="0"/>
              </a:spcAft>
              <a:buNone/>
            </a:pPr>
            <a:r>
              <a:rPr lang="en" sz="1000"/>
              <a:t>Epoch = 1000</a:t>
            </a:r>
            <a:endParaRPr sz="1000"/>
          </a:p>
          <a:p>
            <a:pPr indent="0" lvl="0" marL="0" rtl="0" algn="l">
              <a:lnSpc>
                <a:spcPct val="115000"/>
              </a:lnSpc>
              <a:spcBef>
                <a:spcPts val="0"/>
              </a:spcBef>
              <a:spcAft>
                <a:spcPts val="0"/>
              </a:spcAft>
              <a:buNone/>
            </a:pPr>
            <a:r>
              <a:rPr lang="en" sz="1000"/>
              <a:t>Run model</a:t>
            </a:r>
            <a:endParaRPr sz="1000"/>
          </a:p>
          <a:p>
            <a:pPr indent="0" lvl="0" marL="0" rtl="0" algn="l">
              <a:lnSpc>
                <a:spcPct val="115000"/>
              </a:lnSpc>
              <a:spcBef>
                <a:spcPts val="0"/>
              </a:spcBef>
              <a:spcAft>
                <a:spcPts val="0"/>
              </a:spcAft>
              <a:buNone/>
            </a:pPr>
            <a:r>
              <a:rPr lang="en" sz="1000"/>
              <a:t>Count == 0</a:t>
            </a:r>
            <a:endParaRPr sz="1000"/>
          </a:p>
          <a:p>
            <a:pPr indent="0" lvl="0" marL="0" rtl="0" algn="l">
              <a:lnSpc>
                <a:spcPct val="115000"/>
              </a:lnSpc>
              <a:spcBef>
                <a:spcPts val="0"/>
              </a:spcBef>
              <a:spcAft>
                <a:spcPts val="0"/>
              </a:spcAft>
              <a:buNone/>
            </a:pPr>
            <a:r>
              <a:rPr lang="en" sz="1000"/>
              <a:t>While {</a:t>
            </a:r>
            <a:endParaRPr sz="1000"/>
          </a:p>
          <a:p>
            <a:pPr indent="0" lvl="0" marL="0" rtl="0" algn="l">
              <a:lnSpc>
                <a:spcPct val="115000"/>
              </a:lnSpc>
              <a:spcBef>
                <a:spcPts val="0"/>
              </a:spcBef>
              <a:spcAft>
                <a:spcPts val="0"/>
              </a:spcAft>
              <a:buNone/>
            </a:pPr>
            <a:r>
              <a:rPr lang="en" sz="1000"/>
              <a:t>Track every accuracy outputted by Model</a:t>
            </a:r>
            <a:endParaRPr sz="1000"/>
          </a:p>
          <a:p>
            <a:pPr indent="0" lvl="0" marL="0" rtl="0" algn="l">
              <a:lnSpc>
                <a:spcPct val="115000"/>
              </a:lnSpc>
              <a:spcBef>
                <a:spcPts val="0"/>
              </a:spcBef>
              <a:spcAft>
                <a:spcPts val="0"/>
              </a:spcAft>
              <a:buNone/>
            </a:pPr>
            <a:r>
              <a:rPr lang="en" sz="1000"/>
              <a:t>If ( Accuracy_{i} - Accuracy_{i-1} &lt;= N )</a:t>
            </a:r>
            <a:endParaRPr sz="1000"/>
          </a:p>
          <a:p>
            <a:pPr indent="0" lvl="0" marL="0" rtl="0" algn="l">
              <a:lnSpc>
                <a:spcPct val="115000"/>
              </a:lnSpc>
              <a:spcBef>
                <a:spcPts val="0"/>
              </a:spcBef>
              <a:spcAft>
                <a:spcPts val="0"/>
              </a:spcAft>
              <a:buNone/>
            </a:pPr>
            <a:r>
              <a:rPr lang="en" sz="1000"/>
              <a:t>Count += 1</a:t>
            </a:r>
            <a:endParaRPr sz="1000"/>
          </a:p>
          <a:p>
            <a:pPr indent="0" lvl="0" marL="0" rtl="0" algn="l">
              <a:lnSpc>
                <a:spcPct val="115000"/>
              </a:lnSpc>
              <a:spcBef>
                <a:spcPts val="0"/>
              </a:spcBef>
              <a:spcAft>
                <a:spcPts val="0"/>
              </a:spcAft>
              <a:buNone/>
            </a:pPr>
            <a:r>
              <a:rPr lang="en" sz="1000"/>
              <a:t>If (count == 3)</a:t>
            </a:r>
            <a:endParaRPr sz="1000"/>
          </a:p>
          <a:p>
            <a:pPr indent="0" lvl="0" marL="0" rtl="0" algn="l">
              <a:lnSpc>
                <a:spcPct val="115000"/>
              </a:lnSpc>
              <a:spcBef>
                <a:spcPts val="0"/>
              </a:spcBef>
              <a:spcAft>
                <a:spcPts val="0"/>
              </a:spcAft>
              <a:buNone/>
            </a:pPr>
            <a:r>
              <a:rPr lang="en" sz="1000"/>
              <a:t>Terminate model</a:t>
            </a:r>
            <a:endParaRPr sz="1000"/>
          </a:p>
          <a:p>
            <a:pPr indent="0" lvl="0" marL="0" rtl="0" algn="l">
              <a:lnSpc>
                <a:spcPct val="115000"/>
              </a:lnSpc>
              <a:spcBef>
                <a:spcPts val="0"/>
              </a:spcBef>
              <a:spcAft>
                <a:spcPts val="0"/>
              </a:spcAft>
              <a:buNone/>
            </a:pPr>
            <a:r>
              <a:rPr lang="en" sz="1000"/>
              <a:t>Break}</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latin typeface="Fjalla One"/>
                <a:ea typeface="Fjalla One"/>
                <a:cs typeface="Fjalla One"/>
                <a:sym typeface="Fjalla One"/>
              </a:rPr>
              <a:t>2. Example:</a:t>
            </a:r>
            <a:endParaRPr sz="1000"/>
          </a:p>
        </p:txBody>
      </p:sp>
      <p:grpSp>
        <p:nvGrpSpPr>
          <p:cNvPr id="2012" name="Google Shape;2012;p49"/>
          <p:cNvGrpSpPr/>
          <p:nvPr/>
        </p:nvGrpSpPr>
        <p:grpSpPr>
          <a:xfrm>
            <a:off x="2232072" y="317207"/>
            <a:ext cx="368987" cy="369016"/>
            <a:chOff x="-63252250" y="1930850"/>
            <a:chExt cx="319000" cy="319025"/>
          </a:xfrm>
        </p:grpSpPr>
        <p:sp>
          <p:nvSpPr>
            <p:cNvPr id="2013" name="Google Shape;2013;p49"/>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9"/>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5" name="Google Shape;2015;p49"/>
          <p:cNvGrpSpPr/>
          <p:nvPr/>
        </p:nvGrpSpPr>
        <p:grpSpPr>
          <a:xfrm>
            <a:off x="7104747" y="317207"/>
            <a:ext cx="368987" cy="369016"/>
            <a:chOff x="-63252250" y="1930850"/>
            <a:chExt cx="319000" cy="319025"/>
          </a:xfrm>
        </p:grpSpPr>
        <p:sp>
          <p:nvSpPr>
            <p:cNvPr id="2016" name="Google Shape;2016;p49"/>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9"/>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18" name="Google Shape;2018;p49"/>
          <p:cNvPicPr preferRelativeResize="0"/>
          <p:nvPr/>
        </p:nvPicPr>
        <p:blipFill rotWithShape="1">
          <a:blip r:embed="rId3">
            <a:alphaModFix/>
          </a:blip>
          <a:srcRect b="9909" l="0" r="0" t="7370"/>
          <a:stretch/>
        </p:blipFill>
        <p:spPr>
          <a:xfrm>
            <a:off x="332475" y="4216400"/>
            <a:ext cx="5265801" cy="335050"/>
          </a:xfrm>
          <a:prstGeom prst="rect">
            <a:avLst/>
          </a:prstGeom>
          <a:noFill/>
          <a:ln>
            <a:noFill/>
          </a:ln>
        </p:spPr>
      </p:pic>
      <p:grpSp>
        <p:nvGrpSpPr>
          <p:cNvPr id="2019" name="Google Shape;2019;p49"/>
          <p:cNvGrpSpPr/>
          <p:nvPr/>
        </p:nvGrpSpPr>
        <p:grpSpPr>
          <a:xfrm>
            <a:off x="2355553" y="773829"/>
            <a:ext cx="1637968" cy="154942"/>
            <a:chOff x="238125" y="2506075"/>
            <a:chExt cx="7115411" cy="673075"/>
          </a:xfrm>
        </p:grpSpPr>
        <p:sp>
          <p:nvSpPr>
            <p:cNvPr id="2020" name="Google Shape;2020;p49"/>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9"/>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9"/>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9"/>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9"/>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5" name="Google Shape;2025;p49"/>
          <p:cNvGrpSpPr/>
          <p:nvPr/>
        </p:nvGrpSpPr>
        <p:grpSpPr>
          <a:xfrm>
            <a:off x="3993528" y="773829"/>
            <a:ext cx="1637968" cy="154942"/>
            <a:chOff x="238125" y="2506075"/>
            <a:chExt cx="7115411" cy="673075"/>
          </a:xfrm>
        </p:grpSpPr>
        <p:sp>
          <p:nvSpPr>
            <p:cNvPr id="2026" name="Google Shape;2026;p49"/>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9"/>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9"/>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9"/>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9"/>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1" name="Google Shape;2031;p49"/>
          <p:cNvGrpSpPr/>
          <p:nvPr/>
        </p:nvGrpSpPr>
        <p:grpSpPr>
          <a:xfrm>
            <a:off x="5627678" y="773829"/>
            <a:ext cx="1637968" cy="154942"/>
            <a:chOff x="238125" y="2506075"/>
            <a:chExt cx="7115411" cy="673075"/>
          </a:xfrm>
        </p:grpSpPr>
        <p:sp>
          <p:nvSpPr>
            <p:cNvPr id="2032" name="Google Shape;2032;p49"/>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9"/>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9"/>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9"/>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9"/>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37" name="Google Shape;2037;p49"/>
          <p:cNvPicPr preferRelativeResize="0"/>
          <p:nvPr/>
        </p:nvPicPr>
        <p:blipFill>
          <a:blip r:embed="rId4">
            <a:alphaModFix/>
          </a:blip>
          <a:stretch>
            <a:fillRect/>
          </a:stretch>
        </p:blipFill>
        <p:spPr>
          <a:xfrm>
            <a:off x="5135225" y="1003800"/>
            <a:ext cx="3212600" cy="3212600"/>
          </a:xfrm>
          <a:prstGeom prst="rect">
            <a:avLst/>
          </a:prstGeom>
          <a:noFill/>
          <a:ln>
            <a:noFill/>
          </a:ln>
        </p:spPr>
      </p:pic>
      <p:sp>
        <p:nvSpPr>
          <p:cNvPr id="2038" name="Google Shape;2038;p49"/>
          <p:cNvSpPr txBox="1"/>
          <p:nvPr/>
        </p:nvSpPr>
        <p:spPr>
          <a:xfrm>
            <a:off x="8152800" y="4774200"/>
            <a:ext cx="99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arlow Semi Condensed"/>
                <a:ea typeface="Barlow Semi Condensed"/>
                <a:cs typeface="Barlow Semi Condensed"/>
                <a:sym typeface="Barlow Semi Condensed"/>
              </a:rPr>
              <a:t>Wenxuan Gu</a:t>
            </a:r>
            <a:endParaRPr sz="1200">
              <a:latin typeface="Barlow Semi Condensed"/>
              <a:ea typeface="Barlow Semi Condensed"/>
              <a:cs typeface="Barlow Semi Condensed"/>
              <a:sym typeface="Barlow Semi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2" name="Shape 2042"/>
        <p:cNvGrpSpPr/>
        <p:nvPr/>
      </p:nvGrpSpPr>
      <p:grpSpPr>
        <a:xfrm>
          <a:off x="0" y="0"/>
          <a:ext cx="0" cy="0"/>
          <a:chOff x="0" y="0"/>
          <a:chExt cx="0" cy="0"/>
        </a:xfrm>
      </p:grpSpPr>
      <p:sp>
        <p:nvSpPr>
          <p:cNvPr id="2043" name="Google Shape;2043;p50"/>
          <p:cNvSpPr txBox="1"/>
          <p:nvPr>
            <p:ph type="title"/>
          </p:nvPr>
        </p:nvSpPr>
        <p:spPr>
          <a:xfrm>
            <a:off x="3387050" y="325850"/>
            <a:ext cx="27402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rgbClr val="424242"/>
                </a:solidFill>
                <a:latin typeface="Maven Pro"/>
                <a:ea typeface="Maven Pro"/>
                <a:cs typeface="Maven Pro"/>
                <a:sym typeface="Maven Pro"/>
              </a:rPr>
              <a:t>Convolutional SVM</a:t>
            </a:r>
            <a:endParaRPr b="1" sz="1900">
              <a:solidFill>
                <a:srgbClr val="424242"/>
              </a:solidFill>
              <a:latin typeface="Maven Pro"/>
              <a:ea typeface="Maven Pro"/>
              <a:cs typeface="Maven Pro"/>
              <a:sym typeface="Maven Pro"/>
            </a:endParaRPr>
          </a:p>
          <a:p>
            <a:pPr indent="0" lvl="0" marL="0" rtl="0" algn="ctr">
              <a:spcBef>
                <a:spcPts val="0"/>
              </a:spcBef>
              <a:spcAft>
                <a:spcPts val="0"/>
              </a:spcAft>
              <a:buNone/>
            </a:pPr>
            <a:r>
              <a:t/>
            </a:r>
            <a:endParaRPr b="1" sz="1900">
              <a:solidFill>
                <a:srgbClr val="424242"/>
              </a:solidFill>
              <a:latin typeface="Maven Pro"/>
              <a:ea typeface="Maven Pro"/>
              <a:cs typeface="Maven Pro"/>
              <a:sym typeface="Maven Pro"/>
            </a:endParaRPr>
          </a:p>
          <a:p>
            <a:pPr indent="0" lvl="0" marL="0" rtl="0" algn="ctr">
              <a:spcBef>
                <a:spcPts val="0"/>
              </a:spcBef>
              <a:spcAft>
                <a:spcPts val="0"/>
              </a:spcAft>
              <a:buNone/>
            </a:pPr>
            <a:r>
              <a:t/>
            </a:r>
            <a:endParaRPr sz="1900"/>
          </a:p>
        </p:txBody>
      </p:sp>
      <p:sp>
        <p:nvSpPr>
          <p:cNvPr id="2044" name="Google Shape;2044;p50"/>
          <p:cNvSpPr/>
          <p:nvPr/>
        </p:nvSpPr>
        <p:spPr>
          <a:xfrm>
            <a:off x="2107179" y="359532"/>
            <a:ext cx="353587" cy="353557"/>
          </a:xfrm>
          <a:custGeom>
            <a:rect b="b" l="l" r="r" t="t"/>
            <a:pathLst>
              <a:path extrusionOk="0" h="11657" w="11658">
                <a:moveTo>
                  <a:pt x="5829" y="662"/>
                </a:moveTo>
                <a:cubicBezTo>
                  <a:pt x="6396" y="662"/>
                  <a:pt x="6869" y="1134"/>
                  <a:pt x="6869" y="1670"/>
                </a:cubicBezTo>
                <a:cubicBezTo>
                  <a:pt x="6869" y="2237"/>
                  <a:pt x="6396" y="2741"/>
                  <a:pt x="5829" y="2741"/>
                </a:cubicBezTo>
                <a:cubicBezTo>
                  <a:pt x="5294" y="2710"/>
                  <a:pt x="4821" y="2237"/>
                  <a:pt x="4821" y="1670"/>
                </a:cubicBezTo>
                <a:cubicBezTo>
                  <a:pt x="4821" y="1134"/>
                  <a:pt x="5294" y="662"/>
                  <a:pt x="5829" y="662"/>
                </a:cubicBezTo>
                <a:close/>
                <a:moveTo>
                  <a:pt x="5829" y="3403"/>
                </a:moveTo>
                <a:cubicBezTo>
                  <a:pt x="7058" y="3403"/>
                  <a:pt x="8034" y="4316"/>
                  <a:pt x="8192" y="5451"/>
                </a:cubicBezTo>
                <a:lnTo>
                  <a:pt x="3466" y="5451"/>
                </a:lnTo>
                <a:cubicBezTo>
                  <a:pt x="3624" y="4285"/>
                  <a:pt x="4600" y="3403"/>
                  <a:pt x="5829" y="3403"/>
                </a:cubicBezTo>
                <a:close/>
                <a:moveTo>
                  <a:pt x="1702" y="8885"/>
                </a:moveTo>
                <a:cubicBezTo>
                  <a:pt x="2269" y="8885"/>
                  <a:pt x="2710" y="9357"/>
                  <a:pt x="2710" y="9924"/>
                </a:cubicBezTo>
                <a:cubicBezTo>
                  <a:pt x="2710" y="10460"/>
                  <a:pt x="2269" y="10932"/>
                  <a:pt x="1702" y="10932"/>
                </a:cubicBezTo>
                <a:cubicBezTo>
                  <a:pt x="1135" y="10932"/>
                  <a:pt x="694" y="10460"/>
                  <a:pt x="694" y="9924"/>
                </a:cubicBezTo>
                <a:cubicBezTo>
                  <a:pt x="694" y="9357"/>
                  <a:pt x="1135" y="8885"/>
                  <a:pt x="1702" y="8885"/>
                </a:cubicBezTo>
                <a:close/>
                <a:moveTo>
                  <a:pt x="5829" y="8885"/>
                </a:moveTo>
                <a:cubicBezTo>
                  <a:pt x="6396" y="8885"/>
                  <a:pt x="6869" y="9357"/>
                  <a:pt x="6869" y="9924"/>
                </a:cubicBezTo>
                <a:cubicBezTo>
                  <a:pt x="6869" y="10460"/>
                  <a:pt x="6396" y="10932"/>
                  <a:pt x="5829" y="10932"/>
                </a:cubicBezTo>
                <a:cubicBezTo>
                  <a:pt x="5294" y="10932"/>
                  <a:pt x="4821" y="10460"/>
                  <a:pt x="4821" y="9924"/>
                </a:cubicBezTo>
                <a:cubicBezTo>
                  <a:pt x="4821" y="9357"/>
                  <a:pt x="5294" y="8885"/>
                  <a:pt x="5829" y="8885"/>
                </a:cubicBezTo>
                <a:close/>
                <a:moveTo>
                  <a:pt x="9956" y="8885"/>
                </a:moveTo>
                <a:cubicBezTo>
                  <a:pt x="10523" y="8885"/>
                  <a:pt x="10996" y="9357"/>
                  <a:pt x="10996" y="9924"/>
                </a:cubicBezTo>
                <a:cubicBezTo>
                  <a:pt x="10996" y="10460"/>
                  <a:pt x="10523" y="10932"/>
                  <a:pt x="9956" y="10932"/>
                </a:cubicBezTo>
                <a:cubicBezTo>
                  <a:pt x="9421" y="10932"/>
                  <a:pt x="8948" y="10460"/>
                  <a:pt x="8948" y="9924"/>
                </a:cubicBezTo>
                <a:cubicBezTo>
                  <a:pt x="8948" y="9357"/>
                  <a:pt x="9421" y="8885"/>
                  <a:pt x="9956" y="8885"/>
                </a:cubicBezTo>
                <a:close/>
                <a:moveTo>
                  <a:pt x="5829" y="0"/>
                </a:moveTo>
                <a:cubicBezTo>
                  <a:pt x="4884" y="0"/>
                  <a:pt x="4128" y="725"/>
                  <a:pt x="4128" y="1670"/>
                </a:cubicBezTo>
                <a:cubicBezTo>
                  <a:pt x="4128" y="2143"/>
                  <a:pt x="4285" y="2584"/>
                  <a:pt x="4663" y="2899"/>
                </a:cubicBezTo>
                <a:lnTo>
                  <a:pt x="4695" y="2930"/>
                </a:lnTo>
                <a:cubicBezTo>
                  <a:pt x="3561" y="3403"/>
                  <a:pt x="2773" y="4505"/>
                  <a:pt x="2773" y="5766"/>
                </a:cubicBezTo>
                <a:cubicBezTo>
                  <a:pt x="2773" y="5955"/>
                  <a:pt x="2931" y="6144"/>
                  <a:pt x="3120" y="6144"/>
                </a:cubicBezTo>
                <a:lnTo>
                  <a:pt x="5514" y="6144"/>
                </a:lnTo>
                <a:lnTo>
                  <a:pt x="5514" y="6837"/>
                </a:lnTo>
                <a:lnTo>
                  <a:pt x="2395" y="6837"/>
                </a:lnTo>
                <a:cubicBezTo>
                  <a:pt x="1860" y="6837"/>
                  <a:pt x="1387" y="7309"/>
                  <a:pt x="1387" y="7876"/>
                </a:cubicBezTo>
                <a:lnTo>
                  <a:pt x="1387" y="8254"/>
                </a:lnTo>
                <a:cubicBezTo>
                  <a:pt x="599" y="8412"/>
                  <a:pt x="1" y="9137"/>
                  <a:pt x="1" y="9956"/>
                </a:cubicBezTo>
                <a:cubicBezTo>
                  <a:pt x="1" y="10901"/>
                  <a:pt x="757" y="11657"/>
                  <a:pt x="1702" y="11657"/>
                </a:cubicBezTo>
                <a:cubicBezTo>
                  <a:pt x="2647" y="11657"/>
                  <a:pt x="3403" y="10901"/>
                  <a:pt x="3403" y="9956"/>
                </a:cubicBezTo>
                <a:cubicBezTo>
                  <a:pt x="3403" y="9137"/>
                  <a:pt x="2805" y="8412"/>
                  <a:pt x="2017" y="8254"/>
                </a:cubicBezTo>
                <a:lnTo>
                  <a:pt x="2017" y="7876"/>
                </a:lnTo>
                <a:cubicBezTo>
                  <a:pt x="2017" y="7656"/>
                  <a:pt x="2175" y="7498"/>
                  <a:pt x="2364" y="7498"/>
                </a:cubicBezTo>
                <a:lnTo>
                  <a:pt x="5483" y="7498"/>
                </a:lnTo>
                <a:lnTo>
                  <a:pt x="5483" y="8223"/>
                </a:lnTo>
                <a:cubicBezTo>
                  <a:pt x="4695" y="8380"/>
                  <a:pt x="4096" y="9074"/>
                  <a:pt x="4096" y="9924"/>
                </a:cubicBezTo>
                <a:cubicBezTo>
                  <a:pt x="4096" y="10869"/>
                  <a:pt x="4852" y="11594"/>
                  <a:pt x="5798" y="11594"/>
                </a:cubicBezTo>
                <a:cubicBezTo>
                  <a:pt x="6743" y="11594"/>
                  <a:pt x="7499" y="10869"/>
                  <a:pt x="7499" y="9924"/>
                </a:cubicBezTo>
                <a:cubicBezTo>
                  <a:pt x="7499" y="9074"/>
                  <a:pt x="6900" y="8380"/>
                  <a:pt x="6113" y="8223"/>
                </a:cubicBezTo>
                <a:lnTo>
                  <a:pt x="6113" y="7498"/>
                </a:lnTo>
                <a:lnTo>
                  <a:pt x="9232" y="7498"/>
                </a:lnTo>
                <a:cubicBezTo>
                  <a:pt x="9421" y="7498"/>
                  <a:pt x="9578" y="7656"/>
                  <a:pt x="9578" y="7876"/>
                </a:cubicBezTo>
                <a:lnTo>
                  <a:pt x="9578" y="8254"/>
                </a:lnTo>
                <a:cubicBezTo>
                  <a:pt x="8791" y="8412"/>
                  <a:pt x="8192" y="9137"/>
                  <a:pt x="8192" y="9956"/>
                </a:cubicBezTo>
                <a:cubicBezTo>
                  <a:pt x="8192" y="10901"/>
                  <a:pt x="8948" y="11657"/>
                  <a:pt x="9893" y="11657"/>
                </a:cubicBezTo>
                <a:cubicBezTo>
                  <a:pt x="10838" y="11657"/>
                  <a:pt x="11595" y="10901"/>
                  <a:pt x="11595" y="9956"/>
                </a:cubicBezTo>
                <a:cubicBezTo>
                  <a:pt x="11658" y="9074"/>
                  <a:pt x="11059" y="8412"/>
                  <a:pt x="10271" y="8254"/>
                </a:cubicBezTo>
                <a:lnTo>
                  <a:pt x="10271" y="7876"/>
                </a:lnTo>
                <a:cubicBezTo>
                  <a:pt x="10271" y="7309"/>
                  <a:pt x="9799" y="6837"/>
                  <a:pt x="9263" y="6837"/>
                </a:cubicBezTo>
                <a:lnTo>
                  <a:pt x="6144" y="6837"/>
                </a:lnTo>
                <a:lnTo>
                  <a:pt x="6144" y="6144"/>
                </a:lnTo>
                <a:lnTo>
                  <a:pt x="8539" y="6144"/>
                </a:lnTo>
                <a:cubicBezTo>
                  <a:pt x="8759" y="6144"/>
                  <a:pt x="8917" y="5955"/>
                  <a:pt x="8917" y="5766"/>
                </a:cubicBezTo>
                <a:cubicBezTo>
                  <a:pt x="8917" y="4474"/>
                  <a:pt x="8129" y="3371"/>
                  <a:pt x="6963" y="2930"/>
                </a:cubicBezTo>
                <a:lnTo>
                  <a:pt x="7026" y="2899"/>
                </a:lnTo>
                <a:cubicBezTo>
                  <a:pt x="7341" y="2584"/>
                  <a:pt x="7530" y="2143"/>
                  <a:pt x="7530" y="1670"/>
                </a:cubicBezTo>
                <a:cubicBezTo>
                  <a:pt x="7530" y="725"/>
                  <a:pt x="6774" y="0"/>
                  <a:pt x="582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0"/>
          <p:cNvSpPr/>
          <p:nvPr/>
        </p:nvSpPr>
        <p:spPr>
          <a:xfrm>
            <a:off x="7053529" y="359532"/>
            <a:ext cx="353587" cy="353557"/>
          </a:xfrm>
          <a:custGeom>
            <a:rect b="b" l="l" r="r" t="t"/>
            <a:pathLst>
              <a:path extrusionOk="0" h="11657" w="11658">
                <a:moveTo>
                  <a:pt x="5829" y="662"/>
                </a:moveTo>
                <a:cubicBezTo>
                  <a:pt x="6396" y="662"/>
                  <a:pt x="6869" y="1134"/>
                  <a:pt x="6869" y="1670"/>
                </a:cubicBezTo>
                <a:cubicBezTo>
                  <a:pt x="6869" y="2237"/>
                  <a:pt x="6396" y="2741"/>
                  <a:pt x="5829" y="2741"/>
                </a:cubicBezTo>
                <a:cubicBezTo>
                  <a:pt x="5294" y="2710"/>
                  <a:pt x="4821" y="2237"/>
                  <a:pt x="4821" y="1670"/>
                </a:cubicBezTo>
                <a:cubicBezTo>
                  <a:pt x="4821" y="1134"/>
                  <a:pt x="5294" y="662"/>
                  <a:pt x="5829" y="662"/>
                </a:cubicBezTo>
                <a:close/>
                <a:moveTo>
                  <a:pt x="5829" y="3403"/>
                </a:moveTo>
                <a:cubicBezTo>
                  <a:pt x="7058" y="3403"/>
                  <a:pt x="8034" y="4316"/>
                  <a:pt x="8192" y="5451"/>
                </a:cubicBezTo>
                <a:lnTo>
                  <a:pt x="3466" y="5451"/>
                </a:lnTo>
                <a:cubicBezTo>
                  <a:pt x="3624" y="4285"/>
                  <a:pt x="4600" y="3403"/>
                  <a:pt x="5829" y="3403"/>
                </a:cubicBezTo>
                <a:close/>
                <a:moveTo>
                  <a:pt x="1702" y="8885"/>
                </a:moveTo>
                <a:cubicBezTo>
                  <a:pt x="2269" y="8885"/>
                  <a:pt x="2710" y="9357"/>
                  <a:pt x="2710" y="9924"/>
                </a:cubicBezTo>
                <a:cubicBezTo>
                  <a:pt x="2710" y="10460"/>
                  <a:pt x="2269" y="10932"/>
                  <a:pt x="1702" y="10932"/>
                </a:cubicBezTo>
                <a:cubicBezTo>
                  <a:pt x="1135" y="10932"/>
                  <a:pt x="694" y="10460"/>
                  <a:pt x="694" y="9924"/>
                </a:cubicBezTo>
                <a:cubicBezTo>
                  <a:pt x="694" y="9357"/>
                  <a:pt x="1135" y="8885"/>
                  <a:pt x="1702" y="8885"/>
                </a:cubicBezTo>
                <a:close/>
                <a:moveTo>
                  <a:pt x="5829" y="8885"/>
                </a:moveTo>
                <a:cubicBezTo>
                  <a:pt x="6396" y="8885"/>
                  <a:pt x="6869" y="9357"/>
                  <a:pt x="6869" y="9924"/>
                </a:cubicBezTo>
                <a:cubicBezTo>
                  <a:pt x="6869" y="10460"/>
                  <a:pt x="6396" y="10932"/>
                  <a:pt x="5829" y="10932"/>
                </a:cubicBezTo>
                <a:cubicBezTo>
                  <a:pt x="5294" y="10932"/>
                  <a:pt x="4821" y="10460"/>
                  <a:pt x="4821" y="9924"/>
                </a:cubicBezTo>
                <a:cubicBezTo>
                  <a:pt x="4821" y="9357"/>
                  <a:pt x="5294" y="8885"/>
                  <a:pt x="5829" y="8885"/>
                </a:cubicBezTo>
                <a:close/>
                <a:moveTo>
                  <a:pt x="9956" y="8885"/>
                </a:moveTo>
                <a:cubicBezTo>
                  <a:pt x="10523" y="8885"/>
                  <a:pt x="10996" y="9357"/>
                  <a:pt x="10996" y="9924"/>
                </a:cubicBezTo>
                <a:cubicBezTo>
                  <a:pt x="10996" y="10460"/>
                  <a:pt x="10523" y="10932"/>
                  <a:pt x="9956" y="10932"/>
                </a:cubicBezTo>
                <a:cubicBezTo>
                  <a:pt x="9421" y="10932"/>
                  <a:pt x="8948" y="10460"/>
                  <a:pt x="8948" y="9924"/>
                </a:cubicBezTo>
                <a:cubicBezTo>
                  <a:pt x="8948" y="9357"/>
                  <a:pt x="9421" y="8885"/>
                  <a:pt x="9956" y="8885"/>
                </a:cubicBezTo>
                <a:close/>
                <a:moveTo>
                  <a:pt x="5829" y="0"/>
                </a:moveTo>
                <a:cubicBezTo>
                  <a:pt x="4884" y="0"/>
                  <a:pt x="4128" y="725"/>
                  <a:pt x="4128" y="1670"/>
                </a:cubicBezTo>
                <a:cubicBezTo>
                  <a:pt x="4128" y="2143"/>
                  <a:pt x="4285" y="2584"/>
                  <a:pt x="4663" y="2899"/>
                </a:cubicBezTo>
                <a:lnTo>
                  <a:pt x="4695" y="2930"/>
                </a:lnTo>
                <a:cubicBezTo>
                  <a:pt x="3561" y="3403"/>
                  <a:pt x="2773" y="4505"/>
                  <a:pt x="2773" y="5766"/>
                </a:cubicBezTo>
                <a:cubicBezTo>
                  <a:pt x="2773" y="5955"/>
                  <a:pt x="2931" y="6144"/>
                  <a:pt x="3120" y="6144"/>
                </a:cubicBezTo>
                <a:lnTo>
                  <a:pt x="5514" y="6144"/>
                </a:lnTo>
                <a:lnTo>
                  <a:pt x="5514" y="6837"/>
                </a:lnTo>
                <a:lnTo>
                  <a:pt x="2395" y="6837"/>
                </a:lnTo>
                <a:cubicBezTo>
                  <a:pt x="1860" y="6837"/>
                  <a:pt x="1387" y="7309"/>
                  <a:pt x="1387" y="7876"/>
                </a:cubicBezTo>
                <a:lnTo>
                  <a:pt x="1387" y="8254"/>
                </a:lnTo>
                <a:cubicBezTo>
                  <a:pt x="599" y="8412"/>
                  <a:pt x="1" y="9137"/>
                  <a:pt x="1" y="9956"/>
                </a:cubicBezTo>
                <a:cubicBezTo>
                  <a:pt x="1" y="10901"/>
                  <a:pt x="757" y="11657"/>
                  <a:pt x="1702" y="11657"/>
                </a:cubicBezTo>
                <a:cubicBezTo>
                  <a:pt x="2647" y="11657"/>
                  <a:pt x="3403" y="10901"/>
                  <a:pt x="3403" y="9956"/>
                </a:cubicBezTo>
                <a:cubicBezTo>
                  <a:pt x="3403" y="9137"/>
                  <a:pt x="2805" y="8412"/>
                  <a:pt x="2017" y="8254"/>
                </a:cubicBezTo>
                <a:lnTo>
                  <a:pt x="2017" y="7876"/>
                </a:lnTo>
                <a:cubicBezTo>
                  <a:pt x="2017" y="7656"/>
                  <a:pt x="2175" y="7498"/>
                  <a:pt x="2364" y="7498"/>
                </a:cubicBezTo>
                <a:lnTo>
                  <a:pt x="5483" y="7498"/>
                </a:lnTo>
                <a:lnTo>
                  <a:pt x="5483" y="8223"/>
                </a:lnTo>
                <a:cubicBezTo>
                  <a:pt x="4695" y="8380"/>
                  <a:pt x="4096" y="9074"/>
                  <a:pt x="4096" y="9924"/>
                </a:cubicBezTo>
                <a:cubicBezTo>
                  <a:pt x="4096" y="10869"/>
                  <a:pt x="4852" y="11594"/>
                  <a:pt x="5798" y="11594"/>
                </a:cubicBezTo>
                <a:cubicBezTo>
                  <a:pt x="6743" y="11594"/>
                  <a:pt x="7499" y="10869"/>
                  <a:pt x="7499" y="9924"/>
                </a:cubicBezTo>
                <a:cubicBezTo>
                  <a:pt x="7499" y="9074"/>
                  <a:pt x="6900" y="8380"/>
                  <a:pt x="6113" y="8223"/>
                </a:cubicBezTo>
                <a:lnTo>
                  <a:pt x="6113" y="7498"/>
                </a:lnTo>
                <a:lnTo>
                  <a:pt x="9232" y="7498"/>
                </a:lnTo>
                <a:cubicBezTo>
                  <a:pt x="9421" y="7498"/>
                  <a:pt x="9578" y="7656"/>
                  <a:pt x="9578" y="7876"/>
                </a:cubicBezTo>
                <a:lnTo>
                  <a:pt x="9578" y="8254"/>
                </a:lnTo>
                <a:cubicBezTo>
                  <a:pt x="8791" y="8412"/>
                  <a:pt x="8192" y="9137"/>
                  <a:pt x="8192" y="9956"/>
                </a:cubicBezTo>
                <a:cubicBezTo>
                  <a:pt x="8192" y="10901"/>
                  <a:pt x="8948" y="11657"/>
                  <a:pt x="9893" y="11657"/>
                </a:cubicBezTo>
                <a:cubicBezTo>
                  <a:pt x="10838" y="11657"/>
                  <a:pt x="11595" y="10901"/>
                  <a:pt x="11595" y="9956"/>
                </a:cubicBezTo>
                <a:cubicBezTo>
                  <a:pt x="11658" y="9074"/>
                  <a:pt x="11059" y="8412"/>
                  <a:pt x="10271" y="8254"/>
                </a:cubicBezTo>
                <a:lnTo>
                  <a:pt x="10271" y="7876"/>
                </a:lnTo>
                <a:cubicBezTo>
                  <a:pt x="10271" y="7309"/>
                  <a:pt x="9799" y="6837"/>
                  <a:pt x="9263" y="6837"/>
                </a:cubicBezTo>
                <a:lnTo>
                  <a:pt x="6144" y="6837"/>
                </a:lnTo>
                <a:lnTo>
                  <a:pt x="6144" y="6144"/>
                </a:lnTo>
                <a:lnTo>
                  <a:pt x="8539" y="6144"/>
                </a:lnTo>
                <a:cubicBezTo>
                  <a:pt x="8759" y="6144"/>
                  <a:pt x="8917" y="5955"/>
                  <a:pt x="8917" y="5766"/>
                </a:cubicBezTo>
                <a:cubicBezTo>
                  <a:pt x="8917" y="4474"/>
                  <a:pt x="8129" y="3371"/>
                  <a:pt x="6963" y="2930"/>
                </a:cubicBezTo>
                <a:lnTo>
                  <a:pt x="7026" y="2899"/>
                </a:lnTo>
                <a:cubicBezTo>
                  <a:pt x="7341" y="2584"/>
                  <a:pt x="7530" y="2143"/>
                  <a:pt x="7530" y="1670"/>
                </a:cubicBezTo>
                <a:cubicBezTo>
                  <a:pt x="7530" y="725"/>
                  <a:pt x="6774" y="0"/>
                  <a:pt x="582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6" name="Google Shape;2046;p50"/>
          <p:cNvGrpSpPr/>
          <p:nvPr/>
        </p:nvGrpSpPr>
        <p:grpSpPr>
          <a:xfrm>
            <a:off x="2107178" y="780542"/>
            <a:ext cx="1637968" cy="154942"/>
            <a:chOff x="238125" y="2506075"/>
            <a:chExt cx="7115411" cy="673075"/>
          </a:xfrm>
        </p:grpSpPr>
        <p:sp>
          <p:nvSpPr>
            <p:cNvPr id="2047" name="Google Shape;2047;p50"/>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0"/>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0"/>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0"/>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0"/>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2" name="Google Shape;2052;p50"/>
          <p:cNvGrpSpPr/>
          <p:nvPr/>
        </p:nvGrpSpPr>
        <p:grpSpPr>
          <a:xfrm>
            <a:off x="3745153" y="780542"/>
            <a:ext cx="1637968" cy="154942"/>
            <a:chOff x="238125" y="2506075"/>
            <a:chExt cx="7115411" cy="673075"/>
          </a:xfrm>
        </p:grpSpPr>
        <p:sp>
          <p:nvSpPr>
            <p:cNvPr id="2053" name="Google Shape;2053;p50"/>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0"/>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0"/>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0"/>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0"/>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8" name="Google Shape;2058;p50"/>
          <p:cNvGrpSpPr/>
          <p:nvPr/>
        </p:nvGrpSpPr>
        <p:grpSpPr>
          <a:xfrm>
            <a:off x="5379303" y="780542"/>
            <a:ext cx="1637968" cy="154942"/>
            <a:chOff x="238125" y="2506075"/>
            <a:chExt cx="7115411" cy="673075"/>
          </a:xfrm>
        </p:grpSpPr>
        <p:sp>
          <p:nvSpPr>
            <p:cNvPr id="2059" name="Google Shape;2059;p50"/>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0"/>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0"/>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0"/>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0"/>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4" name="Google Shape;2064;p50"/>
          <p:cNvGrpSpPr/>
          <p:nvPr/>
        </p:nvGrpSpPr>
        <p:grpSpPr>
          <a:xfrm>
            <a:off x="7017278" y="780542"/>
            <a:ext cx="693360" cy="154942"/>
            <a:chOff x="238125" y="2506075"/>
            <a:chExt cx="3011990" cy="673075"/>
          </a:xfrm>
        </p:grpSpPr>
        <p:sp>
          <p:nvSpPr>
            <p:cNvPr id="2065" name="Google Shape;2065;p50"/>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0"/>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7" name="Google Shape;2067;p50"/>
          <p:cNvSpPr txBox="1"/>
          <p:nvPr/>
        </p:nvSpPr>
        <p:spPr>
          <a:xfrm>
            <a:off x="-917700" y="-164850"/>
            <a:ext cx="316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2068" name="Google Shape;2068;p50"/>
          <p:cNvGrpSpPr/>
          <p:nvPr/>
        </p:nvGrpSpPr>
        <p:grpSpPr>
          <a:xfrm>
            <a:off x="587353" y="988612"/>
            <a:ext cx="7055353" cy="1646083"/>
            <a:chOff x="502422" y="764041"/>
            <a:chExt cx="7974853" cy="2237134"/>
          </a:xfrm>
        </p:grpSpPr>
        <p:sp>
          <p:nvSpPr>
            <p:cNvPr id="2069" name="Google Shape;2069;p50"/>
            <p:cNvSpPr txBox="1"/>
            <p:nvPr/>
          </p:nvSpPr>
          <p:spPr>
            <a:xfrm>
              <a:off x="2106183" y="764041"/>
              <a:ext cx="5604900" cy="439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900">
                  <a:latin typeface="Fjalla One"/>
                  <a:ea typeface="Fjalla One"/>
                  <a:cs typeface="Fjalla One"/>
                  <a:sym typeface="Fjalla One"/>
                </a:rPr>
                <a:t>We used CNN as a socket for SVM, and the flowchart would be shown as below:</a:t>
              </a:r>
              <a:endParaRPr sz="900">
                <a:latin typeface="Fjalla One"/>
                <a:ea typeface="Fjalla One"/>
                <a:cs typeface="Fjalla One"/>
                <a:sym typeface="Fjalla One"/>
              </a:endParaRPr>
            </a:p>
          </p:txBody>
        </p:sp>
        <p:sp>
          <p:nvSpPr>
            <p:cNvPr id="2070" name="Google Shape;2070;p50"/>
            <p:cNvSpPr/>
            <p:nvPr/>
          </p:nvSpPr>
          <p:spPr>
            <a:xfrm flipH="1">
              <a:off x="502422" y="1451725"/>
              <a:ext cx="1141200" cy="727500"/>
            </a:xfrm>
            <a:prstGeom prst="cube">
              <a:avLst>
                <a:gd fmla="val 4387" name="adj"/>
              </a:avLst>
            </a:prstGeom>
            <a:solidFill>
              <a:srgbClr val="5F8195"/>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0"/>
            <p:cNvSpPr/>
            <p:nvPr/>
          </p:nvSpPr>
          <p:spPr>
            <a:xfrm flipH="1">
              <a:off x="2702550" y="1735143"/>
              <a:ext cx="792600" cy="483000"/>
            </a:xfrm>
            <a:prstGeom prst="cube">
              <a:avLst>
                <a:gd fmla="val 4387" name="adj"/>
              </a:avLst>
            </a:prstGeom>
            <a:solidFill>
              <a:srgbClr val="CC7832"/>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0"/>
            <p:cNvSpPr/>
            <p:nvPr/>
          </p:nvSpPr>
          <p:spPr>
            <a:xfrm flipH="1">
              <a:off x="577598" y="1514628"/>
              <a:ext cx="1141200" cy="727500"/>
            </a:xfrm>
            <a:prstGeom prst="cube">
              <a:avLst>
                <a:gd fmla="val 4387" name="adj"/>
              </a:avLst>
            </a:prstGeom>
            <a:solidFill>
              <a:srgbClr val="5F8195"/>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0"/>
            <p:cNvSpPr/>
            <p:nvPr/>
          </p:nvSpPr>
          <p:spPr>
            <a:xfrm flipH="1">
              <a:off x="652775" y="1585363"/>
              <a:ext cx="1141200" cy="727500"/>
            </a:xfrm>
            <a:prstGeom prst="cube">
              <a:avLst>
                <a:gd fmla="val 4387" name="adj"/>
              </a:avLst>
            </a:prstGeom>
            <a:solidFill>
              <a:srgbClr val="5F8195"/>
            </a:solidFill>
            <a:ln cap="flat" cmpd="sng" w="9525">
              <a:solidFill>
                <a:schemeClr val="dk2"/>
              </a:solidFill>
              <a:prstDash val="solid"/>
              <a:round/>
              <a:headEnd len="sm" w="sm" type="none"/>
              <a:tailEnd len="sm" w="sm" type="none"/>
            </a:ln>
            <a:effectLst>
              <a:outerShdw blurRad="57150" rotWithShape="0" algn="bl" dir="3420000" dist="38100">
                <a:srgbClr val="6897BB">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0"/>
            <p:cNvSpPr/>
            <p:nvPr/>
          </p:nvSpPr>
          <p:spPr>
            <a:xfrm flipH="1">
              <a:off x="2747075" y="1791043"/>
              <a:ext cx="792600" cy="483000"/>
            </a:xfrm>
            <a:prstGeom prst="cube">
              <a:avLst>
                <a:gd fmla="val 4387" name="adj"/>
              </a:avLst>
            </a:prstGeom>
            <a:solidFill>
              <a:srgbClr val="CC7832"/>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0"/>
            <p:cNvSpPr/>
            <p:nvPr/>
          </p:nvSpPr>
          <p:spPr>
            <a:xfrm flipH="1">
              <a:off x="2797300" y="1829868"/>
              <a:ext cx="792600" cy="483000"/>
            </a:xfrm>
            <a:prstGeom prst="cube">
              <a:avLst>
                <a:gd fmla="val 4387" name="adj"/>
              </a:avLst>
            </a:prstGeom>
            <a:solidFill>
              <a:srgbClr val="CC7832"/>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0"/>
            <p:cNvSpPr/>
            <p:nvPr/>
          </p:nvSpPr>
          <p:spPr>
            <a:xfrm>
              <a:off x="1962725" y="1913500"/>
              <a:ext cx="615600" cy="12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0"/>
            <p:cNvSpPr/>
            <p:nvPr/>
          </p:nvSpPr>
          <p:spPr>
            <a:xfrm>
              <a:off x="3726538" y="1913500"/>
              <a:ext cx="114600" cy="12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0"/>
            <p:cNvSpPr/>
            <p:nvPr/>
          </p:nvSpPr>
          <p:spPr>
            <a:xfrm flipH="1">
              <a:off x="3977775" y="1791048"/>
              <a:ext cx="615600" cy="353700"/>
            </a:xfrm>
            <a:prstGeom prst="cube">
              <a:avLst>
                <a:gd fmla="val 4387" name="adj"/>
              </a:avLst>
            </a:prstGeom>
            <a:solidFill>
              <a:srgbClr val="FCE5CD"/>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0"/>
            <p:cNvSpPr/>
            <p:nvPr/>
          </p:nvSpPr>
          <p:spPr>
            <a:xfrm flipH="1">
              <a:off x="4027675" y="1855698"/>
              <a:ext cx="615600" cy="353700"/>
            </a:xfrm>
            <a:prstGeom prst="cube">
              <a:avLst>
                <a:gd fmla="val 4387" name="adj"/>
              </a:avLst>
            </a:prstGeom>
            <a:solidFill>
              <a:srgbClr val="FCE5CD"/>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0"/>
            <p:cNvSpPr/>
            <p:nvPr/>
          </p:nvSpPr>
          <p:spPr>
            <a:xfrm flipH="1">
              <a:off x="4078225" y="1920348"/>
              <a:ext cx="615600" cy="353700"/>
            </a:xfrm>
            <a:prstGeom prst="cube">
              <a:avLst>
                <a:gd fmla="val 4387" name="adj"/>
              </a:avLst>
            </a:prstGeom>
            <a:solidFill>
              <a:srgbClr val="FCE5CD"/>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0"/>
            <p:cNvSpPr txBox="1"/>
            <p:nvPr/>
          </p:nvSpPr>
          <p:spPr>
            <a:xfrm>
              <a:off x="873272" y="1695940"/>
              <a:ext cx="792600" cy="54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Input</a:t>
              </a:r>
              <a:endParaRPr/>
            </a:p>
          </p:txBody>
        </p:sp>
        <p:sp>
          <p:nvSpPr>
            <p:cNvPr id="2082" name="Google Shape;2082;p50"/>
            <p:cNvSpPr/>
            <p:nvPr/>
          </p:nvSpPr>
          <p:spPr>
            <a:xfrm>
              <a:off x="4780163" y="1904750"/>
              <a:ext cx="114600" cy="12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0"/>
            <p:cNvSpPr/>
            <p:nvPr/>
          </p:nvSpPr>
          <p:spPr>
            <a:xfrm flipH="1">
              <a:off x="4981125" y="1837300"/>
              <a:ext cx="177300" cy="278700"/>
            </a:xfrm>
            <a:prstGeom prst="cube">
              <a:avLst>
                <a:gd fmla="val 13988" name="adj"/>
              </a:avLst>
            </a:prstGeom>
            <a:solidFill>
              <a:srgbClr val="93C47D"/>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0"/>
            <p:cNvSpPr/>
            <p:nvPr/>
          </p:nvSpPr>
          <p:spPr>
            <a:xfrm flipH="1">
              <a:off x="5031675" y="1893200"/>
              <a:ext cx="177300" cy="278700"/>
            </a:xfrm>
            <a:prstGeom prst="cube">
              <a:avLst>
                <a:gd fmla="val 13988" name="adj"/>
              </a:avLst>
            </a:prstGeom>
            <a:solidFill>
              <a:srgbClr val="93C47D"/>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0"/>
            <p:cNvSpPr/>
            <p:nvPr/>
          </p:nvSpPr>
          <p:spPr>
            <a:xfrm flipH="1">
              <a:off x="5081575" y="1932025"/>
              <a:ext cx="177300" cy="278700"/>
            </a:xfrm>
            <a:prstGeom prst="cube">
              <a:avLst>
                <a:gd fmla="val 13988" name="adj"/>
              </a:avLst>
            </a:prstGeom>
            <a:solidFill>
              <a:srgbClr val="93C47D"/>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6" name="Google Shape;2086;p50"/>
            <p:cNvCxnSpPr/>
            <p:nvPr/>
          </p:nvCxnSpPr>
          <p:spPr>
            <a:xfrm>
              <a:off x="2643175" y="1588100"/>
              <a:ext cx="2791500" cy="10800"/>
            </a:xfrm>
            <a:prstGeom prst="straightConnector1">
              <a:avLst/>
            </a:prstGeom>
            <a:noFill/>
            <a:ln cap="flat" cmpd="sng" w="9525">
              <a:solidFill>
                <a:schemeClr val="dk2"/>
              </a:solidFill>
              <a:prstDash val="solid"/>
              <a:round/>
              <a:headEnd len="med" w="med" type="none"/>
              <a:tailEnd len="med" w="med" type="none"/>
            </a:ln>
          </p:spPr>
        </p:cxnSp>
        <p:cxnSp>
          <p:nvCxnSpPr>
            <p:cNvPr id="2087" name="Google Shape;2087;p50"/>
            <p:cNvCxnSpPr/>
            <p:nvPr/>
          </p:nvCxnSpPr>
          <p:spPr>
            <a:xfrm>
              <a:off x="2632200" y="2515663"/>
              <a:ext cx="2802600" cy="5400"/>
            </a:xfrm>
            <a:prstGeom prst="straightConnector1">
              <a:avLst/>
            </a:prstGeom>
            <a:noFill/>
            <a:ln cap="flat" cmpd="sng" w="9525">
              <a:solidFill>
                <a:schemeClr val="dk2"/>
              </a:solidFill>
              <a:prstDash val="solid"/>
              <a:round/>
              <a:headEnd len="med" w="med" type="none"/>
              <a:tailEnd len="med" w="med" type="none"/>
            </a:ln>
          </p:spPr>
        </p:cxnSp>
        <p:cxnSp>
          <p:nvCxnSpPr>
            <p:cNvPr id="2088" name="Google Shape;2088;p50"/>
            <p:cNvCxnSpPr/>
            <p:nvPr/>
          </p:nvCxnSpPr>
          <p:spPr>
            <a:xfrm flipH="1">
              <a:off x="2634888" y="1588100"/>
              <a:ext cx="11100" cy="928800"/>
            </a:xfrm>
            <a:prstGeom prst="straightConnector1">
              <a:avLst/>
            </a:prstGeom>
            <a:noFill/>
            <a:ln cap="flat" cmpd="sng" w="9525">
              <a:solidFill>
                <a:schemeClr val="dk2"/>
              </a:solidFill>
              <a:prstDash val="solid"/>
              <a:round/>
              <a:headEnd len="med" w="med" type="none"/>
              <a:tailEnd len="med" w="med" type="none"/>
            </a:ln>
          </p:spPr>
        </p:cxnSp>
        <p:cxnSp>
          <p:nvCxnSpPr>
            <p:cNvPr id="2089" name="Google Shape;2089;p50"/>
            <p:cNvCxnSpPr/>
            <p:nvPr/>
          </p:nvCxnSpPr>
          <p:spPr>
            <a:xfrm>
              <a:off x="5429250" y="1593600"/>
              <a:ext cx="0" cy="928800"/>
            </a:xfrm>
            <a:prstGeom prst="straightConnector1">
              <a:avLst/>
            </a:prstGeom>
            <a:noFill/>
            <a:ln cap="flat" cmpd="sng" w="9525">
              <a:solidFill>
                <a:schemeClr val="dk2"/>
              </a:solidFill>
              <a:prstDash val="solid"/>
              <a:round/>
              <a:headEnd len="med" w="med" type="none"/>
              <a:tailEnd len="med" w="med" type="none"/>
            </a:ln>
          </p:spPr>
        </p:cxnSp>
        <p:sp>
          <p:nvSpPr>
            <p:cNvPr id="2090" name="Google Shape;2090;p50"/>
            <p:cNvSpPr txBox="1"/>
            <p:nvPr/>
          </p:nvSpPr>
          <p:spPr>
            <a:xfrm>
              <a:off x="2956400" y="2515675"/>
              <a:ext cx="2229600" cy="4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Barlow Semi Condensed"/>
                  <a:ea typeface="Barlow Semi Condensed"/>
                  <a:cs typeface="Barlow Semi Condensed"/>
                  <a:sym typeface="Barlow Semi Condensed"/>
                </a:rPr>
                <a:t>Feature extraction layer</a:t>
              </a:r>
              <a:endParaRPr sz="900">
                <a:latin typeface="Barlow Semi Condensed"/>
                <a:ea typeface="Barlow Semi Condensed"/>
                <a:cs typeface="Barlow Semi Condensed"/>
                <a:sym typeface="Barlow Semi Condensed"/>
              </a:endParaRPr>
            </a:p>
          </p:txBody>
        </p:sp>
        <p:sp>
          <p:nvSpPr>
            <p:cNvPr id="2091" name="Google Shape;2091;p50"/>
            <p:cNvSpPr/>
            <p:nvPr/>
          </p:nvSpPr>
          <p:spPr>
            <a:xfrm flipH="1">
              <a:off x="6036250" y="1500600"/>
              <a:ext cx="114600" cy="154800"/>
            </a:xfrm>
            <a:prstGeom prst="cube">
              <a:avLst>
                <a:gd fmla="val 13988" name="adj"/>
              </a:avLst>
            </a:prstGeom>
            <a:solidFill>
              <a:srgbClr val="C27BA0"/>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0"/>
            <p:cNvSpPr/>
            <p:nvPr/>
          </p:nvSpPr>
          <p:spPr>
            <a:xfrm flipH="1">
              <a:off x="6036250" y="1738075"/>
              <a:ext cx="114600" cy="154800"/>
            </a:xfrm>
            <a:prstGeom prst="cube">
              <a:avLst>
                <a:gd fmla="val 13988" name="adj"/>
              </a:avLst>
            </a:prstGeom>
            <a:solidFill>
              <a:srgbClr val="C27BA0"/>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0"/>
            <p:cNvSpPr/>
            <p:nvPr/>
          </p:nvSpPr>
          <p:spPr>
            <a:xfrm flipH="1">
              <a:off x="6036250" y="1955150"/>
              <a:ext cx="114600" cy="154800"/>
            </a:xfrm>
            <a:prstGeom prst="cube">
              <a:avLst>
                <a:gd fmla="val 13988" name="adj"/>
              </a:avLst>
            </a:prstGeom>
            <a:solidFill>
              <a:srgbClr val="C27BA0"/>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0"/>
            <p:cNvSpPr/>
            <p:nvPr/>
          </p:nvSpPr>
          <p:spPr>
            <a:xfrm flipH="1">
              <a:off x="6036250" y="2172225"/>
              <a:ext cx="114600" cy="154800"/>
            </a:xfrm>
            <a:prstGeom prst="cube">
              <a:avLst>
                <a:gd fmla="val 13988" name="adj"/>
              </a:avLst>
            </a:prstGeom>
            <a:solidFill>
              <a:srgbClr val="C27BA0"/>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0"/>
            <p:cNvSpPr/>
            <p:nvPr/>
          </p:nvSpPr>
          <p:spPr>
            <a:xfrm flipH="1">
              <a:off x="6036250" y="2389300"/>
              <a:ext cx="114600" cy="154800"/>
            </a:xfrm>
            <a:prstGeom prst="cube">
              <a:avLst>
                <a:gd fmla="val 13988" name="adj"/>
              </a:avLst>
            </a:prstGeom>
            <a:solidFill>
              <a:srgbClr val="C27BA0"/>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0"/>
            <p:cNvSpPr/>
            <p:nvPr/>
          </p:nvSpPr>
          <p:spPr>
            <a:xfrm flipH="1">
              <a:off x="6036250" y="2606375"/>
              <a:ext cx="114600" cy="154800"/>
            </a:xfrm>
            <a:prstGeom prst="cube">
              <a:avLst>
                <a:gd fmla="val 13988" name="adj"/>
              </a:avLst>
            </a:prstGeom>
            <a:solidFill>
              <a:srgbClr val="C27BA0"/>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7" name="Google Shape;2097;p50"/>
            <p:cNvCxnSpPr>
              <a:endCxn id="2094" idx="4"/>
            </p:cNvCxnSpPr>
            <p:nvPr/>
          </p:nvCxnSpPr>
          <p:spPr>
            <a:xfrm>
              <a:off x="5259080" y="1974262"/>
              <a:ext cx="793200" cy="285000"/>
            </a:xfrm>
            <a:prstGeom prst="straightConnector1">
              <a:avLst/>
            </a:prstGeom>
            <a:noFill/>
            <a:ln cap="flat" cmpd="sng" w="9525">
              <a:solidFill>
                <a:schemeClr val="dk2"/>
              </a:solidFill>
              <a:prstDash val="solid"/>
              <a:round/>
              <a:headEnd len="med" w="med" type="none"/>
              <a:tailEnd len="med" w="med" type="none"/>
            </a:ln>
          </p:spPr>
        </p:cxnSp>
        <p:cxnSp>
          <p:nvCxnSpPr>
            <p:cNvPr id="2098" name="Google Shape;2098;p50"/>
            <p:cNvCxnSpPr>
              <a:endCxn id="2094" idx="4"/>
            </p:cNvCxnSpPr>
            <p:nvPr/>
          </p:nvCxnSpPr>
          <p:spPr>
            <a:xfrm>
              <a:off x="5109380" y="1956262"/>
              <a:ext cx="942900" cy="303000"/>
            </a:xfrm>
            <a:prstGeom prst="straightConnector1">
              <a:avLst/>
            </a:prstGeom>
            <a:noFill/>
            <a:ln cap="flat" cmpd="sng" w="9525">
              <a:solidFill>
                <a:schemeClr val="dk2"/>
              </a:solidFill>
              <a:prstDash val="solid"/>
              <a:round/>
              <a:headEnd len="med" w="med" type="none"/>
              <a:tailEnd len="med" w="med" type="none"/>
            </a:ln>
          </p:spPr>
        </p:cxnSp>
        <p:cxnSp>
          <p:nvCxnSpPr>
            <p:cNvPr id="2099" name="Google Shape;2099;p50"/>
            <p:cNvCxnSpPr>
              <a:endCxn id="2094" idx="4"/>
            </p:cNvCxnSpPr>
            <p:nvPr/>
          </p:nvCxnSpPr>
          <p:spPr>
            <a:xfrm>
              <a:off x="5109380" y="2193862"/>
              <a:ext cx="942900" cy="65400"/>
            </a:xfrm>
            <a:prstGeom prst="straightConnector1">
              <a:avLst/>
            </a:prstGeom>
            <a:noFill/>
            <a:ln cap="flat" cmpd="sng" w="9525">
              <a:solidFill>
                <a:schemeClr val="dk2"/>
              </a:solidFill>
              <a:prstDash val="solid"/>
              <a:round/>
              <a:headEnd len="med" w="med" type="none"/>
              <a:tailEnd len="med" w="med" type="none"/>
            </a:ln>
          </p:spPr>
        </p:cxnSp>
        <p:cxnSp>
          <p:nvCxnSpPr>
            <p:cNvPr id="2100" name="Google Shape;2100;p50"/>
            <p:cNvCxnSpPr>
              <a:endCxn id="2094" idx="4"/>
            </p:cNvCxnSpPr>
            <p:nvPr/>
          </p:nvCxnSpPr>
          <p:spPr>
            <a:xfrm>
              <a:off x="5258780" y="2218462"/>
              <a:ext cx="793500" cy="40800"/>
            </a:xfrm>
            <a:prstGeom prst="straightConnector1">
              <a:avLst/>
            </a:prstGeom>
            <a:noFill/>
            <a:ln cap="flat" cmpd="sng" w="9525">
              <a:solidFill>
                <a:schemeClr val="dk2"/>
              </a:solidFill>
              <a:prstDash val="solid"/>
              <a:round/>
              <a:headEnd len="med" w="med" type="none"/>
              <a:tailEnd len="med" w="med" type="none"/>
            </a:ln>
          </p:spPr>
        </p:cxnSp>
        <p:sp>
          <p:nvSpPr>
            <p:cNvPr id="2101" name="Google Shape;2101;p50"/>
            <p:cNvSpPr/>
            <p:nvPr/>
          </p:nvSpPr>
          <p:spPr>
            <a:xfrm>
              <a:off x="6549650" y="1972650"/>
              <a:ext cx="736500" cy="400200"/>
            </a:xfrm>
            <a:prstGeom prst="flowChartAlternateProcess">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SVM</a:t>
              </a:r>
              <a:endParaRPr sz="800"/>
            </a:p>
          </p:txBody>
        </p:sp>
        <p:sp>
          <p:nvSpPr>
            <p:cNvPr id="2102" name="Google Shape;2102;p50"/>
            <p:cNvSpPr/>
            <p:nvPr/>
          </p:nvSpPr>
          <p:spPr>
            <a:xfrm rot="1593903">
              <a:off x="6186826" y="1722234"/>
              <a:ext cx="592334" cy="7244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0"/>
            <p:cNvSpPr/>
            <p:nvPr/>
          </p:nvSpPr>
          <p:spPr>
            <a:xfrm rot="-1582223">
              <a:off x="6186819" y="2550001"/>
              <a:ext cx="592338" cy="7258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0"/>
            <p:cNvSpPr/>
            <p:nvPr/>
          </p:nvSpPr>
          <p:spPr>
            <a:xfrm rot="-1585351">
              <a:off x="6269342" y="2177931"/>
              <a:ext cx="161802" cy="7258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0"/>
            <p:cNvSpPr/>
            <p:nvPr/>
          </p:nvSpPr>
          <p:spPr>
            <a:xfrm rot="-1585619">
              <a:off x="6249633" y="2375556"/>
              <a:ext cx="278391" cy="7258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0"/>
            <p:cNvSpPr/>
            <p:nvPr/>
          </p:nvSpPr>
          <p:spPr>
            <a:xfrm rot="2081006">
              <a:off x="6242880" y="1860885"/>
              <a:ext cx="278363" cy="7265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0"/>
            <p:cNvSpPr/>
            <p:nvPr/>
          </p:nvSpPr>
          <p:spPr>
            <a:xfrm rot="1628108">
              <a:off x="6272870" y="2005650"/>
              <a:ext cx="161810" cy="7258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0"/>
            <p:cNvSpPr/>
            <p:nvPr/>
          </p:nvSpPr>
          <p:spPr>
            <a:xfrm rot="1593903">
              <a:off x="7133376" y="2560109"/>
              <a:ext cx="592334" cy="7244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0"/>
            <p:cNvSpPr/>
            <p:nvPr/>
          </p:nvSpPr>
          <p:spPr>
            <a:xfrm rot="-1582223">
              <a:off x="7133369" y="1713626"/>
              <a:ext cx="592338" cy="7258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0"/>
            <p:cNvSpPr/>
            <p:nvPr/>
          </p:nvSpPr>
          <p:spPr>
            <a:xfrm rot="1560769">
              <a:off x="7344473" y="2430377"/>
              <a:ext cx="278403" cy="7245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0"/>
            <p:cNvSpPr/>
            <p:nvPr/>
          </p:nvSpPr>
          <p:spPr>
            <a:xfrm rot="-1585351">
              <a:off x="7400967" y="2060906"/>
              <a:ext cx="161802" cy="72584"/>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0"/>
            <p:cNvSpPr/>
            <p:nvPr/>
          </p:nvSpPr>
          <p:spPr>
            <a:xfrm rot="-1514432">
              <a:off x="7336861" y="1893309"/>
              <a:ext cx="278599" cy="72477"/>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0"/>
            <p:cNvSpPr/>
            <p:nvPr/>
          </p:nvSpPr>
          <p:spPr>
            <a:xfrm rot="1927751">
              <a:off x="7403646" y="2262410"/>
              <a:ext cx="161894" cy="72409"/>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0"/>
            <p:cNvSpPr/>
            <p:nvPr/>
          </p:nvSpPr>
          <p:spPr>
            <a:xfrm flipH="1">
              <a:off x="7826225" y="1500600"/>
              <a:ext cx="114600" cy="154800"/>
            </a:xfrm>
            <a:prstGeom prst="cube">
              <a:avLst>
                <a:gd fmla="val 13988" name="adj"/>
              </a:avLst>
            </a:prstGeom>
            <a:solidFill>
              <a:srgbClr val="00FFFF"/>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0"/>
            <p:cNvSpPr/>
            <p:nvPr/>
          </p:nvSpPr>
          <p:spPr>
            <a:xfrm flipH="1">
              <a:off x="7826225" y="1700900"/>
              <a:ext cx="114600" cy="154800"/>
            </a:xfrm>
            <a:prstGeom prst="cube">
              <a:avLst>
                <a:gd fmla="val 13988" name="adj"/>
              </a:avLst>
            </a:prstGeom>
            <a:solidFill>
              <a:srgbClr val="00FFFF"/>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0"/>
            <p:cNvSpPr/>
            <p:nvPr/>
          </p:nvSpPr>
          <p:spPr>
            <a:xfrm flipH="1">
              <a:off x="7826213" y="1901200"/>
              <a:ext cx="114600" cy="154800"/>
            </a:xfrm>
            <a:prstGeom prst="cube">
              <a:avLst>
                <a:gd fmla="val 13988" name="adj"/>
              </a:avLst>
            </a:prstGeom>
            <a:solidFill>
              <a:srgbClr val="00FFFF"/>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0"/>
            <p:cNvSpPr/>
            <p:nvPr/>
          </p:nvSpPr>
          <p:spPr>
            <a:xfrm flipH="1">
              <a:off x="7826225" y="2685725"/>
              <a:ext cx="114600" cy="154800"/>
            </a:xfrm>
            <a:prstGeom prst="cube">
              <a:avLst>
                <a:gd fmla="val 13988" name="adj"/>
              </a:avLst>
            </a:prstGeom>
            <a:solidFill>
              <a:srgbClr val="00FFFF"/>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0"/>
            <p:cNvSpPr txBox="1"/>
            <p:nvPr/>
          </p:nvSpPr>
          <p:spPr>
            <a:xfrm>
              <a:off x="7977175" y="2624675"/>
              <a:ext cx="500100" cy="37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Class n</a:t>
              </a:r>
              <a:endParaRPr sz="600"/>
            </a:p>
          </p:txBody>
        </p:sp>
        <p:sp>
          <p:nvSpPr>
            <p:cNvPr id="2119" name="Google Shape;2119;p50"/>
            <p:cNvSpPr txBox="1"/>
            <p:nvPr/>
          </p:nvSpPr>
          <p:spPr>
            <a:xfrm>
              <a:off x="7977175" y="1439550"/>
              <a:ext cx="500100" cy="37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Class 1</a:t>
              </a:r>
              <a:endParaRPr sz="600"/>
            </a:p>
          </p:txBody>
        </p:sp>
        <p:sp>
          <p:nvSpPr>
            <p:cNvPr id="2120" name="Google Shape;2120;p50"/>
            <p:cNvSpPr txBox="1"/>
            <p:nvPr/>
          </p:nvSpPr>
          <p:spPr>
            <a:xfrm>
              <a:off x="7956150" y="1639850"/>
              <a:ext cx="500100" cy="37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Class 2</a:t>
              </a:r>
              <a:endParaRPr sz="600"/>
            </a:p>
          </p:txBody>
        </p:sp>
        <p:sp>
          <p:nvSpPr>
            <p:cNvPr id="2121" name="Google Shape;2121;p50"/>
            <p:cNvSpPr txBox="1"/>
            <p:nvPr/>
          </p:nvSpPr>
          <p:spPr>
            <a:xfrm>
              <a:off x="7977175" y="1840150"/>
              <a:ext cx="500100" cy="37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Class 3</a:t>
              </a:r>
              <a:endParaRPr sz="600"/>
            </a:p>
          </p:txBody>
        </p:sp>
        <p:sp>
          <p:nvSpPr>
            <p:cNvPr id="2122" name="Google Shape;2122;p50"/>
            <p:cNvSpPr/>
            <p:nvPr/>
          </p:nvSpPr>
          <p:spPr>
            <a:xfrm>
              <a:off x="7869125" y="2242050"/>
              <a:ext cx="44100" cy="408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0"/>
            <p:cNvSpPr/>
            <p:nvPr/>
          </p:nvSpPr>
          <p:spPr>
            <a:xfrm>
              <a:off x="7869125" y="2391450"/>
              <a:ext cx="44100" cy="408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0"/>
            <p:cNvSpPr/>
            <p:nvPr/>
          </p:nvSpPr>
          <p:spPr>
            <a:xfrm>
              <a:off x="7869125" y="2538588"/>
              <a:ext cx="44100" cy="408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5" name="Google Shape;2125;p50"/>
          <p:cNvSpPr txBox="1"/>
          <p:nvPr/>
        </p:nvSpPr>
        <p:spPr>
          <a:xfrm>
            <a:off x="1196900" y="2530488"/>
            <a:ext cx="6069600" cy="323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sz="900">
                <a:latin typeface="Fjalla One"/>
                <a:ea typeface="Fjalla One"/>
                <a:cs typeface="Fjalla One"/>
                <a:sym typeface="Fjalla One"/>
              </a:rPr>
              <a:t>CNN Flowchart:</a:t>
            </a:r>
            <a:endParaRPr sz="900">
              <a:latin typeface="Fjalla One"/>
              <a:ea typeface="Fjalla One"/>
              <a:cs typeface="Fjalla One"/>
              <a:sym typeface="Fjalla One"/>
            </a:endParaRPr>
          </a:p>
        </p:txBody>
      </p:sp>
      <p:sp>
        <p:nvSpPr>
          <p:cNvPr id="2126" name="Google Shape;2126;p50"/>
          <p:cNvSpPr/>
          <p:nvPr/>
        </p:nvSpPr>
        <p:spPr>
          <a:xfrm flipH="1">
            <a:off x="605868" y="2827048"/>
            <a:ext cx="1043100" cy="585600"/>
          </a:xfrm>
          <a:prstGeom prst="cube">
            <a:avLst>
              <a:gd fmla="val 4387" name="adj"/>
            </a:avLst>
          </a:prstGeom>
          <a:solidFill>
            <a:srgbClr val="A64D79"/>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0"/>
          <p:cNvSpPr/>
          <p:nvPr/>
        </p:nvSpPr>
        <p:spPr>
          <a:xfrm flipH="1">
            <a:off x="2616796" y="3055113"/>
            <a:ext cx="724500" cy="388500"/>
          </a:xfrm>
          <a:prstGeom prst="cube">
            <a:avLst>
              <a:gd fmla="val 4387" name="adj"/>
            </a:avLst>
          </a:prstGeom>
          <a:solidFill>
            <a:srgbClr val="3C78D8"/>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0"/>
          <p:cNvSpPr/>
          <p:nvPr/>
        </p:nvSpPr>
        <p:spPr>
          <a:xfrm flipH="1">
            <a:off x="674581" y="2877665"/>
            <a:ext cx="1043100" cy="585600"/>
          </a:xfrm>
          <a:prstGeom prst="cube">
            <a:avLst>
              <a:gd fmla="val 4387" name="adj"/>
            </a:avLst>
          </a:prstGeom>
          <a:solidFill>
            <a:srgbClr val="A64D79"/>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0"/>
          <p:cNvSpPr/>
          <p:nvPr/>
        </p:nvSpPr>
        <p:spPr>
          <a:xfrm flipH="1">
            <a:off x="743293" y="2934586"/>
            <a:ext cx="1043100" cy="585600"/>
          </a:xfrm>
          <a:prstGeom prst="cube">
            <a:avLst>
              <a:gd fmla="val 4387" name="adj"/>
            </a:avLst>
          </a:prstGeom>
          <a:solidFill>
            <a:srgbClr val="A64D79"/>
          </a:solidFill>
          <a:ln cap="flat" cmpd="sng" w="9525">
            <a:solidFill>
              <a:schemeClr val="dk2"/>
            </a:solidFill>
            <a:prstDash val="solid"/>
            <a:round/>
            <a:headEnd len="sm" w="sm" type="none"/>
            <a:tailEnd len="sm" w="sm" type="none"/>
          </a:ln>
          <a:effectLst>
            <a:outerShdw blurRad="57150" rotWithShape="0" algn="bl" dir="3420000" dist="38100">
              <a:srgbClr val="6897BB">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0"/>
          <p:cNvSpPr/>
          <p:nvPr/>
        </p:nvSpPr>
        <p:spPr>
          <a:xfrm flipH="1">
            <a:off x="2657492" y="3100096"/>
            <a:ext cx="724500" cy="388500"/>
          </a:xfrm>
          <a:prstGeom prst="cube">
            <a:avLst>
              <a:gd fmla="val 4387" name="adj"/>
            </a:avLst>
          </a:prstGeom>
          <a:solidFill>
            <a:srgbClr val="3C78D8"/>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0"/>
          <p:cNvSpPr/>
          <p:nvPr/>
        </p:nvSpPr>
        <p:spPr>
          <a:xfrm flipH="1">
            <a:off x="2703399" y="3131338"/>
            <a:ext cx="724500" cy="388500"/>
          </a:xfrm>
          <a:prstGeom prst="cube">
            <a:avLst>
              <a:gd fmla="val 4387" name="adj"/>
            </a:avLst>
          </a:prstGeom>
          <a:solidFill>
            <a:srgbClr val="4A86E8"/>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0"/>
          <p:cNvSpPr/>
          <p:nvPr/>
        </p:nvSpPr>
        <p:spPr>
          <a:xfrm>
            <a:off x="1940633" y="3198637"/>
            <a:ext cx="562800" cy="10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0"/>
          <p:cNvSpPr/>
          <p:nvPr/>
        </p:nvSpPr>
        <p:spPr>
          <a:xfrm flipH="1">
            <a:off x="3782292" y="3100100"/>
            <a:ext cx="562800" cy="284700"/>
          </a:xfrm>
          <a:prstGeom prst="cube">
            <a:avLst>
              <a:gd fmla="val 4387" name="adj"/>
            </a:avLst>
          </a:prstGeom>
          <a:solidFill>
            <a:srgbClr val="FCE5CD"/>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0"/>
          <p:cNvSpPr/>
          <p:nvPr/>
        </p:nvSpPr>
        <p:spPr>
          <a:xfrm flipH="1">
            <a:off x="3827901" y="3152123"/>
            <a:ext cx="562800" cy="284700"/>
          </a:xfrm>
          <a:prstGeom prst="cube">
            <a:avLst>
              <a:gd fmla="val 4387" name="adj"/>
            </a:avLst>
          </a:prstGeom>
          <a:solidFill>
            <a:srgbClr val="FCE5CD"/>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0"/>
          <p:cNvSpPr/>
          <p:nvPr/>
        </p:nvSpPr>
        <p:spPr>
          <a:xfrm flipH="1">
            <a:off x="3865958" y="3195939"/>
            <a:ext cx="562800" cy="284700"/>
          </a:xfrm>
          <a:prstGeom prst="cube">
            <a:avLst>
              <a:gd fmla="val 4387" name="adj"/>
            </a:avLst>
          </a:prstGeom>
          <a:solidFill>
            <a:srgbClr val="FCE5CD"/>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0"/>
          <p:cNvSpPr txBox="1"/>
          <p:nvPr/>
        </p:nvSpPr>
        <p:spPr>
          <a:xfrm>
            <a:off x="943657" y="3042358"/>
            <a:ext cx="72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Input</a:t>
            </a:r>
            <a:endParaRPr/>
          </a:p>
        </p:txBody>
      </p:sp>
      <p:sp>
        <p:nvSpPr>
          <p:cNvPr id="2137" name="Google Shape;2137;p50"/>
          <p:cNvSpPr/>
          <p:nvPr/>
        </p:nvSpPr>
        <p:spPr>
          <a:xfrm flipH="1">
            <a:off x="4699557" y="3137319"/>
            <a:ext cx="162000" cy="224400"/>
          </a:xfrm>
          <a:prstGeom prst="cube">
            <a:avLst>
              <a:gd fmla="val 13988" name="adj"/>
            </a:avLst>
          </a:prstGeom>
          <a:solidFill>
            <a:srgbClr val="93C47D"/>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0"/>
          <p:cNvSpPr/>
          <p:nvPr/>
        </p:nvSpPr>
        <p:spPr>
          <a:xfrm flipH="1">
            <a:off x="4745760" y="3182301"/>
            <a:ext cx="162000" cy="224400"/>
          </a:xfrm>
          <a:prstGeom prst="cube">
            <a:avLst>
              <a:gd fmla="val 13988" name="adj"/>
            </a:avLst>
          </a:prstGeom>
          <a:solidFill>
            <a:srgbClr val="93C47D"/>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0"/>
          <p:cNvSpPr/>
          <p:nvPr/>
        </p:nvSpPr>
        <p:spPr>
          <a:xfrm flipH="1">
            <a:off x="4791370" y="3213544"/>
            <a:ext cx="162000" cy="224400"/>
          </a:xfrm>
          <a:prstGeom prst="cube">
            <a:avLst>
              <a:gd fmla="val 13988" name="adj"/>
            </a:avLst>
          </a:prstGeom>
          <a:solidFill>
            <a:srgbClr val="93C47D"/>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40" name="Google Shape;2140;p50"/>
          <p:cNvCxnSpPr/>
          <p:nvPr/>
        </p:nvCxnSpPr>
        <p:spPr>
          <a:xfrm>
            <a:off x="2562576" y="2936788"/>
            <a:ext cx="2551500" cy="8700"/>
          </a:xfrm>
          <a:prstGeom prst="straightConnector1">
            <a:avLst/>
          </a:prstGeom>
          <a:noFill/>
          <a:ln cap="flat" cmpd="sng" w="9525">
            <a:solidFill>
              <a:schemeClr val="dk2"/>
            </a:solidFill>
            <a:prstDash val="solid"/>
            <a:round/>
            <a:headEnd len="med" w="med" type="none"/>
            <a:tailEnd len="med" w="med" type="none"/>
          </a:ln>
        </p:spPr>
      </p:cxnSp>
      <p:cxnSp>
        <p:nvCxnSpPr>
          <p:cNvPr id="2141" name="Google Shape;2141;p50"/>
          <p:cNvCxnSpPr/>
          <p:nvPr/>
        </p:nvCxnSpPr>
        <p:spPr>
          <a:xfrm>
            <a:off x="2552545" y="3683196"/>
            <a:ext cx="2561700" cy="4200"/>
          </a:xfrm>
          <a:prstGeom prst="straightConnector1">
            <a:avLst/>
          </a:prstGeom>
          <a:noFill/>
          <a:ln cap="flat" cmpd="sng" w="9525">
            <a:solidFill>
              <a:schemeClr val="dk2"/>
            </a:solidFill>
            <a:prstDash val="solid"/>
            <a:round/>
            <a:headEnd len="med" w="med" type="none"/>
            <a:tailEnd len="med" w="med" type="none"/>
          </a:ln>
        </p:spPr>
      </p:cxnSp>
      <p:cxnSp>
        <p:nvCxnSpPr>
          <p:cNvPr id="2142" name="Google Shape;2142;p50"/>
          <p:cNvCxnSpPr/>
          <p:nvPr/>
        </p:nvCxnSpPr>
        <p:spPr>
          <a:xfrm flipH="1">
            <a:off x="2554947" y="2936788"/>
            <a:ext cx="10200" cy="747300"/>
          </a:xfrm>
          <a:prstGeom prst="straightConnector1">
            <a:avLst/>
          </a:prstGeom>
          <a:noFill/>
          <a:ln cap="flat" cmpd="sng" w="9525">
            <a:solidFill>
              <a:schemeClr val="dk2"/>
            </a:solidFill>
            <a:prstDash val="solid"/>
            <a:round/>
            <a:headEnd len="med" w="med" type="none"/>
            <a:tailEnd len="med" w="med" type="none"/>
          </a:ln>
        </p:spPr>
      </p:cxnSp>
      <p:cxnSp>
        <p:nvCxnSpPr>
          <p:cNvPr id="2143" name="Google Shape;2143;p50"/>
          <p:cNvCxnSpPr/>
          <p:nvPr/>
        </p:nvCxnSpPr>
        <p:spPr>
          <a:xfrm>
            <a:off x="5109095" y="2941214"/>
            <a:ext cx="0" cy="747300"/>
          </a:xfrm>
          <a:prstGeom prst="straightConnector1">
            <a:avLst/>
          </a:prstGeom>
          <a:noFill/>
          <a:ln cap="flat" cmpd="sng" w="9525">
            <a:solidFill>
              <a:schemeClr val="dk2"/>
            </a:solidFill>
            <a:prstDash val="solid"/>
            <a:round/>
            <a:headEnd len="med" w="med" type="none"/>
            <a:tailEnd len="med" w="med" type="none"/>
          </a:ln>
        </p:spPr>
      </p:cxnSp>
      <p:sp>
        <p:nvSpPr>
          <p:cNvPr id="2144" name="Google Shape;2144;p50"/>
          <p:cNvSpPr txBox="1"/>
          <p:nvPr/>
        </p:nvSpPr>
        <p:spPr>
          <a:xfrm>
            <a:off x="2848869" y="3683206"/>
            <a:ext cx="20379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Barlow Semi Condensed"/>
                <a:ea typeface="Barlow Semi Condensed"/>
                <a:cs typeface="Barlow Semi Condensed"/>
                <a:sym typeface="Barlow Semi Condensed"/>
              </a:rPr>
              <a:t>Feature Learning</a:t>
            </a:r>
            <a:endParaRPr sz="800">
              <a:latin typeface="Barlow Semi Condensed"/>
              <a:ea typeface="Barlow Semi Condensed"/>
              <a:cs typeface="Barlow Semi Condensed"/>
              <a:sym typeface="Barlow Semi Condensed"/>
            </a:endParaRPr>
          </a:p>
        </p:txBody>
      </p:sp>
      <p:sp>
        <p:nvSpPr>
          <p:cNvPr id="2145" name="Google Shape;2145;p50"/>
          <p:cNvSpPr/>
          <p:nvPr/>
        </p:nvSpPr>
        <p:spPr>
          <a:xfrm flipH="1">
            <a:off x="5663650" y="2866377"/>
            <a:ext cx="105000" cy="124500"/>
          </a:xfrm>
          <a:prstGeom prst="cube">
            <a:avLst>
              <a:gd fmla="val 13988" name="adj"/>
            </a:avLst>
          </a:prstGeom>
          <a:solidFill>
            <a:srgbClr val="C27BA0"/>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0"/>
          <p:cNvSpPr/>
          <p:nvPr/>
        </p:nvSpPr>
        <p:spPr>
          <a:xfrm flipH="1">
            <a:off x="5663650" y="3057473"/>
            <a:ext cx="105000" cy="124500"/>
          </a:xfrm>
          <a:prstGeom prst="cube">
            <a:avLst>
              <a:gd fmla="val 13988" name="adj"/>
            </a:avLst>
          </a:prstGeom>
          <a:solidFill>
            <a:srgbClr val="C27BA0"/>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0"/>
          <p:cNvSpPr/>
          <p:nvPr/>
        </p:nvSpPr>
        <p:spPr>
          <a:xfrm flipH="1">
            <a:off x="5663650" y="3232152"/>
            <a:ext cx="105000" cy="124500"/>
          </a:xfrm>
          <a:prstGeom prst="cube">
            <a:avLst>
              <a:gd fmla="val 13988" name="adj"/>
            </a:avLst>
          </a:prstGeom>
          <a:solidFill>
            <a:srgbClr val="C27BA0"/>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0"/>
          <p:cNvSpPr/>
          <p:nvPr/>
        </p:nvSpPr>
        <p:spPr>
          <a:xfrm flipH="1">
            <a:off x="5663650" y="3406832"/>
            <a:ext cx="105000" cy="124500"/>
          </a:xfrm>
          <a:prstGeom prst="cube">
            <a:avLst>
              <a:gd fmla="val 13988" name="adj"/>
            </a:avLst>
          </a:prstGeom>
          <a:solidFill>
            <a:srgbClr val="C27BA0"/>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0"/>
          <p:cNvSpPr/>
          <p:nvPr/>
        </p:nvSpPr>
        <p:spPr>
          <a:xfrm flipH="1">
            <a:off x="5663650" y="3581512"/>
            <a:ext cx="105000" cy="124500"/>
          </a:xfrm>
          <a:prstGeom prst="cube">
            <a:avLst>
              <a:gd fmla="val 13988" name="adj"/>
            </a:avLst>
          </a:prstGeom>
          <a:solidFill>
            <a:srgbClr val="C27BA0"/>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0"/>
          <p:cNvSpPr/>
          <p:nvPr/>
        </p:nvSpPr>
        <p:spPr>
          <a:xfrm flipH="1">
            <a:off x="5663650" y="3756192"/>
            <a:ext cx="105000" cy="124500"/>
          </a:xfrm>
          <a:prstGeom prst="cube">
            <a:avLst>
              <a:gd fmla="val 13988" name="adj"/>
            </a:avLst>
          </a:prstGeom>
          <a:solidFill>
            <a:srgbClr val="C27BA0"/>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1" name="Google Shape;2151;p50"/>
          <p:cNvCxnSpPr>
            <a:endCxn id="2147" idx="3"/>
          </p:cNvCxnSpPr>
          <p:nvPr/>
        </p:nvCxnSpPr>
        <p:spPr>
          <a:xfrm>
            <a:off x="4953693" y="3245952"/>
            <a:ext cx="769800" cy="110700"/>
          </a:xfrm>
          <a:prstGeom prst="straightConnector1">
            <a:avLst/>
          </a:prstGeom>
          <a:noFill/>
          <a:ln cap="flat" cmpd="sng" w="9525">
            <a:solidFill>
              <a:schemeClr val="dk2"/>
            </a:solidFill>
            <a:prstDash val="solid"/>
            <a:round/>
            <a:headEnd len="med" w="med" type="none"/>
            <a:tailEnd len="med" w="med" type="none"/>
          </a:ln>
        </p:spPr>
      </p:cxnSp>
      <p:cxnSp>
        <p:nvCxnSpPr>
          <p:cNvPr id="2152" name="Google Shape;2152;p50"/>
          <p:cNvCxnSpPr>
            <a:endCxn id="2145" idx="4"/>
          </p:cNvCxnSpPr>
          <p:nvPr/>
        </p:nvCxnSpPr>
        <p:spPr>
          <a:xfrm flipH="1" rot="10800000">
            <a:off x="4816437" y="2935971"/>
            <a:ext cx="861900" cy="296700"/>
          </a:xfrm>
          <a:prstGeom prst="straightConnector1">
            <a:avLst/>
          </a:prstGeom>
          <a:noFill/>
          <a:ln cap="flat" cmpd="sng" w="9525">
            <a:solidFill>
              <a:schemeClr val="dk2"/>
            </a:solidFill>
            <a:prstDash val="solid"/>
            <a:round/>
            <a:headEnd len="med" w="med" type="none"/>
            <a:tailEnd len="med" w="med" type="none"/>
          </a:ln>
        </p:spPr>
      </p:cxnSp>
      <p:cxnSp>
        <p:nvCxnSpPr>
          <p:cNvPr id="2153" name="Google Shape;2153;p50"/>
          <p:cNvCxnSpPr>
            <a:endCxn id="2148" idx="4"/>
          </p:cNvCxnSpPr>
          <p:nvPr/>
        </p:nvCxnSpPr>
        <p:spPr>
          <a:xfrm>
            <a:off x="4816437" y="3423926"/>
            <a:ext cx="861900" cy="52500"/>
          </a:xfrm>
          <a:prstGeom prst="straightConnector1">
            <a:avLst/>
          </a:prstGeom>
          <a:noFill/>
          <a:ln cap="flat" cmpd="sng" w="9525">
            <a:solidFill>
              <a:schemeClr val="dk2"/>
            </a:solidFill>
            <a:prstDash val="solid"/>
            <a:round/>
            <a:headEnd len="med" w="med" type="none"/>
            <a:tailEnd len="med" w="med" type="none"/>
          </a:ln>
        </p:spPr>
      </p:cxnSp>
      <p:cxnSp>
        <p:nvCxnSpPr>
          <p:cNvPr id="2154" name="Google Shape;2154;p50"/>
          <p:cNvCxnSpPr>
            <a:endCxn id="2150" idx="4"/>
          </p:cNvCxnSpPr>
          <p:nvPr/>
        </p:nvCxnSpPr>
        <p:spPr>
          <a:xfrm>
            <a:off x="4952937" y="3443585"/>
            <a:ext cx="725400" cy="382200"/>
          </a:xfrm>
          <a:prstGeom prst="straightConnector1">
            <a:avLst/>
          </a:prstGeom>
          <a:noFill/>
          <a:ln cap="flat" cmpd="sng" w="9525">
            <a:solidFill>
              <a:schemeClr val="dk2"/>
            </a:solidFill>
            <a:prstDash val="solid"/>
            <a:round/>
            <a:headEnd len="med" w="med" type="none"/>
            <a:tailEnd len="med" w="med" type="none"/>
          </a:ln>
        </p:spPr>
      </p:cxnSp>
      <p:sp>
        <p:nvSpPr>
          <p:cNvPr id="2155" name="Google Shape;2155;p50"/>
          <p:cNvSpPr/>
          <p:nvPr/>
        </p:nvSpPr>
        <p:spPr>
          <a:xfrm flipH="1">
            <a:off x="7299717" y="2866377"/>
            <a:ext cx="105000" cy="124500"/>
          </a:xfrm>
          <a:prstGeom prst="cube">
            <a:avLst>
              <a:gd fmla="val 13988" name="adj"/>
            </a:avLst>
          </a:prstGeom>
          <a:solidFill>
            <a:srgbClr val="00FFFF"/>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0"/>
          <p:cNvSpPr/>
          <p:nvPr/>
        </p:nvSpPr>
        <p:spPr>
          <a:xfrm flipH="1">
            <a:off x="7299717" y="3027558"/>
            <a:ext cx="105000" cy="124500"/>
          </a:xfrm>
          <a:prstGeom prst="cube">
            <a:avLst>
              <a:gd fmla="val 13988" name="adj"/>
            </a:avLst>
          </a:prstGeom>
          <a:solidFill>
            <a:srgbClr val="00FFFF"/>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0"/>
          <p:cNvSpPr/>
          <p:nvPr/>
        </p:nvSpPr>
        <p:spPr>
          <a:xfrm flipH="1">
            <a:off x="7299705" y="3188739"/>
            <a:ext cx="105000" cy="124500"/>
          </a:xfrm>
          <a:prstGeom prst="cube">
            <a:avLst>
              <a:gd fmla="val 13988" name="adj"/>
            </a:avLst>
          </a:prstGeom>
          <a:solidFill>
            <a:srgbClr val="00FFFF"/>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0"/>
          <p:cNvSpPr/>
          <p:nvPr/>
        </p:nvSpPr>
        <p:spPr>
          <a:xfrm flipH="1">
            <a:off x="7301592" y="3829094"/>
            <a:ext cx="105000" cy="124500"/>
          </a:xfrm>
          <a:prstGeom prst="cube">
            <a:avLst>
              <a:gd fmla="val 13988" name="adj"/>
            </a:avLst>
          </a:prstGeom>
          <a:solidFill>
            <a:srgbClr val="00FFFF"/>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0"/>
          <p:cNvSpPr txBox="1"/>
          <p:nvPr/>
        </p:nvSpPr>
        <p:spPr>
          <a:xfrm>
            <a:off x="7418716" y="3752893"/>
            <a:ext cx="456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Class n</a:t>
            </a:r>
            <a:endParaRPr sz="600"/>
          </a:p>
        </p:txBody>
      </p:sp>
      <p:sp>
        <p:nvSpPr>
          <p:cNvPr id="2160" name="Google Shape;2160;p50"/>
          <p:cNvSpPr txBox="1"/>
          <p:nvPr/>
        </p:nvSpPr>
        <p:spPr>
          <a:xfrm>
            <a:off x="7437941" y="2817250"/>
            <a:ext cx="456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Class 1</a:t>
            </a:r>
            <a:endParaRPr sz="600"/>
          </a:p>
        </p:txBody>
      </p:sp>
      <p:sp>
        <p:nvSpPr>
          <p:cNvPr id="2161" name="Google Shape;2161;p50"/>
          <p:cNvSpPr txBox="1"/>
          <p:nvPr/>
        </p:nvSpPr>
        <p:spPr>
          <a:xfrm>
            <a:off x="7418724" y="2978431"/>
            <a:ext cx="456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Class 2</a:t>
            </a:r>
            <a:endParaRPr sz="600"/>
          </a:p>
        </p:txBody>
      </p:sp>
      <p:sp>
        <p:nvSpPr>
          <p:cNvPr id="2162" name="Google Shape;2162;p50"/>
          <p:cNvSpPr txBox="1"/>
          <p:nvPr/>
        </p:nvSpPr>
        <p:spPr>
          <a:xfrm>
            <a:off x="7437941" y="3139612"/>
            <a:ext cx="456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t>Class 3</a:t>
            </a:r>
            <a:endParaRPr sz="600"/>
          </a:p>
        </p:txBody>
      </p:sp>
      <p:sp>
        <p:nvSpPr>
          <p:cNvPr id="2163" name="Google Shape;2163;p50"/>
          <p:cNvSpPr/>
          <p:nvPr/>
        </p:nvSpPr>
        <p:spPr>
          <a:xfrm>
            <a:off x="7339182" y="3463020"/>
            <a:ext cx="40200" cy="330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0"/>
          <p:cNvSpPr/>
          <p:nvPr/>
        </p:nvSpPr>
        <p:spPr>
          <a:xfrm>
            <a:off x="7339182" y="3583242"/>
            <a:ext cx="40200" cy="330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0"/>
          <p:cNvSpPr/>
          <p:nvPr/>
        </p:nvSpPr>
        <p:spPr>
          <a:xfrm>
            <a:off x="7339182" y="3701643"/>
            <a:ext cx="40200" cy="330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6" name="Google Shape;2166;p50"/>
          <p:cNvCxnSpPr/>
          <p:nvPr/>
        </p:nvCxnSpPr>
        <p:spPr>
          <a:xfrm>
            <a:off x="2775908" y="3186767"/>
            <a:ext cx="1323300" cy="187800"/>
          </a:xfrm>
          <a:prstGeom prst="straightConnector1">
            <a:avLst/>
          </a:prstGeom>
          <a:noFill/>
          <a:ln cap="flat" cmpd="sng" w="9525">
            <a:solidFill>
              <a:schemeClr val="dk2"/>
            </a:solidFill>
            <a:prstDash val="solid"/>
            <a:round/>
            <a:headEnd len="med" w="med" type="none"/>
            <a:tailEnd len="med" w="med" type="none"/>
          </a:ln>
        </p:spPr>
      </p:cxnSp>
      <p:cxnSp>
        <p:nvCxnSpPr>
          <p:cNvPr id="2167" name="Google Shape;2167;p50"/>
          <p:cNvCxnSpPr/>
          <p:nvPr/>
        </p:nvCxnSpPr>
        <p:spPr>
          <a:xfrm>
            <a:off x="2810732" y="3294074"/>
            <a:ext cx="1297200" cy="88500"/>
          </a:xfrm>
          <a:prstGeom prst="straightConnector1">
            <a:avLst/>
          </a:prstGeom>
          <a:noFill/>
          <a:ln cap="flat" cmpd="sng" w="9525">
            <a:solidFill>
              <a:schemeClr val="dk2"/>
            </a:solidFill>
            <a:prstDash val="solid"/>
            <a:round/>
            <a:headEnd len="med" w="med" type="none"/>
            <a:tailEnd len="med" w="med" type="none"/>
          </a:ln>
        </p:spPr>
      </p:cxnSp>
      <p:cxnSp>
        <p:nvCxnSpPr>
          <p:cNvPr id="2168" name="Google Shape;2168;p50"/>
          <p:cNvCxnSpPr/>
          <p:nvPr/>
        </p:nvCxnSpPr>
        <p:spPr>
          <a:xfrm flipH="1" rot="10800000">
            <a:off x="2807864" y="3378328"/>
            <a:ext cx="1295400" cy="7200"/>
          </a:xfrm>
          <a:prstGeom prst="straightConnector1">
            <a:avLst/>
          </a:prstGeom>
          <a:noFill/>
          <a:ln cap="flat" cmpd="sng" w="9525">
            <a:solidFill>
              <a:schemeClr val="dk2"/>
            </a:solidFill>
            <a:prstDash val="solid"/>
            <a:round/>
            <a:headEnd len="med" w="med" type="none"/>
            <a:tailEnd len="med" w="med" type="none"/>
          </a:ln>
        </p:spPr>
      </p:cxnSp>
      <p:cxnSp>
        <p:nvCxnSpPr>
          <p:cNvPr id="2169" name="Google Shape;2169;p50"/>
          <p:cNvCxnSpPr/>
          <p:nvPr/>
        </p:nvCxnSpPr>
        <p:spPr>
          <a:xfrm flipH="1" rot="10800000">
            <a:off x="2807864" y="3382137"/>
            <a:ext cx="1295400" cy="90600"/>
          </a:xfrm>
          <a:prstGeom prst="straightConnector1">
            <a:avLst/>
          </a:prstGeom>
          <a:noFill/>
          <a:ln cap="flat" cmpd="sng" w="9525">
            <a:solidFill>
              <a:schemeClr val="dk2"/>
            </a:solidFill>
            <a:prstDash val="solid"/>
            <a:round/>
            <a:headEnd len="med" w="med" type="none"/>
            <a:tailEnd len="med" w="med" type="none"/>
          </a:ln>
        </p:spPr>
      </p:cxnSp>
      <p:cxnSp>
        <p:nvCxnSpPr>
          <p:cNvPr id="2170" name="Google Shape;2170;p50"/>
          <p:cNvCxnSpPr/>
          <p:nvPr/>
        </p:nvCxnSpPr>
        <p:spPr>
          <a:xfrm>
            <a:off x="4133302" y="3255932"/>
            <a:ext cx="779400" cy="76800"/>
          </a:xfrm>
          <a:prstGeom prst="straightConnector1">
            <a:avLst/>
          </a:prstGeom>
          <a:noFill/>
          <a:ln cap="flat" cmpd="sng" w="9525">
            <a:solidFill>
              <a:schemeClr val="dk2"/>
            </a:solidFill>
            <a:prstDash val="solid"/>
            <a:round/>
            <a:headEnd len="med" w="med" type="none"/>
            <a:tailEnd len="med" w="med" type="none"/>
          </a:ln>
        </p:spPr>
      </p:cxnSp>
      <p:cxnSp>
        <p:nvCxnSpPr>
          <p:cNvPr id="2171" name="Google Shape;2171;p50"/>
          <p:cNvCxnSpPr/>
          <p:nvPr/>
        </p:nvCxnSpPr>
        <p:spPr>
          <a:xfrm>
            <a:off x="4120700" y="3307704"/>
            <a:ext cx="820200" cy="13500"/>
          </a:xfrm>
          <a:prstGeom prst="straightConnector1">
            <a:avLst/>
          </a:prstGeom>
          <a:noFill/>
          <a:ln cap="flat" cmpd="sng" w="9525">
            <a:solidFill>
              <a:schemeClr val="dk2"/>
            </a:solidFill>
            <a:prstDash val="solid"/>
            <a:round/>
            <a:headEnd len="med" w="med" type="none"/>
            <a:tailEnd len="med" w="med" type="none"/>
          </a:ln>
        </p:spPr>
      </p:cxnSp>
      <p:cxnSp>
        <p:nvCxnSpPr>
          <p:cNvPr id="2172" name="Google Shape;2172;p50"/>
          <p:cNvCxnSpPr>
            <a:endCxn id="2139" idx="2"/>
          </p:cNvCxnSpPr>
          <p:nvPr/>
        </p:nvCxnSpPr>
        <p:spPr>
          <a:xfrm flipH="1" rot="10800000">
            <a:off x="4156270" y="3337074"/>
            <a:ext cx="797100" cy="33000"/>
          </a:xfrm>
          <a:prstGeom prst="straightConnector1">
            <a:avLst/>
          </a:prstGeom>
          <a:noFill/>
          <a:ln cap="flat" cmpd="sng" w="9525">
            <a:solidFill>
              <a:schemeClr val="dk2"/>
            </a:solidFill>
            <a:prstDash val="solid"/>
            <a:round/>
            <a:headEnd len="med" w="med" type="none"/>
            <a:tailEnd len="med" w="med" type="none"/>
          </a:ln>
        </p:spPr>
      </p:cxnSp>
      <p:cxnSp>
        <p:nvCxnSpPr>
          <p:cNvPr id="2173" name="Google Shape;2173;p50"/>
          <p:cNvCxnSpPr>
            <a:endCxn id="2139" idx="2"/>
          </p:cNvCxnSpPr>
          <p:nvPr/>
        </p:nvCxnSpPr>
        <p:spPr>
          <a:xfrm flipH="1" rot="10800000">
            <a:off x="4104070" y="3337074"/>
            <a:ext cx="849300" cy="121500"/>
          </a:xfrm>
          <a:prstGeom prst="straightConnector1">
            <a:avLst/>
          </a:prstGeom>
          <a:noFill/>
          <a:ln cap="flat" cmpd="sng" w="9525">
            <a:solidFill>
              <a:schemeClr val="dk2"/>
            </a:solidFill>
            <a:prstDash val="solid"/>
            <a:round/>
            <a:headEnd len="med" w="med" type="none"/>
            <a:tailEnd len="med" w="med" type="none"/>
          </a:ln>
        </p:spPr>
      </p:cxnSp>
      <p:sp>
        <p:nvSpPr>
          <p:cNvPr id="2174" name="Google Shape;2174;p50"/>
          <p:cNvSpPr/>
          <p:nvPr/>
        </p:nvSpPr>
        <p:spPr>
          <a:xfrm flipH="1">
            <a:off x="6318246" y="2889170"/>
            <a:ext cx="105000" cy="124500"/>
          </a:xfrm>
          <a:prstGeom prst="cube">
            <a:avLst>
              <a:gd fmla="val 13988" name="adj"/>
            </a:avLst>
          </a:prstGeom>
          <a:solidFill>
            <a:srgbClr val="C27BA0"/>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0"/>
          <p:cNvSpPr/>
          <p:nvPr/>
        </p:nvSpPr>
        <p:spPr>
          <a:xfrm flipH="1">
            <a:off x="6318246" y="3080266"/>
            <a:ext cx="105000" cy="124500"/>
          </a:xfrm>
          <a:prstGeom prst="cube">
            <a:avLst>
              <a:gd fmla="val 13988" name="adj"/>
            </a:avLst>
          </a:prstGeom>
          <a:solidFill>
            <a:srgbClr val="C27BA0"/>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0"/>
          <p:cNvSpPr/>
          <p:nvPr/>
        </p:nvSpPr>
        <p:spPr>
          <a:xfrm flipH="1">
            <a:off x="6318246" y="3254945"/>
            <a:ext cx="105000" cy="124500"/>
          </a:xfrm>
          <a:prstGeom prst="cube">
            <a:avLst>
              <a:gd fmla="val 13988" name="adj"/>
            </a:avLst>
          </a:prstGeom>
          <a:solidFill>
            <a:srgbClr val="C27BA0"/>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0"/>
          <p:cNvSpPr/>
          <p:nvPr/>
        </p:nvSpPr>
        <p:spPr>
          <a:xfrm flipH="1">
            <a:off x="6318246" y="3429625"/>
            <a:ext cx="105000" cy="124500"/>
          </a:xfrm>
          <a:prstGeom prst="cube">
            <a:avLst>
              <a:gd fmla="val 13988" name="adj"/>
            </a:avLst>
          </a:prstGeom>
          <a:solidFill>
            <a:srgbClr val="C27BA0"/>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0"/>
          <p:cNvSpPr/>
          <p:nvPr/>
        </p:nvSpPr>
        <p:spPr>
          <a:xfrm flipH="1">
            <a:off x="6318246" y="3604305"/>
            <a:ext cx="105000" cy="124500"/>
          </a:xfrm>
          <a:prstGeom prst="cube">
            <a:avLst>
              <a:gd fmla="val 13988" name="adj"/>
            </a:avLst>
          </a:prstGeom>
          <a:solidFill>
            <a:srgbClr val="C27BA0"/>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0"/>
          <p:cNvSpPr/>
          <p:nvPr/>
        </p:nvSpPr>
        <p:spPr>
          <a:xfrm flipH="1">
            <a:off x="6320121" y="3788035"/>
            <a:ext cx="105000" cy="124500"/>
          </a:xfrm>
          <a:prstGeom prst="cube">
            <a:avLst>
              <a:gd fmla="val 13988" name="adj"/>
            </a:avLst>
          </a:prstGeom>
          <a:solidFill>
            <a:srgbClr val="C27BA0"/>
          </a:solidFill>
          <a:ln cap="flat" cmpd="sng" w="9525">
            <a:solidFill>
              <a:schemeClr val="dk2"/>
            </a:solidFill>
            <a:prstDash val="solid"/>
            <a:round/>
            <a:headEnd len="sm" w="sm" type="none"/>
            <a:tailEnd len="sm" w="sm" type="none"/>
          </a:ln>
          <a:effectLst>
            <a:outerShdw blurRad="57150" rotWithShape="0" algn="bl" dir="5400000" dist="19050">
              <a:srgbClr val="6897BB">
                <a:alpha val="58999"/>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0" name="Google Shape;2180;p50"/>
          <p:cNvCxnSpPr>
            <a:stCxn id="2145" idx="2"/>
            <a:endCxn id="2174" idx="5"/>
          </p:cNvCxnSpPr>
          <p:nvPr/>
        </p:nvCxnSpPr>
        <p:spPr>
          <a:xfrm>
            <a:off x="5768650" y="2935971"/>
            <a:ext cx="549600" cy="8100"/>
          </a:xfrm>
          <a:prstGeom prst="straightConnector1">
            <a:avLst/>
          </a:prstGeom>
          <a:noFill/>
          <a:ln cap="flat" cmpd="sng" w="9525">
            <a:solidFill>
              <a:schemeClr val="dk2"/>
            </a:solidFill>
            <a:prstDash val="solid"/>
            <a:round/>
            <a:headEnd len="med" w="med" type="none"/>
            <a:tailEnd len="med" w="med" type="none"/>
          </a:ln>
        </p:spPr>
      </p:cxnSp>
      <p:cxnSp>
        <p:nvCxnSpPr>
          <p:cNvPr id="2181" name="Google Shape;2181;p50"/>
          <p:cNvCxnSpPr/>
          <p:nvPr/>
        </p:nvCxnSpPr>
        <p:spPr>
          <a:xfrm>
            <a:off x="5770525" y="3839185"/>
            <a:ext cx="549900" cy="9900"/>
          </a:xfrm>
          <a:prstGeom prst="straightConnector1">
            <a:avLst/>
          </a:prstGeom>
          <a:noFill/>
          <a:ln cap="flat" cmpd="sng" w="9525">
            <a:solidFill>
              <a:schemeClr val="dk2"/>
            </a:solidFill>
            <a:prstDash val="solid"/>
            <a:round/>
            <a:headEnd len="med" w="med" type="none"/>
            <a:tailEnd len="med" w="med" type="none"/>
          </a:ln>
        </p:spPr>
      </p:cxnSp>
      <p:cxnSp>
        <p:nvCxnSpPr>
          <p:cNvPr id="2182" name="Google Shape;2182;p50"/>
          <p:cNvCxnSpPr>
            <a:endCxn id="2178" idx="4"/>
          </p:cNvCxnSpPr>
          <p:nvPr/>
        </p:nvCxnSpPr>
        <p:spPr>
          <a:xfrm>
            <a:off x="5768333" y="2935899"/>
            <a:ext cx="564600" cy="738000"/>
          </a:xfrm>
          <a:prstGeom prst="straightConnector1">
            <a:avLst/>
          </a:prstGeom>
          <a:noFill/>
          <a:ln cap="flat" cmpd="sng" w="9525">
            <a:solidFill>
              <a:schemeClr val="dk2"/>
            </a:solidFill>
            <a:prstDash val="solid"/>
            <a:round/>
            <a:headEnd len="med" w="med" type="none"/>
            <a:tailEnd len="med" w="med" type="none"/>
          </a:ln>
        </p:spPr>
      </p:cxnSp>
      <p:cxnSp>
        <p:nvCxnSpPr>
          <p:cNvPr id="2183" name="Google Shape;2183;p50"/>
          <p:cNvCxnSpPr>
            <a:stCxn id="2149" idx="2"/>
            <a:endCxn id="2175" idx="4"/>
          </p:cNvCxnSpPr>
          <p:nvPr/>
        </p:nvCxnSpPr>
        <p:spPr>
          <a:xfrm flipH="1" rot="10800000">
            <a:off x="5768650" y="3149806"/>
            <a:ext cx="564300" cy="501300"/>
          </a:xfrm>
          <a:prstGeom prst="straightConnector1">
            <a:avLst/>
          </a:prstGeom>
          <a:noFill/>
          <a:ln cap="flat" cmpd="sng" w="9525">
            <a:solidFill>
              <a:schemeClr val="dk2"/>
            </a:solidFill>
            <a:prstDash val="solid"/>
            <a:round/>
            <a:headEnd len="med" w="med" type="none"/>
            <a:tailEnd len="med" w="med" type="none"/>
          </a:ln>
        </p:spPr>
      </p:cxnSp>
      <p:sp>
        <p:nvSpPr>
          <p:cNvPr id="2184" name="Google Shape;2184;p50"/>
          <p:cNvSpPr/>
          <p:nvPr/>
        </p:nvSpPr>
        <p:spPr>
          <a:xfrm>
            <a:off x="6583141" y="3335777"/>
            <a:ext cx="40200" cy="330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50"/>
          <p:cNvSpPr/>
          <p:nvPr/>
        </p:nvSpPr>
        <p:spPr>
          <a:xfrm>
            <a:off x="6765625" y="3335777"/>
            <a:ext cx="40200" cy="330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0"/>
          <p:cNvSpPr/>
          <p:nvPr/>
        </p:nvSpPr>
        <p:spPr>
          <a:xfrm>
            <a:off x="6948108" y="3335777"/>
            <a:ext cx="40200" cy="330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0"/>
          <p:cNvSpPr txBox="1"/>
          <p:nvPr/>
        </p:nvSpPr>
        <p:spPr>
          <a:xfrm>
            <a:off x="5584298" y="3985806"/>
            <a:ext cx="2037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Barlow Semi Condensed"/>
                <a:ea typeface="Barlow Semi Condensed"/>
                <a:cs typeface="Barlow Semi Condensed"/>
                <a:sym typeface="Barlow Semi Condensed"/>
              </a:rPr>
              <a:t>Classification</a:t>
            </a:r>
            <a:endParaRPr sz="900">
              <a:latin typeface="Barlow Semi Condensed"/>
              <a:ea typeface="Barlow Semi Condensed"/>
              <a:cs typeface="Barlow Semi Condensed"/>
              <a:sym typeface="Barlow Semi Condensed"/>
            </a:endParaRPr>
          </a:p>
        </p:txBody>
      </p:sp>
      <p:sp>
        <p:nvSpPr>
          <p:cNvPr id="2188" name="Google Shape;2188;p50"/>
          <p:cNvSpPr txBox="1"/>
          <p:nvPr/>
        </p:nvSpPr>
        <p:spPr>
          <a:xfrm>
            <a:off x="605875" y="3985075"/>
            <a:ext cx="3661200" cy="86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i="1" lang="en" sz="1100">
                <a:latin typeface="Barlow Semi Condensed"/>
                <a:ea typeface="Barlow Semi Condensed"/>
                <a:cs typeface="Barlow Semi Condensed"/>
                <a:sym typeface="Barlow Semi Condensed"/>
              </a:rPr>
              <a:t>1 Epoch training convolution connect to SVM </a:t>
            </a:r>
            <a:endParaRPr b="1" i="1" sz="1100">
              <a:latin typeface="Barlow Semi Condensed"/>
              <a:ea typeface="Barlow Semi Condensed"/>
              <a:cs typeface="Barlow Semi Condensed"/>
              <a:sym typeface="Barlow Semi Condensed"/>
            </a:endParaRPr>
          </a:p>
          <a:p>
            <a:pPr indent="0" lvl="0" marL="0" rtl="0" algn="l">
              <a:lnSpc>
                <a:spcPct val="150000"/>
              </a:lnSpc>
              <a:spcBef>
                <a:spcPts val="0"/>
              </a:spcBef>
              <a:spcAft>
                <a:spcPts val="0"/>
              </a:spcAft>
              <a:buNone/>
            </a:pPr>
            <a:r>
              <a:rPr b="1" i="1" lang="en" sz="1100">
                <a:latin typeface="Barlow Semi Condensed"/>
                <a:ea typeface="Barlow Semi Condensed"/>
                <a:cs typeface="Barlow Semi Condensed"/>
                <a:sym typeface="Barlow Semi Condensed"/>
              </a:rPr>
              <a:t>CNN accuracy:0.4151 </a:t>
            </a:r>
            <a:endParaRPr b="1" i="1" sz="1100">
              <a:latin typeface="Barlow Semi Condensed"/>
              <a:ea typeface="Barlow Semi Condensed"/>
              <a:cs typeface="Barlow Semi Condensed"/>
              <a:sym typeface="Barlow Semi Condensed"/>
            </a:endParaRPr>
          </a:p>
          <a:p>
            <a:pPr indent="0" lvl="0" marL="0" rtl="0" algn="l">
              <a:lnSpc>
                <a:spcPct val="150000"/>
              </a:lnSpc>
              <a:spcBef>
                <a:spcPts val="0"/>
              </a:spcBef>
              <a:spcAft>
                <a:spcPts val="0"/>
              </a:spcAft>
              <a:buNone/>
            </a:pPr>
            <a:r>
              <a:rPr b="1" i="1" lang="en" sz="1100">
                <a:latin typeface="Barlow Semi Condensed"/>
                <a:ea typeface="Barlow Semi Condensed"/>
                <a:cs typeface="Barlow Semi Condensed"/>
                <a:sym typeface="Barlow Semi Condensed"/>
              </a:rPr>
              <a:t>Convolutional SVM accuracy:0.5797</a:t>
            </a:r>
            <a:endParaRPr b="1" i="1" sz="1100">
              <a:latin typeface="Barlow Semi Condensed"/>
              <a:ea typeface="Barlow Semi Condensed"/>
              <a:cs typeface="Barlow Semi Condensed"/>
              <a:sym typeface="Barlow Semi Condensed"/>
            </a:endParaRPr>
          </a:p>
        </p:txBody>
      </p:sp>
      <p:sp>
        <p:nvSpPr>
          <p:cNvPr id="2189" name="Google Shape;2189;p50"/>
          <p:cNvSpPr txBox="1"/>
          <p:nvPr/>
        </p:nvSpPr>
        <p:spPr>
          <a:xfrm>
            <a:off x="8152800" y="4774200"/>
            <a:ext cx="99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arlow Semi Condensed"/>
                <a:ea typeface="Barlow Semi Condensed"/>
                <a:cs typeface="Barlow Semi Condensed"/>
                <a:sym typeface="Barlow Semi Condensed"/>
              </a:rPr>
              <a:t>Wenxuan Gu</a:t>
            </a:r>
            <a:endParaRPr sz="1200">
              <a:latin typeface="Barlow Semi Condensed"/>
              <a:ea typeface="Barlow Semi Condensed"/>
              <a:cs typeface="Barlow Semi Condensed"/>
              <a:sym typeface="Barlow Semi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193" name="Shape 2193"/>
        <p:cNvGrpSpPr/>
        <p:nvPr/>
      </p:nvGrpSpPr>
      <p:grpSpPr>
        <a:xfrm>
          <a:off x="0" y="0"/>
          <a:ext cx="0" cy="0"/>
          <a:chOff x="0" y="0"/>
          <a:chExt cx="0" cy="0"/>
        </a:xfrm>
      </p:grpSpPr>
      <p:sp>
        <p:nvSpPr>
          <p:cNvPr id="2194" name="Google Shape;2194;p51"/>
          <p:cNvSpPr txBox="1"/>
          <p:nvPr>
            <p:ph type="title"/>
          </p:nvPr>
        </p:nvSpPr>
        <p:spPr>
          <a:xfrm>
            <a:off x="1704100" y="382000"/>
            <a:ext cx="51561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Conlusion</a:t>
            </a:r>
            <a:endParaRPr/>
          </a:p>
          <a:p>
            <a:pPr indent="0" lvl="0" marL="0" rtl="0" algn="ctr">
              <a:spcBef>
                <a:spcPts val="0"/>
              </a:spcBef>
              <a:spcAft>
                <a:spcPts val="0"/>
              </a:spcAft>
              <a:buNone/>
            </a:pPr>
            <a:r>
              <a:t/>
            </a:r>
            <a:endParaRPr/>
          </a:p>
        </p:txBody>
      </p:sp>
      <p:sp>
        <p:nvSpPr>
          <p:cNvPr id="2195" name="Google Shape;2195;p51"/>
          <p:cNvSpPr txBox="1"/>
          <p:nvPr>
            <p:ph idx="1" type="body"/>
          </p:nvPr>
        </p:nvSpPr>
        <p:spPr>
          <a:xfrm>
            <a:off x="883625" y="1307725"/>
            <a:ext cx="7705500" cy="35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900">
                <a:solidFill>
                  <a:schemeClr val="dk1"/>
                </a:solidFill>
              </a:rPr>
              <a:t>Performance (SVM vs. CNN)</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 sz="1900">
                <a:solidFill>
                  <a:schemeClr val="dk1"/>
                </a:solidFill>
              </a:rPr>
              <a:t>Why ? (SVM suited for simpler datasets with fewer </a:t>
            </a:r>
            <a:r>
              <a:rPr lang="en" sz="1900">
                <a:solidFill>
                  <a:schemeClr val="dk1"/>
                </a:solidFill>
              </a:rPr>
              <a:t>dimensions, CNN works better for image recognition task)</a:t>
            </a:r>
            <a:endParaRPr sz="1900">
              <a:solidFill>
                <a:schemeClr val="dk1"/>
              </a:solidFill>
            </a:endParaRPr>
          </a:p>
          <a:p>
            <a:pPr indent="0" lvl="0" marL="0" rtl="0" algn="l">
              <a:spcBef>
                <a:spcPts val="0"/>
              </a:spcBef>
              <a:spcAft>
                <a:spcPts val="0"/>
              </a:spcAft>
              <a:buNone/>
            </a:pPr>
            <a:r>
              <a:t/>
            </a:r>
            <a:endParaRPr sz="1900">
              <a:solidFill>
                <a:schemeClr val="dk1"/>
              </a:solidFill>
            </a:endParaRPr>
          </a:p>
        </p:txBody>
      </p:sp>
      <p:grpSp>
        <p:nvGrpSpPr>
          <p:cNvPr id="2196" name="Google Shape;2196;p51"/>
          <p:cNvGrpSpPr/>
          <p:nvPr/>
        </p:nvGrpSpPr>
        <p:grpSpPr>
          <a:xfrm>
            <a:off x="1425953" y="905392"/>
            <a:ext cx="1637968" cy="154942"/>
            <a:chOff x="238125" y="2506075"/>
            <a:chExt cx="7115411" cy="673075"/>
          </a:xfrm>
        </p:grpSpPr>
        <p:sp>
          <p:nvSpPr>
            <p:cNvPr id="2197" name="Google Shape;2197;p51"/>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1"/>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51"/>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51"/>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51"/>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2" name="Google Shape;2202;p51"/>
          <p:cNvGrpSpPr/>
          <p:nvPr/>
        </p:nvGrpSpPr>
        <p:grpSpPr>
          <a:xfrm>
            <a:off x="3063928" y="905392"/>
            <a:ext cx="1637968" cy="154942"/>
            <a:chOff x="238125" y="2506075"/>
            <a:chExt cx="7115411" cy="673075"/>
          </a:xfrm>
        </p:grpSpPr>
        <p:sp>
          <p:nvSpPr>
            <p:cNvPr id="2203" name="Google Shape;2203;p51"/>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51"/>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1"/>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1"/>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1"/>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8" name="Google Shape;2208;p51"/>
          <p:cNvGrpSpPr/>
          <p:nvPr/>
        </p:nvGrpSpPr>
        <p:grpSpPr>
          <a:xfrm>
            <a:off x="4698078" y="905392"/>
            <a:ext cx="1637968" cy="154942"/>
            <a:chOff x="238125" y="2506075"/>
            <a:chExt cx="7115411" cy="673075"/>
          </a:xfrm>
        </p:grpSpPr>
        <p:sp>
          <p:nvSpPr>
            <p:cNvPr id="2209" name="Google Shape;2209;p51"/>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51"/>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51"/>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51"/>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51"/>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4" name="Google Shape;2214;p51"/>
          <p:cNvGrpSpPr/>
          <p:nvPr/>
        </p:nvGrpSpPr>
        <p:grpSpPr>
          <a:xfrm>
            <a:off x="6336053" y="905392"/>
            <a:ext cx="693360" cy="154942"/>
            <a:chOff x="238125" y="2506075"/>
            <a:chExt cx="3011990" cy="673075"/>
          </a:xfrm>
        </p:grpSpPr>
        <p:sp>
          <p:nvSpPr>
            <p:cNvPr id="2215" name="Google Shape;2215;p51"/>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51"/>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7" name="Google Shape;2217;p51"/>
          <p:cNvSpPr txBox="1"/>
          <p:nvPr/>
        </p:nvSpPr>
        <p:spPr>
          <a:xfrm>
            <a:off x="8291825" y="4774200"/>
            <a:ext cx="99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arlow Semi Condensed"/>
                <a:ea typeface="Barlow Semi Condensed"/>
                <a:cs typeface="Barlow Semi Condensed"/>
                <a:sym typeface="Barlow Semi Condensed"/>
              </a:rPr>
              <a:t>Yefan Li</a:t>
            </a:r>
            <a:endParaRPr sz="1200">
              <a:latin typeface="Barlow Semi Condensed"/>
              <a:ea typeface="Barlow Semi Condensed"/>
              <a:cs typeface="Barlow Semi Condensed"/>
              <a:sym typeface="Barlow Semi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sp>
        <p:nvSpPr>
          <p:cNvPr id="1694" name="Google Shape;1694;p34"/>
          <p:cNvSpPr txBox="1"/>
          <p:nvPr>
            <p:ph idx="1" type="subTitle"/>
          </p:nvPr>
        </p:nvSpPr>
        <p:spPr>
          <a:xfrm>
            <a:off x="1703725" y="1698625"/>
            <a:ext cx="3801600" cy="281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CIFAR-10 dataset consists of 60000 32x32 colour images in 10 classes, with 6000 images per class. There are 50000 training images and 10000 test images.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The dataset is divided into five training batches and one test batch, each with 10,000 images. The test batch contains exactly 10,000 randomly-selected images from each class. </a:t>
            </a:r>
            <a:endParaRPr/>
          </a:p>
        </p:txBody>
      </p:sp>
      <p:sp>
        <p:nvSpPr>
          <p:cNvPr id="1695" name="Google Shape;1695;p34"/>
          <p:cNvSpPr txBox="1"/>
          <p:nvPr>
            <p:ph type="title"/>
          </p:nvPr>
        </p:nvSpPr>
        <p:spPr>
          <a:xfrm>
            <a:off x="1970450" y="310075"/>
            <a:ext cx="4582800" cy="1118400"/>
          </a:xfrm>
          <a:prstGeom prst="rect">
            <a:avLst/>
          </a:prstGeom>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sz="7000"/>
              <a:t>Dataset</a:t>
            </a:r>
            <a:endParaRPr sz="7000"/>
          </a:p>
        </p:txBody>
      </p:sp>
      <p:pic>
        <p:nvPicPr>
          <p:cNvPr id="1696" name="Google Shape;1696;p34"/>
          <p:cNvPicPr preferRelativeResize="0"/>
          <p:nvPr/>
        </p:nvPicPr>
        <p:blipFill>
          <a:blip r:embed="rId3">
            <a:alphaModFix/>
          </a:blip>
          <a:stretch>
            <a:fillRect/>
          </a:stretch>
        </p:blipFill>
        <p:spPr>
          <a:xfrm>
            <a:off x="5613825" y="1698625"/>
            <a:ext cx="3157626" cy="2478299"/>
          </a:xfrm>
          <a:prstGeom prst="rect">
            <a:avLst/>
          </a:prstGeom>
          <a:noFill/>
          <a:ln>
            <a:noFill/>
          </a:ln>
        </p:spPr>
      </p:pic>
      <p:sp>
        <p:nvSpPr>
          <p:cNvPr id="1697" name="Google Shape;1697;p34"/>
          <p:cNvSpPr txBox="1"/>
          <p:nvPr/>
        </p:nvSpPr>
        <p:spPr>
          <a:xfrm>
            <a:off x="8074875" y="4774200"/>
            <a:ext cx="99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arlow Semi Condensed"/>
                <a:ea typeface="Barlow Semi Condensed"/>
                <a:cs typeface="Barlow Semi Condensed"/>
                <a:sym typeface="Barlow Semi Condensed"/>
              </a:rPr>
              <a:t>Yanqing Li</a:t>
            </a:r>
            <a:endParaRPr sz="1200">
              <a:latin typeface="Barlow Semi Condensed"/>
              <a:ea typeface="Barlow Semi Condensed"/>
              <a:cs typeface="Barlow Semi Condensed"/>
              <a:sym typeface="Barlow Semi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1" name="Shape 2221"/>
        <p:cNvGrpSpPr/>
        <p:nvPr/>
      </p:nvGrpSpPr>
      <p:grpSpPr>
        <a:xfrm>
          <a:off x="0" y="0"/>
          <a:ext cx="0" cy="0"/>
          <a:chOff x="0" y="0"/>
          <a:chExt cx="0" cy="0"/>
        </a:xfrm>
      </p:grpSpPr>
      <p:sp>
        <p:nvSpPr>
          <p:cNvPr id="2222" name="Google Shape;2222;p52"/>
          <p:cNvSpPr txBox="1"/>
          <p:nvPr/>
        </p:nvSpPr>
        <p:spPr>
          <a:xfrm>
            <a:off x="2103150" y="427423"/>
            <a:ext cx="4937700" cy="107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rgbClr val="494949"/>
                </a:solidFill>
                <a:latin typeface="Fjalla One"/>
                <a:ea typeface="Fjalla One"/>
                <a:cs typeface="Fjalla One"/>
                <a:sym typeface="Fjalla One"/>
              </a:rPr>
              <a:t>Thanks!</a:t>
            </a:r>
            <a:endParaRPr sz="7200">
              <a:solidFill>
                <a:srgbClr val="494949"/>
              </a:solidFill>
              <a:latin typeface="Fjalla One"/>
              <a:ea typeface="Fjalla One"/>
              <a:cs typeface="Fjalla One"/>
              <a:sym typeface="Fjalla One"/>
            </a:endParaRPr>
          </a:p>
        </p:txBody>
      </p:sp>
      <p:sp>
        <p:nvSpPr>
          <p:cNvPr id="2223" name="Google Shape;2223;p52"/>
          <p:cNvSpPr txBox="1"/>
          <p:nvPr/>
        </p:nvSpPr>
        <p:spPr>
          <a:xfrm>
            <a:off x="3022045" y="1909728"/>
            <a:ext cx="3099900" cy="14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77C6FC"/>
                </a:solidFill>
                <a:latin typeface="Barlow Semi Condensed"/>
                <a:ea typeface="Barlow Semi Condensed"/>
                <a:cs typeface="Barlow Semi Condensed"/>
                <a:sym typeface="Barlow Semi Condensed"/>
              </a:rPr>
              <a:t>Do you have any questions?</a:t>
            </a:r>
            <a:endParaRPr sz="1800">
              <a:solidFill>
                <a:srgbClr val="77C6FC"/>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sz="1800">
              <a:solidFill>
                <a:srgbClr val="595959"/>
              </a:solidFill>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sz="1800">
              <a:solidFill>
                <a:srgbClr val="595959"/>
              </a:solidFill>
              <a:latin typeface="Barlow Semi Condensed"/>
              <a:ea typeface="Barlow Semi Condensed"/>
              <a:cs typeface="Barlow Semi Condensed"/>
              <a:sym typeface="Barlow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01" name="Shape 1701"/>
        <p:cNvGrpSpPr/>
        <p:nvPr/>
      </p:nvGrpSpPr>
      <p:grpSpPr>
        <a:xfrm>
          <a:off x="0" y="0"/>
          <a:ext cx="0" cy="0"/>
          <a:chOff x="0" y="0"/>
          <a:chExt cx="0" cy="0"/>
        </a:xfrm>
      </p:grpSpPr>
      <p:sp>
        <p:nvSpPr>
          <p:cNvPr id="1702" name="Google Shape;1702;p35"/>
          <p:cNvSpPr txBox="1"/>
          <p:nvPr>
            <p:ph type="title"/>
          </p:nvPr>
        </p:nvSpPr>
        <p:spPr>
          <a:xfrm>
            <a:off x="1704100" y="382000"/>
            <a:ext cx="5156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Support Vector Machines (</a:t>
            </a:r>
            <a:r>
              <a:rPr lang="en"/>
              <a:t>SVM)</a:t>
            </a:r>
            <a:endParaRPr/>
          </a:p>
        </p:txBody>
      </p:sp>
      <p:sp>
        <p:nvSpPr>
          <p:cNvPr id="1703" name="Google Shape;1703;p35"/>
          <p:cNvSpPr txBox="1"/>
          <p:nvPr>
            <p:ph idx="1" type="body"/>
          </p:nvPr>
        </p:nvSpPr>
        <p:spPr>
          <a:xfrm>
            <a:off x="883625" y="1307725"/>
            <a:ext cx="7705500" cy="35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SVM is a set of supervised learning methods that find the hyperplanes to separate datasets.</a:t>
            </a:r>
            <a:endParaRPr sz="1400">
              <a:solidFill>
                <a:schemeClr val="dk1"/>
              </a:solidFill>
            </a:endParaRPr>
          </a:p>
          <a:p>
            <a:pPr indent="0" lvl="0" marL="914400" rtl="0" algn="l">
              <a:spcBef>
                <a:spcPts val="1600"/>
              </a:spcBef>
              <a:spcAft>
                <a:spcPts val="0"/>
              </a:spcAft>
              <a:buNone/>
            </a:pPr>
            <a:r>
              <a:t/>
            </a:r>
            <a:endParaRPr sz="1400">
              <a:solidFill>
                <a:schemeClr val="dk1"/>
              </a:solidFill>
            </a:endParaRPr>
          </a:p>
          <a:p>
            <a:pPr indent="-317500" lvl="0" marL="457200" rtl="0" algn="l">
              <a:spcBef>
                <a:spcPts val="1600"/>
              </a:spcBef>
              <a:spcAft>
                <a:spcPts val="0"/>
              </a:spcAft>
              <a:buClr>
                <a:schemeClr val="dk1"/>
              </a:buClr>
              <a:buSzPts val="1400"/>
              <a:buChar char="●"/>
            </a:pPr>
            <a:r>
              <a:rPr lang="en" sz="1400">
                <a:solidFill>
                  <a:schemeClr val="dk1"/>
                </a:solidFill>
              </a:rPr>
              <a:t>Pros &amp; Cons of SVM (with this dataset)：</a:t>
            </a:r>
            <a:endParaRPr sz="1400">
              <a:solidFill>
                <a:schemeClr val="dk1"/>
              </a:solidFill>
            </a:endParaRPr>
          </a:p>
          <a:p>
            <a:pPr indent="457200" lvl="0" marL="457200" rtl="0" algn="l">
              <a:spcBef>
                <a:spcPts val="1600"/>
              </a:spcBef>
              <a:spcAft>
                <a:spcPts val="0"/>
              </a:spcAft>
              <a:buNone/>
            </a:pPr>
            <a:r>
              <a:rPr lang="en" sz="1400">
                <a:solidFill>
                  <a:schemeClr val="dk1"/>
                </a:solidFill>
              </a:rPr>
              <a:t>Pros：effective in high dimensional spaces, by mapping input data with different kernels</a:t>
            </a:r>
            <a:endParaRPr sz="1400">
              <a:solidFill>
                <a:schemeClr val="dk1"/>
              </a:solidFill>
            </a:endParaRPr>
          </a:p>
          <a:p>
            <a:pPr indent="457200" lvl="0" marL="457200" rtl="0" algn="l">
              <a:spcBef>
                <a:spcPts val="1600"/>
              </a:spcBef>
              <a:spcAft>
                <a:spcPts val="0"/>
              </a:spcAft>
              <a:buNone/>
            </a:pPr>
            <a:r>
              <a:rPr lang="en" sz="1400">
                <a:solidFill>
                  <a:schemeClr val="dk1"/>
                </a:solidFill>
              </a:rPr>
              <a:t>Cons: </a:t>
            </a:r>
            <a:endParaRPr sz="1400">
              <a:solidFill>
                <a:schemeClr val="dk1"/>
              </a:solidFill>
            </a:endParaRPr>
          </a:p>
          <a:p>
            <a:pPr indent="457200" lvl="0" marL="914400" rtl="0" algn="l">
              <a:spcBef>
                <a:spcPts val="1600"/>
              </a:spcBef>
              <a:spcAft>
                <a:spcPts val="0"/>
              </a:spcAft>
              <a:buNone/>
            </a:pPr>
            <a:r>
              <a:rPr lang="en" sz="1400">
                <a:solidFill>
                  <a:schemeClr val="dk1"/>
                </a:solidFill>
              </a:rPr>
              <a:t>a. computationally intensive, especially we choose the k-fold CV method for turning parameters</a:t>
            </a:r>
            <a:endParaRPr sz="1400">
              <a:solidFill>
                <a:schemeClr val="dk1"/>
              </a:solidFill>
            </a:endParaRPr>
          </a:p>
          <a:p>
            <a:pPr indent="457200" lvl="0" marL="914400" rtl="0" algn="l">
              <a:spcBef>
                <a:spcPts val="1600"/>
              </a:spcBef>
              <a:spcAft>
                <a:spcPts val="0"/>
              </a:spcAft>
              <a:buNone/>
            </a:pPr>
            <a:r>
              <a:rPr lang="en" sz="1400">
                <a:solidFill>
                  <a:schemeClr val="dk1"/>
                </a:solidFill>
              </a:rPr>
              <a:t>b.highly affected by the choice of the kernel</a:t>
            </a:r>
            <a:endParaRPr sz="1400">
              <a:solidFill>
                <a:schemeClr val="dk1"/>
              </a:solidFill>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grpSp>
        <p:nvGrpSpPr>
          <p:cNvPr id="1704" name="Google Shape;1704;p35"/>
          <p:cNvGrpSpPr/>
          <p:nvPr/>
        </p:nvGrpSpPr>
        <p:grpSpPr>
          <a:xfrm>
            <a:off x="1425953" y="905392"/>
            <a:ext cx="1637968" cy="154942"/>
            <a:chOff x="238125" y="2506075"/>
            <a:chExt cx="7115411" cy="673075"/>
          </a:xfrm>
        </p:grpSpPr>
        <p:sp>
          <p:nvSpPr>
            <p:cNvPr id="1705" name="Google Shape;1705;p35"/>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5"/>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5"/>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5"/>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5"/>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0" name="Google Shape;1710;p35"/>
          <p:cNvGrpSpPr/>
          <p:nvPr/>
        </p:nvGrpSpPr>
        <p:grpSpPr>
          <a:xfrm>
            <a:off x="3063928" y="905392"/>
            <a:ext cx="1637968" cy="154942"/>
            <a:chOff x="238125" y="2506075"/>
            <a:chExt cx="7115411" cy="673075"/>
          </a:xfrm>
        </p:grpSpPr>
        <p:sp>
          <p:nvSpPr>
            <p:cNvPr id="1711" name="Google Shape;1711;p35"/>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5"/>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5"/>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5"/>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5"/>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6" name="Google Shape;1716;p35"/>
          <p:cNvGrpSpPr/>
          <p:nvPr/>
        </p:nvGrpSpPr>
        <p:grpSpPr>
          <a:xfrm>
            <a:off x="4698078" y="905392"/>
            <a:ext cx="1637968" cy="154942"/>
            <a:chOff x="238125" y="2506075"/>
            <a:chExt cx="7115411" cy="673075"/>
          </a:xfrm>
        </p:grpSpPr>
        <p:sp>
          <p:nvSpPr>
            <p:cNvPr id="1717" name="Google Shape;1717;p35"/>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5"/>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5"/>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5"/>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5"/>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2" name="Google Shape;1722;p35"/>
          <p:cNvGrpSpPr/>
          <p:nvPr/>
        </p:nvGrpSpPr>
        <p:grpSpPr>
          <a:xfrm>
            <a:off x="6336053" y="905392"/>
            <a:ext cx="693360" cy="154942"/>
            <a:chOff x="238125" y="2506075"/>
            <a:chExt cx="3011990" cy="673075"/>
          </a:xfrm>
        </p:grpSpPr>
        <p:sp>
          <p:nvSpPr>
            <p:cNvPr id="1723" name="Google Shape;1723;p35"/>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5"/>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5" name="Google Shape;1725;p35"/>
          <p:cNvSpPr txBox="1"/>
          <p:nvPr/>
        </p:nvSpPr>
        <p:spPr>
          <a:xfrm>
            <a:off x="8074875" y="4774200"/>
            <a:ext cx="99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arlow Semi Condensed"/>
                <a:ea typeface="Barlow Semi Condensed"/>
                <a:cs typeface="Barlow Semi Condensed"/>
                <a:sym typeface="Barlow Semi Condensed"/>
              </a:rPr>
              <a:t>Ziyi Xue</a:t>
            </a:r>
            <a:endParaRPr sz="1200">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29" name="Shape 1729"/>
        <p:cNvGrpSpPr/>
        <p:nvPr/>
      </p:nvGrpSpPr>
      <p:grpSpPr>
        <a:xfrm>
          <a:off x="0" y="0"/>
          <a:ext cx="0" cy="0"/>
          <a:chOff x="0" y="0"/>
          <a:chExt cx="0" cy="0"/>
        </a:xfrm>
      </p:grpSpPr>
      <p:sp>
        <p:nvSpPr>
          <p:cNvPr id="1730" name="Google Shape;1730;p36"/>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24242"/>
                </a:solidFill>
                <a:latin typeface="Maven Pro"/>
                <a:ea typeface="Maven Pro"/>
                <a:cs typeface="Maven Pro"/>
                <a:sym typeface="Maven Pro"/>
              </a:rPr>
              <a:t>Preprocessing</a:t>
            </a:r>
            <a:r>
              <a:rPr b="1" lang="en">
                <a:solidFill>
                  <a:srgbClr val="424242"/>
                </a:solidFill>
                <a:latin typeface="Maven Pro"/>
                <a:ea typeface="Maven Pro"/>
                <a:cs typeface="Maven Pro"/>
                <a:sym typeface="Maven Pro"/>
              </a:rPr>
              <a:t> Data</a:t>
            </a:r>
            <a:endParaRPr b="1">
              <a:solidFill>
                <a:srgbClr val="424242"/>
              </a:solidFill>
              <a:latin typeface="Maven Pro"/>
              <a:ea typeface="Maven Pro"/>
              <a:cs typeface="Maven Pro"/>
              <a:sym typeface="Maven Pro"/>
            </a:endParaRPr>
          </a:p>
          <a:p>
            <a:pPr indent="0" lvl="0" marL="0" rtl="0" algn="ctr">
              <a:spcBef>
                <a:spcPts val="0"/>
              </a:spcBef>
              <a:spcAft>
                <a:spcPts val="0"/>
              </a:spcAft>
              <a:buNone/>
            </a:pPr>
            <a:r>
              <a:t/>
            </a:r>
            <a:endParaRPr/>
          </a:p>
        </p:txBody>
      </p:sp>
      <p:sp>
        <p:nvSpPr>
          <p:cNvPr id="1731" name="Google Shape;1731;p36"/>
          <p:cNvSpPr txBox="1"/>
          <p:nvPr>
            <p:ph idx="1" type="subTitle"/>
          </p:nvPr>
        </p:nvSpPr>
        <p:spPr>
          <a:xfrm>
            <a:off x="455700" y="1053925"/>
            <a:ext cx="8100900" cy="3639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chemeClr val="dk1"/>
                </a:solidFill>
              </a:rPr>
              <a:t>Shape of the dataset：</a:t>
            </a:r>
            <a:endParaRPr>
              <a:solidFill>
                <a:schemeClr val="dk1"/>
              </a:solidFill>
            </a:endParaRPr>
          </a:p>
          <a:p>
            <a:pPr indent="0" lvl="0" marL="0" rtl="0" algn="just">
              <a:spcBef>
                <a:spcPts val="0"/>
              </a:spcBef>
              <a:spcAft>
                <a:spcPts val="0"/>
              </a:spcAft>
              <a:buNone/>
            </a:pPr>
            <a:r>
              <a:rPr lang="en">
                <a:solidFill>
                  <a:schemeClr val="dk1"/>
                </a:solidFill>
              </a:rPr>
              <a:t>	a. Change 32 * 32*3 color  image data into 1 Dimension</a:t>
            </a:r>
            <a:endParaRPr>
              <a:solidFill>
                <a:schemeClr val="dk1"/>
              </a:solidFill>
            </a:endParaRPr>
          </a:p>
          <a:p>
            <a:pPr indent="0" lvl="0" marL="0" rtl="0" algn="just">
              <a:spcBef>
                <a:spcPts val="0"/>
              </a:spcBef>
              <a:spcAft>
                <a:spcPts val="0"/>
              </a:spcAft>
              <a:buNone/>
            </a:pPr>
            <a:r>
              <a:rPr lang="en">
                <a:solidFill>
                  <a:schemeClr val="dk1"/>
                </a:solidFill>
              </a:rPr>
              <a:t>	(potential problems caused by the really high dimensions)</a:t>
            </a:r>
            <a:endParaRPr>
              <a:solidFill>
                <a:schemeClr val="dk1"/>
              </a:solidFill>
            </a:endParaRPr>
          </a:p>
          <a:p>
            <a:pPr indent="0" lvl="0" marL="0" rtl="0" algn="just">
              <a:spcBef>
                <a:spcPts val="0"/>
              </a:spcBef>
              <a:spcAft>
                <a:spcPts val="0"/>
              </a:spcAft>
              <a:buNone/>
            </a:pPr>
            <a:r>
              <a:rPr lang="en">
                <a:solidFill>
                  <a:schemeClr val="dk1"/>
                </a:solidFill>
              </a:rPr>
              <a:t>	b. Scale the pixel value in [0,1]</a:t>
            </a:r>
            <a:endParaRPr>
              <a:solidFill>
                <a:schemeClr val="dk1"/>
              </a:solidFill>
            </a:endParaRPr>
          </a:p>
          <a:p>
            <a:pPr indent="0" lvl="0" marL="0" rtl="0" algn="just">
              <a:spcBef>
                <a:spcPts val="0"/>
              </a:spcBef>
              <a:spcAft>
                <a:spcPts val="0"/>
              </a:spcAft>
              <a:buNone/>
            </a:pPr>
            <a:r>
              <a:rPr lang="en">
                <a:solidFill>
                  <a:schemeClr val="dk1"/>
                </a:solidFill>
              </a:rPr>
              <a:t>Balance of the data: </a:t>
            </a:r>
            <a:endParaRPr>
              <a:solidFill>
                <a:schemeClr val="dk1"/>
              </a:solidFill>
            </a:endParaRPr>
          </a:p>
          <a:p>
            <a:pPr indent="0" lvl="0" marL="0" rtl="0" algn="just">
              <a:spcBef>
                <a:spcPts val="0"/>
              </a:spcBef>
              <a:spcAft>
                <a:spcPts val="0"/>
              </a:spcAft>
              <a:buNone/>
            </a:pPr>
            <a:r>
              <a:t/>
            </a:r>
            <a:endParaRPr>
              <a:solidFill>
                <a:schemeClr val="dk1"/>
              </a:solidFill>
            </a:endParaRPr>
          </a:p>
        </p:txBody>
      </p:sp>
      <p:pic>
        <p:nvPicPr>
          <p:cNvPr id="1732" name="Google Shape;1732;p36"/>
          <p:cNvPicPr preferRelativeResize="0"/>
          <p:nvPr/>
        </p:nvPicPr>
        <p:blipFill>
          <a:blip r:embed="rId3">
            <a:alphaModFix/>
          </a:blip>
          <a:stretch>
            <a:fillRect/>
          </a:stretch>
        </p:blipFill>
        <p:spPr>
          <a:xfrm>
            <a:off x="1334100" y="2449900"/>
            <a:ext cx="4908373" cy="2045149"/>
          </a:xfrm>
          <a:prstGeom prst="rect">
            <a:avLst/>
          </a:prstGeom>
          <a:noFill/>
          <a:ln>
            <a:noFill/>
          </a:ln>
        </p:spPr>
      </p:pic>
      <p:sp>
        <p:nvSpPr>
          <p:cNvPr id="1733" name="Google Shape;1733;p36"/>
          <p:cNvSpPr txBox="1"/>
          <p:nvPr/>
        </p:nvSpPr>
        <p:spPr>
          <a:xfrm>
            <a:off x="8074875" y="4774200"/>
            <a:ext cx="99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arlow Semi Condensed"/>
                <a:ea typeface="Barlow Semi Condensed"/>
                <a:cs typeface="Barlow Semi Condensed"/>
                <a:sym typeface="Barlow Semi Condensed"/>
              </a:rPr>
              <a:t>Ziyi Xue</a:t>
            </a:r>
            <a:endParaRPr sz="1200">
              <a:latin typeface="Barlow Semi Condensed"/>
              <a:ea typeface="Barlow Semi Condensed"/>
              <a:cs typeface="Barlow Semi Condensed"/>
              <a:sym typeface="Barlow Semi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37" name="Shape 1737"/>
        <p:cNvGrpSpPr/>
        <p:nvPr/>
      </p:nvGrpSpPr>
      <p:grpSpPr>
        <a:xfrm>
          <a:off x="0" y="0"/>
          <a:ext cx="0" cy="0"/>
          <a:chOff x="0" y="0"/>
          <a:chExt cx="0" cy="0"/>
        </a:xfrm>
      </p:grpSpPr>
      <p:sp>
        <p:nvSpPr>
          <p:cNvPr id="1738" name="Google Shape;1738;p37"/>
          <p:cNvSpPr txBox="1"/>
          <p:nvPr>
            <p:ph type="title"/>
          </p:nvPr>
        </p:nvSpPr>
        <p:spPr>
          <a:xfrm>
            <a:off x="2346775" y="261963"/>
            <a:ext cx="4853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rgbClr val="424242"/>
                </a:solidFill>
                <a:latin typeface="Maven Pro"/>
                <a:ea typeface="Maven Pro"/>
                <a:cs typeface="Maven Pro"/>
                <a:sym typeface="Maven Pro"/>
              </a:rPr>
              <a:t>SVM Model Parameters &amp; Selection</a:t>
            </a:r>
            <a:endParaRPr b="1" sz="1900">
              <a:solidFill>
                <a:srgbClr val="424242"/>
              </a:solidFill>
              <a:latin typeface="Maven Pro"/>
              <a:ea typeface="Maven Pro"/>
              <a:cs typeface="Maven Pro"/>
              <a:sym typeface="Maven Pro"/>
            </a:endParaRPr>
          </a:p>
          <a:p>
            <a:pPr indent="0" lvl="0" marL="0" rtl="0" algn="ctr">
              <a:spcBef>
                <a:spcPts val="0"/>
              </a:spcBef>
              <a:spcAft>
                <a:spcPts val="0"/>
              </a:spcAft>
              <a:buNone/>
            </a:pPr>
            <a:r>
              <a:t/>
            </a:r>
            <a:endParaRPr sz="1900"/>
          </a:p>
        </p:txBody>
      </p:sp>
      <p:sp>
        <p:nvSpPr>
          <p:cNvPr id="1739" name="Google Shape;1739;p37"/>
          <p:cNvSpPr/>
          <p:nvPr/>
        </p:nvSpPr>
        <p:spPr>
          <a:xfrm>
            <a:off x="2107179" y="359532"/>
            <a:ext cx="353587" cy="353557"/>
          </a:xfrm>
          <a:custGeom>
            <a:rect b="b" l="l" r="r" t="t"/>
            <a:pathLst>
              <a:path extrusionOk="0" h="11657" w="11658">
                <a:moveTo>
                  <a:pt x="5829" y="662"/>
                </a:moveTo>
                <a:cubicBezTo>
                  <a:pt x="6396" y="662"/>
                  <a:pt x="6869" y="1134"/>
                  <a:pt x="6869" y="1670"/>
                </a:cubicBezTo>
                <a:cubicBezTo>
                  <a:pt x="6869" y="2237"/>
                  <a:pt x="6396" y="2741"/>
                  <a:pt x="5829" y="2741"/>
                </a:cubicBezTo>
                <a:cubicBezTo>
                  <a:pt x="5294" y="2710"/>
                  <a:pt x="4821" y="2237"/>
                  <a:pt x="4821" y="1670"/>
                </a:cubicBezTo>
                <a:cubicBezTo>
                  <a:pt x="4821" y="1134"/>
                  <a:pt x="5294" y="662"/>
                  <a:pt x="5829" y="662"/>
                </a:cubicBezTo>
                <a:close/>
                <a:moveTo>
                  <a:pt x="5829" y="3403"/>
                </a:moveTo>
                <a:cubicBezTo>
                  <a:pt x="7058" y="3403"/>
                  <a:pt x="8034" y="4316"/>
                  <a:pt x="8192" y="5451"/>
                </a:cubicBezTo>
                <a:lnTo>
                  <a:pt x="3466" y="5451"/>
                </a:lnTo>
                <a:cubicBezTo>
                  <a:pt x="3624" y="4285"/>
                  <a:pt x="4600" y="3403"/>
                  <a:pt x="5829" y="3403"/>
                </a:cubicBezTo>
                <a:close/>
                <a:moveTo>
                  <a:pt x="1702" y="8885"/>
                </a:moveTo>
                <a:cubicBezTo>
                  <a:pt x="2269" y="8885"/>
                  <a:pt x="2710" y="9357"/>
                  <a:pt x="2710" y="9924"/>
                </a:cubicBezTo>
                <a:cubicBezTo>
                  <a:pt x="2710" y="10460"/>
                  <a:pt x="2269" y="10932"/>
                  <a:pt x="1702" y="10932"/>
                </a:cubicBezTo>
                <a:cubicBezTo>
                  <a:pt x="1135" y="10932"/>
                  <a:pt x="694" y="10460"/>
                  <a:pt x="694" y="9924"/>
                </a:cubicBezTo>
                <a:cubicBezTo>
                  <a:pt x="694" y="9357"/>
                  <a:pt x="1135" y="8885"/>
                  <a:pt x="1702" y="8885"/>
                </a:cubicBezTo>
                <a:close/>
                <a:moveTo>
                  <a:pt x="5829" y="8885"/>
                </a:moveTo>
                <a:cubicBezTo>
                  <a:pt x="6396" y="8885"/>
                  <a:pt x="6869" y="9357"/>
                  <a:pt x="6869" y="9924"/>
                </a:cubicBezTo>
                <a:cubicBezTo>
                  <a:pt x="6869" y="10460"/>
                  <a:pt x="6396" y="10932"/>
                  <a:pt x="5829" y="10932"/>
                </a:cubicBezTo>
                <a:cubicBezTo>
                  <a:pt x="5294" y="10932"/>
                  <a:pt x="4821" y="10460"/>
                  <a:pt x="4821" y="9924"/>
                </a:cubicBezTo>
                <a:cubicBezTo>
                  <a:pt x="4821" y="9357"/>
                  <a:pt x="5294" y="8885"/>
                  <a:pt x="5829" y="8885"/>
                </a:cubicBezTo>
                <a:close/>
                <a:moveTo>
                  <a:pt x="9956" y="8885"/>
                </a:moveTo>
                <a:cubicBezTo>
                  <a:pt x="10523" y="8885"/>
                  <a:pt x="10996" y="9357"/>
                  <a:pt x="10996" y="9924"/>
                </a:cubicBezTo>
                <a:cubicBezTo>
                  <a:pt x="10996" y="10460"/>
                  <a:pt x="10523" y="10932"/>
                  <a:pt x="9956" y="10932"/>
                </a:cubicBezTo>
                <a:cubicBezTo>
                  <a:pt x="9421" y="10932"/>
                  <a:pt x="8948" y="10460"/>
                  <a:pt x="8948" y="9924"/>
                </a:cubicBezTo>
                <a:cubicBezTo>
                  <a:pt x="8948" y="9357"/>
                  <a:pt x="9421" y="8885"/>
                  <a:pt x="9956" y="8885"/>
                </a:cubicBezTo>
                <a:close/>
                <a:moveTo>
                  <a:pt x="5829" y="0"/>
                </a:moveTo>
                <a:cubicBezTo>
                  <a:pt x="4884" y="0"/>
                  <a:pt x="4128" y="725"/>
                  <a:pt x="4128" y="1670"/>
                </a:cubicBezTo>
                <a:cubicBezTo>
                  <a:pt x="4128" y="2143"/>
                  <a:pt x="4285" y="2584"/>
                  <a:pt x="4663" y="2899"/>
                </a:cubicBezTo>
                <a:lnTo>
                  <a:pt x="4695" y="2930"/>
                </a:lnTo>
                <a:cubicBezTo>
                  <a:pt x="3561" y="3403"/>
                  <a:pt x="2773" y="4505"/>
                  <a:pt x="2773" y="5766"/>
                </a:cubicBezTo>
                <a:cubicBezTo>
                  <a:pt x="2773" y="5955"/>
                  <a:pt x="2931" y="6144"/>
                  <a:pt x="3120" y="6144"/>
                </a:cubicBezTo>
                <a:lnTo>
                  <a:pt x="5514" y="6144"/>
                </a:lnTo>
                <a:lnTo>
                  <a:pt x="5514" y="6837"/>
                </a:lnTo>
                <a:lnTo>
                  <a:pt x="2395" y="6837"/>
                </a:lnTo>
                <a:cubicBezTo>
                  <a:pt x="1860" y="6837"/>
                  <a:pt x="1387" y="7309"/>
                  <a:pt x="1387" y="7876"/>
                </a:cubicBezTo>
                <a:lnTo>
                  <a:pt x="1387" y="8254"/>
                </a:lnTo>
                <a:cubicBezTo>
                  <a:pt x="599" y="8412"/>
                  <a:pt x="1" y="9137"/>
                  <a:pt x="1" y="9956"/>
                </a:cubicBezTo>
                <a:cubicBezTo>
                  <a:pt x="1" y="10901"/>
                  <a:pt x="757" y="11657"/>
                  <a:pt x="1702" y="11657"/>
                </a:cubicBezTo>
                <a:cubicBezTo>
                  <a:pt x="2647" y="11657"/>
                  <a:pt x="3403" y="10901"/>
                  <a:pt x="3403" y="9956"/>
                </a:cubicBezTo>
                <a:cubicBezTo>
                  <a:pt x="3403" y="9137"/>
                  <a:pt x="2805" y="8412"/>
                  <a:pt x="2017" y="8254"/>
                </a:cubicBezTo>
                <a:lnTo>
                  <a:pt x="2017" y="7876"/>
                </a:lnTo>
                <a:cubicBezTo>
                  <a:pt x="2017" y="7656"/>
                  <a:pt x="2175" y="7498"/>
                  <a:pt x="2364" y="7498"/>
                </a:cubicBezTo>
                <a:lnTo>
                  <a:pt x="5483" y="7498"/>
                </a:lnTo>
                <a:lnTo>
                  <a:pt x="5483" y="8223"/>
                </a:lnTo>
                <a:cubicBezTo>
                  <a:pt x="4695" y="8380"/>
                  <a:pt x="4096" y="9074"/>
                  <a:pt x="4096" y="9924"/>
                </a:cubicBezTo>
                <a:cubicBezTo>
                  <a:pt x="4096" y="10869"/>
                  <a:pt x="4852" y="11594"/>
                  <a:pt x="5798" y="11594"/>
                </a:cubicBezTo>
                <a:cubicBezTo>
                  <a:pt x="6743" y="11594"/>
                  <a:pt x="7499" y="10869"/>
                  <a:pt x="7499" y="9924"/>
                </a:cubicBezTo>
                <a:cubicBezTo>
                  <a:pt x="7499" y="9074"/>
                  <a:pt x="6900" y="8380"/>
                  <a:pt x="6113" y="8223"/>
                </a:cubicBezTo>
                <a:lnTo>
                  <a:pt x="6113" y="7498"/>
                </a:lnTo>
                <a:lnTo>
                  <a:pt x="9232" y="7498"/>
                </a:lnTo>
                <a:cubicBezTo>
                  <a:pt x="9421" y="7498"/>
                  <a:pt x="9578" y="7656"/>
                  <a:pt x="9578" y="7876"/>
                </a:cubicBezTo>
                <a:lnTo>
                  <a:pt x="9578" y="8254"/>
                </a:lnTo>
                <a:cubicBezTo>
                  <a:pt x="8791" y="8412"/>
                  <a:pt x="8192" y="9137"/>
                  <a:pt x="8192" y="9956"/>
                </a:cubicBezTo>
                <a:cubicBezTo>
                  <a:pt x="8192" y="10901"/>
                  <a:pt x="8948" y="11657"/>
                  <a:pt x="9893" y="11657"/>
                </a:cubicBezTo>
                <a:cubicBezTo>
                  <a:pt x="10838" y="11657"/>
                  <a:pt x="11595" y="10901"/>
                  <a:pt x="11595" y="9956"/>
                </a:cubicBezTo>
                <a:cubicBezTo>
                  <a:pt x="11658" y="9074"/>
                  <a:pt x="11059" y="8412"/>
                  <a:pt x="10271" y="8254"/>
                </a:cubicBezTo>
                <a:lnTo>
                  <a:pt x="10271" y="7876"/>
                </a:lnTo>
                <a:cubicBezTo>
                  <a:pt x="10271" y="7309"/>
                  <a:pt x="9799" y="6837"/>
                  <a:pt x="9263" y="6837"/>
                </a:cubicBezTo>
                <a:lnTo>
                  <a:pt x="6144" y="6837"/>
                </a:lnTo>
                <a:lnTo>
                  <a:pt x="6144" y="6144"/>
                </a:lnTo>
                <a:lnTo>
                  <a:pt x="8539" y="6144"/>
                </a:lnTo>
                <a:cubicBezTo>
                  <a:pt x="8759" y="6144"/>
                  <a:pt x="8917" y="5955"/>
                  <a:pt x="8917" y="5766"/>
                </a:cubicBezTo>
                <a:cubicBezTo>
                  <a:pt x="8917" y="4474"/>
                  <a:pt x="8129" y="3371"/>
                  <a:pt x="6963" y="2930"/>
                </a:cubicBezTo>
                <a:lnTo>
                  <a:pt x="7026" y="2899"/>
                </a:lnTo>
                <a:cubicBezTo>
                  <a:pt x="7341" y="2584"/>
                  <a:pt x="7530" y="2143"/>
                  <a:pt x="7530" y="1670"/>
                </a:cubicBezTo>
                <a:cubicBezTo>
                  <a:pt x="7530" y="725"/>
                  <a:pt x="6774" y="0"/>
                  <a:pt x="582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7"/>
          <p:cNvSpPr/>
          <p:nvPr/>
        </p:nvSpPr>
        <p:spPr>
          <a:xfrm>
            <a:off x="7053529" y="359532"/>
            <a:ext cx="353587" cy="353557"/>
          </a:xfrm>
          <a:custGeom>
            <a:rect b="b" l="l" r="r" t="t"/>
            <a:pathLst>
              <a:path extrusionOk="0" h="11657" w="11658">
                <a:moveTo>
                  <a:pt x="5829" y="662"/>
                </a:moveTo>
                <a:cubicBezTo>
                  <a:pt x="6396" y="662"/>
                  <a:pt x="6869" y="1134"/>
                  <a:pt x="6869" y="1670"/>
                </a:cubicBezTo>
                <a:cubicBezTo>
                  <a:pt x="6869" y="2237"/>
                  <a:pt x="6396" y="2741"/>
                  <a:pt x="5829" y="2741"/>
                </a:cubicBezTo>
                <a:cubicBezTo>
                  <a:pt x="5294" y="2710"/>
                  <a:pt x="4821" y="2237"/>
                  <a:pt x="4821" y="1670"/>
                </a:cubicBezTo>
                <a:cubicBezTo>
                  <a:pt x="4821" y="1134"/>
                  <a:pt x="5294" y="662"/>
                  <a:pt x="5829" y="662"/>
                </a:cubicBezTo>
                <a:close/>
                <a:moveTo>
                  <a:pt x="5829" y="3403"/>
                </a:moveTo>
                <a:cubicBezTo>
                  <a:pt x="7058" y="3403"/>
                  <a:pt x="8034" y="4316"/>
                  <a:pt x="8192" y="5451"/>
                </a:cubicBezTo>
                <a:lnTo>
                  <a:pt x="3466" y="5451"/>
                </a:lnTo>
                <a:cubicBezTo>
                  <a:pt x="3624" y="4285"/>
                  <a:pt x="4600" y="3403"/>
                  <a:pt x="5829" y="3403"/>
                </a:cubicBezTo>
                <a:close/>
                <a:moveTo>
                  <a:pt x="1702" y="8885"/>
                </a:moveTo>
                <a:cubicBezTo>
                  <a:pt x="2269" y="8885"/>
                  <a:pt x="2710" y="9357"/>
                  <a:pt x="2710" y="9924"/>
                </a:cubicBezTo>
                <a:cubicBezTo>
                  <a:pt x="2710" y="10460"/>
                  <a:pt x="2269" y="10932"/>
                  <a:pt x="1702" y="10932"/>
                </a:cubicBezTo>
                <a:cubicBezTo>
                  <a:pt x="1135" y="10932"/>
                  <a:pt x="694" y="10460"/>
                  <a:pt x="694" y="9924"/>
                </a:cubicBezTo>
                <a:cubicBezTo>
                  <a:pt x="694" y="9357"/>
                  <a:pt x="1135" y="8885"/>
                  <a:pt x="1702" y="8885"/>
                </a:cubicBezTo>
                <a:close/>
                <a:moveTo>
                  <a:pt x="5829" y="8885"/>
                </a:moveTo>
                <a:cubicBezTo>
                  <a:pt x="6396" y="8885"/>
                  <a:pt x="6869" y="9357"/>
                  <a:pt x="6869" y="9924"/>
                </a:cubicBezTo>
                <a:cubicBezTo>
                  <a:pt x="6869" y="10460"/>
                  <a:pt x="6396" y="10932"/>
                  <a:pt x="5829" y="10932"/>
                </a:cubicBezTo>
                <a:cubicBezTo>
                  <a:pt x="5294" y="10932"/>
                  <a:pt x="4821" y="10460"/>
                  <a:pt x="4821" y="9924"/>
                </a:cubicBezTo>
                <a:cubicBezTo>
                  <a:pt x="4821" y="9357"/>
                  <a:pt x="5294" y="8885"/>
                  <a:pt x="5829" y="8885"/>
                </a:cubicBezTo>
                <a:close/>
                <a:moveTo>
                  <a:pt x="9956" y="8885"/>
                </a:moveTo>
                <a:cubicBezTo>
                  <a:pt x="10523" y="8885"/>
                  <a:pt x="10996" y="9357"/>
                  <a:pt x="10996" y="9924"/>
                </a:cubicBezTo>
                <a:cubicBezTo>
                  <a:pt x="10996" y="10460"/>
                  <a:pt x="10523" y="10932"/>
                  <a:pt x="9956" y="10932"/>
                </a:cubicBezTo>
                <a:cubicBezTo>
                  <a:pt x="9421" y="10932"/>
                  <a:pt x="8948" y="10460"/>
                  <a:pt x="8948" y="9924"/>
                </a:cubicBezTo>
                <a:cubicBezTo>
                  <a:pt x="8948" y="9357"/>
                  <a:pt x="9421" y="8885"/>
                  <a:pt x="9956" y="8885"/>
                </a:cubicBezTo>
                <a:close/>
                <a:moveTo>
                  <a:pt x="5829" y="0"/>
                </a:moveTo>
                <a:cubicBezTo>
                  <a:pt x="4884" y="0"/>
                  <a:pt x="4128" y="725"/>
                  <a:pt x="4128" y="1670"/>
                </a:cubicBezTo>
                <a:cubicBezTo>
                  <a:pt x="4128" y="2143"/>
                  <a:pt x="4285" y="2584"/>
                  <a:pt x="4663" y="2899"/>
                </a:cubicBezTo>
                <a:lnTo>
                  <a:pt x="4695" y="2930"/>
                </a:lnTo>
                <a:cubicBezTo>
                  <a:pt x="3561" y="3403"/>
                  <a:pt x="2773" y="4505"/>
                  <a:pt x="2773" y="5766"/>
                </a:cubicBezTo>
                <a:cubicBezTo>
                  <a:pt x="2773" y="5955"/>
                  <a:pt x="2931" y="6144"/>
                  <a:pt x="3120" y="6144"/>
                </a:cubicBezTo>
                <a:lnTo>
                  <a:pt x="5514" y="6144"/>
                </a:lnTo>
                <a:lnTo>
                  <a:pt x="5514" y="6837"/>
                </a:lnTo>
                <a:lnTo>
                  <a:pt x="2395" y="6837"/>
                </a:lnTo>
                <a:cubicBezTo>
                  <a:pt x="1860" y="6837"/>
                  <a:pt x="1387" y="7309"/>
                  <a:pt x="1387" y="7876"/>
                </a:cubicBezTo>
                <a:lnTo>
                  <a:pt x="1387" y="8254"/>
                </a:lnTo>
                <a:cubicBezTo>
                  <a:pt x="599" y="8412"/>
                  <a:pt x="1" y="9137"/>
                  <a:pt x="1" y="9956"/>
                </a:cubicBezTo>
                <a:cubicBezTo>
                  <a:pt x="1" y="10901"/>
                  <a:pt x="757" y="11657"/>
                  <a:pt x="1702" y="11657"/>
                </a:cubicBezTo>
                <a:cubicBezTo>
                  <a:pt x="2647" y="11657"/>
                  <a:pt x="3403" y="10901"/>
                  <a:pt x="3403" y="9956"/>
                </a:cubicBezTo>
                <a:cubicBezTo>
                  <a:pt x="3403" y="9137"/>
                  <a:pt x="2805" y="8412"/>
                  <a:pt x="2017" y="8254"/>
                </a:cubicBezTo>
                <a:lnTo>
                  <a:pt x="2017" y="7876"/>
                </a:lnTo>
                <a:cubicBezTo>
                  <a:pt x="2017" y="7656"/>
                  <a:pt x="2175" y="7498"/>
                  <a:pt x="2364" y="7498"/>
                </a:cubicBezTo>
                <a:lnTo>
                  <a:pt x="5483" y="7498"/>
                </a:lnTo>
                <a:lnTo>
                  <a:pt x="5483" y="8223"/>
                </a:lnTo>
                <a:cubicBezTo>
                  <a:pt x="4695" y="8380"/>
                  <a:pt x="4096" y="9074"/>
                  <a:pt x="4096" y="9924"/>
                </a:cubicBezTo>
                <a:cubicBezTo>
                  <a:pt x="4096" y="10869"/>
                  <a:pt x="4852" y="11594"/>
                  <a:pt x="5798" y="11594"/>
                </a:cubicBezTo>
                <a:cubicBezTo>
                  <a:pt x="6743" y="11594"/>
                  <a:pt x="7499" y="10869"/>
                  <a:pt x="7499" y="9924"/>
                </a:cubicBezTo>
                <a:cubicBezTo>
                  <a:pt x="7499" y="9074"/>
                  <a:pt x="6900" y="8380"/>
                  <a:pt x="6113" y="8223"/>
                </a:cubicBezTo>
                <a:lnTo>
                  <a:pt x="6113" y="7498"/>
                </a:lnTo>
                <a:lnTo>
                  <a:pt x="9232" y="7498"/>
                </a:lnTo>
                <a:cubicBezTo>
                  <a:pt x="9421" y="7498"/>
                  <a:pt x="9578" y="7656"/>
                  <a:pt x="9578" y="7876"/>
                </a:cubicBezTo>
                <a:lnTo>
                  <a:pt x="9578" y="8254"/>
                </a:lnTo>
                <a:cubicBezTo>
                  <a:pt x="8791" y="8412"/>
                  <a:pt x="8192" y="9137"/>
                  <a:pt x="8192" y="9956"/>
                </a:cubicBezTo>
                <a:cubicBezTo>
                  <a:pt x="8192" y="10901"/>
                  <a:pt x="8948" y="11657"/>
                  <a:pt x="9893" y="11657"/>
                </a:cubicBezTo>
                <a:cubicBezTo>
                  <a:pt x="10838" y="11657"/>
                  <a:pt x="11595" y="10901"/>
                  <a:pt x="11595" y="9956"/>
                </a:cubicBezTo>
                <a:cubicBezTo>
                  <a:pt x="11658" y="9074"/>
                  <a:pt x="11059" y="8412"/>
                  <a:pt x="10271" y="8254"/>
                </a:cubicBezTo>
                <a:lnTo>
                  <a:pt x="10271" y="7876"/>
                </a:lnTo>
                <a:cubicBezTo>
                  <a:pt x="10271" y="7309"/>
                  <a:pt x="9799" y="6837"/>
                  <a:pt x="9263" y="6837"/>
                </a:cubicBezTo>
                <a:lnTo>
                  <a:pt x="6144" y="6837"/>
                </a:lnTo>
                <a:lnTo>
                  <a:pt x="6144" y="6144"/>
                </a:lnTo>
                <a:lnTo>
                  <a:pt x="8539" y="6144"/>
                </a:lnTo>
                <a:cubicBezTo>
                  <a:pt x="8759" y="6144"/>
                  <a:pt x="8917" y="5955"/>
                  <a:pt x="8917" y="5766"/>
                </a:cubicBezTo>
                <a:cubicBezTo>
                  <a:pt x="8917" y="4474"/>
                  <a:pt x="8129" y="3371"/>
                  <a:pt x="6963" y="2930"/>
                </a:cubicBezTo>
                <a:lnTo>
                  <a:pt x="7026" y="2899"/>
                </a:lnTo>
                <a:cubicBezTo>
                  <a:pt x="7341" y="2584"/>
                  <a:pt x="7530" y="2143"/>
                  <a:pt x="7530" y="1670"/>
                </a:cubicBezTo>
                <a:cubicBezTo>
                  <a:pt x="7530" y="725"/>
                  <a:pt x="6774" y="0"/>
                  <a:pt x="5829"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1" name="Google Shape;1741;p37"/>
          <p:cNvGrpSpPr/>
          <p:nvPr/>
        </p:nvGrpSpPr>
        <p:grpSpPr>
          <a:xfrm>
            <a:off x="2107178" y="780542"/>
            <a:ext cx="1637968" cy="154942"/>
            <a:chOff x="238125" y="2506075"/>
            <a:chExt cx="7115411" cy="673075"/>
          </a:xfrm>
        </p:grpSpPr>
        <p:sp>
          <p:nvSpPr>
            <p:cNvPr id="1742" name="Google Shape;1742;p37"/>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7"/>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7"/>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7"/>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7"/>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7" name="Google Shape;1747;p37"/>
          <p:cNvGrpSpPr/>
          <p:nvPr/>
        </p:nvGrpSpPr>
        <p:grpSpPr>
          <a:xfrm>
            <a:off x="3745153" y="780542"/>
            <a:ext cx="1637968" cy="154942"/>
            <a:chOff x="238125" y="2506075"/>
            <a:chExt cx="7115411" cy="673075"/>
          </a:xfrm>
        </p:grpSpPr>
        <p:sp>
          <p:nvSpPr>
            <p:cNvPr id="1748" name="Google Shape;1748;p37"/>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7"/>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7"/>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7"/>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7"/>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3" name="Google Shape;1753;p37"/>
          <p:cNvGrpSpPr/>
          <p:nvPr/>
        </p:nvGrpSpPr>
        <p:grpSpPr>
          <a:xfrm>
            <a:off x="5379303" y="780542"/>
            <a:ext cx="1637968" cy="154942"/>
            <a:chOff x="238125" y="2506075"/>
            <a:chExt cx="7115411" cy="673075"/>
          </a:xfrm>
        </p:grpSpPr>
        <p:sp>
          <p:nvSpPr>
            <p:cNvPr id="1754" name="Google Shape;1754;p37"/>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7"/>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7"/>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7"/>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7"/>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9" name="Google Shape;1759;p37"/>
          <p:cNvGrpSpPr/>
          <p:nvPr/>
        </p:nvGrpSpPr>
        <p:grpSpPr>
          <a:xfrm>
            <a:off x="7017278" y="780542"/>
            <a:ext cx="693360" cy="154942"/>
            <a:chOff x="238125" y="2506075"/>
            <a:chExt cx="3011990" cy="673075"/>
          </a:xfrm>
        </p:grpSpPr>
        <p:sp>
          <p:nvSpPr>
            <p:cNvPr id="1760" name="Google Shape;1760;p37"/>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7"/>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2" name="Google Shape;1762;p37"/>
          <p:cNvSpPr txBox="1"/>
          <p:nvPr/>
        </p:nvSpPr>
        <p:spPr>
          <a:xfrm>
            <a:off x="304463" y="1157450"/>
            <a:ext cx="5243400" cy="3667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latin typeface="Barlow Semi Condensed"/>
                <a:ea typeface="Barlow Semi Condensed"/>
                <a:cs typeface="Barlow Semi Condensed"/>
                <a:sym typeface="Barlow Semi Condensed"/>
              </a:rPr>
              <a:t>Our SVM model is based on tuning the kernels and the parameters c and gamma:</a:t>
            </a:r>
            <a:endParaRPr sz="1200">
              <a:latin typeface="Barlow Semi Condensed"/>
              <a:ea typeface="Barlow Semi Condensed"/>
              <a:cs typeface="Barlow Semi Condensed"/>
              <a:sym typeface="Barlow Semi Condensed"/>
            </a:endParaRPr>
          </a:p>
          <a:p>
            <a:pPr indent="0" lvl="0" marL="0" rtl="0" algn="l">
              <a:lnSpc>
                <a:spcPct val="135714"/>
              </a:lnSpc>
              <a:spcBef>
                <a:spcPts val="0"/>
              </a:spcBef>
              <a:spcAft>
                <a:spcPts val="0"/>
              </a:spcAft>
              <a:buNone/>
            </a:pPr>
            <a:r>
              <a:rPr lang="en" sz="1200">
                <a:highlight>
                  <a:srgbClr val="FFFFFE"/>
                </a:highlight>
                <a:latin typeface="Courier New"/>
                <a:ea typeface="Courier New"/>
                <a:cs typeface="Courier New"/>
                <a:sym typeface="Courier New"/>
              </a:rPr>
              <a:t>finalModel = SVC(C=</a:t>
            </a:r>
            <a:r>
              <a:rPr lang="en" sz="1200">
                <a:solidFill>
                  <a:srgbClr val="098156"/>
                </a:solidFill>
                <a:highlight>
                  <a:srgbClr val="FFFFFE"/>
                </a:highlight>
                <a:latin typeface="Courier New"/>
                <a:ea typeface="Courier New"/>
                <a:cs typeface="Courier New"/>
                <a:sym typeface="Courier New"/>
              </a:rPr>
              <a:t>1</a:t>
            </a:r>
            <a:r>
              <a:rPr lang="en" sz="1200">
                <a:highlight>
                  <a:srgbClr val="FFFFFE"/>
                </a:highlight>
                <a:latin typeface="Courier New"/>
                <a:ea typeface="Courier New"/>
                <a:cs typeface="Courier New"/>
                <a:sym typeface="Courier New"/>
              </a:rPr>
              <a:t>, gamma=</a:t>
            </a:r>
            <a:r>
              <a:rPr lang="en" sz="1200">
                <a:solidFill>
                  <a:srgbClr val="098156"/>
                </a:solidFill>
                <a:highlight>
                  <a:srgbClr val="FFFFFE"/>
                </a:highlight>
                <a:latin typeface="Courier New"/>
                <a:ea typeface="Courier New"/>
                <a:cs typeface="Courier New"/>
                <a:sym typeface="Courier New"/>
              </a:rPr>
              <a:t>`scale`</a:t>
            </a:r>
            <a:r>
              <a:rPr lang="en" sz="1200">
                <a:highlight>
                  <a:srgbClr val="FFFFFE"/>
                </a:highlight>
                <a:latin typeface="Courier New"/>
                <a:ea typeface="Courier New"/>
                <a:cs typeface="Courier New"/>
                <a:sym typeface="Courier New"/>
              </a:rPr>
              <a:t>, kernel=</a:t>
            </a:r>
            <a:r>
              <a:rPr lang="en" sz="1200">
                <a:solidFill>
                  <a:srgbClr val="A31515"/>
                </a:solidFill>
                <a:highlight>
                  <a:srgbClr val="FFFFFE"/>
                </a:highlight>
                <a:latin typeface="Courier New"/>
                <a:ea typeface="Courier New"/>
                <a:cs typeface="Courier New"/>
                <a:sym typeface="Courier New"/>
              </a:rPr>
              <a:t>'poly'</a:t>
            </a:r>
            <a:r>
              <a:rPr lang="en" sz="1200">
                <a:highlight>
                  <a:srgbClr val="FFFFFE"/>
                </a:highlight>
                <a:latin typeface="Courier New"/>
                <a:ea typeface="Courier New"/>
                <a:cs typeface="Courier New"/>
                <a:sym typeface="Courier New"/>
              </a:rPr>
              <a:t>)</a:t>
            </a:r>
            <a:endParaRPr sz="1200">
              <a:latin typeface="Barlow Semi Condensed"/>
              <a:ea typeface="Barlow Semi Condensed"/>
              <a:cs typeface="Barlow Semi Condensed"/>
              <a:sym typeface="Barlow Semi Condensed"/>
            </a:endParaRPr>
          </a:p>
          <a:p>
            <a:pPr indent="-304800" lvl="0" marL="457200" rtl="0" algn="l">
              <a:lnSpc>
                <a:spcPct val="150000"/>
              </a:lnSpc>
              <a:spcBef>
                <a:spcPts val="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Parameters:</a:t>
            </a:r>
            <a:endParaRPr sz="1200">
              <a:latin typeface="Barlow Semi Condensed"/>
              <a:ea typeface="Barlow Semi Condensed"/>
              <a:cs typeface="Barlow Semi Condensed"/>
              <a:sym typeface="Barlow Semi Condensed"/>
            </a:endParaRPr>
          </a:p>
          <a:p>
            <a:pPr indent="0" lvl="0" marL="0" rtl="0" algn="l">
              <a:lnSpc>
                <a:spcPct val="150000"/>
              </a:lnSpc>
              <a:spcBef>
                <a:spcPts val="0"/>
              </a:spcBef>
              <a:spcAft>
                <a:spcPts val="0"/>
              </a:spcAft>
              <a:buNone/>
            </a:pPr>
            <a:r>
              <a:rPr lang="en" sz="1200">
                <a:latin typeface="Barlow Semi Condensed"/>
                <a:ea typeface="Barlow Semi Condensed"/>
                <a:cs typeface="Barlow Semi Condensed"/>
                <a:sym typeface="Barlow Semi Condensed"/>
              </a:rPr>
              <a:t>		</a:t>
            </a:r>
            <a:r>
              <a:rPr lang="en" sz="1200">
                <a:solidFill>
                  <a:srgbClr val="212529"/>
                </a:solidFill>
                <a:latin typeface="Barlow Semi Condensed"/>
                <a:ea typeface="Barlow Semi Condensed"/>
                <a:cs typeface="Barlow Semi Condensed"/>
                <a:sym typeface="Barlow Semi Condensed"/>
              </a:rPr>
              <a:t>Regularization parameter </a:t>
            </a:r>
            <a:r>
              <a:rPr lang="en" sz="1200">
                <a:solidFill>
                  <a:srgbClr val="212529"/>
                </a:solidFill>
                <a:latin typeface="Barlow Semi Condensed"/>
                <a:ea typeface="Barlow Semi Condensed"/>
                <a:cs typeface="Barlow Semi Condensed"/>
                <a:sym typeface="Barlow Semi Condensed"/>
              </a:rPr>
              <a:t>(c) </a:t>
            </a:r>
            <a:r>
              <a:rPr lang="en" sz="1200">
                <a:solidFill>
                  <a:srgbClr val="212529"/>
                </a:solidFill>
                <a:latin typeface="Barlow Semi Condensed"/>
                <a:ea typeface="Barlow Semi Condensed"/>
                <a:cs typeface="Barlow Semi Condensed"/>
                <a:sym typeface="Barlow Semi Condensed"/>
              </a:rPr>
              <a:t>:</a:t>
            </a:r>
            <a:endParaRPr sz="1200">
              <a:solidFill>
                <a:srgbClr val="212529"/>
              </a:solidFill>
              <a:latin typeface="Barlow Semi Condensed"/>
              <a:ea typeface="Barlow Semi Condensed"/>
              <a:cs typeface="Barlow Semi Condensed"/>
              <a:sym typeface="Barlow Semi Condensed"/>
            </a:endParaRPr>
          </a:p>
          <a:p>
            <a:pPr indent="0" lvl="0" marL="1371600" rtl="0" algn="l">
              <a:lnSpc>
                <a:spcPct val="150000"/>
              </a:lnSpc>
              <a:spcBef>
                <a:spcPts val="0"/>
              </a:spcBef>
              <a:spcAft>
                <a:spcPts val="0"/>
              </a:spcAft>
              <a:buNone/>
            </a:pPr>
            <a:r>
              <a:rPr lang="en" sz="1200">
                <a:solidFill>
                  <a:srgbClr val="212529"/>
                </a:solidFill>
                <a:latin typeface="Barlow Semi Condensed"/>
                <a:ea typeface="Barlow Semi Condensed"/>
                <a:cs typeface="Barlow Semi Condensed"/>
                <a:sym typeface="Barlow Semi Condensed"/>
              </a:rPr>
              <a:t>The strength of the regularization is inversely proportional to   C. Must be strictly positive. The penalty is a squared l2 penalty.</a:t>
            </a:r>
            <a:endParaRPr sz="1200">
              <a:solidFill>
                <a:srgbClr val="212529"/>
              </a:solidFill>
              <a:latin typeface="Barlow Semi Condensed"/>
              <a:ea typeface="Barlow Semi Condensed"/>
              <a:cs typeface="Barlow Semi Condensed"/>
              <a:sym typeface="Barlow Semi Condensed"/>
            </a:endParaRPr>
          </a:p>
          <a:p>
            <a:pPr indent="0" lvl="0" marL="0" rtl="0" algn="l">
              <a:lnSpc>
                <a:spcPct val="150000"/>
              </a:lnSpc>
              <a:spcBef>
                <a:spcPts val="0"/>
              </a:spcBef>
              <a:spcAft>
                <a:spcPts val="0"/>
              </a:spcAft>
              <a:buNone/>
            </a:pPr>
            <a:r>
              <a:rPr lang="en" sz="1200">
                <a:latin typeface="Barlow Semi Condensed"/>
                <a:ea typeface="Barlow Semi Condensed"/>
                <a:cs typeface="Barlow Semi Condensed"/>
                <a:sym typeface="Barlow Semi Condensed"/>
              </a:rPr>
              <a:t>		</a:t>
            </a:r>
            <a:r>
              <a:rPr lang="en" sz="1200">
                <a:latin typeface="Barlow Semi Condensed"/>
                <a:ea typeface="Barlow Semi Condensed"/>
                <a:cs typeface="Barlow Semi Condensed"/>
                <a:sym typeface="Barlow Semi Condensed"/>
              </a:rPr>
              <a:t>g</a:t>
            </a:r>
            <a:r>
              <a:rPr lang="en" sz="1200">
                <a:latin typeface="Barlow Semi Condensed"/>
                <a:ea typeface="Barlow Semi Condensed"/>
                <a:cs typeface="Barlow Semi Condensed"/>
                <a:sym typeface="Barlow Semi Condensed"/>
              </a:rPr>
              <a:t>amma: determine the width of the kernel (useless for linear kernel)</a:t>
            </a:r>
            <a:endParaRPr sz="1200">
              <a:latin typeface="Barlow Semi Condensed"/>
              <a:ea typeface="Barlow Semi Condensed"/>
              <a:cs typeface="Barlow Semi Condensed"/>
              <a:sym typeface="Barlow Semi Condensed"/>
            </a:endParaRPr>
          </a:p>
          <a:p>
            <a:pPr indent="0" lvl="0" marL="0" rtl="0" algn="l">
              <a:lnSpc>
                <a:spcPct val="150000"/>
              </a:lnSpc>
              <a:spcBef>
                <a:spcPts val="0"/>
              </a:spcBef>
              <a:spcAft>
                <a:spcPts val="0"/>
              </a:spcAft>
              <a:buNone/>
            </a:pPr>
            <a:r>
              <a:rPr lang="en" sz="1200">
                <a:latin typeface="Barlow Semi Condensed"/>
                <a:ea typeface="Barlow Semi Condensed"/>
                <a:cs typeface="Barlow Semi Condensed"/>
                <a:sym typeface="Barlow Semi Condensed"/>
              </a:rPr>
              <a:t>		Kernel: ‘linear’; ‘ poly’;  ‘rdf’;  ‘sigmoid’</a:t>
            </a:r>
            <a:endParaRPr sz="1200">
              <a:latin typeface="Barlow Semi Condensed"/>
              <a:ea typeface="Barlow Semi Condensed"/>
              <a:cs typeface="Barlow Semi Condensed"/>
              <a:sym typeface="Barlow Semi Condensed"/>
            </a:endParaRPr>
          </a:p>
          <a:p>
            <a:pPr indent="0" lvl="0" marL="0" rtl="0" algn="l">
              <a:lnSpc>
                <a:spcPct val="150000"/>
              </a:lnSpc>
              <a:spcBef>
                <a:spcPts val="0"/>
              </a:spcBef>
              <a:spcAft>
                <a:spcPts val="0"/>
              </a:spcAft>
              <a:buNone/>
            </a:pPr>
            <a:r>
              <a:rPr lang="en" sz="1200">
                <a:latin typeface="Barlow Semi Condensed"/>
                <a:ea typeface="Barlow Semi Condensed"/>
                <a:cs typeface="Barlow Semi Condensed"/>
                <a:sym typeface="Barlow Semi Condensed"/>
              </a:rPr>
              <a:t>		Degree: Degree of the polynomial kernel function (‘poly’) and ignore by all other kernel.</a:t>
            </a:r>
            <a:endParaRPr sz="1200">
              <a:latin typeface="Barlow Semi Condensed"/>
              <a:ea typeface="Barlow Semi Condensed"/>
              <a:cs typeface="Barlow Semi Condensed"/>
              <a:sym typeface="Barlow Semi Condensed"/>
            </a:endParaRPr>
          </a:p>
          <a:p>
            <a:pPr indent="-304800" lvl="0" marL="457200" rtl="0" algn="l">
              <a:lnSpc>
                <a:spcPct val="150000"/>
              </a:lnSpc>
              <a:spcBef>
                <a:spcPts val="0"/>
              </a:spcBef>
              <a:spcAft>
                <a:spcPts val="0"/>
              </a:spcAft>
              <a:buSzPts val="1200"/>
              <a:buFont typeface="Barlow Semi Condensed"/>
              <a:buChar char="●"/>
            </a:pPr>
            <a:r>
              <a:rPr lang="en" sz="1200">
                <a:latin typeface="Barlow Semi Condensed"/>
                <a:ea typeface="Barlow Semi Condensed"/>
                <a:cs typeface="Barlow Semi Condensed"/>
                <a:sym typeface="Barlow Semi Condensed"/>
              </a:rPr>
              <a:t>Method:</a:t>
            </a:r>
            <a:endParaRPr sz="1200">
              <a:latin typeface="Barlow Semi Condensed"/>
              <a:ea typeface="Barlow Semi Condensed"/>
              <a:cs typeface="Barlow Semi Condensed"/>
              <a:sym typeface="Barlow Semi Condensed"/>
            </a:endParaRPr>
          </a:p>
          <a:p>
            <a:pPr indent="-304800" lvl="0" marL="914400" rtl="0" algn="l">
              <a:lnSpc>
                <a:spcPct val="150000"/>
              </a:lnSpc>
              <a:spcBef>
                <a:spcPts val="0"/>
              </a:spcBef>
              <a:spcAft>
                <a:spcPts val="0"/>
              </a:spcAft>
              <a:buSzPts val="1200"/>
              <a:buFont typeface="Barlow Semi Condensed"/>
              <a:buAutoNum type="arabicParenR"/>
            </a:pPr>
            <a:r>
              <a:rPr lang="en" sz="1200">
                <a:latin typeface="Barlow Semi Condensed"/>
                <a:ea typeface="Barlow Semi Condensed"/>
                <a:cs typeface="Barlow Semi Condensed"/>
                <a:sym typeface="Barlow Semi Condensed"/>
              </a:rPr>
              <a:t>Fixed gamma value, different C value (1, 5, 10, 50, 100)</a:t>
            </a:r>
            <a:endParaRPr sz="1200">
              <a:latin typeface="Barlow Semi Condensed"/>
              <a:ea typeface="Barlow Semi Condensed"/>
              <a:cs typeface="Barlow Semi Condensed"/>
              <a:sym typeface="Barlow Semi Condensed"/>
            </a:endParaRPr>
          </a:p>
          <a:p>
            <a:pPr indent="-304800" lvl="0" marL="914400" rtl="0" algn="l">
              <a:lnSpc>
                <a:spcPct val="150000"/>
              </a:lnSpc>
              <a:spcBef>
                <a:spcPts val="0"/>
              </a:spcBef>
              <a:spcAft>
                <a:spcPts val="0"/>
              </a:spcAft>
              <a:buSzPts val="1200"/>
              <a:buFont typeface="Barlow Semi Condensed"/>
              <a:buAutoNum type="arabicParenR"/>
            </a:pPr>
            <a:r>
              <a:rPr lang="en" sz="1200">
                <a:latin typeface="Barlow Semi Condensed"/>
                <a:ea typeface="Barlow Semi Condensed"/>
                <a:cs typeface="Barlow Semi Condensed"/>
                <a:sym typeface="Barlow Semi Condensed"/>
              </a:rPr>
              <a:t>Fixed C value, different gamma value (1e-2, 1e-3, 1e-4)</a:t>
            </a:r>
            <a:endParaRPr sz="1200">
              <a:latin typeface="Barlow Semi Condensed"/>
              <a:ea typeface="Barlow Semi Condensed"/>
              <a:cs typeface="Barlow Semi Condensed"/>
              <a:sym typeface="Barlow Semi Condensed"/>
            </a:endParaRPr>
          </a:p>
        </p:txBody>
      </p:sp>
      <p:pic>
        <p:nvPicPr>
          <p:cNvPr id="1763" name="Google Shape;1763;p37"/>
          <p:cNvPicPr preferRelativeResize="0"/>
          <p:nvPr/>
        </p:nvPicPr>
        <p:blipFill>
          <a:blip r:embed="rId3">
            <a:alphaModFix/>
          </a:blip>
          <a:stretch>
            <a:fillRect/>
          </a:stretch>
        </p:blipFill>
        <p:spPr>
          <a:xfrm>
            <a:off x="5470200" y="1538562"/>
            <a:ext cx="3520236" cy="2177038"/>
          </a:xfrm>
          <a:prstGeom prst="rect">
            <a:avLst/>
          </a:prstGeom>
          <a:noFill/>
          <a:ln>
            <a:noFill/>
          </a:ln>
        </p:spPr>
      </p:pic>
      <p:sp>
        <p:nvSpPr>
          <p:cNvPr id="1764" name="Google Shape;1764;p37"/>
          <p:cNvSpPr txBox="1"/>
          <p:nvPr/>
        </p:nvSpPr>
        <p:spPr>
          <a:xfrm>
            <a:off x="8074875" y="4774200"/>
            <a:ext cx="99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arlow Semi Condensed"/>
                <a:ea typeface="Barlow Semi Condensed"/>
                <a:cs typeface="Barlow Semi Condensed"/>
                <a:sym typeface="Barlow Semi Condensed"/>
              </a:rPr>
              <a:t>Jue Li</a:t>
            </a:r>
            <a:endParaRPr sz="1200">
              <a:latin typeface="Barlow Semi Condensed"/>
              <a:ea typeface="Barlow Semi Condensed"/>
              <a:cs typeface="Barlow Semi Condensed"/>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8" name="Shape 1768"/>
        <p:cNvGrpSpPr/>
        <p:nvPr/>
      </p:nvGrpSpPr>
      <p:grpSpPr>
        <a:xfrm>
          <a:off x="0" y="0"/>
          <a:ext cx="0" cy="0"/>
          <a:chOff x="0" y="0"/>
          <a:chExt cx="0" cy="0"/>
        </a:xfrm>
      </p:grpSpPr>
      <p:sp>
        <p:nvSpPr>
          <p:cNvPr id="1769" name="Google Shape;1769;p38"/>
          <p:cNvSpPr txBox="1"/>
          <p:nvPr>
            <p:ph type="title"/>
          </p:nvPr>
        </p:nvSpPr>
        <p:spPr>
          <a:xfrm>
            <a:off x="1266441" y="1482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&amp; </a:t>
            </a:r>
            <a:r>
              <a:rPr lang="en"/>
              <a:t>Performance</a:t>
            </a:r>
            <a:r>
              <a:rPr lang="en"/>
              <a:t> of </a:t>
            </a:r>
            <a:r>
              <a:rPr lang="en"/>
              <a:t>SVM </a:t>
            </a:r>
            <a:endParaRPr/>
          </a:p>
        </p:txBody>
      </p:sp>
      <p:sp>
        <p:nvSpPr>
          <p:cNvPr id="1770" name="Google Shape;1770;p38"/>
          <p:cNvSpPr txBox="1"/>
          <p:nvPr/>
        </p:nvSpPr>
        <p:spPr>
          <a:xfrm>
            <a:off x="65025" y="3673275"/>
            <a:ext cx="304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Linear SVM with accuracy around 30.31 %</a:t>
            </a:r>
            <a:endParaRPr>
              <a:latin typeface="Barlow Semi Condensed"/>
              <a:ea typeface="Barlow Semi Condensed"/>
              <a:cs typeface="Barlow Semi Condensed"/>
              <a:sym typeface="Barlow Semi Condensed"/>
            </a:endParaRPr>
          </a:p>
        </p:txBody>
      </p:sp>
      <p:sp>
        <p:nvSpPr>
          <p:cNvPr id="1771" name="Google Shape;1771;p38"/>
          <p:cNvSpPr txBox="1"/>
          <p:nvPr/>
        </p:nvSpPr>
        <p:spPr>
          <a:xfrm>
            <a:off x="3027013" y="3590825"/>
            <a:ext cx="3374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Nonlinear (rbf) </a:t>
            </a:r>
            <a:r>
              <a:rPr lang="en">
                <a:latin typeface="Barlow Semi Condensed"/>
                <a:ea typeface="Barlow Semi Condensed"/>
                <a:cs typeface="Barlow Semi Condensed"/>
                <a:sym typeface="Barlow Semi Condensed"/>
              </a:rPr>
              <a:t>with parameter tuning:</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Accuracy: </a:t>
            </a:r>
            <a:r>
              <a:rPr lang="en">
                <a:latin typeface="Barlow Semi Condensed"/>
                <a:ea typeface="Barlow Semi Condensed"/>
                <a:cs typeface="Barlow Semi Condensed"/>
                <a:sym typeface="Barlow Semi Condensed"/>
              </a:rPr>
              <a:t>48.29</a:t>
            </a:r>
            <a:r>
              <a:rPr lang="en">
                <a:latin typeface="Barlow Semi Condensed"/>
                <a:ea typeface="Barlow Semi Condensed"/>
                <a:cs typeface="Barlow Semi Condensed"/>
                <a:sym typeface="Barlow Semi Condensed"/>
              </a:rPr>
              <a:t>%</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Runtime: 1283.28 s (~21.4 min)</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t/>
            </a:r>
            <a:endParaRPr/>
          </a:p>
        </p:txBody>
      </p:sp>
      <p:pic>
        <p:nvPicPr>
          <p:cNvPr id="1772" name="Google Shape;1772;p38"/>
          <p:cNvPicPr preferRelativeResize="0"/>
          <p:nvPr/>
        </p:nvPicPr>
        <p:blipFill>
          <a:blip r:embed="rId3">
            <a:alphaModFix/>
          </a:blip>
          <a:stretch>
            <a:fillRect/>
          </a:stretch>
        </p:blipFill>
        <p:spPr>
          <a:xfrm>
            <a:off x="3087987" y="3352350"/>
            <a:ext cx="2821765" cy="232125"/>
          </a:xfrm>
          <a:prstGeom prst="rect">
            <a:avLst/>
          </a:prstGeom>
          <a:noFill/>
          <a:ln>
            <a:noFill/>
          </a:ln>
        </p:spPr>
      </p:pic>
      <p:pic>
        <p:nvPicPr>
          <p:cNvPr id="1773" name="Google Shape;1773;p38"/>
          <p:cNvPicPr preferRelativeResize="0"/>
          <p:nvPr/>
        </p:nvPicPr>
        <p:blipFill>
          <a:blip r:embed="rId4">
            <a:alphaModFix/>
          </a:blip>
          <a:stretch>
            <a:fillRect/>
          </a:stretch>
        </p:blipFill>
        <p:spPr>
          <a:xfrm>
            <a:off x="65100" y="3376488"/>
            <a:ext cx="2834248" cy="232150"/>
          </a:xfrm>
          <a:prstGeom prst="rect">
            <a:avLst/>
          </a:prstGeom>
          <a:noFill/>
          <a:ln>
            <a:noFill/>
          </a:ln>
        </p:spPr>
      </p:pic>
      <p:sp>
        <p:nvSpPr>
          <p:cNvPr id="1774" name="Google Shape;1774;p38"/>
          <p:cNvSpPr txBox="1"/>
          <p:nvPr/>
        </p:nvSpPr>
        <p:spPr>
          <a:xfrm>
            <a:off x="6098375" y="3457725"/>
            <a:ext cx="3255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Barlow Semi Condensed"/>
                <a:ea typeface="Barlow Semi Condensed"/>
                <a:cs typeface="Barlow Semi Condensed"/>
                <a:sym typeface="Barlow Semi Condensed"/>
              </a:rPr>
              <a:t>Nonlinear (poly) without parameter tuning:</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Accuracy: 52.86%  </a:t>
            </a:r>
            <a:endParaRPr>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a:latin typeface="Barlow Semi Condensed"/>
                <a:ea typeface="Barlow Semi Condensed"/>
                <a:cs typeface="Barlow Semi Condensed"/>
                <a:sym typeface="Barlow Semi Condensed"/>
              </a:rPr>
              <a:t>Runtime: 9747.61 s (~3hr)</a:t>
            </a:r>
            <a:endParaRPr>
              <a:latin typeface="Barlow Semi Condensed"/>
              <a:ea typeface="Barlow Semi Condensed"/>
              <a:cs typeface="Barlow Semi Condensed"/>
              <a:sym typeface="Barlow Semi Condensed"/>
            </a:endParaRPr>
          </a:p>
        </p:txBody>
      </p:sp>
      <p:pic>
        <p:nvPicPr>
          <p:cNvPr id="1775" name="Google Shape;1775;p38"/>
          <p:cNvPicPr preferRelativeResize="0"/>
          <p:nvPr/>
        </p:nvPicPr>
        <p:blipFill rotWithShape="1">
          <a:blip r:embed="rId5">
            <a:alphaModFix/>
          </a:blip>
          <a:srcRect b="-3365" l="7490" r="7490" t="6653"/>
          <a:stretch/>
        </p:blipFill>
        <p:spPr>
          <a:xfrm>
            <a:off x="65025" y="958184"/>
            <a:ext cx="2834400" cy="2418329"/>
          </a:xfrm>
          <a:prstGeom prst="rect">
            <a:avLst/>
          </a:prstGeom>
          <a:noFill/>
          <a:ln>
            <a:noFill/>
          </a:ln>
        </p:spPr>
      </p:pic>
      <p:pic>
        <p:nvPicPr>
          <p:cNvPr id="1776" name="Google Shape;1776;p38"/>
          <p:cNvPicPr preferRelativeResize="0"/>
          <p:nvPr/>
        </p:nvPicPr>
        <p:blipFill>
          <a:blip r:embed="rId6">
            <a:alphaModFix/>
          </a:blip>
          <a:stretch>
            <a:fillRect/>
          </a:stretch>
        </p:blipFill>
        <p:spPr>
          <a:xfrm>
            <a:off x="3082875" y="1024200"/>
            <a:ext cx="2666675" cy="2239338"/>
          </a:xfrm>
          <a:prstGeom prst="rect">
            <a:avLst/>
          </a:prstGeom>
          <a:noFill/>
          <a:ln>
            <a:noFill/>
          </a:ln>
        </p:spPr>
      </p:pic>
      <p:sp>
        <p:nvSpPr>
          <p:cNvPr id="1777" name="Google Shape;1777;p38"/>
          <p:cNvSpPr txBox="1"/>
          <p:nvPr/>
        </p:nvSpPr>
        <p:spPr>
          <a:xfrm>
            <a:off x="724800" y="4289025"/>
            <a:ext cx="283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rPr>
              <a:t>10000 </a:t>
            </a:r>
            <a:r>
              <a:rPr lang="en">
                <a:solidFill>
                  <a:srgbClr val="FF00FF"/>
                </a:solidFill>
              </a:rPr>
              <a:t>trained and test data</a:t>
            </a:r>
            <a:endParaRPr>
              <a:solidFill>
                <a:srgbClr val="FF00FF"/>
              </a:solidFill>
            </a:endParaRPr>
          </a:p>
        </p:txBody>
      </p:sp>
      <p:sp>
        <p:nvSpPr>
          <p:cNvPr id="1778" name="Google Shape;1778;p38"/>
          <p:cNvSpPr txBox="1"/>
          <p:nvPr/>
        </p:nvSpPr>
        <p:spPr>
          <a:xfrm>
            <a:off x="5367900" y="4637525"/>
            <a:ext cx="377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00FF"/>
                </a:solidFill>
              </a:rPr>
              <a:t>50000 trained data and 5000 test data</a:t>
            </a:r>
            <a:endParaRPr>
              <a:solidFill>
                <a:srgbClr val="FF00FF"/>
              </a:solidFill>
            </a:endParaRPr>
          </a:p>
        </p:txBody>
      </p:sp>
      <p:pic>
        <p:nvPicPr>
          <p:cNvPr id="1779" name="Google Shape;1779;p38"/>
          <p:cNvPicPr preferRelativeResize="0"/>
          <p:nvPr/>
        </p:nvPicPr>
        <p:blipFill>
          <a:blip r:embed="rId7">
            <a:alphaModFix/>
          </a:blip>
          <a:stretch>
            <a:fillRect/>
          </a:stretch>
        </p:blipFill>
        <p:spPr>
          <a:xfrm>
            <a:off x="6054975" y="1024188"/>
            <a:ext cx="2632693" cy="2210787"/>
          </a:xfrm>
          <a:prstGeom prst="rect">
            <a:avLst/>
          </a:prstGeom>
          <a:noFill/>
          <a:ln>
            <a:noFill/>
          </a:ln>
        </p:spPr>
      </p:pic>
      <p:pic>
        <p:nvPicPr>
          <p:cNvPr id="1780" name="Google Shape;1780;p38"/>
          <p:cNvPicPr preferRelativeResize="0"/>
          <p:nvPr/>
        </p:nvPicPr>
        <p:blipFill>
          <a:blip r:embed="rId8">
            <a:alphaModFix/>
          </a:blip>
          <a:stretch>
            <a:fillRect/>
          </a:stretch>
        </p:blipFill>
        <p:spPr>
          <a:xfrm>
            <a:off x="6725025" y="3263550"/>
            <a:ext cx="1292610" cy="265175"/>
          </a:xfrm>
          <a:prstGeom prst="rect">
            <a:avLst/>
          </a:prstGeom>
          <a:noFill/>
          <a:ln>
            <a:noFill/>
          </a:ln>
        </p:spPr>
      </p:pic>
      <p:sp>
        <p:nvSpPr>
          <p:cNvPr id="1781" name="Google Shape;1781;p38"/>
          <p:cNvSpPr txBox="1"/>
          <p:nvPr/>
        </p:nvSpPr>
        <p:spPr>
          <a:xfrm>
            <a:off x="8074875" y="4774200"/>
            <a:ext cx="99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arlow Semi Condensed"/>
                <a:ea typeface="Barlow Semi Condensed"/>
                <a:cs typeface="Barlow Semi Condensed"/>
                <a:sym typeface="Barlow Semi Condensed"/>
              </a:rPr>
              <a:t>Yijin Wang</a:t>
            </a:r>
            <a:endParaRPr sz="1200">
              <a:latin typeface="Barlow Semi Condensed"/>
              <a:ea typeface="Barlow Semi Condensed"/>
              <a:cs typeface="Barlow Semi Condensed"/>
              <a:sym typeface="Barlow Semi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39"/>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Difficulty &amp; </a:t>
            </a:r>
            <a:r>
              <a:rPr lang="en"/>
              <a:t>Future Work…</a:t>
            </a:r>
            <a:endParaRPr/>
          </a:p>
        </p:txBody>
      </p:sp>
      <p:sp>
        <p:nvSpPr>
          <p:cNvPr id="1787" name="Google Shape;1787;p39"/>
          <p:cNvSpPr txBox="1"/>
          <p:nvPr>
            <p:ph idx="1" type="subTitle"/>
          </p:nvPr>
        </p:nvSpPr>
        <p:spPr>
          <a:xfrm>
            <a:off x="930925" y="1243650"/>
            <a:ext cx="7011300" cy="265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Difficulties &amp; Problems: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Barlow Semi Condensed"/>
              <a:buChar char="-"/>
            </a:pPr>
            <a:r>
              <a:rPr b="1" lang="en" sz="1500">
                <a:solidFill>
                  <a:schemeClr val="dk1"/>
                </a:solidFill>
                <a:latin typeface="Times New Roman"/>
                <a:ea typeface="Times New Roman"/>
                <a:cs typeface="Times New Roman"/>
                <a:sym typeface="Times New Roman"/>
              </a:rPr>
              <a:t>Computation complexity: </a:t>
            </a:r>
            <a:r>
              <a:rPr lang="en" sz="1500">
                <a:solidFill>
                  <a:schemeClr val="dk1"/>
                </a:solidFill>
                <a:latin typeface="Times New Roman"/>
                <a:ea typeface="Times New Roman"/>
                <a:cs typeface="Times New Roman"/>
                <a:sym typeface="Times New Roman"/>
              </a:rPr>
              <a:t> for high dimensions (p = 3072) and large sample size</a:t>
            </a:r>
            <a:endParaRPr sz="15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1500">
                <a:solidFill>
                  <a:schemeClr val="dk1"/>
                </a:solidFill>
                <a:latin typeface="Times New Roman"/>
                <a:ea typeface="Times New Roman"/>
                <a:cs typeface="Times New Roman"/>
                <a:sym typeface="Times New Roman"/>
              </a:rPr>
              <a:t> (for both training and testing data)</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Barlow Semi Condensed"/>
              <a:buChar char="-"/>
            </a:pPr>
            <a:r>
              <a:rPr b="1" lang="en" sz="1500">
                <a:solidFill>
                  <a:schemeClr val="dk1"/>
                </a:solidFill>
                <a:latin typeface="Times New Roman"/>
                <a:ea typeface="Times New Roman"/>
                <a:cs typeface="Times New Roman"/>
                <a:sym typeface="Times New Roman"/>
              </a:rPr>
              <a:t>Noise of dataset:</a:t>
            </a:r>
            <a:r>
              <a:rPr lang="en" sz="1500">
                <a:solidFill>
                  <a:schemeClr val="dk1"/>
                </a:solidFill>
                <a:latin typeface="Times New Roman"/>
                <a:ea typeface="Times New Roman"/>
                <a:cs typeface="Times New Roman"/>
                <a:sym typeface="Times New Roman"/>
              </a:rPr>
              <a:t> the images have much noises, which lead to the bad performance of SVM</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Long runtime: </a:t>
            </a:r>
            <a:r>
              <a:rPr lang="en" sz="1500">
                <a:solidFill>
                  <a:schemeClr val="dk1"/>
                </a:solidFill>
                <a:latin typeface="Times New Roman"/>
                <a:ea typeface="Times New Roman"/>
                <a:cs typeface="Times New Roman"/>
                <a:sym typeface="Times New Roman"/>
              </a:rPr>
              <a:t>somewhat hard to run the whole 50,000 dataset at once therefore not having the most accurate result</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Possible Solutions: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Computation complexity: </a:t>
            </a:r>
            <a:r>
              <a:rPr lang="en" sz="1500">
                <a:solidFill>
                  <a:schemeClr val="dk1"/>
                </a:solidFill>
                <a:latin typeface="Times New Roman"/>
                <a:ea typeface="Times New Roman"/>
                <a:cs typeface="Times New Roman"/>
                <a:sym typeface="Times New Roman"/>
              </a:rPr>
              <a:t>parallel processing</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Noise of dataset: </a:t>
            </a:r>
            <a:r>
              <a:rPr lang="en" sz="1500">
                <a:solidFill>
                  <a:schemeClr val="dk1"/>
                </a:solidFill>
                <a:latin typeface="Times New Roman"/>
                <a:ea typeface="Times New Roman"/>
                <a:cs typeface="Times New Roman"/>
                <a:sym typeface="Times New Roman"/>
              </a:rPr>
              <a:t>data smoothing methods, such as </a:t>
            </a:r>
            <a:r>
              <a:rPr lang="en" sz="1500">
                <a:solidFill>
                  <a:schemeClr val="dk1"/>
                </a:solidFill>
                <a:highlight>
                  <a:srgbClr val="FFFFFF"/>
                </a:highlight>
                <a:latin typeface="Times New Roman"/>
                <a:ea typeface="Times New Roman"/>
                <a:cs typeface="Times New Roman"/>
                <a:sym typeface="Times New Roman"/>
              </a:rPr>
              <a:t>penalized models and resample with different ratios.</a:t>
            </a:r>
            <a:endParaRPr b="1"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Long runtime: </a:t>
            </a:r>
            <a:r>
              <a:rPr lang="en" sz="1500">
                <a:solidFill>
                  <a:schemeClr val="dk1"/>
                </a:solidFill>
                <a:latin typeface="Times New Roman"/>
                <a:ea typeface="Times New Roman"/>
                <a:cs typeface="Times New Roman"/>
                <a:sym typeface="Times New Roman"/>
              </a:rPr>
              <a:t>t</a:t>
            </a:r>
            <a:r>
              <a:rPr lang="en" sz="1500">
                <a:solidFill>
                  <a:schemeClr val="dk1"/>
                </a:solidFill>
                <a:latin typeface="Times New Roman"/>
                <a:ea typeface="Times New Roman"/>
                <a:cs typeface="Times New Roman"/>
                <a:sym typeface="Times New Roman"/>
              </a:rPr>
              <a:t>ry to use CPU or GPU to run the dataset more faster</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
        <p:nvSpPr>
          <p:cNvPr id="1788" name="Google Shape;1788;p39"/>
          <p:cNvSpPr txBox="1"/>
          <p:nvPr/>
        </p:nvSpPr>
        <p:spPr>
          <a:xfrm>
            <a:off x="8074875" y="4774200"/>
            <a:ext cx="99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arlow Semi Condensed"/>
                <a:ea typeface="Barlow Semi Condensed"/>
                <a:cs typeface="Barlow Semi Condensed"/>
                <a:sym typeface="Barlow Semi Condensed"/>
              </a:rPr>
              <a:t>Yijin Wang</a:t>
            </a:r>
            <a:endParaRPr sz="1200">
              <a:latin typeface="Barlow Semi Condensed"/>
              <a:ea typeface="Barlow Semi Condensed"/>
              <a:cs typeface="Barlow Semi Condensed"/>
              <a:sym typeface="Barlow Semi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792" name="Shape 1792"/>
        <p:cNvGrpSpPr/>
        <p:nvPr/>
      </p:nvGrpSpPr>
      <p:grpSpPr>
        <a:xfrm>
          <a:off x="0" y="0"/>
          <a:ext cx="0" cy="0"/>
          <a:chOff x="0" y="0"/>
          <a:chExt cx="0" cy="0"/>
        </a:xfrm>
      </p:grpSpPr>
      <p:sp>
        <p:nvSpPr>
          <p:cNvPr id="1793" name="Google Shape;1793;p40"/>
          <p:cNvSpPr txBox="1"/>
          <p:nvPr>
            <p:ph type="title"/>
          </p:nvPr>
        </p:nvSpPr>
        <p:spPr>
          <a:xfrm>
            <a:off x="1704100" y="382000"/>
            <a:ext cx="51561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t>
            </a:r>
            <a:r>
              <a:rPr lang="en"/>
              <a:t>onvolutional Neural Network</a:t>
            </a:r>
            <a:r>
              <a:rPr lang="en"/>
              <a:t>(CNN)</a:t>
            </a:r>
            <a:endParaRPr/>
          </a:p>
        </p:txBody>
      </p:sp>
      <p:sp>
        <p:nvSpPr>
          <p:cNvPr id="1794" name="Google Shape;1794;p40"/>
          <p:cNvSpPr txBox="1"/>
          <p:nvPr>
            <p:ph idx="1" type="body"/>
          </p:nvPr>
        </p:nvSpPr>
        <p:spPr>
          <a:xfrm>
            <a:off x="1549079" y="1867519"/>
            <a:ext cx="5577900" cy="2788500"/>
          </a:xfrm>
          <a:prstGeom prst="rect">
            <a:avLst/>
          </a:prstGeom>
        </p:spPr>
        <p:txBody>
          <a:bodyPr anchorCtr="0" anchor="ctr" bIns="91425" lIns="91425" spcFirstLastPara="1" rIns="91425" wrap="square" tIns="91425">
            <a:noAutofit/>
          </a:bodyPr>
          <a:lstStyle/>
          <a:p>
            <a:pPr indent="0" lvl="0" marL="0" rtl="0" algn="l">
              <a:lnSpc>
                <a:spcPct val="200000"/>
              </a:lnSpc>
              <a:spcBef>
                <a:spcPts val="0"/>
              </a:spcBef>
              <a:spcAft>
                <a:spcPts val="0"/>
              </a:spcAft>
              <a:buNone/>
            </a:pPr>
            <a:r>
              <a:t/>
            </a:r>
            <a:endParaRPr sz="1700"/>
          </a:p>
          <a:p>
            <a:pPr indent="0" lvl="0" marL="0" rtl="0" algn="l">
              <a:lnSpc>
                <a:spcPct val="200000"/>
              </a:lnSpc>
              <a:spcBef>
                <a:spcPts val="1000"/>
              </a:spcBef>
              <a:spcAft>
                <a:spcPts val="0"/>
              </a:spcAft>
              <a:buNone/>
            </a:pPr>
            <a:r>
              <a:rPr lang="en" sz="1700"/>
              <a:t>What is neural network?</a:t>
            </a:r>
            <a:endParaRPr sz="1700"/>
          </a:p>
          <a:p>
            <a:pPr indent="0" lvl="0" marL="0" rtl="0" algn="l">
              <a:lnSpc>
                <a:spcPct val="200000"/>
              </a:lnSpc>
              <a:spcBef>
                <a:spcPts val="1000"/>
              </a:spcBef>
              <a:spcAft>
                <a:spcPts val="0"/>
              </a:spcAft>
              <a:buNone/>
            </a:pPr>
            <a:r>
              <a:rPr lang="en" sz="1700"/>
              <a:t>What is convolutional  neural network (CNN)?</a:t>
            </a:r>
            <a:endParaRPr sz="1700"/>
          </a:p>
          <a:p>
            <a:pPr indent="0" lvl="0" marL="0" rtl="0" algn="l">
              <a:lnSpc>
                <a:spcPct val="200000"/>
              </a:lnSpc>
              <a:spcBef>
                <a:spcPts val="1000"/>
              </a:spcBef>
              <a:spcAft>
                <a:spcPts val="0"/>
              </a:spcAft>
              <a:buNone/>
            </a:pPr>
            <a:r>
              <a:rPr lang="en" sz="1700"/>
              <a:t>Why CNN?</a:t>
            </a:r>
            <a:endParaRPr sz="1700"/>
          </a:p>
          <a:p>
            <a:pPr indent="0" lvl="0" marL="0" rtl="0" algn="l">
              <a:lnSpc>
                <a:spcPct val="200000"/>
              </a:lnSpc>
              <a:spcBef>
                <a:spcPts val="1000"/>
              </a:spcBef>
              <a:spcAft>
                <a:spcPts val="0"/>
              </a:spcAft>
              <a:buNone/>
            </a:pPr>
            <a:r>
              <a:t/>
            </a:r>
            <a:endParaRPr sz="1700"/>
          </a:p>
          <a:p>
            <a:pPr indent="0" lvl="0" marL="0" rtl="0" algn="l">
              <a:lnSpc>
                <a:spcPct val="200000"/>
              </a:lnSpc>
              <a:spcBef>
                <a:spcPts val="1000"/>
              </a:spcBef>
              <a:spcAft>
                <a:spcPts val="1000"/>
              </a:spcAft>
              <a:buNone/>
            </a:pPr>
            <a:r>
              <a:t/>
            </a:r>
            <a:endParaRPr sz="1700"/>
          </a:p>
        </p:txBody>
      </p:sp>
      <p:grpSp>
        <p:nvGrpSpPr>
          <p:cNvPr id="1795" name="Google Shape;1795;p40"/>
          <p:cNvGrpSpPr/>
          <p:nvPr/>
        </p:nvGrpSpPr>
        <p:grpSpPr>
          <a:xfrm>
            <a:off x="1425953" y="905392"/>
            <a:ext cx="1637968" cy="154942"/>
            <a:chOff x="238125" y="2506075"/>
            <a:chExt cx="7115411" cy="673075"/>
          </a:xfrm>
        </p:grpSpPr>
        <p:sp>
          <p:nvSpPr>
            <p:cNvPr id="1796" name="Google Shape;1796;p40"/>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40"/>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40"/>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40"/>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40"/>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1" name="Google Shape;1801;p40"/>
          <p:cNvGrpSpPr/>
          <p:nvPr/>
        </p:nvGrpSpPr>
        <p:grpSpPr>
          <a:xfrm>
            <a:off x="3063928" y="905392"/>
            <a:ext cx="1637968" cy="154942"/>
            <a:chOff x="238125" y="2506075"/>
            <a:chExt cx="7115411" cy="673075"/>
          </a:xfrm>
        </p:grpSpPr>
        <p:sp>
          <p:nvSpPr>
            <p:cNvPr id="1802" name="Google Shape;1802;p40"/>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40"/>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40"/>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40"/>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40"/>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7" name="Google Shape;1807;p40"/>
          <p:cNvGrpSpPr/>
          <p:nvPr/>
        </p:nvGrpSpPr>
        <p:grpSpPr>
          <a:xfrm>
            <a:off x="4698078" y="905392"/>
            <a:ext cx="1637968" cy="154942"/>
            <a:chOff x="238125" y="2506075"/>
            <a:chExt cx="7115411" cy="673075"/>
          </a:xfrm>
        </p:grpSpPr>
        <p:sp>
          <p:nvSpPr>
            <p:cNvPr id="1808" name="Google Shape;1808;p40"/>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40"/>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40"/>
            <p:cNvSpPr/>
            <p:nvPr/>
          </p:nvSpPr>
          <p:spPr>
            <a:xfrm>
              <a:off x="297348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40"/>
            <p:cNvSpPr/>
            <p:nvPr/>
          </p:nvSpPr>
          <p:spPr>
            <a:xfrm>
              <a:off x="5709611"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40"/>
            <p:cNvSpPr/>
            <p:nvPr/>
          </p:nvSpPr>
          <p:spPr>
            <a:xfrm>
              <a:off x="4342321" y="2506075"/>
              <a:ext cx="1643150" cy="673075"/>
            </a:xfrm>
            <a:custGeom>
              <a:rect b="b" l="l" r="r" t="t"/>
              <a:pathLst>
                <a:path extrusionOk="0" h="26923" w="65726">
                  <a:moveTo>
                    <a:pt x="1" y="0"/>
                  </a:moveTo>
                  <a:lnTo>
                    <a:pt x="10751" y="13477"/>
                  </a:lnTo>
                  <a:lnTo>
                    <a:pt x="1" y="26923"/>
                  </a:lnTo>
                  <a:lnTo>
                    <a:pt x="54944" y="26923"/>
                  </a:lnTo>
                  <a:lnTo>
                    <a:pt x="65726" y="13477"/>
                  </a:lnTo>
                  <a:lnTo>
                    <a:pt x="54944"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3" name="Google Shape;1813;p40"/>
          <p:cNvGrpSpPr/>
          <p:nvPr/>
        </p:nvGrpSpPr>
        <p:grpSpPr>
          <a:xfrm>
            <a:off x="6336053" y="905392"/>
            <a:ext cx="693360" cy="154942"/>
            <a:chOff x="238125" y="2506075"/>
            <a:chExt cx="3011990" cy="673075"/>
          </a:xfrm>
        </p:grpSpPr>
        <p:sp>
          <p:nvSpPr>
            <p:cNvPr id="1814" name="Google Shape;1814;p40"/>
            <p:cNvSpPr/>
            <p:nvPr/>
          </p:nvSpPr>
          <p:spPr>
            <a:xfrm>
              <a:off x="238125" y="2506075"/>
              <a:ext cx="1643150" cy="673075"/>
            </a:xfrm>
            <a:custGeom>
              <a:rect b="b" l="l" r="r" t="t"/>
              <a:pathLst>
                <a:path extrusionOk="0" h="26923" w="65726">
                  <a:moveTo>
                    <a:pt x="0" y="0"/>
                  </a:moveTo>
                  <a:lnTo>
                    <a:pt x="10782" y="13477"/>
                  </a:lnTo>
                  <a:lnTo>
                    <a:pt x="0" y="26923"/>
                  </a:lnTo>
                  <a:lnTo>
                    <a:pt x="54943" y="26923"/>
                  </a:lnTo>
                  <a:lnTo>
                    <a:pt x="65725" y="13477"/>
                  </a:lnTo>
                  <a:lnTo>
                    <a:pt x="54943" y="0"/>
                  </a:ln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40"/>
            <p:cNvSpPr/>
            <p:nvPr/>
          </p:nvSpPr>
          <p:spPr>
            <a:xfrm>
              <a:off x="1606190" y="2506075"/>
              <a:ext cx="1643925" cy="673075"/>
            </a:xfrm>
            <a:custGeom>
              <a:rect b="b" l="l" r="r" t="t"/>
              <a:pathLst>
                <a:path extrusionOk="0" h="26923" w="65757">
                  <a:moveTo>
                    <a:pt x="0" y="0"/>
                  </a:moveTo>
                  <a:lnTo>
                    <a:pt x="10782" y="13477"/>
                  </a:lnTo>
                  <a:lnTo>
                    <a:pt x="0" y="26923"/>
                  </a:lnTo>
                  <a:lnTo>
                    <a:pt x="54975" y="26923"/>
                  </a:lnTo>
                  <a:lnTo>
                    <a:pt x="65757" y="13477"/>
                  </a:lnTo>
                  <a:lnTo>
                    <a:pt x="54975" y="0"/>
                  </a:lnTo>
                  <a:close/>
                </a:path>
              </a:pathLst>
            </a:custGeom>
            <a:noFill/>
            <a:ln cap="flat" cmpd="sng" w="9525">
              <a:solidFill>
                <a:srgbClr val="445D7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6" name="Google Shape;1816;p40"/>
          <p:cNvGrpSpPr/>
          <p:nvPr/>
        </p:nvGrpSpPr>
        <p:grpSpPr>
          <a:xfrm>
            <a:off x="1048291" y="1919195"/>
            <a:ext cx="306173" cy="358806"/>
            <a:chOff x="1516475" y="238075"/>
            <a:chExt cx="424650" cy="483175"/>
          </a:xfrm>
        </p:grpSpPr>
        <p:sp>
          <p:nvSpPr>
            <p:cNvPr id="1817" name="Google Shape;1817;p40"/>
            <p:cNvSpPr/>
            <p:nvPr/>
          </p:nvSpPr>
          <p:spPr>
            <a:xfrm>
              <a:off x="1516475" y="238075"/>
              <a:ext cx="424650" cy="483175"/>
            </a:xfrm>
            <a:custGeom>
              <a:rect b="b" l="l" r="r" t="t"/>
              <a:pathLst>
                <a:path extrusionOk="0" h="19327" w="16986">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18" name="Google Shape;1818;p40"/>
            <p:cNvSpPr/>
            <p:nvPr/>
          </p:nvSpPr>
          <p:spPr>
            <a:xfrm>
              <a:off x="1652425" y="324000"/>
              <a:ext cx="147150" cy="141575"/>
            </a:xfrm>
            <a:custGeom>
              <a:rect b="b" l="l" r="r" t="t"/>
              <a:pathLst>
                <a:path extrusionOk="0" h="5663" w="5886">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819" name="Google Shape;1819;p40"/>
          <p:cNvSpPr/>
          <p:nvPr/>
        </p:nvSpPr>
        <p:spPr>
          <a:xfrm>
            <a:off x="1027236" y="2599410"/>
            <a:ext cx="348351" cy="336361"/>
          </a:xfrm>
          <a:custGeom>
            <a:rect b="b" l="l" r="r" t="t"/>
            <a:pathLst>
              <a:path extrusionOk="0" h="18118" w="19326">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nvGrpSpPr>
          <p:cNvPr id="1820" name="Google Shape;1820;p40"/>
          <p:cNvGrpSpPr/>
          <p:nvPr/>
        </p:nvGrpSpPr>
        <p:grpSpPr>
          <a:xfrm>
            <a:off x="1027195" y="3187630"/>
            <a:ext cx="514230" cy="358769"/>
            <a:chOff x="1655832" y="3804850"/>
            <a:chExt cx="713218" cy="483125"/>
          </a:xfrm>
        </p:grpSpPr>
        <p:sp>
          <p:nvSpPr>
            <p:cNvPr id="1821" name="Google Shape;1821;p40"/>
            <p:cNvSpPr/>
            <p:nvPr/>
          </p:nvSpPr>
          <p:spPr>
            <a:xfrm>
              <a:off x="1655832" y="3804850"/>
              <a:ext cx="444475" cy="483125"/>
            </a:xfrm>
            <a:custGeom>
              <a:rect b="b" l="l" r="r" t="t"/>
              <a:pathLst>
                <a:path extrusionOk="0" h="19325" w="17779">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22" name="Google Shape;1822;p40"/>
            <p:cNvSpPr/>
            <p:nvPr/>
          </p:nvSpPr>
          <p:spPr>
            <a:xfrm>
              <a:off x="2280775" y="4003900"/>
              <a:ext cx="88275" cy="85025"/>
            </a:xfrm>
            <a:custGeom>
              <a:rect b="b" l="l" r="r" t="t"/>
              <a:pathLst>
                <a:path extrusionOk="0" h="3401" w="3531">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rgbClr val="5F7D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pic>
        <p:nvPicPr>
          <p:cNvPr id="1823" name="Google Shape;1823;p40"/>
          <p:cNvPicPr preferRelativeResize="0"/>
          <p:nvPr/>
        </p:nvPicPr>
        <p:blipFill>
          <a:blip r:embed="rId3">
            <a:alphaModFix/>
          </a:blip>
          <a:stretch>
            <a:fillRect/>
          </a:stretch>
        </p:blipFill>
        <p:spPr>
          <a:xfrm>
            <a:off x="5691148" y="1660800"/>
            <a:ext cx="3226328" cy="2216354"/>
          </a:xfrm>
          <a:prstGeom prst="rect">
            <a:avLst/>
          </a:prstGeom>
          <a:noFill/>
          <a:ln>
            <a:noFill/>
          </a:ln>
        </p:spPr>
      </p:pic>
      <p:sp>
        <p:nvSpPr>
          <p:cNvPr id="1824" name="Google Shape;1824;p40"/>
          <p:cNvSpPr txBox="1"/>
          <p:nvPr/>
        </p:nvSpPr>
        <p:spPr>
          <a:xfrm>
            <a:off x="8207850" y="4774200"/>
            <a:ext cx="936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arlow Semi Condensed"/>
                <a:ea typeface="Barlow Semi Condensed"/>
                <a:cs typeface="Barlow Semi Condensed"/>
                <a:sym typeface="Barlow Semi Condensed"/>
              </a:rPr>
              <a:t>Pengru Lyu</a:t>
            </a:r>
            <a:endParaRPr sz="1200">
              <a:latin typeface="Barlow Semi Condensed"/>
              <a:ea typeface="Barlow Semi Condensed"/>
              <a:cs typeface="Barlow Semi Condensed"/>
              <a:sym typeface="Barlow Semi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8" name="Shape 1828"/>
        <p:cNvGrpSpPr/>
        <p:nvPr/>
      </p:nvGrpSpPr>
      <p:grpSpPr>
        <a:xfrm>
          <a:off x="0" y="0"/>
          <a:ext cx="0" cy="0"/>
          <a:chOff x="0" y="0"/>
          <a:chExt cx="0" cy="0"/>
        </a:xfrm>
      </p:grpSpPr>
      <p:sp>
        <p:nvSpPr>
          <p:cNvPr id="1829" name="Google Shape;1829;p41"/>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424242"/>
                </a:solidFill>
                <a:latin typeface="Maven Pro"/>
                <a:ea typeface="Maven Pro"/>
                <a:cs typeface="Maven Pro"/>
                <a:sym typeface="Maven Pro"/>
              </a:rPr>
              <a:t>Base Model Structure</a:t>
            </a:r>
            <a:endParaRPr b="1">
              <a:solidFill>
                <a:srgbClr val="424242"/>
              </a:solidFill>
              <a:latin typeface="Maven Pro"/>
              <a:ea typeface="Maven Pro"/>
              <a:cs typeface="Maven Pro"/>
              <a:sym typeface="Maven Pro"/>
            </a:endParaRPr>
          </a:p>
          <a:p>
            <a:pPr indent="0" lvl="0" marL="0" rtl="0" algn="ctr">
              <a:spcBef>
                <a:spcPts val="0"/>
              </a:spcBef>
              <a:spcAft>
                <a:spcPts val="0"/>
              </a:spcAft>
              <a:buNone/>
            </a:pPr>
            <a:r>
              <a:t/>
            </a:r>
            <a:endParaRPr/>
          </a:p>
        </p:txBody>
      </p:sp>
      <p:sp>
        <p:nvSpPr>
          <p:cNvPr id="1830" name="Google Shape;1830;p41"/>
          <p:cNvSpPr txBox="1"/>
          <p:nvPr>
            <p:ph idx="1" type="subTitle"/>
          </p:nvPr>
        </p:nvSpPr>
        <p:spPr>
          <a:xfrm>
            <a:off x="1956000" y="3265225"/>
            <a:ext cx="5168700" cy="4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t>
            </a:r>
            <a:r>
              <a:rPr lang="en"/>
              <a:t>Neural Network Model process can be explained as above</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32 - 32 - 64 -64</a:t>
            </a:r>
            <a:endParaRPr/>
          </a:p>
        </p:txBody>
      </p:sp>
      <p:pic>
        <p:nvPicPr>
          <p:cNvPr id="1831" name="Google Shape;1831;p41"/>
          <p:cNvPicPr preferRelativeResize="0"/>
          <p:nvPr/>
        </p:nvPicPr>
        <p:blipFill>
          <a:blip r:embed="rId3">
            <a:alphaModFix/>
          </a:blip>
          <a:stretch>
            <a:fillRect/>
          </a:stretch>
        </p:blipFill>
        <p:spPr>
          <a:xfrm>
            <a:off x="761774" y="1266500"/>
            <a:ext cx="7805176" cy="1521650"/>
          </a:xfrm>
          <a:prstGeom prst="rect">
            <a:avLst/>
          </a:prstGeom>
          <a:noFill/>
          <a:ln>
            <a:noFill/>
          </a:ln>
        </p:spPr>
      </p:pic>
      <p:sp>
        <p:nvSpPr>
          <p:cNvPr id="1832" name="Google Shape;1832;p41"/>
          <p:cNvSpPr txBox="1"/>
          <p:nvPr/>
        </p:nvSpPr>
        <p:spPr>
          <a:xfrm>
            <a:off x="8207850" y="4774200"/>
            <a:ext cx="936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Barlow Semi Condensed"/>
                <a:ea typeface="Barlow Semi Condensed"/>
                <a:cs typeface="Barlow Semi Condensed"/>
                <a:sym typeface="Barlow Semi Condensed"/>
              </a:rPr>
              <a:t>Pengru Lyu</a:t>
            </a:r>
            <a:endParaRPr sz="1200">
              <a:latin typeface="Barlow Semi Condensed"/>
              <a:ea typeface="Barlow Semi Condensed"/>
              <a:cs typeface="Barlow Semi Condensed"/>
              <a:sym typeface="Barlow Semi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