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e8c6b278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8e8c6b278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8e8c6b278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8e8c6b278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8e8c6b278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8e8c6b278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e8c6b278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8e8c6b278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8e8c6b278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8e8c6b278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8e8c6b278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8e8c6b278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8e8c6b278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8e8c6b278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8e76c1927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8e76c1927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8e76c1927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8e76c1927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8e76c1927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8e76c1927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d931766d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d931766d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e76c1927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8e76c1927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8e76c1927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8e76c1927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d931766d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d931766d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d931766d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8d931766d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dd78a6e8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8dd78a6e8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e8c6b278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8e8c6b278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e8c6b278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e8c6b278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e8c6b278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e8c6b278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e8c6b278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8e8c6b278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semanticscholar.org/paper/The-Impact-of-Oil-Price-Inflation-on-Economic-of-Liaqat-Ashraf/62fa09680e758a5063bbf11b624ee6e7e03b9a36" TargetMode="External"/><Relationship Id="rId4" Type="http://schemas.openxmlformats.org/officeDocument/2006/relationships/hyperlink" Target="https://www.semanticscholar.org/paper/How-Inflation-and-Interest-Rates-Are-Related-to-A-Bhunia/56d5521912d89df730b82204690130c41a98a0bd" TargetMode="External"/><Relationship Id="rId5" Type="http://schemas.openxmlformats.org/officeDocument/2006/relationships/hyperlink" Target="http://koreascience.or.kr/article/JAKO202026061031263.page" TargetMode="External"/><Relationship Id="rId6" Type="http://schemas.openxmlformats.org/officeDocument/2006/relationships/hyperlink" Target="http://koreascience.or.kr/article/JAKO202026061031263.page" TargetMode="External"/><Relationship Id="rId7" Type="http://schemas.openxmlformats.org/officeDocument/2006/relationships/hyperlink" Target="https://opencommons.uconn.edu/cgi/viewcontent.cgi?article=1386&amp;context=econ_wpaper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0" y="1318050"/>
            <a:ext cx="5910600" cy="25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 of Inflation on Economic Growth Dynamics in India</a:t>
            </a:r>
            <a:endParaRPr b="1" sz="47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325" y="1569588"/>
            <a:ext cx="3006486" cy="200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648375" y="574875"/>
            <a:ext cx="66018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Methodology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0" y="1404850"/>
            <a:ext cx="4876800" cy="3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Using the Lag select function we select the lag.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We test on initial lag max as 25 out of that the appropriate lag with minimum AIC was be 18, so the model is 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VAR(18)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Then we test lag max as 15 out of that the appropriate lag with minimum AIC was be 15, model is 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VAR(15)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Then we test lag max as 5 out of that the appropriate lag with minimum AIC was be 2, model is 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VAR(2)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			       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0" y="491225"/>
            <a:ext cx="4267199" cy="46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648375" y="574875"/>
            <a:ext cx="66018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Results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0" y="1404850"/>
            <a:ext cx="2461800" cy="3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Here we forecast the result of GDP and CPI using both ARIMA and VAR.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This the GDP forecast using ARIMA.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			       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925" y="1159575"/>
            <a:ext cx="6682076" cy="39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648375" y="574875"/>
            <a:ext cx="66018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Results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0" y="1404850"/>
            <a:ext cx="2461800" cy="3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This the CPI forecast using ARIMA.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			       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802" y="1464375"/>
            <a:ext cx="6682200" cy="36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648375" y="574875"/>
            <a:ext cx="66018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Results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0" y="1404850"/>
            <a:ext cx="2461800" cy="3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This the GDP forecast using VAR.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			       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800" y="1311975"/>
            <a:ext cx="6682200" cy="383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648375" y="574875"/>
            <a:ext cx="66018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Results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0" y="1404850"/>
            <a:ext cx="2461800" cy="3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This the CPI forecast using VAR.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			       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800" y="1311975"/>
            <a:ext cx="6682200" cy="383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648375" y="574875"/>
            <a:ext cx="66018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Results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0" y="1404850"/>
            <a:ext cx="2461800" cy="3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Combine Graph of GDP using both ARIMA and VAR to compare each other.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			       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800" y="1311975"/>
            <a:ext cx="6682200" cy="38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648375" y="574875"/>
            <a:ext cx="66018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Results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0" y="1404850"/>
            <a:ext cx="2461800" cy="3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Combine Graph of CPI using both ARIMA and VAR to compare each other.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			       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200" y="1311975"/>
            <a:ext cx="6529799" cy="38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743650" y="533500"/>
            <a:ext cx="76743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GARCH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681675" y="1326150"/>
            <a:ext cx="77364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Generalized ARCH (GARCH), as developed by Bollerslev, (1986), is an extension of the ARCH model.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456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conditional variance of   is obtained simply by taking  the conditional expectation of  the squared  mean corrected  returns.</a:t>
            </a: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Equation;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-25000"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</a:t>
            </a:r>
            <a:r>
              <a:rPr baseline="30000"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(1)= 𝛼</a:t>
            </a:r>
            <a:r>
              <a:rPr baseline="-25000"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+Σ</a:t>
            </a:r>
            <a:r>
              <a:rPr baseline="-25000"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i=1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𝛼</a:t>
            </a:r>
            <a:r>
              <a:rPr baseline="-25000"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+B</a:t>
            </a:r>
            <a:r>
              <a:rPr baseline="-25000"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)E(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-25000"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t+1</a:t>
            </a:r>
            <a:r>
              <a:rPr baseline="30000"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-25000"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)-B</a:t>
            </a:r>
            <a:r>
              <a:rPr baseline="-25000"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Σ</a:t>
            </a:r>
            <a:r>
              <a:rPr baseline="-25000"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i=1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E(V</a:t>
            </a:r>
            <a:r>
              <a:rPr baseline="-25000"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t+1-i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|r</a:t>
            </a:r>
            <a:r>
              <a:rPr baseline="-25000"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GARCH model implies that the positive and negative residuals have a symmetric impact on the conditional variance. </a:t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symmetric GARCH model</a:t>
            </a: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perform better than the asymmetric GARCH but for fluctuation period (crisis period), asymmetric GARCH model is preferred.</a:t>
            </a:r>
            <a:endParaRPr sz="18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1487275" y="2792025"/>
            <a:ext cx="3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3234825" y="2931700"/>
            <a:ext cx="1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562250" y="1361100"/>
            <a:ext cx="7872900" cy="37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456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GARCH  model  captures  most  of  the  variability  in  most stabilized  series. 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56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 the GARCH coefficient value is higher than the ARCH coefficient value, we can conclude that 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volatility is highly persistent and clustering.</a:t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45606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constraint of positive coefficients is usually imposed on a Garch model to avoid negative residual variances. </a:t>
            </a:r>
            <a:endParaRPr b="1" sz="12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456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 also tried to do ARCH test, but after transforming GDP to stationary, null hypothesis showed that model does not have ARCH effect.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the ARCH(q) process the conditional variance is specified as a linear function of past sample variances only, whereas the GARCH(p, q) process allows lagged conditional variances to enter as well.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Cointegration test ; johansen cointegration test ,  without linear trend and constant in cointegration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Phillips-Ouliaris Cointegration Test ; The value of the test statistic is: 1.7406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In general, 2 value of t stat is fine to say it is significant.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56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7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56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7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727650" y="548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RESEARCH DESIGN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727650" y="15036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 research design was experimental, since the main objective of this study was to forecast the GDP level in India using the ARIMA, VAR and GARCH.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Experimental research allows the researcher to control the situation and identify the cause and effect relationships between variables and also distinguish placebo effects from </a:t>
            </a: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treatment effects. 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studying we did not compare GDP of India with other countries. 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74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Members:- 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2005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AutoNum type="arabicPeriod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Abhijeet Chavan          19084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AutoNum type="arabicPeriod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Hruturaj Dhake           19104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AutoNum type="arabicPeriod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Vedisha Wasnik           19336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AutoNum type="arabicPeriod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Anushka Shelke           19290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AutoNum type="arabicPeriod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Ishita Khartad              19165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2600" y="482750"/>
            <a:ext cx="3091400" cy="269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727650" y="574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References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https://www.semanticscholar.org/paper/The-Impact-of-Oil-Price-Inflation-on-Economic-of-Liaqat-Ashraf/62fa09680e758a5063bbf11b624ee6e7e03b9a36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https://www.semanticscholar.org/paper/How-Inflation-and-Interest-Rates-Are-Related-to-A-Bhunia/56d5521912d89df730b82204690130c41a98a0bd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http://koreascience.or.kr/article/JAKO202026061031263.page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http://koreascience.or.kr/article/JAKO202026061031263.page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https://opencommons.uconn.edu/cgi/viewcontent.cgi?article=1386&amp;context=econ_wpapers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 u="sng"/>
              <a:t>https://www.semanticscholar.org/paper/Impulse-Response-of-Inflation-to-Economic-Growth-Dinh/90afacdbc96470e413a2e3f30374cd9886aa48fe</a:t>
            </a:r>
            <a:endParaRPr sz="1100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2182200" y="2194650"/>
            <a:ext cx="4779600" cy="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9900"/>
                </a:solidFill>
              </a:rPr>
              <a:t>THANK YOU</a:t>
            </a:r>
            <a:endParaRPr sz="37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601025"/>
            <a:ext cx="72531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40">
                <a:solidFill>
                  <a:srgbClr val="FF9900"/>
                </a:solidFill>
              </a:rPr>
              <a:t>What is the </a:t>
            </a:r>
            <a:r>
              <a:rPr b="1" lang="en" sz="2540">
                <a:solidFill>
                  <a:srgbClr val="FF9900"/>
                </a:solidFill>
              </a:rPr>
              <a:t>Research</a:t>
            </a:r>
            <a:r>
              <a:rPr b="1" lang="en" sz="2540">
                <a:solidFill>
                  <a:srgbClr val="FF9900"/>
                </a:solidFill>
              </a:rPr>
              <a:t> About:-</a:t>
            </a:r>
            <a:endParaRPr b="1" sz="2540">
              <a:solidFill>
                <a:srgbClr val="FF9900"/>
              </a:solidFill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497475"/>
            <a:ext cx="4964100" cy="31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study investigates the impact of inflation rate on economic growth to find the best-fit model for economic growth in India.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the ARIMA, VAR and GARCH, it forecast the GDP  and </a:t>
            </a: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</a:t>
            </a: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output from the three models.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is collected in period from 1960 to 2021, to test stationarity, cointegration between  GDP and CPI, and Granger causality.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1350" y="1944150"/>
            <a:ext cx="3070725" cy="17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1722775" y="845600"/>
            <a:ext cx="6601800" cy="1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Why Do we Need to Measure the Effect of Inflation on Economic Growth in India:-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12" y="19907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Inflation created problem and introduced noises in the functioning of the economy that is likely to affect economic growth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it maintained between allowable levels then it is good for Economic Growth; but if it is below or above the </a:t>
            </a: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allowable</a:t>
            </a: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level then it can cause damage to the economy.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 sz="150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Forecasting inflation is important for individuals </a:t>
            </a:r>
            <a:r>
              <a:rPr b="1" lang="en" sz="150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 they can accurately budget their income and account for future price increases</a:t>
            </a:r>
            <a:r>
              <a:rPr lang="en" sz="150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Inflation is seen as a continuous and rapid rise in the price level. </a:t>
            </a:r>
            <a:endParaRPr sz="150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1599" y="2623050"/>
            <a:ext cx="2822400" cy="2520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678675" y="565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Unit </a:t>
            </a:r>
            <a:r>
              <a:rPr lang="en">
                <a:solidFill>
                  <a:srgbClr val="FF9900"/>
                </a:solidFill>
              </a:rPr>
              <a:t>root</a:t>
            </a:r>
            <a:r>
              <a:rPr lang="en">
                <a:solidFill>
                  <a:srgbClr val="FF9900"/>
                </a:solidFill>
              </a:rPr>
              <a:t> test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1000" y="1477650"/>
            <a:ext cx="6063900" cy="15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6415" lvl="0" marL="457200" rtl="0" algn="l">
              <a:spcBef>
                <a:spcPts val="0"/>
              </a:spcBef>
              <a:spcAft>
                <a:spcPts val="0"/>
              </a:spcAft>
              <a:buSzPts val="1540"/>
              <a:buFont typeface="Times New Roman"/>
              <a:buChar char="●"/>
            </a:pPr>
            <a:r>
              <a:rPr lang="en" sz="1540">
                <a:latin typeface="Times New Roman"/>
                <a:ea typeface="Times New Roman"/>
                <a:cs typeface="Times New Roman"/>
                <a:sym typeface="Times New Roman"/>
              </a:rPr>
              <a:t>Augmented Dickey-Fuller Test to check stationarity.</a:t>
            </a:r>
            <a:endParaRPr sz="15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6415" lvl="0" marL="457200" rtl="0" algn="l">
              <a:spcBef>
                <a:spcPts val="0"/>
              </a:spcBef>
              <a:spcAft>
                <a:spcPts val="0"/>
              </a:spcAft>
              <a:buSzPts val="1540"/>
              <a:buFont typeface="Times New Roman"/>
              <a:buChar char="●"/>
            </a:pPr>
            <a:r>
              <a:rPr lang="en" sz="1540">
                <a:latin typeface="Times New Roman"/>
                <a:ea typeface="Times New Roman"/>
                <a:cs typeface="Times New Roman"/>
                <a:sym typeface="Times New Roman"/>
              </a:rPr>
              <a:t>Phillips–Perron (PP) tests</a:t>
            </a:r>
            <a:endParaRPr sz="15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6415" lvl="0" marL="457200" rtl="0" algn="l">
              <a:spcBef>
                <a:spcPts val="0"/>
              </a:spcBef>
              <a:spcAft>
                <a:spcPts val="0"/>
              </a:spcAft>
              <a:buSzPts val="1540"/>
              <a:buFont typeface="Times New Roman"/>
              <a:buChar char="●"/>
            </a:pPr>
            <a:r>
              <a:rPr lang="en" sz="1540">
                <a:latin typeface="Times New Roman"/>
                <a:ea typeface="Times New Roman"/>
                <a:cs typeface="Times New Roman"/>
                <a:sym typeface="Times New Roman"/>
              </a:rPr>
              <a:t>Kwiatkowski–Phillips–Schmidt–Shin (KPSS) Test</a:t>
            </a:r>
            <a:endParaRPr sz="15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6415" lvl="0" marL="457200" rtl="0" algn="l">
              <a:spcBef>
                <a:spcPts val="0"/>
              </a:spcBef>
              <a:spcAft>
                <a:spcPts val="0"/>
              </a:spcAft>
              <a:buSzPts val="1540"/>
              <a:buFont typeface="Times New Roman"/>
              <a:buChar char="●"/>
            </a:pPr>
            <a:r>
              <a:rPr lang="en" sz="1540">
                <a:latin typeface="Times New Roman"/>
                <a:ea typeface="Times New Roman"/>
                <a:cs typeface="Times New Roman"/>
                <a:sym typeface="Times New Roman"/>
              </a:rPr>
              <a:t>GDP was not stationary, we did </a:t>
            </a:r>
            <a:r>
              <a:rPr lang="en" sz="1540">
                <a:latin typeface="Times New Roman"/>
                <a:ea typeface="Times New Roman"/>
                <a:cs typeface="Times New Roman"/>
                <a:sym typeface="Times New Roman"/>
              </a:rPr>
              <a:t>second</a:t>
            </a:r>
            <a:r>
              <a:rPr lang="en" sz="1540">
                <a:latin typeface="Times New Roman"/>
                <a:ea typeface="Times New Roman"/>
                <a:cs typeface="Times New Roman"/>
                <a:sym typeface="Times New Roman"/>
              </a:rPr>
              <a:t> difference  to make stationary then checked again by adf- test.</a:t>
            </a:r>
            <a:endParaRPr sz="15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648375" y="574875"/>
            <a:ext cx="66018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Methodology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0" y="1489450"/>
            <a:ext cx="5092800" cy="3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First we forecast the GDP and CPI using the ARIMA Model.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To check the Unit Root and Stationarity we make use of the ADF and KPSS Test.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 results are:-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2nd Difference of GDP is Stationary &amp;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CPI is Stationary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Then we plot the Acf and Pacf graphs, to study behavior of variable.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			       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800" y="1159575"/>
            <a:ext cx="4051200" cy="398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648375" y="574875"/>
            <a:ext cx="66018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Methodology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0" y="1658100"/>
            <a:ext cx="4572000" cy="3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Then we plot the Acf and Pacf graphs of 2nd Difference GDP:-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 Pacf (p) value of 2nd Difference GDP is significant at :- 1 &amp; 3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 Acf (q) value 2nd Difference GDP is significant at :- 1 &amp;7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Then we use the different combinations of p and q try to forecast the GDP.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After Training and Testing ARIMA(3,2,1) was the best fit for GDP.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			       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4050" l="0" r="0" t="5932"/>
          <a:stretch/>
        </p:blipFill>
        <p:spPr>
          <a:xfrm>
            <a:off x="4572000" y="3070825"/>
            <a:ext cx="4571999" cy="20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 rotWithShape="1">
          <a:blip r:embed="rId4">
            <a:alphaModFix/>
          </a:blip>
          <a:srcRect b="5565" l="0" r="0" t="5946"/>
          <a:stretch/>
        </p:blipFill>
        <p:spPr>
          <a:xfrm>
            <a:off x="4572000" y="499125"/>
            <a:ext cx="4571999" cy="25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648375" y="574875"/>
            <a:ext cx="66018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Methodology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0" y="1658100"/>
            <a:ext cx="4876800" cy="25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Then we plot the Acf and Pacf graphs of CPI:-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 Pacf (p) value of CPI is significant at :- 1,2 &amp; 4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 Acf (q) value CPI is significant at :- 1 &amp; 5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Then we use the different combinations of p and q try to forecast the CPI.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After Training and Testing ARIMA(4,0,5) was the best fit for CPI.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			       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b="4977" l="0" r="0" t="6448"/>
          <a:stretch/>
        </p:blipFill>
        <p:spPr>
          <a:xfrm>
            <a:off x="4876800" y="482200"/>
            <a:ext cx="4267201" cy="20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 rotWithShape="1">
          <a:blip r:embed="rId4">
            <a:alphaModFix/>
          </a:blip>
          <a:srcRect b="0" l="0" r="0" t="6288"/>
          <a:stretch/>
        </p:blipFill>
        <p:spPr>
          <a:xfrm>
            <a:off x="4876800" y="2571750"/>
            <a:ext cx="4267201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648375" y="574875"/>
            <a:ext cx="66018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Methodology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0" y="1404850"/>
            <a:ext cx="4876800" cy="3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Then we use the VAR model to forecast the GDP as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dependent variable and CPI as the independent variable.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We plot the graph of GDP and CPI.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			       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0" y="499675"/>
            <a:ext cx="4267199" cy="46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