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6" r:id="rId12"/>
    <p:sldId id="267" r:id="rId13"/>
    <p:sldId id="268" r:id="rId14"/>
    <p:sldId id="269" r:id="rId15"/>
    <p:sldId id="265" r:id="rId16"/>
    <p:sldId id="271" r:id="rId17"/>
    <p:sldId id="272" r:id="rId18"/>
  </p:sldIdLst>
  <p:sldSz cx="9144000" cy="6858000" type="screen4x3"/>
  <p:notesSz cx="6858000" cy="9144000"/>
  <p:embeddedFontLst>
    <p:embeddedFont>
      <p:font typeface="Merriweather" panose="00000500000000000000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015C2E-8A09-4F6B-8149-F2152C646ACC}">
  <a:tblStyle styleId="{B2015C2E-8A09-4F6B-8149-F2152C646A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e433aa4f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34e433aa4f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9144250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4313625" cy="5865687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5860653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regorut/videogamesales/dat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Trader-Markets/Video_Games_Sales/tree/ma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Model for Video Game Sales Prediction</a:t>
            </a:r>
            <a:endParaRPr b="1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4901400" y="5873700"/>
            <a:ext cx="4242600" cy="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dirty="0">
                <a:solidFill>
                  <a:schemeClr val="bg1"/>
                </a:solidFill>
              </a:rPr>
              <a:t>PIYUSH GULATI </a:t>
            </a:r>
          </a:p>
          <a:p>
            <a:pPr marL="342900" lvl="0" indent="-1397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132900" y="667900"/>
            <a:ext cx="4350600" cy="23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7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Feature Importance &amp; Explainability</a:t>
            </a:r>
            <a:endParaRPr sz="2100" b="1">
              <a:solidFill>
                <a:srgbClr val="FFFFFF"/>
              </a:solidFill>
            </a:endParaRPr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2"/>
          </p:nvPr>
        </p:nvSpPr>
        <p:spPr>
          <a:xfrm>
            <a:off x="4896750" y="1084325"/>
            <a:ext cx="3954000" cy="5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Features:</a:t>
            </a:r>
            <a:endParaRPr sz="3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Year of Release</a:t>
            </a:r>
            <a:endParaRPr sz="1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User Count</a:t>
            </a:r>
            <a:endParaRPr sz="1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Critic Score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Critic Count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User Score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ESRB Rating</a:t>
            </a:r>
            <a:endParaRPr sz="1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Genre(Action)</a:t>
            </a:r>
            <a:endParaRPr sz="1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lnSpc>
                <a:spcPct val="150000"/>
              </a:lnSpc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Platform (PC)</a:t>
            </a:r>
            <a:endParaRPr sz="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Feature Importance Analysis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8F91C8-79B4-B216-12CD-7919AC8EC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54" y="1751878"/>
            <a:ext cx="8684571" cy="50273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Visual Analysis 1 (Feature Importance)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5889AE-0F39-2A32-9BAD-03010FD16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6" y="1747823"/>
            <a:ext cx="8408119" cy="50210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Visual Analysis 2 (Feature Importance)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CB9E72-DB05-F42C-C2BB-E7937C169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769787"/>
            <a:ext cx="8520600" cy="50882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Performance Summary</a:t>
            </a:r>
            <a:endParaRPr b="1"/>
          </a:p>
        </p:txBody>
      </p:sp>
      <p:graphicFrame>
        <p:nvGraphicFramePr>
          <p:cNvPr id="149" name="Google Shape;149;p27"/>
          <p:cNvGraphicFramePr/>
          <p:nvPr>
            <p:extLst>
              <p:ext uri="{D42A27DB-BD31-4B8C-83A1-F6EECF244321}">
                <p14:modId xmlns:p14="http://schemas.microsoft.com/office/powerpoint/2010/main" val="2330508176"/>
              </p:ext>
            </p:extLst>
          </p:nvPr>
        </p:nvGraphicFramePr>
        <p:xfrm>
          <a:off x="766425" y="1625900"/>
          <a:ext cx="7611150" cy="3974195"/>
        </p:xfrm>
        <a:graphic>
          <a:graphicData uri="http://schemas.openxmlformats.org/drawingml/2006/table">
            <a:tbl>
              <a:tblPr>
                <a:noFill/>
                <a:tableStyleId>{B2015C2E-8A09-4F6B-8149-F2152C646ACC}</a:tableStyleId>
              </a:tblPr>
              <a:tblGrid>
                <a:gridCol w="253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5125"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dk1"/>
                          </a:solidFill>
                        </a:rPr>
                        <a:t>Model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dk1"/>
                          </a:solidFill>
                        </a:rPr>
                        <a:t> MAE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dk1"/>
                          </a:solidFill>
                        </a:rPr>
                        <a:t>R² Score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200"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Linear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</a:rPr>
                        <a:t>0.75M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</a:rPr>
                        <a:t>-0.07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125"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Decision Tree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</a:rPr>
                        <a:t>0.47M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</a:rPr>
                        <a:t> 0.08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125"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</a:rPr>
                        <a:t>0.45M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0.14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125"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</a:rPr>
                        <a:t>XGBoost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0.40M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</a:rPr>
                        <a:t>0.30</a:t>
                      </a:r>
                      <a:endParaRPr sz="2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125"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</a:rPr>
                        <a:t>LightGBM (Best)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0.42M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50000"/>
                        </a:lnSpc>
                        <a:spcBef>
                          <a:spcPts val="64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</a:rPr>
                        <a:t>0.35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4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CD0C6F-1456-6BAE-CEA8-B4C2FA30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492" y="1742828"/>
            <a:ext cx="6121724" cy="49124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Inference &amp; Applications</a:t>
            </a:r>
            <a:endParaRPr b="1"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5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●"/>
            </a:pPr>
            <a:r>
              <a:rPr lang="en-US" sz="2000" b="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Sales Forecasting:</a:t>
            </a: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Accurately predict future video game sales for better planning.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●"/>
            </a:pPr>
            <a:r>
              <a:rPr lang="en-US" sz="2000" b="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Inventory Optimization:</a:t>
            </a: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Minimize overstocking and stockouts based on sales predictions.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●"/>
            </a:pPr>
            <a:r>
              <a:rPr lang="en-US" sz="2000" b="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Budgeting and Marketing:</a:t>
            </a: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Develop targeted budgets and marketing campaigns using sales insights.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●"/>
            </a:pPr>
            <a:r>
              <a:rPr lang="en-US" sz="2000" b="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Strategic Portfolio Decisions:</a:t>
            </a: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Guide game portfolio management and investment based on projected performance.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&amp; Improvements</a:t>
            </a:r>
            <a:endParaRPr b="1"/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indent="-266700">
              <a:lnSpc>
                <a:spcPct val="125000"/>
              </a:lnSpc>
              <a:spcBef>
                <a:spcPts val="640"/>
              </a:spcBef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Kaggle Dataset: Video Game Sales </a:t>
            </a:r>
            <a:r>
              <a:rPr lang="en-US" sz="1600" dirty="0">
                <a:solidFill>
                  <a:schemeClr val="dk1"/>
                </a:solidFill>
                <a:latin typeface="Arial"/>
                <a:cs typeface="Arial"/>
                <a:sym typeface="Arial"/>
                <a:hlinkClick r:id="rId3"/>
              </a:rPr>
              <a:t>https://www.kaggle.com/datasets/gregorut/videogamesales/data</a:t>
            </a:r>
            <a:r>
              <a:rPr lang="en-US" sz="16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 </a:t>
            </a:r>
            <a:endParaRPr sz="16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Tools: Pandas, Scikit-learn, XGBoost, LightGBM</a:t>
            </a:r>
          </a:p>
          <a:p>
            <a:pPr marL="3429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 Repo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https://github.com/Trader-Markets/Video_Games_Sales/tree/main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Improvements:</a:t>
            </a:r>
          </a:p>
          <a:p>
            <a:pPr marL="742950" lvl="1" indent="-298450">
              <a:spcBef>
                <a:spcPts val="640"/>
              </a:spcBef>
              <a:buSzPts val="2000"/>
              <a:buFont typeface="Arial"/>
              <a:buChar char="○"/>
            </a:pPr>
            <a:r>
              <a:rPr lang="en-US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Using additional feature engineering techniques to further optimize the dataset for better results</a:t>
            </a:r>
            <a:endParaRPr sz="20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742950" lvl="1" indent="-298450" algn="l" rtl="0">
              <a:spcBef>
                <a:spcPts val="64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Add engagement metrics</a:t>
            </a:r>
            <a:endParaRPr sz="1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98450" algn="l" rtl="0">
              <a:spcBef>
                <a:spcPts val="64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Deploy via API</a:t>
            </a:r>
            <a:endParaRPr sz="1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98450" algn="l" rtl="0">
              <a:spcBef>
                <a:spcPts val="64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Regular model updates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310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1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Develop a machine learning model to accurately predict global video game sales.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Task: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Address this as a regression problem, utilizing game attributes as key predictive features for global sales.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Impact: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 better budgeting, optimize inventory management, and refine marketing strategies for the gaming industry.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Stakeholders &amp; Business Use Case</a:t>
            </a:r>
            <a:endParaRPr b="1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9457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5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●"/>
            </a:pPr>
            <a:r>
              <a:rPr lang="en-US" sz="2000" b="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Game Publishers:</a:t>
            </a: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Utilize predictions for revenue forecasting, marketing, and setting realistic sales targets.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●"/>
            </a:pPr>
            <a:r>
              <a:rPr lang="en-US" sz="2000" b="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Retailers:</a:t>
            </a: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Optimize inventory management based on anticipated sales figures.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●"/>
            </a:pPr>
            <a:r>
              <a:rPr lang="en-US" sz="2000" b="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Marketing Teams:</a:t>
            </a: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Refine promotion strategies by understanding projected game performance.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●"/>
            </a:pPr>
            <a:r>
              <a:rPr lang="en-US" sz="2000" b="1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Developers:</a:t>
            </a: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Gain insights to guide production.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0" algn="l" rtl="0">
              <a:spcBef>
                <a:spcPts val="64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endParaRPr b="1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" dirty="0"/>
          </a:p>
          <a:p>
            <a:pPr marL="457200" lvl="0" indent="-3619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-US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Cleaning (Fill missing values, Type conversion,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Feature Engineering (Imputation, One-hot encoding,    Standardization, Ordinal Encoder)</a:t>
            </a:r>
            <a:endParaRPr sz="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Exploratory data analysis (Univariate, Bivariate, Multivariate)</a:t>
            </a:r>
            <a:endParaRPr sz="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Modeling &amp; Evaluation</a:t>
            </a:r>
            <a:endParaRPr sz="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Feature Importance Analysis</a:t>
            </a:r>
            <a:endParaRPr sz="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 b="1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1538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~16,700 games with 12 features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Removed redundant sales columns 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Handled missing data and engineered features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 conversion	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Imputation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One-hot encoding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Standardization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Ordinal Encoder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34950" algn="just" rtl="0">
              <a:spcBef>
                <a:spcPts val="0"/>
              </a:spcBef>
              <a:spcAft>
                <a:spcPts val="0"/>
              </a:spcAft>
              <a:buSzPts val="100"/>
              <a:buChar char="●"/>
            </a:pPr>
            <a:endParaRPr sz="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Visual 1(Univariate)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6514E9-D8C0-2028-E8BD-02CB566EB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728887"/>
            <a:ext cx="8159095" cy="51417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Visual 2(Bivariate)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B610CE-F8C4-90EA-02E1-F51D13141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3144"/>
            <a:ext cx="9144000" cy="456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Visual 3(Multivariate)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9B210C-A98F-8828-C78B-FB40618D2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632" y="1733583"/>
            <a:ext cx="5548312" cy="512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Visual 4(Multivariate)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8797FA-08EA-6228-5F55-E73DB06A8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16" y="1737765"/>
            <a:ext cx="5536714" cy="51202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441</Words>
  <Application>Microsoft Office PowerPoint</Application>
  <PresentationFormat>On-screen Show (4:3)</PresentationFormat>
  <Paragraphs>82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Roboto</vt:lpstr>
      <vt:lpstr>Arial</vt:lpstr>
      <vt:lpstr>Calibri</vt:lpstr>
      <vt:lpstr>Merriweather</vt:lpstr>
      <vt:lpstr>Paradigm</vt:lpstr>
      <vt:lpstr>Machine Learning Model for Video Game Sales Prediction</vt:lpstr>
      <vt:lpstr>Problem Statement</vt:lpstr>
      <vt:lpstr>Stakeholders &amp; Business Use Case</vt:lpstr>
      <vt:lpstr>Approach</vt:lpstr>
      <vt:lpstr>Data Preparation</vt:lpstr>
      <vt:lpstr>Visual 1(Univariate)</vt:lpstr>
      <vt:lpstr>Visual 2(Bivariate)</vt:lpstr>
      <vt:lpstr>Visual 3(Multivariate)</vt:lpstr>
      <vt:lpstr>Visual 4(Multivariate)</vt:lpstr>
      <vt:lpstr>Feature Importance &amp; Explainability</vt:lpstr>
      <vt:lpstr>Feature Importance Analysis</vt:lpstr>
      <vt:lpstr>Visual Analysis 1 (Feature Importance)</vt:lpstr>
      <vt:lpstr>Visual Analysis 2 (Feature Importance)</vt:lpstr>
      <vt:lpstr>Model Performance Summary</vt:lpstr>
      <vt:lpstr>Evaluation</vt:lpstr>
      <vt:lpstr>Inference &amp; Applications</vt:lpstr>
      <vt:lpstr>References &amp;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Piyush Gulati</cp:lastModifiedBy>
  <cp:revision>26</cp:revision>
  <dcterms:modified xsi:type="dcterms:W3CDTF">2025-04-23T17:52:40Z</dcterms:modified>
</cp:coreProperties>
</file>