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fa2cfe0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fa2cfe0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24452e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24452e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ff99f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ff99f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3db281b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3db281b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e9f63c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5e9f63c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60de6bc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60de6bc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19974f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19974f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237454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237454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rgbClr val="595959"/>
                </a:solidFill>
              </a:rPr>
              <a:t>To keep it short it uses a Distance-Intersection over Union(IoU) loss. This incorporates the normalized distance between the predicted box and the target box. This loss function helps insure that these predicted boxes are moving in the right direction.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24452e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24452e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db281b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db281b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Basketball Tracking with Deep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Trae Primm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Collection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final dataset was a collection of images from a two hour recorded video of one of the basketball courts at The Fit. It consisted of 900 images.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t>
            </a:r>
            <a:r>
              <a:rPr lang="en"/>
              <a:t>original</a:t>
            </a:r>
            <a:r>
              <a:rPr lang="en"/>
              <a:t> dataset had to be </a:t>
            </a:r>
            <a:r>
              <a:rPr lang="en"/>
              <a:t>scrapped</a:t>
            </a:r>
            <a:r>
              <a:rPr lang="en"/>
              <a:t> due to the resolution being to 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408525"/>
            <a:ext cx="4045200" cy="62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Vids_to_frames.py</a:t>
            </a:r>
            <a:endParaRPr sz="2500"/>
          </a:p>
        </p:txBody>
      </p:sp>
      <p:sp>
        <p:nvSpPr>
          <p:cNvPr id="67" name="Google Shape;67;p15"/>
          <p:cNvSpPr txBox="1"/>
          <p:nvPr>
            <p:ph idx="1" type="subTitle"/>
          </p:nvPr>
        </p:nvSpPr>
        <p:spPr>
          <a:xfrm>
            <a:off x="265500" y="1299275"/>
            <a:ext cx="4045200" cy="27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This is the main function for the script that takes an input video and outputs frames to a directory.</a:t>
            </a:r>
            <a:endParaRPr sz="1800"/>
          </a:p>
        </p:txBody>
      </p:sp>
      <p:sp>
        <p:nvSpPr>
          <p:cNvPr id="68" name="Google Shape;68;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622448" y="0"/>
            <a:ext cx="452155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Boxes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Yolo </a:t>
            </a:r>
            <a:r>
              <a:rPr lang="en"/>
              <a:t>uses a bounding box method for classification. It </a:t>
            </a:r>
            <a:r>
              <a:rPr lang="en"/>
              <a:t>needs the image and it also needs a txt file consisting of the box description. </a:t>
            </a:r>
            <a:endParaRPr/>
          </a:p>
          <a:p>
            <a:pPr indent="0" lvl="0" marL="0" rtl="0" algn="l">
              <a:spcBef>
                <a:spcPts val="1200"/>
              </a:spcBef>
              <a:spcAft>
                <a:spcPts val="0"/>
              </a:spcAft>
              <a:buNone/>
            </a:pPr>
            <a:r>
              <a:rPr lang="en"/>
              <a:t>The format should be: </a:t>
            </a:r>
            <a:r>
              <a:rPr lang="en"/>
              <a:t>&lt;object-class&gt; &lt;x&gt; &lt;y&gt; &lt;width&gt; &lt;height&gt;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Thanks to tzutalin he uploaded a tool called labelimg to make the correct files for 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3997"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Training Montage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had </a:t>
            </a:r>
            <a:r>
              <a:rPr lang="en"/>
              <a:t>difficulties</a:t>
            </a:r>
            <a:r>
              <a:rPr lang="en"/>
              <a:t> getting the model to run on a windows machine so I set up a google colab which is linux based to handle the model. Any time a code segment starts with a ! or % means it is a console </a:t>
            </a:r>
            <a:r>
              <a:rPr lang="en"/>
              <a:t>command</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setting up the correct configs and data structure I run this command:</a:t>
            </a:r>
            <a:endParaRPr/>
          </a:p>
          <a:p>
            <a:pPr indent="0" lvl="0" marL="0" rtl="0" algn="l">
              <a:lnSpc>
                <a:spcPct val="135714"/>
              </a:lnSpc>
              <a:spcBef>
                <a:spcPts val="12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a:t>
            </a:r>
            <a:r>
              <a:rPr lang="en" sz="1050">
                <a:solidFill>
                  <a:schemeClr val="dk1"/>
                </a:solidFill>
                <a:highlight>
                  <a:srgbClr val="FFFFFE"/>
                </a:highlight>
                <a:latin typeface="Courier New"/>
                <a:ea typeface="Courier New"/>
                <a:cs typeface="Courier New"/>
                <a:sym typeface="Courier New"/>
              </a:rPr>
              <a:t>./darknet detector &lt;function&gt; &lt;datafile&gt; &lt;.cfg&gt; &lt;weights&gt; -dont_show -map</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t>For me it looks like:</a:t>
            </a:r>
            <a:endParaRPr/>
          </a:p>
          <a:p>
            <a:pPr indent="0" lvl="0" marL="0" rtl="0" algn="l">
              <a:lnSpc>
                <a:spcPct val="135714"/>
              </a:lnSpc>
              <a:spcBef>
                <a:spcPts val="12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a:t>
            </a:r>
            <a:r>
              <a:rPr lang="en" sz="1050">
                <a:solidFill>
                  <a:schemeClr val="dk1"/>
                </a:solidFill>
                <a:highlight>
                  <a:srgbClr val="FFFFFE"/>
                </a:highlight>
                <a:latin typeface="Courier New"/>
                <a:ea typeface="Courier New"/>
                <a:cs typeface="Courier New"/>
                <a:sym typeface="Courier New"/>
              </a:rPr>
              <a:t>./darknet detector train data/obj.data cfg/yolov4-basketball.cfg yolov4.conv</a:t>
            </a:r>
            <a:r>
              <a:rPr lang="en" sz="1050">
                <a:solidFill>
                  <a:srgbClr val="098658"/>
                </a:solidFill>
                <a:highlight>
                  <a:srgbClr val="FFFFFE"/>
                </a:highlight>
                <a:latin typeface="Courier New"/>
                <a:ea typeface="Courier New"/>
                <a:cs typeface="Courier New"/>
                <a:sym typeface="Courier New"/>
              </a:rPr>
              <a:t>.137</a:t>
            </a:r>
            <a:r>
              <a:rPr lang="en" sz="1050">
                <a:solidFill>
                  <a:schemeClr val="dk1"/>
                </a:solidFill>
                <a:highlight>
                  <a:srgbClr val="FFFFFE"/>
                </a:highlight>
                <a:latin typeface="Courier New"/>
                <a:ea typeface="Courier New"/>
                <a:cs typeface="Courier New"/>
                <a:sym typeface="Courier New"/>
              </a:rPr>
              <a:t> -dont_show -map</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blue dots show the loss function of each iteration.</a:t>
            </a:r>
            <a:endParaRPr/>
          </a:p>
          <a:p>
            <a:pPr indent="0" lvl="0" marL="0" rtl="0" algn="l">
              <a:spcBef>
                <a:spcPts val="1200"/>
              </a:spcBef>
              <a:spcAft>
                <a:spcPts val="1200"/>
              </a:spcAft>
              <a:buNone/>
            </a:pPr>
            <a:r>
              <a:rPr lang="en"/>
              <a:t>The loss function for YOLOv4 can be shown as:</a:t>
            </a:r>
            <a:endParaRPr/>
          </a:p>
        </p:txBody>
      </p:sp>
      <p:pic>
        <p:nvPicPr>
          <p:cNvPr id="93" name="Google Shape;93;p19"/>
          <p:cNvPicPr preferRelativeResize="0"/>
          <p:nvPr/>
        </p:nvPicPr>
        <p:blipFill>
          <a:blip r:embed="rId3">
            <a:alphaModFix/>
          </a:blip>
          <a:stretch>
            <a:fillRect/>
          </a:stretch>
        </p:blipFill>
        <p:spPr>
          <a:xfrm>
            <a:off x="5882400" y="1458888"/>
            <a:ext cx="2803575" cy="2803575"/>
          </a:xfrm>
          <a:prstGeom prst="rect">
            <a:avLst/>
          </a:prstGeom>
          <a:noFill/>
          <a:ln>
            <a:noFill/>
          </a:ln>
        </p:spPr>
      </p:pic>
      <p:pic>
        <p:nvPicPr>
          <p:cNvPr id="94" name="Google Shape;94;p19"/>
          <p:cNvPicPr preferRelativeResize="0"/>
          <p:nvPr/>
        </p:nvPicPr>
        <p:blipFill>
          <a:blip r:embed="rId4">
            <a:alphaModFix/>
          </a:blip>
          <a:stretch>
            <a:fillRect/>
          </a:stretch>
        </p:blipFill>
        <p:spPr>
          <a:xfrm>
            <a:off x="311700" y="2368900"/>
            <a:ext cx="4625125" cy="207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Testing time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YOLO has another function built in called test and demo. I will use both of them to get results to process.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first is demo to get a visual demo of a test clip.</a:t>
            </a:r>
            <a:endParaRPr/>
          </a:p>
          <a:p>
            <a:pPr indent="0" lvl="0" marL="0" rtl="0" algn="l">
              <a:spcBef>
                <a:spcPts val="1200"/>
              </a:spcBef>
              <a:spcAft>
                <a:spcPts val="0"/>
              </a:spcAft>
              <a:buNone/>
            </a:pPr>
            <a:r>
              <a:rPr lang="en"/>
              <a:t>The second is test to get a file generated with what the computer did.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Both of these </a:t>
            </a:r>
            <a:r>
              <a:rPr lang="en"/>
              <a:t>commands</a:t>
            </a:r>
            <a:r>
              <a:rPr lang="en"/>
              <a:t> look </a:t>
            </a:r>
            <a:r>
              <a:rPr lang="en"/>
              <a:t>similar</a:t>
            </a:r>
            <a:r>
              <a:rPr lang="en"/>
              <a:t> just using </a:t>
            </a:r>
            <a:r>
              <a:rPr lang="en"/>
              <a:t>their</a:t>
            </a:r>
            <a:r>
              <a:rPr lang="en"/>
              <a:t> respected names instead of train.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lang="en"/>
              <a:t>Results</a:t>
            </a:r>
            <a:endParaRPr/>
          </a:p>
        </p:txBody>
      </p:sp>
      <p:sp>
        <p:nvSpPr>
          <p:cNvPr id="106" name="Google Shape;10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After running the test function I created a script to process the output file and after running that file it showed that there was some false positives.</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rPr lang="en" sz="1800"/>
              <a:t>To the left is a section of the script.</a:t>
            </a:r>
            <a:endParaRPr sz="1800"/>
          </a:p>
          <a:p>
            <a:pPr indent="0" lvl="0" marL="0" rtl="0" algn="l">
              <a:spcBef>
                <a:spcPts val="1200"/>
              </a:spcBef>
              <a:spcAft>
                <a:spcPts val="1200"/>
              </a:spcAft>
              <a:buClr>
                <a:schemeClr val="dk1"/>
              </a:buClr>
              <a:buSzPts val="1100"/>
              <a:buFont typeface="Arial"/>
              <a:buNone/>
            </a:pPr>
            <a:r>
              <a:t/>
            </a:r>
            <a:endParaRPr sz="1800"/>
          </a:p>
        </p:txBody>
      </p:sp>
      <p:sp>
        <p:nvSpPr>
          <p:cNvPr id="107" name="Google Shape;107;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4253025" y="0"/>
            <a:ext cx="489097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