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cfa2cfe0e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cfa2cfe0e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062374546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062374546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solidFill>
                  <a:srgbClr val="595959"/>
                </a:solidFill>
              </a:rPr>
              <a:t>To keep it short it uses a Distance-Intersection over Union(IoU) loss. This incorporates the normalized distance between the predicted box and the target box.This loss function helps insure that these predicted boxes are moving in the right direction.</a:t>
            </a:r>
            <a:endParaRPr sz="7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0624452e4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0624452e4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cfc127df00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cfc127df00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0624452e4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0624452e4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cfa2cfe0e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cfa2cfe0e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fa2cfe0e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fa2cfe0e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cfa2cfe0e8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fa2cfe0e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02ff99f7b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02ff99f7b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fc127df0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fc127df0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cfc127df00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cfc127df00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060de6bcb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060de6bcb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0619974ff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0619974ff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Basketball Tracking with Deep Learning</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By Trae Primm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Results</a:t>
            </a:r>
            <a:endParaRPr/>
          </a:p>
        </p:txBody>
      </p:sp>
      <p:sp>
        <p:nvSpPr>
          <p:cNvPr id="111" name="Google Shape;111;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blue dots show the loss function of each iteration.</a:t>
            </a:r>
            <a:endParaRPr/>
          </a:p>
          <a:p>
            <a:pPr indent="0" lvl="0" marL="0" rtl="0" algn="l">
              <a:spcBef>
                <a:spcPts val="1200"/>
              </a:spcBef>
              <a:spcAft>
                <a:spcPts val="1200"/>
              </a:spcAft>
              <a:buNone/>
            </a:pPr>
            <a:r>
              <a:rPr lang="en"/>
              <a:t>The loss function for YOLOv4 can be shown as:</a:t>
            </a:r>
            <a:endParaRPr/>
          </a:p>
        </p:txBody>
      </p:sp>
      <p:pic>
        <p:nvPicPr>
          <p:cNvPr id="112" name="Google Shape;112;p22"/>
          <p:cNvPicPr preferRelativeResize="0"/>
          <p:nvPr/>
        </p:nvPicPr>
        <p:blipFill>
          <a:blip r:embed="rId3">
            <a:alphaModFix/>
          </a:blip>
          <a:stretch>
            <a:fillRect/>
          </a:stretch>
        </p:blipFill>
        <p:spPr>
          <a:xfrm>
            <a:off x="5882400" y="1458888"/>
            <a:ext cx="2803575" cy="2803575"/>
          </a:xfrm>
          <a:prstGeom prst="rect">
            <a:avLst/>
          </a:prstGeom>
          <a:noFill/>
          <a:ln>
            <a:noFill/>
          </a:ln>
        </p:spPr>
      </p:pic>
      <p:pic>
        <p:nvPicPr>
          <p:cNvPr id="113" name="Google Shape;113;p22"/>
          <p:cNvPicPr preferRelativeResize="0"/>
          <p:nvPr/>
        </p:nvPicPr>
        <p:blipFill>
          <a:blip r:embed="rId4">
            <a:alphaModFix/>
          </a:blip>
          <a:stretch>
            <a:fillRect/>
          </a:stretch>
        </p:blipFill>
        <p:spPr>
          <a:xfrm>
            <a:off x="311700" y="2368900"/>
            <a:ext cx="4625125" cy="2074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Testing time</a:t>
            </a:r>
            <a:endParaRPr/>
          </a:p>
        </p:txBody>
      </p:sp>
      <p:sp>
        <p:nvSpPr>
          <p:cNvPr id="119" name="Google Shape;119;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YOLO has another function built in called test and demo. I will use both of them to get results to process.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The first is demo to get a visual demo of a test clip.</a:t>
            </a:r>
            <a:endParaRPr/>
          </a:p>
          <a:p>
            <a:pPr indent="0" lvl="0" marL="0" rtl="0" algn="l">
              <a:spcBef>
                <a:spcPts val="1200"/>
              </a:spcBef>
              <a:spcAft>
                <a:spcPts val="0"/>
              </a:spcAft>
              <a:buNone/>
            </a:pPr>
            <a:r>
              <a:rPr lang="en"/>
              <a:t>The second is test to get a file generated with what the computer did.</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Both of these </a:t>
            </a:r>
            <a:r>
              <a:rPr lang="en"/>
              <a:t>commands</a:t>
            </a:r>
            <a:r>
              <a:rPr lang="en"/>
              <a:t> look </a:t>
            </a:r>
            <a:r>
              <a:rPr lang="en"/>
              <a:t>similar</a:t>
            </a:r>
            <a:r>
              <a:rPr lang="en"/>
              <a:t> just using </a:t>
            </a:r>
            <a:r>
              <a:rPr lang="en"/>
              <a:t>their</a:t>
            </a:r>
            <a:r>
              <a:rPr lang="en"/>
              <a:t> respected names instead of train.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457200" lvl="0" marL="457200" rtl="0" algn="l">
              <a:spcBef>
                <a:spcPts val="0"/>
              </a:spcBef>
              <a:spcAft>
                <a:spcPts val="0"/>
              </a:spcAft>
              <a:buNone/>
            </a:pPr>
            <a:r>
              <a:rPr lang="en"/>
              <a:t>Results</a:t>
            </a:r>
            <a:endParaRPr/>
          </a:p>
        </p:txBody>
      </p:sp>
      <p:sp>
        <p:nvSpPr>
          <p:cNvPr id="125" name="Google Shape;125;p24"/>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800"/>
              <a:t>After running the test function I created a script to process the output file and after running that file it showed that there was some false positives.</a:t>
            </a:r>
            <a:endParaRPr sz="1800"/>
          </a:p>
          <a:p>
            <a:pPr indent="0" lvl="0" marL="0" rtl="0" algn="l">
              <a:spcBef>
                <a:spcPts val="1200"/>
              </a:spcBef>
              <a:spcAft>
                <a:spcPts val="0"/>
              </a:spcAft>
              <a:buClr>
                <a:schemeClr val="dk1"/>
              </a:buClr>
              <a:buSzPts val="1100"/>
              <a:buFont typeface="Arial"/>
              <a:buNone/>
            </a:pPr>
            <a:r>
              <a:t/>
            </a:r>
            <a:endParaRPr sz="1800"/>
          </a:p>
          <a:p>
            <a:pPr indent="0" lvl="0" marL="0" rtl="0" algn="l">
              <a:spcBef>
                <a:spcPts val="1200"/>
              </a:spcBef>
              <a:spcAft>
                <a:spcPts val="1200"/>
              </a:spcAft>
              <a:buClr>
                <a:schemeClr val="dk1"/>
              </a:buClr>
              <a:buSzPts val="1100"/>
              <a:buFont typeface="Arial"/>
              <a:buNone/>
            </a:pPr>
            <a:r>
              <a:rPr lang="en" sz="1800"/>
              <a:t>To the right is a section of the proccess_results.py script.</a:t>
            </a:r>
            <a:endParaRPr sz="1800"/>
          </a:p>
        </p:txBody>
      </p:sp>
      <p:sp>
        <p:nvSpPr>
          <p:cNvPr id="126" name="Google Shape;126;p24"/>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7" name="Google Shape;127;p24"/>
          <p:cNvPicPr preferRelativeResize="0"/>
          <p:nvPr/>
        </p:nvPicPr>
        <p:blipFill>
          <a:blip r:embed="rId3">
            <a:alphaModFix/>
          </a:blip>
          <a:stretch>
            <a:fillRect/>
          </a:stretch>
        </p:blipFill>
        <p:spPr>
          <a:xfrm>
            <a:off x="4253025" y="0"/>
            <a:ext cx="4890976" cy="5143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Fin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What is Deep Learning?</a:t>
            </a:r>
            <a:endParaRPr/>
          </a:p>
          <a:p>
            <a:pPr indent="0" lvl="0" marL="0" rtl="0" algn="l">
              <a:spcBef>
                <a:spcPts val="0"/>
              </a:spcBef>
              <a:spcAft>
                <a:spcPts val="0"/>
              </a:spcAft>
              <a:buNone/>
            </a:pPr>
            <a:r>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Deep learning is a newer subfield of Machine learning that uses neural networks and has greater success in areas such as images, videos, and audio processing</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62" name="Google Shape;62;p14"/>
          <p:cNvPicPr preferRelativeResize="0"/>
          <p:nvPr/>
        </p:nvPicPr>
        <p:blipFill>
          <a:blip r:embed="rId3">
            <a:alphaModFix/>
          </a:blip>
          <a:stretch>
            <a:fillRect/>
          </a:stretch>
        </p:blipFill>
        <p:spPr>
          <a:xfrm>
            <a:off x="1935175" y="2177075"/>
            <a:ext cx="5273650" cy="29664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Three types of Machine Learning</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When talking about types of models there are generally three different types.</a:t>
            </a:r>
            <a:endParaRPr/>
          </a:p>
          <a:p>
            <a:pPr indent="-342900" lvl="0" marL="457200" rtl="0" algn="l">
              <a:spcBef>
                <a:spcPts val="1200"/>
              </a:spcBef>
              <a:spcAft>
                <a:spcPts val="0"/>
              </a:spcAft>
              <a:buSzPts val="1800"/>
              <a:buChar char="●"/>
            </a:pPr>
            <a:r>
              <a:rPr lang="en"/>
              <a:t>Supervised: </a:t>
            </a:r>
            <a:r>
              <a:rPr lang="en" sz="1200"/>
              <a:t>Labeled datasets(I.E. image recognition, predict numbers, ect…)</a:t>
            </a:r>
            <a:endParaRPr sz="1200"/>
          </a:p>
          <a:p>
            <a:pPr indent="-342900" lvl="0" marL="457200" rtl="0" algn="l">
              <a:spcBef>
                <a:spcPts val="0"/>
              </a:spcBef>
              <a:spcAft>
                <a:spcPts val="0"/>
              </a:spcAft>
              <a:buSzPts val="1800"/>
              <a:buChar char="●"/>
            </a:pPr>
            <a:r>
              <a:rPr lang="en"/>
              <a:t>Unsupervised: </a:t>
            </a:r>
            <a:r>
              <a:rPr lang="en" sz="1200"/>
              <a:t>Unlabeled datasets(I.E. generating images, clustering, ect…)</a:t>
            </a:r>
            <a:endParaRPr sz="1200"/>
          </a:p>
          <a:p>
            <a:pPr indent="-342900" lvl="0" marL="457200" rtl="0" algn="l">
              <a:spcBef>
                <a:spcPts val="0"/>
              </a:spcBef>
              <a:spcAft>
                <a:spcPts val="0"/>
              </a:spcAft>
              <a:buSzPts val="1800"/>
              <a:buChar char="●"/>
            </a:pPr>
            <a:r>
              <a:rPr lang="en"/>
              <a:t>Reinforcement: </a:t>
            </a:r>
            <a:r>
              <a:rPr lang="en" sz="1200"/>
              <a:t>Think of training a dog if it does the right thing reward it if it does the wrong thing punish it</a:t>
            </a:r>
            <a:endParaRPr sz="1200"/>
          </a:p>
          <a:p>
            <a:pPr indent="0" lvl="0" marL="457200" rtl="0" algn="l">
              <a:spcBef>
                <a:spcPts val="1200"/>
              </a:spcBef>
              <a:spcAft>
                <a:spcPts val="0"/>
              </a:spcAft>
              <a:buNone/>
            </a:pPr>
            <a:r>
              <a:t/>
            </a:r>
            <a:endParaRPr/>
          </a:p>
          <a:p>
            <a:pPr indent="0" lvl="0" marL="0" rtl="0" algn="l">
              <a:spcBef>
                <a:spcPts val="1200"/>
              </a:spcBef>
              <a:spcAft>
                <a:spcPts val="0"/>
              </a:spcAft>
              <a:buNone/>
            </a:pPr>
            <a:r>
              <a:rPr lang="en"/>
              <a:t>I am using Supervised learning for my project.</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Onto my project</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 would say one of the most challenging things in machine learning or deep learning is understand what type of model you want to use and how to set up a dataset for said model.</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I ended up with the YOLOv4 model </a:t>
            </a:r>
            <a:r>
              <a:rPr lang="en"/>
              <a:t>architecture for my project.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The Hard Part</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 would say the hardest part is collecting your data and forming it to the model. In my case I recorded several hours of video footage. </a:t>
            </a:r>
            <a:r>
              <a:rPr lang="en"/>
              <a:t>Unfortunately</a:t>
            </a:r>
            <a:r>
              <a:rPr lang="en"/>
              <a:t> all of the </a:t>
            </a:r>
            <a:r>
              <a:rPr lang="en"/>
              <a:t>original</a:t>
            </a:r>
            <a:r>
              <a:rPr lang="en"/>
              <a:t> data could not be used </a:t>
            </a:r>
            <a:r>
              <a:rPr lang="en"/>
              <a:t>because</a:t>
            </a:r>
            <a:r>
              <a:rPr lang="en"/>
              <a:t> it was to low resolution so I had to do it again.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For the videos I recorded at The Fit and setup my camera on the railing of the indoor track to look at one of the basketball goals below.</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265500" y="408525"/>
            <a:ext cx="4045200" cy="623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2500"/>
              <a:t>Vids_to_frames.py</a:t>
            </a:r>
            <a:endParaRPr sz="2500"/>
          </a:p>
        </p:txBody>
      </p:sp>
      <p:sp>
        <p:nvSpPr>
          <p:cNvPr id="86" name="Google Shape;86;p18"/>
          <p:cNvSpPr txBox="1"/>
          <p:nvPr>
            <p:ph idx="1" type="subTitle"/>
          </p:nvPr>
        </p:nvSpPr>
        <p:spPr>
          <a:xfrm>
            <a:off x="265500" y="1299275"/>
            <a:ext cx="4045200" cy="273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800"/>
              <a:t>This is the main function for the script that takes an input video and outputs frames to a directory.</a:t>
            </a:r>
            <a:endParaRPr sz="1800"/>
          </a:p>
        </p:txBody>
      </p:sp>
      <p:sp>
        <p:nvSpPr>
          <p:cNvPr id="87" name="Google Shape;87;p18"/>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t/>
            </a:r>
            <a:endParaRPr/>
          </a:p>
        </p:txBody>
      </p:sp>
      <p:pic>
        <p:nvPicPr>
          <p:cNvPr id="88" name="Google Shape;88;p18"/>
          <p:cNvPicPr preferRelativeResize="0"/>
          <p:nvPr/>
        </p:nvPicPr>
        <p:blipFill>
          <a:blip r:embed="rId3">
            <a:alphaModFix/>
          </a:blip>
          <a:stretch>
            <a:fillRect/>
          </a:stretch>
        </p:blipFill>
        <p:spPr>
          <a:xfrm>
            <a:off x="4622448" y="0"/>
            <a:ext cx="4521553"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Boxes</a:t>
            </a:r>
            <a:endParaRPr/>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Yolo uses a bounding box method for classification. It needs the image and it also needs a txt file consisting of the box description. </a:t>
            </a:r>
            <a:endParaRPr/>
          </a:p>
          <a:p>
            <a:pPr indent="0" lvl="0" marL="0" rtl="0" algn="l">
              <a:spcBef>
                <a:spcPts val="1200"/>
              </a:spcBef>
              <a:spcAft>
                <a:spcPts val="0"/>
              </a:spcAft>
              <a:buNone/>
            </a:pPr>
            <a:r>
              <a:rPr lang="en"/>
              <a:t>The format should be: &lt;object-class&gt; &lt;x&gt; &lt;y&gt; &lt;width&gt; &lt;height&gt;</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Thanks to tzutalin he uploaded a tool called labelimg to make the correct files for us.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id="99" name="Google Shape;99;p20"/>
          <p:cNvPicPr preferRelativeResize="0"/>
          <p:nvPr/>
        </p:nvPicPr>
        <p:blipFill>
          <a:blip r:embed="rId3">
            <a:alphaModFix/>
          </a:blip>
          <a:stretch>
            <a:fillRect/>
          </a:stretch>
        </p:blipFill>
        <p:spPr>
          <a:xfrm>
            <a:off x="0" y="0"/>
            <a:ext cx="9143997"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Training Montage</a:t>
            </a:r>
            <a:endParaRPr/>
          </a:p>
        </p:txBody>
      </p:sp>
      <p:sp>
        <p:nvSpPr>
          <p:cNvPr id="105" name="Google Shape;105;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 had </a:t>
            </a:r>
            <a:r>
              <a:rPr lang="en"/>
              <a:t>difficulties</a:t>
            </a:r>
            <a:r>
              <a:rPr lang="en"/>
              <a:t> getting the model to run on a windows machine so I set up a google colab which is linux to handle the model. Any time a code segment starts with a ! or % means it is a console </a:t>
            </a:r>
            <a:r>
              <a:rPr lang="en"/>
              <a:t>command</a:t>
            </a:r>
            <a:r>
              <a:rPr lang="en"/>
              <a:t>.</a:t>
            </a:r>
            <a:endParaRPr/>
          </a:p>
          <a:p>
            <a:pPr indent="0" lvl="0" marL="0" rtl="0" algn="l">
              <a:spcBef>
                <a:spcPts val="1200"/>
              </a:spcBef>
              <a:spcAft>
                <a:spcPts val="0"/>
              </a:spcAft>
              <a:buNone/>
            </a:pPr>
            <a:r>
              <a:t/>
            </a:r>
            <a:endParaRPr/>
          </a:p>
          <a:p>
            <a:pPr indent="0" lvl="0" marL="0" rtl="0" algn="l">
              <a:spcBef>
                <a:spcPts val="1200"/>
              </a:spcBef>
              <a:spcAft>
                <a:spcPts val="0"/>
              </a:spcAft>
              <a:buClr>
                <a:schemeClr val="dk1"/>
              </a:buClr>
              <a:buSzPts val="1100"/>
              <a:buFont typeface="Arial"/>
              <a:buNone/>
            </a:pPr>
            <a:r>
              <a:rPr lang="en"/>
              <a:t>After setting up the correct configs and data structure I run this command:</a:t>
            </a:r>
            <a:endParaRPr/>
          </a:p>
          <a:p>
            <a:pPr indent="0" lvl="0" marL="0" rtl="0" algn="l">
              <a:lnSpc>
                <a:spcPct val="135714"/>
              </a:lnSpc>
              <a:spcBef>
                <a:spcPts val="1200"/>
              </a:spcBef>
              <a:spcAft>
                <a:spcPts val="0"/>
              </a:spcAft>
              <a:buClr>
                <a:schemeClr val="dk1"/>
              </a:buClr>
              <a:buSzPts val="1100"/>
              <a:buFont typeface="Arial"/>
              <a:buNone/>
            </a:pPr>
            <a:r>
              <a:rPr lang="en" sz="1050">
                <a:solidFill>
                  <a:srgbClr val="0000FF"/>
                </a:solidFill>
                <a:highlight>
                  <a:srgbClr val="FFFFFE"/>
                </a:highlight>
                <a:latin typeface="Courier New"/>
                <a:ea typeface="Courier New"/>
                <a:cs typeface="Courier New"/>
                <a:sym typeface="Courier New"/>
              </a:rPr>
              <a:t>!</a:t>
            </a:r>
            <a:r>
              <a:rPr lang="en" sz="1050">
                <a:solidFill>
                  <a:schemeClr val="dk1"/>
                </a:solidFill>
                <a:highlight>
                  <a:srgbClr val="FFFFFE"/>
                </a:highlight>
                <a:latin typeface="Courier New"/>
                <a:ea typeface="Courier New"/>
                <a:cs typeface="Courier New"/>
                <a:sym typeface="Courier New"/>
              </a:rPr>
              <a:t>./darknet detector &lt;function&gt; &lt;.data&gt; &lt;.cfg&gt; &lt;weights&gt; -dont_show -map</a:t>
            </a:r>
            <a:endParaRPr sz="1050">
              <a:solidFill>
                <a:schemeClr val="dk1"/>
              </a:solidFill>
              <a:highlight>
                <a:srgbClr val="FFFFFE"/>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t>For me it looks like:</a:t>
            </a:r>
            <a:endParaRPr/>
          </a:p>
          <a:p>
            <a:pPr indent="0" lvl="0" marL="0" rtl="0" algn="l">
              <a:lnSpc>
                <a:spcPct val="135714"/>
              </a:lnSpc>
              <a:spcBef>
                <a:spcPts val="1200"/>
              </a:spcBef>
              <a:spcAft>
                <a:spcPts val="0"/>
              </a:spcAft>
              <a:buClr>
                <a:schemeClr val="dk1"/>
              </a:buClr>
              <a:buSzPts val="1100"/>
              <a:buFont typeface="Arial"/>
              <a:buNone/>
            </a:pPr>
            <a:r>
              <a:rPr lang="en" sz="1050">
                <a:solidFill>
                  <a:srgbClr val="0000FF"/>
                </a:solidFill>
                <a:highlight>
                  <a:srgbClr val="FFFFFE"/>
                </a:highlight>
                <a:latin typeface="Courier New"/>
                <a:ea typeface="Courier New"/>
                <a:cs typeface="Courier New"/>
                <a:sym typeface="Courier New"/>
              </a:rPr>
              <a:t>!</a:t>
            </a:r>
            <a:r>
              <a:rPr lang="en" sz="1050">
                <a:solidFill>
                  <a:schemeClr val="dk1"/>
                </a:solidFill>
                <a:highlight>
                  <a:srgbClr val="FFFFFE"/>
                </a:highlight>
                <a:latin typeface="Courier New"/>
                <a:ea typeface="Courier New"/>
                <a:cs typeface="Courier New"/>
                <a:sym typeface="Courier New"/>
              </a:rPr>
              <a:t>./darknet detector train data/obj.data cfg/yolov4-basketball.cfg yolov4.conv</a:t>
            </a:r>
            <a:r>
              <a:rPr lang="en" sz="1050">
                <a:solidFill>
                  <a:srgbClr val="098658"/>
                </a:solidFill>
                <a:highlight>
                  <a:srgbClr val="FFFFFE"/>
                </a:highlight>
                <a:latin typeface="Courier New"/>
                <a:ea typeface="Courier New"/>
                <a:cs typeface="Courier New"/>
                <a:sym typeface="Courier New"/>
              </a:rPr>
              <a:t>.137</a:t>
            </a:r>
            <a:r>
              <a:rPr lang="en" sz="1050">
                <a:solidFill>
                  <a:schemeClr val="dk1"/>
                </a:solidFill>
                <a:highlight>
                  <a:srgbClr val="FFFFFE"/>
                </a:highlight>
                <a:latin typeface="Courier New"/>
                <a:ea typeface="Courier New"/>
                <a:cs typeface="Courier New"/>
                <a:sym typeface="Courier New"/>
              </a:rPr>
              <a:t> -dont_show -map</a:t>
            </a:r>
            <a:endParaRPr/>
          </a:p>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