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55BDAE-BA64-4990-8490-D1D923EF41A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30292E9-59BD-4DAE-9223-EAC085F8127B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Generowanie obszaru symulacji – IV Obwodnica Krakowa</a:t>
          </a:r>
          <a:endParaRPr lang="en-US"/>
        </a:p>
      </dgm:t>
    </dgm:pt>
    <dgm:pt modelId="{1383E244-C8CD-4CF7-9F5A-ED8652BF66AB}" type="parTrans" cxnId="{CB95FC41-269E-4803-902D-E3116C641D84}">
      <dgm:prSet/>
      <dgm:spPr/>
      <dgm:t>
        <a:bodyPr/>
        <a:lstStyle/>
        <a:p>
          <a:endParaRPr lang="en-US"/>
        </a:p>
      </dgm:t>
    </dgm:pt>
    <dgm:pt modelId="{1A790E1C-3F5D-4502-BC31-E8E1F1BD7F26}" type="sibTrans" cxnId="{CB95FC41-269E-4803-902D-E3116C641D84}">
      <dgm:prSet/>
      <dgm:spPr/>
      <dgm:t>
        <a:bodyPr/>
        <a:lstStyle/>
        <a:p>
          <a:endParaRPr lang="en-US"/>
        </a:p>
      </dgm:t>
    </dgm:pt>
    <dgm:pt modelId="{77645F7E-40B8-445C-8010-41CCE7342498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Symulacja ruchu pojazdów na danym obszarze</a:t>
          </a:r>
          <a:endParaRPr lang="en-US"/>
        </a:p>
      </dgm:t>
    </dgm:pt>
    <dgm:pt modelId="{04D45C4D-4097-4671-8537-EA1D05B3AEED}" type="parTrans" cxnId="{E2A05DAB-E25A-4C59-A31C-3D0BACD408FC}">
      <dgm:prSet/>
      <dgm:spPr/>
      <dgm:t>
        <a:bodyPr/>
        <a:lstStyle/>
        <a:p>
          <a:endParaRPr lang="en-US"/>
        </a:p>
      </dgm:t>
    </dgm:pt>
    <dgm:pt modelId="{2BAE6688-DF19-4FF3-80B3-81F003C44F89}" type="sibTrans" cxnId="{E2A05DAB-E25A-4C59-A31C-3D0BACD408FC}">
      <dgm:prSet/>
      <dgm:spPr/>
      <dgm:t>
        <a:bodyPr/>
        <a:lstStyle/>
        <a:p>
          <a:endParaRPr lang="en-US"/>
        </a:p>
      </dgm:t>
    </dgm:pt>
    <dgm:pt modelId="{84F8D64C-B7DF-499C-ABC1-B40DD5FB4028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Sporządzenie predefiniowanych scenariuszy sytuacji na drodze</a:t>
          </a:r>
          <a:endParaRPr lang="en-US"/>
        </a:p>
      </dgm:t>
    </dgm:pt>
    <dgm:pt modelId="{0F27133E-78B1-4756-814A-D0E9D57A911A}" type="parTrans" cxnId="{5957556B-F77E-4ED8-92DB-DEC2EB389AE5}">
      <dgm:prSet/>
      <dgm:spPr/>
      <dgm:t>
        <a:bodyPr/>
        <a:lstStyle/>
        <a:p>
          <a:endParaRPr lang="en-US"/>
        </a:p>
      </dgm:t>
    </dgm:pt>
    <dgm:pt modelId="{150EF643-5B28-41C1-8489-7D274E2E7731}" type="sibTrans" cxnId="{5957556B-F77E-4ED8-92DB-DEC2EB389AE5}">
      <dgm:prSet/>
      <dgm:spPr/>
      <dgm:t>
        <a:bodyPr/>
        <a:lstStyle/>
        <a:p>
          <a:endParaRPr lang="en-US"/>
        </a:p>
      </dgm:t>
    </dgm:pt>
    <dgm:pt modelId="{8B98AED7-1E73-4AFD-8216-BFCAE8137C75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Wnioski oraz statystyki</a:t>
          </a:r>
          <a:endParaRPr lang="en-US"/>
        </a:p>
      </dgm:t>
    </dgm:pt>
    <dgm:pt modelId="{5F253589-7C63-49C8-A2E0-0A6D45FC336C}" type="parTrans" cxnId="{AB4B97C1-2DF3-4508-BD87-1E9AA49931E6}">
      <dgm:prSet/>
      <dgm:spPr/>
      <dgm:t>
        <a:bodyPr/>
        <a:lstStyle/>
        <a:p>
          <a:endParaRPr lang="en-US"/>
        </a:p>
      </dgm:t>
    </dgm:pt>
    <dgm:pt modelId="{FA6D9C1F-24AA-4CFF-89FB-4AFEC5F05576}" type="sibTrans" cxnId="{AB4B97C1-2DF3-4508-BD87-1E9AA49931E6}">
      <dgm:prSet/>
      <dgm:spPr/>
      <dgm:t>
        <a:bodyPr/>
        <a:lstStyle/>
        <a:p>
          <a:endParaRPr lang="en-US"/>
        </a:p>
      </dgm:t>
    </dgm:pt>
    <dgm:pt modelId="{723C123A-4B46-4E95-A99D-455BF109DF73}" type="pres">
      <dgm:prSet presAssocID="{B355BDAE-BA64-4990-8490-D1D923EF41AF}" presName="root" presStyleCnt="0">
        <dgm:presLayoutVars>
          <dgm:dir/>
          <dgm:resizeHandles val="exact"/>
        </dgm:presLayoutVars>
      </dgm:prSet>
      <dgm:spPr/>
    </dgm:pt>
    <dgm:pt modelId="{76CE14F4-8304-4FB9-90A2-0031C87B5262}" type="pres">
      <dgm:prSet presAssocID="{A30292E9-59BD-4DAE-9223-EAC085F8127B}" presName="compNode" presStyleCnt="0"/>
      <dgm:spPr/>
    </dgm:pt>
    <dgm:pt modelId="{18E75F50-E26C-4B41-B041-3BF9E1E099D2}" type="pres">
      <dgm:prSet presAssocID="{A30292E9-59BD-4DAE-9223-EAC085F8127B}" presName="bgRect" presStyleLbl="bgShp" presStyleIdx="0" presStyleCnt="4"/>
      <dgm:spPr/>
    </dgm:pt>
    <dgm:pt modelId="{35CCB1C1-02BB-4539-A4D1-B22846C0C431}" type="pres">
      <dgm:prSet presAssocID="{A30292E9-59BD-4DAE-9223-EAC085F8127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7A863D5-AB25-4417-ADBB-9AAF3E46EBF3}" type="pres">
      <dgm:prSet presAssocID="{A30292E9-59BD-4DAE-9223-EAC085F8127B}" presName="spaceRect" presStyleCnt="0"/>
      <dgm:spPr/>
    </dgm:pt>
    <dgm:pt modelId="{97CB17D1-629F-4DA9-80FD-050E07136988}" type="pres">
      <dgm:prSet presAssocID="{A30292E9-59BD-4DAE-9223-EAC085F8127B}" presName="parTx" presStyleLbl="revTx" presStyleIdx="0" presStyleCnt="4">
        <dgm:presLayoutVars>
          <dgm:chMax val="0"/>
          <dgm:chPref val="0"/>
        </dgm:presLayoutVars>
      </dgm:prSet>
      <dgm:spPr/>
    </dgm:pt>
    <dgm:pt modelId="{31425344-C02D-4392-A0E1-797CDD52138D}" type="pres">
      <dgm:prSet presAssocID="{1A790E1C-3F5D-4502-BC31-E8E1F1BD7F26}" presName="sibTrans" presStyleCnt="0"/>
      <dgm:spPr/>
    </dgm:pt>
    <dgm:pt modelId="{FA42806F-C90F-4D41-8BA6-9D7BBCDEC774}" type="pres">
      <dgm:prSet presAssocID="{77645F7E-40B8-445C-8010-41CCE7342498}" presName="compNode" presStyleCnt="0"/>
      <dgm:spPr/>
    </dgm:pt>
    <dgm:pt modelId="{9E2CDCFA-E5F6-4880-BA8D-E82CA7477FE6}" type="pres">
      <dgm:prSet presAssocID="{77645F7E-40B8-445C-8010-41CCE7342498}" presName="bgRect" presStyleLbl="bgShp" presStyleIdx="1" presStyleCnt="4"/>
      <dgm:spPr/>
    </dgm:pt>
    <dgm:pt modelId="{9FB439ED-A47E-4486-AC17-2302A9147779}" type="pres">
      <dgm:prSet presAssocID="{77645F7E-40B8-445C-8010-41CCE734249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3D1656E-9969-46C6-93D4-893BE25FEFFC}" type="pres">
      <dgm:prSet presAssocID="{77645F7E-40B8-445C-8010-41CCE7342498}" presName="spaceRect" presStyleCnt="0"/>
      <dgm:spPr/>
    </dgm:pt>
    <dgm:pt modelId="{99DE0EA4-98A3-4799-BCBC-EC9A07695E55}" type="pres">
      <dgm:prSet presAssocID="{77645F7E-40B8-445C-8010-41CCE7342498}" presName="parTx" presStyleLbl="revTx" presStyleIdx="1" presStyleCnt="4">
        <dgm:presLayoutVars>
          <dgm:chMax val="0"/>
          <dgm:chPref val="0"/>
        </dgm:presLayoutVars>
      </dgm:prSet>
      <dgm:spPr/>
    </dgm:pt>
    <dgm:pt modelId="{A4BF03C9-EEF6-4766-94C3-4D99093AB4C6}" type="pres">
      <dgm:prSet presAssocID="{2BAE6688-DF19-4FF3-80B3-81F003C44F89}" presName="sibTrans" presStyleCnt="0"/>
      <dgm:spPr/>
    </dgm:pt>
    <dgm:pt modelId="{E9D60F1F-E56A-4551-B427-16E1E49CCD9C}" type="pres">
      <dgm:prSet presAssocID="{84F8D64C-B7DF-499C-ABC1-B40DD5FB4028}" presName="compNode" presStyleCnt="0"/>
      <dgm:spPr/>
    </dgm:pt>
    <dgm:pt modelId="{485B6E8A-DC3C-4193-B4AC-0CED4F953853}" type="pres">
      <dgm:prSet presAssocID="{84F8D64C-B7DF-499C-ABC1-B40DD5FB4028}" presName="bgRect" presStyleLbl="bgShp" presStyleIdx="2" presStyleCnt="4"/>
      <dgm:spPr/>
    </dgm:pt>
    <dgm:pt modelId="{55C185A5-CFE3-4614-863C-D1889F4BEAFA}" type="pres">
      <dgm:prSet presAssocID="{84F8D64C-B7DF-499C-ABC1-B40DD5FB402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65D4B123-948E-4FA1-8C79-C14E476FE412}" type="pres">
      <dgm:prSet presAssocID="{84F8D64C-B7DF-499C-ABC1-B40DD5FB4028}" presName="spaceRect" presStyleCnt="0"/>
      <dgm:spPr/>
    </dgm:pt>
    <dgm:pt modelId="{6EA19914-F5C6-42BD-B809-70455B3FED73}" type="pres">
      <dgm:prSet presAssocID="{84F8D64C-B7DF-499C-ABC1-B40DD5FB4028}" presName="parTx" presStyleLbl="revTx" presStyleIdx="2" presStyleCnt="4">
        <dgm:presLayoutVars>
          <dgm:chMax val="0"/>
          <dgm:chPref val="0"/>
        </dgm:presLayoutVars>
      </dgm:prSet>
      <dgm:spPr/>
    </dgm:pt>
    <dgm:pt modelId="{ADB5E6F7-CF94-4A5E-BC87-3559A791755E}" type="pres">
      <dgm:prSet presAssocID="{150EF643-5B28-41C1-8489-7D274E2E7731}" presName="sibTrans" presStyleCnt="0"/>
      <dgm:spPr/>
    </dgm:pt>
    <dgm:pt modelId="{0E318BB4-01E9-4B57-9DAB-CF1B40A31BC5}" type="pres">
      <dgm:prSet presAssocID="{8B98AED7-1E73-4AFD-8216-BFCAE8137C75}" presName="compNode" presStyleCnt="0"/>
      <dgm:spPr/>
    </dgm:pt>
    <dgm:pt modelId="{FC1EFAFB-5E3C-4271-9E7D-0A66708EBAE2}" type="pres">
      <dgm:prSet presAssocID="{8B98AED7-1E73-4AFD-8216-BFCAE8137C75}" presName="bgRect" presStyleLbl="bgShp" presStyleIdx="3" presStyleCnt="4"/>
      <dgm:spPr/>
    </dgm:pt>
    <dgm:pt modelId="{508A85EB-818C-4BA9-9FAA-15D339F2EEA0}" type="pres">
      <dgm:prSet presAssocID="{8B98AED7-1E73-4AFD-8216-BFCAE8137C7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6F8623D2-F7D5-4168-BE12-E9B3EBC4B064}" type="pres">
      <dgm:prSet presAssocID="{8B98AED7-1E73-4AFD-8216-BFCAE8137C75}" presName="spaceRect" presStyleCnt="0"/>
      <dgm:spPr/>
    </dgm:pt>
    <dgm:pt modelId="{8B84DAE4-0BF5-4076-8E9C-5879DD8426F9}" type="pres">
      <dgm:prSet presAssocID="{8B98AED7-1E73-4AFD-8216-BFCAE8137C7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B95FC41-269E-4803-902D-E3116C641D84}" srcId="{B355BDAE-BA64-4990-8490-D1D923EF41AF}" destId="{A30292E9-59BD-4DAE-9223-EAC085F8127B}" srcOrd="0" destOrd="0" parTransId="{1383E244-C8CD-4CF7-9F5A-ED8652BF66AB}" sibTransId="{1A790E1C-3F5D-4502-BC31-E8E1F1BD7F26}"/>
    <dgm:cxn modelId="{12AD464A-DDE3-48C0-B04E-E753465BF77B}" type="presOf" srcId="{A30292E9-59BD-4DAE-9223-EAC085F8127B}" destId="{97CB17D1-629F-4DA9-80FD-050E07136988}" srcOrd="0" destOrd="0" presId="urn:microsoft.com/office/officeart/2018/2/layout/IconVerticalSolidList"/>
    <dgm:cxn modelId="{5957556B-F77E-4ED8-92DB-DEC2EB389AE5}" srcId="{B355BDAE-BA64-4990-8490-D1D923EF41AF}" destId="{84F8D64C-B7DF-499C-ABC1-B40DD5FB4028}" srcOrd="2" destOrd="0" parTransId="{0F27133E-78B1-4756-814A-D0E9D57A911A}" sibTransId="{150EF643-5B28-41C1-8489-7D274E2E7731}"/>
    <dgm:cxn modelId="{EEF6008A-0F08-4DD2-B888-70227A5BB14C}" type="presOf" srcId="{84F8D64C-B7DF-499C-ABC1-B40DD5FB4028}" destId="{6EA19914-F5C6-42BD-B809-70455B3FED73}" srcOrd="0" destOrd="0" presId="urn:microsoft.com/office/officeart/2018/2/layout/IconVerticalSolidList"/>
    <dgm:cxn modelId="{E2A05DAB-E25A-4C59-A31C-3D0BACD408FC}" srcId="{B355BDAE-BA64-4990-8490-D1D923EF41AF}" destId="{77645F7E-40B8-445C-8010-41CCE7342498}" srcOrd="1" destOrd="0" parTransId="{04D45C4D-4097-4671-8537-EA1D05B3AEED}" sibTransId="{2BAE6688-DF19-4FF3-80B3-81F003C44F89}"/>
    <dgm:cxn modelId="{AB4B97C1-2DF3-4508-BD87-1E9AA49931E6}" srcId="{B355BDAE-BA64-4990-8490-D1D923EF41AF}" destId="{8B98AED7-1E73-4AFD-8216-BFCAE8137C75}" srcOrd="3" destOrd="0" parTransId="{5F253589-7C63-49C8-A2E0-0A6D45FC336C}" sibTransId="{FA6D9C1F-24AA-4CFF-89FB-4AFEC5F05576}"/>
    <dgm:cxn modelId="{45864BE9-3CAC-4CEC-AA87-54783E1642E8}" type="presOf" srcId="{77645F7E-40B8-445C-8010-41CCE7342498}" destId="{99DE0EA4-98A3-4799-BCBC-EC9A07695E55}" srcOrd="0" destOrd="0" presId="urn:microsoft.com/office/officeart/2018/2/layout/IconVerticalSolidList"/>
    <dgm:cxn modelId="{95E398ED-1EE5-4943-AAEB-3B8B333C8776}" type="presOf" srcId="{B355BDAE-BA64-4990-8490-D1D923EF41AF}" destId="{723C123A-4B46-4E95-A99D-455BF109DF73}" srcOrd="0" destOrd="0" presId="urn:microsoft.com/office/officeart/2018/2/layout/IconVerticalSolidList"/>
    <dgm:cxn modelId="{9CBF20F6-6FC9-431D-9017-A2770B2098B5}" type="presOf" srcId="{8B98AED7-1E73-4AFD-8216-BFCAE8137C75}" destId="{8B84DAE4-0BF5-4076-8E9C-5879DD8426F9}" srcOrd="0" destOrd="0" presId="urn:microsoft.com/office/officeart/2018/2/layout/IconVerticalSolidList"/>
    <dgm:cxn modelId="{8696ADF2-B372-48D8-B5DF-A222FBF3104A}" type="presParOf" srcId="{723C123A-4B46-4E95-A99D-455BF109DF73}" destId="{76CE14F4-8304-4FB9-90A2-0031C87B5262}" srcOrd="0" destOrd="0" presId="urn:microsoft.com/office/officeart/2018/2/layout/IconVerticalSolidList"/>
    <dgm:cxn modelId="{7B018CBD-1B13-4622-86D2-47628CBA8414}" type="presParOf" srcId="{76CE14F4-8304-4FB9-90A2-0031C87B5262}" destId="{18E75F50-E26C-4B41-B041-3BF9E1E099D2}" srcOrd="0" destOrd="0" presId="urn:microsoft.com/office/officeart/2018/2/layout/IconVerticalSolidList"/>
    <dgm:cxn modelId="{9385DEA7-40D6-4AB9-A00A-7CBA5E9EE872}" type="presParOf" srcId="{76CE14F4-8304-4FB9-90A2-0031C87B5262}" destId="{35CCB1C1-02BB-4539-A4D1-B22846C0C431}" srcOrd="1" destOrd="0" presId="urn:microsoft.com/office/officeart/2018/2/layout/IconVerticalSolidList"/>
    <dgm:cxn modelId="{5CED1D66-D36C-428F-B344-CAF2704B52BF}" type="presParOf" srcId="{76CE14F4-8304-4FB9-90A2-0031C87B5262}" destId="{C7A863D5-AB25-4417-ADBB-9AAF3E46EBF3}" srcOrd="2" destOrd="0" presId="urn:microsoft.com/office/officeart/2018/2/layout/IconVerticalSolidList"/>
    <dgm:cxn modelId="{574CEB25-F147-4D16-BBDF-4544350FE750}" type="presParOf" srcId="{76CE14F4-8304-4FB9-90A2-0031C87B5262}" destId="{97CB17D1-629F-4DA9-80FD-050E07136988}" srcOrd="3" destOrd="0" presId="urn:microsoft.com/office/officeart/2018/2/layout/IconVerticalSolidList"/>
    <dgm:cxn modelId="{3F8EBA3B-F2E2-49A1-9587-6585D107FE61}" type="presParOf" srcId="{723C123A-4B46-4E95-A99D-455BF109DF73}" destId="{31425344-C02D-4392-A0E1-797CDD52138D}" srcOrd="1" destOrd="0" presId="urn:microsoft.com/office/officeart/2018/2/layout/IconVerticalSolidList"/>
    <dgm:cxn modelId="{8EB323BB-97F4-4EFE-AD5A-4A941D96429E}" type="presParOf" srcId="{723C123A-4B46-4E95-A99D-455BF109DF73}" destId="{FA42806F-C90F-4D41-8BA6-9D7BBCDEC774}" srcOrd="2" destOrd="0" presId="urn:microsoft.com/office/officeart/2018/2/layout/IconVerticalSolidList"/>
    <dgm:cxn modelId="{AB32137F-5A37-4DD0-B7F1-5351C09FB157}" type="presParOf" srcId="{FA42806F-C90F-4D41-8BA6-9D7BBCDEC774}" destId="{9E2CDCFA-E5F6-4880-BA8D-E82CA7477FE6}" srcOrd="0" destOrd="0" presId="urn:microsoft.com/office/officeart/2018/2/layout/IconVerticalSolidList"/>
    <dgm:cxn modelId="{25176DC6-D06B-43D5-914A-5B809FC31AE5}" type="presParOf" srcId="{FA42806F-C90F-4D41-8BA6-9D7BBCDEC774}" destId="{9FB439ED-A47E-4486-AC17-2302A9147779}" srcOrd="1" destOrd="0" presId="urn:microsoft.com/office/officeart/2018/2/layout/IconVerticalSolidList"/>
    <dgm:cxn modelId="{71222B31-A930-48EB-B2C3-44C38DA770AC}" type="presParOf" srcId="{FA42806F-C90F-4D41-8BA6-9D7BBCDEC774}" destId="{03D1656E-9969-46C6-93D4-893BE25FEFFC}" srcOrd="2" destOrd="0" presId="urn:microsoft.com/office/officeart/2018/2/layout/IconVerticalSolidList"/>
    <dgm:cxn modelId="{F1822CFA-B15E-470F-B695-EB0E257D106A}" type="presParOf" srcId="{FA42806F-C90F-4D41-8BA6-9D7BBCDEC774}" destId="{99DE0EA4-98A3-4799-BCBC-EC9A07695E55}" srcOrd="3" destOrd="0" presId="urn:microsoft.com/office/officeart/2018/2/layout/IconVerticalSolidList"/>
    <dgm:cxn modelId="{5E47FF63-644C-451E-B0C0-163CFE3FB9F3}" type="presParOf" srcId="{723C123A-4B46-4E95-A99D-455BF109DF73}" destId="{A4BF03C9-EEF6-4766-94C3-4D99093AB4C6}" srcOrd="3" destOrd="0" presId="urn:microsoft.com/office/officeart/2018/2/layout/IconVerticalSolidList"/>
    <dgm:cxn modelId="{A9734B53-F013-4B49-B56A-7F335241E866}" type="presParOf" srcId="{723C123A-4B46-4E95-A99D-455BF109DF73}" destId="{E9D60F1F-E56A-4551-B427-16E1E49CCD9C}" srcOrd="4" destOrd="0" presId="urn:microsoft.com/office/officeart/2018/2/layout/IconVerticalSolidList"/>
    <dgm:cxn modelId="{C1921666-9F1B-4058-9943-81F57F657574}" type="presParOf" srcId="{E9D60F1F-E56A-4551-B427-16E1E49CCD9C}" destId="{485B6E8A-DC3C-4193-B4AC-0CED4F953853}" srcOrd="0" destOrd="0" presId="urn:microsoft.com/office/officeart/2018/2/layout/IconVerticalSolidList"/>
    <dgm:cxn modelId="{342B6542-6593-498F-A8A8-A2CBD5BB49C3}" type="presParOf" srcId="{E9D60F1F-E56A-4551-B427-16E1E49CCD9C}" destId="{55C185A5-CFE3-4614-863C-D1889F4BEAFA}" srcOrd="1" destOrd="0" presId="urn:microsoft.com/office/officeart/2018/2/layout/IconVerticalSolidList"/>
    <dgm:cxn modelId="{D5244ACD-4633-4DE3-86AA-08CB2910C734}" type="presParOf" srcId="{E9D60F1F-E56A-4551-B427-16E1E49CCD9C}" destId="{65D4B123-948E-4FA1-8C79-C14E476FE412}" srcOrd="2" destOrd="0" presId="urn:microsoft.com/office/officeart/2018/2/layout/IconVerticalSolidList"/>
    <dgm:cxn modelId="{7A242D02-849F-4B6C-9B65-0328AFD6DD4C}" type="presParOf" srcId="{E9D60F1F-E56A-4551-B427-16E1E49CCD9C}" destId="{6EA19914-F5C6-42BD-B809-70455B3FED73}" srcOrd="3" destOrd="0" presId="urn:microsoft.com/office/officeart/2018/2/layout/IconVerticalSolidList"/>
    <dgm:cxn modelId="{9488140F-5D6D-430B-85CB-0A9C902DF1E7}" type="presParOf" srcId="{723C123A-4B46-4E95-A99D-455BF109DF73}" destId="{ADB5E6F7-CF94-4A5E-BC87-3559A791755E}" srcOrd="5" destOrd="0" presId="urn:microsoft.com/office/officeart/2018/2/layout/IconVerticalSolidList"/>
    <dgm:cxn modelId="{391AE92C-57A7-4EEA-B13B-BCD4210B72CC}" type="presParOf" srcId="{723C123A-4B46-4E95-A99D-455BF109DF73}" destId="{0E318BB4-01E9-4B57-9DAB-CF1B40A31BC5}" srcOrd="6" destOrd="0" presId="urn:microsoft.com/office/officeart/2018/2/layout/IconVerticalSolidList"/>
    <dgm:cxn modelId="{9E4D0E66-1D6F-486F-A3EE-6960B931278D}" type="presParOf" srcId="{0E318BB4-01E9-4B57-9DAB-CF1B40A31BC5}" destId="{FC1EFAFB-5E3C-4271-9E7D-0A66708EBAE2}" srcOrd="0" destOrd="0" presId="urn:microsoft.com/office/officeart/2018/2/layout/IconVerticalSolidList"/>
    <dgm:cxn modelId="{B2EA70D7-6E7C-4434-9EE1-4C69F264B165}" type="presParOf" srcId="{0E318BB4-01E9-4B57-9DAB-CF1B40A31BC5}" destId="{508A85EB-818C-4BA9-9FAA-15D339F2EEA0}" srcOrd="1" destOrd="0" presId="urn:microsoft.com/office/officeart/2018/2/layout/IconVerticalSolidList"/>
    <dgm:cxn modelId="{7F87531B-E4D7-4959-B9E3-B75C0E1D3D4A}" type="presParOf" srcId="{0E318BB4-01E9-4B57-9DAB-CF1B40A31BC5}" destId="{6F8623D2-F7D5-4168-BE12-E9B3EBC4B064}" srcOrd="2" destOrd="0" presId="urn:microsoft.com/office/officeart/2018/2/layout/IconVerticalSolidList"/>
    <dgm:cxn modelId="{1808F266-D413-49B6-9F34-B232DDB78C5A}" type="presParOf" srcId="{0E318BB4-01E9-4B57-9DAB-CF1B40A31BC5}" destId="{8B84DAE4-0BF5-4076-8E9C-5879DD8426F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307AD2-A215-4BB8-8631-F93EECE47922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20832D6-25C0-469A-ADE7-6E25FF988B51}">
      <dgm:prSet/>
      <dgm:spPr>
        <a:solidFill>
          <a:srgbClr val="0070C0"/>
        </a:solidFill>
      </dgm:spPr>
      <dgm:t>
        <a:bodyPr/>
        <a:lstStyle/>
        <a:p>
          <a:r>
            <a:rPr lang="pl-PL" dirty="0"/>
            <a:t>Warianty przeprowadzonej symulacji:</a:t>
          </a:r>
          <a:endParaRPr lang="en-US" dirty="0"/>
        </a:p>
      </dgm:t>
    </dgm:pt>
    <dgm:pt modelId="{A84D1F55-1638-43F4-81E1-27C36D35FCE1}" type="parTrans" cxnId="{60C3B72E-5BF6-4096-875D-C35F9CDE18A4}">
      <dgm:prSet/>
      <dgm:spPr/>
      <dgm:t>
        <a:bodyPr/>
        <a:lstStyle/>
        <a:p>
          <a:endParaRPr lang="en-US"/>
        </a:p>
      </dgm:t>
    </dgm:pt>
    <dgm:pt modelId="{97FA3909-8CE6-4DCA-AB5B-E19DB51E3BD6}" type="sibTrans" cxnId="{60C3B72E-5BF6-4096-875D-C35F9CDE18A4}">
      <dgm:prSet/>
      <dgm:spPr/>
      <dgm:t>
        <a:bodyPr/>
        <a:lstStyle/>
        <a:p>
          <a:endParaRPr lang="en-US"/>
        </a:p>
      </dgm:t>
    </dgm:pt>
    <dgm:pt modelId="{5FD8E76D-C9B3-4A75-9E1B-5695745AAA1C}">
      <dgm:prSet/>
      <dgm:spPr>
        <a:ln>
          <a:solidFill>
            <a:srgbClr val="0070C0"/>
          </a:solidFill>
        </a:ln>
      </dgm:spPr>
      <dgm:t>
        <a:bodyPr/>
        <a:lstStyle/>
        <a:p>
          <a:r>
            <a:rPr lang="pl-PL" dirty="0">
              <a:latin typeface="+mj-lt"/>
            </a:rPr>
            <a:t>Ruch normalny</a:t>
          </a:r>
          <a:endParaRPr lang="en-US" dirty="0">
            <a:latin typeface="+mj-lt"/>
          </a:endParaRPr>
        </a:p>
      </dgm:t>
    </dgm:pt>
    <dgm:pt modelId="{65877979-38F2-44BD-A7E5-B5EFC79CB8AA}" type="parTrans" cxnId="{DB253212-8FCE-4873-BB84-115EE9F42B98}">
      <dgm:prSet/>
      <dgm:spPr/>
      <dgm:t>
        <a:bodyPr/>
        <a:lstStyle/>
        <a:p>
          <a:endParaRPr lang="en-US"/>
        </a:p>
      </dgm:t>
    </dgm:pt>
    <dgm:pt modelId="{0707E9E5-38E5-4079-ABB3-5D13153A953A}" type="sibTrans" cxnId="{DB253212-8FCE-4873-BB84-115EE9F42B98}">
      <dgm:prSet/>
      <dgm:spPr/>
      <dgm:t>
        <a:bodyPr/>
        <a:lstStyle/>
        <a:p>
          <a:endParaRPr lang="en-US"/>
        </a:p>
      </dgm:t>
    </dgm:pt>
    <dgm:pt modelId="{1F85D4A1-9234-4A10-B814-B40E2FC60BB1}">
      <dgm:prSet/>
      <dgm:spPr>
        <a:ln>
          <a:solidFill>
            <a:srgbClr val="0070C0"/>
          </a:solidFill>
        </a:ln>
      </dgm:spPr>
      <dgm:t>
        <a:bodyPr/>
        <a:lstStyle/>
        <a:p>
          <a:r>
            <a:rPr lang="pl-PL" dirty="0">
              <a:latin typeface="+mj-lt"/>
            </a:rPr>
            <a:t>Ruch ze zwężeniem na odcinku </a:t>
          </a:r>
          <a:r>
            <a:rPr lang="pl-PL" dirty="0" err="1">
              <a:latin typeface="+mj-lt"/>
            </a:rPr>
            <a:t>Bielany-Balice</a:t>
          </a:r>
          <a:endParaRPr lang="en-US" dirty="0">
            <a:latin typeface="+mj-lt"/>
          </a:endParaRPr>
        </a:p>
      </dgm:t>
    </dgm:pt>
    <dgm:pt modelId="{71FFDA53-8787-4C85-9C8D-0F562C9E293D}" type="parTrans" cxnId="{40255401-1C16-4BA9-99DF-1C7475AB17FF}">
      <dgm:prSet/>
      <dgm:spPr/>
      <dgm:t>
        <a:bodyPr/>
        <a:lstStyle/>
        <a:p>
          <a:endParaRPr lang="en-US"/>
        </a:p>
      </dgm:t>
    </dgm:pt>
    <dgm:pt modelId="{7916A058-F085-42C2-B72B-C19BAB90A5E8}" type="sibTrans" cxnId="{40255401-1C16-4BA9-99DF-1C7475AB17FF}">
      <dgm:prSet/>
      <dgm:spPr/>
      <dgm:t>
        <a:bodyPr/>
        <a:lstStyle/>
        <a:p>
          <a:endParaRPr lang="en-US"/>
        </a:p>
      </dgm:t>
    </dgm:pt>
    <dgm:pt modelId="{5990211E-A49C-4338-BBEA-BB42B52FA91F}">
      <dgm:prSet/>
      <dgm:spPr>
        <a:ln>
          <a:solidFill>
            <a:srgbClr val="0070C0"/>
          </a:solidFill>
        </a:ln>
      </dgm:spPr>
      <dgm:t>
        <a:bodyPr/>
        <a:lstStyle/>
        <a:p>
          <a:r>
            <a:rPr lang="pl-PL" dirty="0">
              <a:latin typeface="+mj-lt"/>
            </a:rPr>
            <a:t>Blokada drogi na odcinku Bieżanów-Przewóz</a:t>
          </a:r>
          <a:endParaRPr lang="en-US" dirty="0">
            <a:latin typeface="+mj-lt"/>
          </a:endParaRPr>
        </a:p>
      </dgm:t>
    </dgm:pt>
    <dgm:pt modelId="{DE7FBE74-A083-4194-96FE-307A5475CB84}" type="parTrans" cxnId="{64B46370-49C9-423F-B79E-56C195FC6834}">
      <dgm:prSet/>
      <dgm:spPr/>
      <dgm:t>
        <a:bodyPr/>
        <a:lstStyle/>
        <a:p>
          <a:endParaRPr lang="en-US"/>
        </a:p>
      </dgm:t>
    </dgm:pt>
    <dgm:pt modelId="{D0914917-3570-44AF-844F-2BB6FE7288A3}" type="sibTrans" cxnId="{64B46370-49C9-423F-B79E-56C195FC6834}">
      <dgm:prSet/>
      <dgm:spPr/>
      <dgm:t>
        <a:bodyPr/>
        <a:lstStyle/>
        <a:p>
          <a:endParaRPr lang="en-US"/>
        </a:p>
      </dgm:t>
    </dgm:pt>
    <dgm:pt modelId="{A8D7D281-5C69-4D33-9F18-C832FF55BD5B}" type="pres">
      <dgm:prSet presAssocID="{44307AD2-A215-4BB8-8631-F93EECE47922}" presName="linear" presStyleCnt="0">
        <dgm:presLayoutVars>
          <dgm:dir/>
          <dgm:animLvl val="lvl"/>
          <dgm:resizeHandles val="exact"/>
        </dgm:presLayoutVars>
      </dgm:prSet>
      <dgm:spPr/>
    </dgm:pt>
    <dgm:pt modelId="{034A3A54-319A-4972-957E-37FD5977352B}" type="pres">
      <dgm:prSet presAssocID="{720832D6-25C0-469A-ADE7-6E25FF988B51}" presName="parentLin" presStyleCnt="0"/>
      <dgm:spPr/>
    </dgm:pt>
    <dgm:pt modelId="{87A05E3C-D86C-430E-9D21-403AA88C555B}" type="pres">
      <dgm:prSet presAssocID="{720832D6-25C0-469A-ADE7-6E25FF988B51}" presName="parentLeftMargin" presStyleLbl="node1" presStyleIdx="0" presStyleCnt="1"/>
      <dgm:spPr/>
    </dgm:pt>
    <dgm:pt modelId="{9C82DADD-15E9-4CE6-A3A4-1C8023C46E65}" type="pres">
      <dgm:prSet presAssocID="{720832D6-25C0-469A-ADE7-6E25FF988B5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743F7F9-9657-4D50-87E5-E1183B057BBD}" type="pres">
      <dgm:prSet presAssocID="{720832D6-25C0-469A-ADE7-6E25FF988B51}" presName="negativeSpace" presStyleCnt="0"/>
      <dgm:spPr/>
    </dgm:pt>
    <dgm:pt modelId="{95AA3DC1-FB20-454F-90FB-0B415DC10CDD}" type="pres">
      <dgm:prSet presAssocID="{720832D6-25C0-469A-ADE7-6E25FF988B51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40255401-1C16-4BA9-99DF-1C7475AB17FF}" srcId="{720832D6-25C0-469A-ADE7-6E25FF988B51}" destId="{1F85D4A1-9234-4A10-B814-B40E2FC60BB1}" srcOrd="1" destOrd="0" parTransId="{71FFDA53-8787-4C85-9C8D-0F562C9E293D}" sibTransId="{7916A058-F085-42C2-B72B-C19BAB90A5E8}"/>
    <dgm:cxn modelId="{DB253212-8FCE-4873-BB84-115EE9F42B98}" srcId="{720832D6-25C0-469A-ADE7-6E25FF988B51}" destId="{5FD8E76D-C9B3-4A75-9E1B-5695745AAA1C}" srcOrd="0" destOrd="0" parTransId="{65877979-38F2-44BD-A7E5-B5EFC79CB8AA}" sibTransId="{0707E9E5-38E5-4079-ABB3-5D13153A953A}"/>
    <dgm:cxn modelId="{5EBE031C-F36B-44E1-9313-747378FE6208}" type="presOf" srcId="{720832D6-25C0-469A-ADE7-6E25FF988B51}" destId="{9C82DADD-15E9-4CE6-A3A4-1C8023C46E65}" srcOrd="1" destOrd="0" presId="urn:microsoft.com/office/officeart/2005/8/layout/list1"/>
    <dgm:cxn modelId="{60C3B72E-5BF6-4096-875D-C35F9CDE18A4}" srcId="{44307AD2-A215-4BB8-8631-F93EECE47922}" destId="{720832D6-25C0-469A-ADE7-6E25FF988B51}" srcOrd="0" destOrd="0" parTransId="{A84D1F55-1638-43F4-81E1-27C36D35FCE1}" sibTransId="{97FA3909-8CE6-4DCA-AB5B-E19DB51E3BD6}"/>
    <dgm:cxn modelId="{C952284C-00A7-4A40-B9AD-3E09D5FD6EAB}" type="presOf" srcId="{720832D6-25C0-469A-ADE7-6E25FF988B51}" destId="{87A05E3C-D86C-430E-9D21-403AA88C555B}" srcOrd="0" destOrd="0" presId="urn:microsoft.com/office/officeart/2005/8/layout/list1"/>
    <dgm:cxn modelId="{64B46370-49C9-423F-B79E-56C195FC6834}" srcId="{720832D6-25C0-469A-ADE7-6E25FF988B51}" destId="{5990211E-A49C-4338-BBEA-BB42B52FA91F}" srcOrd="2" destOrd="0" parTransId="{DE7FBE74-A083-4194-96FE-307A5475CB84}" sibTransId="{D0914917-3570-44AF-844F-2BB6FE7288A3}"/>
    <dgm:cxn modelId="{9F67A675-42C9-47B2-A9B8-38A9F3EC9640}" type="presOf" srcId="{44307AD2-A215-4BB8-8631-F93EECE47922}" destId="{A8D7D281-5C69-4D33-9F18-C832FF55BD5B}" srcOrd="0" destOrd="0" presId="urn:microsoft.com/office/officeart/2005/8/layout/list1"/>
    <dgm:cxn modelId="{B5A37DB7-319B-4329-9975-4DB28F2B3A04}" type="presOf" srcId="{5FD8E76D-C9B3-4A75-9E1B-5695745AAA1C}" destId="{95AA3DC1-FB20-454F-90FB-0B415DC10CDD}" srcOrd="0" destOrd="0" presId="urn:microsoft.com/office/officeart/2005/8/layout/list1"/>
    <dgm:cxn modelId="{7F0E3FBF-AEF3-4C24-BC54-3884B3475B7E}" type="presOf" srcId="{1F85D4A1-9234-4A10-B814-B40E2FC60BB1}" destId="{95AA3DC1-FB20-454F-90FB-0B415DC10CDD}" srcOrd="0" destOrd="1" presId="urn:microsoft.com/office/officeart/2005/8/layout/list1"/>
    <dgm:cxn modelId="{056194DA-F006-41A8-86F1-64551B04AB43}" type="presOf" srcId="{5990211E-A49C-4338-BBEA-BB42B52FA91F}" destId="{95AA3DC1-FB20-454F-90FB-0B415DC10CDD}" srcOrd="0" destOrd="2" presId="urn:microsoft.com/office/officeart/2005/8/layout/list1"/>
    <dgm:cxn modelId="{913551D9-900E-4741-AA2F-9EFECF5940F0}" type="presParOf" srcId="{A8D7D281-5C69-4D33-9F18-C832FF55BD5B}" destId="{034A3A54-319A-4972-957E-37FD5977352B}" srcOrd="0" destOrd="0" presId="urn:microsoft.com/office/officeart/2005/8/layout/list1"/>
    <dgm:cxn modelId="{C30C8931-5029-44D5-8EDB-EAD8EC51CB40}" type="presParOf" srcId="{034A3A54-319A-4972-957E-37FD5977352B}" destId="{87A05E3C-D86C-430E-9D21-403AA88C555B}" srcOrd="0" destOrd="0" presId="urn:microsoft.com/office/officeart/2005/8/layout/list1"/>
    <dgm:cxn modelId="{FBCCBF90-F0F1-46B5-8ABF-A216F9B08E7B}" type="presParOf" srcId="{034A3A54-319A-4972-957E-37FD5977352B}" destId="{9C82DADD-15E9-4CE6-A3A4-1C8023C46E65}" srcOrd="1" destOrd="0" presId="urn:microsoft.com/office/officeart/2005/8/layout/list1"/>
    <dgm:cxn modelId="{FFB18684-5BDA-40F6-97E7-8FFC07980185}" type="presParOf" srcId="{A8D7D281-5C69-4D33-9F18-C832FF55BD5B}" destId="{D743F7F9-9657-4D50-87E5-E1183B057BBD}" srcOrd="1" destOrd="0" presId="urn:microsoft.com/office/officeart/2005/8/layout/list1"/>
    <dgm:cxn modelId="{4883C2DB-A38F-4598-A5E0-81E1937D536B}" type="presParOf" srcId="{A8D7D281-5C69-4D33-9F18-C832FF55BD5B}" destId="{95AA3DC1-FB20-454F-90FB-0B415DC10CD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E75F50-E26C-4B41-B041-3BF9E1E099D2}">
      <dsp:nvSpPr>
        <dsp:cNvPr id="0" name=""/>
        <dsp:cNvSpPr/>
      </dsp:nvSpPr>
      <dsp:spPr>
        <a:xfrm>
          <a:off x="0" y="1766"/>
          <a:ext cx="6692748" cy="8950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CCB1C1-02BB-4539-A4D1-B22846C0C431}">
      <dsp:nvSpPr>
        <dsp:cNvPr id="0" name=""/>
        <dsp:cNvSpPr/>
      </dsp:nvSpPr>
      <dsp:spPr>
        <a:xfrm>
          <a:off x="270752" y="203152"/>
          <a:ext cx="492278" cy="4922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CB17D1-629F-4DA9-80FD-050E07136988}">
      <dsp:nvSpPr>
        <dsp:cNvPr id="0" name=""/>
        <dsp:cNvSpPr/>
      </dsp:nvSpPr>
      <dsp:spPr>
        <a:xfrm>
          <a:off x="1033783" y="1766"/>
          <a:ext cx="5658964" cy="895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726" tIns="94726" rIns="94726" bIns="9472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/>
            <a:t>Generowanie obszaru symulacji – IV Obwodnica Krakowa</a:t>
          </a:r>
          <a:endParaRPr lang="en-US" sz="2200" kern="1200"/>
        </a:p>
      </dsp:txBody>
      <dsp:txXfrm>
        <a:off x="1033783" y="1766"/>
        <a:ext cx="5658964" cy="895050"/>
      </dsp:txXfrm>
    </dsp:sp>
    <dsp:sp modelId="{9E2CDCFA-E5F6-4880-BA8D-E82CA7477FE6}">
      <dsp:nvSpPr>
        <dsp:cNvPr id="0" name=""/>
        <dsp:cNvSpPr/>
      </dsp:nvSpPr>
      <dsp:spPr>
        <a:xfrm>
          <a:off x="0" y="1120579"/>
          <a:ext cx="6692748" cy="8950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B439ED-A47E-4486-AC17-2302A9147779}">
      <dsp:nvSpPr>
        <dsp:cNvPr id="0" name=""/>
        <dsp:cNvSpPr/>
      </dsp:nvSpPr>
      <dsp:spPr>
        <a:xfrm>
          <a:off x="270752" y="1321966"/>
          <a:ext cx="492278" cy="4922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DE0EA4-98A3-4799-BCBC-EC9A07695E55}">
      <dsp:nvSpPr>
        <dsp:cNvPr id="0" name=""/>
        <dsp:cNvSpPr/>
      </dsp:nvSpPr>
      <dsp:spPr>
        <a:xfrm>
          <a:off x="1033783" y="1120579"/>
          <a:ext cx="5658964" cy="895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726" tIns="94726" rIns="94726" bIns="9472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/>
            <a:t>Symulacja ruchu pojazdów na danym obszarze</a:t>
          </a:r>
          <a:endParaRPr lang="en-US" sz="2200" kern="1200"/>
        </a:p>
      </dsp:txBody>
      <dsp:txXfrm>
        <a:off x="1033783" y="1120579"/>
        <a:ext cx="5658964" cy="895050"/>
      </dsp:txXfrm>
    </dsp:sp>
    <dsp:sp modelId="{485B6E8A-DC3C-4193-B4AC-0CED4F953853}">
      <dsp:nvSpPr>
        <dsp:cNvPr id="0" name=""/>
        <dsp:cNvSpPr/>
      </dsp:nvSpPr>
      <dsp:spPr>
        <a:xfrm>
          <a:off x="0" y="2239393"/>
          <a:ext cx="6692748" cy="8950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C185A5-CFE3-4614-863C-D1889F4BEAFA}">
      <dsp:nvSpPr>
        <dsp:cNvPr id="0" name=""/>
        <dsp:cNvSpPr/>
      </dsp:nvSpPr>
      <dsp:spPr>
        <a:xfrm>
          <a:off x="270752" y="2440779"/>
          <a:ext cx="492278" cy="4922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A19914-F5C6-42BD-B809-70455B3FED73}">
      <dsp:nvSpPr>
        <dsp:cNvPr id="0" name=""/>
        <dsp:cNvSpPr/>
      </dsp:nvSpPr>
      <dsp:spPr>
        <a:xfrm>
          <a:off x="1033783" y="2239393"/>
          <a:ext cx="5658964" cy="895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726" tIns="94726" rIns="94726" bIns="9472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/>
            <a:t>Sporządzenie predefiniowanych scenariuszy sytuacji na drodze</a:t>
          </a:r>
          <a:endParaRPr lang="en-US" sz="2200" kern="1200"/>
        </a:p>
      </dsp:txBody>
      <dsp:txXfrm>
        <a:off x="1033783" y="2239393"/>
        <a:ext cx="5658964" cy="895050"/>
      </dsp:txXfrm>
    </dsp:sp>
    <dsp:sp modelId="{FC1EFAFB-5E3C-4271-9E7D-0A66708EBAE2}">
      <dsp:nvSpPr>
        <dsp:cNvPr id="0" name=""/>
        <dsp:cNvSpPr/>
      </dsp:nvSpPr>
      <dsp:spPr>
        <a:xfrm>
          <a:off x="0" y="3358207"/>
          <a:ext cx="6692748" cy="8950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8A85EB-818C-4BA9-9FAA-15D339F2EEA0}">
      <dsp:nvSpPr>
        <dsp:cNvPr id="0" name=""/>
        <dsp:cNvSpPr/>
      </dsp:nvSpPr>
      <dsp:spPr>
        <a:xfrm>
          <a:off x="270752" y="3559593"/>
          <a:ext cx="492278" cy="4922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84DAE4-0BF5-4076-8E9C-5879DD8426F9}">
      <dsp:nvSpPr>
        <dsp:cNvPr id="0" name=""/>
        <dsp:cNvSpPr/>
      </dsp:nvSpPr>
      <dsp:spPr>
        <a:xfrm>
          <a:off x="1033783" y="3358207"/>
          <a:ext cx="5658964" cy="895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726" tIns="94726" rIns="94726" bIns="9472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/>
            <a:t>Wnioski oraz statystyki</a:t>
          </a:r>
          <a:endParaRPr lang="en-US" sz="2200" kern="1200"/>
        </a:p>
      </dsp:txBody>
      <dsp:txXfrm>
        <a:off x="1033783" y="3358207"/>
        <a:ext cx="5658964" cy="8950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AA3DC1-FB20-454F-90FB-0B415DC10CDD}">
      <dsp:nvSpPr>
        <dsp:cNvPr id="0" name=""/>
        <dsp:cNvSpPr/>
      </dsp:nvSpPr>
      <dsp:spPr>
        <a:xfrm>
          <a:off x="0" y="931412"/>
          <a:ext cx="6692748" cy="2835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0070C0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9432" tIns="624840" rIns="519432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3000" kern="1200" dirty="0">
              <a:latin typeface="+mj-lt"/>
            </a:rPr>
            <a:t>Ruch normalny</a:t>
          </a:r>
          <a:endParaRPr lang="en-US" sz="3000" kern="1200" dirty="0">
            <a:latin typeface="+mj-lt"/>
          </a:endParaRP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3000" kern="1200" dirty="0">
              <a:latin typeface="+mj-lt"/>
            </a:rPr>
            <a:t>Ruch ze zwężeniem na odcinku </a:t>
          </a:r>
          <a:r>
            <a:rPr lang="pl-PL" sz="3000" kern="1200" dirty="0" err="1">
              <a:latin typeface="+mj-lt"/>
            </a:rPr>
            <a:t>Bielany-Balice</a:t>
          </a:r>
          <a:endParaRPr lang="en-US" sz="3000" kern="1200" dirty="0">
            <a:latin typeface="+mj-lt"/>
          </a:endParaRP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3000" kern="1200" dirty="0">
              <a:latin typeface="+mj-lt"/>
            </a:rPr>
            <a:t>Blokada drogi na odcinku Bieżanów-Przewóz</a:t>
          </a:r>
          <a:endParaRPr lang="en-US" sz="3000" kern="1200" dirty="0">
            <a:latin typeface="+mj-lt"/>
          </a:endParaRPr>
        </a:p>
      </dsp:txBody>
      <dsp:txXfrm>
        <a:off x="0" y="931412"/>
        <a:ext cx="6692748" cy="2835000"/>
      </dsp:txXfrm>
    </dsp:sp>
    <dsp:sp modelId="{9C82DADD-15E9-4CE6-A3A4-1C8023C46E65}">
      <dsp:nvSpPr>
        <dsp:cNvPr id="0" name=""/>
        <dsp:cNvSpPr/>
      </dsp:nvSpPr>
      <dsp:spPr>
        <a:xfrm>
          <a:off x="334637" y="488611"/>
          <a:ext cx="4684923" cy="885600"/>
        </a:xfrm>
        <a:prstGeom prst="roundRect">
          <a:avLst/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079" tIns="0" rIns="177079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 dirty="0"/>
            <a:t>Warianty przeprowadzonej symulacji:</a:t>
          </a:r>
          <a:endParaRPr lang="en-US" sz="3000" kern="1200" dirty="0"/>
        </a:p>
      </dsp:txBody>
      <dsp:txXfrm>
        <a:off x="377868" y="531842"/>
        <a:ext cx="4598461" cy="799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416835D-6F83-421F-A693-3B661112B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8960" y="1122363"/>
            <a:ext cx="7559039" cy="3027360"/>
          </a:xfrm>
        </p:spPr>
        <p:txBody>
          <a:bodyPr>
            <a:normAutofit/>
          </a:bodyPr>
          <a:lstStyle/>
          <a:p>
            <a:r>
              <a:rPr lang="pl-PL" sz="5400" dirty="0"/>
              <a:t>Symulacja dyskretna systemów złożonych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3928A94-4528-4115-8A8B-4F7489405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8010" y="4149724"/>
            <a:ext cx="7539989" cy="1108075"/>
          </a:xfrm>
        </p:spPr>
        <p:txBody>
          <a:bodyPr>
            <a:normAutofit/>
          </a:bodyPr>
          <a:lstStyle/>
          <a:p>
            <a:r>
              <a:rPr lang="pl-PL" sz="2400" dirty="0">
                <a:solidFill>
                  <a:schemeClr val="tx1"/>
                </a:solidFill>
              </a:rPr>
              <a:t>Projekt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002245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B8DF66BA-E1DC-44C2-9235-550171329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z="3600" dirty="0"/>
              <a:t>Blokada</a:t>
            </a:r>
            <a:r>
              <a:rPr lang="pl-PL" dirty="0"/>
              <a:t> drogi</a:t>
            </a:r>
            <a:br>
              <a:rPr lang="pl-PL" dirty="0"/>
            </a:br>
            <a:endParaRPr lang="pl-PL" dirty="0"/>
          </a:p>
        </p:txBody>
      </p:sp>
      <p:pic>
        <p:nvPicPr>
          <p:cNvPr id="6" name="Symbol zastępczy zawartości 5" descr="Obraz zawierający mapa&#10;&#10;Opis wygenerowany automatycznie">
            <a:extLst>
              <a:ext uri="{FF2B5EF4-FFF2-40B4-BE49-F238E27FC236}">
                <a16:creationId xmlns:a16="http://schemas.microsoft.com/office/drawing/2014/main" id="{57057496-9DF7-4985-8237-8DFB7B3874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096000" y="688386"/>
            <a:ext cx="5456279" cy="545627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9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1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86" name="Symbol zastępczy tekstu 9">
            <a:extLst>
              <a:ext uri="{FF2B5EF4-FFF2-40B4-BE49-F238E27FC236}">
                <a16:creationId xmlns:a16="http://schemas.microsoft.com/office/drawing/2014/main" id="{368085F7-BD83-44A4-A330-9349D76EB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1440" y="1539875"/>
            <a:ext cx="4710683" cy="1315036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pl-PL" dirty="0"/>
              <a:t>Iteracje: 1001 – 1500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dirty="0"/>
              <a:t>Wyłączenie z ruchu fragmentu drogi na odcinku Bieżanów-Przewóz</a:t>
            </a:r>
          </a:p>
        </p:txBody>
      </p:sp>
      <p:sp>
        <p:nvSpPr>
          <p:cNvPr id="87" name="Tytuł 1">
            <a:extLst>
              <a:ext uri="{FF2B5EF4-FFF2-40B4-BE49-F238E27FC236}">
                <a16:creationId xmlns:a16="http://schemas.microsoft.com/office/drawing/2014/main" id="{0744B3FA-26D5-45D8-AD16-5FD4142EDBAE}"/>
              </a:ext>
            </a:extLst>
          </p:cNvPr>
          <p:cNvSpPr txBox="1">
            <a:spLocks/>
          </p:cNvSpPr>
          <p:nvPr/>
        </p:nvSpPr>
        <p:spPr>
          <a:xfrm>
            <a:off x="1101436" y="3784537"/>
            <a:ext cx="4459286" cy="1018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Wnioski</a:t>
            </a:r>
          </a:p>
        </p:txBody>
      </p:sp>
      <p:sp>
        <p:nvSpPr>
          <p:cNvPr id="88" name="Symbol zastępczy tekstu 9">
            <a:extLst>
              <a:ext uri="{FF2B5EF4-FFF2-40B4-BE49-F238E27FC236}">
                <a16:creationId xmlns:a16="http://schemas.microsoft.com/office/drawing/2014/main" id="{634EFDDF-FB53-4BF5-BA26-A06206A97071}"/>
              </a:ext>
            </a:extLst>
          </p:cNvPr>
          <p:cNvSpPr txBox="1">
            <a:spLocks/>
          </p:cNvSpPr>
          <p:nvPr/>
        </p:nvSpPr>
        <p:spPr>
          <a:xfrm>
            <a:off x="1101439" y="4614309"/>
            <a:ext cx="4710683" cy="1315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28600">
              <a:buFont typeface="Arial" panose="020B0604020202020204" pitchFamily="34" charset="0"/>
              <a:buChar char="•"/>
            </a:pPr>
            <a:r>
              <a:rPr lang="pl-PL" dirty="0"/>
              <a:t>Brak ruchu przez wyłączony z użytku fragment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pl-PL" dirty="0"/>
              <a:t>Powstanie kolumny pojazdów nie mogących się ruszyć</a:t>
            </a:r>
          </a:p>
        </p:txBody>
      </p:sp>
    </p:spTree>
    <p:extLst>
      <p:ext uri="{BB962C8B-B14F-4D97-AF65-F5344CB8AC3E}">
        <p14:creationId xmlns:p14="http://schemas.microsoft.com/office/powerpoint/2010/main" val="647820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807C6D-57BB-4B59-8C79-BF67FD56C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001" y="283369"/>
            <a:ext cx="9906000" cy="1477961"/>
          </a:xfrm>
        </p:spPr>
        <p:txBody>
          <a:bodyPr>
            <a:normAutofit/>
          </a:bodyPr>
          <a:lstStyle/>
          <a:p>
            <a:pPr algn="ctr"/>
            <a:r>
              <a:rPr lang="pl-PL" sz="4400" dirty="0"/>
              <a:t>Statystyki…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EBBF5E5-D10F-4DD7-B53F-442732986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5712" y="1485205"/>
            <a:ext cx="4649783" cy="823912"/>
          </a:xfrm>
        </p:spPr>
        <p:txBody>
          <a:bodyPr/>
          <a:lstStyle/>
          <a:p>
            <a:pPr algn="ctr"/>
            <a:r>
              <a:rPr lang="pl-PL" dirty="0"/>
              <a:t>Statystyki pojazdów</a:t>
            </a:r>
          </a:p>
        </p:txBody>
      </p:sp>
      <p:pic>
        <p:nvPicPr>
          <p:cNvPr id="8" name="Symbol zastępczy zawartości 7" descr="Obraz zawierający zrzut ekranu, gra&#10;&#10;Opis wygenerowany automatycznie">
            <a:extLst>
              <a:ext uri="{FF2B5EF4-FFF2-40B4-BE49-F238E27FC236}">
                <a16:creationId xmlns:a16="http://schemas.microsoft.com/office/drawing/2014/main" id="{E336D68E-02AC-410F-947D-1A9C503213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17022" y="2661596"/>
            <a:ext cx="4927161" cy="3167461"/>
          </a:xfrm>
        </p:spPr>
      </p:pic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633C82E2-4D05-44C1-9FE0-30652C07E3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7397" y="1485205"/>
            <a:ext cx="4646602" cy="823912"/>
          </a:xfrm>
        </p:spPr>
        <p:txBody>
          <a:bodyPr/>
          <a:lstStyle/>
          <a:p>
            <a:pPr algn="ctr"/>
            <a:r>
              <a:rPr lang="pl-PL" dirty="0"/>
              <a:t>Sumaryczny przypływ</a:t>
            </a:r>
          </a:p>
        </p:txBody>
      </p:sp>
      <p:pic>
        <p:nvPicPr>
          <p:cNvPr id="10" name="Symbol zastępczy zawartości 9">
            <a:extLst>
              <a:ext uri="{FF2B5EF4-FFF2-40B4-BE49-F238E27FC236}">
                <a16:creationId xmlns:a16="http://schemas.microsoft.com/office/drawing/2014/main" id="{548A3F3A-19FA-4E21-94FB-658E425A7A0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97117" y="2663815"/>
            <a:ext cx="4927161" cy="3167461"/>
          </a:xfrm>
        </p:spPr>
      </p:pic>
    </p:spTree>
    <p:extLst>
      <p:ext uri="{BB962C8B-B14F-4D97-AF65-F5344CB8AC3E}">
        <p14:creationId xmlns:p14="http://schemas.microsoft.com/office/powerpoint/2010/main" val="853296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07AE3E91-7634-431B-BF96-DC787FB2A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41" y="202507"/>
            <a:ext cx="4821501" cy="1198778"/>
          </a:xfrm>
        </p:spPr>
        <p:txBody>
          <a:bodyPr/>
          <a:lstStyle/>
          <a:p>
            <a:pPr algn="ctr"/>
            <a:r>
              <a:rPr lang="pl-PL" dirty="0"/>
              <a:t>…I jeszcze więcej statystyk</a:t>
            </a:r>
          </a:p>
        </p:txBody>
      </p:sp>
      <p:pic>
        <p:nvPicPr>
          <p:cNvPr id="11" name="Symbol zastępczy zawartości 10" descr="Obraz zawierający rysunek&#10;&#10;Opis wygenerowany automatycznie">
            <a:extLst>
              <a:ext uri="{FF2B5EF4-FFF2-40B4-BE49-F238E27FC236}">
                <a16:creationId xmlns:a16="http://schemas.microsoft.com/office/drawing/2014/main" id="{4E80E924-3B2D-4623-AFA3-914821F7C4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824" y="428625"/>
            <a:ext cx="6348252" cy="5894805"/>
          </a:xfrm>
        </p:spPr>
      </p:pic>
      <p:grpSp>
        <p:nvGrpSpPr>
          <p:cNvPr id="16" name="Grupa 15">
            <a:extLst>
              <a:ext uri="{FF2B5EF4-FFF2-40B4-BE49-F238E27FC236}">
                <a16:creationId xmlns:a16="http://schemas.microsoft.com/office/drawing/2014/main" id="{1632B681-BE62-4EBC-8D0B-B6997E322ADA}"/>
              </a:ext>
            </a:extLst>
          </p:cNvPr>
          <p:cNvGrpSpPr/>
          <p:nvPr/>
        </p:nvGrpSpPr>
        <p:grpSpPr>
          <a:xfrm>
            <a:off x="8017349" y="1553300"/>
            <a:ext cx="3180087" cy="4770130"/>
            <a:chOff x="7830918" y="1553300"/>
            <a:chExt cx="3180087" cy="4770130"/>
          </a:xfrm>
        </p:grpSpPr>
        <p:pic>
          <p:nvPicPr>
            <p:cNvPr id="13" name="Obraz 12">
              <a:extLst>
                <a:ext uri="{FF2B5EF4-FFF2-40B4-BE49-F238E27FC236}">
                  <a16:creationId xmlns:a16="http://schemas.microsoft.com/office/drawing/2014/main" id="{2D97D6D6-4FF7-4E6B-8B7E-7AD1DBD68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30918" y="1553300"/>
              <a:ext cx="3180087" cy="2385065"/>
            </a:xfrm>
            <a:prstGeom prst="rect">
              <a:avLst/>
            </a:prstGeom>
          </p:spPr>
        </p:pic>
        <p:pic>
          <p:nvPicPr>
            <p:cNvPr id="15" name="Obraz 14">
              <a:extLst>
                <a:ext uri="{FF2B5EF4-FFF2-40B4-BE49-F238E27FC236}">
                  <a16:creationId xmlns:a16="http://schemas.microsoft.com/office/drawing/2014/main" id="{72647D9C-3DF8-4D5E-B5F9-F90C3909F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30918" y="3938365"/>
              <a:ext cx="3180087" cy="23850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3610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C54295-2A8A-4683-AA26-60F274B35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4074" y="557213"/>
            <a:ext cx="8791575" cy="1077912"/>
          </a:xfrm>
        </p:spPr>
        <p:txBody>
          <a:bodyPr/>
          <a:lstStyle/>
          <a:p>
            <a:r>
              <a:rPr lang="pl-PL" dirty="0"/>
              <a:t>Ogólne wnioski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EA5B292-CBA2-4014-AB4A-9B81786DE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4074" y="1944688"/>
            <a:ext cx="8791575" cy="512762"/>
          </a:xfrm>
        </p:spPr>
        <p:txBody>
          <a:bodyPr/>
          <a:lstStyle/>
          <a:p>
            <a:r>
              <a:rPr lang="pl-PL" dirty="0"/>
              <a:t>Zalety:</a:t>
            </a:r>
          </a:p>
          <a:p>
            <a:endParaRPr lang="pl-PL" dirty="0"/>
          </a:p>
        </p:txBody>
      </p:sp>
      <p:sp>
        <p:nvSpPr>
          <p:cNvPr id="5" name="Podtytuł 2">
            <a:extLst>
              <a:ext uri="{FF2B5EF4-FFF2-40B4-BE49-F238E27FC236}">
                <a16:creationId xmlns:a16="http://schemas.microsoft.com/office/drawing/2014/main" id="{8DE8C17F-5FE2-491A-8426-1DCE98D516EB}"/>
              </a:ext>
            </a:extLst>
          </p:cNvPr>
          <p:cNvSpPr txBox="1">
            <a:spLocks/>
          </p:cNvSpPr>
          <p:nvPr/>
        </p:nvSpPr>
        <p:spPr>
          <a:xfrm>
            <a:off x="2124073" y="3887789"/>
            <a:ext cx="8791575" cy="51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Dalsza Praca:</a:t>
            </a:r>
          </a:p>
          <a:p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F15EF650-33E7-4BFC-9AD4-5DA8EEE0B511}"/>
              </a:ext>
            </a:extLst>
          </p:cNvPr>
          <p:cNvSpPr txBox="1"/>
          <p:nvPr/>
        </p:nvSpPr>
        <p:spPr>
          <a:xfrm>
            <a:off x="2228850" y="2457450"/>
            <a:ext cx="8096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dirty="0"/>
              <a:t>Prostota tworzenia predefiniowanych scenariuszy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dirty="0"/>
              <a:t>Szerokie spektrum statystyk wynikających z symulacji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dirty="0"/>
              <a:t>Wysoka wydajność algorytmu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51D3F27C-A393-4D08-AE56-5DAB2193E431}"/>
              </a:ext>
            </a:extLst>
          </p:cNvPr>
          <p:cNvSpPr txBox="1"/>
          <p:nvPr/>
        </p:nvSpPr>
        <p:spPr>
          <a:xfrm>
            <a:off x="2228850" y="4400551"/>
            <a:ext cx="8505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dirty="0"/>
              <a:t>Implementacja obsługi znanych formatów map (np. </a:t>
            </a:r>
            <a:r>
              <a:rPr lang="pl-PL" dirty="0" err="1"/>
              <a:t>OpenStreetMap</a:t>
            </a:r>
            <a:r>
              <a:rPr lang="pl-PL" dirty="0"/>
              <a:t>, Google </a:t>
            </a:r>
            <a:r>
              <a:rPr lang="pl-PL" dirty="0" err="1"/>
              <a:t>MyMaps</a:t>
            </a:r>
            <a:r>
              <a:rPr lang="pl-PL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dirty="0"/>
              <a:t>Obsługa pojazdów innych niż samochody osobowe (inne ograniczenia, wielkość)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dirty="0"/>
              <a:t>Interfejs o większej wydajności, wygodniejsza oprawa graficzna</a:t>
            </a:r>
          </a:p>
        </p:txBody>
      </p:sp>
    </p:spTree>
    <p:extLst>
      <p:ext uri="{BB962C8B-B14F-4D97-AF65-F5344CB8AC3E}">
        <p14:creationId xmlns:p14="http://schemas.microsoft.com/office/powerpoint/2010/main" val="4125011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68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ytuł 3">
            <a:extLst>
              <a:ext uri="{FF2B5EF4-FFF2-40B4-BE49-F238E27FC236}">
                <a16:creationId xmlns:a16="http://schemas.microsoft.com/office/drawing/2014/main" id="{29DA7252-A802-4B62-A954-B8E71499A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3113" y="1122363"/>
            <a:ext cx="4527929" cy="4287836"/>
          </a:xfrm>
        </p:spPr>
        <p:txBody>
          <a:bodyPr anchor="ctr">
            <a:normAutofit/>
          </a:bodyPr>
          <a:lstStyle/>
          <a:p>
            <a:pPr algn="r"/>
            <a:r>
              <a:rPr lang="pl-PL" sz="6000"/>
              <a:t>Dziękujemy za uwagę!</a:t>
            </a:r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36F2FB1E-2837-47CD-A76C-A1AC508737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1630" y="1122363"/>
            <a:ext cx="3049729" cy="4287834"/>
          </a:xfrm>
        </p:spPr>
        <p:txBody>
          <a:bodyPr anchor="ctr">
            <a:normAutofit/>
          </a:bodyPr>
          <a:lstStyle/>
          <a:p>
            <a:r>
              <a:rPr lang="pl-PL" sz="2400" dirty="0"/>
              <a:t>Szymon Gałuszka Maciej Nalepa Michał Worsowicz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363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39" name="Group 10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8" name="Rectangle 67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9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1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4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2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3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0B600255-8EE7-46C9-B03B-D91C929A2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203920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4800" dirty="0">
                <a:solidFill>
                  <a:srgbClr val="FFFFFF"/>
                </a:solidFill>
              </a:rPr>
              <a:t>Cel projektu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523E35D-AD1E-4D7E-B19B-FD7277535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1" y="3602038"/>
            <a:ext cx="6857999" cy="95302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pl-PL" sz="2000" cap="all" dirty="0">
                <a:solidFill>
                  <a:schemeClr val="bg2"/>
                </a:solidFill>
              </a:rPr>
              <a:t>Symulacja dyskretna ruchu drogowego na obwodnicy IV Krakowa</a:t>
            </a:r>
          </a:p>
        </p:txBody>
      </p:sp>
    </p:spTree>
    <p:extLst>
      <p:ext uri="{BB962C8B-B14F-4D97-AF65-F5344CB8AC3E}">
        <p14:creationId xmlns:p14="http://schemas.microsoft.com/office/powerpoint/2010/main" val="976885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174E31E4-530B-4247-962C-F46F5F66D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1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96FA2727-C33B-44D1-885B-76DC0424E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053888" cy="6858001"/>
            <a:chOff x="-14288" y="0"/>
            <a:chExt cx="12053888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A64FD4C-29BA-46E7-AE31-AB38BB694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A28E5FB6-5905-4F5D-A6CE-E6222C405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F838FE17-378C-4BCE-80C0-FDD1CB074E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12A1474E-6A37-4F4D-A638-DD0EC0A5B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49EA8CC2-4D0F-4C86-9CA9-FC3792FED1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69548BD5-92E6-42BD-9719-16AA005C5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93005965-F240-4349-A563-515973BF01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277A546F-05BB-4274-A6A6-9DACC27AB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7BE7FF91-E18E-41AA-A952-07CB0C02C8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3F6A31AA-E4FB-4DD0-9AB1-BDD994CFA5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F99B8398-08D8-4C1E-8D7F-BAFB4D3937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CD3984BB-CCC2-49D9-A80B-9507BE5A91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78FF7C07-82F5-4A64-9D71-29CBE1B79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7F1773CA-6AE7-4723-B072-CEC5F3829B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D5EC23E0-B877-4A62-B084-5407401FB6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633C4B0E-E7C6-4A1A-9D3A-80C8E3C59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AB21372F-73AC-4C69-81F0-0D44D36F6E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B5619D97-D7A8-4DFF-8AB1-F4B393C1B4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55E03CED-9618-41BB-898B-2FECEFD7B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78F0A5C5-589E-4053-A41A-FA77210C3D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AC2718F8-15C5-4DAB-B194-AAEE8A205E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23C6608B-EA21-4579-B33F-55E52AC287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4A2FEFA2-D838-4CE1-90BA-B6C2EEB543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1A39CA24-DF18-4FCC-8265-36FC72ED58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50A32DBD-9B22-49C3-A628-A98533FBF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A3C0B30D-BB1A-4B3D-A162-3EBE6267F2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092B125A-1548-445E-8689-07BEEC8155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D6A7D7B9-9A7E-4FD2-A1B4-1C5CFAE549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B1B0C3F-D935-4306-B5B1-6AA635881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75BC67F5-D485-467A-BCCB-D062EB6DD0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7FB0B620-AB12-4F0B-AD1C-A47A5FBC63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6AEFA891-E591-4F7F-9DBA-FC78E9B8F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78921FFF-4B57-4E33-BE94-5A8BFC95E0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0C4A1658-5AAE-4925-B106-BC0A17862E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DE6DF3EB-099A-427A-A999-3BAF3BCA94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CC595EFE-4690-4B81-83B1-F863B951B0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400FAC39-AEAC-4B54-9694-29D537C203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C61298B0-056E-4D83-B168-1C054A17A0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9F9E69A2-F9B0-40C2-BDC8-143835426B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8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6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91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2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3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19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ytuł 3">
            <a:extLst>
              <a:ext uri="{FF2B5EF4-FFF2-40B4-BE49-F238E27FC236}">
                <a16:creationId xmlns:a16="http://schemas.microsoft.com/office/drawing/2014/main" id="{92DC45B2-5039-47FB-9F60-733A52A47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Założenia Projektu</a:t>
            </a:r>
          </a:p>
        </p:txBody>
      </p:sp>
      <p:graphicFrame>
        <p:nvGraphicFramePr>
          <p:cNvPr id="8" name="Symbol zastępczy tekstu 5">
            <a:extLst>
              <a:ext uri="{FF2B5EF4-FFF2-40B4-BE49-F238E27FC236}">
                <a16:creationId xmlns:a16="http://schemas.microsoft.com/office/drawing/2014/main" id="{F728D00A-2E8C-40B1-8D4C-6DA92DEFEF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1352947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8011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59FACE42-44B0-4185-8ED4-9043A78C8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838DBA2-246D-4087-AE0A-6EA2B4B65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4406F95-9579-494D-BE1E-A012A7F4C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4C8D671A-5C73-44CA-B6D0-7F3BC195BA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F0DB3AC8-B5AD-4004-B0B9-74B58BECA0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F3B2C8F3-E236-45B2-B2E1-8460F8FD6D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761EE3AC-0BC2-4A29-AD58-5CB0EEFF96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38DC43BE-83DD-43F3-A21F-9B58B1074F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112583CE-53E8-48F6-9F71-25A32BFD61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229A7966-2C4F-4334-8FB7-08521F984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656FCF6A-DF5B-42AA-83C4-22CD7B994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3">
                <a:extLst>
                  <a:ext uri="{FF2B5EF4-FFF2-40B4-BE49-F238E27FC236}">
                    <a16:creationId xmlns:a16="http://schemas.microsoft.com/office/drawing/2014/main" id="{E908B3EE-F31D-4E8D-BF3C-71F5B35F02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DA9F96D7-B42C-4F80-8F26-72388FE0C2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5C9D5861-5A45-408A-A25E-61ED661AD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Line 16">
                <a:extLst>
                  <a:ext uri="{FF2B5EF4-FFF2-40B4-BE49-F238E27FC236}">
                    <a16:creationId xmlns:a16="http://schemas.microsoft.com/office/drawing/2014/main" id="{DEEF5DD7-13B2-4CBB-A1AE-193A618B0F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3D896DDA-5AD2-4360-9E65-A792131051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C088F3B1-D893-4078-8EAE-6A3776F675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23CCB367-42E1-4DEF-BABD-7457EB9F28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BAFD46CE-CD21-4C8E-8ACE-B1A0B74A9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Rectangle 21">
                <a:extLst>
                  <a:ext uri="{FF2B5EF4-FFF2-40B4-BE49-F238E27FC236}">
                    <a16:creationId xmlns:a16="http://schemas.microsoft.com/office/drawing/2014/main" id="{23980A26-1FFF-4434-A77C-C5A1C96A5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AE64C1E5-E917-4222-8080-3EF831FB46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D4D42DE6-99E5-4D28-834E-6601A7DD93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194304B3-4C44-49E0-A677-19E2DA8CC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C726387F-F77D-4FB6-A177-1DC6115E8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6">
                <a:extLst>
                  <a:ext uri="{FF2B5EF4-FFF2-40B4-BE49-F238E27FC236}">
                    <a16:creationId xmlns:a16="http://schemas.microsoft.com/office/drawing/2014/main" id="{2F09766D-0653-4646-BA37-8FC23294B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7">
                <a:extLst>
                  <a:ext uri="{FF2B5EF4-FFF2-40B4-BE49-F238E27FC236}">
                    <a16:creationId xmlns:a16="http://schemas.microsoft.com/office/drawing/2014/main" id="{F50D9867-C9E0-462B-894F-B2F97E26AC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8">
                <a:extLst>
                  <a:ext uri="{FF2B5EF4-FFF2-40B4-BE49-F238E27FC236}">
                    <a16:creationId xmlns:a16="http://schemas.microsoft.com/office/drawing/2014/main" id="{44179987-9B3B-4BC1-9BDA-EC9F30A37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9">
                <a:extLst>
                  <a:ext uri="{FF2B5EF4-FFF2-40B4-BE49-F238E27FC236}">
                    <a16:creationId xmlns:a16="http://schemas.microsoft.com/office/drawing/2014/main" id="{EF0E5480-8C2D-4FFE-9357-938DF0642B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FDAC2F76-95E6-4EE4-8A26-47CDAE5C62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1">
                <a:extLst>
                  <a:ext uri="{FF2B5EF4-FFF2-40B4-BE49-F238E27FC236}">
                    <a16:creationId xmlns:a16="http://schemas.microsoft.com/office/drawing/2014/main" id="{249EB4AA-5D5B-4A3A-9F2D-6E4EDF2046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75D3DC5-0B19-4EA9-A350-6218AC28C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86B5A458-9418-4EDA-9B6F-E4754ABA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6307D20D-BE6F-4BFD-8A35-230A01AD7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37A04039-8217-4B7F-8F43-4039DF087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5">
                <a:extLst>
                  <a:ext uri="{FF2B5EF4-FFF2-40B4-BE49-F238E27FC236}">
                    <a16:creationId xmlns:a16="http://schemas.microsoft.com/office/drawing/2014/main" id="{CA6CE641-5DEB-4A06-B9C3-B726A334C2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id="{D08C7C1C-DF39-4479-94BD-47E71DE422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7">
                <a:extLst>
                  <a:ext uri="{FF2B5EF4-FFF2-40B4-BE49-F238E27FC236}">
                    <a16:creationId xmlns:a16="http://schemas.microsoft.com/office/drawing/2014/main" id="{27C5EAA7-E449-48C0-9B14-E677E6ECF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AA6A8A39-39D4-41FE-9974-CB46106A73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433C6D82-AE91-4A0C-97C6-34399C908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D4C06E36-D233-423A-BC95-5B4D5BE35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E1B0EEC1-CF7A-4761-B477-941DB41A83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0D29F9A3-0C95-4E01-8BFB-86CD174DF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527050"/>
            <a:ext cx="5894387" cy="14785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sz="3600" dirty="0"/>
              <a:t>Model Nagela-</a:t>
            </a:r>
            <a:r>
              <a:rPr lang="pl-PL" sz="3600" dirty="0" err="1"/>
              <a:t>Schreckenberga</a:t>
            </a:r>
            <a:endParaRPr lang="pl-PL" sz="3600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0C70E05-F092-4946-A056-EC364591F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2" y="2249487"/>
            <a:ext cx="5622420" cy="35417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l-PL" dirty="0"/>
              <a:t>Teoretyczny model mikroskopowy o charakterze dyskretnym, w którym jezdnia podzielona jest na komórki, zawierające informacje na temat ilości pasów oraz ilości pojazdów na danym fragmencie jezdni.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pl-PL" dirty="0"/>
          </a:p>
          <a:p>
            <a:r>
              <a:rPr lang="pl-PL" dirty="0"/>
              <a:t>Czynności składające się na działanie algorytmu:</a:t>
            </a:r>
          </a:p>
          <a:p>
            <a:pPr marL="457200" indent="-342900">
              <a:buFont typeface="+mj-lt"/>
              <a:buAutoNum type="arabicParenR"/>
            </a:pPr>
            <a:r>
              <a:rPr lang="pl-PL" dirty="0"/>
              <a:t>Zmiana prędkości ruchu</a:t>
            </a:r>
          </a:p>
          <a:p>
            <a:pPr marL="457200" indent="-342900">
              <a:buFont typeface="+mj-lt"/>
              <a:buAutoNum type="arabicParenR"/>
            </a:pPr>
            <a:r>
              <a:rPr lang="pl-PL" dirty="0"/>
              <a:t>Losowość</a:t>
            </a:r>
          </a:p>
          <a:p>
            <a:pPr marL="457200" indent="-342900">
              <a:buFont typeface="+mj-lt"/>
              <a:buAutoNum type="arabicParenR"/>
            </a:pPr>
            <a:r>
              <a:rPr lang="pl-PL" dirty="0"/>
              <a:t>Ruch pojazdu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pl-PL" dirty="0"/>
          </a:p>
        </p:txBody>
      </p:sp>
      <p:pic>
        <p:nvPicPr>
          <p:cNvPr id="57" name="Obraz 56" descr="Obraz zawierający zrzut ekranu&#10;&#10;Opis wygenerowany automatycznie">
            <a:extLst>
              <a:ext uri="{FF2B5EF4-FFF2-40B4-BE49-F238E27FC236}">
                <a16:creationId xmlns:a16="http://schemas.microsoft.com/office/drawing/2014/main" id="{CA97837C-4D10-49AB-A747-0F1E221BF9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6571" y="372484"/>
            <a:ext cx="3999415" cy="611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869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59FACE42-44B0-4185-8ED4-9043A78C8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838DBA2-246D-4087-AE0A-6EA2B4B65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4406F95-9579-494D-BE1E-A012A7F4C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4C8D671A-5C73-44CA-B6D0-7F3BC195BA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F0DB3AC8-B5AD-4004-B0B9-74B58BECA0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F3B2C8F3-E236-45B2-B2E1-8460F8FD6D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761EE3AC-0BC2-4A29-AD58-5CB0EEFF96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38DC43BE-83DD-43F3-A21F-9B58B1074F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112583CE-53E8-48F6-9F71-25A32BFD61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229A7966-2C4F-4334-8FB7-08521F984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656FCF6A-DF5B-42AA-83C4-22CD7B994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3">
                <a:extLst>
                  <a:ext uri="{FF2B5EF4-FFF2-40B4-BE49-F238E27FC236}">
                    <a16:creationId xmlns:a16="http://schemas.microsoft.com/office/drawing/2014/main" id="{E908B3EE-F31D-4E8D-BF3C-71F5B35F02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DA9F96D7-B42C-4F80-8F26-72388FE0C2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5C9D5861-5A45-408A-A25E-61ED661AD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Line 16">
                <a:extLst>
                  <a:ext uri="{FF2B5EF4-FFF2-40B4-BE49-F238E27FC236}">
                    <a16:creationId xmlns:a16="http://schemas.microsoft.com/office/drawing/2014/main" id="{DEEF5DD7-13B2-4CBB-A1AE-193A618B0F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3D896DDA-5AD2-4360-9E65-A792131051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C088F3B1-D893-4078-8EAE-6A3776F675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23CCB367-42E1-4DEF-BABD-7457EB9F28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BAFD46CE-CD21-4C8E-8ACE-B1A0B74A9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Rectangle 21">
                <a:extLst>
                  <a:ext uri="{FF2B5EF4-FFF2-40B4-BE49-F238E27FC236}">
                    <a16:creationId xmlns:a16="http://schemas.microsoft.com/office/drawing/2014/main" id="{23980A26-1FFF-4434-A77C-C5A1C96A5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AE64C1E5-E917-4222-8080-3EF831FB46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D4D42DE6-99E5-4D28-834E-6601A7DD93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194304B3-4C44-49E0-A677-19E2DA8CC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C726387F-F77D-4FB6-A177-1DC6115E8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6">
                <a:extLst>
                  <a:ext uri="{FF2B5EF4-FFF2-40B4-BE49-F238E27FC236}">
                    <a16:creationId xmlns:a16="http://schemas.microsoft.com/office/drawing/2014/main" id="{2F09766D-0653-4646-BA37-8FC23294B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7">
                <a:extLst>
                  <a:ext uri="{FF2B5EF4-FFF2-40B4-BE49-F238E27FC236}">
                    <a16:creationId xmlns:a16="http://schemas.microsoft.com/office/drawing/2014/main" id="{F50D9867-C9E0-462B-894F-B2F97E26AC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8">
                <a:extLst>
                  <a:ext uri="{FF2B5EF4-FFF2-40B4-BE49-F238E27FC236}">
                    <a16:creationId xmlns:a16="http://schemas.microsoft.com/office/drawing/2014/main" id="{44179987-9B3B-4BC1-9BDA-EC9F30A37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9">
                <a:extLst>
                  <a:ext uri="{FF2B5EF4-FFF2-40B4-BE49-F238E27FC236}">
                    <a16:creationId xmlns:a16="http://schemas.microsoft.com/office/drawing/2014/main" id="{EF0E5480-8C2D-4FFE-9357-938DF0642B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FDAC2F76-95E6-4EE4-8A26-47CDAE5C62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1">
                <a:extLst>
                  <a:ext uri="{FF2B5EF4-FFF2-40B4-BE49-F238E27FC236}">
                    <a16:creationId xmlns:a16="http://schemas.microsoft.com/office/drawing/2014/main" id="{249EB4AA-5D5B-4A3A-9F2D-6E4EDF2046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75D3DC5-0B19-4EA9-A350-6218AC28C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86B5A458-9418-4EDA-9B6F-E4754ABA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6307D20D-BE6F-4BFD-8A35-230A01AD7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37A04039-8217-4B7F-8F43-4039DF087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5">
                <a:extLst>
                  <a:ext uri="{FF2B5EF4-FFF2-40B4-BE49-F238E27FC236}">
                    <a16:creationId xmlns:a16="http://schemas.microsoft.com/office/drawing/2014/main" id="{CA6CE641-5DEB-4A06-B9C3-B726A334C2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id="{D08C7C1C-DF39-4479-94BD-47E71DE422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7">
                <a:extLst>
                  <a:ext uri="{FF2B5EF4-FFF2-40B4-BE49-F238E27FC236}">
                    <a16:creationId xmlns:a16="http://schemas.microsoft.com/office/drawing/2014/main" id="{27C5EAA7-E449-48C0-9B14-E677E6ECF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AA6A8A39-39D4-41FE-9974-CB46106A73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433C6D82-AE91-4A0C-97C6-34399C908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D4C06E36-D233-423A-BC95-5B4D5BE35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E1B0EEC1-CF7A-4761-B477-941DB41A83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80D2C7A2-44B1-4F14-92A5-81287DADA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l-PL" sz="3600" dirty="0"/>
              <a:t>Struktura danych</a:t>
            </a:r>
          </a:p>
        </p:txBody>
      </p:sp>
      <p:pic>
        <p:nvPicPr>
          <p:cNvPr id="6" name="Symbol zastępczy obrazu 5" descr="Obraz zawierający mapa&#10;&#10;Opis wygenerowany automatycznie">
            <a:extLst>
              <a:ext uri="{FF2B5EF4-FFF2-40B4-BE49-F238E27FC236}">
                <a16:creationId xmlns:a16="http://schemas.microsoft.com/office/drawing/2014/main" id="{C7E71465-8180-4F2C-A886-441D5EC8C92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r="1726" b="4"/>
          <a:stretch/>
        </p:blipFill>
        <p:spPr>
          <a:xfrm>
            <a:off x="1141412" y="2497720"/>
            <a:ext cx="4662140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E32380D-B99D-43D2-81B3-D3FC1C4B7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04479" y="2249487"/>
            <a:ext cx="4844521" cy="3541714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pl-PL" sz="1500" dirty="0" err="1"/>
              <a:t>SimpleMap</a:t>
            </a:r>
            <a:r>
              <a:rPr lang="pl-PL" sz="1500" dirty="0"/>
              <a:t> - generowanie mapy na podstawie pliku w formacie </a:t>
            </a:r>
            <a:r>
              <a:rPr lang="pl-PL" sz="1500" i="1" dirty="0" err="1"/>
              <a:t>json</a:t>
            </a:r>
            <a:endParaRPr lang="pl-PL" sz="1500" i="1" dirty="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pl-PL" sz="1500" dirty="0"/>
              <a:t>Automat komórkowy – lista pojazdów, komórek, punktów startowych i końcowych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pl-PL" sz="1500" dirty="0"/>
              <a:t>Komórka – aktualny stan, dopuszczalna prędkość, ilość pasów, wskaźnik do kolejnej komórki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pl-PL" sz="1500" dirty="0"/>
              <a:t>Logi – informacje zapisywane w postaci ramek danych </a:t>
            </a:r>
            <a:r>
              <a:rPr lang="pl-PL" sz="1500" i="1" dirty="0" err="1"/>
              <a:t>pandas</a:t>
            </a:r>
            <a:endParaRPr lang="pl-PL" sz="1500" i="1" dirty="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pl-PL" sz="1500" dirty="0"/>
              <a:t>Konfiguracja – krok czasu, rozmiar komórki, maksymalna prędkość pojazdu oraz prawdopodobieństwo hamowania, przyspieszenia, opuszczenia obwodnicy itp.</a:t>
            </a:r>
          </a:p>
        </p:txBody>
      </p:sp>
    </p:spTree>
    <p:extLst>
      <p:ext uri="{BB962C8B-B14F-4D97-AF65-F5344CB8AC3E}">
        <p14:creationId xmlns:p14="http://schemas.microsoft.com/office/powerpoint/2010/main" val="3665254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0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BC28D8D8-7070-4A98-8A37-D7F485226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273703"/>
          </a:xfrm>
        </p:spPr>
        <p:txBody>
          <a:bodyPr>
            <a:normAutofit/>
          </a:bodyPr>
          <a:lstStyle/>
          <a:p>
            <a:pPr algn="ctr"/>
            <a:r>
              <a:rPr lang="pl-PL" sz="4400" dirty="0">
                <a:solidFill>
                  <a:srgbClr val="FFFFFF"/>
                </a:solidFill>
              </a:rPr>
              <a:t>Prezentacja Programu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3209D16-B0BF-4263-8807-427F78DA3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pl-PL" dirty="0">
                <a:solidFill>
                  <a:schemeClr val="bg2"/>
                </a:solidFill>
              </a:rPr>
              <a:t>Zobaczmy wszyscy razem jak to działa!</a:t>
            </a:r>
          </a:p>
        </p:txBody>
      </p:sp>
    </p:spTree>
    <p:extLst>
      <p:ext uri="{BB962C8B-B14F-4D97-AF65-F5344CB8AC3E}">
        <p14:creationId xmlns:p14="http://schemas.microsoft.com/office/powerpoint/2010/main" val="3834508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174E31E4-530B-4247-962C-F46F5F66D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1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96FA2727-C33B-44D1-885B-76DC0424E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053888" cy="6858001"/>
            <a:chOff x="-14288" y="0"/>
            <a:chExt cx="12053888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A64FD4C-29BA-46E7-AE31-AB38BB694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A28E5FB6-5905-4F5D-A6CE-E6222C405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F838FE17-378C-4BCE-80C0-FDD1CB074E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12A1474E-6A37-4F4D-A638-DD0EC0A5B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49EA8CC2-4D0F-4C86-9CA9-FC3792FED1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69548BD5-92E6-42BD-9719-16AA005C5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93005965-F240-4349-A563-515973BF01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277A546F-05BB-4274-A6A6-9DACC27AB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7BE7FF91-E18E-41AA-A952-07CB0C02C8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3F6A31AA-E4FB-4DD0-9AB1-BDD994CFA5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F99B8398-08D8-4C1E-8D7F-BAFB4D3937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CD3984BB-CCC2-49D9-A80B-9507BE5A91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78FF7C07-82F5-4A64-9D71-29CBE1B79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7F1773CA-6AE7-4723-B072-CEC5F3829B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D5EC23E0-B877-4A62-B084-5407401FB6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633C4B0E-E7C6-4A1A-9D3A-80C8E3C59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AB21372F-73AC-4C69-81F0-0D44D36F6E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B5619D97-D7A8-4DFF-8AB1-F4B393C1B4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55E03CED-9618-41BB-898B-2FECEFD7B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78F0A5C5-589E-4053-A41A-FA77210C3D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AC2718F8-15C5-4DAB-B194-AAEE8A205E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23C6608B-EA21-4579-B33F-55E52AC287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4A2FEFA2-D838-4CE1-90BA-B6C2EEB543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1A39CA24-DF18-4FCC-8265-36FC72ED58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50A32DBD-9B22-49C3-A628-A98533FBF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A3C0B30D-BB1A-4B3D-A162-3EBE6267F2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092B125A-1548-445E-8689-07BEEC8155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D6A7D7B9-9A7E-4FD2-A1B4-1C5CFAE549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B1B0C3F-D935-4306-B5B1-6AA635881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75BC67F5-D485-467A-BCCB-D062EB6DD0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7FB0B620-AB12-4F0B-AD1C-A47A5FBC63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6AEFA891-E591-4F7F-9DBA-FC78E9B8F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78921FFF-4B57-4E33-BE94-5A8BFC95E0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0C4A1658-5AAE-4925-B106-BC0A17862E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DE6DF3EB-099A-427A-A999-3BAF3BCA94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CC595EFE-4690-4B81-83B1-F863B951B0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400FAC39-AEAC-4B54-9694-29D537C203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C61298B0-056E-4D83-B168-1C054A17A0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9F9E69A2-F9B0-40C2-BDC8-143835426B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8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6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91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2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3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19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ytuł 3">
            <a:extLst>
              <a:ext uri="{FF2B5EF4-FFF2-40B4-BE49-F238E27FC236}">
                <a16:creationId xmlns:a16="http://schemas.microsoft.com/office/drawing/2014/main" id="{0DE3D999-365C-4B97-9316-05C71AA46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Badanie ruchu na drodze</a:t>
            </a:r>
          </a:p>
        </p:txBody>
      </p:sp>
      <p:graphicFrame>
        <p:nvGraphicFramePr>
          <p:cNvPr id="8" name="Symbol zastępczy tekstu 5">
            <a:extLst>
              <a:ext uri="{FF2B5EF4-FFF2-40B4-BE49-F238E27FC236}">
                <a16:creationId xmlns:a16="http://schemas.microsoft.com/office/drawing/2014/main" id="{4B26BFEF-05D0-486E-AF04-38F75E6265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0226811"/>
              </p:ext>
            </p:extLst>
          </p:nvPr>
        </p:nvGraphicFramePr>
        <p:xfrm>
          <a:off x="4647031" y="178104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pole tekstowe 8">
            <a:extLst>
              <a:ext uri="{FF2B5EF4-FFF2-40B4-BE49-F238E27FC236}">
                <a16:creationId xmlns:a16="http://schemas.microsoft.com/office/drawing/2014/main" id="{9F466A6C-0E43-4A9D-A0FE-A9713A10C00A}"/>
              </a:ext>
            </a:extLst>
          </p:cNvPr>
          <p:cNvSpPr txBox="1"/>
          <p:nvPr/>
        </p:nvSpPr>
        <p:spPr>
          <a:xfrm>
            <a:off x="4638631" y="4460466"/>
            <a:ext cx="66927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Założenia symulacji: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dirty="0"/>
              <a:t>500 sekund symulacji każdego z wariantów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dirty="0"/>
              <a:t>Brak resetu symulacji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dirty="0"/>
              <a:t>Intensywny ruch drogowy: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l-PL" dirty="0"/>
              <a:t>Punkty wjazdu – wszystkie możliwe wjazdy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l-PL" dirty="0"/>
              <a:t>Częstotliwość – 48 samochodów na minutę w każdym punkcie</a:t>
            </a:r>
          </a:p>
        </p:txBody>
      </p:sp>
    </p:spTree>
    <p:extLst>
      <p:ext uri="{BB962C8B-B14F-4D97-AF65-F5344CB8AC3E}">
        <p14:creationId xmlns:p14="http://schemas.microsoft.com/office/powerpoint/2010/main" val="5887926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1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3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6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7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5" name="Tytuł 4">
            <a:extLst>
              <a:ext uri="{FF2B5EF4-FFF2-40B4-BE49-F238E27FC236}">
                <a16:creationId xmlns:a16="http://schemas.microsoft.com/office/drawing/2014/main" id="{BD703500-1CD1-43E1-AF5B-CEAE5CBB8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z="3600" dirty="0"/>
              <a:t>Ruch normalny</a:t>
            </a:r>
          </a:p>
        </p:txBody>
      </p:sp>
      <p:pic>
        <p:nvPicPr>
          <p:cNvPr id="11" name="Symbol zastępczy zawartości 10" descr="Obraz zawierający mapa&#10;&#10;Opis wygenerowany automatycznie">
            <a:extLst>
              <a:ext uri="{FF2B5EF4-FFF2-40B4-BE49-F238E27FC236}">
                <a16:creationId xmlns:a16="http://schemas.microsoft.com/office/drawing/2014/main" id="{1E9C64C8-ADF7-4DBE-9F96-5597749634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438779" y="808841"/>
            <a:ext cx="5114920" cy="511492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3FABE867-E9FC-491B-8A9D-45334DF93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1724" y="1801813"/>
            <a:ext cx="4710683" cy="3541714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pl-PL" dirty="0"/>
              <a:t>Iteracje: 1 – 500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pl-PL" dirty="0"/>
          </a:p>
        </p:txBody>
      </p:sp>
      <p:sp>
        <p:nvSpPr>
          <p:cNvPr id="8" name="Tytuł 4">
            <a:extLst>
              <a:ext uri="{FF2B5EF4-FFF2-40B4-BE49-F238E27FC236}">
                <a16:creationId xmlns:a16="http://schemas.microsoft.com/office/drawing/2014/main" id="{E80D3415-D038-4B70-95D4-072EF79827B3}"/>
              </a:ext>
            </a:extLst>
          </p:cNvPr>
          <p:cNvSpPr txBox="1">
            <a:spLocks/>
          </p:cNvSpPr>
          <p:nvPr/>
        </p:nvSpPr>
        <p:spPr>
          <a:xfrm>
            <a:off x="1141412" y="3130029"/>
            <a:ext cx="3856037" cy="9795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pl-PL" dirty="0"/>
              <a:t>Wnioski</a:t>
            </a:r>
          </a:p>
        </p:txBody>
      </p:sp>
      <p:sp>
        <p:nvSpPr>
          <p:cNvPr id="9" name="Symbol zastępczy tekstu 6">
            <a:extLst>
              <a:ext uri="{FF2B5EF4-FFF2-40B4-BE49-F238E27FC236}">
                <a16:creationId xmlns:a16="http://schemas.microsoft.com/office/drawing/2014/main" id="{F4E7474C-B359-46A5-9668-7DEB146F4DC6}"/>
              </a:ext>
            </a:extLst>
          </p:cNvPr>
          <p:cNvSpPr txBox="1">
            <a:spLocks/>
          </p:cNvSpPr>
          <p:nvPr/>
        </p:nvSpPr>
        <p:spPr>
          <a:xfrm>
            <a:off x="1141413" y="4317492"/>
            <a:ext cx="3856037" cy="1233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l-PL" sz="1500" dirty="0"/>
              <a:t>Największe zagęszczenie pojazdów na południowo-zachodniej części obwodnicy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l-PL" sz="1500" dirty="0"/>
              <a:t>Najmniejsze zagęszczenie pojazdów na północno-wschodniej części obwodnicy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pl-PL" sz="1500" dirty="0"/>
          </a:p>
          <a:p>
            <a:pPr>
              <a:lnSpc>
                <a:spcPct val="110000"/>
              </a:lnSpc>
            </a:pPr>
            <a:endParaRPr lang="pl-PL" sz="1500" dirty="0"/>
          </a:p>
        </p:txBody>
      </p:sp>
    </p:spTree>
    <p:extLst>
      <p:ext uri="{BB962C8B-B14F-4D97-AF65-F5344CB8AC3E}">
        <p14:creationId xmlns:p14="http://schemas.microsoft.com/office/powerpoint/2010/main" val="2035530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2">
            <a:extLst>
              <a:ext uri="{FF2B5EF4-FFF2-40B4-BE49-F238E27FC236}">
                <a16:creationId xmlns:a16="http://schemas.microsoft.com/office/drawing/2014/main" id="{FD3BFD04-77D1-4FB5-A159-35084E2C6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8" name="Group 117">
            <a:extLst>
              <a:ext uri="{FF2B5EF4-FFF2-40B4-BE49-F238E27FC236}">
                <a16:creationId xmlns:a16="http://schemas.microsoft.com/office/drawing/2014/main" id="{30B85FB2-B686-4546-B01D-17A122BAC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45CCB97F-DB3B-4939-ABF0-CEDED7249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31" name="Rectangle 5">
                <a:extLst>
                  <a:ext uri="{FF2B5EF4-FFF2-40B4-BE49-F238E27FC236}">
                    <a16:creationId xmlns:a16="http://schemas.microsoft.com/office/drawing/2014/main" id="{9DEDF1F5-B144-4E61-A93B-DF131E62CE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32" name="Freeform 6">
                <a:extLst>
                  <a:ext uri="{FF2B5EF4-FFF2-40B4-BE49-F238E27FC236}">
                    <a16:creationId xmlns:a16="http://schemas.microsoft.com/office/drawing/2014/main" id="{AB937A00-7D28-489C-BF2D-85C9FE1330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3" name="Freeform 7">
                <a:extLst>
                  <a:ext uri="{FF2B5EF4-FFF2-40B4-BE49-F238E27FC236}">
                    <a16:creationId xmlns:a16="http://schemas.microsoft.com/office/drawing/2014/main" id="{9B6FDA50-4B9D-47D9-8807-59651FD0D3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4" name="Freeform 8">
                <a:extLst>
                  <a:ext uri="{FF2B5EF4-FFF2-40B4-BE49-F238E27FC236}">
                    <a16:creationId xmlns:a16="http://schemas.microsoft.com/office/drawing/2014/main" id="{BFBE3212-C518-48C0-A538-22E13450EE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5" name="Freeform 9">
                <a:extLst>
                  <a:ext uri="{FF2B5EF4-FFF2-40B4-BE49-F238E27FC236}">
                    <a16:creationId xmlns:a16="http://schemas.microsoft.com/office/drawing/2014/main" id="{DB66EBCA-80AB-4133-A201-9F8134577F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6" name="Freeform 10">
                <a:extLst>
                  <a:ext uri="{FF2B5EF4-FFF2-40B4-BE49-F238E27FC236}">
                    <a16:creationId xmlns:a16="http://schemas.microsoft.com/office/drawing/2014/main" id="{BE2107C9-8602-4900-B4B4-D13611B68B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7" name="Freeform 11">
                <a:extLst>
                  <a:ext uri="{FF2B5EF4-FFF2-40B4-BE49-F238E27FC236}">
                    <a16:creationId xmlns:a16="http://schemas.microsoft.com/office/drawing/2014/main" id="{24B5E7BF-E3D5-41ED-908A-569FA6DE45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8" name="Freeform 12">
                <a:extLst>
                  <a:ext uri="{FF2B5EF4-FFF2-40B4-BE49-F238E27FC236}">
                    <a16:creationId xmlns:a16="http://schemas.microsoft.com/office/drawing/2014/main" id="{D270C773-B463-4311-BB4C-DC4C44FDAA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9" name="Freeform 13">
                <a:extLst>
                  <a:ext uri="{FF2B5EF4-FFF2-40B4-BE49-F238E27FC236}">
                    <a16:creationId xmlns:a16="http://schemas.microsoft.com/office/drawing/2014/main" id="{6BC18564-A239-4C4B-B7D5-4A3769CE3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0" name="Freeform 14">
                <a:extLst>
                  <a:ext uri="{FF2B5EF4-FFF2-40B4-BE49-F238E27FC236}">
                    <a16:creationId xmlns:a16="http://schemas.microsoft.com/office/drawing/2014/main" id="{3D9A7A0F-04F5-4EF6-B884-50AE0610F1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1" name="Freeform 15">
                <a:extLst>
                  <a:ext uri="{FF2B5EF4-FFF2-40B4-BE49-F238E27FC236}">
                    <a16:creationId xmlns:a16="http://schemas.microsoft.com/office/drawing/2014/main" id="{7E0D4876-341D-4983-815A-4AEDD46F6F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2" name="Line 16">
                <a:extLst>
                  <a:ext uri="{FF2B5EF4-FFF2-40B4-BE49-F238E27FC236}">
                    <a16:creationId xmlns:a16="http://schemas.microsoft.com/office/drawing/2014/main" id="{5BEF60E7-344C-49D0-8748-3A3A37BD3F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43" name="Freeform 17">
                <a:extLst>
                  <a:ext uri="{FF2B5EF4-FFF2-40B4-BE49-F238E27FC236}">
                    <a16:creationId xmlns:a16="http://schemas.microsoft.com/office/drawing/2014/main" id="{FB606D79-EB93-49B4-9387-4302CC9F3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4" name="Freeform 18">
                <a:extLst>
                  <a:ext uri="{FF2B5EF4-FFF2-40B4-BE49-F238E27FC236}">
                    <a16:creationId xmlns:a16="http://schemas.microsoft.com/office/drawing/2014/main" id="{BF49C646-5DA1-4717-B05F-99AB8E046E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5" name="Freeform 19">
                <a:extLst>
                  <a:ext uri="{FF2B5EF4-FFF2-40B4-BE49-F238E27FC236}">
                    <a16:creationId xmlns:a16="http://schemas.microsoft.com/office/drawing/2014/main" id="{ADE02A67-7AE8-4FC3-B101-230871F1DF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6" name="Freeform 20">
                <a:extLst>
                  <a:ext uri="{FF2B5EF4-FFF2-40B4-BE49-F238E27FC236}">
                    <a16:creationId xmlns:a16="http://schemas.microsoft.com/office/drawing/2014/main" id="{72BAD5DE-952F-4D28-96DE-61ECA1FFE2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7" name="Rectangle 21">
                <a:extLst>
                  <a:ext uri="{FF2B5EF4-FFF2-40B4-BE49-F238E27FC236}">
                    <a16:creationId xmlns:a16="http://schemas.microsoft.com/office/drawing/2014/main" id="{51BB8E4C-85FF-4480-A425-F9C672FCD7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48" name="Freeform 22">
                <a:extLst>
                  <a:ext uri="{FF2B5EF4-FFF2-40B4-BE49-F238E27FC236}">
                    <a16:creationId xmlns:a16="http://schemas.microsoft.com/office/drawing/2014/main" id="{3E649AA8-8534-4C24-BA83-9C0F4D9C09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9" name="Freeform 23">
                <a:extLst>
                  <a:ext uri="{FF2B5EF4-FFF2-40B4-BE49-F238E27FC236}">
                    <a16:creationId xmlns:a16="http://schemas.microsoft.com/office/drawing/2014/main" id="{3A3C2D0A-7FF6-4F97-99B9-973E5E8381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0" name="Freeform 24">
                <a:extLst>
                  <a:ext uri="{FF2B5EF4-FFF2-40B4-BE49-F238E27FC236}">
                    <a16:creationId xmlns:a16="http://schemas.microsoft.com/office/drawing/2014/main" id="{1D33A404-96DB-40D1-A361-5C09D2FF75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1" name="Freeform 25">
                <a:extLst>
                  <a:ext uri="{FF2B5EF4-FFF2-40B4-BE49-F238E27FC236}">
                    <a16:creationId xmlns:a16="http://schemas.microsoft.com/office/drawing/2014/main" id="{B67A8029-EDD8-46B3-A24F-3484B84ADA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2" name="Freeform 26">
                <a:extLst>
                  <a:ext uri="{FF2B5EF4-FFF2-40B4-BE49-F238E27FC236}">
                    <a16:creationId xmlns:a16="http://schemas.microsoft.com/office/drawing/2014/main" id="{2C111128-EAC0-4125-BEAF-48D4861BE2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3" name="Freeform 27">
                <a:extLst>
                  <a:ext uri="{FF2B5EF4-FFF2-40B4-BE49-F238E27FC236}">
                    <a16:creationId xmlns:a16="http://schemas.microsoft.com/office/drawing/2014/main" id="{90EF503E-0E60-484F-8786-498B52448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4" name="Freeform 28">
                <a:extLst>
                  <a:ext uri="{FF2B5EF4-FFF2-40B4-BE49-F238E27FC236}">
                    <a16:creationId xmlns:a16="http://schemas.microsoft.com/office/drawing/2014/main" id="{BAEB64C1-8AA2-4861-8AFD-01864EF23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5" name="Freeform 29">
                <a:extLst>
                  <a:ext uri="{FF2B5EF4-FFF2-40B4-BE49-F238E27FC236}">
                    <a16:creationId xmlns:a16="http://schemas.microsoft.com/office/drawing/2014/main" id="{7B868A5A-03B3-474C-AB72-31AB04835E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6" name="Freeform 30">
                <a:extLst>
                  <a:ext uri="{FF2B5EF4-FFF2-40B4-BE49-F238E27FC236}">
                    <a16:creationId xmlns:a16="http://schemas.microsoft.com/office/drawing/2014/main" id="{C09ACD48-1E0F-4BCB-9028-0B79C43DE5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7" name="Freeform 31">
                <a:extLst>
                  <a:ext uri="{FF2B5EF4-FFF2-40B4-BE49-F238E27FC236}">
                    <a16:creationId xmlns:a16="http://schemas.microsoft.com/office/drawing/2014/main" id="{B5D4FF3D-341E-4DFE-B4CD-9916246F59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3E7B0719-8F32-457D-83EB-E0A00622B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21" name="Freeform 32">
                <a:extLst>
                  <a:ext uri="{FF2B5EF4-FFF2-40B4-BE49-F238E27FC236}">
                    <a16:creationId xmlns:a16="http://schemas.microsoft.com/office/drawing/2014/main" id="{E056FF60-EFE3-4685-95A1-AEDB7F5626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2" name="Freeform 33">
                <a:extLst>
                  <a:ext uri="{FF2B5EF4-FFF2-40B4-BE49-F238E27FC236}">
                    <a16:creationId xmlns:a16="http://schemas.microsoft.com/office/drawing/2014/main" id="{5E9EA8FB-5CA0-4030-853C-54B4993049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3" name="Freeform 34">
                <a:extLst>
                  <a:ext uri="{FF2B5EF4-FFF2-40B4-BE49-F238E27FC236}">
                    <a16:creationId xmlns:a16="http://schemas.microsoft.com/office/drawing/2014/main" id="{387B387A-44A6-42A0-BACA-71AC19FCA0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4" name="Freeform 35">
                <a:extLst>
                  <a:ext uri="{FF2B5EF4-FFF2-40B4-BE49-F238E27FC236}">
                    <a16:creationId xmlns:a16="http://schemas.microsoft.com/office/drawing/2014/main" id="{4424F11E-20C0-4CFE-BE79-CDE4469FED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5" name="Freeform 36">
                <a:extLst>
                  <a:ext uri="{FF2B5EF4-FFF2-40B4-BE49-F238E27FC236}">
                    <a16:creationId xmlns:a16="http://schemas.microsoft.com/office/drawing/2014/main" id="{7BEDF974-EB25-4769-BDD6-F16430FF2C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6" name="Freeform 37">
                <a:extLst>
                  <a:ext uri="{FF2B5EF4-FFF2-40B4-BE49-F238E27FC236}">
                    <a16:creationId xmlns:a16="http://schemas.microsoft.com/office/drawing/2014/main" id="{7AD36026-D842-4FF4-905B-CEA8481F55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7" name="Freeform 38">
                <a:extLst>
                  <a:ext uri="{FF2B5EF4-FFF2-40B4-BE49-F238E27FC236}">
                    <a16:creationId xmlns:a16="http://schemas.microsoft.com/office/drawing/2014/main" id="{5EBAAB58-B39B-410E-97BA-4D33B0A9C0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8" name="Freeform 39">
                <a:extLst>
                  <a:ext uri="{FF2B5EF4-FFF2-40B4-BE49-F238E27FC236}">
                    <a16:creationId xmlns:a16="http://schemas.microsoft.com/office/drawing/2014/main" id="{57F900A9-A201-4C4D-9229-14F784AECE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9" name="Freeform 40">
                <a:extLst>
                  <a:ext uri="{FF2B5EF4-FFF2-40B4-BE49-F238E27FC236}">
                    <a16:creationId xmlns:a16="http://schemas.microsoft.com/office/drawing/2014/main" id="{EFF4B280-5D63-4917-8757-8088E70BA2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0" name="Rectangle 41">
                <a:extLst>
                  <a:ext uri="{FF2B5EF4-FFF2-40B4-BE49-F238E27FC236}">
                    <a16:creationId xmlns:a16="http://schemas.microsoft.com/office/drawing/2014/main" id="{9CD67EA3-2BB1-4AE4-AFF9-BE18B6161B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DED5A81F-5B3F-4878-848D-ABF21FA8A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184" y="105777"/>
            <a:ext cx="4866794" cy="13150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z="3600" dirty="0"/>
              <a:t>Ruch ze zwężeniem </a:t>
            </a:r>
          </a:p>
        </p:txBody>
      </p:sp>
      <p:pic>
        <p:nvPicPr>
          <p:cNvPr id="14" name="Obraz 13" descr="Obraz zawierający tekst&#10;&#10;Opis wygenerowany automatycznie">
            <a:extLst>
              <a:ext uri="{FF2B5EF4-FFF2-40B4-BE49-F238E27FC236}">
                <a16:creationId xmlns:a16="http://schemas.microsoft.com/office/drawing/2014/main" id="{C943FDF4-BCFE-4E38-84CE-BD2AF01FC8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7527" y="355039"/>
            <a:ext cx="3839147" cy="383914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2" name="Symbol zastępczy zawartości 11" descr="Obraz zawierający mapa&#10;&#10;Opis wygenerowany automatycznie">
            <a:extLst>
              <a:ext uri="{FF2B5EF4-FFF2-40B4-BE49-F238E27FC236}">
                <a16:creationId xmlns:a16="http://schemas.microsoft.com/office/drawing/2014/main" id="{AB3F3C4B-CE40-4514-B388-D5B034DF7D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675851" y="2479486"/>
            <a:ext cx="4194553" cy="419455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Symbol zastępczy tekstu 9">
            <a:extLst>
              <a:ext uri="{FF2B5EF4-FFF2-40B4-BE49-F238E27FC236}">
                <a16:creationId xmlns:a16="http://schemas.microsoft.com/office/drawing/2014/main" id="{CFBC4AAD-08B3-4E0B-92B6-C0F3351AD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45775" y="1169952"/>
            <a:ext cx="4710683" cy="1315036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pl-PL" dirty="0"/>
              <a:t>Iteracje: 501 – 1000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pl-PL" dirty="0"/>
              <a:t>Zwężenie do jednego pasa ruchu na odcinku </a:t>
            </a:r>
            <a:r>
              <a:rPr lang="pl-PL" dirty="0" err="1"/>
              <a:t>Bielany-Balice</a:t>
            </a:r>
            <a:endParaRPr lang="pl-PL" dirty="0"/>
          </a:p>
          <a:p>
            <a:pPr marL="285750" indent="-228600">
              <a:buFont typeface="Arial" panose="020B0604020202020204" pitchFamily="34" charset="0"/>
              <a:buChar char="•"/>
            </a:pPr>
            <a:endParaRPr lang="pl-PL" dirty="0"/>
          </a:p>
        </p:txBody>
      </p:sp>
      <p:sp>
        <p:nvSpPr>
          <p:cNvPr id="109" name="Tytuł 1">
            <a:extLst>
              <a:ext uri="{FF2B5EF4-FFF2-40B4-BE49-F238E27FC236}">
                <a16:creationId xmlns:a16="http://schemas.microsoft.com/office/drawing/2014/main" id="{1DC63A73-758C-4034-8E8A-BADE7F77588C}"/>
              </a:ext>
            </a:extLst>
          </p:cNvPr>
          <p:cNvSpPr txBox="1">
            <a:spLocks/>
          </p:cNvSpPr>
          <p:nvPr/>
        </p:nvSpPr>
        <p:spPr>
          <a:xfrm>
            <a:off x="6529554" y="4188684"/>
            <a:ext cx="3567002" cy="1504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pl-PL" dirty="0"/>
              <a:t>Wnioski</a:t>
            </a:r>
            <a:r>
              <a:rPr lang="en-US" sz="3600" dirty="0"/>
              <a:t> </a:t>
            </a:r>
          </a:p>
        </p:txBody>
      </p:sp>
      <p:sp>
        <p:nvSpPr>
          <p:cNvPr id="111" name="Symbol zastępczy tekstu 9">
            <a:extLst>
              <a:ext uri="{FF2B5EF4-FFF2-40B4-BE49-F238E27FC236}">
                <a16:creationId xmlns:a16="http://schemas.microsoft.com/office/drawing/2014/main" id="{F40DF7C1-B5CC-4D26-9494-DEEEF6F6795E}"/>
              </a:ext>
            </a:extLst>
          </p:cNvPr>
          <p:cNvSpPr txBox="1">
            <a:spLocks/>
          </p:cNvSpPr>
          <p:nvPr/>
        </p:nvSpPr>
        <p:spPr>
          <a:xfrm>
            <a:off x="6339755" y="5339556"/>
            <a:ext cx="4625801" cy="1062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28600">
              <a:buFont typeface="Arial" panose="020B0604020202020204" pitchFamily="34" charset="0"/>
              <a:buChar char="•"/>
            </a:pPr>
            <a:r>
              <a:rPr lang="pl-PL" dirty="0"/>
              <a:t>Korek na zawężonym odcinku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pl-PL" dirty="0"/>
              <a:t>Ograniczenie ruchu na długo przed zwężeniem</a:t>
            </a:r>
          </a:p>
        </p:txBody>
      </p:sp>
    </p:spTree>
    <p:extLst>
      <p:ext uri="{BB962C8B-B14F-4D97-AF65-F5344CB8AC3E}">
        <p14:creationId xmlns:p14="http://schemas.microsoft.com/office/powerpoint/2010/main" val="37534219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wód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367</Words>
  <Application>Microsoft Office PowerPoint</Application>
  <PresentationFormat>Panoramiczny</PresentationFormat>
  <Paragraphs>67</Paragraphs>
  <Slides>14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8" baseType="lpstr">
      <vt:lpstr>Arial</vt:lpstr>
      <vt:lpstr>Tw Cen MT</vt:lpstr>
      <vt:lpstr>Wingdings</vt:lpstr>
      <vt:lpstr>Obwód</vt:lpstr>
      <vt:lpstr>Symulacja dyskretna systemów złożonych</vt:lpstr>
      <vt:lpstr>Cel projektu</vt:lpstr>
      <vt:lpstr>Założenia Projektu</vt:lpstr>
      <vt:lpstr>Model Nagela-Schreckenberga</vt:lpstr>
      <vt:lpstr>Struktura danych</vt:lpstr>
      <vt:lpstr>Prezentacja Programu</vt:lpstr>
      <vt:lpstr>Badanie ruchu na drodze</vt:lpstr>
      <vt:lpstr>Ruch normalny</vt:lpstr>
      <vt:lpstr>Ruch ze zwężeniem </vt:lpstr>
      <vt:lpstr>Blokada drogi </vt:lpstr>
      <vt:lpstr>Statystyki…</vt:lpstr>
      <vt:lpstr>…I jeszcze więcej statystyk</vt:lpstr>
      <vt:lpstr>Ogólne wnioski</vt:lpstr>
      <vt:lpstr>Dziękujemy za uwagę!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Symulacja dyskretna systemów złożonych</dc:title>
  <dc:creator>Michal Worsowicz</dc:creator>
  <cp:lastModifiedBy>Michal Worsowicz</cp:lastModifiedBy>
  <cp:revision>1</cp:revision>
  <dcterms:created xsi:type="dcterms:W3CDTF">2020-06-11T13:36:29Z</dcterms:created>
  <dcterms:modified xsi:type="dcterms:W3CDTF">2020-06-11T13:37:13Z</dcterms:modified>
</cp:coreProperties>
</file>