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68" r:id="rId5"/>
    <p:sldId id="258" r:id="rId6"/>
    <p:sldId id="287" r:id="rId7"/>
    <p:sldId id="259" r:id="rId8"/>
    <p:sldId id="288" r:id="rId9"/>
    <p:sldId id="286" r:id="rId10"/>
    <p:sldId id="284" r:id="rId11"/>
    <p:sldId id="291" r:id="rId12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F2766A-DBAC-415D-BE05-31974F623BE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219200"/>
            <a:ext cx="9144000" cy="69850"/>
          </a:xfrm>
          <a:prstGeom prst="rect">
            <a:avLst/>
          </a:prstGeom>
          <a:solidFill>
            <a:srgbClr val="1931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3194" name="Picture 1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387350"/>
            <a:ext cx="22669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01D1BA-2F21-484A-B141-D5CB0591668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1DAB2-C4EB-4E34-9B68-5ED00EE893EF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D98554-8CCD-4165-A7AD-3F7A84A586E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7E233-BD50-4005-BE17-F759D46C3F9F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E0E4A7-830E-41BA-B6C9-E6186A5E862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CFEC06-BAF0-48A9-A8FB-FC8348B135F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3CCCE0-C4C5-4E0C-8EC2-096C3E22C7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58FF77-650E-46F5-9DBB-60DA0515922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AC6DF-52CE-4339-8070-930E0133D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90A21E-4F49-4996-949C-B2EF2AB7ECC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381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9800" y="64897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772478F-57C8-41B5-B991-734BC047172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31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219200"/>
            <a:ext cx="9144000" cy="69850"/>
          </a:xfrm>
          <a:prstGeom prst="rect">
            <a:avLst/>
          </a:prstGeom>
          <a:solidFill>
            <a:srgbClr val="1931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117" name="Picture 9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59563" y="387350"/>
            <a:ext cx="22669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 smtClean="0"/>
              <a:t>Row</a:t>
            </a:r>
            <a:r>
              <a:rPr lang="de-DE" sz="2400" dirty="0" smtClean="0"/>
              <a:t> und </a:t>
            </a:r>
            <a:r>
              <a:rPr lang="de-DE" sz="2400" dirty="0" err="1" smtClean="0"/>
              <a:t>Column</a:t>
            </a:r>
            <a:r>
              <a:rPr lang="de-DE" sz="2400" dirty="0" smtClean="0"/>
              <a:t> Major und homogene Koordinaten</a:t>
            </a: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</a:t>
            </a:r>
            <a:endParaRPr lang="de-DE" dirty="0"/>
          </a:p>
        </p:txBody>
      </p:sp>
    </p:spTree>
  </p:cSld>
  <p:clrMapOvr>
    <a:masterClrMapping/>
  </p:clrMapOvr>
  <p:transition advTm="10395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9688"/>
          </a:xfrm>
        </p:spPr>
        <p:txBody>
          <a:bodyPr/>
          <a:lstStyle/>
          <a:p>
            <a:r>
              <a:rPr lang="de-DE" dirty="0" smtClean="0"/>
              <a:t>Beispiel </a:t>
            </a:r>
          </a:p>
          <a:p>
            <a:pPr lvl="1"/>
            <a:r>
              <a:rPr lang="de-DE" dirty="0" smtClean="0"/>
              <a:t>Rotation um 90 Grad um Z </a:t>
            </a:r>
          </a:p>
          <a:p>
            <a:pPr lvl="1"/>
            <a:r>
              <a:rPr lang="de-DE" dirty="0" smtClean="0"/>
              <a:t>danach Verschiebung um 1 1 1:</a:t>
            </a:r>
            <a:endParaRPr lang="de-DE" dirty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71600" y="3573016"/>
          <a:ext cx="7134499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Formel" r:id="rId3" imgW="3022560" imgH="914400" progId="Equation.3">
                  <p:embed/>
                </p:oleObj>
              </mc:Choice>
              <mc:Fallback>
                <p:oleObj name="Formel" r:id="rId3" imgW="30225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73016"/>
                        <a:ext cx="7134499" cy="216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651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Homogene Koordinaten lassen sich auch in 2D anwenden</a:t>
            </a:r>
          </a:p>
          <a:p>
            <a:pPr lvl="1"/>
            <a:r>
              <a:rPr lang="de-DE" dirty="0" smtClean="0"/>
              <a:t>Dann 3x3 Matrizen und 3D Vektoren (</a:t>
            </a:r>
            <a:r>
              <a:rPr lang="de-DE" dirty="0" err="1" smtClean="0"/>
              <a:t>x,y,w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  <a:p>
            <a:r>
              <a:rPr lang="de-DE" dirty="0" smtClean="0"/>
              <a:t>Bauen Sie in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die homogene Matrix auf, die alle Punkte um 90 Grad um den Punkt (1 1) dreht</a:t>
            </a:r>
          </a:p>
          <a:p>
            <a:endParaRPr lang="de-DE" dirty="0"/>
          </a:p>
          <a:p>
            <a:r>
              <a:rPr lang="de-DE" dirty="0" smtClean="0"/>
              <a:t>Wie sieht die Matrix in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Notation aus?</a:t>
            </a:r>
          </a:p>
          <a:p>
            <a:endParaRPr lang="de-DE" dirty="0"/>
          </a:p>
          <a:p>
            <a:r>
              <a:rPr lang="de-DE" dirty="0" smtClean="0"/>
              <a:t>Drehen Sie in beiden Fällen </a:t>
            </a:r>
            <a:r>
              <a:rPr lang="de-DE" smtClean="0"/>
              <a:t>den Punkt (2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2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Row</a:t>
            </a:r>
            <a:r>
              <a:rPr lang="de-DE" dirty="0" smtClean="0"/>
              <a:t> und </a:t>
            </a:r>
            <a:r>
              <a:rPr lang="de-DE" dirty="0" err="1" smtClean="0"/>
              <a:t>Column</a:t>
            </a:r>
            <a:r>
              <a:rPr lang="de-DE" dirty="0" smtClean="0"/>
              <a:t> Major Notation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871736"/>
          </a:xfrm>
        </p:spPr>
        <p:txBody>
          <a:bodyPr/>
          <a:lstStyle/>
          <a:p>
            <a:r>
              <a:rPr lang="de-DE" dirty="0" smtClean="0"/>
              <a:t>Typischerweise werden Vektoren von rechts ran multipliziert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059832" y="2996952"/>
                <a:ext cx="2773603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/>
                          <a:ea typeface="Cambria Math"/>
                        </a:rPr>
                        <m:t>°</m:t>
                      </m:r>
                      <m:d>
                        <m:dPr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996952"/>
                <a:ext cx="2773603" cy="5598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95536" y="3861048"/>
            <a:ext cx="7772400" cy="43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 smtClean="0"/>
              <a:t>Aufgrund der Regel</a:t>
            </a:r>
            <a:endParaRPr lang="de-DE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4281736" y="3931404"/>
                <a:ext cx="1877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°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36" y="3931404"/>
                <a:ext cx="187782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534123" y="4869160"/>
            <a:ext cx="7772400" cy="43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 smtClean="0"/>
              <a:t>Ist auch möglich (</a:t>
            </a:r>
            <a:r>
              <a:rPr lang="de-DE" kern="0" dirty="0" err="1" smtClean="0"/>
              <a:t>row</a:t>
            </a:r>
            <a:r>
              <a:rPr lang="de-DE" kern="0" dirty="0" smtClean="0"/>
              <a:t> </a:t>
            </a:r>
            <a:r>
              <a:rPr lang="de-DE" kern="0" dirty="0" err="1" smtClean="0"/>
              <a:t>major</a:t>
            </a:r>
            <a:r>
              <a:rPr lang="de-DE" kern="0" dirty="0" smtClean="0"/>
              <a:t>)</a:t>
            </a:r>
            <a:endParaRPr lang="de-DE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3194804" y="5589240"/>
                <a:ext cx="266329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i="1" smtClean="0">
                        <a:latin typeface="Cambria Math"/>
                        <a:ea typeface="Cambria Math"/>
                      </a:rPr>
                      <m:t>°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04" y="5589240"/>
                <a:ext cx="2663293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97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Row</a:t>
            </a:r>
            <a:r>
              <a:rPr lang="de-DE" dirty="0"/>
              <a:t> und </a:t>
            </a:r>
            <a:r>
              <a:rPr lang="de-DE" dirty="0" err="1"/>
              <a:t>Column</a:t>
            </a:r>
            <a:r>
              <a:rPr lang="de-DE" dirty="0"/>
              <a:t> Major Notation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Rechnen Sie in Colum und </a:t>
            </a:r>
            <a:r>
              <a:rPr lang="de-DE" dirty="0" err="1" smtClean="0"/>
              <a:t>Rowmajor</a:t>
            </a:r>
            <a:r>
              <a:rPr lang="de-DE" dirty="0" smtClean="0"/>
              <a:t> Operation die Matrix für: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Rotation um die X Achse um 90 Grad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Skalierung in Z Achse um 2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514350" indent="-457200"/>
            <a:r>
              <a:rPr lang="de-DE" dirty="0" smtClean="0"/>
              <a:t>Wenden Sie die Transformation auf den Punkt (0 1 0) in beiden Fällen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0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Homogene Koordinaten werden in der Computergraphik benutzt</a:t>
            </a:r>
          </a:p>
          <a:p>
            <a:r>
              <a:rPr lang="de-DE" dirty="0" smtClean="0"/>
              <a:t>Neben Starrkörpertransformationen (affine) auch andere</a:t>
            </a:r>
            <a:br>
              <a:rPr lang="de-DE" dirty="0" smtClean="0"/>
            </a:br>
            <a:r>
              <a:rPr lang="de-DE" dirty="0" smtClean="0"/>
              <a:t>Abbildungen wie Zentralprojektion notwendig</a:t>
            </a:r>
          </a:p>
          <a:p>
            <a:r>
              <a:rPr lang="de-DE" dirty="0" smtClean="0"/>
              <a:t>Einheitliche mathematische Darstellung wünschenswert (besonders für Graphikhardware)</a:t>
            </a:r>
          </a:p>
          <a:p>
            <a:r>
              <a:rPr lang="de-DE" dirty="0" smtClean="0"/>
              <a:t>Kamera und perspektivische Transformation Zentral</a:t>
            </a:r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286248" y="5572140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rot="16200000" flipV="1">
            <a:off x="3571868" y="4857760"/>
            <a:ext cx="143828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rot="10800000" flipV="1">
            <a:off x="3214678" y="5572140"/>
            <a:ext cx="108109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 rot="20325604">
            <a:off x="4143372" y="5000636"/>
            <a:ext cx="662702" cy="509954"/>
            <a:chOff x="7215206" y="2549769"/>
            <a:chExt cx="662702" cy="509954"/>
          </a:xfrm>
        </p:grpSpPr>
        <p:sp>
          <p:nvSpPr>
            <p:cNvPr id="8" name="Rechteck 7"/>
            <p:cNvSpPr/>
            <p:nvPr/>
          </p:nvSpPr>
          <p:spPr>
            <a:xfrm>
              <a:off x="7215206" y="2714620"/>
              <a:ext cx="357190" cy="21431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7561385" y="2549769"/>
              <a:ext cx="316523" cy="509954"/>
            </a:xfrm>
            <a:custGeom>
              <a:avLst/>
              <a:gdLst>
                <a:gd name="connsiteX0" fmla="*/ 17584 w 316523"/>
                <a:gd name="connsiteY0" fmla="*/ 378069 h 509954"/>
                <a:gd name="connsiteX1" fmla="*/ 0 w 316523"/>
                <a:gd name="connsiteY1" fmla="*/ 175846 h 509954"/>
                <a:gd name="connsiteX2" fmla="*/ 316523 w 316523"/>
                <a:gd name="connsiteY2" fmla="*/ 0 h 509954"/>
                <a:gd name="connsiteX3" fmla="*/ 316523 w 316523"/>
                <a:gd name="connsiteY3" fmla="*/ 509954 h 509954"/>
                <a:gd name="connsiteX4" fmla="*/ 17584 w 316523"/>
                <a:gd name="connsiteY4" fmla="*/ 378069 h 50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" h="509954">
                  <a:moveTo>
                    <a:pt x="17584" y="378069"/>
                  </a:moveTo>
                  <a:lnTo>
                    <a:pt x="0" y="175846"/>
                  </a:lnTo>
                  <a:lnTo>
                    <a:pt x="316523" y="0"/>
                  </a:lnTo>
                  <a:lnTo>
                    <a:pt x="316523" y="509954"/>
                  </a:lnTo>
                  <a:lnTo>
                    <a:pt x="17584" y="378069"/>
                  </a:lnTo>
                  <a:close/>
                </a:path>
              </a:pathLst>
            </a:cu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/>
          <p:nvPr/>
        </p:nvCxnSpPr>
        <p:spPr>
          <a:xfrm flipV="1">
            <a:off x="4786314" y="4286256"/>
            <a:ext cx="666624" cy="68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4929190" y="5072074"/>
            <a:ext cx="785818" cy="183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>
            <a:off x="3898101" y="5388783"/>
            <a:ext cx="714380" cy="50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6200000" flipV="1">
            <a:off x="4005258" y="4781560"/>
            <a:ext cx="714380" cy="295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0800000" flipV="1">
            <a:off x="3286116" y="5286388"/>
            <a:ext cx="1233494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00430" y="6357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857884" y="5643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857620" y="41433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</p:spTree>
  </p:cSld>
  <p:clrMapOvr>
    <a:masterClrMapping/>
  </p:clrMapOvr>
  <p:transition advTm="16394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Idee: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000100" y="2786057"/>
          <a:ext cx="500066" cy="127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Formel" r:id="rId3" imgW="279360" imgH="711000" progId="Equation.3">
                  <p:embed/>
                </p:oleObj>
              </mc:Choice>
              <mc:Fallback>
                <p:oleObj name="Formel" r:id="rId3" imgW="27936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86057"/>
                        <a:ext cx="500066" cy="12728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214546" y="2571744"/>
          <a:ext cx="50006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Formel" r:id="rId5" imgW="279360" imgH="914400" progId="Equation.3">
                  <p:embed/>
                </p:oleObj>
              </mc:Choice>
              <mc:Fallback>
                <p:oleObj name="Formel" r:id="rId5" imgW="27936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571744"/>
                        <a:ext cx="500063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00034" y="45720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kartesisch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928794" y="45720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homogen</a:t>
            </a:r>
            <a:endParaRPr lang="de-DE" dirty="0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857620" y="2571744"/>
          <a:ext cx="52228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Formel" r:id="rId7" imgW="291960" imgH="914400" progId="Equation.3">
                  <p:embed/>
                </p:oleObj>
              </mc:Choice>
              <mc:Fallback>
                <p:oleObj name="Formel" r:id="rId7" imgW="29196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571744"/>
                        <a:ext cx="522287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V="1">
            <a:off x="1428728" y="335756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045075" y="2714625"/>
          <a:ext cx="8413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Formel" r:id="rId9" imgW="469800" imgH="711000" progId="Equation.3">
                  <p:embed/>
                </p:oleObj>
              </mc:Choice>
              <mc:Fallback>
                <p:oleObj name="Formel" r:id="rId9" imgW="46980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714625"/>
                        <a:ext cx="841375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mit Pfeil 13"/>
          <p:cNvCxnSpPr/>
          <p:nvPr/>
        </p:nvCxnSpPr>
        <p:spPr>
          <a:xfrm flipV="1">
            <a:off x="4357686" y="335756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571868" y="46434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homogen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072066" y="464344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kartesisch</a:t>
            </a:r>
            <a:endParaRPr lang="de-DE" dirty="0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286644" y="2428868"/>
          <a:ext cx="50006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Formel" r:id="rId11" imgW="279360" imgH="914400" progId="Equation.3">
                  <p:embed/>
                </p:oleObj>
              </mc:Choice>
              <mc:Fallback>
                <p:oleObj name="Formel" r:id="rId11" imgW="27936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2428868"/>
                        <a:ext cx="500063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6929454" y="4286256"/>
            <a:ext cx="1441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Richtung in</a:t>
            </a:r>
          </a:p>
          <a:p>
            <a:r>
              <a:rPr lang="de-DE" dirty="0" smtClean="0"/>
              <a:t>Homogenen</a:t>
            </a:r>
          </a:p>
          <a:p>
            <a:r>
              <a:rPr lang="de-DE" dirty="0" smtClean="0"/>
              <a:t>Koordinaten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428860" y="5643578"/>
            <a:ext cx="423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Grund für 4D Vektoreinheiten auf GPUs</a:t>
            </a:r>
            <a:endParaRPr lang="de-DE" dirty="0"/>
          </a:p>
        </p:txBody>
      </p:sp>
    </p:spTree>
  </p:cSld>
  <p:clrMapOvr>
    <a:masterClrMapping/>
  </p:clrMapOvr>
  <p:transition advTm="18131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Anschauliche Darstellung an einer Dimension.</a:t>
            </a:r>
          </a:p>
          <a:p>
            <a:r>
              <a:rPr lang="de-DE" dirty="0" smtClean="0"/>
              <a:t>Punkt in kartesischen Koordinaten wird zur Geraden in homogenen Koordinaten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195736" y="5013176"/>
            <a:ext cx="46805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rot="5400000" flipH="1" flipV="1">
            <a:off x="2592574" y="4905164"/>
            <a:ext cx="3383582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64288" y="52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07904" y="32129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2123728" y="4509120"/>
            <a:ext cx="4680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5192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2267744" y="3284984"/>
            <a:ext cx="4464496" cy="31683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5400000">
            <a:off x="4860032" y="5013176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004048" y="515719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1,7</a:t>
            </a:r>
            <a:endParaRPr lang="de-DE" dirty="0"/>
          </a:p>
        </p:txBody>
      </p:sp>
    </p:spTree>
  </p:cSld>
  <p:clrMapOvr>
    <a:masterClrMapping/>
  </p:clrMapOvr>
  <p:transition advTm="911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Möglichkeit lineare Abbildungen darzustellen </a:t>
            </a:r>
          </a:p>
          <a:p>
            <a:pPr lvl="1"/>
            <a:r>
              <a:rPr lang="de-DE" dirty="0" smtClean="0"/>
              <a:t>(Rotation um z) 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Y-Achsen Skalierung um 2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788024" y="2564904"/>
          <a:ext cx="3384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Formel" r:id="rId3" imgW="1663560" imgH="914400" progId="Equation.3">
                  <p:embed/>
                </p:oleObj>
              </mc:Choice>
              <mc:Fallback>
                <p:oleObj name="Formel" r:id="rId3" imgW="166356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564904"/>
                        <a:ext cx="3384550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860032" y="4797152"/>
          <a:ext cx="1860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Formel" r:id="rId5" imgW="914400" imgH="914400" progId="Equation.3">
                  <p:embed/>
                </p:oleObj>
              </mc:Choice>
              <mc:Fallback>
                <p:oleObj name="Formel" r:id="rId5" imgW="9144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797152"/>
                        <a:ext cx="1860550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305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Multiplikation mit einer Zahl ändert die effektive Abbildung der Matrix nicht</a:t>
            </a:r>
            <a:endParaRPr lang="de-DE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907704" y="3212976"/>
          <a:ext cx="4573588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Formel" r:id="rId3" imgW="2247840" imgH="1143000" progId="Equation.3">
                  <p:embed/>
                </p:oleObj>
              </mc:Choice>
              <mc:Fallback>
                <p:oleObj name="Formel" r:id="rId3" imgW="224784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212976"/>
                        <a:ext cx="4573588" cy="232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451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Homogene Koordinaten</a:t>
            </a:r>
            <a:endParaRPr lang="de-DE" dirty="0"/>
          </a:p>
        </p:txBody>
      </p:sp>
      <p:graphicFrame>
        <p:nvGraphicFramePr>
          <p:cNvPr id="7065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59632" y="2780928"/>
          <a:ext cx="1656184" cy="1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Formel" r:id="rId3" imgW="977760" imgH="914400" progId="Equation.3">
                  <p:embed/>
                </p:oleObj>
              </mc:Choice>
              <mc:Fallback>
                <p:oleObj name="Formel" r:id="rId3" imgW="9777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80928"/>
                        <a:ext cx="1656184" cy="1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11560" y="2060848"/>
            <a:ext cx="77724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193173"/>
              </a:buClr>
              <a:buFontTx/>
              <a:buChar char="•"/>
            </a:pPr>
            <a:r>
              <a:rPr lang="de-DE" sz="2000" dirty="0" smtClean="0"/>
              <a:t>Möglichkeit affine Transformationen als  Matrix darzustellen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SzTx/>
              <a:tabLst/>
              <a:defRPr/>
            </a:pP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93173"/>
              </a:buClr>
              <a:buSzTx/>
              <a:buFontTx/>
              <a:buChar char="•"/>
              <a:tabLst/>
              <a:defRPr/>
            </a:pP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259632" y="4725144"/>
          <a:ext cx="290671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Formel" r:id="rId5" imgW="1714320" imgH="914400" progId="Equation.3">
                  <p:embed/>
                </p:oleObj>
              </mc:Choice>
              <mc:Fallback>
                <p:oleObj name="Formel" r:id="rId5" imgW="171432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25144"/>
                        <a:ext cx="2906713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220072" y="4941168"/>
            <a:ext cx="30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Transformation des Punktes</a:t>
            </a:r>
            <a:br>
              <a:rPr lang="de-DE" dirty="0" smtClean="0"/>
            </a:br>
            <a:r>
              <a:rPr lang="de-DE" dirty="0" smtClean="0"/>
              <a:t>Null</a:t>
            </a:r>
            <a:endParaRPr lang="de-DE" dirty="0"/>
          </a:p>
        </p:txBody>
      </p:sp>
    </p:spTree>
  </p:cSld>
  <p:clrMapOvr>
    <a:masterClrMapping/>
  </p:clrMapOvr>
  <p:transition advTm="8240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FB_Informatik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Bildschirmpräsentation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Praesentation_FB_Informatik</vt:lpstr>
      <vt:lpstr>Formel</vt:lpstr>
      <vt:lpstr>Row und Column Major und homogene Koordinaten</vt:lpstr>
      <vt:lpstr>Row und Column Major Notation</vt:lpstr>
      <vt:lpstr>Row und Column Major Notation</vt:lpstr>
      <vt:lpstr>Homogene Koordinaten</vt:lpstr>
      <vt:lpstr>Homogene Koordinaten</vt:lpstr>
      <vt:lpstr>Homogene Koordinaten</vt:lpstr>
      <vt:lpstr>Homogene Koordinaten</vt:lpstr>
      <vt:lpstr>Homogene Koordinaten</vt:lpstr>
      <vt:lpstr>Homogene Koordinaten</vt:lpstr>
      <vt:lpstr>Homogene Koordinaten</vt:lpstr>
      <vt:lpstr>Homogene Koordinaten</vt:lpstr>
    </vt:vector>
  </TitlesOfParts>
  <Company>FH Trier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manni</dc:creator>
  <cp:lastModifiedBy>luerig</cp:lastModifiedBy>
  <cp:revision>217</cp:revision>
  <dcterms:created xsi:type="dcterms:W3CDTF">2005-12-07T19:44:57Z</dcterms:created>
  <dcterms:modified xsi:type="dcterms:W3CDTF">2014-11-20T13:16:49Z</dcterms:modified>
</cp:coreProperties>
</file>