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8" r:id="rId4"/>
    <p:sldId id="292" r:id="rId5"/>
    <p:sldId id="272" r:id="rId6"/>
    <p:sldId id="270" r:id="rId7"/>
    <p:sldId id="271" r:id="rId8"/>
    <p:sldId id="285" r:id="rId9"/>
    <p:sldId id="273" r:id="rId10"/>
    <p:sldId id="274" r:id="rId11"/>
    <p:sldId id="276" r:id="rId12"/>
    <p:sldId id="294" r:id="rId13"/>
    <p:sldId id="295" r:id="rId14"/>
    <p:sldId id="296" r:id="rId15"/>
    <p:sldId id="297" r:id="rId16"/>
    <p:sldId id="286" r:id="rId17"/>
    <p:sldId id="280" r:id="rId18"/>
    <p:sldId id="298" r:id="rId19"/>
    <p:sldId id="281" r:id="rId20"/>
    <p:sldId id="300" r:id="rId21"/>
    <p:sldId id="283" r:id="rId22"/>
    <p:sldId id="288" r:id="rId23"/>
    <p:sldId id="303" r:id="rId24"/>
    <p:sldId id="304" r:id="rId25"/>
    <p:sldId id="305" r:id="rId26"/>
    <p:sldId id="287" r:id="rId27"/>
    <p:sldId id="279" r:id="rId28"/>
    <p:sldId id="282" r:id="rId29"/>
    <p:sldId id="289" r:id="rId30"/>
    <p:sldId id="30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8"/>
    <a:srgbClr val="555555"/>
    <a:srgbClr val="CF3B4C"/>
    <a:srgbClr val="344F66"/>
    <a:srgbClr val="444444"/>
    <a:srgbClr val="5E5E5E"/>
    <a:srgbClr val="355067"/>
    <a:srgbClr val="D03C4D"/>
    <a:srgbClr val="375269"/>
    <a:srgbClr val="38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6314" autoAdjust="0"/>
  </p:normalViewPr>
  <p:slideViewPr>
    <p:cSldViewPr snapToGrid="0">
      <p:cViewPr varScale="1">
        <p:scale>
          <a:sx n="82" d="100"/>
          <a:sy n="82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C92E-F6BC-41C6-ADE4-045FC7806329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A62F-52E9-49A1-AF7F-BFF2F138A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6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EA62F-52E9-49A1-AF7F-BFF2F138A5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6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3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3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:a16="http://schemas.microsoft.com/office/drawing/2014/main" id="{A3B4FAF4-0D8D-47C7-B20A-02B89BA96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6612AB9C-7CAC-448E-B17D-6C9AD7117109}"/>
              </a:ext>
            </a:extLst>
          </p:cNvPr>
          <p:cNvGrpSpPr/>
          <p:nvPr userDrawn="1"/>
        </p:nvGrpSpPr>
        <p:grpSpPr>
          <a:xfrm>
            <a:off x="-4151" y="6748272"/>
            <a:ext cx="3001030" cy="109728"/>
            <a:chOff x="0" y="0"/>
            <a:chExt cx="3001030" cy="10972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92BB410-5033-474F-B791-C20480EE8E6C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413CE5-7A06-4066-BC60-D08FA70694B4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6AFCBEE-9FA5-41E1-B3D5-27E412C6C402}"/>
              </a:ext>
            </a:extLst>
          </p:cNvPr>
          <p:cNvGrpSpPr/>
          <p:nvPr userDrawn="1"/>
        </p:nvGrpSpPr>
        <p:grpSpPr>
          <a:xfrm>
            <a:off x="5993758" y="6748272"/>
            <a:ext cx="3001030" cy="109728"/>
            <a:chOff x="0" y="0"/>
            <a:chExt cx="3001030" cy="109728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56374CC-5710-4BA0-8B51-E3F3E8B116E2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BB2D42F-3299-42AD-887D-58F575FEEA83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269AE75-14CB-4307-A417-AE6F887A183E}"/>
              </a:ext>
            </a:extLst>
          </p:cNvPr>
          <p:cNvGrpSpPr/>
          <p:nvPr userDrawn="1"/>
        </p:nvGrpSpPr>
        <p:grpSpPr>
          <a:xfrm>
            <a:off x="2992728" y="6748272"/>
            <a:ext cx="3001030" cy="109728"/>
            <a:chOff x="0" y="0"/>
            <a:chExt cx="3001030" cy="109728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858F192-30D5-402D-9437-780F7E0851D0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73BC2F2-E419-4488-B9D3-C7814C7DC294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89E93EA-8A1A-431A-A046-53A4AD3A0B57}"/>
              </a:ext>
            </a:extLst>
          </p:cNvPr>
          <p:cNvGrpSpPr/>
          <p:nvPr userDrawn="1"/>
        </p:nvGrpSpPr>
        <p:grpSpPr>
          <a:xfrm>
            <a:off x="8994788" y="6748272"/>
            <a:ext cx="3197212" cy="109728"/>
            <a:chOff x="0" y="0"/>
            <a:chExt cx="3001030" cy="10972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537377D-08D0-4F62-8892-61934B111714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FF8F0A7-4B30-457B-836E-BF27D90D0825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6BF270C6-BACE-48B2-8185-014E46D97E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284" y="-210898"/>
            <a:ext cx="2690446" cy="1513197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2A08996-C8C7-4D8E-B105-6056D189A400}"/>
              </a:ext>
            </a:extLst>
          </p:cNvPr>
          <p:cNvCxnSpPr/>
          <p:nvPr userDrawn="1"/>
        </p:nvCxnSpPr>
        <p:spPr bwMode="auto">
          <a:xfrm>
            <a:off x="1145215" y="883628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4444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78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8CD59B-5FCF-4003-A91C-A10DC4E3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A1ED1-1F8F-4592-9D0E-0C126A65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2C71D-338C-45AB-A403-22EB9EC0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00F5-FCF0-4349-83A1-01C5FA13001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7FB30-F7FA-41F9-BA62-DCABE1699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7EF38-34FB-41CA-852B-F40CAEA4C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7CC6-4928-458E-94BA-DE18EA2C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3B29DC-3C1E-4571-B68A-E25EFD3B0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774C83-6782-48C9-98AF-F1BC764DBC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/>
        </p:blipFill>
        <p:spPr>
          <a:xfrm>
            <a:off x="5359400" y="536575"/>
            <a:ext cx="1473200" cy="16793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AE64323-C918-4DDA-8DE5-3A39BDC59763}"/>
              </a:ext>
            </a:extLst>
          </p:cNvPr>
          <p:cNvSpPr txBox="1"/>
          <p:nvPr/>
        </p:nvSpPr>
        <p:spPr>
          <a:xfrm>
            <a:off x="1" y="2492976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信号检测分析系统</a:t>
            </a:r>
            <a:endParaRPr lang="en-US" altLang="zh-CN" sz="6600" b="1" dirty="0">
              <a:solidFill>
                <a:srgbClr val="484848"/>
              </a:solidFill>
              <a:cs typeface="+mn-ea"/>
              <a:sym typeface="+mn-lt"/>
            </a:endParaRPr>
          </a:p>
          <a:p>
            <a:pPr algn="ctr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的设计与实现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5FC903-C042-4D22-8A82-DA8EF344EFC5}"/>
              </a:ext>
            </a:extLst>
          </p:cNvPr>
          <p:cNvSpPr txBox="1"/>
          <p:nvPr/>
        </p:nvSpPr>
        <p:spPr>
          <a:xfrm>
            <a:off x="2473094" y="4998749"/>
            <a:ext cx="72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484848"/>
                </a:solidFill>
                <a:cs typeface="+mn-ea"/>
                <a:sym typeface="+mn-lt"/>
              </a:rPr>
              <a:t>GRADUATION THESIS DEFENSE</a:t>
            </a:r>
            <a:endParaRPr lang="zh-CN" altLang="en-US" sz="2000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D91718-7C03-4496-9D75-5412335226DA}"/>
              </a:ext>
            </a:extLst>
          </p:cNvPr>
          <p:cNvSpPr txBox="1"/>
          <p:nvPr/>
        </p:nvSpPr>
        <p:spPr>
          <a:xfrm>
            <a:off x="3860015" y="5926540"/>
            <a:ext cx="249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84848"/>
                </a:solidFill>
                <a:cs typeface="+mn-ea"/>
                <a:sym typeface="+mn-lt"/>
              </a:rPr>
              <a:t>答辩人：宋一得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CB4093-774F-446C-81DC-029795C63C9F}"/>
              </a:ext>
            </a:extLst>
          </p:cNvPr>
          <p:cNvSpPr txBox="1"/>
          <p:nvPr/>
        </p:nvSpPr>
        <p:spPr>
          <a:xfrm>
            <a:off x="7278129" y="5908349"/>
            <a:ext cx="2882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84848"/>
                </a:solidFill>
                <a:cs typeface="+mn-ea"/>
                <a:sym typeface="+mn-lt"/>
              </a:rPr>
              <a:t>导师：陈根浪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07425EA-91E3-494B-ACFF-1B824A8EE4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80" y="5766205"/>
            <a:ext cx="987892" cy="55562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715AEF4-89BE-48C4-B1B2-AE2EEA59D8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42" y="5766722"/>
            <a:ext cx="986973" cy="55510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E2DE64C-4B43-49F1-9FF0-6AF4CB3B4DDA}"/>
              </a:ext>
            </a:extLst>
          </p:cNvPr>
          <p:cNvGrpSpPr/>
          <p:nvPr/>
        </p:nvGrpSpPr>
        <p:grpSpPr>
          <a:xfrm>
            <a:off x="-3977" y="4766076"/>
            <a:ext cx="12195977" cy="71730"/>
            <a:chOff x="-1" y="3794229"/>
            <a:chExt cx="12195977" cy="717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4E2647-81FC-4C15-842A-CC557B11C546}"/>
                </a:ext>
              </a:extLst>
            </p:cNvPr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599FE8-5AB4-49CA-9CBF-A5A67E44283E}"/>
                </a:ext>
              </a:extLst>
            </p:cNvPr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5B519EC-9FFA-4465-8EE8-112CBECAB1C3}"/>
                </a:ext>
              </a:extLst>
            </p:cNvPr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E54C905-3CFC-44CF-97E6-F60D0ABF4F26}"/>
                </a:ext>
              </a:extLst>
            </p:cNvPr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894C46E-1190-4995-A2CD-090F3037BB82}"/>
                </a:ext>
              </a:extLst>
            </p:cNvPr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639BB04-0FC6-44FC-A9DD-10203C795D4E}"/>
                </a:ext>
              </a:extLst>
            </p:cNvPr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6294C3-4510-423F-91C9-CFB81F4C06DA}"/>
                </a:ext>
              </a:extLst>
            </p:cNvPr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AA23EDA-2145-4429-9291-BCEFE412F9F5}"/>
                </a:ext>
              </a:extLst>
            </p:cNvPr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124E841-AC0D-4F4A-BD21-A7ED49971213}"/>
                </a:ext>
              </a:extLst>
            </p:cNvPr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32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7798E4F5-9195-42C7-B999-4A9FEC067BAD}"/>
              </a:ext>
            </a:extLst>
          </p:cNvPr>
          <p:cNvGrpSpPr/>
          <p:nvPr/>
        </p:nvGrpSpPr>
        <p:grpSpPr>
          <a:xfrm>
            <a:off x="676211" y="2584748"/>
            <a:ext cx="3168118" cy="3007911"/>
            <a:chOff x="67090" y="2080407"/>
            <a:chExt cx="4190334" cy="3978435"/>
          </a:xfrm>
        </p:grpSpPr>
        <p:sp>
          <p:nvSpPr>
            <p:cNvPr id="2" name="Freeform 5">
              <a:extLst>
                <a:ext uri="{FF2B5EF4-FFF2-40B4-BE49-F238E27FC236}">
                  <a16:creationId xmlns:a16="http://schemas.microsoft.com/office/drawing/2014/main" id="{F77FC70E-A4CA-4DBD-9E54-0CF0C0A35E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64" y="4927928"/>
              <a:ext cx="190469" cy="2381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78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0">
                  <a:moveTo>
                    <a:pt x="80" y="0"/>
                  </a:moveTo>
                  <a:lnTo>
                    <a:pt x="78" y="0"/>
                  </a:lnTo>
                  <a:lnTo>
                    <a:pt x="80" y="0"/>
                  </a:lnTo>
                  <a:lnTo>
                    <a:pt x="8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596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CBBDABC5-23B6-4AAD-8C98-13CBEE1A8F5B}"/>
                </a:ext>
              </a:extLst>
            </p:cNvPr>
            <p:cNvSpPr/>
            <p:nvPr/>
          </p:nvSpPr>
          <p:spPr bwMode="auto">
            <a:xfrm>
              <a:off x="2126544" y="2080407"/>
              <a:ext cx="852352" cy="1204721"/>
            </a:xfrm>
            <a:custGeom>
              <a:avLst/>
              <a:gdLst/>
              <a:ahLst/>
              <a:cxnLst>
                <a:cxn ang="0">
                  <a:pos x="183" y="260"/>
                </a:cxn>
                <a:cxn ang="0">
                  <a:pos x="119" y="260"/>
                </a:cxn>
                <a:cxn ang="0">
                  <a:pos x="124" y="244"/>
                </a:cxn>
                <a:cxn ang="0">
                  <a:pos x="115" y="223"/>
                </a:cxn>
                <a:cxn ang="0">
                  <a:pos x="95" y="215"/>
                </a:cxn>
                <a:cxn ang="0">
                  <a:pos x="76" y="222"/>
                </a:cxn>
                <a:cxn ang="0">
                  <a:pos x="74" y="223"/>
                </a:cxn>
                <a:cxn ang="0">
                  <a:pos x="66" y="244"/>
                </a:cxn>
                <a:cxn ang="0">
                  <a:pos x="71" y="260"/>
                </a:cxn>
                <a:cxn ang="0">
                  <a:pos x="0" y="260"/>
                </a:cxn>
                <a:cxn ang="0">
                  <a:pos x="11" y="226"/>
                </a:cxn>
                <a:cxn ang="0">
                  <a:pos x="31" y="92"/>
                </a:cxn>
                <a:cxn ang="0">
                  <a:pos x="63" y="0"/>
                </a:cxn>
                <a:cxn ang="0">
                  <a:pos x="167" y="92"/>
                </a:cxn>
                <a:cxn ang="0">
                  <a:pos x="184" y="226"/>
                </a:cxn>
                <a:cxn ang="0">
                  <a:pos x="183" y="260"/>
                </a:cxn>
              </a:cxnLst>
              <a:rect l="0" t="0" r="r" b="b"/>
              <a:pathLst>
                <a:path w="184" h="260">
                  <a:moveTo>
                    <a:pt x="183" y="260"/>
                  </a:moveTo>
                  <a:cubicBezTo>
                    <a:pt x="119" y="260"/>
                    <a:pt x="119" y="260"/>
                    <a:pt x="119" y="260"/>
                  </a:cubicBezTo>
                  <a:cubicBezTo>
                    <a:pt x="122" y="255"/>
                    <a:pt x="124" y="250"/>
                    <a:pt x="124" y="244"/>
                  </a:cubicBezTo>
                  <a:cubicBezTo>
                    <a:pt x="124" y="236"/>
                    <a:pt x="121" y="229"/>
                    <a:pt x="115" y="223"/>
                  </a:cubicBezTo>
                  <a:cubicBezTo>
                    <a:pt x="110" y="218"/>
                    <a:pt x="103" y="215"/>
                    <a:pt x="95" y="215"/>
                  </a:cubicBezTo>
                  <a:cubicBezTo>
                    <a:pt x="87" y="215"/>
                    <a:pt x="81" y="217"/>
                    <a:pt x="76" y="222"/>
                  </a:cubicBezTo>
                  <a:cubicBezTo>
                    <a:pt x="75" y="222"/>
                    <a:pt x="75" y="223"/>
                    <a:pt x="74" y="223"/>
                  </a:cubicBezTo>
                  <a:cubicBezTo>
                    <a:pt x="69" y="229"/>
                    <a:pt x="66" y="236"/>
                    <a:pt x="66" y="244"/>
                  </a:cubicBezTo>
                  <a:cubicBezTo>
                    <a:pt x="66" y="250"/>
                    <a:pt x="67" y="255"/>
                    <a:pt x="71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4" y="249"/>
                    <a:pt x="8" y="237"/>
                    <a:pt x="11" y="226"/>
                  </a:cubicBezTo>
                  <a:cubicBezTo>
                    <a:pt x="25" y="181"/>
                    <a:pt x="31" y="136"/>
                    <a:pt x="31" y="92"/>
                  </a:cubicBezTo>
                  <a:cubicBezTo>
                    <a:pt x="24" y="32"/>
                    <a:pt x="35" y="1"/>
                    <a:pt x="63" y="0"/>
                  </a:cubicBezTo>
                  <a:cubicBezTo>
                    <a:pt x="114" y="6"/>
                    <a:pt x="148" y="37"/>
                    <a:pt x="167" y="92"/>
                  </a:cubicBezTo>
                  <a:cubicBezTo>
                    <a:pt x="179" y="128"/>
                    <a:pt x="184" y="173"/>
                    <a:pt x="184" y="226"/>
                  </a:cubicBezTo>
                  <a:cubicBezTo>
                    <a:pt x="184" y="237"/>
                    <a:pt x="184" y="248"/>
                    <a:pt x="183" y="260"/>
                  </a:cubicBezTo>
                  <a:close/>
                </a:path>
              </a:pathLst>
            </a:custGeom>
            <a:solidFill>
              <a:srgbClr val="344F66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1335FB7B-14FC-4701-AEBE-E84FF2A7EE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5146" y="3075610"/>
              <a:ext cx="1768988" cy="1342811"/>
            </a:xfrm>
            <a:custGeom>
              <a:avLst/>
              <a:gdLst/>
              <a:ahLst/>
              <a:cxnLst>
                <a:cxn ang="0">
                  <a:pos x="372" y="145"/>
                </a:cxn>
                <a:cxn ang="0">
                  <a:pos x="372" y="184"/>
                </a:cxn>
                <a:cxn ang="0">
                  <a:pos x="353" y="191"/>
                </a:cxn>
                <a:cxn ang="0">
                  <a:pos x="351" y="193"/>
                </a:cxn>
                <a:cxn ang="0">
                  <a:pos x="343" y="213"/>
                </a:cxn>
                <a:cxn ang="0">
                  <a:pos x="351" y="234"/>
                </a:cxn>
                <a:cxn ang="0">
                  <a:pos x="353" y="235"/>
                </a:cxn>
                <a:cxn ang="0">
                  <a:pos x="372" y="242"/>
                </a:cxn>
                <a:cxn ang="0">
                  <a:pos x="372" y="273"/>
                </a:cxn>
                <a:cxn ang="0">
                  <a:pos x="372" y="290"/>
                </a:cxn>
                <a:cxn ang="0">
                  <a:pos x="353" y="290"/>
                </a:cxn>
                <a:cxn ang="0">
                  <a:pos x="280" y="290"/>
                </a:cxn>
                <a:cxn ang="0">
                  <a:pos x="284" y="287"/>
                </a:cxn>
                <a:cxn ang="0">
                  <a:pos x="293" y="266"/>
                </a:cxn>
                <a:cxn ang="0">
                  <a:pos x="284" y="246"/>
                </a:cxn>
                <a:cxn ang="0">
                  <a:pos x="264" y="237"/>
                </a:cxn>
                <a:cxn ang="0">
                  <a:pos x="243" y="246"/>
                </a:cxn>
                <a:cxn ang="0">
                  <a:pos x="235" y="266"/>
                </a:cxn>
                <a:cxn ang="0">
                  <a:pos x="243" y="287"/>
                </a:cxn>
                <a:cxn ang="0">
                  <a:pos x="247" y="290"/>
                </a:cxn>
                <a:cxn ang="0">
                  <a:pos x="162" y="290"/>
                </a:cxn>
                <a:cxn ang="0">
                  <a:pos x="100" y="290"/>
                </a:cxn>
                <a:cxn ang="0">
                  <a:pos x="104" y="287"/>
                </a:cxn>
                <a:cxn ang="0">
                  <a:pos x="112" y="266"/>
                </a:cxn>
                <a:cxn ang="0">
                  <a:pos x="104" y="246"/>
                </a:cxn>
                <a:cxn ang="0">
                  <a:pos x="83" y="237"/>
                </a:cxn>
                <a:cxn ang="0">
                  <a:pos x="63" y="246"/>
                </a:cxn>
                <a:cxn ang="0">
                  <a:pos x="54" y="266"/>
                </a:cxn>
                <a:cxn ang="0">
                  <a:pos x="63" y="287"/>
                </a:cxn>
                <a:cxn ang="0">
                  <a:pos x="67" y="290"/>
                </a:cxn>
                <a:cxn ang="0">
                  <a:pos x="0" y="290"/>
                </a:cxn>
                <a:cxn ang="0">
                  <a:pos x="0" y="225"/>
                </a:cxn>
                <a:cxn ang="0">
                  <a:pos x="157" y="134"/>
                </a:cxn>
                <a:cxn ang="0">
                  <a:pos x="199" y="45"/>
                </a:cxn>
                <a:cxn ang="0">
                  <a:pos x="270" y="45"/>
                </a:cxn>
                <a:cxn ang="0">
                  <a:pos x="265" y="29"/>
                </a:cxn>
                <a:cxn ang="0">
                  <a:pos x="273" y="8"/>
                </a:cxn>
                <a:cxn ang="0">
                  <a:pos x="275" y="7"/>
                </a:cxn>
                <a:cxn ang="0">
                  <a:pos x="294" y="0"/>
                </a:cxn>
                <a:cxn ang="0">
                  <a:pos x="314" y="8"/>
                </a:cxn>
                <a:cxn ang="0">
                  <a:pos x="323" y="29"/>
                </a:cxn>
                <a:cxn ang="0">
                  <a:pos x="318" y="45"/>
                </a:cxn>
                <a:cxn ang="0">
                  <a:pos x="382" y="45"/>
                </a:cxn>
                <a:cxn ang="0">
                  <a:pos x="372" y="145"/>
                </a:cxn>
                <a:cxn ang="0">
                  <a:pos x="353" y="278"/>
                </a:cxn>
                <a:cxn ang="0">
                  <a:pos x="353" y="277"/>
                </a:cxn>
                <a:cxn ang="0">
                  <a:pos x="352" y="278"/>
                </a:cxn>
                <a:cxn ang="0">
                  <a:pos x="353" y="278"/>
                </a:cxn>
              </a:cxnLst>
              <a:rect l="0" t="0" r="r" b="b"/>
              <a:pathLst>
                <a:path w="382" h="290">
                  <a:moveTo>
                    <a:pt x="372" y="145"/>
                  </a:moveTo>
                  <a:cubicBezTo>
                    <a:pt x="372" y="184"/>
                    <a:pt x="372" y="184"/>
                    <a:pt x="372" y="184"/>
                  </a:cubicBezTo>
                  <a:cubicBezTo>
                    <a:pt x="365" y="184"/>
                    <a:pt x="358" y="187"/>
                    <a:pt x="353" y="191"/>
                  </a:cubicBezTo>
                  <a:cubicBezTo>
                    <a:pt x="352" y="192"/>
                    <a:pt x="352" y="192"/>
                    <a:pt x="351" y="193"/>
                  </a:cubicBezTo>
                  <a:cubicBezTo>
                    <a:pt x="346" y="198"/>
                    <a:pt x="343" y="205"/>
                    <a:pt x="343" y="213"/>
                  </a:cubicBezTo>
                  <a:cubicBezTo>
                    <a:pt x="343" y="221"/>
                    <a:pt x="346" y="228"/>
                    <a:pt x="351" y="234"/>
                  </a:cubicBezTo>
                  <a:cubicBezTo>
                    <a:pt x="352" y="234"/>
                    <a:pt x="352" y="235"/>
                    <a:pt x="353" y="235"/>
                  </a:cubicBezTo>
                  <a:cubicBezTo>
                    <a:pt x="358" y="240"/>
                    <a:pt x="365" y="242"/>
                    <a:pt x="372" y="242"/>
                  </a:cubicBezTo>
                  <a:cubicBezTo>
                    <a:pt x="372" y="273"/>
                    <a:pt x="372" y="273"/>
                    <a:pt x="372" y="273"/>
                  </a:cubicBezTo>
                  <a:cubicBezTo>
                    <a:pt x="372" y="290"/>
                    <a:pt x="372" y="290"/>
                    <a:pt x="372" y="290"/>
                  </a:cubicBezTo>
                  <a:cubicBezTo>
                    <a:pt x="353" y="290"/>
                    <a:pt x="353" y="290"/>
                    <a:pt x="353" y="290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89"/>
                    <a:pt x="283" y="288"/>
                    <a:pt x="284" y="287"/>
                  </a:cubicBezTo>
                  <a:cubicBezTo>
                    <a:pt x="290" y="281"/>
                    <a:pt x="293" y="274"/>
                    <a:pt x="293" y="266"/>
                  </a:cubicBezTo>
                  <a:cubicBezTo>
                    <a:pt x="293" y="258"/>
                    <a:pt x="290" y="252"/>
                    <a:pt x="284" y="246"/>
                  </a:cubicBezTo>
                  <a:cubicBezTo>
                    <a:pt x="278" y="240"/>
                    <a:pt x="272" y="237"/>
                    <a:pt x="264" y="237"/>
                  </a:cubicBezTo>
                  <a:cubicBezTo>
                    <a:pt x="256" y="237"/>
                    <a:pt x="249" y="240"/>
                    <a:pt x="243" y="246"/>
                  </a:cubicBezTo>
                  <a:cubicBezTo>
                    <a:pt x="237" y="252"/>
                    <a:pt x="235" y="258"/>
                    <a:pt x="235" y="266"/>
                  </a:cubicBezTo>
                  <a:cubicBezTo>
                    <a:pt x="235" y="274"/>
                    <a:pt x="237" y="281"/>
                    <a:pt x="243" y="287"/>
                  </a:cubicBezTo>
                  <a:cubicBezTo>
                    <a:pt x="244" y="288"/>
                    <a:pt x="246" y="289"/>
                    <a:pt x="247" y="290"/>
                  </a:cubicBezTo>
                  <a:cubicBezTo>
                    <a:pt x="162" y="290"/>
                    <a:pt x="162" y="290"/>
                    <a:pt x="162" y="290"/>
                  </a:cubicBezTo>
                  <a:cubicBezTo>
                    <a:pt x="100" y="290"/>
                    <a:pt x="100" y="290"/>
                    <a:pt x="100" y="290"/>
                  </a:cubicBezTo>
                  <a:cubicBezTo>
                    <a:pt x="101" y="289"/>
                    <a:pt x="103" y="288"/>
                    <a:pt x="104" y="287"/>
                  </a:cubicBezTo>
                  <a:cubicBezTo>
                    <a:pt x="110" y="281"/>
                    <a:pt x="112" y="274"/>
                    <a:pt x="112" y="266"/>
                  </a:cubicBezTo>
                  <a:cubicBezTo>
                    <a:pt x="112" y="258"/>
                    <a:pt x="110" y="252"/>
                    <a:pt x="104" y="246"/>
                  </a:cubicBezTo>
                  <a:cubicBezTo>
                    <a:pt x="98" y="240"/>
                    <a:pt x="91" y="237"/>
                    <a:pt x="83" y="237"/>
                  </a:cubicBezTo>
                  <a:cubicBezTo>
                    <a:pt x="75" y="237"/>
                    <a:pt x="69" y="240"/>
                    <a:pt x="63" y="246"/>
                  </a:cubicBezTo>
                  <a:cubicBezTo>
                    <a:pt x="57" y="252"/>
                    <a:pt x="54" y="258"/>
                    <a:pt x="54" y="266"/>
                  </a:cubicBezTo>
                  <a:cubicBezTo>
                    <a:pt x="54" y="274"/>
                    <a:pt x="57" y="281"/>
                    <a:pt x="63" y="287"/>
                  </a:cubicBezTo>
                  <a:cubicBezTo>
                    <a:pt x="64" y="288"/>
                    <a:pt x="65" y="289"/>
                    <a:pt x="67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77" y="219"/>
                    <a:pt x="129" y="188"/>
                    <a:pt x="157" y="134"/>
                  </a:cubicBezTo>
                  <a:cubicBezTo>
                    <a:pt x="174" y="104"/>
                    <a:pt x="188" y="74"/>
                    <a:pt x="199" y="45"/>
                  </a:cubicBezTo>
                  <a:cubicBezTo>
                    <a:pt x="270" y="45"/>
                    <a:pt x="270" y="45"/>
                    <a:pt x="270" y="45"/>
                  </a:cubicBezTo>
                  <a:cubicBezTo>
                    <a:pt x="266" y="40"/>
                    <a:pt x="265" y="35"/>
                    <a:pt x="265" y="29"/>
                  </a:cubicBezTo>
                  <a:cubicBezTo>
                    <a:pt x="265" y="21"/>
                    <a:pt x="268" y="14"/>
                    <a:pt x="273" y="8"/>
                  </a:cubicBezTo>
                  <a:cubicBezTo>
                    <a:pt x="274" y="8"/>
                    <a:pt x="274" y="7"/>
                    <a:pt x="275" y="7"/>
                  </a:cubicBezTo>
                  <a:cubicBezTo>
                    <a:pt x="280" y="2"/>
                    <a:pt x="286" y="0"/>
                    <a:pt x="294" y="0"/>
                  </a:cubicBezTo>
                  <a:cubicBezTo>
                    <a:pt x="302" y="0"/>
                    <a:pt x="309" y="3"/>
                    <a:pt x="314" y="8"/>
                  </a:cubicBezTo>
                  <a:cubicBezTo>
                    <a:pt x="320" y="14"/>
                    <a:pt x="323" y="21"/>
                    <a:pt x="323" y="29"/>
                  </a:cubicBezTo>
                  <a:cubicBezTo>
                    <a:pt x="323" y="35"/>
                    <a:pt x="321" y="40"/>
                    <a:pt x="318" y="45"/>
                  </a:cubicBezTo>
                  <a:cubicBezTo>
                    <a:pt x="382" y="45"/>
                    <a:pt x="382" y="45"/>
                    <a:pt x="382" y="45"/>
                  </a:cubicBezTo>
                  <a:cubicBezTo>
                    <a:pt x="380" y="76"/>
                    <a:pt x="377" y="109"/>
                    <a:pt x="372" y="145"/>
                  </a:cubicBezTo>
                  <a:close/>
                  <a:moveTo>
                    <a:pt x="353" y="278"/>
                  </a:moveTo>
                  <a:cubicBezTo>
                    <a:pt x="353" y="277"/>
                    <a:pt x="353" y="277"/>
                    <a:pt x="353" y="277"/>
                  </a:cubicBezTo>
                  <a:cubicBezTo>
                    <a:pt x="353" y="277"/>
                    <a:pt x="352" y="277"/>
                    <a:pt x="352" y="278"/>
                  </a:cubicBezTo>
                  <a:lnTo>
                    <a:pt x="353" y="278"/>
                  </a:lnTo>
                  <a:close/>
                </a:path>
              </a:pathLst>
            </a:custGeom>
            <a:solidFill>
              <a:srgbClr val="344F66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CFCB6A62-49C8-48C5-9AF2-644C6A3A596F}"/>
                </a:ext>
              </a:extLst>
            </p:cNvPr>
            <p:cNvSpPr/>
            <p:nvPr/>
          </p:nvSpPr>
          <p:spPr bwMode="auto">
            <a:xfrm>
              <a:off x="67090" y="3618449"/>
              <a:ext cx="1371381" cy="1538043"/>
            </a:xfrm>
            <a:custGeom>
              <a:avLst/>
              <a:gdLst/>
              <a:ahLst/>
              <a:cxnLst>
                <a:cxn ang="0">
                  <a:pos x="246" y="108"/>
                </a:cxn>
                <a:cxn ang="0">
                  <a:pos x="246" y="173"/>
                </a:cxn>
                <a:cxn ang="0">
                  <a:pos x="246" y="219"/>
                </a:cxn>
                <a:cxn ang="0">
                  <a:pos x="247" y="219"/>
                </a:cxn>
                <a:cxn ang="0">
                  <a:pos x="267" y="211"/>
                </a:cxn>
                <a:cxn ang="0">
                  <a:pos x="288" y="219"/>
                </a:cxn>
                <a:cxn ang="0">
                  <a:pos x="296" y="240"/>
                </a:cxn>
                <a:cxn ang="0">
                  <a:pos x="288" y="260"/>
                </a:cxn>
                <a:cxn ang="0">
                  <a:pos x="284" y="263"/>
                </a:cxn>
                <a:cxn ang="0">
                  <a:pos x="267" y="269"/>
                </a:cxn>
                <a:cxn ang="0">
                  <a:pos x="251" y="263"/>
                </a:cxn>
                <a:cxn ang="0">
                  <a:pos x="247" y="260"/>
                </a:cxn>
                <a:cxn ang="0">
                  <a:pos x="246" y="260"/>
                </a:cxn>
                <a:cxn ang="0">
                  <a:pos x="246" y="283"/>
                </a:cxn>
                <a:cxn ang="0">
                  <a:pos x="144" y="283"/>
                </a:cxn>
                <a:cxn ang="0">
                  <a:pos x="143" y="283"/>
                </a:cxn>
                <a:cxn ang="0">
                  <a:pos x="144" y="283"/>
                </a:cxn>
                <a:cxn ang="0">
                  <a:pos x="152" y="303"/>
                </a:cxn>
                <a:cxn ang="0">
                  <a:pos x="144" y="324"/>
                </a:cxn>
                <a:cxn ang="0">
                  <a:pos x="123" y="332"/>
                </a:cxn>
                <a:cxn ang="0">
                  <a:pos x="103" y="324"/>
                </a:cxn>
                <a:cxn ang="0">
                  <a:pos x="94" y="303"/>
                </a:cxn>
                <a:cxn ang="0">
                  <a:pos x="103" y="283"/>
                </a:cxn>
                <a:cxn ang="0">
                  <a:pos x="103" y="283"/>
                </a:cxn>
                <a:cxn ang="0">
                  <a:pos x="103" y="283"/>
                </a:cxn>
                <a:cxn ang="0">
                  <a:pos x="0" y="283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198" y="0"/>
                </a:cxn>
                <a:cxn ang="0">
                  <a:pos x="246" y="48"/>
                </a:cxn>
                <a:cxn ang="0">
                  <a:pos x="246" y="108"/>
                </a:cxn>
              </a:cxnLst>
              <a:rect l="0" t="0" r="r" b="b"/>
              <a:pathLst>
                <a:path w="296" h="332">
                  <a:moveTo>
                    <a:pt x="246" y="108"/>
                  </a:moveTo>
                  <a:cubicBezTo>
                    <a:pt x="246" y="173"/>
                    <a:pt x="246" y="173"/>
                    <a:pt x="246" y="173"/>
                  </a:cubicBezTo>
                  <a:cubicBezTo>
                    <a:pt x="246" y="219"/>
                    <a:pt x="246" y="219"/>
                    <a:pt x="246" y="219"/>
                  </a:cubicBezTo>
                  <a:cubicBezTo>
                    <a:pt x="246" y="219"/>
                    <a:pt x="247" y="219"/>
                    <a:pt x="247" y="219"/>
                  </a:cubicBezTo>
                  <a:cubicBezTo>
                    <a:pt x="252" y="213"/>
                    <a:pt x="259" y="211"/>
                    <a:pt x="267" y="211"/>
                  </a:cubicBezTo>
                  <a:cubicBezTo>
                    <a:pt x="275" y="211"/>
                    <a:pt x="282" y="213"/>
                    <a:pt x="288" y="219"/>
                  </a:cubicBezTo>
                  <a:cubicBezTo>
                    <a:pt x="293" y="225"/>
                    <a:pt x="296" y="232"/>
                    <a:pt x="296" y="240"/>
                  </a:cubicBezTo>
                  <a:cubicBezTo>
                    <a:pt x="296" y="248"/>
                    <a:pt x="293" y="254"/>
                    <a:pt x="288" y="260"/>
                  </a:cubicBezTo>
                  <a:cubicBezTo>
                    <a:pt x="286" y="261"/>
                    <a:pt x="285" y="262"/>
                    <a:pt x="284" y="263"/>
                  </a:cubicBezTo>
                  <a:cubicBezTo>
                    <a:pt x="279" y="267"/>
                    <a:pt x="273" y="269"/>
                    <a:pt x="267" y="269"/>
                  </a:cubicBezTo>
                  <a:cubicBezTo>
                    <a:pt x="261" y="269"/>
                    <a:pt x="255" y="267"/>
                    <a:pt x="251" y="263"/>
                  </a:cubicBezTo>
                  <a:cubicBezTo>
                    <a:pt x="249" y="262"/>
                    <a:pt x="248" y="261"/>
                    <a:pt x="247" y="260"/>
                  </a:cubicBezTo>
                  <a:cubicBezTo>
                    <a:pt x="247" y="260"/>
                    <a:pt x="246" y="260"/>
                    <a:pt x="246" y="260"/>
                  </a:cubicBezTo>
                  <a:cubicBezTo>
                    <a:pt x="246" y="283"/>
                    <a:pt x="246" y="283"/>
                    <a:pt x="246" y="283"/>
                  </a:cubicBezTo>
                  <a:cubicBezTo>
                    <a:pt x="144" y="283"/>
                    <a:pt x="144" y="283"/>
                    <a:pt x="144" y="283"/>
                  </a:cubicBezTo>
                  <a:cubicBezTo>
                    <a:pt x="143" y="283"/>
                    <a:pt x="143" y="283"/>
                    <a:pt x="143" y="283"/>
                  </a:cubicBezTo>
                  <a:cubicBezTo>
                    <a:pt x="144" y="283"/>
                    <a:pt x="144" y="283"/>
                    <a:pt x="144" y="283"/>
                  </a:cubicBezTo>
                  <a:cubicBezTo>
                    <a:pt x="149" y="289"/>
                    <a:pt x="152" y="295"/>
                    <a:pt x="152" y="303"/>
                  </a:cubicBezTo>
                  <a:cubicBezTo>
                    <a:pt x="152" y="311"/>
                    <a:pt x="149" y="318"/>
                    <a:pt x="144" y="324"/>
                  </a:cubicBezTo>
                  <a:cubicBezTo>
                    <a:pt x="138" y="330"/>
                    <a:pt x="131" y="332"/>
                    <a:pt x="123" y="332"/>
                  </a:cubicBezTo>
                  <a:cubicBezTo>
                    <a:pt x="115" y="332"/>
                    <a:pt x="108" y="330"/>
                    <a:pt x="103" y="324"/>
                  </a:cubicBezTo>
                  <a:cubicBezTo>
                    <a:pt x="97" y="318"/>
                    <a:pt x="94" y="311"/>
                    <a:pt x="94" y="303"/>
                  </a:cubicBezTo>
                  <a:cubicBezTo>
                    <a:pt x="94" y="295"/>
                    <a:pt x="97" y="289"/>
                    <a:pt x="103" y="283"/>
                  </a:cubicBezTo>
                  <a:cubicBezTo>
                    <a:pt x="103" y="283"/>
                    <a:pt x="103" y="283"/>
                    <a:pt x="103" y="283"/>
                  </a:cubicBezTo>
                  <a:cubicBezTo>
                    <a:pt x="103" y="283"/>
                    <a:pt x="103" y="283"/>
                    <a:pt x="103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"/>
                    <a:pt x="16" y="0"/>
                    <a:pt x="4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30" y="0"/>
                    <a:pt x="246" y="16"/>
                    <a:pt x="246" y="48"/>
                  </a:cubicBezTo>
                  <a:lnTo>
                    <a:pt x="246" y="108"/>
                  </a:lnTo>
                  <a:close/>
                </a:path>
              </a:pathLst>
            </a:custGeom>
            <a:solidFill>
              <a:srgbClr val="CF3B4C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5E7E73C6-669F-4B95-98B6-79C706B1D84A}"/>
                </a:ext>
              </a:extLst>
            </p:cNvPr>
            <p:cNvSpPr/>
            <p:nvPr/>
          </p:nvSpPr>
          <p:spPr bwMode="auto">
            <a:xfrm>
              <a:off x="67090" y="4927927"/>
              <a:ext cx="1371381" cy="1130915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03" y="0"/>
                </a:cxn>
                <a:cxn ang="0">
                  <a:pos x="94" y="20"/>
                </a:cxn>
                <a:cxn ang="0">
                  <a:pos x="103" y="41"/>
                </a:cxn>
                <a:cxn ang="0">
                  <a:pos x="123" y="49"/>
                </a:cxn>
                <a:cxn ang="0">
                  <a:pos x="144" y="41"/>
                </a:cxn>
                <a:cxn ang="0">
                  <a:pos x="152" y="20"/>
                </a:cxn>
                <a:cxn ang="0">
                  <a:pos x="144" y="0"/>
                </a:cxn>
                <a:cxn ang="0">
                  <a:pos x="144" y="0"/>
                </a:cxn>
                <a:cxn ang="0">
                  <a:pos x="246" y="0"/>
                </a:cxn>
                <a:cxn ang="0">
                  <a:pos x="246" y="58"/>
                </a:cxn>
                <a:cxn ang="0">
                  <a:pos x="247" y="58"/>
                </a:cxn>
                <a:cxn ang="0">
                  <a:pos x="267" y="50"/>
                </a:cxn>
                <a:cxn ang="0">
                  <a:pos x="288" y="58"/>
                </a:cxn>
                <a:cxn ang="0">
                  <a:pos x="296" y="79"/>
                </a:cxn>
                <a:cxn ang="0">
                  <a:pos x="288" y="99"/>
                </a:cxn>
                <a:cxn ang="0">
                  <a:pos x="284" y="103"/>
                </a:cxn>
                <a:cxn ang="0">
                  <a:pos x="267" y="108"/>
                </a:cxn>
                <a:cxn ang="0">
                  <a:pos x="251" y="103"/>
                </a:cxn>
                <a:cxn ang="0">
                  <a:pos x="247" y="99"/>
                </a:cxn>
                <a:cxn ang="0">
                  <a:pos x="246" y="99"/>
                </a:cxn>
                <a:cxn ang="0">
                  <a:pos x="246" y="103"/>
                </a:cxn>
                <a:cxn ang="0">
                  <a:pos x="246" y="155"/>
                </a:cxn>
                <a:cxn ang="0">
                  <a:pos x="246" y="196"/>
                </a:cxn>
                <a:cxn ang="0">
                  <a:pos x="198" y="244"/>
                </a:cxn>
                <a:cxn ang="0">
                  <a:pos x="48" y="244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03" y="0"/>
                </a:cxn>
              </a:cxnLst>
              <a:rect l="0" t="0" r="r" b="b"/>
              <a:pathLst>
                <a:path w="296" h="244">
                  <a:moveTo>
                    <a:pt x="103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97" y="6"/>
                    <a:pt x="94" y="12"/>
                    <a:pt x="94" y="20"/>
                  </a:cubicBezTo>
                  <a:cubicBezTo>
                    <a:pt x="94" y="28"/>
                    <a:pt x="97" y="35"/>
                    <a:pt x="103" y="41"/>
                  </a:cubicBezTo>
                  <a:cubicBezTo>
                    <a:pt x="108" y="47"/>
                    <a:pt x="115" y="49"/>
                    <a:pt x="123" y="49"/>
                  </a:cubicBezTo>
                  <a:cubicBezTo>
                    <a:pt x="131" y="49"/>
                    <a:pt x="138" y="47"/>
                    <a:pt x="144" y="41"/>
                  </a:cubicBezTo>
                  <a:cubicBezTo>
                    <a:pt x="149" y="35"/>
                    <a:pt x="152" y="28"/>
                    <a:pt x="152" y="20"/>
                  </a:cubicBezTo>
                  <a:cubicBezTo>
                    <a:pt x="152" y="12"/>
                    <a:pt x="149" y="6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6" y="58"/>
                    <a:pt x="246" y="58"/>
                    <a:pt x="246" y="58"/>
                  </a:cubicBezTo>
                  <a:cubicBezTo>
                    <a:pt x="246" y="58"/>
                    <a:pt x="247" y="58"/>
                    <a:pt x="247" y="58"/>
                  </a:cubicBezTo>
                  <a:cubicBezTo>
                    <a:pt x="252" y="53"/>
                    <a:pt x="259" y="50"/>
                    <a:pt x="267" y="50"/>
                  </a:cubicBezTo>
                  <a:cubicBezTo>
                    <a:pt x="275" y="50"/>
                    <a:pt x="282" y="53"/>
                    <a:pt x="288" y="58"/>
                  </a:cubicBezTo>
                  <a:cubicBezTo>
                    <a:pt x="293" y="64"/>
                    <a:pt x="296" y="71"/>
                    <a:pt x="296" y="79"/>
                  </a:cubicBezTo>
                  <a:cubicBezTo>
                    <a:pt x="296" y="87"/>
                    <a:pt x="293" y="94"/>
                    <a:pt x="288" y="99"/>
                  </a:cubicBezTo>
                  <a:cubicBezTo>
                    <a:pt x="286" y="101"/>
                    <a:pt x="285" y="102"/>
                    <a:pt x="284" y="103"/>
                  </a:cubicBezTo>
                  <a:cubicBezTo>
                    <a:pt x="279" y="106"/>
                    <a:pt x="273" y="108"/>
                    <a:pt x="267" y="108"/>
                  </a:cubicBezTo>
                  <a:cubicBezTo>
                    <a:pt x="261" y="108"/>
                    <a:pt x="255" y="106"/>
                    <a:pt x="251" y="103"/>
                  </a:cubicBezTo>
                  <a:cubicBezTo>
                    <a:pt x="249" y="102"/>
                    <a:pt x="248" y="101"/>
                    <a:pt x="247" y="99"/>
                  </a:cubicBezTo>
                  <a:cubicBezTo>
                    <a:pt x="247" y="99"/>
                    <a:pt x="246" y="99"/>
                    <a:pt x="246" y="99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6" y="196"/>
                    <a:pt x="246" y="196"/>
                    <a:pt x="246" y="196"/>
                  </a:cubicBezTo>
                  <a:cubicBezTo>
                    <a:pt x="246" y="228"/>
                    <a:pt x="230" y="244"/>
                    <a:pt x="198" y="244"/>
                  </a:cubicBezTo>
                  <a:cubicBezTo>
                    <a:pt x="48" y="244"/>
                    <a:pt x="48" y="244"/>
                    <a:pt x="48" y="244"/>
                  </a:cubicBezTo>
                  <a:cubicBezTo>
                    <a:pt x="16" y="244"/>
                    <a:pt x="0" y="228"/>
                    <a:pt x="0" y="19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CF3B4C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2D844EA0-1296-4D3F-B7E8-51F84A1DBDD7}"/>
                </a:ext>
              </a:extLst>
            </p:cNvPr>
            <p:cNvSpPr/>
            <p:nvPr/>
          </p:nvSpPr>
          <p:spPr bwMode="auto">
            <a:xfrm>
              <a:off x="1205146" y="4173193"/>
              <a:ext cx="749975" cy="1852317"/>
            </a:xfrm>
            <a:custGeom>
              <a:avLst/>
              <a:gdLst/>
              <a:ahLst/>
              <a:cxnLst>
                <a:cxn ang="0">
                  <a:pos x="162" y="400"/>
                </a:cxn>
                <a:cxn ang="0">
                  <a:pos x="78" y="324"/>
                </a:cxn>
                <a:cxn ang="0">
                  <a:pos x="3" y="318"/>
                </a:cxn>
                <a:cxn ang="0">
                  <a:pos x="0" y="318"/>
                </a:cxn>
                <a:cxn ang="0">
                  <a:pos x="0" y="266"/>
                </a:cxn>
                <a:cxn ang="0">
                  <a:pos x="5" y="266"/>
                </a:cxn>
                <a:cxn ang="0">
                  <a:pos x="21" y="271"/>
                </a:cxn>
                <a:cxn ang="0">
                  <a:pos x="38" y="266"/>
                </a:cxn>
                <a:cxn ang="0">
                  <a:pos x="42" y="262"/>
                </a:cxn>
                <a:cxn ang="0">
                  <a:pos x="50" y="242"/>
                </a:cxn>
                <a:cxn ang="0">
                  <a:pos x="42" y="221"/>
                </a:cxn>
                <a:cxn ang="0">
                  <a:pos x="21" y="213"/>
                </a:cxn>
                <a:cxn ang="0">
                  <a:pos x="1" y="221"/>
                </a:cxn>
                <a:cxn ang="0">
                  <a:pos x="0" y="221"/>
                </a:cxn>
                <a:cxn ang="0">
                  <a:pos x="0" y="163"/>
                </a:cxn>
                <a:cxn ang="0">
                  <a:pos x="0" y="140"/>
                </a:cxn>
                <a:cxn ang="0">
                  <a:pos x="1" y="140"/>
                </a:cxn>
                <a:cxn ang="0">
                  <a:pos x="5" y="143"/>
                </a:cxn>
                <a:cxn ang="0">
                  <a:pos x="21" y="149"/>
                </a:cxn>
                <a:cxn ang="0">
                  <a:pos x="38" y="143"/>
                </a:cxn>
                <a:cxn ang="0">
                  <a:pos x="42" y="140"/>
                </a:cxn>
                <a:cxn ang="0">
                  <a:pos x="50" y="120"/>
                </a:cxn>
                <a:cxn ang="0">
                  <a:pos x="42" y="99"/>
                </a:cxn>
                <a:cxn ang="0">
                  <a:pos x="21" y="91"/>
                </a:cxn>
                <a:cxn ang="0">
                  <a:pos x="1" y="99"/>
                </a:cxn>
                <a:cxn ang="0">
                  <a:pos x="0" y="99"/>
                </a:cxn>
                <a:cxn ang="0">
                  <a:pos x="0" y="53"/>
                </a:cxn>
                <a:cxn ang="0">
                  <a:pos x="67" y="53"/>
                </a:cxn>
                <a:cxn ang="0">
                  <a:pos x="63" y="50"/>
                </a:cxn>
                <a:cxn ang="0">
                  <a:pos x="54" y="29"/>
                </a:cxn>
                <a:cxn ang="0">
                  <a:pos x="63" y="9"/>
                </a:cxn>
                <a:cxn ang="0">
                  <a:pos x="83" y="0"/>
                </a:cxn>
                <a:cxn ang="0">
                  <a:pos x="104" y="9"/>
                </a:cxn>
                <a:cxn ang="0">
                  <a:pos x="112" y="29"/>
                </a:cxn>
                <a:cxn ang="0">
                  <a:pos x="104" y="50"/>
                </a:cxn>
                <a:cxn ang="0">
                  <a:pos x="100" y="53"/>
                </a:cxn>
                <a:cxn ang="0">
                  <a:pos x="162" y="53"/>
                </a:cxn>
                <a:cxn ang="0">
                  <a:pos x="162" y="195"/>
                </a:cxn>
                <a:cxn ang="0">
                  <a:pos x="147" y="190"/>
                </a:cxn>
                <a:cxn ang="0">
                  <a:pos x="127" y="199"/>
                </a:cxn>
                <a:cxn ang="0">
                  <a:pos x="127" y="199"/>
                </a:cxn>
                <a:cxn ang="0">
                  <a:pos x="118" y="219"/>
                </a:cxn>
                <a:cxn ang="0">
                  <a:pos x="127" y="240"/>
                </a:cxn>
                <a:cxn ang="0">
                  <a:pos x="127" y="240"/>
                </a:cxn>
                <a:cxn ang="0">
                  <a:pos x="131" y="243"/>
                </a:cxn>
                <a:cxn ang="0">
                  <a:pos x="147" y="248"/>
                </a:cxn>
                <a:cxn ang="0">
                  <a:pos x="162" y="244"/>
                </a:cxn>
                <a:cxn ang="0">
                  <a:pos x="162" y="400"/>
                </a:cxn>
              </a:cxnLst>
              <a:rect l="0" t="0" r="r" b="b"/>
              <a:pathLst>
                <a:path w="162" h="400">
                  <a:moveTo>
                    <a:pt x="162" y="400"/>
                  </a:moveTo>
                  <a:cubicBezTo>
                    <a:pt x="142" y="371"/>
                    <a:pt x="114" y="346"/>
                    <a:pt x="78" y="324"/>
                  </a:cubicBezTo>
                  <a:cubicBezTo>
                    <a:pt x="53" y="314"/>
                    <a:pt x="28" y="312"/>
                    <a:pt x="3" y="318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5" y="266"/>
                    <a:pt x="5" y="266"/>
                    <a:pt x="5" y="266"/>
                  </a:cubicBezTo>
                  <a:cubicBezTo>
                    <a:pt x="9" y="269"/>
                    <a:pt x="15" y="271"/>
                    <a:pt x="21" y="271"/>
                  </a:cubicBezTo>
                  <a:cubicBezTo>
                    <a:pt x="27" y="271"/>
                    <a:pt x="33" y="269"/>
                    <a:pt x="38" y="266"/>
                  </a:cubicBezTo>
                  <a:cubicBezTo>
                    <a:pt x="39" y="265"/>
                    <a:pt x="40" y="264"/>
                    <a:pt x="42" y="262"/>
                  </a:cubicBezTo>
                  <a:cubicBezTo>
                    <a:pt x="47" y="257"/>
                    <a:pt x="50" y="250"/>
                    <a:pt x="50" y="242"/>
                  </a:cubicBezTo>
                  <a:cubicBezTo>
                    <a:pt x="50" y="234"/>
                    <a:pt x="47" y="227"/>
                    <a:pt x="42" y="221"/>
                  </a:cubicBezTo>
                  <a:cubicBezTo>
                    <a:pt x="36" y="216"/>
                    <a:pt x="29" y="213"/>
                    <a:pt x="21" y="213"/>
                  </a:cubicBezTo>
                  <a:cubicBezTo>
                    <a:pt x="13" y="213"/>
                    <a:pt x="6" y="216"/>
                    <a:pt x="1" y="221"/>
                  </a:cubicBezTo>
                  <a:cubicBezTo>
                    <a:pt x="1" y="221"/>
                    <a:pt x="0" y="221"/>
                    <a:pt x="0" y="221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140"/>
                    <a:pt x="1" y="140"/>
                  </a:cubicBezTo>
                  <a:cubicBezTo>
                    <a:pt x="2" y="141"/>
                    <a:pt x="3" y="142"/>
                    <a:pt x="5" y="143"/>
                  </a:cubicBezTo>
                  <a:cubicBezTo>
                    <a:pt x="9" y="147"/>
                    <a:pt x="15" y="149"/>
                    <a:pt x="21" y="149"/>
                  </a:cubicBezTo>
                  <a:cubicBezTo>
                    <a:pt x="27" y="149"/>
                    <a:pt x="33" y="147"/>
                    <a:pt x="38" y="143"/>
                  </a:cubicBezTo>
                  <a:cubicBezTo>
                    <a:pt x="39" y="142"/>
                    <a:pt x="40" y="141"/>
                    <a:pt x="42" y="140"/>
                  </a:cubicBezTo>
                  <a:cubicBezTo>
                    <a:pt x="47" y="134"/>
                    <a:pt x="50" y="128"/>
                    <a:pt x="50" y="120"/>
                  </a:cubicBezTo>
                  <a:cubicBezTo>
                    <a:pt x="50" y="112"/>
                    <a:pt x="47" y="105"/>
                    <a:pt x="42" y="99"/>
                  </a:cubicBezTo>
                  <a:cubicBezTo>
                    <a:pt x="36" y="93"/>
                    <a:pt x="29" y="91"/>
                    <a:pt x="21" y="91"/>
                  </a:cubicBezTo>
                  <a:cubicBezTo>
                    <a:pt x="13" y="91"/>
                    <a:pt x="6" y="93"/>
                    <a:pt x="1" y="99"/>
                  </a:cubicBezTo>
                  <a:cubicBezTo>
                    <a:pt x="1" y="99"/>
                    <a:pt x="0" y="99"/>
                    <a:pt x="0" y="9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5" y="52"/>
                    <a:pt x="64" y="51"/>
                    <a:pt x="63" y="50"/>
                  </a:cubicBezTo>
                  <a:cubicBezTo>
                    <a:pt x="57" y="44"/>
                    <a:pt x="54" y="37"/>
                    <a:pt x="54" y="29"/>
                  </a:cubicBezTo>
                  <a:cubicBezTo>
                    <a:pt x="54" y="21"/>
                    <a:pt x="57" y="15"/>
                    <a:pt x="63" y="9"/>
                  </a:cubicBezTo>
                  <a:cubicBezTo>
                    <a:pt x="69" y="3"/>
                    <a:pt x="75" y="0"/>
                    <a:pt x="83" y="0"/>
                  </a:cubicBezTo>
                  <a:cubicBezTo>
                    <a:pt x="91" y="0"/>
                    <a:pt x="98" y="3"/>
                    <a:pt x="104" y="9"/>
                  </a:cubicBezTo>
                  <a:cubicBezTo>
                    <a:pt x="110" y="15"/>
                    <a:pt x="112" y="21"/>
                    <a:pt x="112" y="29"/>
                  </a:cubicBezTo>
                  <a:cubicBezTo>
                    <a:pt x="112" y="37"/>
                    <a:pt x="110" y="44"/>
                    <a:pt x="104" y="50"/>
                  </a:cubicBezTo>
                  <a:cubicBezTo>
                    <a:pt x="103" y="51"/>
                    <a:pt x="101" y="52"/>
                    <a:pt x="100" y="53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58" y="192"/>
                    <a:pt x="153" y="190"/>
                    <a:pt x="147" y="190"/>
                  </a:cubicBezTo>
                  <a:cubicBezTo>
                    <a:pt x="139" y="190"/>
                    <a:pt x="133" y="193"/>
                    <a:pt x="127" y="199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21" y="205"/>
                    <a:pt x="118" y="212"/>
                    <a:pt x="118" y="219"/>
                  </a:cubicBezTo>
                  <a:cubicBezTo>
                    <a:pt x="118" y="227"/>
                    <a:pt x="121" y="234"/>
                    <a:pt x="127" y="240"/>
                  </a:cubicBezTo>
                  <a:cubicBezTo>
                    <a:pt x="127" y="240"/>
                    <a:pt x="127" y="240"/>
                    <a:pt x="127" y="240"/>
                  </a:cubicBezTo>
                  <a:cubicBezTo>
                    <a:pt x="128" y="241"/>
                    <a:pt x="129" y="242"/>
                    <a:pt x="131" y="243"/>
                  </a:cubicBezTo>
                  <a:cubicBezTo>
                    <a:pt x="136" y="247"/>
                    <a:pt x="141" y="248"/>
                    <a:pt x="147" y="248"/>
                  </a:cubicBezTo>
                  <a:cubicBezTo>
                    <a:pt x="153" y="248"/>
                    <a:pt x="158" y="247"/>
                    <a:pt x="162" y="244"/>
                  </a:cubicBezTo>
                  <a:lnTo>
                    <a:pt x="162" y="400"/>
                  </a:lnTo>
                  <a:close/>
                </a:path>
              </a:pathLst>
            </a:custGeom>
            <a:solidFill>
              <a:srgbClr val="344F66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4F49A51-253A-47BB-8C67-326AAE61FF5C}"/>
                </a:ext>
              </a:extLst>
            </p:cNvPr>
            <p:cNvSpPr/>
            <p:nvPr/>
          </p:nvSpPr>
          <p:spPr bwMode="auto">
            <a:xfrm>
              <a:off x="1752747" y="4173193"/>
              <a:ext cx="1309479" cy="1852317"/>
            </a:xfrm>
            <a:custGeom>
              <a:avLst/>
              <a:gdLst/>
              <a:ahLst/>
              <a:cxnLst>
                <a:cxn ang="0">
                  <a:pos x="235" y="400"/>
                </a:cxn>
                <a:cxn ang="0">
                  <a:pos x="44" y="400"/>
                </a:cxn>
                <a:cxn ang="0">
                  <a:pos x="44" y="244"/>
                </a:cxn>
                <a:cxn ang="0">
                  <a:pos x="29" y="248"/>
                </a:cxn>
                <a:cxn ang="0">
                  <a:pos x="13" y="243"/>
                </a:cxn>
                <a:cxn ang="0">
                  <a:pos x="9" y="240"/>
                </a:cxn>
                <a:cxn ang="0">
                  <a:pos x="9" y="240"/>
                </a:cxn>
                <a:cxn ang="0">
                  <a:pos x="0" y="219"/>
                </a:cxn>
                <a:cxn ang="0">
                  <a:pos x="9" y="199"/>
                </a:cxn>
                <a:cxn ang="0">
                  <a:pos x="9" y="199"/>
                </a:cxn>
                <a:cxn ang="0">
                  <a:pos x="29" y="190"/>
                </a:cxn>
                <a:cxn ang="0">
                  <a:pos x="44" y="195"/>
                </a:cxn>
                <a:cxn ang="0">
                  <a:pos x="44" y="53"/>
                </a:cxn>
                <a:cxn ang="0">
                  <a:pos x="129" y="53"/>
                </a:cxn>
                <a:cxn ang="0">
                  <a:pos x="125" y="50"/>
                </a:cxn>
                <a:cxn ang="0">
                  <a:pos x="117" y="29"/>
                </a:cxn>
                <a:cxn ang="0">
                  <a:pos x="125" y="9"/>
                </a:cxn>
                <a:cxn ang="0">
                  <a:pos x="146" y="0"/>
                </a:cxn>
                <a:cxn ang="0">
                  <a:pos x="166" y="9"/>
                </a:cxn>
                <a:cxn ang="0">
                  <a:pos x="175" y="29"/>
                </a:cxn>
                <a:cxn ang="0">
                  <a:pos x="166" y="50"/>
                </a:cxn>
                <a:cxn ang="0">
                  <a:pos x="162" y="53"/>
                </a:cxn>
                <a:cxn ang="0">
                  <a:pos x="235" y="53"/>
                </a:cxn>
                <a:cxn ang="0">
                  <a:pos x="235" y="82"/>
                </a:cxn>
                <a:cxn ang="0">
                  <a:pos x="254" y="75"/>
                </a:cxn>
                <a:cxn ang="0">
                  <a:pos x="274" y="83"/>
                </a:cxn>
                <a:cxn ang="0">
                  <a:pos x="283" y="104"/>
                </a:cxn>
                <a:cxn ang="0">
                  <a:pos x="274" y="124"/>
                </a:cxn>
                <a:cxn ang="0">
                  <a:pos x="254" y="133"/>
                </a:cxn>
                <a:cxn ang="0">
                  <a:pos x="235" y="126"/>
                </a:cxn>
                <a:cxn ang="0">
                  <a:pos x="235" y="154"/>
                </a:cxn>
                <a:cxn ang="0">
                  <a:pos x="235" y="196"/>
                </a:cxn>
                <a:cxn ang="0">
                  <a:pos x="218" y="190"/>
                </a:cxn>
                <a:cxn ang="0">
                  <a:pos x="197" y="199"/>
                </a:cxn>
                <a:cxn ang="0">
                  <a:pos x="191" y="207"/>
                </a:cxn>
                <a:cxn ang="0">
                  <a:pos x="189" y="219"/>
                </a:cxn>
                <a:cxn ang="0">
                  <a:pos x="194" y="236"/>
                </a:cxn>
                <a:cxn ang="0">
                  <a:pos x="197" y="240"/>
                </a:cxn>
                <a:cxn ang="0">
                  <a:pos x="218" y="248"/>
                </a:cxn>
                <a:cxn ang="0">
                  <a:pos x="235" y="243"/>
                </a:cxn>
                <a:cxn ang="0">
                  <a:pos x="235" y="274"/>
                </a:cxn>
                <a:cxn ang="0">
                  <a:pos x="235" y="317"/>
                </a:cxn>
                <a:cxn ang="0">
                  <a:pos x="218" y="312"/>
                </a:cxn>
                <a:cxn ang="0">
                  <a:pos x="210" y="313"/>
                </a:cxn>
                <a:cxn ang="0">
                  <a:pos x="197" y="320"/>
                </a:cxn>
                <a:cxn ang="0">
                  <a:pos x="189" y="341"/>
                </a:cxn>
                <a:cxn ang="0">
                  <a:pos x="197" y="361"/>
                </a:cxn>
                <a:cxn ang="0">
                  <a:pos x="215" y="370"/>
                </a:cxn>
                <a:cxn ang="0">
                  <a:pos x="218" y="370"/>
                </a:cxn>
                <a:cxn ang="0">
                  <a:pos x="235" y="364"/>
                </a:cxn>
                <a:cxn ang="0">
                  <a:pos x="235" y="400"/>
                </a:cxn>
              </a:cxnLst>
              <a:rect l="0" t="0" r="r" b="b"/>
              <a:pathLst>
                <a:path w="283" h="400">
                  <a:moveTo>
                    <a:pt x="235" y="400"/>
                  </a:moveTo>
                  <a:cubicBezTo>
                    <a:pt x="44" y="400"/>
                    <a:pt x="44" y="400"/>
                    <a:pt x="44" y="400"/>
                  </a:cubicBezTo>
                  <a:cubicBezTo>
                    <a:pt x="44" y="244"/>
                    <a:pt x="44" y="244"/>
                    <a:pt x="44" y="244"/>
                  </a:cubicBezTo>
                  <a:cubicBezTo>
                    <a:pt x="40" y="247"/>
                    <a:pt x="35" y="248"/>
                    <a:pt x="29" y="248"/>
                  </a:cubicBezTo>
                  <a:cubicBezTo>
                    <a:pt x="23" y="248"/>
                    <a:pt x="18" y="247"/>
                    <a:pt x="13" y="243"/>
                  </a:cubicBezTo>
                  <a:cubicBezTo>
                    <a:pt x="11" y="242"/>
                    <a:pt x="10" y="241"/>
                    <a:pt x="9" y="240"/>
                  </a:cubicBezTo>
                  <a:cubicBezTo>
                    <a:pt x="9" y="240"/>
                    <a:pt x="9" y="240"/>
                    <a:pt x="9" y="240"/>
                  </a:cubicBezTo>
                  <a:cubicBezTo>
                    <a:pt x="3" y="234"/>
                    <a:pt x="0" y="227"/>
                    <a:pt x="0" y="219"/>
                  </a:cubicBezTo>
                  <a:cubicBezTo>
                    <a:pt x="0" y="212"/>
                    <a:pt x="3" y="205"/>
                    <a:pt x="9" y="199"/>
                  </a:cubicBezTo>
                  <a:cubicBezTo>
                    <a:pt x="9" y="199"/>
                    <a:pt x="9" y="199"/>
                    <a:pt x="9" y="199"/>
                  </a:cubicBezTo>
                  <a:cubicBezTo>
                    <a:pt x="15" y="193"/>
                    <a:pt x="21" y="190"/>
                    <a:pt x="29" y="190"/>
                  </a:cubicBezTo>
                  <a:cubicBezTo>
                    <a:pt x="35" y="190"/>
                    <a:pt x="40" y="192"/>
                    <a:pt x="44" y="195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8" y="52"/>
                    <a:pt x="126" y="51"/>
                    <a:pt x="125" y="50"/>
                  </a:cubicBezTo>
                  <a:cubicBezTo>
                    <a:pt x="119" y="44"/>
                    <a:pt x="117" y="37"/>
                    <a:pt x="117" y="29"/>
                  </a:cubicBezTo>
                  <a:cubicBezTo>
                    <a:pt x="117" y="21"/>
                    <a:pt x="119" y="15"/>
                    <a:pt x="125" y="9"/>
                  </a:cubicBezTo>
                  <a:cubicBezTo>
                    <a:pt x="131" y="3"/>
                    <a:pt x="138" y="0"/>
                    <a:pt x="146" y="0"/>
                  </a:cubicBezTo>
                  <a:cubicBezTo>
                    <a:pt x="154" y="0"/>
                    <a:pt x="160" y="3"/>
                    <a:pt x="166" y="9"/>
                  </a:cubicBezTo>
                  <a:cubicBezTo>
                    <a:pt x="172" y="15"/>
                    <a:pt x="175" y="21"/>
                    <a:pt x="175" y="29"/>
                  </a:cubicBezTo>
                  <a:cubicBezTo>
                    <a:pt x="175" y="37"/>
                    <a:pt x="172" y="44"/>
                    <a:pt x="166" y="50"/>
                  </a:cubicBezTo>
                  <a:cubicBezTo>
                    <a:pt x="165" y="51"/>
                    <a:pt x="163" y="52"/>
                    <a:pt x="162" y="53"/>
                  </a:cubicBezTo>
                  <a:cubicBezTo>
                    <a:pt x="235" y="53"/>
                    <a:pt x="235" y="53"/>
                    <a:pt x="235" y="53"/>
                  </a:cubicBezTo>
                  <a:cubicBezTo>
                    <a:pt x="235" y="82"/>
                    <a:pt x="235" y="82"/>
                    <a:pt x="235" y="82"/>
                  </a:cubicBezTo>
                  <a:cubicBezTo>
                    <a:pt x="240" y="77"/>
                    <a:pt x="247" y="75"/>
                    <a:pt x="254" y="75"/>
                  </a:cubicBezTo>
                  <a:cubicBezTo>
                    <a:pt x="262" y="75"/>
                    <a:pt x="269" y="78"/>
                    <a:pt x="274" y="83"/>
                  </a:cubicBezTo>
                  <a:cubicBezTo>
                    <a:pt x="280" y="89"/>
                    <a:pt x="283" y="96"/>
                    <a:pt x="283" y="104"/>
                  </a:cubicBezTo>
                  <a:cubicBezTo>
                    <a:pt x="283" y="112"/>
                    <a:pt x="280" y="119"/>
                    <a:pt x="274" y="124"/>
                  </a:cubicBezTo>
                  <a:cubicBezTo>
                    <a:pt x="269" y="130"/>
                    <a:pt x="262" y="133"/>
                    <a:pt x="254" y="133"/>
                  </a:cubicBezTo>
                  <a:cubicBezTo>
                    <a:pt x="247" y="133"/>
                    <a:pt x="240" y="130"/>
                    <a:pt x="235" y="126"/>
                  </a:cubicBezTo>
                  <a:cubicBezTo>
                    <a:pt x="235" y="154"/>
                    <a:pt x="235" y="154"/>
                    <a:pt x="235" y="154"/>
                  </a:cubicBezTo>
                  <a:cubicBezTo>
                    <a:pt x="235" y="196"/>
                    <a:pt x="235" y="196"/>
                    <a:pt x="235" y="196"/>
                  </a:cubicBezTo>
                  <a:cubicBezTo>
                    <a:pt x="230" y="192"/>
                    <a:pt x="224" y="190"/>
                    <a:pt x="218" y="190"/>
                  </a:cubicBezTo>
                  <a:cubicBezTo>
                    <a:pt x="210" y="190"/>
                    <a:pt x="203" y="193"/>
                    <a:pt x="197" y="199"/>
                  </a:cubicBezTo>
                  <a:cubicBezTo>
                    <a:pt x="195" y="201"/>
                    <a:pt x="193" y="204"/>
                    <a:pt x="191" y="207"/>
                  </a:cubicBezTo>
                  <a:cubicBezTo>
                    <a:pt x="190" y="211"/>
                    <a:pt x="189" y="215"/>
                    <a:pt x="189" y="219"/>
                  </a:cubicBezTo>
                  <a:cubicBezTo>
                    <a:pt x="189" y="226"/>
                    <a:pt x="191" y="231"/>
                    <a:pt x="194" y="236"/>
                  </a:cubicBezTo>
                  <a:cubicBezTo>
                    <a:pt x="195" y="237"/>
                    <a:pt x="196" y="239"/>
                    <a:pt x="197" y="240"/>
                  </a:cubicBezTo>
                  <a:cubicBezTo>
                    <a:pt x="203" y="246"/>
                    <a:pt x="210" y="248"/>
                    <a:pt x="218" y="248"/>
                  </a:cubicBezTo>
                  <a:cubicBezTo>
                    <a:pt x="224" y="248"/>
                    <a:pt x="230" y="247"/>
                    <a:pt x="235" y="243"/>
                  </a:cubicBezTo>
                  <a:cubicBezTo>
                    <a:pt x="235" y="274"/>
                    <a:pt x="235" y="274"/>
                    <a:pt x="235" y="274"/>
                  </a:cubicBezTo>
                  <a:cubicBezTo>
                    <a:pt x="235" y="317"/>
                    <a:pt x="235" y="317"/>
                    <a:pt x="235" y="317"/>
                  </a:cubicBezTo>
                  <a:cubicBezTo>
                    <a:pt x="230" y="313"/>
                    <a:pt x="224" y="312"/>
                    <a:pt x="218" y="312"/>
                  </a:cubicBezTo>
                  <a:cubicBezTo>
                    <a:pt x="215" y="312"/>
                    <a:pt x="213" y="312"/>
                    <a:pt x="210" y="313"/>
                  </a:cubicBezTo>
                  <a:cubicBezTo>
                    <a:pt x="205" y="314"/>
                    <a:pt x="201" y="316"/>
                    <a:pt x="197" y="320"/>
                  </a:cubicBezTo>
                  <a:cubicBezTo>
                    <a:pt x="192" y="326"/>
                    <a:pt x="189" y="333"/>
                    <a:pt x="189" y="341"/>
                  </a:cubicBezTo>
                  <a:cubicBezTo>
                    <a:pt x="189" y="349"/>
                    <a:pt x="192" y="355"/>
                    <a:pt x="197" y="361"/>
                  </a:cubicBezTo>
                  <a:cubicBezTo>
                    <a:pt x="202" y="366"/>
                    <a:pt x="208" y="369"/>
                    <a:pt x="215" y="370"/>
                  </a:cubicBezTo>
                  <a:cubicBezTo>
                    <a:pt x="216" y="370"/>
                    <a:pt x="217" y="370"/>
                    <a:pt x="218" y="370"/>
                  </a:cubicBezTo>
                  <a:cubicBezTo>
                    <a:pt x="224" y="370"/>
                    <a:pt x="230" y="368"/>
                    <a:pt x="235" y="364"/>
                  </a:cubicBezTo>
                  <a:lnTo>
                    <a:pt x="235" y="400"/>
                  </a:lnTo>
                  <a:close/>
                </a:path>
              </a:pathLst>
            </a:custGeom>
            <a:solidFill>
              <a:srgbClr val="344F66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EF129515-D04A-4B96-AF94-C12F90319B2B}"/>
                </a:ext>
              </a:extLst>
            </p:cNvPr>
            <p:cNvSpPr/>
            <p:nvPr/>
          </p:nvSpPr>
          <p:spPr bwMode="auto">
            <a:xfrm>
              <a:off x="2626527" y="4887455"/>
              <a:ext cx="1561852" cy="573791"/>
            </a:xfrm>
            <a:custGeom>
              <a:avLst/>
              <a:gdLst/>
              <a:ahLst/>
              <a:cxnLst>
                <a:cxn ang="0">
                  <a:pos x="292" y="2"/>
                </a:cxn>
                <a:cxn ang="0">
                  <a:pos x="319" y="18"/>
                </a:cxn>
                <a:cxn ang="0">
                  <a:pos x="337" y="62"/>
                </a:cxn>
                <a:cxn ang="0">
                  <a:pos x="319" y="105"/>
                </a:cxn>
                <a:cxn ang="0">
                  <a:pos x="276" y="124"/>
                </a:cxn>
                <a:cxn ang="0">
                  <a:pos x="260" y="124"/>
                </a:cxn>
                <a:cxn ang="0">
                  <a:pos x="237" y="120"/>
                </a:cxn>
                <a:cxn ang="0">
                  <a:pos x="145" y="120"/>
                </a:cxn>
                <a:cxn ang="0">
                  <a:pos x="150" y="103"/>
                </a:cxn>
                <a:cxn ang="0">
                  <a:pos x="141" y="83"/>
                </a:cxn>
                <a:cxn ang="0">
                  <a:pos x="121" y="74"/>
                </a:cxn>
                <a:cxn ang="0">
                  <a:pos x="100" y="83"/>
                </a:cxn>
                <a:cxn ang="0">
                  <a:pos x="92" y="103"/>
                </a:cxn>
                <a:cxn ang="0">
                  <a:pos x="97" y="120"/>
                </a:cxn>
                <a:cxn ang="0">
                  <a:pos x="46" y="120"/>
                </a:cxn>
                <a:cxn ang="0">
                  <a:pos x="46" y="89"/>
                </a:cxn>
                <a:cxn ang="0">
                  <a:pos x="29" y="94"/>
                </a:cxn>
                <a:cxn ang="0">
                  <a:pos x="8" y="86"/>
                </a:cxn>
                <a:cxn ang="0">
                  <a:pos x="5" y="82"/>
                </a:cxn>
                <a:cxn ang="0">
                  <a:pos x="0" y="65"/>
                </a:cxn>
                <a:cxn ang="0">
                  <a:pos x="2" y="53"/>
                </a:cxn>
                <a:cxn ang="0">
                  <a:pos x="8" y="45"/>
                </a:cxn>
                <a:cxn ang="0">
                  <a:pos x="29" y="36"/>
                </a:cxn>
                <a:cxn ang="0">
                  <a:pos x="46" y="42"/>
                </a:cxn>
                <a:cxn ang="0">
                  <a:pos x="46" y="0"/>
                </a:cxn>
                <a:cxn ang="0">
                  <a:pos x="52" y="0"/>
                </a:cxn>
                <a:cxn ang="0">
                  <a:pos x="52" y="1"/>
                </a:cxn>
                <a:cxn ang="0">
                  <a:pos x="54" y="1"/>
                </a:cxn>
                <a:cxn ang="0">
                  <a:pos x="62" y="0"/>
                </a:cxn>
                <a:cxn ang="0">
                  <a:pos x="189" y="0"/>
                </a:cxn>
                <a:cxn ang="0">
                  <a:pos x="181" y="20"/>
                </a:cxn>
                <a:cxn ang="0">
                  <a:pos x="189" y="40"/>
                </a:cxn>
                <a:cxn ang="0">
                  <a:pos x="210" y="49"/>
                </a:cxn>
                <a:cxn ang="0">
                  <a:pos x="230" y="40"/>
                </a:cxn>
                <a:cxn ang="0">
                  <a:pos x="239" y="20"/>
                </a:cxn>
                <a:cxn ang="0">
                  <a:pos x="231" y="0"/>
                </a:cxn>
                <a:cxn ang="0">
                  <a:pos x="276" y="0"/>
                </a:cxn>
                <a:cxn ang="0">
                  <a:pos x="292" y="2"/>
                </a:cxn>
              </a:cxnLst>
              <a:rect l="0" t="0" r="r" b="b"/>
              <a:pathLst>
                <a:path w="337" h="124">
                  <a:moveTo>
                    <a:pt x="292" y="2"/>
                  </a:moveTo>
                  <a:cubicBezTo>
                    <a:pt x="302" y="5"/>
                    <a:pt x="311" y="10"/>
                    <a:pt x="319" y="18"/>
                  </a:cubicBezTo>
                  <a:cubicBezTo>
                    <a:pt x="331" y="31"/>
                    <a:pt x="337" y="45"/>
                    <a:pt x="337" y="62"/>
                  </a:cubicBezTo>
                  <a:cubicBezTo>
                    <a:pt x="337" y="79"/>
                    <a:pt x="331" y="93"/>
                    <a:pt x="319" y="105"/>
                  </a:cubicBezTo>
                  <a:cubicBezTo>
                    <a:pt x="307" y="118"/>
                    <a:pt x="293" y="124"/>
                    <a:pt x="276" y="124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53" y="121"/>
                    <a:pt x="245" y="120"/>
                    <a:pt x="237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8" y="115"/>
                    <a:pt x="150" y="109"/>
                    <a:pt x="150" y="103"/>
                  </a:cubicBezTo>
                  <a:cubicBezTo>
                    <a:pt x="150" y="95"/>
                    <a:pt x="147" y="89"/>
                    <a:pt x="141" y="83"/>
                  </a:cubicBezTo>
                  <a:cubicBezTo>
                    <a:pt x="136" y="77"/>
                    <a:pt x="129" y="74"/>
                    <a:pt x="121" y="74"/>
                  </a:cubicBezTo>
                  <a:cubicBezTo>
                    <a:pt x="113" y="74"/>
                    <a:pt x="106" y="77"/>
                    <a:pt x="100" y="83"/>
                  </a:cubicBezTo>
                  <a:cubicBezTo>
                    <a:pt x="95" y="89"/>
                    <a:pt x="92" y="95"/>
                    <a:pt x="92" y="103"/>
                  </a:cubicBezTo>
                  <a:cubicBezTo>
                    <a:pt x="92" y="109"/>
                    <a:pt x="94" y="115"/>
                    <a:pt x="97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1" y="93"/>
                    <a:pt x="35" y="94"/>
                    <a:pt x="29" y="94"/>
                  </a:cubicBezTo>
                  <a:cubicBezTo>
                    <a:pt x="21" y="94"/>
                    <a:pt x="14" y="92"/>
                    <a:pt x="8" y="86"/>
                  </a:cubicBezTo>
                  <a:cubicBezTo>
                    <a:pt x="7" y="85"/>
                    <a:pt x="6" y="83"/>
                    <a:pt x="5" y="82"/>
                  </a:cubicBezTo>
                  <a:cubicBezTo>
                    <a:pt x="2" y="77"/>
                    <a:pt x="0" y="72"/>
                    <a:pt x="0" y="65"/>
                  </a:cubicBezTo>
                  <a:cubicBezTo>
                    <a:pt x="0" y="61"/>
                    <a:pt x="1" y="57"/>
                    <a:pt x="2" y="53"/>
                  </a:cubicBezTo>
                  <a:cubicBezTo>
                    <a:pt x="4" y="50"/>
                    <a:pt x="6" y="47"/>
                    <a:pt x="8" y="45"/>
                  </a:cubicBezTo>
                  <a:cubicBezTo>
                    <a:pt x="14" y="39"/>
                    <a:pt x="21" y="36"/>
                    <a:pt x="29" y="36"/>
                  </a:cubicBezTo>
                  <a:cubicBezTo>
                    <a:pt x="35" y="36"/>
                    <a:pt x="41" y="38"/>
                    <a:pt x="46" y="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3" y="1"/>
                    <a:pt x="54" y="1"/>
                    <a:pt x="54" y="1"/>
                  </a:cubicBezTo>
                  <a:cubicBezTo>
                    <a:pt x="57" y="1"/>
                    <a:pt x="60" y="0"/>
                    <a:pt x="62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4" y="6"/>
                    <a:pt x="181" y="12"/>
                    <a:pt x="181" y="20"/>
                  </a:cubicBezTo>
                  <a:cubicBezTo>
                    <a:pt x="181" y="28"/>
                    <a:pt x="184" y="35"/>
                    <a:pt x="189" y="40"/>
                  </a:cubicBezTo>
                  <a:cubicBezTo>
                    <a:pt x="195" y="46"/>
                    <a:pt x="202" y="49"/>
                    <a:pt x="210" y="49"/>
                  </a:cubicBezTo>
                  <a:cubicBezTo>
                    <a:pt x="218" y="49"/>
                    <a:pt x="225" y="46"/>
                    <a:pt x="230" y="40"/>
                  </a:cubicBezTo>
                  <a:cubicBezTo>
                    <a:pt x="236" y="35"/>
                    <a:pt x="239" y="28"/>
                    <a:pt x="239" y="20"/>
                  </a:cubicBezTo>
                  <a:cubicBezTo>
                    <a:pt x="239" y="12"/>
                    <a:pt x="236" y="6"/>
                    <a:pt x="231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81" y="0"/>
                    <a:pt x="287" y="1"/>
                    <a:pt x="292" y="2"/>
                  </a:cubicBezTo>
                  <a:close/>
                </a:path>
              </a:pathLst>
            </a:custGeom>
            <a:solidFill>
              <a:srgbClr val="344F66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7C927C9B-8E72-4F50-8918-2607975CB81C}"/>
                </a:ext>
              </a:extLst>
            </p:cNvPr>
            <p:cNvSpPr/>
            <p:nvPr/>
          </p:nvSpPr>
          <p:spPr bwMode="auto">
            <a:xfrm>
              <a:off x="2840805" y="4118432"/>
              <a:ext cx="1416619" cy="995204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0" y="138"/>
                </a:cxn>
                <a:cxn ang="0">
                  <a:pos x="19" y="145"/>
                </a:cxn>
                <a:cxn ang="0">
                  <a:pos x="39" y="136"/>
                </a:cxn>
                <a:cxn ang="0">
                  <a:pos x="48" y="116"/>
                </a:cxn>
                <a:cxn ang="0">
                  <a:pos x="39" y="95"/>
                </a:cxn>
                <a:cxn ang="0">
                  <a:pos x="19" y="87"/>
                </a:cxn>
                <a:cxn ang="0">
                  <a:pos x="0" y="94"/>
                </a:cxn>
                <a:cxn ang="0">
                  <a:pos x="0" y="65"/>
                </a:cxn>
                <a:cxn ang="0">
                  <a:pos x="19" y="65"/>
                </a:cxn>
                <a:cxn ang="0">
                  <a:pos x="19" y="48"/>
                </a:cxn>
                <a:cxn ang="0">
                  <a:pos x="22" y="48"/>
                </a:cxn>
                <a:cxn ang="0">
                  <a:pos x="182" y="48"/>
                </a:cxn>
                <a:cxn ang="0">
                  <a:pos x="175" y="29"/>
                </a:cxn>
                <a:cxn ang="0">
                  <a:pos x="184" y="9"/>
                </a:cxn>
                <a:cxn ang="0">
                  <a:pos x="204" y="0"/>
                </a:cxn>
                <a:cxn ang="0">
                  <a:pos x="225" y="9"/>
                </a:cxn>
                <a:cxn ang="0">
                  <a:pos x="233" y="29"/>
                </a:cxn>
                <a:cxn ang="0">
                  <a:pos x="226" y="48"/>
                </a:cxn>
                <a:cxn ang="0">
                  <a:pos x="246" y="48"/>
                </a:cxn>
                <a:cxn ang="0">
                  <a:pos x="262" y="50"/>
                </a:cxn>
                <a:cxn ang="0">
                  <a:pos x="288" y="65"/>
                </a:cxn>
                <a:cxn ang="0">
                  <a:pos x="289" y="66"/>
                </a:cxn>
                <a:cxn ang="0">
                  <a:pos x="306" y="108"/>
                </a:cxn>
                <a:cxn ang="0">
                  <a:pos x="306" y="108"/>
                </a:cxn>
                <a:cxn ang="0">
                  <a:pos x="289" y="151"/>
                </a:cxn>
                <a:cxn ang="0">
                  <a:pos x="246" y="168"/>
                </a:cxn>
                <a:cxn ang="0">
                  <a:pos x="246" y="168"/>
                </a:cxn>
                <a:cxn ang="0">
                  <a:pos x="230" y="166"/>
                </a:cxn>
                <a:cxn ang="0">
                  <a:pos x="185" y="166"/>
                </a:cxn>
                <a:cxn ang="0">
                  <a:pos x="193" y="186"/>
                </a:cxn>
                <a:cxn ang="0">
                  <a:pos x="184" y="206"/>
                </a:cxn>
                <a:cxn ang="0">
                  <a:pos x="164" y="215"/>
                </a:cxn>
                <a:cxn ang="0">
                  <a:pos x="143" y="206"/>
                </a:cxn>
                <a:cxn ang="0">
                  <a:pos x="135" y="186"/>
                </a:cxn>
                <a:cxn ang="0">
                  <a:pos x="143" y="166"/>
                </a:cxn>
                <a:cxn ang="0">
                  <a:pos x="16" y="166"/>
                </a:cxn>
                <a:cxn ang="0">
                  <a:pos x="8" y="167"/>
                </a:cxn>
                <a:cxn ang="0">
                  <a:pos x="6" y="167"/>
                </a:cxn>
                <a:cxn ang="0">
                  <a:pos x="6" y="166"/>
                </a:cxn>
                <a:cxn ang="0">
                  <a:pos x="0" y="166"/>
                </a:cxn>
              </a:cxnLst>
              <a:rect l="0" t="0" r="r" b="b"/>
              <a:pathLst>
                <a:path w="306" h="215">
                  <a:moveTo>
                    <a:pt x="0" y="166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5" y="142"/>
                    <a:pt x="12" y="145"/>
                    <a:pt x="19" y="145"/>
                  </a:cubicBezTo>
                  <a:cubicBezTo>
                    <a:pt x="27" y="145"/>
                    <a:pt x="34" y="142"/>
                    <a:pt x="39" y="136"/>
                  </a:cubicBezTo>
                  <a:cubicBezTo>
                    <a:pt x="45" y="131"/>
                    <a:pt x="48" y="124"/>
                    <a:pt x="48" y="116"/>
                  </a:cubicBezTo>
                  <a:cubicBezTo>
                    <a:pt x="48" y="108"/>
                    <a:pt x="45" y="101"/>
                    <a:pt x="39" y="95"/>
                  </a:cubicBezTo>
                  <a:cubicBezTo>
                    <a:pt x="34" y="90"/>
                    <a:pt x="27" y="87"/>
                    <a:pt x="19" y="87"/>
                  </a:cubicBezTo>
                  <a:cubicBezTo>
                    <a:pt x="12" y="87"/>
                    <a:pt x="5" y="89"/>
                    <a:pt x="0" y="9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0" y="48"/>
                    <a:pt x="21" y="48"/>
                    <a:pt x="22" y="48"/>
                  </a:cubicBezTo>
                  <a:cubicBezTo>
                    <a:pt x="182" y="48"/>
                    <a:pt x="182" y="48"/>
                    <a:pt x="182" y="48"/>
                  </a:cubicBezTo>
                  <a:cubicBezTo>
                    <a:pt x="178" y="43"/>
                    <a:pt x="175" y="37"/>
                    <a:pt x="175" y="29"/>
                  </a:cubicBezTo>
                  <a:cubicBezTo>
                    <a:pt x="175" y="21"/>
                    <a:pt x="178" y="15"/>
                    <a:pt x="184" y="9"/>
                  </a:cubicBezTo>
                  <a:cubicBezTo>
                    <a:pt x="189" y="3"/>
                    <a:pt x="196" y="0"/>
                    <a:pt x="204" y="0"/>
                  </a:cubicBezTo>
                  <a:cubicBezTo>
                    <a:pt x="212" y="0"/>
                    <a:pt x="219" y="3"/>
                    <a:pt x="225" y="9"/>
                  </a:cubicBezTo>
                  <a:cubicBezTo>
                    <a:pt x="230" y="15"/>
                    <a:pt x="233" y="21"/>
                    <a:pt x="233" y="29"/>
                  </a:cubicBezTo>
                  <a:cubicBezTo>
                    <a:pt x="233" y="37"/>
                    <a:pt x="231" y="43"/>
                    <a:pt x="226" y="48"/>
                  </a:cubicBezTo>
                  <a:cubicBezTo>
                    <a:pt x="246" y="48"/>
                    <a:pt x="246" y="48"/>
                    <a:pt x="246" y="48"/>
                  </a:cubicBezTo>
                  <a:cubicBezTo>
                    <a:pt x="252" y="48"/>
                    <a:pt x="257" y="49"/>
                    <a:pt x="262" y="50"/>
                  </a:cubicBezTo>
                  <a:cubicBezTo>
                    <a:pt x="272" y="53"/>
                    <a:pt x="280" y="58"/>
                    <a:pt x="288" y="65"/>
                  </a:cubicBezTo>
                  <a:cubicBezTo>
                    <a:pt x="288" y="65"/>
                    <a:pt x="289" y="66"/>
                    <a:pt x="289" y="66"/>
                  </a:cubicBezTo>
                  <a:cubicBezTo>
                    <a:pt x="301" y="78"/>
                    <a:pt x="306" y="92"/>
                    <a:pt x="306" y="108"/>
                  </a:cubicBezTo>
                  <a:cubicBezTo>
                    <a:pt x="306" y="108"/>
                    <a:pt x="306" y="108"/>
                    <a:pt x="306" y="108"/>
                  </a:cubicBezTo>
                  <a:cubicBezTo>
                    <a:pt x="306" y="125"/>
                    <a:pt x="301" y="139"/>
                    <a:pt x="289" y="151"/>
                  </a:cubicBezTo>
                  <a:cubicBezTo>
                    <a:pt x="277" y="163"/>
                    <a:pt x="263" y="168"/>
                    <a:pt x="246" y="168"/>
                  </a:cubicBezTo>
                  <a:cubicBezTo>
                    <a:pt x="246" y="168"/>
                    <a:pt x="246" y="168"/>
                    <a:pt x="246" y="168"/>
                  </a:cubicBezTo>
                  <a:cubicBezTo>
                    <a:pt x="241" y="167"/>
                    <a:pt x="235" y="166"/>
                    <a:pt x="230" y="166"/>
                  </a:cubicBezTo>
                  <a:cubicBezTo>
                    <a:pt x="185" y="166"/>
                    <a:pt x="185" y="166"/>
                    <a:pt x="185" y="166"/>
                  </a:cubicBezTo>
                  <a:cubicBezTo>
                    <a:pt x="190" y="172"/>
                    <a:pt x="193" y="178"/>
                    <a:pt x="193" y="186"/>
                  </a:cubicBezTo>
                  <a:cubicBezTo>
                    <a:pt x="193" y="194"/>
                    <a:pt x="190" y="201"/>
                    <a:pt x="184" y="206"/>
                  </a:cubicBezTo>
                  <a:cubicBezTo>
                    <a:pt x="179" y="212"/>
                    <a:pt x="172" y="215"/>
                    <a:pt x="164" y="215"/>
                  </a:cubicBezTo>
                  <a:cubicBezTo>
                    <a:pt x="156" y="215"/>
                    <a:pt x="149" y="212"/>
                    <a:pt x="143" y="206"/>
                  </a:cubicBezTo>
                  <a:cubicBezTo>
                    <a:pt x="138" y="201"/>
                    <a:pt x="135" y="194"/>
                    <a:pt x="135" y="186"/>
                  </a:cubicBezTo>
                  <a:cubicBezTo>
                    <a:pt x="135" y="178"/>
                    <a:pt x="138" y="172"/>
                    <a:pt x="143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4" y="166"/>
                    <a:pt x="11" y="167"/>
                    <a:pt x="8" y="167"/>
                  </a:cubicBezTo>
                  <a:cubicBezTo>
                    <a:pt x="8" y="167"/>
                    <a:pt x="7" y="167"/>
                    <a:pt x="6" y="167"/>
                  </a:cubicBezTo>
                  <a:cubicBezTo>
                    <a:pt x="6" y="166"/>
                    <a:pt x="6" y="166"/>
                    <a:pt x="6" y="166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344F66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D0CF15B-3E06-49A8-BCEE-1F897275134C}"/>
                </a:ext>
              </a:extLst>
            </p:cNvPr>
            <p:cNvSpPr/>
            <p:nvPr/>
          </p:nvSpPr>
          <p:spPr bwMode="auto">
            <a:xfrm>
              <a:off x="2793188" y="3747016"/>
              <a:ext cx="1459475" cy="602361"/>
            </a:xfrm>
            <a:custGeom>
              <a:avLst/>
              <a:gdLst/>
              <a:ahLst/>
              <a:cxnLst>
                <a:cxn ang="0">
                  <a:pos x="272" y="130"/>
                </a:cxn>
                <a:cxn ang="0">
                  <a:pos x="256" y="128"/>
                </a:cxn>
                <a:cxn ang="0">
                  <a:pos x="236" y="128"/>
                </a:cxn>
                <a:cxn ang="0">
                  <a:pos x="243" y="109"/>
                </a:cxn>
                <a:cxn ang="0">
                  <a:pos x="235" y="89"/>
                </a:cxn>
                <a:cxn ang="0">
                  <a:pos x="214" y="80"/>
                </a:cxn>
                <a:cxn ang="0">
                  <a:pos x="194" y="89"/>
                </a:cxn>
                <a:cxn ang="0">
                  <a:pos x="185" y="109"/>
                </a:cxn>
                <a:cxn ang="0">
                  <a:pos x="192" y="128"/>
                </a:cxn>
                <a:cxn ang="0">
                  <a:pos x="32" y="128"/>
                </a:cxn>
                <a:cxn ang="0">
                  <a:pos x="29" y="128"/>
                </a:cxn>
                <a:cxn ang="0">
                  <a:pos x="29" y="97"/>
                </a:cxn>
                <a:cxn ang="0">
                  <a:pos x="10" y="90"/>
                </a:cxn>
                <a:cxn ang="0">
                  <a:pos x="8" y="89"/>
                </a:cxn>
                <a:cxn ang="0">
                  <a:pos x="0" y="68"/>
                </a:cxn>
                <a:cxn ang="0">
                  <a:pos x="8" y="48"/>
                </a:cxn>
                <a:cxn ang="0">
                  <a:pos x="10" y="46"/>
                </a:cxn>
                <a:cxn ang="0">
                  <a:pos x="29" y="39"/>
                </a:cxn>
                <a:cxn ang="0">
                  <a:pos x="29" y="0"/>
                </a:cxn>
                <a:cxn ang="0">
                  <a:pos x="248" y="0"/>
                </a:cxn>
                <a:cxn ang="0">
                  <a:pos x="296" y="20"/>
                </a:cxn>
                <a:cxn ang="0">
                  <a:pos x="315" y="67"/>
                </a:cxn>
                <a:cxn ang="0">
                  <a:pos x="315" y="67"/>
                </a:cxn>
                <a:cxn ang="0">
                  <a:pos x="296" y="115"/>
                </a:cxn>
                <a:cxn ang="0">
                  <a:pos x="272" y="130"/>
                </a:cxn>
              </a:cxnLst>
              <a:rect l="0" t="0" r="r" b="b"/>
              <a:pathLst>
                <a:path w="315" h="130">
                  <a:moveTo>
                    <a:pt x="272" y="130"/>
                  </a:moveTo>
                  <a:cubicBezTo>
                    <a:pt x="267" y="129"/>
                    <a:pt x="262" y="128"/>
                    <a:pt x="256" y="128"/>
                  </a:cubicBezTo>
                  <a:cubicBezTo>
                    <a:pt x="236" y="128"/>
                    <a:pt x="236" y="128"/>
                    <a:pt x="236" y="128"/>
                  </a:cubicBezTo>
                  <a:cubicBezTo>
                    <a:pt x="241" y="123"/>
                    <a:pt x="243" y="117"/>
                    <a:pt x="243" y="109"/>
                  </a:cubicBezTo>
                  <a:cubicBezTo>
                    <a:pt x="243" y="101"/>
                    <a:pt x="240" y="95"/>
                    <a:pt x="235" y="89"/>
                  </a:cubicBezTo>
                  <a:cubicBezTo>
                    <a:pt x="229" y="83"/>
                    <a:pt x="222" y="80"/>
                    <a:pt x="214" y="80"/>
                  </a:cubicBezTo>
                  <a:cubicBezTo>
                    <a:pt x="206" y="80"/>
                    <a:pt x="199" y="83"/>
                    <a:pt x="194" y="89"/>
                  </a:cubicBezTo>
                  <a:cubicBezTo>
                    <a:pt x="188" y="95"/>
                    <a:pt x="185" y="101"/>
                    <a:pt x="185" y="109"/>
                  </a:cubicBezTo>
                  <a:cubicBezTo>
                    <a:pt x="185" y="117"/>
                    <a:pt x="188" y="123"/>
                    <a:pt x="19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1" y="128"/>
                    <a:pt x="30" y="128"/>
                    <a:pt x="29" y="128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2" y="97"/>
                    <a:pt x="15" y="95"/>
                    <a:pt x="10" y="90"/>
                  </a:cubicBezTo>
                  <a:cubicBezTo>
                    <a:pt x="9" y="90"/>
                    <a:pt x="9" y="89"/>
                    <a:pt x="8" y="89"/>
                  </a:cubicBezTo>
                  <a:cubicBezTo>
                    <a:pt x="3" y="83"/>
                    <a:pt x="0" y="76"/>
                    <a:pt x="0" y="68"/>
                  </a:cubicBezTo>
                  <a:cubicBezTo>
                    <a:pt x="0" y="60"/>
                    <a:pt x="3" y="53"/>
                    <a:pt x="8" y="48"/>
                  </a:cubicBezTo>
                  <a:cubicBezTo>
                    <a:pt x="9" y="47"/>
                    <a:pt x="9" y="47"/>
                    <a:pt x="10" y="46"/>
                  </a:cubicBezTo>
                  <a:cubicBezTo>
                    <a:pt x="15" y="42"/>
                    <a:pt x="22" y="39"/>
                    <a:pt x="29" y="3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67" y="0"/>
                    <a:pt x="283" y="7"/>
                    <a:pt x="296" y="20"/>
                  </a:cubicBezTo>
                  <a:cubicBezTo>
                    <a:pt x="309" y="33"/>
                    <a:pt x="315" y="48"/>
                    <a:pt x="315" y="67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5" y="86"/>
                    <a:pt x="309" y="102"/>
                    <a:pt x="296" y="115"/>
                  </a:cubicBezTo>
                  <a:cubicBezTo>
                    <a:pt x="289" y="122"/>
                    <a:pt x="281" y="127"/>
                    <a:pt x="272" y="130"/>
                  </a:cubicBezTo>
                  <a:close/>
                </a:path>
              </a:pathLst>
            </a:custGeom>
            <a:solidFill>
              <a:srgbClr val="344F66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FF902031-A8AF-44E8-82DC-8C8387806A32}"/>
                </a:ext>
              </a:extLst>
            </p:cNvPr>
            <p:cNvSpPr/>
            <p:nvPr/>
          </p:nvSpPr>
          <p:spPr bwMode="auto">
            <a:xfrm>
              <a:off x="2626527" y="5230299"/>
              <a:ext cx="1390429" cy="795211"/>
            </a:xfrm>
            <a:custGeom>
              <a:avLst/>
              <a:gdLst/>
              <a:ahLst/>
              <a:cxnLst>
                <a:cxn ang="0">
                  <a:pos x="46" y="172"/>
                </a:cxn>
                <a:cxn ang="0">
                  <a:pos x="46" y="136"/>
                </a:cxn>
                <a:cxn ang="0">
                  <a:pos x="29" y="142"/>
                </a:cxn>
                <a:cxn ang="0">
                  <a:pos x="26" y="142"/>
                </a:cxn>
                <a:cxn ang="0">
                  <a:pos x="8" y="133"/>
                </a:cxn>
                <a:cxn ang="0">
                  <a:pos x="0" y="113"/>
                </a:cxn>
                <a:cxn ang="0">
                  <a:pos x="8" y="92"/>
                </a:cxn>
                <a:cxn ang="0">
                  <a:pos x="21" y="85"/>
                </a:cxn>
                <a:cxn ang="0">
                  <a:pos x="29" y="84"/>
                </a:cxn>
                <a:cxn ang="0">
                  <a:pos x="46" y="89"/>
                </a:cxn>
                <a:cxn ang="0">
                  <a:pos x="46" y="46"/>
                </a:cxn>
                <a:cxn ang="0">
                  <a:pos x="97" y="46"/>
                </a:cxn>
                <a:cxn ang="0">
                  <a:pos x="92" y="29"/>
                </a:cxn>
                <a:cxn ang="0">
                  <a:pos x="100" y="9"/>
                </a:cxn>
                <a:cxn ang="0">
                  <a:pos x="121" y="0"/>
                </a:cxn>
                <a:cxn ang="0">
                  <a:pos x="141" y="9"/>
                </a:cxn>
                <a:cxn ang="0">
                  <a:pos x="150" y="29"/>
                </a:cxn>
                <a:cxn ang="0">
                  <a:pos x="145" y="46"/>
                </a:cxn>
                <a:cxn ang="0">
                  <a:pos x="237" y="46"/>
                </a:cxn>
                <a:cxn ang="0">
                  <a:pos x="260" y="50"/>
                </a:cxn>
                <a:cxn ang="0">
                  <a:pos x="282" y="64"/>
                </a:cxn>
                <a:cxn ang="0">
                  <a:pos x="300" y="109"/>
                </a:cxn>
                <a:cxn ang="0">
                  <a:pos x="300" y="109"/>
                </a:cxn>
                <a:cxn ang="0">
                  <a:pos x="282" y="153"/>
                </a:cxn>
                <a:cxn ang="0">
                  <a:pos x="239" y="172"/>
                </a:cxn>
                <a:cxn ang="0">
                  <a:pos x="46" y="172"/>
                </a:cxn>
              </a:cxnLst>
              <a:rect l="0" t="0" r="r" b="b"/>
              <a:pathLst>
                <a:path w="300" h="172">
                  <a:moveTo>
                    <a:pt x="46" y="172"/>
                  </a:moveTo>
                  <a:cubicBezTo>
                    <a:pt x="46" y="136"/>
                    <a:pt x="46" y="136"/>
                    <a:pt x="46" y="136"/>
                  </a:cubicBezTo>
                  <a:cubicBezTo>
                    <a:pt x="41" y="140"/>
                    <a:pt x="35" y="142"/>
                    <a:pt x="29" y="142"/>
                  </a:cubicBezTo>
                  <a:cubicBezTo>
                    <a:pt x="28" y="142"/>
                    <a:pt x="27" y="142"/>
                    <a:pt x="26" y="142"/>
                  </a:cubicBezTo>
                  <a:cubicBezTo>
                    <a:pt x="19" y="141"/>
                    <a:pt x="13" y="138"/>
                    <a:pt x="8" y="133"/>
                  </a:cubicBezTo>
                  <a:cubicBezTo>
                    <a:pt x="3" y="127"/>
                    <a:pt x="0" y="121"/>
                    <a:pt x="0" y="113"/>
                  </a:cubicBezTo>
                  <a:cubicBezTo>
                    <a:pt x="0" y="105"/>
                    <a:pt x="3" y="98"/>
                    <a:pt x="8" y="92"/>
                  </a:cubicBezTo>
                  <a:cubicBezTo>
                    <a:pt x="12" y="88"/>
                    <a:pt x="16" y="86"/>
                    <a:pt x="21" y="85"/>
                  </a:cubicBezTo>
                  <a:cubicBezTo>
                    <a:pt x="24" y="84"/>
                    <a:pt x="26" y="84"/>
                    <a:pt x="29" y="84"/>
                  </a:cubicBezTo>
                  <a:cubicBezTo>
                    <a:pt x="35" y="84"/>
                    <a:pt x="41" y="85"/>
                    <a:pt x="46" y="89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4" y="41"/>
                    <a:pt x="92" y="35"/>
                    <a:pt x="92" y="29"/>
                  </a:cubicBezTo>
                  <a:cubicBezTo>
                    <a:pt x="92" y="21"/>
                    <a:pt x="95" y="15"/>
                    <a:pt x="100" y="9"/>
                  </a:cubicBezTo>
                  <a:cubicBezTo>
                    <a:pt x="106" y="3"/>
                    <a:pt x="113" y="0"/>
                    <a:pt x="121" y="0"/>
                  </a:cubicBezTo>
                  <a:cubicBezTo>
                    <a:pt x="129" y="0"/>
                    <a:pt x="136" y="3"/>
                    <a:pt x="141" y="9"/>
                  </a:cubicBezTo>
                  <a:cubicBezTo>
                    <a:pt x="147" y="15"/>
                    <a:pt x="150" y="21"/>
                    <a:pt x="150" y="29"/>
                  </a:cubicBezTo>
                  <a:cubicBezTo>
                    <a:pt x="150" y="35"/>
                    <a:pt x="148" y="41"/>
                    <a:pt x="145" y="46"/>
                  </a:cubicBezTo>
                  <a:cubicBezTo>
                    <a:pt x="237" y="46"/>
                    <a:pt x="237" y="46"/>
                    <a:pt x="237" y="46"/>
                  </a:cubicBezTo>
                  <a:cubicBezTo>
                    <a:pt x="245" y="46"/>
                    <a:pt x="253" y="47"/>
                    <a:pt x="260" y="50"/>
                  </a:cubicBezTo>
                  <a:cubicBezTo>
                    <a:pt x="268" y="53"/>
                    <a:pt x="275" y="57"/>
                    <a:pt x="282" y="64"/>
                  </a:cubicBezTo>
                  <a:cubicBezTo>
                    <a:pt x="294" y="76"/>
                    <a:pt x="300" y="91"/>
                    <a:pt x="300" y="109"/>
                  </a:cubicBezTo>
                  <a:cubicBezTo>
                    <a:pt x="300" y="109"/>
                    <a:pt x="300" y="109"/>
                    <a:pt x="300" y="109"/>
                  </a:cubicBezTo>
                  <a:cubicBezTo>
                    <a:pt x="300" y="126"/>
                    <a:pt x="294" y="141"/>
                    <a:pt x="282" y="153"/>
                  </a:cubicBezTo>
                  <a:cubicBezTo>
                    <a:pt x="270" y="165"/>
                    <a:pt x="255" y="171"/>
                    <a:pt x="239" y="172"/>
                  </a:cubicBezTo>
                  <a:lnTo>
                    <a:pt x="46" y="172"/>
                  </a:lnTo>
                  <a:close/>
                </a:path>
              </a:pathLst>
            </a:custGeom>
            <a:solidFill>
              <a:srgbClr val="344F66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13" name="Oval 31">
            <a:extLst>
              <a:ext uri="{FF2B5EF4-FFF2-40B4-BE49-F238E27FC236}">
                <a16:creationId xmlns:a16="http://schemas.microsoft.com/office/drawing/2014/main" id="{CEC18D96-FD03-4A0E-AA7C-DE72D96E6476}"/>
              </a:ext>
            </a:extLst>
          </p:cNvPr>
          <p:cNvSpPr/>
          <p:nvPr/>
        </p:nvSpPr>
        <p:spPr>
          <a:xfrm>
            <a:off x="6611786" y="3446455"/>
            <a:ext cx="1113973" cy="1113971"/>
          </a:xfrm>
          <a:prstGeom prst="ellipse">
            <a:avLst/>
          </a:prstGeom>
          <a:noFill/>
          <a:ln>
            <a:solidFill>
              <a:srgbClr val="CF3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Oval 32">
            <a:extLst>
              <a:ext uri="{FF2B5EF4-FFF2-40B4-BE49-F238E27FC236}">
                <a16:creationId xmlns:a16="http://schemas.microsoft.com/office/drawing/2014/main" id="{2112BF4B-C910-4A9A-99B8-E83C996F8E17}"/>
              </a:ext>
            </a:extLst>
          </p:cNvPr>
          <p:cNvSpPr/>
          <p:nvPr/>
        </p:nvSpPr>
        <p:spPr>
          <a:xfrm>
            <a:off x="8506801" y="3446455"/>
            <a:ext cx="1113973" cy="1113971"/>
          </a:xfrm>
          <a:prstGeom prst="ellipse">
            <a:avLst/>
          </a:prstGeom>
          <a:noFill/>
          <a:ln>
            <a:solidFill>
              <a:srgbClr val="344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503A3071-65A1-4DC3-AD41-5B5FEA08FFE6}"/>
              </a:ext>
            </a:extLst>
          </p:cNvPr>
          <p:cNvSpPr/>
          <p:nvPr/>
        </p:nvSpPr>
        <p:spPr>
          <a:xfrm>
            <a:off x="4716771" y="3446455"/>
            <a:ext cx="1113973" cy="1113971"/>
          </a:xfrm>
          <a:prstGeom prst="ellipse">
            <a:avLst/>
          </a:prstGeom>
          <a:noFill/>
          <a:ln>
            <a:solidFill>
              <a:srgbClr val="344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60">
            <a:extLst>
              <a:ext uri="{FF2B5EF4-FFF2-40B4-BE49-F238E27FC236}">
                <a16:creationId xmlns:a16="http://schemas.microsoft.com/office/drawing/2014/main" id="{0E04EEC5-B15E-46E8-84F8-960B95B2B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286" y="4907547"/>
            <a:ext cx="1562613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44F66"/>
                </a:solidFill>
                <a:cs typeface="+mn-ea"/>
                <a:sym typeface="+mn-lt"/>
              </a:rPr>
              <a:t>客户端工具</a:t>
            </a:r>
            <a:endParaRPr lang="en-US" altLang="zh-CN" b="1" dirty="0">
              <a:solidFill>
                <a:srgbClr val="344F66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555555"/>
                </a:solidFill>
                <a:cs typeface="+mn-ea"/>
                <a:sym typeface="+mn-lt"/>
              </a:rPr>
              <a:t>Qt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是成熟的客户端</a:t>
            </a:r>
            <a:r>
              <a:rPr lang="en-US" altLang="zh-CN" sz="1600" dirty="0">
                <a:solidFill>
                  <a:srgbClr val="555555"/>
                </a:solidFill>
                <a:cs typeface="+mn-ea"/>
                <a:sym typeface="+mn-lt"/>
              </a:rPr>
              <a:t>UI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开发工具</a:t>
            </a:r>
          </a:p>
          <a:p>
            <a:endParaRPr lang="zh-CN" altLang="en-US" sz="16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0" name="文本框 60">
            <a:extLst>
              <a:ext uri="{FF2B5EF4-FFF2-40B4-BE49-F238E27FC236}">
                <a16:creationId xmlns:a16="http://schemas.microsoft.com/office/drawing/2014/main" id="{D16354A5-556D-40FC-945C-1993DCEEC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952" y="4910434"/>
            <a:ext cx="1562613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44F66"/>
                </a:solidFill>
                <a:cs typeface="+mn-ea"/>
                <a:sym typeface="+mn-lt"/>
              </a:rPr>
              <a:t>主要语言</a:t>
            </a:r>
            <a:endParaRPr lang="en-US" altLang="zh-CN" b="1" dirty="0">
              <a:solidFill>
                <a:srgbClr val="344F66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555555"/>
                </a:solidFill>
                <a:cs typeface="+mn-ea"/>
                <a:sym typeface="+mn-lt"/>
              </a:rPr>
              <a:t>python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作为胶水语言，能灵活高效地整合各种技术</a:t>
            </a:r>
          </a:p>
          <a:p>
            <a:endParaRPr lang="zh-CN" altLang="en-US" sz="1600" dirty="0">
              <a:solidFill>
                <a:srgbClr val="555555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1" name="文本框 60">
            <a:extLst>
              <a:ext uri="{FF2B5EF4-FFF2-40B4-BE49-F238E27FC236}">
                <a16:creationId xmlns:a16="http://schemas.microsoft.com/office/drawing/2014/main" id="{9CD57E1F-371D-455A-B8E2-8D45EB8CF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673" y="4907548"/>
            <a:ext cx="1562613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44F66"/>
                </a:solidFill>
                <a:cs typeface="+mn-ea"/>
                <a:sym typeface="+mn-lt"/>
              </a:rPr>
              <a:t>数据持久</a:t>
            </a:r>
            <a:endParaRPr lang="en-US" altLang="zh-CN" b="1" dirty="0">
              <a:solidFill>
                <a:srgbClr val="344F66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555555"/>
                </a:solidFill>
                <a:cs typeface="+mn-ea"/>
                <a:sym typeface="+mn-lt"/>
              </a:rPr>
              <a:t>MySQL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是主流的关系型数据库</a:t>
            </a:r>
          </a:p>
          <a:p>
            <a:endParaRPr lang="zh-CN" altLang="en-US" sz="16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AE3363-0069-444C-961A-E941B855988C}"/>
              </a:ext>
            </a:extLst>
          </p:cNvPr>
          <p:cNvSpPr txBox="1"/>
          <p:nvPr/>
        </p:nvSpPr>
        <p:spPr>
          <a:xfrm>
            <a:off x="4716113" y="2271106"/>
            <a:ext cx="684813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cs typeface="+mn-ea"/>
                <a:sym typeface="+mn-lt"/>
              </a:rPr>
              <a:t>软件开发的目标是高效可移植。跨平台首先需要考虑因素。</a:t>
            </a:r>
            <a:endParaRPr lang="en-US" altLang="zh-CN" dirty="0">
              <a:solidFill>
                <a:srgbClr val="555555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555555"/>
                </a:solidFill>
                <a:cs typeface="+mn-ea"/>
                <a:sym typeface="+mn-lt"/>
              </a:rPr>
              <a:t>尽可能选择开源技术是节省成本的一种有效方式。</a:t>
            </a:r>
            <a:endParaRPr lang="en-US" altLang="zh-CN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AC828C3E-7FF7-4F68-A95F-801045203E87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软件技术选型</a:t>
            </a:r>
          </a:p>
        </p:txBody>
      </p:sp>
      <p:sp>
        <p:nvSpPr>
          <p:cNvPr id="26" name="Oval 32">
            <a:extLst>
              <a:ext uri="{FF2B5EF4-FFF2-40B4-BE49-F238E27FC236}">
                <a16:creationId xmlns:a16="http://schemas.microsoft.com/office/drawing/2014/main" id="{9F70D491-BDC9-40B3-BE71-59AD9BF3736C}"/>
              </a:ext>
            </a:extLst>
          </p:cNvPr>
          <p:cNvSpPr/>
          <p:nvPr/>
        </p:nvSpPr>
        <p:spPr>
          <a:xfrm>
            <a:off x="10401816" y="3445065"/>
            <a:ext cx="1113973" cy="1113971"/>
          </a:xfrm>
          <a:prstGeom prst="ellipse">
            <a:avLst/>
          </a:prstGeom>
          <a:noFill/>
          <a:ln>
            <a:solidFill>
              <a:srgbClr val="CF3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60">
            <a:extLst>
              <a:ext uri="{FF2B5EF4-FFF2-40B4-BE49-F238E27FC236}">
                <a16:creationId xmlns:a16="http://schemas.microsoft.com/office/drawing/2014/main" id="{58024262-A006-4123-9F5D-8053F9205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980" y="4910398"/>
            <a:ext cx="15626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44F66"/>
                </a:solidFill>
                <a:cs typeface="+mn-ea"/>
                <a:sym typeface="+mn-lt"/>
              </a:rPr>
              <a:t>图像展示</a:t>
            </a:r>
            <a:endParaRPr lang="en-US" altLang="zh-CN" b="1" dirty="0">
              <a:solidFill>
                <a:srgbClr val="344F66"/>
              </a:solidFill>
              <a:cs typeface="+mn-ea"/>
              <a:sym typeface="+mn-lt"/>
            </a:endParaRPr>
          </a:p>
          <a:p>
            <a:r>
              <a:rPr lang="en-US" altLang="zh-CN" sz="1600" dirty="0" err="1">
                <a:solidFill>
                  <a:srgbClr val="555555"/>
                </a:solidFill>
                <a:cs typeface="+mn-ea"/>
                <a:sym typeface="+mn-lt"/>
              </a:rPr>
              <a:t>Matlablib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库提供了丰富的信号绘制函数</a:t>
            </a:r>
          </a:p>
        </p:txBody>
      </p:sp>
      <p:pic>
        <p:nvPicPr>
          <p:cNvPr id="1026" name="Picture 2" descr="Qt">
            <a:extLst>
              <a:ext uri="{FF2B5EF4-FFF2-40B4-BE49-F238E27FC236}">
                <a16:creationId xmlns:a16="http://schemas.microsoft.com/office/drawing/2014/main" id="{DDFE897E-0A51-768A-6276-8CEFF158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78" y="3795396"/>
            <a:ext cx="524705" cy="3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3EDA133-8C1B-EB9D-6213-30721E68F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186" y="3747591"/>
            <a:ext cx="964574" cy="48228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70D6703-8429-2D08-AF1F-50C08DDAC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606" y="3736056"/>
            <a:ext cx="704362" cy="48824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7A6B720-6CC2-9597-537C-F65B04E6D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357" y="3731749"/>
            <a:ext cx="568462" cy="56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9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/>
      <p:bldP spid="20" grpId="0"/>
      <p:bldP spid="21" grpId="0"/>
      <p:bldP spid="22" grpId="0"/>
      <p:bldP spid="25" grpId="0"/>
      <p:bldP spid="26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46">
            <a:extLst>
              <a:ext uri="{FF2B5EF4-FFF2-40B4-BE49-F238E27FC236}">
                <a16:creationId xmlns:a16="http://schemas.microsoft.com/office/drawing/2014/main" id="{A525C373-DE89-4058-8FD9-02A7A0970E1A}"/>
              </a:ext>
            </a:extLst>
          </p:cNvPr>
          <p:cNvSpPr/>
          <p:nvPr/>
        </p:nvSpPr>
        <p:spPr>
          <a:xfrm>
            <a:off x="1243690" y="3328122"/>
            <a:ext cx="1085448" cy="1179412"/>
          </a:xfrm>
          <a:prstGeom prst="chevron">
            <a:avLst>
              <a:gd name="adj" fmla="val 54429"/>
            </a:avLst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cs typeface="+mn-ea"/>
              <a:sym typeface="+mn-lt"/>
            </a:endParaRPr>
          </a:p>
        </p:txBody>
      </p:sp>
      <p:sp>
        <p:nvSpPr>
          <p:cNvPr id="3" name="燕尾形 47">
            <a:extLst>
              <a:ext uri="{FF2B5EF4-FFF2-40B4-BE49-F238E27FC236}">
                <a16:creationId xmlns:a16="http://schemas.microsoft.com/office/drawing/2014/main" id="{13975848-ECEE-48AF-AB20-965CAE96BDF7}"/>
              </a:ext>
            </a:extLst>
          </p:cNvPr>
          <p:cNvSpPr/>
          <p:nvPr/>
        </p:nvSpPr>
        <p:spPr>
          <a:xfrm>
            <a:off x="2200374" y="3328122"/>
            <a:ext cx="1087067" cy="1179412"/>
          </a:xfrm>
          <a:prstGeom prst="chevron">
            <a:avLst>
              <a:gd name="adj" fmla="val 54429"/>
            </a:avLst>
          </a:prstGeom>
          <a:solidFill>
            <a:srgbClr val="C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cs typeface="+mn-ea"/>
              <a:sym typeface="+mn-lt"/>
            </a:endParaRPr>
          </a:p>
        </p:txBody>
      </p:sp>
      <p:sp>
        <p:nvSpPr>
          <p:cNvPr id="4" name="燕尾形 49">
            <a:extLst>
              <a:ext uri="{FF2B5EF4-FFF2-40B4-BE49-F238E27FC236}">
                <a16:creationId xmlns:a16="http://schemas.microsoft.com/office/drawing/2014/main" id="{92FED077-DDBB-4D6A-8157-516E61B2142C}"/>
              </a:ext>
            </a:extLst>
          </p:cNvPr>
          <p:cNvSpPr/>
          <p:nvPr/>
        </p:nvSpPr>
        <p:spPr>
          <a:xfrm>
            <a:off x="3157059" y="3328122"/>
            <a:ext cx="1087067" cy="1179412"/>
          </a:xfrm>
          <a:prstGeom prst="chevron">
            <a:avLst>
              <a:gd name="adj" fmla="val 54429"/>
            </a:avLst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cs typeface="+mn-ea"/>
              <a:sym typeface="+mn-lt"/>
            </a:endParaRPr>
          </a:p>
        </p:txBody>
      </p:sp>
      <p:sp>
        <p:nvSpPr>
          <p:cNvPr id="5" name="燕尾形 50">
            <a:extLst>
              <a:ext uri="{FF2B5EF4-FFF2-40B4-BE49-F238E27FC236}">
                <a16:creationId xmlns:a16="http://schemas.microsoft.com/office/drawing/2014/main" id="{279E20D7-F13D-4E2B-9E42-4D1F301D5BB5}"/>
              </a:ext>
            </a:extLst>
          </p:cNvPr>
          <p:cNvSpPr/>
          <p:nvPr/>
        </p:nvSpPr>
        <p:spPr>
          <a:xfrm>
            <a:off x="4079028" y="3328122"/>
            <a:ext cx="1087067" cy="1179412"/>
          </a:xfrm>
          <a:prstGeom prst="chevron">
            <a:avLst>
              <a:gd name="adj" fmla="val 54429"/>
            </a:avLst>
          </a:prstGeom>
          <a:solidFill>
            <a:srgbClr val="C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8C3AB17-09E3-4901-BE70-810224D96E5F}"/>
              </a:ext>
            </a:extLst>
          </p:cNvPr>
          <p:cNvCxnSpPr/>
          <p:nvPr/>
        </p:nvCxnSpPr>
        <p:spPr>
          <a:xfrm>
            <a:off x="3444064" y="2766437"/>
            <a:ext cx="0" cy="54903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9034D09-9B33-4C73-BB42-A010EEF0D922}"/>
              </a:ext>
            </a:extLst>
          </p:cNvPr>
          <p:cNvCxnSpPr/>
          <p:nvPr/>
        </p:nvCxnSpPr>
        <p:spPr>
          <a:xfrm>
            <a:off x="1530695" y="2109998"/>
            <a:ext cx="0" cy="12096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ACED397-81C8-473F-9C26-633ABEC69D0E}"/>
              </a:ext>
            </a:extLst>
          </p:cNvPr>
          <p:cNvCxnSpPr/>
          <p:nvPr/>
        </p:nvCxnSpPr>
        <p:spPr>
          <a:xfrm flipH="1" flipV="1">
            <a:off x="4400748" y="4488471"/>
            <a:ext cx="38619" cy="12569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C78DCB-D065-4A3F-A5A6-6BEEEC7E2266}"/>
              </a:ext>
            </a:extLst>
          </p:cNvPr>
          <p:cNvCxnSpPr/>
          <p:nvPr/>
        </p:nvCxnSpPr>
        <p:spPr>
          <a:xfrm flipV="1">
            <a:off x="2391711" y="4488468"/>
            <a:ext cx="0" cy="49158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五边形 56">
            <a:extLst>
              <a:ext uri="{FF2B5EF4-FFF2-40B4-BE49-F238E27FC236}">
                <a16:creationId xmlns:a16="http://schemas.microsoft.com/office/drawing/2014/main" id="{383489E5-2B15-47FC-8AEE-2635C81E46D4}"/>
              </a:ext>
            </a:extLst>
          </p:cNvPr>
          <p:cNvSpPr/>
          <p:nvPr/>
        </p:nvSpPr>
        <p:spPr>
          <a:xfrm>
            <a:off x="0" y="3318269"/>
            <a:ext cx="7844811" cy="1186066"/>
          </a:xfrm>
          <a:prstGeom prst="homePlate">
            <a:avLst>
              <a:gd name="adj" fmla="val 47961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cs typeface="+mn-ea"/>
              <a:sym typeface="+mn-lt"/>
            </a:endParaRP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52838025-B405-45B1-A449-A67D4187FB2E}"/>
              </a:ext>
            </a:extLst>
          </p:cNvPr>
          <p:cNvSpPr txBox="1"/>
          <p:nvPr/>
        </p:nvSpPr>
        <p:spPr>
          <a:xfrm>
            <a:off x="7855521" y="1902345"/>
            <a:ext cx="4130529" cy="448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国产的</a:t>
            </a:r>
            <a:r>
              <a:rPr lang="en-US" altLang="zh-CN" sz="1600" dirty="0">
                <a:solidFill>
                  <a:srgbClr val="555555"/>
                </a:solidFill>
                <a:cs typeface="+mn-ea"/>
                <a:sym typeface="+mn-lt"/>
              </a:rPr>
              <a:t>Hantek6022BL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设备价格不到</a:t>
            </a:r>
            <a:r>
              <a:rPr lang="en-US" altLang="zh-CN" sz="1600" dirty="0">
                <a:solidFill>
                  <a:srgbClr val="555555"/>
                </a:solidFill>
                <a:cs typeface="+mn-ea"/>
                <a:sym typeface="+mn-lt"/>
              </a:rPr>
              <a:t>400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元，是我们实验型课题的理想器材。</a:t>
            </a:r>
            <a:endParaRPr lang="en-US" altLang="zh-CN" sz="1600" dirty="0">
              <a:solidFill>
                <a:srgbClr val="555555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555555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国内仪器供应商普遍以</a:t>
            </a:r>
            <a:r>
              <a:rPr lang="en-US" altLang="zh-CN" sz="1600" dirty="0">
                <a:solidFill>
                  <a:srgbClr val="555555"/>
                </a:solidFill>
                <a:cs typeface="+mn-ea"/>
                <a:sym typeface="+mn-lt"/>
              </a:rPr>
              <a:t>Windows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系统为主，甚至少有完整的</a:t>
            </a:r>
            <a:r>
              <a:rPr lang="en-US" altLang="zh-CN" sz="1600" dirty="0">
                <a:solidFill>
                  <a:srgbClr val="555555"/>
                </a:solidFill>
                <a:cs typeface="+mn-ea"/>
                <a:sym typeface="+mn-lt"/>
              </a:rPr>
              <a:t>API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接口提供给用户二次开发，而具备这些条件的国外虚拟示波器又普遍价格过高</a:t>
            </a:r>
            <a:endParaRPr lang="en-US" altLang="zh-CN" sz="1600" dirty="0">
              <a:solidFill>
                <a:srgbClr val="555555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555555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虽然</a:t>
            </a:r>
            <a:r>
              <a:rPr lang="en-US" altLang="zh-CN" sz="1600" dirty="0">
                <a:solidFill>
                  <a:srgbClr val="555555"/>
                </a:solidFill>
                <a:cs typeface="+mn-ea"/>
                <a:sym typeface="+mn-lt"/>
              </a:rPr>
              <a:t>Hantek6022BL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同样没有</a:t>
            </a:r>
            <a:r>
              <a:rPr lang="en-US" altLang="zh-CN" sz="1600" dirty="0">
                <a:solidFill>
                  <a:srgbClr val="555555"/>
                </a:solidFill>
                <a:cs typeface="+mn-ea"/>
                <a:sym typeface="+mn-lt"/>
              </a:rPr>
              <a:t>Linux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的驱动支持，所幸我们在</a:t>
            </a:r>
            <a:r>
              <a:rPr lang="en-US" altLang="zh-CN" sz="1600" dirty="0">
                <a:solidFill>
                  <a:srgbClr val="555555"/>
                </a:solidFill>
                <a:cs typeface="+mn-ea"/>
                <a:sym typeface="+mn-lt"/>
              </a:rPr>
              <a:t>GitHub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上三方开源的虚拟示波器软件和</a:t>
            </a:r>
            <a:r>
              <a:rPr lang="en-US" altLang="zh-CN" sz="1600" dirty="0">
                <a:solidFill>
                  <a:srgbClr val="555555"/>
                </a:solidFill>
                <a:cs typeface="+mn-ea"/>
                <a:sym typeface="+mn-lt"/>
              </a:rPr>
              <a:t>SDK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（软件开发工具包），经过实践后确实可用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93D4E88-E79C-4348-A683-F94A79153779}"/>
              </a:ext>
            </a:extLst>
          </p:cNvPr>
          <p:cNvGrpSpPr/>
          <p:nvPr/>
        </p:nvGrpSpPr>
        <p:grpSpPr>
          <a:xfrm>
            <a:off x="1243690" y="1519860"/>
            <a:ext cx="3092791" cy="590138"/>
            <a:chOff x="814328" y="3219334"/>
            <a:chExt cx="2266827" cy="43253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86F94A6-F23C-4F77-8A94-269DDDC04BFF}"/>
                </a:ext>
              </a:extLst>
            </p:cNvPr>
            <p:cNvGrpSpPr/>
            <p:nvPr/>
          </p:nvGrpSpPr>
          <p:grpSpPr>
            <a:xfrm>
              <a:off x="814328" y="3219334"/>
              <a:ext cx="2266827" cy="432536"/>
              <a:chOff x="2173927" y="3285519"/>
              <a:chExt cx="2876394" cy="54884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38A100EC-4690-41B5-82AC-97D7DC56005E}"/>
                  </a:ext>
                </a:extLst>
              </p:cNvPr>
              <p:cNvGrpSpPr/>
              <p:nvPr/>
            </p:nvGrpSpPr>
            <p:grpSpPr>
              <a:xfrm>
                <a:off x="2173927" y="3285519"/>
                <a:ext cx="2876394" cy="548848"/>
                <a:chOff x="4304043" y="1286668"/>
                <a:chExt cx="6414044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" name="圆角矩形 63">
                  <a:extLst>
                    <a:ext uri="{FF2B5EF4-FFF2-40B4-BE49-F238E27FC236}">
                      <a16:creationId xmlns:a16="http://schemas.microsoft.com/office/drawing/2014/main" id="{B3B36D9A-BDA0-4747-B014-C4B6F50D497E}"/>
                    </a:ext>
                  </a:extLst>
                </p:cNvPr>
                <p:cNvSpPr/>
                <p:nvPr/>
              </p:nvSpPr>
              <p:spPr>
                <a:xfrm>
                  <a:off x="4304043" y="1286668"/>
                  <a:ext cx="6414044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344F66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圆角矩形 64">
                  <a:extLst>
                    <a:ext uri="{FF2B5EF4-FFF2-40B4-BE49-F238E27FC236}">
                      <a16:creationId xmlns:a16="http://schemas.microsoft.com/office/drawing/2014/main" id="{F3D4FE0B-E490-4AB8-95DA-0876839EAF3D}"/>
                    </a:ext>
                  </a:extLst>
                </p:cNvPr>
                <p:cNvSpPr/>
                <p:nvPr/>
              </p:nvSpPr>
              <p:spPr>
                <a:xfrm>
                  <a:off x="4351923" y="1373339"/>
                  <a:ext cx="6323887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344F66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0DE57D9-41DB-471C-8401-62F502ECC4F4}"/>
                  </a:ext>
                </a:extLst>
              </p:cNvPr>
              <p:cNvSpPr/>
              <p:nvPr/>
            </p:nvSpPr>
            <p:spPr>
              <a:xfrm>
                <a:off x="2270357" y="3351544"/>
                <a:ext cx="394740" cy="394741"/>
              </a:xfrm>
              <a:prstGeom prst="ellipse">
                <a:avLst/>
              </a:prstGeom>
              <a:solidFill>
                <a:srgbClr val="344F66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TextBox 60">
              <a:extLst>
                <a:ext uri="{FF2B5EF4-FFF2-40B4-BE49-F238E27FC236}">
                  <a16:creationId xmlns:a16="http://schemas.microsoft.com/office/drawing/2014/main" id="{79E34D0F-5FC1-4210-8FD9-86F9E94BCE40}"/>
                </a:ext>
              </a:extLst>
            </p:cNvPr>
            <p:cNvSpPr txBox="1"/>
            <p:nvPr/>
          </p:nvSpPr>
          <p:spPr>
            <a:xfrm>
              <a:off x="1139540" y="3319207"/>
              <a:ext cx="1926672" cy="1804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>
                  <a:solidFill>
                    <a:srgbClr val="344F66"/>
                  </a:solidFill>
                  <a:latin typeface="+mn-lt"/>
                  <a:ea typeface="+mn-ea"/>
                  <a:cs typeface="+mn-ea"/>
                  <a:sym typeface="+mn-lt"/>
                </a:rPr>
                <a:t>价格低廉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7A229EF-FEEA-413B-B442-F3497AED9256}"/>
              </a:ext>
            </a:extLst>
          </p:cNvPr>
          <p:cNvGrpSpPr/>
          <p:nvPr/>
        </p:nvGrpSpPr>
        <p:grpSpPr>
          <a:xfrm>
            <a:off x="2104706" y="4980051"/>
            <a:ext cx="3092791" cy="590138"/>
            <a:chOff x="814325" y="3219334"/>
            <a:chExt cx="2266826" cy="43253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624D441-BCF5-45EC-9D76-107365974996}"/>
                </a:ext>
              </a:extLst>
            </p:cNvPr>
            <p:cNvGrpSpPr/>
            <p:nvPr/>
          </p:nvGrpSpPr>
          <p:grpSpPr>
            <a:xfrm>
              <a:off x="814325" y="3219334"/>
              <a:ext cx="2266826" cy="432536"/>
              <a:chOff x="2173923" y="3285519"/>
              <a:chExt cx="2876392" cy="548848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8B3F3E5F-9C6E-4691-8634-AD7F62F78F4E}"/>
                  </a:ext>
                </a:extLst>
              </p:cNvPr>
              <p:cNvGrpSpPr/>
              <p:nvPr/>
            </p:nvGrpSpPr>
            <p:grpSpPr>
              <a:xfrm>
                <a:off x="2173923" y="3285519"/>
                <a:ext cx="2876392" cy="548848"/>
                <a:chOff x="4304035" y="1286668"/>
                <a:chExt cx="641403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圆角矩形 70">
                  <a:extLst>
                    <a:ext uri="{FF2B5EF4-FFF2-40B4-BE49-F238E27FC236}">
                      <a16:creationId xmlns:a16="http://schemas.microsoft.com/office/drawing/2014/main" id="{C6BBEF4D-3CEB-4301-9371-5F5FB21507AC}"/>
                    </a:ext>
                  </a:extLst>
                </p:cNvPr>
                <p:cNvSpPr/>
                <p:nvPr/>
              </p:nvSpPr>
              <p:spPr>
                <a:xfrm>
                  <a:off x="4304035" y="1286668"/>
                  <a:ext cx="641403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344F66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圆角矩形 71">
                  <a:extLst>
                    <a:ext uri="{FF2B5EF4-FFF2-40B4-BE49-F238E27FC236}">
                      <a16:creationId xmlns:a16="http://schemas.microsoft.com/office/drawing/2014/main" id="{A2D31A0B-2F36-4998-996C-4D455D6C1DD2}"/>
                    </a:ext>
                  </a:extLst>
                </p:cNvPr>
                <p:cNvSpPr/>
                <p:nvPr/>
              </p:nvSpPr>
              <p:spPr>
                <a:xfrm>
                  <a:off x="4351922" y="1373339"/>
                  <a:ext cx="632387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344F66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AB3C05BD-B65A-4EE9-868C-645664D93630}"/>
                  </a:ext>
                </a:extLst>
              </p:cNvPr>
              <p:cNvSpPr/>
              <p:nvPr/>
            </p:nvSpPr>
            <p:spPr>
              <a:xfrm>
                <a:off x="2288027" y="3372244"/>
                <a:ext cx="392760" cy="392761"/>
              </a:xfrm>
              <a:prstGeom prst="ellipse">
                <a:avLst/>
              </a:prstGeom>
              <a:solidFill>
                <a:srgbClr val="CF3B4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" name="TextBox 67">
              <a:extLst>
                <a:ext uri="{FF2B5EF4-FFF2-40B4-BE49-F238E27FC236}">
                  <a16:creationId xmlns:a16="http://schemas.microsoft.com/office/drawing/2014/main" id="{71E486D9-7E20-4C7F-8DAB-ECEE0BB12C5D}"/>
                </a:ext>
              </a:extLst>
            </p:cNvPr>
            <p:cNvSpPr txBox="1"/>
            <p:nvPr/>
          </p:nvSpPr>
          <p:spPr>
            <a:xfrm>
              <a:off x="1249617" y="3331792"/>
              <a:ext cx="1808518" cy="1804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>
                  <a:solidFill>
                    <a:srgbClr val="344F66"/>
                  </a:solidFill>
                  <a:latin typeface="+mn-lt"/>
                  <a:ea typeface="+mn-ea"/>
                  <a:cs typeface="+mn-ea"/>
                  <a:sym typeface="+mn-lt"/>
                </a:rPr>
                <a:t>二次开发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D6884B1-AF0E-4E50-AD01-F5BE4025F923}"/>
              </a:ext>
            </a:extLst>
          </p:cNvPr>
          <p:cNvGrpSpPr/>
          <p:nvPr/>
        </p:nvGrpSpPr>
        <p:grpSpPr>
          <a:xfrm>
            <a:off x="3097926" y="2189539"/>
            <a:ext cx="3092791" cy="590138"/>
            <a:chOff x="814328" y="3219334"/>
            <a:chExt cx="2266829" cy="43253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50F2698-9E90-427C-8003-F93293B08BBD}"/>
                </a:ext>
              </a:extLst>
            </p:cNvPr>
            <p:cNvGrpSpPr/>
            <p:nvPr/>
          </p:nvGrpSpPr>
          <p:grpSpPr>
            <a:xfrm>
              <a:off x="814328" y="3219334"/>
              <a:ext cx="2266829" cy="432536"/>
              <a:chOff x="2173927" y="3285519"/>
              <a:chExt cx="2876396" cy="548848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6955B08E-7A41-4B02-A9CD-258C4E07F0E1}"/>
                  </a:ext>
                </a:extLst>
              </p:cNvPr>
              <p:cNvGrpSpPr/>
              <p:nvPr/>
            </p:nvGrpSpPr>
            <p:grpSpPr>
              <a:xfrm>
                <a:off x="2173927" y="3285519"/>
                <a:ext cx="2876396" cy="548848"/>
                <a:chOff x="4304043" y="1286668"/>
                <a:chExt cx="641404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" name="圆角矩形 77">
                  <a:extLst>
                    <a:ext uri="{FF2B5EF4-FFF2-40B4-BE49-F238E27FC236}">
                      <a16:creationId xmlns:a16="http://schemas.microsoft.com/office/drawing/2014/main" id="{7AE132FB-CAB1-4C60-BB7E-BE3B568FD5A9}"/>
                    </a:ext>
                  </a:extLst>
                </p:cNvPr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344F66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圆角矩形 78">
                  <a:extLst>
                    <a:ext uri="{FF2B5EF4-FFF2-40B4-BE49-F238E27FC236}">
                      <a16:creationId xmlns:a16="http://schemas.microsoft.com/office/drawing/2014/main" id="{5201820A-B649-44F0-B605-2EDF99023B2A}"/>
                    </a:ext>
                  </a:extLst>
                </p:cNvPr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344F66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6460A4E-3070-43AE-A927-F764EE49EE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07129" y="3376773"/>
                <a:ext cx="392761" cy="392761"/>
              </a:xfrm>
              <a:prstGeom prst="ellipse">
                <a:avLst/>
              </a:prstGeom>
              <a:solidFill>
                <a:srgbClr val="344F66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TextBox 74">
              <a:extLst>
                <a:ext uri="{FF2B5EF4-FFF2-40B4-BE49-F238E27FC236}">
                  <a16:creationId xmlns:a16="http://schemas.microsoft.com/office/drawing/2014/main" id="{3E9911E2-E6C7-4BAE-831C-3250EFAF6362}"/>
                </a:ext>
              </a:extLst>
            </p:cNvPr>
            <p:cNvSpPr txBox="1"/>
            <p:nvPr/>
          </p:nvSpPr>
          <p:spPr>
            <a:xfrm>
              <a:off x="1183671" y="3331792"/>
              <a:ext cx="1847692" cy="1804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>
                  <a:solidFill>
                    <a:srgbClr val="344F66"/>
                  </a:solidFill>
                  <a:latin typeface="+mn-lt"/>
                  <a:ea typeface="+mn-ea"/>
                  <a:cs typeface="+mn-ea"/>
                  <a:sym typeface="+mn-lt"/>
                </a:rPr>
                <a:t>接口文档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E332284-CE18-47F1-8022-14AF3734F289}"/>
              </a:ext>
            </a:extLst>
          </p:cNvPr>
          <p:cNvGrpSpPr/>
          <p:nvPr/>
        </p:nvGrpSpPr>
        <p:grpSpPr>
          <a:xfrm>
            <a:off x="4113743" y="5745399"/>
            <a:ext cx="3092791" cy="590138"/>
            <a:chOff x="814328" y="3219334"/>
            <a:chExt cx="2266828" cy="432536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004D31A-88E4-41C6-9341-805717C3569B}"/>
                </a:ext>
              </a:extLst>
            </p:cNvPr>
            <p:cNvGrpSpPr/>
            <p:nvPr/>
          </p:nvGrpSpPr>
          <p:grpSpPr>
            <a:xfrm>
              <a:off x="814328" y="3219334"/>
              <a:ext cx="2266828" cy="432536"/>
              <a:chOff x="2173927" y="3285519"/>
              <a:chExt cx="2876395" cy="548848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132B329A-9191-45A5-B2DE-70435C9782B1}"/>
                  </a:ext>
                </a:extLst>
              </p:cNvPr>
              <p:cNvGrpSpPr/>
              <p:nvPr/>
            </p:nvGrpSpPr>
            <p:grpSpPr>
              <a:xfrm>
                <a:off x="2173927" y="3285519"/>
                <a:ext cx="2876395" cy="548848"/>
                <a:chOff x="4304043" y="1286668"/>
                <a:chExt cx="641404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圆角矩形 84">
                  <a:extLst>
                    <a:ext uri="{FF2B5EF4-FFF2-40B4-BE49-F238E27FC236}">
                      <a16:creationId xmlns:a16="http://schemas.microsoft.com/office/drawing/2014/main" id="{1ECA4F5F-51CA-47D4-B44B-ED7949EA3893}"/>
                    </a:ext>
                  </a:extLst>
                </p:cNvPr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344F66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圆角矩形 85">
                  <a:extLst>
                    <a:ext uri="{FF2B5EF4-FFF2-40B4-BE49-F238E27FC236}">
                      <a16:creationId xmlns:a16="http://schemas.microsoft.com/office/drawing/2014/main" id="{A9A9838A-015F-4050-AB64-20EC358885D2}"/>
                    </a:ext>
                  </a:extLst>
                </p:cNvPr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344F66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8EB918E-F647-4DF4-B344-62668E23AB8A}"/>
                  </a:ext>
                </a:extLst>
              </p:cNvPr>
              <p:cNvSpPr/>
              <p:nvPr/>
            </p:nvSpPr>
            <p:spPr>
              <a:xfrm>
                <a:off x="2280388" y="3389371"/>
                <a:ext cx="392761" cy="392761"/>
              </a:xfrm>
              <a:prstGeom prst="ellipse">
                <a:avLst/>
              </a:prstGeom>
              <a:solidFill>
                <a:srgbClr val="CF3B4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5" name="TextBox 81">
              <a:extLst>
                <a:ext uri="{FF2B5EF4-FFF2-40B4-BE49-F238E27FC236}">
                  <a16:creationId xmlns:a16="http://schemas.microsoft.com/office/drawing/2014/main" id="{C3D440ED-9A57-415B-A6AA-2CF67965D9BD}"/>
                </a:ext>
              </a:extLst>
            </p:cNvPr>
            <p:cNvSpPr txBox="1"/>
            <p:nvPr/>
          </p:nvSpPr>
          <p:spPr>
            <a:xfrm>
              <a:off x="1085352" y="3345963"/>
              <a:ext cx="1926671" cy="1804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>
                  <a:solidFill>
                    <a:srgbClr val="344F66"/>
                  </a:solidFill>
                  <a:latin typeface="+mn-lt"/>
                  <a:ea typeface="+mn-ea"/>
                  <a:cs typeface="+mn-ea"/>
                  <a:sym typeface="+mn-lt"/>
                </a:rPr>
                <a:t>系统支持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E0750AC-68A4-48D2-B7EA-583C5AFEF884}"/>
              </a:ext>
            </a:extLst>
          </p:cNvPr>
          <p:cNvGrpSpPr>
            <a:grpSpLocks noChangeAspect="1"/>
          </p:cNvGrpSpPr>
          <p:nvPr/>
        </p:nvGrpSpPr>
        <p:grpSpPr>
          <a:xfrm>
            <a:off x="5070427" y="2766437"/>
            <a:ext cx="2257127" cy="2153373"/>
            <a:chOff x="3197225" y="3458369"/>
            <a:chExt cx="533400" cy="487363"/>
          </a:xfrm>
          <a:solidFill>
            <a:schemeClr val="accent6"/>
          </a:solidFill>
        </p:grpSpPr>
        <p:sp>
          <p:nvSpPr>
            <p:cNvPr id="41" name="Oval 312">
              <a:extLst>
                <a:ext uri="{FF2B5EF4-FFF2-40B4-BE49-F238E27FC236}">
                  <a16:creationId xmlns:a16="http://schemas.microsoft.com/office/drawing/2014/main" id="{7530E497-0A59-4F85-9AAB-B2DFAEA94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700" y="3458369"/>
              <a:ext cx="93663" cy="88900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cs typeface="+mn-ea"/>
                <a:sym typeface="+mn-lt"/>
              </a:endParaRPr>
            </a:p>
          </p:txBody>
        </p:sp>
        <p:sp>
          <p:nvSpPr>
            <p:cNvPr id="42" name="Freeform 313">
              <a:extLst>
                <a:ext uri="{FF2B5EF4-FFF2-40B4-BE49-F238E27FC236}">
                  <a16:creationId xmlns:a16="http://schemas.microsoft.com/office/drawing/2014/main" id="{9488D142-E843-4784-BAD4-C4DBF64D1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225" y="3513932"/>
              <a:ext cx="533400" cy="431800"/>
            </a:xfrm>
            <a:custGeom>
              <a:avLst/>
              <a:gdLst>
                <a:gd name="T0" fmla="*/ 7 w 142"/>
                <a:gd name="T1" fmla="*/ 60 h 115"/>
                <a:gd name="T2" fmla="*/ 9 w 142"/>
                <a:gd name="T3" fmla="*/ 60 h 115"/>
                <a:gd name="T4" fmla="*/ 36 w 142"/>
                <a:gd name="T5" fmla="*/ 60 h 115"/>
                <a:gd name="T6" fmla="*/ 77 w 142"/>
                <a:gd name="T7" fmla="*/ 12 h 115"/>
                <a:gd name="T8" fmla="*/ 67 w 142"/>
                <a:gd name="T9" fmla="*/ 12 h 115"/>
                <a:gd name="T10" fmla="*/ 48 w 142"/>
                <a:gd name="T11" fmla="*/ 34 h 115"/>
                <a:gd name="T12" fmla="*/ 43 w 142"/>
                <a:gd name="T13" fmla="*/ 36 h 115"/>
                <a:gd name="T14" fmla="*/ 37 w 142"/>
                <a:gd name="T15" fmla="*/ 30 h 115"/>
                <a:gd name="T16" fmla="*/ 39 w 142"/>
                <a:gd name="T17" fmla="*/ 25 h 115"/>
                <a:gd name="T18" fmla="*/ 59 w 142"/>
                <a:gd name="T19" fmla="*/ 2 h 115"/>
                <a:gd name="T20" fmla="*/ 64 w 142"/>
                <a:gd name="T21" fmla="*/ 0 h 115"/>
                <a:gd name="T22" fmla="*/ 93 w 142"/>
                <a:gd name="T23" fmla="*/ 0 h 115"/>
                <a:gd name="T24" fmla="*/ 114 w 142"/>
                <a:gd name="T25" fmla="*/ 15 h 115"/>
                <a:gd name="T26" fmla="*/ 114 w 142"/>
                <a:gd name="T27" fmla="*/ 32 h 115"/>
                <a:gd name="T28" fmla="*/ 135 w 142"/>
                <a:gd name="T29" fmla="*/ 32 h 115"/>
                <a:gd name="T30" fmla="*/ 139 w 142"/>
                <a:gd name="T31" fmla="*/ 34 h 115"/>
                <a:gd name="T32" fmla="*/ 139 w 142"/>
                <a:gd name="T33" fmla="*/ 43 h 115"/>
                <a:gd name="T34" fmla="*/ 135 w 142"/>
                <a:gd name="T35" fmla="*/ 45 h 115"/>
                <a:gd name="T36" fmla="*/ 109 w 142"/>
                <a:gd name="T37" fmla="*/ 45 h 115"/>
                <a:gd name="T38" fmla="*/ 101 w 142"/>
                <a:gd name="T39" fmla="*/ 38 h 115"/>
                <a:gd name="T40" fmla="*/ 101 w 142"/>
                <a:gd name="T41" fmla="*/ 27 h 115"/>
                <a:gd name="T42" fmla="*/ 86 w 142"/>
                <a:gd name="T43" fmla="*/ 45 h 115"/>
                <a:gd name="T44" fmla="*/ 100 w 142"/>
                <a:gd name="T45" fmla="*/ 59 h 115"/>
                <a:gd name="T46" fmla="*/ 101 w 142"/>
                <a:gd name="T47" fmla="*/ 69 h 115"/>
                <a:gd name="T48" fmla="*/ 92 w 142"/>
                <a:gd name="T49" fmla="*/ 109 h 115"/>
                <a:gd name="T50" fmla="*/ 85 w 142"/>
                <a:gd name="T51" fmla="*/ 115 h 115"/>
                <a:gd name="T52" fmla="*/ 77 w 142"/>
                <a:gd name="T53" fmla="*/ 108 h 115"/>
                <a:gd name="T54" fmla="*/ 77 w 142"/>
                <a:gd name="T55" fmla="*/ 106 h 115"/>
                <a:gd name="T56" fmla="*/ 85 w 142"/>
                <a:gd name="T57" fmla="*/ 72 h 115"/>
                <a:gd name="T58" fmla="*/ 66 w 142"/>
                <a:gd name="T59" fmla="*/ 54 h 115"/>
                <a:gd name="T60" fmla="*/ 50 w 142"/>
                <a:gd name="T61" fmla="*/ 72 h 115"/>
                <a:gd name="T62" fmla="*/ 41 w 142"/>
                <a:gd name="T63" fmla="*/ 75 h 115"/>
                <a:gd name="T64" fmla="*/ 8 w 142"/>
                <a:gd name="T65" fmla="*/ 75 h 115"/>
                <a:gd name="T66" fmla="*/ 1 w 142"/>
                <a:gd name="T67" fmla="*/ 69 h 115"/>
                <a:gd name="T68" fmla="*/ 7 w 142"/>
                <a:gd name="T69" fmla="*/ 6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cs typeface="+mn-ea"/>
                <a:sym typeface="+mn-lt"/>
              </a:endParaRPr>
            </a:p>
          </p:txBody>
        </p:sp>
      </p:grpSp>
      <p:sp>
        <p:nvSpPr>
          <p:cNvPr id="45" name="TextBox 42">
            <a:extLst>
              <a:ext uri="{FF2B5EF4-FFF2-40B4-BE49-F238E27FC236}">
                <a16:creationId xmlns:a16="http://schemas.microsoft.com/office/drawing/2014/main" id="{CD75C8D8-9C86-4E19-9AA9-C52C7813813C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硬件选型</a:t>
            </a:r>
          </a:p>
        </p:txBody>
      </p:sp>
    </p:spTree>
    <p:extLst>
      <p:ext uri="{BB962C8B-B14F-4D97-AF65-F5344CB8AC3E}">
        <p14:creationId xmlns:p14="http://schemas.microsoft.com/office/powerpoint/2010/main" val="38581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 animBg="1"/>
      <p:bldP spid="11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42">
            <a:extLst>
              <a:ext uri="{FF2B5EF4-FFF2-40B4-BE49-F238E27FC236}">
                <a16:creationId xmlns:a16="http://schemas.microsoft.com/office/drawing/2014/main" id="{76445E83-B900-46AC-9F0B-AB76BA3A4ADE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系统结构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34EFFBF-05B1-02D9-14B3-6A235D3F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2" y="1886224"/>
            <a:ext cx="5102022" cy="3929144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4AD7282-CF3A-7528-8033-A01B1412292B}"/>
              </a:ext>
            </a:extLst>
          </p:cNvPr>
          <p:cNvSpPr txBox="1"/>
          <p:nvPr/>
        </p:nvSpPr>
        <p:spPr>
          <a:xfrm>
            <a:off x="683742" y="12356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555555"/>
                </a:solidFill>
                <a:cs typeface="+mn-ea"/>
              </a:rPr>
              <a:t>逻辑结构图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4BADA98-7D0F-094C-A220-51DAE4105F2E}"/>
              </a:ext>
            </a:extLst>
          </p:cNvPr>
          <p:cNvSpPr txBox="1"/>
          <p:nvPr/>
        </p:nvSpPr>
        <p:spPr>
          <a:xfrm>
            <a:off x="6096000" y="12356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555555"/>
                </a:solidFill>
                <a:cs typeface="+mn-ea"/>
              </a:rPr>
              <a:t>物理结构图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451CE0D-EA1D-F22D-A5D9-5186BB7EE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6224"/>
            <a:ext cx="5138112" cy="39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7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4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42">
            <a:extLst>
              <a:ext uri="{FF2B5EF4-FFF2-40B4-BE49-F238E27FC236}">
                <a16:creationId xmlns:a16="http://schemas.microsoft.com/office/drawing/2014/main" id="{76445E83-B900-46AC-9F0B-AB76BA3A4ADE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表示层结构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2AD35C-5342-BA1C-675A-702081A2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70" y="1106385"/>
            <a:ext cx="9426552" cy="46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5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42">
            <a:extLst>
              <a:ext uri="{FF2B5EF4-FFF2-40B4-BE49-F238E27FC236}">
                <a16:creationId xmlns:a16="http://schemas.microsoft.com/office/drawing/2014/main" id="{76445E83-B900-46AC-9F0B-AB76BA3A4ADE}"/>
              </a:ext>
            </a:extLst>
          </p:cNvPr>
          <p:cNvSpPr txBox="1"/>
          <p:nvPr/>
        </p:nvSpPr>
        <p:spPr>
          <a:xfrm>
            <a:off x="1311470" y="315858"/>
            <a:ext cx="440970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虚拟示波器结构设计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0AFB6E-C484-09DE-9B28-FFF43282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70" y="1164624"/>
            <a:ext cx="9394304" cy="45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6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42">
            <a:extLst>
              <a:ext uri="{FF2B5EF4-FFF2-40B4-BE49-F238E27FC236}">
                <a16:creationId xmlns:a16="http://schemas.microsoft.com/office/drawing/2014/main" id="{76445E83-B900-46AC-9F0B-AB76BA3A4ADE}"/>
              </a:ext>
            </a:extLst>
          </p:cNvPr>
          <p:cNvSpPr txBox="1"/>
          <p:nvPr/>
        </p:nvSpPr>
        <p:spPr>
          <a:xfrm>
            <a:off x="1311470" y="315858"/>
            <a:ext cx="440970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数据库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ER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A39A3B-043B-5EE4-A8AA-8894151A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475" y="1008691"/>
            <a:ext cx="7239406" cy="518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3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第三部分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关键技术和难点</a:t>
            </a:r>
          </a:p>
        </p:txBody>
      </p:sp>
    </p:spTree>
    <p:extLst>
      <p:ext uri="{BB962C8B-B14F-4D97-AF65-F5344CB8AC3E}">
        <p14:creationId xmlns:p14="http://schemas.microsoft.com/office/powerpoint/2010/main" val="303086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3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E958A01-566F-46BE-81C4-621FA3B1A482}"/>
              </a:ext>
            </a:extLst>
          </p:cNvPr>
          <p:cNvGrpSpPr/>
          <p:nvPr/>
        </p:nvGrpSpPr>
        <p:grpSpPr>
          <a:xfrm>
            <a:off x="4393130" y="1676282"/>
            <a:ext cx="6489411" cy="3845268"/>
            <a:chOff x="3963425" y="1323923"/>
            <a:chExt cx="4500562" cy="2739579"/>
          </a:xfrm>
        </p:grpSpPr>
        <p:cxnSp>
          <p:nvCxnSpPr>
            <p:cNvPr id="3" name="Straight Connector 4">
              <a:extLst>
                <a:ext uri="{FF2B5EF4-FFF2-40B4-BE49-F238E27FC236}">
                  <a16:creationId xmlns:a16="http://schemas.microsoft.com/office/drawing/2014/main" id="{69859B0A-D2B7-4EE2-87D0-96456FE5640A}"/>
                </a:ext>
              </a:extLst>
            </p:cNvPr>
            <p:cNvCxnSpPr/>
            <p:nvPr/>
          </p:nvCxnSpPr>
          <p:spPr>
            <a:xfrm>
              <a:off x="3963425" y="1323923"/>
              <a:ext cx="0" cy="2739579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1954965-6FB4-479B-89A8-C5CF5923BD2C}"/>
                </a:ext>
              </a:extLst>
            </p:cNvPr>
            <p:cNvGrpSpPr/>
            <p:nvPr/>
          </p:nvGrpSpPr>
          <p:grpSpPr>
            <a:xfrm>
              <a:off x="4006286" y="1758309"/>
              <a:ext cx="4457701" cy="1774032"/>
              <a:chOff x="4006286" y="1758309"/>
              <a:chExt cx="4457701" cy="1774032"/>
            </a:xfrm>
          </p:grpSpPr>
          <p:sp>
            <p:nvSpPr>
              <p:cNvPr id="5" name="Line 18">
                <a:extLst>
                  <a:ext uri="{FF2B5EF4-FFF2-40B4-BE49-F238E27FC236}">
                    <a16:creationId xmlns:a16="http://schemas.microsoft.com/office/drawing/2014/main" id="{0110ABBD-06AE-4128-93E1-5B80E40B9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6287" y="1758309"/>
                <a:ext cx="445770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8580" tIns="34290" rIns="68580" bIns="34290"/>
              <a:lstStyle/>
              <a:p>
                <a:endParaRPr 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Line 19">
                <a:extLst>
                  <a:ext uri="{FF2B5EF4-FFF2-40B4-BE49-F238E27FC236}">
                    <a16:creationId xmlns:a16="http://schemas.microsoft.com/office/drawing/2014/main" id="{73F3D903-E69A-4F6F-8FF5-F26520571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6287" y="2691759"/>
                <a:ext cx="445770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8580" tIns="34290" rIns="68580" bIns="34290"/>
              <a:lstStyle/>
              <a:p>
                <a:endParaRPr 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Line 20">
                <a:extLst>
                  <a:ext uri="{FF2B5EF4-FFF2-40B4-BE49-F238E27FC236}">
                    <a16:creationId xmlns:a16="http://schemas.microsoft.com/office/drawing/2014/main" id="{25EE18FE-DBFD-4FDF-B9F1-3EFA5DE27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6286" y="3529960"/>
                <a:ext cx="4457700" cy="2381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8580" tIns="34290" rIns="68580" bIns="34290"/>
              <a:lstStyle/>
              <a:p>
                <a:endParaRPr 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Rectangle 12">
            <a:extLst>
              <a:ext uri="{FF2B5EF4-FFF2-40B4-BE49-F238E27FC236}">
                <a16:creationId xmlns:a16="http://schemas.microsoft.com/office/drawing/2014/main" id="{F39482F7-4090-4917-AEB1-BF983E7240DD}"/>
              </a:ext>
            </a:extLst>
          </p:cNvPr>
          <p:cNvSpPr/>
          <p:nvPr/>
        </p:nvSpPr>
        <p:spPr>
          <a:xfrm>
            <a:off x="5183260" y="2794572"/>
            <a:ext cx="5526947" cy="3543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频率可在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32 Hz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和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100 kHz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之间变化，以提供多功能测试信号</a:t>
            </a:r>
            <a:endParaRPr lang="en-US" altLang="zh-CN" sz="14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02AF329-CA70-46A5-875B-32AA9B1A5BBB}"/>
              </a:ext>
            </a:extLst>
          </p:cNvPr>
          <p:cNvSpPr/>
          <p:nvPr/>
        </p:nvSpPr>
        <p:spPr>
          <a:xfrm>
            <a:off x="5156475" y="1443727"/>
            <a:ext cx="5556833" cy="677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两个电压通道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CH1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（黄色）和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CH2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（蓝色）。输入阻抗为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1 MΩ| | 25 pF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（示波器输入的通用值）。可测量的输入信号范围为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±5 V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F34FBB65-9059-450B-A180-3ED95428854A}"/>
              </a:ext>
            </a:extLst>
          </p:cNvPr>
          <p:cNvSpPr/>
          <p:nvPr/>
        </p:nvSpPr>
        <p:spPr>
          <a:xfrm>
            <a:off x="5183260" y="3863146"/>
            <a:ext cx="5526948" cy="677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每个输入部分都包含一个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8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位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ADC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（模数转换器），以选定的采样率（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10 </a:t>
            </a:r>
            <a:r>
              <a:rPr lang="en-US" altLang="zh-CN" sz="1400" dirty="0" err="1">
                <a:solidFill>
                  <a:srgbClr val="555555"/>
                </a:solidFill>
                <a:cs typeface="+mn-ea"/>
                <a:sym typeface="+mn-lt"/>
              </a:rPr>
              <a:t>kS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/s~30 MS/s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）对输入电压进行采样</a:t>
            </a:r>
            <a:endParaRPr lang="en-US" altLang="zh-CN" sz="14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2C28FC3C-A1DD-41EB-8862-441DDE56A3AE}"/>
              </a:ext>
            </a:extLst>
          </p:cNvPr>
          <p:cNvSpPr txBox="1"/>
          <p:nvPr/>
        </p:nvSpPr>
        <p:spPr>
          <a:xfrm>
            <a:off x="5183259" y="4973391"/>
            <a:ext cx="5526948" cy="164698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固件（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firmware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）是一种写入硬件的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EPROM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或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EEPROM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的程序，是控制硬件的核心部分。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Hantek6022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系列示波器不会将固件永久存储在闪存或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EEPROM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中，因此每次通电后必须上传固件，并将其保存在</a:t>
            </a:r>
            <a:r>
              <a:rPr lang="en-US" altLang="zh-CN" sz="1400" dirty="0">
                <a:solidFill>
                  <a:srgbClr val="555555"/>
                </a:solidFill>
                <a:cs typeface="+mn-ea"/>
                <a:sym typeface="+mn-lt"/>
              </a:rPr>
              <a:t>RAM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中，直到断电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grpSp>
        <p:nvGrpSpPr>
          <p:cNvPr id="12" name="Group 24">
            <a:extLst>
              <a:ext uri="{FF2B5EF4-FFF2-40B4-BE49-F238E27FC236}">
                <a16:creationId xmlns:a16="http://schemas.microsoft.com/office/drawing/2014/main" id="{A0C45AC1-62EB-4D0B-A826-AF377924C1DC}"/>
              </a:ext>
            </a:extLst>
          </p:cNvPr>
          <p:cNvGrpSpPr/>
          <p:nvPr/>
        </p:nvGrpSpPr>
        <p:grpSpPr>
          <a:xfrm>
            <a:off x="3743189" y="1443003"/>
            <a:ext cx="1318819" cy="652340"/>
            <a:chOff x="2187746" y="2123279"/>
            <a:chExt cx="1927113" cy="1931011"/>
          </a:xfrm>
        </p:grpSpPr>
        <p:sp>
          <p:nvSpPr>
            <p:cNvPr id="13" name="任意多边形 82">
              <a:extLst>
                <a:ext uri="{FF2B5EF4-FFF2-40B4-BE49-F238E27FC236}">
                  <a16:creationId xmlns:a16="http://schemas.microsoft.com/office/drawing/2014/main" id="{8F6C91A0-2FF5-43F2-9478-2F18ADD4F705}"/>
                </a:ext>
              </a:extLst>
            </p:cNvPr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b="1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任意多边形 83">
              <a:extLst>
                <a:ext uri="{FF2B5EF4-FFF2-40B4-BE49-F238E27FC236}">
                  <a16:creationId xmlns:a16="http://schemas.microsoft.com/office/drawing/2014/main" id="{96A6A190-9B30-476E-8537-DAEC6F93CA44}"/>
                </a:ext>
              </a:extLst>
            </p:cNvPr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b="1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80">
              <a:extLst>
                <a:ext uri="{FF2B5EF4-FFF2-40B4-BE49-F238E27FC236}">
                  <a16:creationId xmlns:a16="http://schemas.microsoft.com/office/drawing/2014/main" id="{072BCF0E-16EB-4D10-9DA4-FED9B7B84F1F}"/>
                </a:ext>
              </a:extLst>
            </p:cNvPr>
            <p:cNvSpPr/>
            <p:nvPr/>
          </p:nvSpPr>
          <p:spPr bwMode="auto">
            <a:xfrm>
              <a:off x="2454986" y="2391057"/>
              <a:ext cx="1392631" cy="1395453"/>
            </a:xfrm>
            <a:prstGeom prst="roundRect">
              <a:avLst/>
            </a:prstGeom>
            <a:solidFill>
              <a:srgbClr val="344F66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通道</a:t>
              </a:r>
            </a:p>
          </p:txBody>
        </p:sp>
      </p:grpSp>
      <p:grpSp>
        <p:nvGrpSpPr>
          <p:cNvPr id="16" name="Group 28">
            <a:extLst>
              <a:ext uri="{FF2B5EF4-FFF2-40B4-BE49-F238E27FC236}">
                <a16:creationId xmlns:a16="http://schemas.microsoft.com/office/drawing/2014/main" id="{F1579671-866A-47A1-B2D3-92A1BAE4F6AE}"/>
              </a:ext>
            </a:extLst>
          </p:cNvPr>
          <p:cNvGrpSpPr/>
          <p:nvPr/>
        </p:nvGrpSpPr>
        <p:grpSpPr>
          <a:xfrm>
            <a:off x="3755032" y="2643002"/>
            <a:ext cx="1309315" cy="652340"/>
            <a:chOff x="2187746" y="2123279"/>
            <a:chExt cx="1927113" cy="1931011"/>
          </a:xfrm>
        </p:grpSpPr>
        <p:sp>
          <p:nvSpPr>
            <p:cNvPr id="17" name="任意多边形 82">
              <a:extLst>
                <a:ext uri="{FF2B5EF4-FFF2-40B4-BE49-F238E27FC236}">
                  <a16:creationId xmlns:a16="http://schemas.microsoft.com/office/drawing/2014/main" id="{B0CF0A81-7CBB-4F3E-AF98-79AB384DC9BF}"/>
                </a:ext>
              </a:extLst>
            </p:cNvPr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 83">
              <a:extLst>
                <a:ext uri="{FF2B5EF4-FFF2-40B4-BE49-F238E27FC236}">
                  <a16:creationId xmlns:a16="http://schemas.microsoft.com/office/drawing/2014/main" id="{2C9F1D2E-67A0-4C2D-8B66-CD265DBD1E79}"/>
                </a:ext>
              </a:extLst>
            </p:cNvPr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椭圆 80">
              <a:extLst>
                <a:ext uri="{FF2B5EF4-FFF2-40B4-BE49-F238E27FC236}">
                  <a16:creationId xmlns:a16="http://schemas.microsoft.com/office/drawing/2014/main" id="{B9EA67C6-0A8C-4616-94DE-FABE5AC134DA}"/>
                </a:ext>
              </a:extLst>
            </p:cNvPr>
            <p:cNvSpPr/>
            <p:nvPr/>
          </p:nvSpPr>
          <p:spPr bwMode="auto">
            <a:xfrm>
              <a:off x="2454986" y="2391057"/>
              <a:ext cx="1392631" cy="1395453"/>
            </a:xfrm>
            <a:prstGeom prst="roundRect">
              <a:avLst/>
            </a:prstGeom>
            <a:solidFill>
              <a:srgbClr val="CF3B4C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频率</a:t>
              </a:r>
            </a:p>
          </p:txBody>
        </p:sp>
      </p:grpSp>
      <p:grpSp>
        <p:nvGrpSpPr>
          <p:cNvPr id="20" name="Group 32">
            <a:extLst>
              <a:ext uri="{FF2B5EF4-FFF2-40B4-BE49-F238E27FC236}">
                <a16:creationId xmlns:a16="http://schemas.microsoft.com/office/drawing/2014/main" id="{9B1006D6-B95B-4D32-8E18-1F911F822ADF}"/>
              </a:ext>
            </a:extLst>
          </p:cNvPr>
          <p:cNvGrpSpPr/>
          <p:nvPr/>
        </p:nvGrpSpPr>
        <p:grpSpPr>
          <a:xfrm>
            <a:off x="3743189" y="3788067"/>
            <a:ext cx="1299882" cy="652340"/>
            <a:chOff x="2187746" y="2123279"/>
            <a:chExt cx="1927113" cy="1931011"/>
          </a:xfrm>
        </p:grpSpPr>
        <p:sp>
          <p:nvSpPr>
            <p:cNvPr id="21" name="任意多边形 82">
              <a:extLst>
                <a:ext uri="{FF2B5EF4-FFF2-40B4-BE49-F238E27FC236}">
                  <a16:creationId xmlns:a16="http://schemas.microsoft.com/office/drawing/2014/main" id="{7A6C4569-1183-457C-B749-07E574C629A3}"/>
                </a:ext>
              </a:extLst>
            </p:cNvPr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任意多边形 83">
              <a:extLst>
                <a:ext uri="{FF2B5EF4-FFF2-40B4-BE49-F238E27FC236}">
                  <a16:creationId xmlns:a16="http://schemas.microsoft.com/office/drawing/2014/main" id="{0A4072BB-CCBF-4E83-AC0E-1A56041F914E}"/>
                </a:ext>
              </a:extLst>
            </p:cNvPr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椭圆 80">
              <a:extLst>
                <a:ext uri="{FF2B5EF4-FFF2-40B4-BE49-F238E27FC236}">
                  <a16:creationId xmlns:a16="http://schemas.microsoft.com/office/drawing/2014/main" id="{6156FB3A-49F6-41E4-AB66-D3253BDB800B}"/>
                </a:ext>
              </a:extLst>
            </p:cNvPr>
            <p:cNvSpPr/>
            <p:nvPr/>
          </p:nvSpPr>
          <p:spPr bwMode="auto">
            <a:xfrm>
              <a:off x="2454987" y="2391058"/>
              <a:ext cx="1416812" cy="1395452"/>
            </a:xfrm>
            <a:prstGeom prst="roundRect">
              <a:avLst/>
            </a:prstGeom>
            <a:solidFill>
              <a:srgbClr val="344F66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采样率</a:t>
              </a:r>
            </a:p>
          </p:txBody>
        </p:sp>
      </p:grpSp>
      <p:grpSp>
        <p:nvGrpSpPr>
          <p:cNvPr id="24" name="Group 36">
            <a:extLst>
              <a:ext uri="{FF2B5EF4-FFF2-40B4-BE49-F238E27FC236}">
                <a16:creationId xmlns:a16="http://schemas.microsoft.com/office/drawing/2014/main" id="{68A5016F-4172-4EFF-B93A-161760AF80DE}"/>
              </a:ext>
            </a:extLst>
          </p:cNvPr>
          <p:cNvGrpSpPr/>
          <p:nvPr/>
        </p:nvGrpSpPr>
        <p:grpSpPr>
          <a:xfrm>
            <a:off x="3743189" y="4985927"/>
            <a:ext cx="1299882" cy="652340"/>
            <a:chOff x="2187746" y="2123279"/>
            <a:chExt cx="1927113" cy="1931011"/>
          </a:xfrm>
        </p:grpSpPr>
        <p:sp>
          <p:nvSpPr>
            <p:cNvPr id="25" name="任意多边形 82">
              <a:extLst>
                <a:ext uri="{FF2B5EF4-FFF2-40B4-BE49-F238E27FC236}">
                  <a16:creationId xmlns:a16="http://schemas.microsoft.com/office/drawing/2014/main" id="{89D7138E-FDC9-472F-AA19-6C8FCD64D3E4}"/>
                </a:ext>
              </a:extLst>
            </p:cNvPr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任意多边形 83">
              <a:extLst>
                <a:ext uri="{FF2B5EF4-FFF2-40B4-BE49-F238E27FC236}">
                  <a16:creationId xmlns:a16="http://schemas.microsoft.com/office/drawing/2014/main" id="{E7AAE6C4-E83D-40A7-989D-33B6D0A0AB37}"/>
                </a:ext>
              </a:extLst>
            </p:cNvPr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椭圆 80">
              <a:extLst>
                <a:ext uri="{FF2B5EF4-FFF2-40B4-BE49-F238E27FC236}">
                  <a16:creationId xmlns:a16="http://schemas.microsoft.com/office/drawing/2014/main" id="{07B54CAE-976F-4489-8562-578144F18A39}"/>
                </a:ext>
              </a:extLst>
            </p:cNvPr>
            <p:cNvSpPr/>
            <p:nvPr/>
          </p:nvSpPr>
          <p:spPr bwMode="auto">
            <a:xfrm>
              <a:off x="2454987" y="2391058"/>
              <a:ext cx="1404676" cy="1395452"/>
            </a:xfrm>
            <a:prstGeom prst="roundRect">
              <a:avLst/>
            </a:prstGeom>
            <a:solidFill>
              <a:srgbClr val="CF3B4C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固件</a:t>
              </a:r>
            </a:p>
          </p:txBody>
        </p:sp>
      </p:grpSp>
      <p:sp>
        <p:nvSpPr>
          <p:cNvPr id="36" name="TextBox 42">
            <a:extLst>
              <a:ext uri="{FF2B5EF4-FFF2-40B4-BE49-F238E27FC236}">
                <a16:creationId xmlns:a16="http://schemas.microsoft.com/office/drawing/2014/main" id="{0768FBC7-4AF0-4822-847F-9B6FBCF3BB1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设备介绍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020557C-2464-D292-0EFE-11EE72136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44" y="1110952"/>
            <a:ext cx="1676634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42">
            <a:extLst>
              <a:ext uri="{FF2B5EF4-FFF2-40B4-BE49-F238E27FC236}">
                <a16:creationId xmlns:a16="http://schemas.microsoft.com/office/drawing/2014/main" id="{76445E83-B900-46AC-9F0B-AB76BA3A4ADE}"/>
              </a:ext>
            </a:extLst>
          </p:cNvPr>
          <p:cNvSpPr txBox="1"/>
          <p:nvPr/>
        </p:nvSpPr>
        <p:spPr>
          <a:xfrm>
            <a:off x="1311470" y="315858"/>
            <a:ext cx="440970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读写控制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34089C-CCDC-10B4-99FC-6318E925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78" y="1837875"/>
            <a:ext cx="8278844" cy="44342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7A3F2A-E1E7-3EAD-0794-D6B028617AF5}"/>
              </a:ext>
            </a:extLst>
          </p:cNvPr>
          <p:cNvSpPr txBox="1"/>
          <p:nvPr/>
        </p:nvSpPr>
        <p:spPr>
          <a:xfrm>
            <a:off x="1311470" y="1178217"/>
            <a:ext cx="9432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cs typeface="+mn-ea"/>
              </a:rPr>
              <a:t>借鉴了开源项目的代码实现，读写线程分离，用读写锁控制缓冲数组的同步</a:t>
            </a:r>
          </a:p>
        </p:txBody>
      </p:sp>
    </p:spTree>
    <p:extLst>
      <p:ext uri="{BB962C8B-B14F-4D97-AF65-F5344CB8AC3E}">
        <p14:creationId xmlns:p14="http://schemas.microsoft.com/office/powerpoint/2010/main" val="400043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5A3465-0249-4152-B909-FA4696721869}"/>
              </a:ext>
            </a:extLst>
          </p:cNvPr>
          <p:cNvSpPr/>
          <p:nvPr/>
        </p:nvSpPr>
        <p:spPr>
          <a:xfrm>
            <a:off x="8636629" y="1724507"/>
            <a:ext cx="1917778" cy="412024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策略模式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B511AB-B3D4-4F54-BF46-FBB8D5833486}"/>
              </a:ext>
            </a:extLst>
          </p:cNvPr>
          <p:cNvSpPr/>
          <p:nvPr/>
        </p:nvSpPr>
        <p:spPr>
          <a:xfrm>
            <a:off x="8636629" y="2835901"/>
            <a:ext cx="1917778" cy="412024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抽象画布</a:t>
            </a:r>
            <a:endParaRPr lang="zh-CN" altLang="en-US" sz="11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924A90-11B3-4D2C-B044-A15E242FF10E}"/>
              </a:ext>
            </a:extLst>
          </p:cNvPr>
          <p:cNvSpPr/>
          <p:nvPr/>
        </p:nvSpPr>
        <p:spPr>
          <a:xfrm>
            <a:off x="8636629" y="3876778"/>
            <a:ext cx="1917778" cy="412024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统一入参</a:t>
            </a:r>
            <a:endParaRPr lang="zh-CN" altLang="en-US" sz="11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F7A715-616F-442E-9790-53ABA9456E33}"/>
              </a:ext>
            </a:extLst>
          </p:cNvPr>
          <p:cNvSpPr/>
          <p:nvPr/>
        </p:nvSpPr>
        <p:spPr>
          <a:xfrm>
            <a:off x="8605411" y="4893496"/>
            <a:ext cx="1917778" cy="412024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多态展示</a:t>
            </a:r>
            <a:endParaRPr lang="zh-CN" altLang="en-US" sz="11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9125FC5-CEFF-4534-9E50-429E99CB4DA6}"/>
              </a:ext>
            </a:extLst>
          </p:cNvPr>
          <p:cNvGrpSpPr/>
          <p:nvPr/>
        </p:nvGrpSpPr>
        <p:grpSpPr>
          <a:xfrm>
            <a:off x="8070197" y="4856215"/>
            <a:ext cx="535214" cy="535284"/>
            <a:chOff x="5835317" y="2123703"/>
            <a:chExt cx="756000" cy="7560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519A1E0-3D3E-4B66-A35A-519B318BCABE}"/>
                </a:ext>
              </a:extLst>
            </p:cNvPr>
            <p:cNvSpPr/>
            <p:nvPr/>
          </p:nvSpPr>
          <p:spPr>
            <a:xfrm>
              <a:off x="5835317" y="2123703"/>
              <a:ext cx="756000" cy="756000"/>
            </a:xfrm>
            <a:prstGeom prst="ellipse">
              <a:avLst/>
            </a:prstGeom>
            <a:solidFill>
              <a:srgbClr val="CF3B4C"/>
            </a:solidFill>
            <a:ln w="190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50567DC-4E89-4991-9B37-C4BDF18C6FD4}"/>
                </a:ext>
              </a:extLst>
            </p:cNvPr>
            <p:cNvGrpSpPr/>
            <p:nvPr/>
          </p:nvGrpSpPr>
          <p:grpSpPr>
            <a:xfrm>
              <a:off x="6046413" y="2333066"/>
              <a:ext cx="333808" cy="298641"/>
              <a:chOff x="4987925" y="414338"/>
              <a:chExt cx="1898650" cy="1698625"/>
            </a:xfrm>
          </p:grpSpPr>
          <p:sp>
            <p:nvSpPr>
              <p:cNvPr id="9" name="Freeform 22">
                <a:extLst>
                  <a:ext uri="{FF2B5EF4-FFF2-40B4-BE49-F238E27FC236}">
                    <a16:creationId xmlns:a16="http://schemas.microsoft.com/office/drawing/2014/main" id="{CE2C4CAB-8B08-4F03-A883-073508C23B10}"/>
                  </a:ext>
                </a:extLst>
              </p:cNvPr>
              <p:cNvSpPr/>
              <p:nvPr/>
            </p:nvSpPr>
            <p:spPr bwMode="auto">
              <a:xfrm>
                <a:off x="4987925" y="414338"/>
                <a:ext cx="1898650" cy="1698625"/>
              </a:xfrm>
              <a:custGeom>
                <a:avLst/>
                <a:gdLst>
                  <a:gd name="T0" fmla="*/ 18 w 1196"/>
                  <a:gd name="T1" fmla="*/ 876 h 1070"/>
                  <a:gd name="T2" fmla="*/ 486 w 1196"/>
                  <a:gd name="T3" fmla="*/ 64 h 1070"/>
                  <a:gd name="T4" fmla="*/ 486 w 1196"/>
                  <a:gd name="T5" fmla="*/ 64 h 1070"/>
                  <a:gd name="T6" fmla="*/ 496 w 1196"/>
                  <a:gd name="T7" fmla="*/ 50 h 1070"/>
                  <a:gd name="T8" fmla="*/ 508 w 1196"/>
                  <a:gd name="T9" fmla="*/ 36 h 1070"/>
                  <a:gd name="T10" fmla="*/ 520 w 1196"/>
                  <a:gd name="T11" fmla="*/ 26 h 1070"/>
                  <a:gd name="T12" fmla="*/ 534 w 1196"/>
                  <a:gd name="T13" fmla="*/ 16 h 1070"/>
                  <a:gd name="T14" fmla="*/ 550 w 1196"/>
                  <a:gd name="T15" fmla="*/ 8 h 1070"/>
                  <a:gd name="T16" fmla="*/ 566 w 1196"/>
                  <a:gd name="T17" fmla="*/ 4 h 1070"/>
                  <a:gd name="T18" fmla="*/ 582 w 1196"/>
                  <a:gd name="T19" fmla="*/ 0 h 1070"/>
                  <a:gd name="T20" fmla="*/ 598 w 1196"/>
                  <a:gd name="T21" fmla="*/ 0 h 1070"/>
                  <a:gd name="T22" fmla="*/ 614 w 1196"/>
                  <a:gd name="T23" fmla="*/ 0 h 1070"/>
                  <a:gd name="T24" fmla="*/ 630 w 1196"/>
                  <a:gd name="T25" fmla="*/ 4 h 1070"/>
                  <a:gd name="T26" fmla="*/ 646 w 1196"/>
                  <a:gd name="T27" fmla="*/ 8 h 1070"/>
                  <a:gd name="T28" fmla="*/ 660 w 1196"/>
                  <a:gd name="T29" fmla="*/ 16 h 1070"/>
                  <a:gd name="T30" fmla="*/ 674 w 1196"/>
                  <a:gd name="T31" fmla="*/ 26 h 1070"/>
                  <a:gd name="T32" fmla="*/ 688 w 1196"/>
                  <a:gd name="T33" fmla="*/ 36 h 1070"/>
                  <a:gd name="T34" fmla="*/ 700 w 1196"/>
                  <a:gd name="T35" fmla="*/ 50 h 1070"/>
                  <a:gd name="T36" fmla="*/ 710 w 1196"/>
                  <a:gd name="T37" fmla="*/ 64 h 1070"/>
                  <a:gd name="T38" fmla="*/ 1178 w 1196"/>
                  <a:gd name="T39" fmla="*/ 876 h 1070"/>
                  <a:gd name="T40" fmla="*/ 1178 w 1196"/>
                  <a:gd name="T41" fmla="*/ 876 h 1070"/>
                  <a:gd name="T42" fmla="*/ 1186 w 1196"/>
                  <a:gd name="T43" fmla="*/ 892 h 1070"/>
                  <a:gd name="T44" fmla="*/ 1192 w 1196"/>
                  <a:gd name="T45" fmla="*/ 910 h 1070"/>
                  <a:gd name="T46" fmla="*/ 1196 w 1196"/>
                  <a:gd name="T47" fmla="*/ 926 h 1070"/>
                  <a:gd name="T48" fmla="*/ 1196 w 1196"/>
                  <a:gd name="T49" fmla="*/ 944 h 1070"/>
                  <a:gd name="T50" fmla="*/ 1194 w 1196"/>
                  <a:gd name="T51" fmla="*/ 960 h 1070"/>
                  <a:gd name="T52" fmla="*/ 1192 w 1196"/>
                  <a:gd name="T53" fmla="*/ 976 h 1070"/>
                  <a:gd name="T54" fmla="*/ 1186 w 1196"/>
                  <a:gd name="T55" fmla="*/ 990 h 1070"/>
                  <a:gd name="T56" fmla="*/ 1178 w 1196"/>
                  <a:gd name="T57" fmla="*/ 1006 h 1070"/>
                  <a:gd name="T58" fmla="*/ 1170 w 1196"/>
                  <a:gd name="T59" fmla="*/ 1020 h 1070"/>
                  <a:gd name="T60" fmla="*/ 1158 w 1196"/>
                  <a:gd name="T61" fmla="*/ 1032 h 1070"/>
                  <a:gd name="T62" fmla="*/ 1146 w 1196"/>
                  <a:gd name="T63" fmla="*/ 1042 h 1070"/>
                  <a:gd name="T64" fmla="*/ 1132 w 1196"/>
                  <a:gd name="T65" fmla="*/ 1052 h 1070"/>
                  <a:gd name="T66" fmla="*/ 1118 w 1196"/>
                  <a:gd name="T67" fmla="*/ 1060 h 1070"/>
                  <a:gd name="T68" fmla="*/ 1102 w 1196"/>
                  <a:gd name="T69" fmla="*/ 1066 h 1070"/>
                  <a:gd name="T70" fmla="*/ 1084 w 1196"/>
                  <a:gd name="T71" fmla="*/ 1068 h 1070"/>
                  <a:gd name="T72" fmla="*/ 1066 w 1196"/>
                  <a:gd name="T73" fmla="*/ 1070 h 1070"/>
                  <a:gd name="T74" fmla="*/ 128 w 1196"/>
                  <a:gd name="T75" fmla="*/ 1070 h 1070"/>
                  <a:gd name="T76" fmla="*/ 128 w 1196"/>
                  <a:gd name="T77" fmla="*/ 1070 h 1070"/>
                  <a:gd name="T78" fmla="*/ 110 w 1196"/>
                  <a:gd name="T79" fmla="*/ 1068 h 1070"/>
                  <a:gd name="T80" fmla="*/ 94 w 1196"/>
                  <a:gd name="T81" fmla="*/ 1066 h 1070"/>
                  <a:gd name="T82" fmla="*/ 78 w 1196"/>
                  <a:gd name="T83" fmla="*/ 1060 h 1070"/>
                  <a:gd name="T84" fmla="*/ 62 w 1196"/>
                  <a:gd name="T85" fmla="*/ 1052 h 1070"/>
                  <a:gd name="T86" fmla="*/ 48 w 1196"/>
                  <a:gd name="T87" fmla="*/ 1042 h 1070"/>
                  <a:gd name="T88" fmla="*/ 36 w 1196"/>
                  <a:gd name="T89" fmla="*/ 1032 h 1070"/>
                  <a:gd name="T90" fmla="*/ 26 w 1196"/>
                  <a:gd name="T91" fmla="*/ 1020 h 1070"/>
                  <a:gd name="T92" fmla="*/ 18 w 1196"/>
                  <a:gd name="T93" fmla="*/ 1006 h 1070"/>
                  <a:gd name="T94" fmla="*/ 10 w 1196"/>
                  <a:gd name="T95" fmla="*/ 990 h 1070"/>
                  <a:gd name="T96" fmla="*/ 4 w 1196"/>
                  <a:gd name="T97" fmla="*/ 976 h 1070"/>
                  <a:gd name="T98" fmla="*/ 2 w 1196"/>
                  <a:gd name="T99" fmla="*/ 960 h 1070"/>
                  <a:gd name="T100" fmla="*/ 0 w 1196"/>
                  <a:gd name="T101" fmla="*/ 944 h 1070"/>
                  <a:gd name="T102" fmla="*/ 0 w 1196"/>
                  <a:gd name="T103" fmla="*/ 926 h 1070"/>
                  <a:gd name="T104" fmla="*/ 4 w 1196"/>
                  <a:gd name="T105" fmla="*/ 910 h 1070"/>
                  <a:gd name="T106" fmla="*/ 10 w 1196"/>
                  <a:gd name="T107" fmla="*/ 892 h 1070"/>
                  <a:gd name="T108" fmla="*/ 18 w 1196"/>
                  <a:gd name="T109" fmla="*/ 876 h 1070"/>
                  <a:gd name="T110" fmla="*/ 18 w 1196"/>
                  <a:gd name="T111" fmla="*/ 876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96" h="1070">
                    <a:moveTo>
                      <a:pt x="18" y="876"/>
                    </a:moveTo>
                    <a:lnTo>
                      <a:pt x="486" y="64"/>
                    </a:lnTo>
                    <a:lnTo>
                      <a:pt x="486" y="64"/>
                    </a:lnTo>
                    <a:lnTo>
                      <a:pt x="496" y="50"/>
                    </a:lnTo>
                    <a:lnTo>
                      <a:pt x="508" y="36"/>
                    </a:lnTo>
                    <a:lnTo>
                      <a:pt x="520" y="26"/>
                    </a:lnTo>
                    <a:lnTo>
                      <a:pt x="534" y="16"/>
                    </a:lnTo>
                    <a:lnTo>
                      <a:pt x="550" y="8"/>
                    </a:lnTo>
                    <a:lnTo>
                      <a:pt x="566" y="4"/>
                    </a:lnTo>
                    <a:lnTo>
                      <a:pt x="582" y="0"/>
                    </a:lnTo>
                    <a:lnTo>
                      <a:pt x="598" y="0"/>
                    </a:lnTo>
                    <a:lnTo>
                      <a:pt x="614" y="0"/>
                    </a:lnTo>
                    <a:lnTo>
                      <a:pt x="630" y="4"/>
                    </a:lnTo>
                    <a:lnTo>
                      <a:pt x="646" y="8"/>
                    </a:lnTo>
                    <a:lnTo>
                      <a:pt x="660" y="16"/>
                    </a:lnTo>
                    <a:lnTo>
                      <a:pt x="674" y="26"/>
                    </a:lnTo>
                    <a:lnTo>
                      <a:pt x="688" y="36"/>
                    </a:lnTo>
                    <a:lnTo>
                      <a:pt x="700" y="50"/>
                    </a:lnTo>
                    <a:lnTo>
                      <a:pt x="710" y="64"/>
                    </a:lnTo>
                    <a:lnTo>
                      <a:pt x="1178" y="876"/>
                    </a:lnTo>
                    <a:lnTo>
                      <a:pt x="1178" y="876"/>
                    </a:lnTo>
                    <a:lnTo>
                      <a:pt x="1186" y="892"/>
                    </a:lnTo>
                    <a:lnTo>
                      <a:pt x="1192" y="910"/>
                    </a:lnTo>
                    <a:lnTo>
                      <a:pt x="1196" y="926"/>
                    </a:lnTo>
                    <a:lnTo>
                      <a:pt x="1196" y="944"/>
                    </a:lnTo>
                    <a:lnTo>
                      <a:pt x="1194" y="960"/>
                    </a:lnTo>
                    <a:lnTo>
                      <a:pt x="1192" y="976"/>
                    </a:lnTo>
                    <a:lnTo>
                      <a:pt x="1186" y="990"/>
                    </a:lnTo>
                    <a:lnTo>
                      <a:pt x="1178" y="1006"/>
                    </a:lnTo>
                    <a:lnTo>
                      <a:pt x="1170" y="1020"/>
                    </a:lnTo>
                    <a:lnTo>
                      <a:pt x="1158" y="1032"/>
                    </a:lnTo>
                    <a:lnTo>
                      <a:pt x="1146" y="1042"/>
                    </a:lnTo>
                    <a:lnTo>
                      <a:pt x="1132" y="1052"/>
                    </a:lnTo>
                    <a:lnTo>
                      <a:pt x="1118" y="1060"/>
                    </a:lnTo>
                    <a:lnTo>
                      <a:pt x="1102" y="1066"/>
                    </a:lnTo>
                    <a:lnTo>
                      <a:pt x="1084" y="1068"/>
                    </a:lnTo>
                    <a:lnTo>
                      <a:pt x="1066" y="1070"/>
                    </a:lnTo>
                    <a:lnTo>
                      <a:pt x="128" y="1070"/>
                    </a:lnTo>
                    <a:lnTo>
                      <a:pt x="128" y="1070"/>
                    </a:lnTo>
                    <a:lnTo>
                      <a:pt x="110" y="1068"/>
                    </a:lnTo>
                    <a:lnTo>
                      <a:pt x="94" y="1066"/>
                    </a:lnTo>
                    <a:lnTo>
                      <a:pt x="78" y="1060"/>
                    </a:lnTo>
                    <a:lnTo>
                      <a:pt x="62" y="1052"/>
                    </a:lnTo>
                    <a:lnTo>
                      <a:pt x="48" y="1042"/>
                    </a:lnTo>
                    <a:lnTo>
                      <a:pt x="36" y="1032"/>
                    </a:lnTo>
                    <a:lnTo>
                      <a:pt x="26" y="1020"/>
                    </a:lnTo>
                    <a:lnTo>
                      <a:pt x="18" y="1006"/>
                    </a:lnTo>
                    <a:lnTo>
                      <a:pt x="10" y="990"/>
                    </a:lnTo>
                    <a:lnTo>
                      <a:pt x="4" y="976"/>
                    </a:lnTo>
                    <a:lnTo>
                      <a:pt x="2" y="960"/>
                    </a:lnTo>
                    <a:lnTo>
                      <a:pt x="0" y="944"/>
                    </a:lnTo>
                    <a:lnTo>
                      <a:pt x="0" y="926"/>
                    </a:lnTo>
                    <a:lnTo>
                      <a:pt x="4" y="910"/>
                    </a:lnTo>
                    <a:lnTo>
                      <a:pt x="10" y="892"/>
                    </a:lnTo>
                    <a:lnTo>
                      <a:pt x="18" y="876"/>
                    </a:lnTo>
                    <a:lnTo>
                      <a:pt x="18" y="876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Line 23">
                <a:extLst>
                  <a:ext uri="{FF2B5EF4-FFF2-40B4-BE49-F238E27FC236}">
                    <a16:creationId xmlns:a16="http://schemas.microsoft.com/office/drawing/2014/main" id="{872C4C48-1F4D-4F25-89EC-1813DA2AD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7250" y="893763"/>
                <a:ext cx="0" cy="568325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Freeform 24">
                <a:extLst>
                  <a:ext uri="{FF2B5EF4-FFF2-40B4-BE49-F238E27FC236}">
                    <a16:creationId xmlns:a16="http://schemas.microsoft.com/office/drawing/2014/main" id="{D860C95B-D675-4CAA-831F-F86BC57C5726}"/>
                  </a:ext>
                </a:extLst>
              </p:cNvPr>
              <p:cNvSpPr/>
              <p:nvPr/>
            </p:nvSpPr>
            <p:spPr bwMode="auto">
              <a:xfrm>
                <a:off x="5829300" y="1614488"/>
                <a:ext cx="215900" cy="219075"/>
              </a:xfrm>
              <a:custGeom>
                <a:avLst/>
                <a:gdLst>
                  <a:gd name="T0" fmla="*/ 136 w 136"/>
                  <a:gd name="T1" fmla="*/ 68 h 138"/>
                  <a:gd name="T2" fmla="*/ 136 w 136"/>
                  <a:gd name="T3" fmla="*/ 68 h 138"/>
                  <a:gd name="T4" fmla="*/ 134 w 136"/>
                  <a:gd name="T5" fmla="*/ 82 h 138"/>
                  <a:gd name="T6" fmla="*/ 130 w 136"/>
                  <a:gd name="T7" fmla="*/ 96 h 138"/>
                  <a:gd name="T8" fmla="*/ 124 w 136"/>
                  <a:gd name="T9" fmla="*/ 108 h 138"/>
                  <a:gd name="T10" fmla="*/ 116 w 136"/>
                  <a:gd name="T11" fmla="*/ 118 h 138"/>
                  <a:gd name="T12" fmla="*/ 106 w 136"/>
                  <a:gd name="T13" fmla="*/ 126 h 138"/>
                  <a:gd name="T14" fmla="*/ 94 w 136"/>
                  <a:gd name="T15" fmla="*/ 132 h 138"/>
                  <a:gd name="T16" fmla="*/ 82 w 136"/>
                  <a:gd name="T17" fmla="*/ 136 h 138"/>
                  <a:gd name="T18" fmla="*/ 68 w 136"/>
                  <a:gd name="T19" fmla="*/ 138 h 138"/>
                  <a:gd name="T20" fmla="*/ 68 w 136"/>
                  <a:gd name="T21" fmla="*/ 138 h 138"/>
                  <a:gd name="T22" fmla="*/ 54 w 136"/>
                  <a:gd name="T23" fmla="*/ 136 h 138"/>
                  <a:gd name="T24" fmla="*/ 42 w 136"/>
                  <a:gd name="T25" fmla="*/ 132 h 138"/>
                  <a:gd name="T26" fmla="*/ 30 w 136"/>
                  <a:gd name="T27" fmla="*/ 126 h 138"/>
                  <a:gd name="T28" fmla="*/ 20 w 136"/>
                  <a:gd name="T29" fmla="*/ 118 h 138"/>
                  <a:gd name="T30" fmla="*/ 10 w 136"/>
                  <a:gd name="T31" fmla="*/ 108 h 138"/>
                  <a:gd name="T32" fmla="*/ 4 w 136"/>
                  <a:gd name="T33" fmla="*/ 96 h 138"/>
                  <a:gd name="T34" fmla="*/ 0 w 136"/>
                  <a:gd name="T35" fmla="*/ 82 h 138"/>
                  <a:gd name="T36" fmla="*/ 0 w 136"/>
                  <a:gd name="T37" fmla="*/ 68 h 138"/>
                  <a:gd name="T38" fmla="*/ 0 w 136"/>
                  <a:gd name="T39" fmla="*/ 68 h 138"/>
                  <a:gd name="T40" fmla="*/ 0 w 136"/>
                  <a:gd name="T41" fmla="*/ 56 h 138"/>
                  <a:gd name="T42" fmla="*/ 4 w 136"/>
                  <a:gd name="T43" fmla="*/ 42 h 138"/>
                  <a:gd name="T44" fmla="*/ 10 w 136"/>
                  <a:gd name="T45" fmla="*/ 30 h 138"/>
                  <a:gd name="T46" fmla="*/ 20 w 136"/>
                  <a:gd name="T47" fmla="*/ 20 h 138"/>
                  <a:gd name="T48" fmla="*/ 30 w 136"/>
                  <a:gd name="T49" fmla="*/ 12 h 138"/>
                  <a:gd name="T50" fmla="*/ 42 w 136"/>
                  <a:gd name="T51" fmla="*/ 6 h 138"/>
                  <a:gd name="T52" fmla="*/ 54 w 136"/>
                  <a:gd name="T53" fmla="*/ 2 h 138"/>
                  <a:gd name="T54" fmla="*/ 68 w 136"/>
                  <a:gd name="T55" fmla="*/ 0 h 138"/>
                  <a:gd name="T56" fmla="*/ 68 w 136"/>
                  <a:gd name="T57" fmla="*/ 0 h 138"/>
                  <a:gd name="T58" fmla="*/ 82 w 136"/>
                  <a:gd name="T59" fmla="*/ 2 h 138"/>
                  <a:gd name="T60" fmla="*/ 94 w 136"/>
                  <a:gd name="T61" fmla="*/ 6 h 138"/>
                  <a:gd name="T62" fmla="*/ 106 w 136"/>
                  <a:gd name="T63" fmla="*/ 12 h 138"/>
                  <a:gd name="T64" fmla="*/ 116 w 136"/>
                  <a:gd name="T65" fmla="*/ 20 h 138"/>
                  <a:gd name="T66" fmla="*/ 124 w 136"/>
                  <a:gd name="T67" fmla="*/ 30 h 138"/>
                  <a:gd name="T68" fmla="*/ 130 w 136"/>
                  <a:gd name="T69" fmla="*/ 42 h 138"/>
                  <a:gd name="T70" fmla="*/ 134 w 136"/>
                  <a:gd name="T71" fmla="*/ 56 h 138"/>
                  <a:gd name="T72" fmla="*/ 136 w 136"/>
                  <a:gd name="T73" fmla="*/ 68 h 138"/>
                  <a:gd name="T74" fmla="*/ 136 w 136"/>
                  <a:gd name="T75" fmla="*/ 6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6" h="138">
                    <a:moveTo>
                      <a:pt x="136" y="68"/>
                    </a:moveTo>
                    <a:lnTo>
                      <a:pt x="136" y="68"/>
                    </a:lnTo>
                    <a:lnTo>
                      <a:pt x="134" y="82"/>
                    </a:lnTo>
                    <a:lnTo>
                      <a:pt x="130" y="96"/>
                    </a:lnTo>
                    <a:lnTo>
                      <a:pt x="124" y="108"/>
                    </a:lnTo>
                    <a:lnTo>
                      <a:pt x="116" y="118"/>
                    </a:lnTo>
                    <a:lnTo>
                      <a:pt x="106" y="126"/>
                    </a:lnTo>
                    <a:lnTo>
                      <a:pt x="94" y="132"/>
                    </a:lnTo>
                    <a:lnTo>
                      <a:pt x="82" y="136"/>
                    </a:lnTo>
                    <a:lnTo>
                      <a:pt x="68" y="138"/>
                    </a:lnTo>
                    <a:lnTo>
                      <a:pt x="68" y="138"/>
                    </a:lnTo>
                    <a:lnTo>
                      <a:pt x="54" y="136"/>
                    </a:lnTo>
                    <a:lnTo>
                      <a:pt x="42" y="132"/>
                    </a:lnTo>
                    <a:lnTo>
                      <a:pt x="30" y="126"/>
                    </a:lnTo>
                    <a:lnTo>
                      <a:pt x="20" y="118"/>
                    </a:lnTo>
                    <a:lnTo>
                      <a:pt x="10" y="108"/>
                    </a:lnTo>
                    <a:lnTo>
                      <a:pt x="4" y="96"/>
                    </a:lnTo>
                    <a:lnTo>
                      <a:pt x="0" y="82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4" y="42"/>
                    </a:lnTo>
                    <a:lnTo>
                      <a:pt x="10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2" y="2"/>
                    </a:lnTo>
                    <a:lnTo>
                      <a:pt x="94" y="6"/>
                    </a:lnTo>
                    <a:lnTo>
                      <a:pt x="106" y="12"/>
                    </a:lnTo>
                    <a:lnTo>
                      <a:pt x="116" y="20"/>
                    </a:lnTo>
                    <a:lnTo>
                      <a:pt x="124" y="30"/>
                    </a:lnTo>
                    <a:lnTo>
                      <a:pt x="130" y="42"/>
                    </a:lnTo>
                    <a:lnTo>
                      <a:pt x="134" y="56"/>
                    </a:lnTo>
                    <a:lnTo>
                      <a:pt x="136" y="68"/>
                    </a:lnTo>
                    <a:lnTo>
                      <a:pt x="136" y="68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976394-348E-41D4-AFBA-FFB7E09C110A}"/>
              </a:ext>
            </a:extLst>
          </p:cNvPr>
          <p:cNvGrpSpPr/>
          <p:nvPr/>
        </p:nvGrpSpPr>
        <p:grpSpPr>
          <a:xfrm>
            <a:off x="8079468" y="2774271"/>
            <a:ext cx="535214" cy="535284"/>
            <a:chOff x="2552681" y="2123703"/>
            <a:chExt cx="756000" cy="7560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4EEB9FA-D251-4379-998E-26B9C940F544}"/>
                </a:ext>
              </a:extLst>
            </p:cNvPr>
            <p:cNvSpPr/>
            <p:nvPr/>
          </p:nvSpPr>
          <p:spPr>
            <a:xfrm>
              <a:off x="2552681" y="2123703"/>
              <a:ext cx="756000" cy="756000"/>
            </a:xfrm>
            <a:prstGeom prst="ellipse">
              <a:avLst/>
            </a:prstGeom>
            <a:solidFill>
              <a:srgbClr val="CF3B4C"/>
            </a:solidFill>
            <a:ln w="1905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C5E55AD-4452-4BAE-AFBA-C043E0DE4058}"/>
                </a:ext>
              </a:extLst>
            </p:cNvPr>
            <p:cNvGrpSpPr/>
            <p:nvPr/>
          </p:nvGrpSpPr>
          <p:grpSpPr>
            <a:xfrm>
              <a:off x="2780523" y="2352383"/>
              <a:ext cx="300316" cy="298641"/>
              <a:chOff x="2616200" y="414338"/>
              <a:chExt cx="1708150" cy="1698625"/>
            </a:xfrm>
          </p:grpSpPr>
          <p:sp>
            <p:nvSpPr>
              <p:cNvPr id="15" name="Freeform 25">
                <a:extLst>
                  <a:ext uri="{FF2B5EF4-FFF2-40B4-BE49-F238E27FC236}">
                    <a16:creationId xmlns:a16="http://schemas.microsoft.com/office/drawing/2014/main" id="{FB1E4FEA-13A2-4D1D-B4BD-A01AB8912DF0}"/>
                  </a:ext>
                </a:extLst>
              </p:cNvPr>
              <p:cNvSpPr/>
              <p:nvPr/>
            </p:nvSpPr>
            <p:spPr bwMode="auto">
              <a:xfrm>
                <a:off x="2616200" y="414338"/>
                <a:ext cx="1708150" cy="1698625"/>
              </a:xfrm>
              <a:custGeom>
                <a:avLst/>
                <a:gdLst>
                  <a:gd name="T0" fmla="*/ 434 w 1076"/>
                  <a:gd name="T1" fmla="*/ 404 h 1070"/>
                  <a:gd name="T2" fmla="*/ 412 w 1076"/>
                  <a:gd name="T3" fmla="*/ 398 h 1070"/>
                  <a:gd name="T4" fmla="*/ 364 w 1076"/>
                  <a:gd name="T5" fmla="*/ 392 h 1070"/>
                  <a:gd name="T6" fmla="*/ 338 w 1076"/>
                  <a:gd name="T7" fmla="*/ 390 h 1070"/>
                  <a:gd name="T8" fmla="*/ 270 w 1076"/>
                  <a:gd name="T9" fmla="*/ 398 h 1070"/>
                  <a:gd name="T10" fmla="*/ 206 w 1076"/>
                  <a:gd name="T11" fmla="*/ 418 h 1070"/>
                  <a:gd name="T12" fmla="*/ 148 w 1076"/>
                  <a:gd name="T13" fmla="*/ 448 h 1070"/>
                  <a:gd name="T14" fmla="*/ 98 w 1076"/>
                  <a:gd name="T15" fmla="*/ 490 h 1070"/>
                  <a:gd name="T16" fmla="*/ 58 w 1076"/>
                  <a:gd name="T17" fmla="*/ 540 h 1070"/>
                  <a:gd name="T18" fmla="*/ 26 w 1076"/>
                  <a:gd name="T19" fmla="*/ 598 h 1070"/>
                  <a:gd name="T20" fmla="*/ 6 w 1076"/>
                  <a:gd name="T21" fmla="*/ 662 h 1070"/>
                  <a:gd name="T22" fmla="*/ 0 w 1076"/>
                  <a:gd name="T23" fmla="*/ 730 h 1070"/>
                  <a:gd name="T24" fmla="*/ 0 w 1076"/>
                  <a:gd name="T25" fmla="*/ 764 h 1070"/>
                  <a:gd name="T26" fmla="*/ 14 w 1076"/>
                  <a:gd name="T27" fmla="*/ 832 h 1070"/>
                  <a:gd name="T28" fmla="*/ 40 w 1076"/>
                  <a:gd name="T29" fmla="*/ 892 h 1070"/>
                  <a:gd name="T30" fmla="*/ 76 w 1076"/>
                  <a:gd name="T31" fmla="*/ 946 h 1070"/>
                  <a:gd name="T32" fmla="*/ 122 w 1076"/>
                  <a:gd name="T33" fmla="*/ 992 h 1070"/>
                  <a:gd name="T34" fmla="*/ 176 w 1076"/>
                  <a:gd name="T35" fmla="*/ 1030 h 1070"/>
                  <a:gd name="T36" fmla="*/ 238 w 1076"/>
                  <a:gd name="T37" fmla="*/ 1054 h 1070"/>
                  <a:gd name="T38" fmla="*/ 304 w 1076"/>
                  <a:gd name="T39" fmla="*/ 1068 h 1070"/>
                  <a:gd name="T40" fmla="*/ 338 w 1076"/>
                  <a:gd name="T41" fmla="*/ 1070 h 1070"/>
                  <a:gd name="T42" fmla="*/ 408 w 1076"/>
                  <a:gd name="T43" fmla="*/ 1064 h 1070"/>
                  <a:gd name="T44" fmla="*/ 472 w 1076"/>
                  <a:gd name="T45" fmla="*/ 1044 h 1070"/>
                  <a:gd name="T46" fmla="*/ 528 w 1076"/>
                  <a:gd name="T47" fmla="*/ 1012 h 1070"/>
                  <a:gd name="T48" fmla="*/ 580 w 1076"/>
                  <a:gd name="T49" fmla="*/ 970 h 1070"/>
                  <a:gd name="T50" fmla="*/ 620 w 1076"/>
                  <a:gd name="T51" fmla="*/ 920 h 1070"/>
                  <a:gd name="T52" fmla="*/ 652 w 1076"/>
                  <a:gd name="T53" fmla="*/ 862 h 1070"/>
                  <a:gd name="T54" fmla="*/ 672 w 1076"/>
                  <a:gd name="T55" fmla="*/ 798 h 1070"/>
                  <a:gd name="T56" fmla="*/ 678 w 1076"/>
                  <a:gd name="T57" fmla="*/ 730 h 1070"/>
                  <a:gd name="T58" fmla="*/ 678 w 1076"/>
                  <a:gd name="T59" fmla="*/ 706 h 1070"/>
                  <a:gd name="T60" fmla="*/ 672 w 1076"/>
                  <a:gd name="T61" fmla="*/ 662 h 1070"/>
                  <a:gd name="T62" fmla="*/ 786 w 1076"/>
                  <a:gd name="T63" fmla="*/ 520 h 1070"/>
                  <a:gd name="T64" fmla="*/ 934 w 1076"/>
                  <a:gd name="T65" fmla="*/ 378 h 1070"/>
                  <a:gd name="T66" fmla="*/ 1076 w 1076"/>
                  <a:gd name="T67" fmla="*/ 216 h 1070"/>
                  <a:gd name="T68" fmla="*/ 884 w 1076"/>
                  <a:gd name="T6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6" h="1070">
                    <a:moveTo>
                      <a:pt x="884" y="0"/>
                    </a:moveTo>
                    <a:lnTo>
                      <a:pt x="434" y="404"/>
                    </a:lnTo>
                    <a:lnTo>
                      <a:pt x="434" y="404"/>
                    </a:lnTo>
                    <a:lnTo>
                      <a:pt x="412" y="398"/>
                    </a:lnTo>
                    <a:lnTo>
                      <a:pt x="388" y="394"/>
                    </a:lnTo>
                    <a:lnTo>
                      <a:pt x="364" y="392"/>
                    </a:lnTo>
                    <a:lnTo>
                      <a:pt x="338" y="390"/>
                    </a:lnTo>
                    <a:lnTo>
                      <a:pt x="338" y="390"/>
                    </a:lnTo>
                    <a:lnTo>
                      <a:pt x="304" y="392"/>
                    </a:lnTo>
                    <a:lnTo>
                      <a:pt x="270" y="398"/>
                    </a:lnTo>
                    <a:lnTo>
                      <a:pt x="238" y="406"/>
                    </a:lnTo>
                    <a:lnTo>
                      <a:pt x="206" y="418"/>
                    </a:lnTo>
                    <a:lnTo>
                      <a:pt x="176" y="432"/>
                    </a:lnTo>
                    <a:lnTo>
                      <a:pt x="148" y="448"/>
                    </a:lnTo>
                    <a:lnTo>
                      <a:pt x="122" y="468"/>
                    </a:lnTo>
                    <a:lnTo>
                      <a:pt x="98" y="490"/>
                    </a:lnTo>
                    <a:lnTo>
                      <a:pt x="76" y="514"/>
                    </a:lnTo>
                    <a:lnTo>
                      <a:pt x="58" y="540"/>
                    </a:lnTo>
                    <a:lnTo>
                      <a:pt x="40" y="568"/>
                    </a:lnTo>
                    <a:lnTo>
                      <a:pt x="26" y="598"/>
                    </a:lnTo>
                    <a:lnTo>
                      <a:pt x="14" y="630"/>
                    </a:lnTo>
                    <a:lnTo>
                      <a:pt x="6" y="662"/>
                    </a:lnTo>
                    <a:lnTo>
                      <a:pt x="0" y="696"/>
                    </a:lnTo>
                    <a:lnTo>
                      <a:pt x="0" y="730"/>
                    </a:lnTo>
                    <a:lnTo>
                      <a:pt x="0" y="730"/>
                    </a:lnTo>
                    <a:lnTo>
                      <a:pt x="0" y="764"/>
                    </a:lnTo>
                    <a:lnTo>
                      <a:pt x="6" y="798"/>
                    </a:lnTo>
                    <a:lnTo>
                      <a:pt x="14" y="832"/>
                    </a:lnTo>
                    <a:lnTo>
                      <a:pt x="26" y="862"/>
                    </a:lnTo>
                    <a:lnTo>
                      <a:pt x="40" y="892"/>
                    </a:lnTo>
                    <a:lnTo>
                      <a:pt x="58" y="920"/>
                    </a:lnTo>
                    <a:lnTo>
                      <a:pt x="76" y="946"/>
                    </a:lnTo>
                    <a:lnTo>
                      <a:pt x="98" y="970"/>
                    </a:lnTo>
                    <a:lnTo>
                      <a:pt x="122" y="992"/>
                    </a:lnTo>
                    <a:lnTo>
                      <a:pt x="148" y="1012"/>
                    </a:lnTo>
                    <a:lnTo>
                      <a:pt x="176" y="1030"/>
                    </a:lnTo>
                    <a:lnTo>
                      <a:pt x="206" y="1044"/>
                    </a:lnTo>
                    <a:lnTo>
                      <a:pt x="238" y="1054"/>
                    </a:lnTo>
                    <a:lnTo>
                      <a:pt x="270" y="1064"/>
                    </a:lnTo>
                    <a:lnTo>
                      <a:pt x="304" y="1068"/>
                    </a:lnTo>
                    <a:lnTo>
                      <a:pt x="338" y="1070"/>
                    </a:lnTo>
                    <a:lnTo>
                      <a:pt x="338" y="1070"/>
                    </a:lnTo>
                    <a:lnTo>
                      <a:pt x="374" y="1068"/>
                    </a:lnTo>
                    <a:lnTo>
                      <a:pt x="408" y="1064"/>
                    </a:lnTo>
                    <a:lnTo>
                      <a:pt x="440" y="1054"/>
                    </a:lnTo>
                    <a:lnTo>
                      <a:pt x="472" y="1044"/>
                    </a:lnTo>
                    <a:lnTo>
                      <a:pt x="500" y="1030"/>
                    </a:lnTo>
                    <a:lnTo>
                      <a:pt x="528" y="1012"/>
                    </a:lnTo>
                    <a:lnTo>
                      <a:pt x="556" y="992"/>
                    </a:lnTo>
                    <a:lnTo>
                      <a:pt x="580" y="970"/>
                    </a:lnTo>
                    <a:lnTo>
                      <a:pt x="602" y="946"/>
                    </a:lnTo>
                    <a:lnTo>
                      <a:pt x="620" y="920"/>
                    </a:lnTo>
                    <a:lnTo>
                      <a:pt x="638" y="892"/>
                    </a:lnTo>
                    <a:lnTo>
                      <a:pt x="652" y="862"/>
                    </a:lnTo>
                    <a:lnTo>
                      <a:pt x="664" y="832"/>
                    </a:lnTo>
                    <a:lnTo>
                      <a:pt x="672" y="798"/>
                    </a:lnTo>
                    <a:lnTo>
                      <a:pt x="678" y="764"/>
                    </a:lnTo>
                    <a:lnTo>
                      <a:pt x="678" y="730"/>
                    </a:lnTo>
                    <a:lnTo>
                      <a:pt x="678" y="730"/>
                    </a:lnTo>
                    <a:lnTo>
                      <a:pt x="678" y="706"/>
                    </a:lnTo>
                    <a:lnTo>
                      <a:pt x="676" y="684"/>
                    </a:lnTo>
                    <a:lnTo>
                      <a:pt x="672" y="662"/>
                    </a:lnTo>
                    <a:lnTo>
                      <a:pt x="666" y="640"/>
                    </a:lnTo>
                    <a:lnTo>
                      <a:pt x="786" y="520"/>
                    </a:lnTo>
                    <a:lnTo>
                      <a:pt x="786" y="378"/>
                    </a:lnTo>
                    <a:lnTo>
                      <a:pt x="934" y="378"/>
                    </a:lnTo>
                    <a:lnTo>
                      <a:pt x="934" y="208"/>
                    </a:lnTo>
                    <a:lnTo>
                      <a:pt x="1076" y="216"/>
                    </a:lnTo>
                    <a:lnTo>
                      <a:pt x="1076" y="14"/>
                    </a:lnTo>
                    <a:lnTo>
                      <a:pt x="884" y="0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Freeform 26">
                <a:extLst>
                  <a:ext uri="{FF2B5EF4-FFF2-40B4-BE49-F238E27FC236}">
                    <a16:creationId xmlns:a16="http://schemas.microsoft.com/office/drawing/2014/main" id="{2944DA15-CFC3-47FD-912A-987D30319D0C}"/>
                  </a:ext>
                </a:extLst>
              </p:cNvPr>
              <p:cNvSpPr/>
              <p:nvPr/>
            </p:nvSpPr>
            <p:spPr bwMode="auto">
              <a:xfrm>
                <a:off x="2889250" y="1484313"/>
                <a:ext cx="368300" cy="368300"/>
              </a:xfrm>
              <a:custGeom>
                <a:avLst/>
                <a:gdLst>
                  <a:gd name="T0" fmla="*/ 232 w 232"/>
                  <a:gd name="T1" fmla="*/ 116 h 232"/>
                  <a:gd name="T2" fmla="*/ 232 w 232"/>
                  <a:gd name="T3" fmla="*/ 116 h 232"/>
                  <a:gd name="T4" fmla="*/ 232 w 232"/>
                  <a:gd name="T5" fmla="*/ 128 h 232"/>
                  <a:gd name="T6" fmla="*/ 230 w 232"/>
                  <a:gd name="T7" fmla="*/ 138 h 232"/>
                  <a:gd name="T8" fmla="*/ 222 w 232"/>
                  <a:gd name="T9" fmla="*/ 160 h 232"/>
                  <a:gd name="T10" fmla="*/ 212 w 232"/>
                  <a:gd name="T11" fmla="*/ 180 h 232"/>
                  <a:gd name="T12" fmla="*/ 198 w 232"/>
                  <a:gd name="T13" fmla="*/ 198 h 232"/>
                  <a:gd name="T14" fmla="*/ 180 w 232"/>
                  <a:gd name="T15" fmla="*/ 212 h 232"/>
                  <a:gd name="T16" fmla="*/ 162 w 232"/>
                  <a:gd name="T17" fmla="*/ 222 h 232"/>
                  <a:gd name="T18" fmla="*/ 140 w 232"/>
                  <a:gd name="T19" fmla="*/ 228 h 232"/>
                  <a:gd name="T20" fmla="*/ 128 w 232"/>
                  <a:gd name="T21" fmla="*/ 230 h 232"/>
                  <a:gd name="T22" fmla="*/ 116 w 232"/>
                  <a:gd name="T23" fmla="*/ 232 h 232"/>
                  <a:gd name="T24" fmla="*/ 116 w 232"/>
                  <a:gd name="T25" fmla="*/ 232 h 232"/>
                  <a:gd name="T26" fmla="*/ 104 w 232"/>
                  <a:gd name="T27" fmla="*/ 230 h 232"/>
                  <a:gd name="T28" fmla="*/ 92 w 232"/>
                  <a:gd name="T29" fmla="*/ 228 h 232"/>
                  <a:gd name="T30" fmla="*/ 72 w 232"/>
                  <a:gd name="T31" fmla="*/ 222 h 232"/>
                  <a:gd name="T32" fmla="*/ 52 w 232"/>
                  <a:gd name="T33" fmla="*/ 212 h 232"/>
                  <a:gd name="T34" fmla="*/ 34 w 232"/>
                  <a:gd name="T35" fmla="*/ 198 h 232"/>
                  <a:gd name="T36" fmla="*/ 20 w 232"/>
                  <a:gd name="T37" fmla="*/ 180 h 232"/>
                  <a:gd name="T38" fmla="*/ 10 w 232"/>
                  <a:gd name="T39" fmla="*/ 160 h 232"/>
                  <a:gd name="T40" fmla="*/ 2 w 232"/>
                  <a:gd name="T41" fmla="*/ 138 h 232"/>
                  <a:gd name="T42" fmla="*/ 2 w 232"/>
                  <a:gd name="T43" fmla="*/ 128 h 232"/>
                  <a:gd name="T44" fmla="*/ 0 w 232"/>
                  <a:gd name="T45" fmla="*/ 116 h 232"/>
                  <a:gd name="T46" fmla="*/ 0 w 232"/>
                  <a:gd name="T47" fmla="*/ 116 h 232"/>
                  <a:gd name="T48" fmla="*/ 2 w 232"/>
                  <a:gd name="T49" fmla="*/ 104 h 232"/>
                  <a:gd name="T50" fmla="*/ 2 w 232"/>
                  <a:gd name="T51" fmla="*/ 92 h 232"/>
                  <a:gd name="T52" fmla="*/ 10 w 232"/>
                  <a:gd name="T53" fmla="*/ 70 h 232"/>
                  <a:gd name="T54" fmla="*/ 20 w 232"/>
                  <a:gd name="T55" fmla="*/ 50 h 232"/>
                  <a:gd name="T56" fmla="*/ 34 w 232"/>
                  <a:gd name="T57" fmla="*/ 34 h 232"/>
                  <a:gd name="T58" fmla="*/ 52 w 232"/>
                  <a:gd name="T59" fmla="*/ 20 h 232"/>
                  <a:gd name="T60" fmla="*/ 72 w 232"/>
                  <a:gd name="T61" fmla="*/ 8 h 232"/>
                  <a:gd name="T62" fmla="*/ 92 w 232"/>
                  <a:gd name="T63" fmla="*/ 2 h 232"/>
                  <a:gd name="T64" fmla="*/ 104 w 232"/>
                  <a:gd name="T65" fmla="*/ 0 h 232"/>
                  <a:gd name="T66" fmla="*/ 116 w 232"/>
                  <a:gd name="T67" fmla="*/ 0 h 232"/>
                  <a:gd name="T68" fmla="*/ 116 w 232"/>
                  <a:gd name="T69" fmla="*/ 0 h 232"/>
                  <a:gd name="T70" fmla="*/ 128 w 232"/>
                  <a:gd name="T71" fmla="*/ 0 h 232"/>
                  <a:gd name="T72" fmla="*/ 140 w 232"/>
                  <a:gd name="T73" fmla="*/ 2 h 232"/>
                  <a:gd name="T74" fmla="*/ 162 w 232"/>
                  <a:gd name="T75" fmla="*/ 8 h 232"/>
                  <a:gd name="T76" fmla="*/ 180 w 232"/>
                  <a:gd name="T77" fmla="*/ 20 h 232"/>
                  <a:gd name="T78" fmla="*/ 198 w 232"/>
                  <a:gd name="T79" fmla="*/ 34 h 232"/>
                  <a:gd name="T80" fmla="*/ 212 w 232"/>
                  <a:gd name="T81" fmla="*/ 50 h 232"/>
                  <a:gd name="T82" fmla="*/ 222 w 232"/>
                  <a:gd name="T83" fmla="*/ 70 h 232"/>
                  <a:gd name="T84" fmla="*/ 230 w 232"/>
                  <a:gd name="T85" fmla="*/ 92 h 232"/>
                  <a:gd name="T86" fmla="*/ 232 w 232"/>
                  <a:gd name="T87" fmla="*/ 104 h 232"/>
                  <a:gd name="T88" fmla="*/ 232 w 232"/>
                  <a:gd name="T89" fmla="*/ 116 h 232"/>
                  <a:gd name="T90" fmla="*/ 232 w 232"/>
                  <a:gd name="T91" fmla="*/ 11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2" h="232">
                    <a:moveTo>
                      <a:pt x="232" y="116"/>
                    </a:moveTo>
                    <a:lnTo>
                      <a:pt x="232" y="116"/>
                    </a:lnTo>
                    <a:lnTo>
                      <a:pt x="232" y="128"/>
                    </a:lnTo>
                    <a:lnTo>
                      <a:pt x="230" y="138"/>
                    </a:lnTo>
                    <a:lnTo>
                      <a:pt x="222" y="160"/>
                    </a:lnTo>
                    <a:lnTo>
                      <a:pt x="212" y="180"/>
                    </a:lnTo>
                    <a:lnTo>
                      <a:pt x="198" y="198"/>
                    </a:lnTo>
                    <a:lnTo>
                      <a:pt x="180" y="212"/>
                    </a:lnTo>
                    <a:lnTo>
                      <a:pt x="162" y="222"/>
                    </a:lnTo>
                    <a:lnTo>
                      <a:pt x="140" y="228"/>
                    </a:lnTo>
                    <a:lnTo>
                      <a:pt x="128" y="230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04" y="230"/>
                    </a:lnTo>
                    <a:lnTo>
                      <a:pt x="92" y="228"/>
                    </a:lnTo>
                    <a:lnTo>
                      <a:pt x="72" y="222"/>
                    </a:lnTo>
                    <a:lnTo>
                      <a:pt x="52" y="212"/>
                    </a:lnTo>
                    <a:lnTo>
                      <a:pt x="34" y="198"/>
                    </a:lnTo>
                    <a:lnTo>
                      <a:pt x="20" y="180"/>
                    </a:lnTo>
                    <a:lnTo>
                      <a:pt x="10" y="160"/>
                    </a:lnTo>
                    <a:lnTo>
                      <a:pt x="2" y="138"/>
                    </a:lnTo>
                    <a:lnTo>
                      <a:pt x="2" y="128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2" y="104"/>
                    </a:lnTo>
                    <a:lnTo>
                      <a:pt x="2" y="92"/>
                    </a:lnTo>
                    <a:lnTo>
                      <a:pt x="10" y="70"/>
                    </a:lnTo>
                    <a:lnTo>
                      <a:pt x="20" y="50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2" y="8"/>
                    </a:lnTo>
                    <a:lnTo>
                      <a:pt x="92" y="2"/>
                    </a:lnTo>
                    <a:lnTo>
                      <a:pt x="104" y="0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28" y="0"/>
                    </a:lnTo>
                    <a:lnTo>
                      <a:pt x="140" y="2"/>
                    </a:lnTo>
                    <a:lnTo>
                      <a:pt x="162" y="8"/>
                    </a:lnTo>
                    <a:lnTo>
                      <a:pt x="180" y="20"/>
                    </a:lnTo>
                    <a:lnTo>
                      <a:pt x="198" y="34"/>
                    </a:lnTo>
                    <a:lnTo>
                      <a:pt x="212" y="50"/>
                    </a:lnTo>
                    <a:lnTo>
                      <a:pt x="222" y="70"/>
                    </a:lnTo>
                    <a:lnTo>
                      <a:pt x="230" y="92"/>
                    </a:lnTo>
                    <a:lnTo>
                      <a:pt x="232" y="104"/>
                    </a:lnTo>
                    <a:lnTo>
                      <a:pt x="232" y="116"/>
                    </a:lnTo>
                    <a:lnTo>
                      <a:pt x="232" y="116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Line 27">
                <a:extLst>
                  <a:ext uri="{FF2B5EF4-FFF2-40B4-BE49-F238E27FC236}">
                    <a16:creationId xmlns:a16="http://schemas.microsoft.com/office/drawing/2014/main" id="{D71915FD-EC80-4635-BD67-AB497B335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9950" y="614363"/>
                <a:ext cx="606425" cy="54610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DD0D6A5-9D79-4F14-BF96-021874990AA5}"/>
              </a:ext>
            </a:extLst>
          </p:cNvPr>
          <p:cNvGrpSpPr/>
          <p:nvPr/>
        </p:nvGrpSpPr>
        <p:grpSpPr>
          <a:xfrm>
            <a:off x="8077487" y="3821670"/>
            <a:ext cx="535214" cy="535284"/>
            <a:chOff x="4193999" y="2123703"/>
            <a:chExt cx="756000" cy="7560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6E37989-E662-4C44-96DE-A1FB17CC80E5}"/>
                </a:ext>
              </a:extLst>
            </p:cNvPr>
            <p:cNvSpPr/>
            <p:nvPr/>
          </p:nvSpPr>
          <p:spPr>
            <a:xfrm>
              <a:off x="4193999" y="2123703"/>
              <a:ext cx="756000" cy="756000"/>
            </a:xfrm>
            <a:prstGeom prst="ellipse">
              <a:avLst/>
            </a:prstGeom>
            <a:solidFill>
              <a:srgbClr val="344F66"/>
            </a:solidFill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516B30-348D-43ED-8180-5E6B1E670D7C}"/>
                </a:ext>
              </a:extLst>
            </p:cNvPr>
            <p:cNvGrpSpPr/>
            <p:nvPr/>
          </p:nvGrpSpPr>
          <p:grpSpPr>
            <a:xfrm>
              <a:off x="4420177" y="2352383"/>
              <a:ext cx="303665" cy="298641"/>
              <a:chOff x="5032375" y="3027363"/>
              <a:chExt cx="1727200" cy="1698625"/>
            </a:xfrm>
          </p:grpSpPr>
          <p:sp>
            <p:nvSpPr>
              <p:cNvPr id="21" name="Freeform 28">
                <a:extLst>
                  <a:ext uri="{FF2B5EF4-FFF2-40B4-BE49-F238E27FC236}">
                    <a16:creationId xmlns:a16="http://schemas.microsoft.com/office/drawing/2014/main" id="{6B0ED700-BB8A-4ED4-9AF1-6BB7C583B765}"/>
                  </a:ext>
                </a:extLst>
              </p:cNvPr>
              <p:cNvSpPr/>
              <p:nvPr/>
            </p:nvSpPr>
            <p:spPr bwMode="auto">
              <a:xfrm>
                <a:off x="5435600" y="3154363"/>
                <a:ext cx="923925" cy="1085850"/>
              </a:xfrm>
              <a:custGeom>
                <a:avLst/>
                <a:gdLst>
                  <a:gd name="T0" fmla="*/ 582 w 582"/>
                  <a:gd name="T1" fmla="*/ 0 h 684"/>
                  <a:gd name="T2" fmla="*/ 582 w 582"/>
                  <a:gd name="T3" fmla="*/ 0 h 684"/>
                  <a:gd name="T4" fmla="*/ 582 w 582"/>
                  <a:gd name="T5" fmla="*/ 340 h 684"/>
                  <a:gd name="T6" fmla="*/ 582 w 582"/>
                  <a:gd name="T7" fmla="*/ 340 h 684"/>
                  <a:gd name="T8" fmla="*/ 580 w 582"/>
                  <a:gd name="T9" fmla="*/ 354 h 684"/>
                  <a:gd name="T10" fmla="*/ 578 w 582"/>
                  <a:gd name="T11" fmla="*/ 372 h 684"/>
                  <a:gd name="T12" fmla="*/ 572 w 582"/>
                  <a:gd name="T13" fmla="*/ 390 h 684"/>
                  <a:gd name="T14" fmla="*/ 564 w 582"/>
                  <a:gd name="T15" fmla="*/ 412 h 684"/>
                  <a:gd name="T16" fmla="*/ 554 w 582"/>
                  <a:gd name="T17" fmla="*/ 434 h 684"/>
                  <a:gd name="T18" fmla="*/ 542 w 582"/>
                  <a:gd name="T19" fmla="*/ 458 h 684"/>
                  <a:gd name="T20" fmla="*/ 526 w 582"/>
                  <a:gd name="T21" fmla="*/ 484 h 684"/>
                  <a:gd name="T22" fmla="*/ 510 w 582"/>
                  <a:gd name="T23" fmla="*/ 510 h 684"/>
                  <a:gd name="T24" fmla="*/ 490 w 582"/>
                  <a:gd name="T25" fmla="*/ 534 h 684"/>
                  <a:gd name="T26" fmla="*/ 468 w 582"/>
                  <a:gd name="T27" fmla="*/ 560 h 684"/>
                  <a:gd name="T28" fmla="*/ 444 w 582"/>
                  <a:gd name="T29" fmla="*/ 584 h 684"/>
                  <a:gd name="T30" fmla="*/ 418 w 582"/>
                  <a:gd name="T31" fmla="*/ 608 h 684"/>
                  <a:gd name="T32" fmla="*/ 390 w 582"/>
                  <a:gd name="T33" fmla="*/ 630 h 684"/>
                  <a:gd name="T34" fmla="*/ 358 w 582"/>
                  <a:gd name="T35" fmla="*/ 650 h 684"/>
                  <a:gd name="T36" fmla="*/ 326 w 582"/>
                  <a:gd name="T37" fmla="*/ 668 h 684"/>
                  <a:gd name="T38" fmla="*/ 290 w 582"/>
                  <a:gd name="T39" fmla="*/ 684 h 684"/>
                  <a:gd name="T40" fmla="*/ 290 w 582"/>
                  <a:gd name="T41" fmla="*/ 684 h 684"/>
                  <a:gd name="T42" fmla="*/ 256 w 582"/>
                  <a:gd name="T43" fmla="*/ 668 h 684"/>
                  <a:gd name="T44" fmla="*/ 222 w 582"/>
                  <a:gd name="T45" fmla="*/ 650 h 684"/>
                  <a:gd name="T46" fmla="*/ 192 w 582"/>
                  <a:gd name="T47" fmla="*/ 630 h 684"/>
                  <a:gd name="T48" fmla="*/ 164 w 582"/>
                  <a:gd name="T49" fmla="*/ 608 h 684"/>
                  <a:gd name="T50" fmla="*/ 138 w 582"/>
                  <a:gd name="T51" fmla="*/ 584 h 684"/>
                  <a:gd name="T52" fmla="*/ 114 w 582"/>
                  <a:gd name="T53" fmla="*/ 560 h 684"/>
                  <a:gd name="T54" fmla="*/ 92 w 582"/>
                  <a:gd name="T55" fmla="*/ 534 h 684"/>
                  <a:gd name="T56" fmla="*/ 72 w 582"/>
                  <a:gd name="T57" fmla="*/ 510 h 684"/>
                  <a:gd name="T58" fmla="*/ 56 w 582"/>
                  <a:gd name="T59" fmla="*/ 484 h 684"/>
                  <a:gd name="T60" fmla="*/ 40 w 582"/>
                  <a:gd name="T61" fmla="*/ 458 h 684"/>
                  <a:gd name="T62" fmla="*/ 28 w 582"/>
                  <a:gd name="T63" fmla="*/ 434 h 684"/>
                  <a:gd name="T64" fmla="*/ 18 w 582"/>
                  <a:gd name="T65" fmla="*/ 412 h 684"/>
                  <a:gd name="T66" fmla="*/ 10 w 582"/>
                  <a:gd name="T67" fmla="*/ 390 h 684"/>
                  <a:gd name="T68" fmla="*/ 4 w 582"/>
                  <a:gd name="T69" fmla="*/ 372 h 684"/>
                  <a:gd name="T70" fmla="*/ 0 w 582"/>
                  <a:gd name="T71" fmla="*/ 354 h 684"/>
                  <a:gd name="T72" fmla="*/ 0 w 582"/>
                  <a:gd name="T73" fmla="*/ 340 h 684"/>
                  <a:gd name="T74" fmla="*/ 0 w 582"/>
                  <a:gd name="T75" fmla="*/ 340 h 684"/>
                  <a:gd name="T76" fmla="*/ 0 w 582"/>
                  <a:gd name="T77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82" h="684">
                    <a:moveTo>
                      <a:pt x="582" y="0"/>
                    </a:moveTo>
                    <a:lnTo>
                      <a:pt x="582" y="0"/>
                    </a:lnTo>
                    <a:lnTo>
                      <a:pt x="582" y="340"/>
                    </a:lnTo>
                    <a:lnTo>
                      <a:pt x="582" y="340"/>
                    </a:lnTo>
                    <a:lnTo>
                      <a:pt x="580" y="354"/>
                    </a:lnTo>
                    <a:lnTo>
                      <a:pt x="578" y="372"/>
                    </a:lnTo>
                    <a:lnTo>
                      <a:pt x="572" y="390"/>
                    </a:lnTo>
                    <a:lnTo>
                      <a:pt x="564" y="412"/>
                    </a:lnTo>
                    <a:lnTo>
                      <a:pt x="554" y="434"/>
                    </a:lnTo>
                    <a:lnTo>
                      <a:pt x="542" y="458"/>
                    </a:lnTo>
                    <a:lnTo>
                      <a:pt x="526" y="484"/>
                    </a:lnTo>
                    <a:lnTo>
                      <a:pt x="510" y="510"/>
                    </a:lnTo>
                    <a:lnTo>
                      <a:pt x="490" y="534"/>
                    </a:lnTo>
                    <a:lnTo>
                      <a:pt x="468" y="560"/>
                    </a:lnTo>
                    <a:lnTo>
                      <a:pt x="444" y="584"/>
                    </a:lnTo>
                    <a:lnTo>
                      <a:pt x="418" y="608"/>
                    </a:lnTo>
                    <a:lnTo>
                      <a:pt x="390" y="630"/>
                    </a:lnTo>
                    <a:lnTo>
                      <a:pt x="358" y="650"/>
                    </a:lnTo>
                    <a:lnTo>
                      <a:pt x="326" y="668"/>
                    </a:lnTo>
                    <a:lnTo>
                      <a:pt x="290" y="684"/>
                    </a:lnTo>
                    <a:lnTo>
                      <a:pt x="290" y="684"/>
                    </a:lnTo>
                    <a:lnTo>
                      <a:pt x="256" y="668"/>
                    </a:lnTo>
                    <a:lnTo>
                      <a:pt x="222" y="650"/>
                    </a:lnTo>
                    <a:lnTo>
                      <a:pt x="192" y="630"/>
                    </a:lnTo>
                    <a:lnTo>
                      <a:pt x="164" y="608"/>
                    </a:lnTo>
                    <a:lnTo>
                      <a:pt x="138" y="584"/>
                    </a:lnTo>
                    <a:lnTo>
                      <a:pt x="114" y="560"/>
                    </a:lnTo>
                    <a:lnTo>
                      <a:pt x="92" y="534"/>
                    </a:lnTo>
                    <a:lnTo>
                      <a:pt x="72" y="510"/>
                    </a:lnTo>
                    <a:lnTo>
                      <a:pt x="56" y="484"/>
                    </a:lnTo>
                    <a:lnTo>
                      <a:pt x="40" y="458"/>
                    </a:lnTo>
                    <a:lnTo>
                      <a:pt x="28" y="434"/>
                    </a:lnTo>
                    <a:lnTo>
                      <a:pt x="18" y="412"/>
                    </a:lnTo>
                    <a:lnTo>
                      <a:pt x="10" y="390"/>
                    </a:lnTo>
                    <a:lnTo>
                      <a:pt x="4" y="372"/>
                    </a:lnTo>
                    <a:lnTo>
                      <a:pt x="0" y="354"/>
                    </a:lnTo>
                    <a:lnTo>
                      <a:pt x="0" y="340"/>
                    </a:lnTo>
                    <a:lnTo>
                      <a:pt x="0" y="340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Freeform 29">
                <a:extLst>
                  <a:ext uri="{FF2B5EF4-FFF2-40B4-BE49-F238E27FC236}">
                    <a16:creationId xmlns:a16="http://schemas.microsoft.com/office/drawing/2014/main" id="{5A87F6F2-DD19-4F3B-AFBC-375C530FF165}"/>
                  </a:ext>
                </a:extLst>
              </p:cNvPr>
              <p:cNvSpPr/>
              <p:nvPr/>
            </p:nvSpPr>
            <p:spPr bwMode="auto">
              <a:xfrm>
                <a:off x="5032375" y="3154363"/>
                <a:ext cx="1727200" cy="669925"/>
              </a:xfrm>
              <a:custGeom>
                <a:avLst/>
                <a:gdLst>
                  <a:gd name="T0" fmla="*/ 892 w 1088"/>
                  <a:gd name="T1" fmla="*/ 422 h 422"/>
                  <a:gd name="T2" fmla="*/ 892 w 1088"/>
                  <a:gd name="T3" fmla="*/ 422 h 422"/>
                  <a:gd name="T4" fmla="*/ 922 w 1088"/>
                  <a:gd name="T5" fmla="*/ 400 h 422"/>
                  <a:gd name="T6" fmla="*/ 954 w 1088"/>
                  <a:gd name="T7" fmla="*/ 374 h 422"/>
                  <a:gd name="T8" fmla="*/ 990 w 1088"/>
                  <a:gd name="T9" fmla="*/ 340 h 422"/>
                  <a:gd name="T10" fmla="*/ 1008 w 1088"/>
                  <a:gd name="T11" fmla="*/ 320 h 422"/>
                  <a:gd name="T12" fmla="*/ 1026 w 1088"/>
                  <a:gd name="T13" fmla="*/ 300 h 422"/>
                  <a:gd name="T14" fmla="*/ 1044 w 1088"/>
                  <a:gd name="T15" fmla="*/ 276 h 422"/>
                  <a:gd name="T16" fmla="*/ 1058 w 1088"/>
                  <a:gd name="T17" fmla="*/ 252 h 422"/>
                  <a:gd name="T18" fmla="*/ 1070 w 1088"/>
                  <a:gd name="T19" fmla="*/ 228 h 422"/>
                  <a:gd name="T20" fmla="*/ 1080 w 1088"/>
                  <a:gd name="T21" fmla="*/ 202 h 422"/>
                  <a:gd name="T22" fmla="*/ 1086 w 1088"/>
                  <a:gd name="T23" fmla="*/ 174 h 422"/>
                  <a:gd name="T24" fmla="*/ 1088 w 1088"/>
                  <a:gd name="T25" fmla="*/ 148 h 422"/>
                  <a:gd name="T26" fmla="*/ 1088 w 1088"/>
                  <a:gd name="T27" fmla="*/ 148 h 422"/>
                  <a:gd name="T28" fmla="*/ 1086 w 1088"/>
                  <a:gd name="T29" fmla="*/ 120 h 422"/>
                  <a:gd name="T30" fmla="*/ 1080 w 1088"/>
                  <a:gd name="T31" fmla="*/ 98 h 422"/>
                  <a:gd name="T32" fmla="*/ 1070 w 1088"/>
                  <a:gd name="T33" fmla="*/ 78 h 422"/>
                  <a:gd name="T34" fmla="*/ 1058 w 1088"/>
                  <a:gd name="T35" fmla="*/ 60 h 422"/>
                  <a:gd name="T36" fmla="*/ 1042 w 1088"/>
                  <a:gd name="T37" fmla="*/ 46 h 422"/>
                  <a:gd name="T38" fmla="*/ 1022 w 1088"/>
                  <a:gd name="T39" fmla="*/ 34 h 422"/>
                  <a:gd name="T40" fmla="*/ 1002 w 1088"/>
                  <a:gd name="T41" fmla="*/ 24 h 422"/>
                  <a:gd name="T42" fmla="*/ 980 w 1088"/>
                  <a:gd name="T43" fmla="*/ 18 h 422"/>
                  <a:gd name="T44" fmla="*/ 956 w 1088"/>
                  <a:gd name="T45" fmla="*/ 12 h 422"/>
                  <a:gd name="T46" fmla="*/ 932 w 1088"/>
                  <a:gd name="T47" fmla="*/ 6 h 422"/>
                  <a:gd name="T48" fmla="*/ 882 w 1088"/>
                  <a:gd name="T49" fmla="*/ 2 h 422"/>
                  <a:gd name="T50" fmla="*/ 834 w 1088"/>
                  <a:gd name="T51" fmla="*/ 0 h 422"/>
                  <a:gd name="T52" fmla="*/ 788 w 1088"/>
                  <a:gd name="T53" fmla="*/ 0 h 422"/>
                  <a:gd name="T54" fmla="*/ 788 w 1088"/>
                  <a:gd name="T55" fmla="*/ 0 h 422"/>
                  <a:gd name="T56" fmla="*/ 544 w 1088"/>
                  <a:gd name="T57" fmla="*/ 0 h 422"/>
                  <a:gd name="T58" fmla="*/ 544 w 1088"/>
                  <a:gd name="T59" fmla="*/ 0 h 422"/>
                  <a:gd name="T60" fmla="*/ 300 w 1088"/>
                  <a:gd name="T61" fmla="*/ 0 h 422"/>
                  <a:gd name="T62" fmla="*/ 300 w 1088"/>
                  <a:gd name="T63" fmla="*/ 0 h 422"/>
                  <a:gd name="T64" fmla="*/ 256 w 1088"/>
                  <a:gd name="T65" fmla="*/ 0 h 422"/>
                  <a:gd name="T66" fmla="*/ 208 w 1088"/>
                  <a:gd name="T67" fmla="*/ 2 h 422"/>
                  <a:gd name="T68" fmla="*/ 158 w 1088"/>
                  <a:gd name="T69" fmla="*/ 6 h 422"/>
                  <a:gd name="T70" fmla="*/ 134 w 1088"/>
                  <a:gd name="T71" fmla="*/ 12 h 422"/>
                  <a:gd name="T72" fmla="*/ 110 w 1088"/>
                  <a:gd name="T73" fmla="*/ 18 h 422"/>
                  <a:gd name="T74" fmla="*/ 88 w 1088"/>
                  <a:gd name="T75" fmla="*/ 24 h 422"/>
                  <a:gd name="T76" fmla="*/ 66 w 1088"/>
                  <a:gd name="T77" fmla="*/ 34 h 422"/>
                  <a:gd name="T78" fmla="*/ 48 w 1088"/>
                  <a:gd name="T79" fmla="*/ 46 h 422"/>
                  <a:gd name="T80" fmla="*/ 32 w 1088"/>
                  <a:gd name="T81" fmla="*/ 60 h 422"/>
                  <a:gd name="T82" fmla="*/ 18 w 1088"/>
                  <a:gd name="T83" fmla="*/ 78 h 422"/>
                  <a:gd name="T84" fmla="*/ 8 w 1088"/>
                  <a:gd name="T85" fmla="*/ 98 h 422"/>
                  <a:gd name="T86" fmla="*/ 2 w 1088"/>
                  <a:gd name="T87" fmla="*/ 120 h 422"/>
                  <a:gd name="T88" fmla="*/ 0 w 1088"/>
                  <a:gd name="T89" fmla="*/ 148 h 422"/>
                  <a:gd name="T90" fmla="*/ 0 w 1088"/>
                  <a:gd name="T91" fmla="*/ 148 h 422"/>
                  <a:gd name="T92" fmla="*/ 2 w 1088"/>
                  <a:gd name="T93" fmla="*/ 174 h 422"/>
                  <a:gd name="T94" fmla="*/ 10 w 1088"/>
                  <a:gd name="T95" fmla="*/ 202 h 422"/>
                  <a:gd name="T96" fmla="*/ 18 w 1088"/>
                  <a:gd name="T97" fmla="*/ 228 h 422"/>
                  <a:gd name="T98" fmla="*/ 32 w 1088"/>
                  <a:gd name="T99" fmla="*/ 252 h 422"/>
                  <a:gd name="T100" fmla="*/ 46 w 1088"/>
                  <a:gd name="T101" fmla="*/ 276 h 422"/>
                  <a:gd name="T102" fmla="*/ 64 w 1088"/>
                  <a:gd name="T103" fmla="*/ 300 h 422"/>
                  <a:gd name="T104" fmla="*/ 80 w 1088"/>
                  <a:gd name="T105" fmla="*/ 320 h 422"/>
                  <a:gd name="T106" fmla="*/ 100 w 1088"/>
                  <a:gd name="T107" fmla="*/ 340 h 422"/>
                  <a:gd name="T108" fmla="*/ 136 w 1088"/>
                  <a:gd name="T109" fmla="*/ 374 h 422"/>
                  <a:gd name="T110" fmla="*/ 168 w 1088"/>
                  <a:gd name="T111" fmla="*/ 400 h 422"/>
                  <a:gd name="T112" fmla="*/ 198 w 1088"/>
                  <a:gd name="T113" fmla="*/ 42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88" h="422">
                    <a:moveTo>
                      <a:pt x="892" y="422"/>
                    </a:moveTo>
                    <a:lnTo>
                      <a:pt x="892" y="422"/>
                    </a:lnTo>
                    <a:lnTo>
                      <a:pt x="922" y="400"/>
                    </a:lnTo>
                    <a:lnTo>
                      <a:pt x="954" y="374"/>
                    </a:lnTo>
                    <a:lnTo>
                      <a:pt x="990" y="340"/>
                    </a:lnTo>
                    <a:lnTo>
                      <a:pt x="1008" y="320"/>
                    </a:lnTo>
                    <a:lnTo>
                      <a:pt x="1026" y="300"/>
                    </a:lnTo>
                    <a:lnTo>
                      <a:pt x="1044" y="276"/>
                    </a:lnTo>
                    <a:lnTo>
                      <a:pt x="1058" y="252"/>
                    </a:lnTo>
                    <a:lnTo>
                      <a:pt x="1070" y="228"/>
                    </a:lnTo>
                    <a:lnTo>
                      <a:pt x="1080" y="202"/>
                    </a:lnTo>
                    <a:lnTo>
                      <a:pt x="1086" y="174"/>
                    </a:lnTo>
                    <a:lnTo>
                      <a:pt x="1088" y="148"/>
                    </a:lnTo>
                    <a:lnTo>
                      <a:pt x="1088" y="148"/>
                    </a:lnTo>
                    <a:lnTo>
                      <a:pt x="1086" y="120"/>
                    </a:lnTo>
                    <a:lnTo>
                      <a:pt x="1080" y="98"/>
                    </a:lnTo>
                    <a:lnTo>
                      <a:pt x="1070" y="78"/>
                    </a:lnTo>
                    <a:lnTo>
                      <a:pt x="1058" y="60"/>
                    </a:lnTo>
                    <a:lnTo>
                      <a:pt x="1042" y="46"/>
                    </a:lnTo>
                    <a:lnTo>
                      <a:pt x="1022" y="34"/>
                    </a:lnTo>
                    <a:lnTo>
                      <a:pt x="1002" y="24"/>
                    </a:lnTo>
                    <a:lnTo>
                      <a:pt x="980" y="18"/>
                    </a:lnTo>
                    <a:lnTo>
                      <a:pt x="956" y="12"/>
                    </a:lnTo>
                    <a:lnTo>
                      <a:pt x="932" y="6"/>
                    </a:lnTo>
                    <a:lnTo>
                      <a:pt x="882" y="2"/>
                    </a:lnTo>
                    <a:lnTo>
                      <a:pt x="834" y="0"/>
                    </a:lnTo>
                    <a:lnTo>
                      <a:pt x="788" y="0"/>
                    </a:lnTo>
                    <a:lnTo>
                      <a:pt x="788" y="0"/>
                    </a:lnTo>
                    <a:lnTo>
                      <a:pt x="544" y="0"/>
                    </a:lnTo>
                    <a:lnTo>
                      <a:pt x="544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56" y="0"/>
                    </a:lnTo>
                    <a:lnTo>
                      <a:pt x="208" y="2"/>
                    </a:lnTo>
                    <a:lnTo>
                      <a:pt x="158" y="6"/>
                    </a:lnTo>
                    <a:lnTo>
                      <a:pt x="134" y="12"/>
                    </a:lnTo>
                    <a:lnTo>
                      <a:pt x="110" y="18"/>
                    </a:lnTo>
                    <a:lnTo>
                      <a:pt x="88" y="24"/>
                    </a:lnTo>
                    <a:lnTo>
                      <a:pt x="66" y="34"/>
                    </a:lnTo>
                    <a:lnTo>
                      <a:pt x="48" y="46"/>
                    </a:lnTo>
                    <a:lnTo>
                      <a:pt x="32" y="60"/>
                    </a:lnTo>
                    <a:lnTo>
                      <a:pt x="18" y="78"/>
                    </a:lnTo>
                    <a:lnTo>
                      <a:pt x="8" y="98"/>
                    </a:lnTo>
                    <a:lnTo>
                      <a:pt x="2" y="120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174"/>
                    </a:lnTo>
                    <a:lnTo>
                      <a:pt x="10" y="202"/>
                    </a:lnTo>
                    <a:lnTo>
                      <a:pt x="18" y="228"/>
                    </a:lnTo>
                    <a:lnTo>
                      <a:pt x="32" y="252"/>
                    </a:lnTo>
                    <a:lnTo>
                      <a:pt x="46" y="276"/>
                    </a:lnTo>
                    <a:lnTo>
                      <a:pt x="64" y="300"/>
                    </a:lnTo>
                    <a:lnTo>
                      <a:pt x="80" y="320"/>
                    </a:lnTo>
                    <a:lnTo>
                      <a:pt x="100" y="340"/>
                    </a:lnTo>
                    <a:lnTo>
                      <a:pt x="136" y="374"/>
                    </a:lnTo>
                    <a:lnTo>
                      <a:pt x="168" y="400"/>
                    </a:lnTo>
                    <a:lnTo>
                      <a:pt x="198" y="422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Line 30">
                <a:extLst>
                  <a:ext uri="{FF2B5EF4-FFF2-40B4-BE49-F238E27FC236}">
                    <a16:creationId xmlns:a16="http://schemas.microsoft.com/office/drawing/2014/main" id="{7FB40F2E-A1C6-46EC-80F4-1AD147C8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5600" y="3027363"/>
                <a:ext cx="923925" cy="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Line 31">
                <a:extLst>
                  <a:ext uri="{FF2B5EF4-FFF2-40B4-BE49-F238E27FC236}">
                    <a16:creationId xmlns:a16="http://schemas.microsoft.com/office/drawing/2014/main" id="{AC823706-1FEB-4728-B95D-F2EF5B14F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5975" y="4240213"/>
                <a:ext cx="0" cy="18415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32">
                <a:extLst>
                  <a:ext uri="{FF2B5EF4-FFF2-40B4-BE49-F238E27FC236}">
                    <a16:creationId xmlns:a16="http://schemas.microsoft.com/office/drawing/2014/main" id="{844039F4-EAC1-4DB9-82B5-A13CAA7BAD08}"/>
                  </a:ext>
                </a:extLst>
              </p:cNvPr>
              <p:cNvSpPr/>
              <p:nvPr/>
            </p:nvSpPr>
            <p:spPr bwMode="auto">
              <a:xfrm>
                <a:off x="5543550" y="4510088"/>
                <a:ext cx="708025" cy="215900"/>
              </a:xfrm>
              <a:custGeom>
                <a:avLst/>
                <a:gdLst>
                  <a:gd name="T0" fmla="*/ 0 w 446"/>
                  <a:gd name="T1" fmla="*/ 136 h 136"/>
                  <a:gd name="T2" fmla="*/ 0 w 446"/>
                  <a:gd name="T3" fmla="*/ 64 h 136"/>
                  <a:gd name="T4" fmla="*/ 0 w 446"/>
                  <a:gd name="T5" fmla="*/ 64 h 136"/>
                  <a:gd name="T6" fmla="*/ 0 w 446"/>
                  <a:gd name="T7" fmla="*/ 50 h 136"/>
                  <a:gd name="T8" fmla="*/ 4 w 446"/>
                  <a:gd name="T9" fmla="*/ 38 h 136"/>
                  <a:gd name="T10" fmla="*/ 10 w 446"/>
                  <a:gd name="T11" fmla="*/ 28 h 136"/>
                  <a:gd name="T12" fmla="*/ 18 w 446"/>
                  <a:gd name="T13" fmla="*/ 20 h 136"/>
                  <a:gd name="T14" fmla="*/ 26 w 446"/>
                  <a:gd name="T15" fmla="*/ 12 h 136"/>
                  <a:gd name="T16" fmla="*/ 38 w 446"/>
                  <a:gd name="T17" fmla="*/ 6 h 136"/>
                  <a:gd name="T18" fmla="*/ 48 w 446"/>
                  <a:gd name="T19" fmla="*/ 2 h 136"/>
                  <a:gd name="T20" fmla="*/ 62 w 446"/>
                  <a:gd name="T21" fmla="*/ 0 h 136"/>
                  <a:gd name="T22" fmla="*/ 384 w 446"/>
                  <a:gd name="T23" fmla="*/ 0 h 136"/>
                  <a:gd name="T24" fmla="*/ 384 w 446"/>
                  <a:gd name="T25" fmla="*/ 0 h 136"/>
                  <a:gd name="T26" fmla="*/ 396 w 446"/>
                  <a:gd name="T27" fmla="*/ 2 h 136"/>
                  <a:gd name="T28" fmla="*/ 408 w 446"/>
                  <a:gd name="T29" fmla="*/ 6 h 136"/>
                  <a:gd name="T30" fmla="*/ 418 w 446"/>
                  <a:gd name="T31" fmla="*/ 12 h 136"/>
                  <a:gd name="T32" fmla="*/ 428 w 446"/>
                  <a:gd name="T33" fmla="*/ 20 h 136"/>
                  <a:gd name="T34" fmla="*/ 436 w 446"/>
                  <a:gd name="T35" fmla="*/ 28 h 136"/>
                  <a:gd name="T36" fmla="*/ 442 w 446"/>
                  <a:gd name="T37" fmla="*/ 38 h 136"/>
                  <a:gd name="T38" fmla="*/ 446 w 446"/>
                  <a:gd name="T39" fmla="*/ 50 h 136"/>
                  <a:gd name="T40" fmla="*/ 446 w 446"/>
                  <a:gd name="T41" fmla="*/ 64 h 136"/>
                  <a:gd name="T42" fmla="*/ 446 w 446"/>
                  <a:gd name="T43" fmla="*/ 136 h 136"/>
                  <a:gd name="T44" fmla="*/ 0 w 446"/>
                  <a:gd name="T4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6" h="136">
                    <a:moveTo>
                      <a:pt x="0" y="136"/>
                    </a:moveTo>
                    <a:lnTo>
                      <a:pt x="0" y="64"/>
                    </a:lnTo>
                    <a:lnTo>
                      <a:pt x="0" y="64"/>
                    </a:lnTo>
                    <a:lnTo>
                      <a:pt x="0" y="50"/>
                    </a:lnTo>
                    <a:lnTo>
                      <a:pt x="4" y="38"/>
                    </a:lnTo>
                    <a:lnTo>
                      <a:pt x="10" y="28"/>
                    </a:lnTo>
                    <a:lnTo>
                      <a:pt x="18" y="20"/>
                    </a:lnTo>
                    <a:lnTo>
                      <a:pt x="26" y="12"/>
                    </a:lnTo>
                    <a:lnTo>
                      <a:pt x="38" y="6"/>
                    </a:lnTo>
                    <a:lnTo>
                      <a:pt x="48" y="2"/>
                    </a:lnTo>
                    <a:lnTo>
                      <a:pt x="62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96" y="2"/>
                    </a:lnTo>
                    <a:lnTo>
                      <a:pt x="408" y="6"/>
                    </a:lnTo>
                    <a:lnTo>
                      <a:pt x="418" y="12"/>
                    </a:lnTo>
                    <a:lnTo>
                      <a:pt x="428" y="20"/>
                    </a:lnTo>
                    <a:lnTo>
                      <a:pt x="436" y="28"/>
                    </a:lnTo>
                    <a:lnTo>
                      <a:pt x="442" y="38"/>
                    </a:lnTo>
                    <a:lnTo>
                      <a:pt x="446" y="50"/>
                    </a:lnTo>
                    <a:lnTo>
                      <a:pt x="446" y="64"/>
                    </a:lnTo>
                    <a:lnTo>
                      <a:pt x="446" y="136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AF07AF4-F2B3-4FB0-AF71-3A47E686F320}"/>
              </a:ext>
            </a:extLst>
          </p:cNvPr>
          <p:cNvGrpSpPr/>
          <p:nvPr/>
        </p:nvGrpSpPr>
        <p:grpSpPr>
          <a:xfrm>
            <a:off x="8073897" y="1704970"/>
            <a:ext cx="535214" cy="535284"/>
            <a:chOff x="911363" y="2123703"/>
            <a:chExt cx="756000" cy="75600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8EE95DD-B905-460F-8FFC-19E514F9B62D}"/>
                </a:ext>
              </a:extLst>
            </p:cNvPr>
            <p:cNvSpPr/>
            <p:nvPr/>
          </p:nvSpPr>
          <p:spPr>
            <a:xfrm>
              <a:off x="911363" y="2123703"/>
              <a:ext cx="756000" cy="756000"/>
            </a:xfrm>
            <a:prstGeom prst="ellipse">
              <a:avLst/>
            </a:prstGeom>
            <a:solidFill>
              <a:srgbClr val="344F66"/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B869F5CB-5984-4B5C-86E7-58DAA1DA8A15}"/>
                </a:ext>
              </a:extLst>
            </p:cNvPr>
            <p:cNvGrpSpPr/>
            <p:nvPr/>
          </p:nvGrpSpPr>
          <p:grpSpPr>
            <a:xfrm>
              <a:off x="1140043" y="2352383"/>
              <a:ext cx="298641" cy="298641"/>
              <a:chOff x="152400" y="414338"/>
              <a:chExt cx="1698625" cy="1698625"/>
            </a:xfrm>
          </p:grpSpPr>
          <p:sp>
            <p:nvSpPr>
              <p:cNvPr id="29" name="Freeform 41">
                <a:extLst>
                  <a:ext uri="{FF2B5EF4-FFF2-40B4-BE49-F238E27FC236}">
                    <a16:creationId xmlns:a16="http://schemas.microsoft.com/office/drawing/2014/main" id="{0950C5D9-D1C6-4E28-9594-865195837CE4}"/>
                  </a:ext>
                </a:extLst>
              </p:cNvPr>
              <p:cNvSpPr/>
              <p:nvPr/>
            </p:nvSpPr>
            <p:spPr bwMode="auto">
              <a:xfrm>
                <a:off x="152400" y="414338"/>
                <a:ext cx="1698625" cy="1698625"/>
              </a:xfrm>
              <a:custGeom>
                <a:avLst/>
                <a:gdLst>
                  <a:gd name="T0" fmla="*/ 954 w 1070"/>
                  <a:gd name="T1" fmla="*/ 434 h 1070"/>
                  <a:gd name="T2" fmla="*/ 906 w 1070"/>
                  <a:gd name="T3" fmla="*/ 394 h 1070"/>
                  <a:gd name="T4" fmla="*/ 896 w 1070"/>
                  <a:gd name="T5" fmla="*/ 334 h 1070"/>
                  <a:gd name="T6" fmla="*/ 920 w 1070"/>
                  <a:gd name="T7" fmla="*/ 288 h 1070"/>
                  <a:gd name="T8" fmla="*/ 946 w 1070"/>
                  <a:gd name="T9" fmla="*/ 226 h 1070"/>
                  <a:gd name="T10" fmla="*/ 906 w 1070"/>
                  <a:gd name="T11" fmla="*/ 150 h 1070"/>
                  <a:gd name="T12" fmla="*/ 844 w 1070"/>
                  <a:gd name="T13" fmla="*/ 124 h 1070"/>
                  <a:gd name="T14" fmla="*/ 782 w 1070"/>
                  <a:gd name="T15" fmla="*/ 150 h 1070"/>
                  <a:gd name="T16" fmla="*/ 734 w 1070"/>
                  <a:gd name="T17" fmla="*/ 174 h 1070"/>
                  <a:gd name="T18" fmla="*/ 676 w 1070"/>
                  <a:gd name="T19" fmla="*/ 164 h 1070"/>
                  <a:gd name="T20" fmla="*/ 636 w 1070"/>
                  <a:gd name="T21" fmla="*/ 114 h 1070"/>
                  <a:gd name="T22" fmla="*/ 630 w 1070"/>
                  <a:gd name="T23" fmla="*/ 70 h 1070"/>
                  <a:gd name="T24" fmla="*/ 578 w 1070"/>
                  <a:gd name="T25" fmla="*/ 6 h 1070"/>
                  <a:gd name="T26" fmla="*/ 506 w 1070"/>
                  <a:gd name="T27" fmla="*/ 2 h 1070"/>
                  <a:gd name="T28" fmla="*/ 444 w 1070"/>
                  <a:gd name="T29" fmla="*/ 54 h 1070"/>
                  <a:gd name="T30" fmla="*/ 436 w 1070"/>
                  <a:gd name="T31" fmla="*/ 102 h 1070"/>
                  <a:gd name="T32" fmla="*/ 404 w 1070"/>
                  <a:gd name="T33" fmla="*/ 156 h 1070"/>
                  <a:gd name="T34" fmla="*/ 346 w 1070"/>
                  <a:gd name="T35" fmla="*/ 176 h 1070"/>
                  <a:gd name="T36" fmla="*/ 288 w 1070"/>
                  <a:gd name="T37" fmla="*/ 150 h 1070"/>
                  <a:gd name="T38" fmla="*/ 242 w 1070"/>
                  <a:gd name="T39" fmla="*/ 126 h 1070"/>
                  <a:gd name="T40" fmla="*/ 162 w 1070"/>
                  <a:gd name="T41" fmla="*/ 150 h 1070"/>
                  <a:gd name="T42" fmla="*/ 124 w 1070"/>
                  <a:gd name="T43" fmla="*/ 208 h 1070"/>
                  <a:gd name="T44" fmla="*/ 148 w 1070"/>
                  <a:gd name="T45" fmla="*/ 288 h 1070"/>
                  <a:gd name="T46" fmla="*/ 170 w 1070"/>
                  <a:gd name="T47" fmla="*/ 322 h 1070"/>
                  <a:gd name="T48" fmla="*/ 168 w 1070"/>
                  <a:gd name="T49" fmla="*/ 384 h 1070"/>
                  <a:gd name="T50" fmla="*/ 126 w 1070"/>
                  <a:gd name="T51" fmla="*/ 428 h 1070"/>
                  <a:gd name="T52" fmla="*/ 86 w 1070"/>
                  <a:gd name="T53" fmla="*/ 438 h 1070"/>
                  <a:gd name="T54" fmla="*/ 14 w 1070"/>
                  <a:gd name="T55" fmla="*/ 476 h 1070"/>
                  <a:gd name="T56" fmla="*/ 0 w 1070"/>
                  <a:gd name="T57" fmla="*/ 544 h 1070"/>
                  <a:gd name="T58" fmla="*/ 38 w 1070"/>
                  <a:gd name="T59" fmla="*/ 618 h 1070"/>
                  <a:gd name="T60" fmla="*/ 86 w 1070"/>
                  <a:gd name="T61" fmla="*/ 632 h 1070"/>
                  <a:gd name="T62" fmla="*/ 148 w 1070"/>
                  <a:gd name="T63" fmla="*/ 656 h 1070"/>
                  <a:gd name="T64" fmla="*/ 174 w 1070"/>
                  <a:gd name="T65" fmla="*/ 710 h 1070"/>
                  <a:gd name="T66" fmla="*/ 158 w 1070"/>
                  <a:gd name="T67" fmla="*/ 772 h 1070"/>
                  <a:gd name="T68" fmla="*/ 130 w 1070"/>
                  <a:gd name="T69" fmla="*/ 812 h 1070"/>
                  <a:gd name="T70" fmla="*/ 138 w 1070"/>
                  <a:gd name="T71" fmla="*/ 892 h 1070"/>
                  <a:gd name="T72" fmla="*/ 192 w 1070"/>
                  <a:gd name="T73" fmla="*/ 940 h 1070"/>
                  <a:gd name="T74" fmla="*/ 274 w 1070"/>
                  <a:gd name="T75" fmla="*/ 932 h 1070"/>
                  <a:gd name="T76" fmla="*/ 310 w 1070"/>
                  <a:gd name="T77" fmla="*/ 904 h 1070"/>
                  <a:gd name="T78" fmla="*/ 370 w 1070"/>
                  <a:gd name="T79" fmla="*/ 898 h 1070"/>
                  <a:gd name="T80" fmla="*/ 422 w 1070"/>
                  <a:gd name="T81" fmla="*/ 932 h 1070"/>
                  <a:gd name="T82" fmla="*/ 436 w 1070"/>
                  <a:gd name="T83" fmla="*/ 982 h 1070"/>
                  <a:gd name="T84" fmla="*/ 462 w 1070"/>
                  <a:gd name="T85" fmla="*/ 1044 h 1070"/>
                  <a:gd name="T86" fmla="*/ 544 w 1070"/>
                  <a:gd name="T87" fmla="*/ 1070 h 1070"/>
                  <a:gd name="T88" fmla="*/ 606 w 1070"/>
                  <a:gd name="T89" fmla="*/ 1044 h 1070"/>
                  <a:gd name="T90" fmla="*/ 632 w 1070"/>
                  <a:gd name="T91" fmla="*/ 982 h 1070"/>
                  <a:gd name="T92" fmla="*/ 648 w 1070"/>
                  <a:gd name="T93" fmla="*/ 932 h 1070"/>
                  <a:gd name="T94" fmla="*/ 698 w 1070"/>
                  <a:gd name="T95" fmla="*/ 898 h 1070"/>
                  <a:gd name="T96" fmla="*/ 760 w 1070"/>
                  <a:gd name="T97" fmla="*/ 904 h 1070"/>
                  <a:gd name="T98" fmla="*/ 796 w 1070"/>
                  <a:gd name="T99" fmla="*/ 932 h 1070"/>
                  <a:gd name="T100" fmla="*/ 876 w 1070"/>
                  <a:gd name="T101" fmla="*/ 940 h 1070"/>
                  <a:gd name="T102" fmla="*/ 930 w 1070"/>
                  <a:gd name="T103" fmla="*/ 892 h 1070"/>
                  <a:gd name="T104" fmla="*/ 940 w 1070"/>
                  <a:gd name="T105" fmla="*/ 812 h 1070"/>
                  <a:gd name="T106" fmla="*/ 910 w 1070"/>
                  <a:gd name="T107" fmla="*/ 772 h 1070"/>
                  <a:gd name="T108" fmla="*/ 894 w 1070"/>
                  <a:gd name="T109" fmla="*/ 710 h 1070"/>
                  <a:gd name="T110" fmla="*/ 922 w 1070"/>
                  <a:gd name="T111" fmla="*/ 656 h 1070"/>
                  <a:gd name="T112" fmla="*/ 982 w 1070"/>
                  <a:gd name="T113" fmla="*/ 632 h 1070"/>
                  <a:gd name="T114" fmla="*/ 1030 w 1070"/>
                  <a:gd name="T115" fmla="*/ 618 h 1070"/>
                  <a:gd name="T116" fmla="*/ 1070 w 1070"/>
                  <a:gd name="T117" fmla="*/ 544 h 1070"/>
                  <a:gd name="T118" fmla="*/ 1054 w 1070"/>
                  <a:gd name="T119" fmla="*/ 476 h 1070"/>
                  <a:gd name="T120" fmla="*/ 982 w 1070"/>
                  <a:gd name="T121" fmla="*/ 438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70" h="1070">
                    <a:moveTo>
                      <a:pt x="982" y="438"/>
                    </a:moveTo>
                    <a:lnTo>
                      <a:pt x="982" y="438"/>
                    </a:lnTo>
                    <a:lnTo>
                      <a:pt x="982" y="438"/>
                    </a:lnTo>
                    <a:lnTo>
                      <a:pt x="968" y="436"/>
                    </a:lnTo>
                    <a:lnTo>
                      <a:pt x="954" y="434"/>
                    </a:lnTo>
                    <a:lnTo>
                      <a:pt x="942" y="428"/>
                    </a:lnTo>
                    <a:lnTo>
                      <a:pt x="932" y="422"/>
                    </a:lnTo>
                    <a:lnTo>
                      <a:pt x="922" y="414"/>
                    </a:lnTo>
                    <a:lnTo>
                      <a:pt x="914" y="404"/>
                    </a:lnTo>
                    <a:lnTo>
                      <a:pt x="906" y="394"/>
                    </a:lnTo>
                    <a:lnTo>
                      <a:pt x="900" y="384"/>
                    </a:lnTo>
                    <a:lnTo>
                      <a:pt x="896" y="372"/>
                    </a:lnTo>
                    <a:lnTo>
                      <a:pt x="894" y="360"/>
                    </a:lnTo>
                    <a:lnTo>
                      <a:pt x="894" y="346"/>
                    </a:lnTo>
                    <a:lnTo>
                      <a:pt x="896" y="334"/>
                    </a:lnTo>
                    <a:lnTo>
                      <a:pt x="898" y="322"/>
                    </a:lnTo>
                    <a:lnTo>
                      <a:pt x="904" y="310"/>
                    </a:lnTo>
                    <a:lnTo>
                      <a:pt x="910" y="298"/>
                    </a:lnTo>
                    <a:lnTo>
                      <a:pt x="920" y="288"/>
                    </a:lnTo>
                    <a:lnTo>
                      <a:pt x="920" y="288"/>
                    </a:lnTo>
                    <a:lnTo>
                      <a:pt x="920" y="288"/>
                    </a:lnTo>
                    <a:lnTo>
                      <a:pt x="930" y="274"/>
                    </a:lnTo>
                    <a:lnTo>
                      <a:pt x="940" y="258"/>
                    </a:lnTo>
                    <a:lnTo>
                      <a:pt x="944" y="242"/>
                    </a:lnTo>
                    <a:lnTo>
                      <a:pt x="946" y="226"/>
                    </a:lnTo>
                    <a:lnTo>
                      <a:pt x="944" y="208"/>
                    </a:lnTo>
                    <a:lnTo>
                      <a:pt x="940" y="192"/>
                    </a:lnTo>
                    <a:lnTo>
                      <a:pt x="930" y="178"/>
                    </a:lnTo>
                    <a:lnTo>
                      <a:pt x="920" y="164"/>
                    </a:lnTo>
                    <a:lnTo>
                      <a:pt x="906" y="150"/>
                    </a:lnTo>
                    <a:lnTo>
                      <a:pt x="906" y="150"/>
                    </a:lnTo>
                    <a:lnTo>
                      <a:pt x="892" y="138"/>
                    </a:lnTo>
                    <a:lnTo>
                      <a:pt x="876" y="130"/>
                    </a:lnTo>
                    <a:lnTo>
                      <a:pt x="860" y="126"/>
                    </a:lnTo>
                    <a:lnTo>
                      <a:pt x="844" y="124"/>
                    </a:lnTo>
                    <a:lnTo>
                      <a:pt x="826" y="126"/>
                    </a:lnTo>
                    <a:lnTo>
                      <a:pt x="810" y="130"/>
                    </a:lnTo>
                    <a:lnTo>
                      <a:pt x="796" y="138"/>
                    </a:lnTo>
                    <a:lnTo>
                      <a:pt x="782" y="150"/>
                    </a:lnTo>
                    <a:lnTo>
                      <a:pt x="782" y="150"/>
                    </a:lnTo>
                    <a:lnTo>
                      <a:pt x="782" y="150"/>
                    </a:lnTo>
                    <a:lnTo>
                      <a:pt x="770" y="158"/>
                    </a:lnTo>
                    <a:lnTo>
                      <a:pt x="760" y="166"/>
                    </a:lnTo>
                    <a:lnTo>
                      <a:pt x="748" y="172"/>
                    </a:lnTo>
                    <a:lnTo>
                      <a:pt x="734" y="174"/>
                    </a:lnTo>
                    <a:lnTo>
                      <a:pt x="722" y="176"/>
                    </a:lnTo>
                    <a:lnTo>
                      <a:pt x="710" y="174"/>
                    </a:lnTo>
                    <a:lnTo>
                      <a:pt x="698" y="172"/>
                    </a:lnTo>
                    <a:lnTo>
                      <a:pt x="686" y="168"/>
                    </a:lnTo>
                    <a:lnTo>
                      <a:pt x="676" y="164"/>
                    </a:lnTo>
                    <a:lnTo>
                      <a:pt x="664" y="156"/>
                    </a:lnTo>
                    <a:lnTo>
                      <a:pt x="656" y="148"/>
                    </a:lnTo>
                    <a:lnTo>
                      <a:pt x="648" y="138"/>
                    </a:lnTo>
                    <a:lnTo>
                      <a:pt x="642" y="128"/>
                    </a:lnTo>
                    <a:lnTo>
                      <a:pt x="636" y="114"/>
                    </a:lnTo>
                    <a:lnTo>
                      <a:pt x="634" y="102"/>
                    </a:lnTo>
                    <a:lnTo>
                      <a:pt x="632" y="88"/>
                    </a:lnTo>
                    <a:lnTo>
                      <a:pt x="632" y="88"/>
                    </a:lnTo>
                    <a:lnTo>
                      <a:pt x="632" y="88"/>
                    </a:lnTo>
                    <a:lnTo>
                      <a:pt x="630" y="70"/>
                    </a:lnTo>
                    <a:lnTo>
                      <a:pt x="626" y="54"/>
                    </a:lnTo>
                    <a:lnTo>
                      <a:pt x="616" y="38"/>
                    </a:lnTo>
                    <a:lnTo>
                      <a:pt x="606" y="26"/>
                    </a:lnTo>
                    <a:lnTo>
                      <a:pt x="594" y="14"/>
                    </a:lnTo>
                    <a:lnTo>
                      <a:pt x="578" y="6"/>
                    </a:lnTo>
                    <a:lnTo>
                      <a:pt x="562" y="2"/>
                    </a:lnTo>
                    <a:lnTo>
                      <a:pt x="544" y="0"/>
                    </a:lnTo>
                    <a:lnTo>
                      <a:pt x="524" y="0"/>
                    </a:lnTo>
                    <a:lnTo>
                      <a:pt x="524" y="0"/>
                    </a:lnTo>
                    <a:lnTo>
                      <a:pt x="506" y="2"/>
                    </a:lnTo>
                    <a:lnTo>
                      <a:pt x="490" y="6"/>
                    </a:lnTo>
                    <a:lnTo>
                      <a:pt x="476" y="14"/>
                    </a:lnTo>
                    <a:lnTo>
                      <a:pt x="462" y="26"/>
                    </a:lnTo>
                    <a:lnTo>
                      <a:pt x="452" y="38"/>
                    </a:lnTo>
                    <a:lnTo>
                      <a:pt x="444" y="54"/>
                    </a:lnTo>
                    <a:lnTo>
                      <a:pt x="438" y="70"/>
                    </a:lnTo>
                    <a:lnTo>
                      <a:pt x="436" y="88"/>
                    </a:lnTo>
                    <a:lnTo>
                      <a:pt x="436" y="88"/>
                    </a:lnTo>
                    <a:lnTo>
                      <a:pt x="436" y="88"/>
                    </a:lnTo>
                    <a:lnTo>
                      <a:pt x="436" y="102"/>
                    </a:lnTo>
                    <a:lnTo>
                      <a:pt x="432" y="114"/>
                    </a:lnTo>
                    <a:lnTo>
                      <a:pt x="428" y="128"/>
                    </a:lnTo>
                    <a:lnTo>
                      <a:pt x="422" y="138"/>
                    </a:lnTo>
                    <a:lnTo>
                      <a:pt x="414" y="148"/>
                    </a:lnTo>
                    <a:lnTo>
                      <a:pt x="404" y="156"/>
                    </a:lnTo>
                    <a:lnTo>
                      <a:pt x="394" y="164"/>
                    </a:lnTo>
                    <a:lnTo>
                      <a:pt x="382" y="168"/>
                    </a:lnTo>
                    <a:lnTo>
                      <a:pt x="370" y="172"/>
                    </a:lnTo>
                    <a:lnTo>
                      <a:pt x="358" y="174"/>
                    </a:lnTo>
                    <a:lnTo>
                      <a:pt x="346" y="176"/>
                    </a:lnTo>
                    <a:lnTo>
                      <a:pt x="334" y="174"/>
                    </a:lnTo>
                    <a:lnTo>
                      <a:pt x="322" y="172"/>
                    </a:lnTo>
                    <a:lnTo>
                      <a:pt x="310" y="166"/>
                    </a:lnTo>
                    <a:lnTo>
                      <a:pt x="298" y="158"/>
                    </a:lnTo>
                    <a:lnTo>
                      <a:pt x="288" y="150"/>
                    </a:lnTo>
                    <a:lnTo>
                      <a:pt x="286" y="150"/>
                    </a:lnTo>
                    <a:lnTo>
                      <a:pt x="286" y="150"/>
                    </a:lnTo>
                    <a:lnTo>
                      <a:pt x="274" y="138"/>
                    </a:lnTo>
                    <a:lnTo>
                      <a:pt x="258" y="130"/>
                    </a:lnTo>
                    <a:lnTo>
                      <a:pt x="242" y="126"/>
                    </a:lnTo>
                    <a:lnTo>
                      <a:pt x="224" y="124"/>
                    </a:lnTo>
                    <a:lnTo>
                      <a:pt x="208" y="126"/>
                    </a:lnTo>
                    <a:lnTo>
                      <a:pt x="192" y="130"/>
                    </a:lnTo>
                    <a:lnTo>
                      <a:pt x="176" y="138"/>
                    </a:lnTo>
                    <a:lnTo>
                      <a:pt x="162" y="150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138" y="178"/>
                    </a:lnTo>
                    <a:lnTo>
                      <a:pt x="130" y="192"/>
                    </a:lnTo>
                    <a:lnTo>
                      <a:pt x="124" y="208"/>
                    </a:lnTo>
                    <a:lnTo>
                      <a:pt x="124" y="226"/>
                    </a:lnTo>
                    <a:lnTo>
                      <a:pt x="124" y="242"/>
                    </a:lnTo>
                    <a:lnTo>
                      <a:pt x="130" y="258"/>
                    </a:lnTo>
                    <a:lnTo>
                      <a:pt x="138" y="274"/>
                    </a:lnTo>
                    <a:lnTo>
                      <a:pt x="148" y="288"/>
                    </a:lnTo>
                    <a:lnTo>
                      <a:pt x="148" y="288"/>
                    </a:lnTo>
                    <a:lnTo>
                      <a:pt x="148" y="288"/>
                    </a:lnTo>
                    <a:lnTo>
                      <a:pt x="158" y="298"/>
                    </a:lnTo>
                    <a:lnTo>
                      <a:pt x="166" y="310"/>
                    </a:lnTo>
                    <a:lnTo>
                      <a:pt x="170" y="322"/>
                    </a:lnTo>
                    <a:lnTo>
                      <a:pt x="174" y="334"/>
                    </a:lnTo>
                    <a:lnTo>
                      <a:pt x="174" y="346"/>
                    </a:lnTo>
                    <a:lnTo>
                      <a:pt x="174" y="360"/>
                    </a:lnTo>
                    <a:lnTo>
                      <a:pt x="172" y="372"/>
                    </a:lnTo>
                    <a:lnTo>
                      <a:pt x="168" y="384"/>
                    </a:lnTo>
                    <a:lnTo>
                      <a:pt x="162" y="394"/>
                    </a:lnTo>
                    <a:lnTo>
                      <a:pt x="156" y="404"/>
                    </a:lnTo>
                    <a:lnTo>
                      <a:pt x="148" y="414"/>
                    </a:lnTo>
                    <a:lnTo>
                      <a:pt x="138" y="422"/>
                    </a:lnTo>
                    <a:lnTo>
                      <a:pt x="126" y="428"/>
                    </a:lnTo>
                    <a:lnTo>
                      <a:pt x="114" y="434"/>
                    </a:lnTo>
                    <a:lnTo>
                      <a:pt x="102" y="436"/>
                    </a:lnTo>
                    <a:lnTo>
                      <a:pt x="86" y="438"/>
                    </a:lnTo>
                    <a:lnTo>
                      <a:pt x="86" y="438"/>
                    </a:lnTo>
                    <a:lnTo>
                      <a:pt x="86" y="438"/>
                    </a:lnTo>
                    <a:lnTo>
                      <a:pt x="70" y="440"/>
                    </a:lnTo>
                    <a:lnTo>
                      <a:pt x="52" y="444"/>
                    </a:lnTo>
                    <a:lnTo>
                      <a:pt x="38" y="452"/>
                    </a:lnTo>
                    <a:lnTo>
                      <a:pt x="24" y="464"/>
                    </a:lnTo>
                    <a:lnTo>
                      <a:pt x="14" y="476"/>
                    </a:lnTo>
                    <a:lnTo>
                      <a:pt x="6" y="490"/>
                    </a:lnTo>
                    <a:lnTo>
                      <a:pt x="2" y="508"/>
                    </a:lnTo>
                    <a:lnTo>
                      <a:pt x="0" y="526"/>
                    </a:lnTo>
                    <a:lnTo>
                      <a:pt x="0" y="544"/>
                    </a:lnTo>
                    <a:lnTo>
                      <a:pt x="0" y="544"/>
                    </a:lnTo>
                    <a:lnTo>
                      <a:pt x="2" y="562"/>
                    </a:lnTo>
                    <a:lnTo>
                      <a:pt x="6" y="580"/>
                    </a:lnTo>
                    <a:lnTo>
                      <a:pt x="14" y="594"/>
                    </a:lnTo>
                    <a:lnTo>
                      <a:pt x="24" y="606"/>
                    </a:lnTo>
                    <a:lnTo>
                      <a:pt x="38" y="618"/>
                    </a:lnTo>
                    <a:lnTo>
                      <a:pt x="52" y="626"/>
                    </a:lnTo>
                    <a:lnTo>
                      <a:pt x="70" y="630"/>
                    </a:lnTo>
                    <a:lnTo>
                      <a:pt x="86" y="632"/>
                    </a:lnTo>
                    <a:lnTo>
                      <a:pt x="86" y="632"/>
                    </a:lnTo>
                    <a:lnTo>
                      <a:pt x="86" y="632"/>
                    </a:lnTo>
                    <a:lnTo>
                      <a:pt x="102" y="634"/>
                    </a:lnTo>
                    <a:lnTo>
                      <a:pt x="114" y="636"/>
                    </a:lnTo>
                    <a:lnTo>
                      <a:pt x="126" y="642"/>
                    </a:lnTo>
                    <a:lnTo>
                      <a:pt x="138" y="648"/>
                    </a:lnTo>
                    <a:lnTo>
                      <a:pt x="148" y="656"/>
                    </a:lnTo>
                    <a:lnTo>
                      <a:pt x="156" y="666"/>
                    </a:lnTo>
                    <a:lnTo>
                      <a:pt x="162" y="676"/>
                    </a:lnTo>
                    <a:lnTo>
                      <a:pt x="168" y="686"/>
                    </a:lnTo>
                    <a:lnTo>
                      <a:pt x="172" y="698"/>
                    </a:lnTo>
                    <a:lnTo>
                      <a:pt x="174" y="710"/>
                    </a:lnTo>
                    <a:lnTo>
                      <a:pt x="174" y="724"/>
                    </a:lnTo>
                    <a:lnTo>
                      <a:pt x="174" y="736"/>
                    </a:lnTo>
                    <a:lnTo>
                      <a:pt x="170" y="748"/>
                    </a:lnTo>
                    <a:lnTo>
                      <a:pt x="166" y="760"/>
                    </a:lnTo>
                    <a:lnTo>
                      <a:pt x="158" y="772"/>
                    </a:lnTo>
                    <a:lnTo>
                      <a:pt x="148" y="782"/>
                    </a:lnTo>
                    <a:lnTo>
                      <a:pt x="148" y="782"/>
                    </a:lnTo>
                    <a:lnTo>
                      <a:pt x="148" y="782"/>
                    </a:lnTo>
                    <a:lnTo>
                      <a:pt x="138" y="796"/>
                    </a:lnTo>
                    <a:lnTo>
                      <a:pt x="130" y="812"/>
                    </a:lnTo>
                    <a:lnTo>
                      <a:pt x="124" y="828"/>
                    </a:lnTo>
                    <a:lnTo>
                      <a:pt x="124" y="844"/>
                    </a:lnTo>
                    <a:lnTo>
                      <a:pt x="124" y="862"/>
                    </a:lnTo>
                    <a:lnTo>
                      <a:pt x="130" y="878"/>
                    </a:lnTo>
                    <a:lnTo>
                      <a:pt x="138" y="892"/>
                    </a:lnTo>
                    <a:lnTo>
                      <a:pt x="148" y="906"/>
                    </a:lnTo>
                    <a:lnTo>
                      <a:pt x="162" y="920"/>
                    </a:lnTo>
                    <a:lnTo>
                      <a:pt x="162" y="920"/>
                    </a:lnTo>
                    <a:lnTo>
                      <a:pt x="176" y="932"/>
                    </a:lnTo>
                    <a:lnTo>
                      <a:pt x="192" y="940"/>
                    </a:lnTo>
                    <a:lnTo>
                      <a:pt x="208" y="944"/>
                    </a:lnTo>
                    <a:lnTo>
                      <a:pt x="224" y="946"/>
                    </a:lnTo>
                    <a:lnTo>
                      <a:pt x="242" y="944"/>
                    </a:lnTo>
                    <a:lnTo>
                      <a:pt x="258" y="940"/>
                    </a:lnTo>
                    <a:lnTo>
                      <a:pt x="274" y="932"/>
                    </a:lnTo>
                    <a:lnTo>
                      <a:pt x="286" y="920"/>
                    </a:lnTo>
                    <a:lnTo>
                      <a:pt x="288" y="920"/>
                    </a:lnTo>
                    <a:lnTo>
                      <a:pt x="288" y="920"/>
                    </a:lnTo>
                    <a:lnTo>
                      <a:pt x="298" y="912"/>
                    </a:lnTo>
                    <a:lnTo>
                      <a:pt x="310" y="904"/>
                    </a:lnTo>
                    <a:lnTo>
                      <a:pt x="322" y="898"/>
                    </a:lnTo>
                    <a:lnTo>
                      <a:pt x="334" y="896"/>
                    </a:lnTo>
                    <a:lnTo>
                      <a:pt x="346" y="894"/>
                    </a:lnTo>
                    <a:lnTo>
                      <a:pt x="358" y="896"/>
                    </a:lnTo>
                    <a:lnTo>
                      <a:pt x="370" y="898"/>
                    </a:lnTo>
                    <a:lnTo>
                      <a:pt x="382" y="902"/>
                    </a:lnTo>
                    <a:lnTo>
                      <a:pt x="394" y="906"/>
                    </a:lnTo>
                    <a:lnTo>
                      <a:pt x="404" y="914"/>
                    </a:lnTo>
                    <a:lnTo>
                      <a:pt x="414" y="922"/>
                    </a:lnTo>
                    <a:lnTo>
                      <a:pt x="422" y="932"/>
                    </a:lnTo>
                    <a:lnTo>
                      <a:pt x="428" y="942"/>
                    </a:lnTo>
                    <a:lnTo>
                      <a:pt x="432" y="956"/>
                    </a:lnTo>
                    <a:lnTo>
                      <a:pt x="436" y="968"/>
                    </a:lnTo>
                    <a:lnTo>
                      <a:pt x="436" y="982"/>
                    </a:lnTo>
                    <a:lnTo>
                      <a:pt x="436" y="982"/>
                    </a:lnTo>
                    <a:lnTo>
                      <a:pt x="436" y="982"/>
                    </a:lnTo>
                    <a:lnTo>
                      <a:pt x="438" y="1000"/>
                    </a:lnTo>
                    <a:lnTo>
                      <a:pt x="444" y="1016"/>
                    </a:lnTo>
                    <a:lnTo>
                      <a:pt x="452" y="1032"/>
                    </a:lnTo>
                    <a:lnTo>
                      <a:pt x="462" y="1044"/>
                    </a:lnTo>
                    <a:lnTo>
                      <a:pt x="476" y="1056"/>
                    </a:lnTo>
                    <a:lnTo>
                      <a:pt x="490" y="1064"/>
                    </a:lnTo>
                    <a:lnTo>
                      <a:pt x="506" y="1068"/>
                    </a:lnTo>
                    <a:lnTo>
                      <a:pt x="524" y="1070"/>
                    </a:lnTo>
                    <a:lnTo>
                      <a:pt x="544" y="1070"/>
                    </a:lnTo>
                    <a:lnTo>
                      <a:pt x="544" y="1070"/>
                    </a:lnTo>
                    <a:lnTo>
                      <a:pt x="562" y="1068"/>
                    </a:lnTo>
                    <a:lnTo>
                      <a:pt x="578" y="1064"/>
                    </a:lnTo>
                    <a:lnTo>
                      <a:pt x="594" y="1056"/>
                    </a:lnTo>
                    <a:lnTo>
                      <a:pt x="606" y="1044"/>
                    </a:lnTo>
                    <a:lnTo>
                      <a:pt x="616" y="1032"/>
                    </a:lnTo>
                    <a:lnTo>
                      <a:pt x="626" y="1016"/>
                    </a:lnTo>
                    <a:lnTo>
                      <a:pt x="630" y="1000"/>
                    </a:lnTo>
                    <a:lnTo>
                      <a:pt x="632" y="982"/>
                    </a:lnTo>
                    <a:lnTo>
                      <a:pt x="632" y="982"/>
                    </a:lnTo>
                    <a:lnTo>
                      <a:pt x="632" y="982"/>
                    </a:lnTo>
                    <a:lnTo>
                      <a:pt x="634" y="968"/>
                    </a:lnTo>
                    <a:lnTo>
                      <a:pt x="636" y="956"/>
                    </a:lnTo>
                    <a:lnTo>
                      <a:pt x="642" y="942"/>
                    </a:lnTo>
                    <a:lnTo>
                      <a:pt x="648" y="932"/>
                    </a:lnTo>
                    <a:lnTo>
                      <a:pt x="656" y="922"/>
                    </a:lnTo>
                    <a:lnTo>
                      <a:pt x="664" y="914"/>
                    </a:lnTo>
                    <a:lnTo>
                      <a:pt x="676" y="906"/>
                    </a:lnTo>
                    <a:lnTo>
                      <a:pt x="686" y="902"/>
                    </a:lnTo>
                    <a:lnTo>
                      <a:pt x="698" y="898"/>
                    </a:lnTo>
                    <a:lnTo>
                      <a:pt x="710" y="896"/>
                    </a:lnTo>
                    <a:lnTo>
                      <a:pt x="722" y="894"/>
                    </a:lnTo>
                    <a:lnTo>
                      <a:pt x="734" y="896"/>
                    </a:lnTo>
                    <a:lnTo>
                      <a:pt x="748" y="898"/>
                    </a:lnTo>
                    <a:lnTo>
                      <a:pt x="760" y="904"/>
                    </a:lnTo>
                    <a:lnTo>
                      <a:pt x="770" y="912"/>
                    </a:lnTo>
                    <a:lnTo>
                      <a:pt x="782" y="920"/>
                    </a:lnTo>
                    <a:lnTo>
                      <a:pt x="782" y="920"/>
                    </a:lnTo>
                    <a:lnTo>
                      <a:pt x="782" y="920"/>
                    </a:lnTo>
                    <a:lnTo>
                      <a:pt x="796" y="932"/>
                    </a:lnTo>
                    <a:lnTo>
                      <a:pt x="810" y="940"/>
                    </a:lnTo>
                    <a:lnTo>
                      <a:pt x="826" y="944"/>
                    </a:lnTo>
                    <a:lnTo>
                      <a:pt x="844" y="946"/>
                    </a:lnTo>
                    <a:lnTo>
                      <a:pt x="860" y="944"/>
                    </a:lnTo>
                    <a:lnTo>
                      <a:pt x="876" y="940"/>
                    </a:lnTo>
                    <a:lnTo>
                      <a:pt x="892" y="932"/>
                    </a:lnTo>
                    <a:lnTo>
                      <a:pt x="906" y="920"/>
                    </a:lnTo>
                    <a:lnTo>
                      <a:pt x="920" y="906"/>
                    </a:lnTo>
                    <a:lnTo>
                      <a:pt x="920" y="906"/>
                    </a:lnTo>
                    <a:lnTo>
                      <a:pt x="930" y="892"/>
                    </a:lnTo>
                    <a:lnTo>
                      <a:pt x="940" y="878"/>
                    </a:lnTo>
                    <a:lnTo>
                      <a:pt x="944" y="862"/>
                    </a:lnTo>
                    <a:lnTo>
                      <a:pt x="946" y="844"/>
                    </a:lnTo>
                    <a:lnTo>
                      <a:pt x="944" y="828"/>
                    </a:lnTo>
                    <a:lnTo>
                      <a:pt x="940" y="812"/>
                    </a:lnTo>
                    <a:lnTo>
                      <a:pt x="930" y="796"/>
                    </a:lnTo>
                    <a:lnTo>
                      <a:pt x="920" y="782"/>
                    </a:lnTo>
                    <a:lnTo>
                      <a:pt x="920" y="782"/>
                    </a:lnTo>
                    <a:lnTo>
                      <a:pt x="920" y="782"/>
                    </a:lnTo>
                    <a:lnTo>
                      <a:pt x="910" y="772"/>
                    </a:lnTo>
                    <a:lnTo>
                      <a:pt x="904" y="760"/>
                    </a:lnTo>
                    <a:lnTo>
                      <a:pt x="898" y="748"/>
                    </a:lnTo>
                    <a:lnTo>
                      <a:pt x="896" y="736"/>
                    </a:lnTo>
                    <a:lnTo>
                      <a:pt x="894" y="724"/>
                    </a:lnTo>
                    <a:lnTo>
                      <a:pt x="894" y="710"/>
                    </a:lnTo>
                    <a:lnTo>
                      <a:pt x="896" y="698"/>
                    </a:lnTo>
                    <a:lnTo>
                      <a:pt x="900" y="686"/>
                    </a:lnTo>
                    <a:lnTo>
                      <a:pt x="906" y="676"/>
                    </a:lnTo>
                    <a:lnTo>
                      <a:pt x="914" y="666"/>
                    </a:lnTo>
                    <a:lnTo>
                      <a:pt x="922" y="656"/>
                    </a:lnTo>
                    <a:lnTo>
                      <a:pt x="932" y="648"/>
                    </a:lnTo>
                    <a:lnTo>
                      <a:pt x="942" y="642"/>
                    </a:lnTo>
                    <a:lnTo>
                      <a:pt x="954" y="636"/>
                    </a:lnTo>
                    <a:lnTo>
                      <a:pt x="968" y="634"/>
                    </a:lnTo>
                    <a:lnTo>
                      <a:pt x="982" y="632"/>
                    </a:lnTo>
                    <a:lnTo>
                      <a:pt x="982" y="632"/>
                    </a:lnTo>
                    <a:lnTo>
                      <a:pt x="982" y="632"/>
                    </a:lnTo>
                    <a:lnTo>
                      <a:pt x="1000" y="630"/>
                    </a:lnTo>
                    <a:lnTo>
                      <a:pt x="1016" y="626"/>
                    </a:lnTo>
                    <a:lnTo>
                      <a:pt x="1030" y="618"/>
                    </a:lnTo>
                    <a:lnTo>
                      <a:pt x="1044" y="606"/>
                    </a:lnTo>
                    <a:lnTo>
                      <a:pt x="1054" y="594"/>
                    </a:lnTo>
                    <a:lnTo>
                      <a:pt x="1062" y="580"/>
                    </a:lnTo>
                    <a:lnTo>
                      <a:pt x="1068" y="562"/>
                    </a:lnTo>
                    <a:lnTo>
                      <a:pt x="1070" y="544"/>
                    </a:lnTo>
                    <a:lnTo>
                      <a:pt x="1070" y="526"/>
                    </a:lnTo>
                    <a:lnTo>
                      <a:pt x="1070" y="526"/>
                    </a:lnTo>
                    <a:lnTo>
                      <a:pt x="1068" y="508"/>
                    </a:lnTo>
                    <a:lnTo>
                      <a:pt x="1062" y="490"/>
                    </a:lnTo>
                    <a:lnTo>
                      <a:pt x="1054" y="476"/>
                    </a:lnTo>
                    <a:lnTo>
                      <a:pt x="1044" y="464"/>
                    </a:lnTo>
                    <a:lnTo>
                      <a:pt x="1030" y="452"/>
                    </a:lnTo>
                    <a:lnTo>
                      <a:pt x="1016" y="444"/>
                    </a:lnTo>
                    <a:lnTo>
                      <a:pt x="1000" y="440"/>
                    </a:lnTo>
                    <a:lnTo>
                      <a:pt x="982" y="438"/>
                    </a:lnTo>
                    <a:lnTo>
                      <a:pt x="982" y="438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42">
                <a:extLst>
                  <a:ext uri="{FF2B5EF4-FFF2-40B4-BE49-F238E27FC236}">
                    <a16:creationId xmlns:a16="http://schemas.microsoft.com/office/drawing/2014/main" id="{7FB4B966-7326-459C-949B-AA3CA3847B11}"/>
                  </a:ext>
                </a:extLst>
              </p:cNvPr>
              <p:cNvSpPr/>
              <p:nvPr/>
            </p:nvSpPr>
            <p:spPr bwMode="auto">
              <a:xfrm>
                <a:off x="663575" y="925513"/>
                <a:ext cx="676275" cy="676275"/>
              </a:xfrm>
              <a:custGeom>
                <a:avLst/>
                <a:gdLst>
                  <a:gd name="T0" fmla="*/ 426 w 426"/>
                  <a:gd name="T1" fmla="*/ 212 h 426"/>
                  <a:gd name="T2" fmla="*/ 422 w 426"/>
                  <a:gd name="T3" fmla="*/ 256 h 426"/>
                  <a:gd name="T4" fmla="*/ 408 w 426"/>
                  <a:gd name="T5" fmla="*/ 296 h 426"/>
                  <a:gd name="T6" fmla="*/ 390 w 426"/>
                  <a:gd name="T7" fmla="*/ 332 h 426"/>
                  <a:gd name="T8" fmla="*/ 364 w 426"/>
                  <a:gd name="T9" fmla="*/ 364 h 426"/>
                  <a:gd name="T10" fmla="*/ 332 w 426"/>
                  <a:gd name="T11" fmla="*/ 390 h 426"/>
                  <a:gd name="T12" fmla="*/ 296 w 426"/>
                  <a:gd name="T13" fmla="*/ 410 h 426"/>
                  <a:gd name="T14" fmla="*/ 256 w 426"/>
                  <a:gd name="T15" fmla="*/ 422 h 426"/>
                  <a:gd name="T16" fmla="*/ 212 w 426"/>
                  <a:gd name="T17" fmla="*/ 426 h 426"/>
                  <a:gd name="T18" fmla="*/ 190 w 426"/>
                  <a:gd name="T19" fmla="*/ 426 h 426"/>
                  <a:gd name="T20" fmla="*/ 148 w 426"/>
                  <a:gd name="T21" fmla="*/ 416 h 426"/>
                  <a:gd name="T22" fmla="*/ 110 w 426"/>
                  <a:gd name="T23" fmla="*/ 400 h 426"/>
                  <a:gd name="T24" fmla="*/ 76 w 426"/>
                  <a:gd name="T25" fmla="*/ 378 h 426"/>
                  <a:gd name="T26" fmla="*/ 48 w 426"/>
                  <a:gd name="T27" fmla="*/ 348 h 426"/>
                  <a:gd name="T28" fmla="*/ 24 w 426"/>
                  <a:gd name="T29" fmla="*/ 314 h 426"/>
                  <a:gd name="T30" fmla="*/ 8 w 426"/>
                  <a:gd name="T31" fmla="*/ 276 h 426"/>
                  <a:gd name="T32" fmla="*/ 0 w 426"/>
                  <a:gd name="T33" fmla="*/ 234 h 426"/>
                  <a:gd name="T34" fmla="*/ 0 w 426"/>
                  <a:gd name="T35" fmla="*/ 212 h 426"/>
                  <a:gd name="T36" fmla="*/ 4 w 426"/>
                  <a:gd name="T37" fmla="*/ 170 h 426"/>
                  <a:gd name="T38" fmla="*/ 16 w 426"/>
                  <a:gd name="T39" fmla="*/ 130 h 426"/>
                  <a:gd name="T40" fmla="*/ 36 w 426"/>
                  <a:gd name="T41" fmla="*/ 94 h 426"/>
                  <a:gd name="T42" fmla="*/ 62 w 426"/>
                  <a:gd name="T43" fmla="*/ 62 h 426"/>
                  <a:gd name="T44" fmla="*/ 94 w 426"/>
                  <a:gd name="T45" fmla="*/ 36 h 426"/>
                  <a:gd name="T46" fmla="*/ 130 w 426"/>
                  <a:gd name="T47" fmla="*/ 16 h 426"/>
                  <a:gd name="T48" fmla="*/ 170 w 426"/>
                  <a:gd name="T49" fmla="*/ 4 h 426"/>
                  <a:gd name="T50" fmla="*/ 212 w 426"/>
                  <a:gd name="T51" fmla="*/ 0 h 426"/>
                  <a:gd name="T52" fmla="*/ 234 w 426"/>
                  <a:gd name="T53" fmla="*/ 0 h 426"/>
                  <a:gd name="T54" fmla="*/ 276 w 426"/>
                  <a:gd name="T55" fmla="*/ 10 h 426"/>
                  <a:gd name="T56" fmla="*/ 314 w 426"/>
                  <a:gd name="T57" fmla="*/ 26 h 426"/>
                  <a:gd name="T58" fmla="*/ 348 w 426"/>
                  <a:gd name="T59" fmla="*/ 48 h 426"/>
                  <a:gd name="T60" fmla="*/ 376 w 426"/>
                  <a:gd name="T61" fmla="*/ 78 h 426"/>
                  <a:gd name="T62" fmla="*/ 400 w 426"/>
                  <a:gd name="T63" fmla="*/ 112 h 426"/>
                  <a:gd name="T64" fmla="*/ 416 w 426"/>
                  <a:gd name="T65" fmla="*/ 150 h 426"/>
                  <a:gd name="T66" fmla="*/ 424 w 426"/>
                  <a:gd name="T67" fmla="*/ 192 h 426"/>
                  <a:gd name="T68" fmla="*/ 426 w 426"/>
                  <a:gd name="T69" fmla="*/ 212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26" h="426">
                    <a:moveTo>
                      <a:pt x="426" y="212"/>
                    </a:moveTo>
                    <a:lnTo>
                      <a:pt x="426" y="212"/>
                    </a:lnTo>
                    <a:lnTo>
                      <a:pt x="424" y="234"/>
                    </a:lnTo>
                    <a:lnTo>
                      <a:pt x="422" y="256"/>
                    </a:lnTo>
                    <a:lnTo>
                      <a:pt x="416" y="276"/>
                    </a:lnTo>
                    <a:lnTo>
                      <a:pt x="408" y="296"/>
                    </a:lnTo>
                    <a:lnTo>
                      <a:pt x="400" y="314"/>
                    </a:lnTo>
                    <a:lnTo>
                      <a:pt x="390" y="332"/>
                    </a:lnTo>
                    <a:lnTo>
                      <a:pt x="376" y="348"/>
                    </a:lnTo>
                    <a:lnTo>
                      <a:pt x="364" y="364"/>
                    </a:lnTo>
                    <a:lnTo>
                      <a:pt x="348" y="378"/>
                    </a:lnTo>
                    <a:lnTo>
                      <a:pt x="332" y="390"/>
                    </a:lnTo>
                    <a:lnTo>
                      <a:pt x="314" y="400"/>
                    </a:lnTo>
                    <a:lnTo>
                      <a:pt x="296" y="410"/>
                    </a:lnTo>
                    <a:lnTo>
                      <a:pt x="276" y="416"/>
                    </a:lnTo>
                    <a:lnTo>
                      <a:pt x="256" y="422"/>
                    </a:lnTo>
                    <a:lnTo>
                      <a:pt x="234" y="426"/>
                    </a:lnTo>
                    <a:lnTo>
                      <a:pt x="212" y="426"/>
                    </a:lnTo>
                    <a:lnTo>
                      <a:pt x="212" y="426"/>
                    </a:lnTo>
                    <a:lnTo>
                      <a:pt x="190" y="426"/>
                    </a:lnTo>
                    <a:lnTo>
                      <a:pt x="170" y="422"/>
                    </a:lnTo>
                    <a:lnTo>
                      <a:pt x="148" y="416"/>
                    </a:lnTo>
                    <a:lnTo>
                      <a:pt x="130" y="410"/>
                    </a:lnTo>
                    <a:lnTo>
                      <a:pt x="110" y="400"/>
                    </a:lnTo>
                    <a:lnTo>
                      <a:pt x="94" y="390"/>
                    </a:lnTo>
                    <a:lnTo>
                      <a:pt x="76" y="378"/>
                    </a:lnTo>
                    <a:lnTo>
                      <a:pt x="62" y="364"/>
                    </a:lnTo>
                    <a:lnTo>
                      <a:pt x="48" y="348"/>
                    </a:lnTo>
                    <a:lnTo>
                      <a:pt x="36" y="332"/>
                    </a:lnTo>
                    <a:lnTo>
                      <a:pt x="24" y="314"/>
                    </a:lnTo>
                    <a:lnTo>
                      <a:pt x="16" y="296"/>
                    </a:lnTo>
                    <a:lnTo>
                      <a:pt x="8" y="276"/>
                    </a:lnTo>
                    <a:lnTo>
                      <a:pt x="4" y="256"/>
                    </a:lnTo>
                    <a:lnTo>
                      <a:pt x="0" y="234"/>
                    </a:lnTo>
                    <a:lnTo>
                      <a:pt x="0" y="212"/>
                    </a:lnTo>
                    <a:lnTo>
                      <a:pt x="0" y="212"/>
                    </a:lnTo>
                    <a:lnTo>
                      <a:pt x="0" y="192"/>
                    </a:lnTo>
                    <a:lnTo>
                      <a:pt x="4" y="170"/>
                    </a:lnTo>
                    <a:lnTo>
                      <a:pt x="8" y="150"/>
                    </a:lnTo>
                    <a:lnTo>
                      <a:pt x="16" y="130"/>
                    </a:lnTo>
                    <a:lnTo>
                      <a:pt x="24" y="112"/>
                    </a:lnTo>
                    <a:lnTo>
                      <a:pt x="36" y="94"/>
                    </a:lnTo>
                    <a:lnTo>
                      <a:pt x="48" y="78"/>
                    </a:lnTo>
                    <a:lnTo>
                      <a:pt x="62" y="62"/>
                    </a:lnTo>
                    <a:lnTo>
                      <a:pt x="76" y="48"/>
                    </a:lnTo>
                    <a:lnTo>
                      <a:pt x="94" y="36"/>
                    </a:lnTo>
                    <a:lnTo>
                      <a:pt x="110" y="26"/>
                    </a:lnTo>
                    <a:lnTo>
                      <a:pt x="130" y="16"/>
                    </a:lnTo>
                    <a:lnTo>
                      <a:pt x="148" y="10"/>
                    </a:lnTo>
                    <a:lnTo>
                      <a:pt x="170" y="4"/>
                    </a:lnTo>
                    <a:lnTo>
                      <a:pt x="190" y="0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34" y="0"/>
                    </a:lnTo>
                    <a:lnTo>
                      <a:pt x="256" y="4"/>
                    </a:lnTo>
                    <a:lnTo>
                      <a:pt x="276" y="10"/>
                    </a:lnTo>
                    <a:lnTo>
                      <a:pt x="296" y="16"/>
                    </a:lnTo>
                    <a:lnTo>
                      <a:pt x="314" y="26"/>
                    </a:lnTo>
                    <a:lnTo>
                      <a:pt x="332" y="36"/>
                    </a:lnTo>
                    <a:lnTo>
                      <a:pt x="348" y="48"/>
                    </a:lnTo>
                    <a:lnTo>
                      <a:pt x="364" y="62"/>
                    </a:lnTo>
                    <a:lnTo>
                      <a:pt x="376" y="78"/>
                    </a:lnTo>
                    <a:lnTo>
                      <a:pt x="390" y="94"/>
                    </a:lnTo>
                    <a:lnTo>
                      <a:pt x="400" y="112"/>
                    </a:lnTo>
                    <a:lnTo>
                      <a:pt x="408" y="130"/>
                    </a:lnTo>
                    <a:lnTo>
                      <a:pt x="416" y="150"/>
                    </a:lnTo>
                    <a:lnTo>
                      <a:pt x="422" y="170"/>
                    </a:lnTo>
                    <a:lnTo>
                      <a:pt x="424" y="192"/>
                    </a:lnTo>
                    <a:lnTo>
                      <a:pt x="426" y="212"/>
                    </a:lnTo>
                    <a:lnTo>
                      <a:pt x="426" y="212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56" name="TextBox 42">
            <a:extLst>
              <a:ext uri="{FF2B5EF4-FFF2-40B4-BE49-F238E27FC236}">
                <a16:creationId xmlns:a16="http://schemas.microsoft.com/office/drawing/2014/main" id="{3766720B-6B3E-4582-9848-E0AED095204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图像展示</a:t>
            </a:r>
          </a:p>
        </p:txBody>
      </p:sp>
      <p:pic>
        <p:nvPicPr>
          <p:cNvPr id="257" name="图片 256">
            <a:extLst>
              <a:ext uri="{FF2B5EF4-FFF2-40B4-BE49-F238E27FC236}">
                <a16:creationId xmlns:a16="http://schemas.microsoft.com/office/drawing/2014/main" id="{5C54BFE7-2D31-74FE-DDC0-36042EAD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94" y="1851936"/>
            <a:ext cx="5525206" cy="31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9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6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2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:a16="http://schemas.microsoft.com/office/drawing/2014/main" id="{DEDD26DB-C552-485B-9ABA-05B5D196D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692EE9-D43E-45B1-B7F8-EBD3A0756F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/>
        </p:blipFill>
        <p:spPr>
          <a:xfrm>
            <a:off x="1745762" y="1220061"/>
            <a:ext cx="1473200" cy="16793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0E676E-5D58-4343-A068-F469B0830F2A}"/>
              </a:ext>
            </a:extLst>
          </p:cNvPr>
          <p:cNvSpPr txBox="1"/>
          <p:nvPr/>
        </p:nvSpPr>
        <p:spPr>
          <a:xfrm>
            <a:off x="1542292" y="3330211"/>
            <a:ext cx="2055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目录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F9B27DF-0BEA-4C8A-8735-81CBCBD394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1949458"/>
            <a:ext cx="625231" cy="62523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86AEF63-7E30-4A69-9A3C-CF90C8F82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894137"/>
            <a:ext cx="625231" cy="62523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B2B327-8368-4C67-BE6F-75F528C547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3004779"/>
            <a:ext cx="625231" cy="6252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5651961-A7B9-4E05-B697-700072139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4060100"/>
            <a:ext cx="625231" cy="62523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8B84590-CE27-4596-A1AC-D04CA0FDCB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5115422"/>
            <a:ext cx="625231" cy="625231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31C610FE-515F-4CFE-A098-188BB2710EFB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9CE61CC-A88A-4FBC-B93F-52CDFEFC8EF4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262E4E6-FAFB-49F9-881B-21719EF9A7A7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CA87D7B-9802-4A59-B4AA-48EBDD17199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4EBCD83-9B2A-4CA2-9238-661C8E2FE129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297B72A-73B2-4D9C-947B-98A260A1E5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0F58B1C-1429-45AE-81A9-4FB7721572B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41D9533-7ED5-43B9-9FFF-B768A4F9B072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F293F52-91A3-48D3-B4A2-0F1EE5714647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755401B-7D6F-4F4F-9A24-09980FB0A1B8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675C6B3-A200-4291-9657-CA44EDDF666E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097EA9E-8B54-42AC-80D2-B6776A2377E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C61B23A-809D-4046-B190-C2DC2D98054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42AC855-DEBE-444F-9CA9-05872B6FCD66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EB930A3-9EF3-4862-9548-B99164F43B1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1173D05-1356-4C94-A4A8-90A793D5991B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81EE573-3F3B-4B3A-B8B4-9F1FA0D204DB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9925D33-D687-4C74-8237-E06E137C94C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CBE44DB-5ACB-42AC-9CFD-2AF4625361ED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DF63CFB-264B-4D7B-B45F-DA8126919B1F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115DB29-DEC5-412E-9649-C7D792823956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E65F1E4-22B4-404B-8CBE-2D35CF9CA33D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FF88403-06BE-4F06-A757-05F063CE0BFD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2635464-5F6B-41D7-BA9B-DA9B00ED4DC0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C6131C-0513-423D-87F8-0B8E350BB87E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F28E9FE-8D74-4FE1-8AED-32F676E6807E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0C6AB88-9A24-42C6-9D46-28F7085446A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A0E3D73-D9CF-4CC4-AD94-B90068683CB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C5EC10F-BB10-4283-A0D8-C0382A3D910A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5D8CC88-1D7D-4C1F-9132-DE1BAB80CC0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94C685D-1016-4F82-8F89-3566D6AF532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4B7C6C2-520A-49A1-9FA3-162BC81CCFD1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506B37B-C6A5-4B97-ACB9-CC1808F38B3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6D06482-6CC1-4BB1-AD0F-C4A3312D2A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01AE102-8A84-4533-A6BE-C7FD7ECE4E7D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88120D6-2C79-43F1-A398-21DA34F11A8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D10300B-17FF-4AB7-ABEF-C72F48AA6C7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8" name="图片 67">
            <a:extLst>
              <a:ext uri="{FF2B5EF4-FFF2-40B4-BE49-F238E27FC236}">
                <a16:creationId xmlns:a16="http://schemas.microsoft.com/office/drawing/2014/main" id="{2006B894-5916-47F1-89DC-DA6C412472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1480027"/>
            <a:ext cx="5301002" cy="145020"/>
          </a:xfrm>
          <a:prstGeom prst="rect">
            <a:avLst/>
          </a:prstGeom>
        </p:spPr>
      </p:pic>
      <p:sp>
        <p:nvSpPr>
          <p:cNvPr id="69" name="TextBox 47">
            <a:extLst>
              <a:ext uri="{FF2B5EF4-FFF2-40B4-BE49-F238E27FC236}">
                <a16:creationId xmlns:a16="http://schemas.microsoft.com/office/drawing/2014/main" id="{26CADA55-3A56-4401-A04C-B9B5C4CA4B6D}"/>
              </a:ext>
            </a:extLst>
          </p:cNvPr>
          <p:cNvSpPr txBox="1"/>
          <p:nvPr/>
        </p:nvSpPr>
        <p:spPr>
          <a:xfrm>
            <a:off x="6606855" y="94341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绪 论</a:t>
            </a:r>
          </a:p>
        </p:txBody>
      </p:sp>
      <p:sp>
        <p:nvSpPr>
          <p:cNvPr id="70" name="TextBox 48">
            <a:extLst>
              <a:ext uri="{FF2B5EF4-FFF2-40B4-BE49-F238E27FC236}">
                <a16:creationId xmlns:a16="http://schemas.microsoft.com/office/drawing/2014/main" id="{E9B1265E-3727-45A0-B490-ECF9E1E35017}"/>
              </a:ext>
            </a:extLst>
          </p:cNvPr>
          <p:cNvSpPr txBox="1"/>
          <p:nvPr/>
        </p:nvSpPr>
        <p:spPr>
          <a:xfrm>
            <a:off x="6606855" y="200484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需求分析与设计</a:t>
            </a:r>
          </a:p>
        </p:txBody>
      </p:sp>
      <p:sp>
        <p:nvSpPr>
          <p:cNvPr id="71" name="TextBox 55">
            <a:extLst>
              <a:ext uri="{FF2B5EF4-FFF2-40B4-BE49-F238E27FC236}">
                <a16:creationId xmlns:a16="http://schemas.microsoft.com/office/drawing/2014/main" id="{D21FEEF9-2C0F-4D68-B885-B5BAB6223F28}"/>
              </a:ext>
            </a:extLst>
          </p:cNvPr>
          <p:cNvSpPr txBox="1"/>
          <p:nvPr/>
        </p:nvSpPr>
        <p:spPr>
          <a:xfrm>
            <a:off x="6606855" y="306627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关键技术和难点</a:t>
            </a:r>
          </a:p>
        </p:txBody>
      </p:sp>
      <p:sp>
        <p:nvSpPr>
          <p:cNvPr id="72" name="TextBox 56">
            <a:extLst>
              <a:ext uri="{FF2B5EF4-FFF2-40B4-BE49-F238E27FC236}">
                <a16:creationId xmlns:a16="http://schemas.microsoft.com/office/drawing/2014/main" id="{6FED0460-420B-4FC8-88A5-56109D211AAC}"/>
              </a:ext>
            </a:extLst>
          </p:cNvPr>
          <p:cNvSpPr txBox="1"/>
          <p:nvPr/>
        </p:nvSpPr>
        <p:spPr>
          <a:xfrm>
            <a:off x="6606855" y="412771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成果演示</a:t>
            </a:r>
          </a:p>
        </p:txBody>
      </p:sp>
      <p:sp>
        <p:nvSpPr>
          <p:cNvPr id="73" name="TextBox 57">
            <a:extLst>
              <a:ext uri="{FF2B5EF4-FFF2-40B4-BE49-F238E27FC236}">
                <a16:creationId xmlns:a16="http://schemas.microsoft.com/office/drawing/2014/main" id="{86D21A9B-56AA-45E7-B765-4D60F8FE4CDE}"/>
              </a:ext>
            </a:extLst>
          </p:cNvPr>
          <p:cNvSpPr txBox="1"/>
          <p:nvPr/>
        </p:nvSpPr>
        <p:spPr>
          <a:xfrm>
            <a:off x="6606855" y="518914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总结与展望</a:t>
            </a: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7855E579-7987-4603-905D-7F5F3DC462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5772745"/>
            <a:ext cx="5301002" cy="14502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E2EC31BA-59A5-4D5D-A31F-22674FB77F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2553206"/>
            <a:ext cx="5301002" cy="14502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285F13D0-27DF-43E2-93D4-5FD6D718AA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3626386"/>
            <a:ext cx="5301002" cy="14502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7663B279-DDBC-4672-B84C-63A3771C80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4699566"/>
            <a:ext cx="5301002" cy="1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8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6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60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400"/>
                            </p:stCondLst>
                            <p:childTnLst>
                              <p:par>
                                <p:cTn id="6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2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200"/>
                            </p:stCondLst>
                            <p:childTnLst>
                              <p:par>
                                <p:cTn id="8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8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850"/>
                            </p:stCondLst>
                            <p:childTnLst>
                              <p:par>
                                <p:cTn id="10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/>
      <p:bldP spid="70" grpId="0"/>
      <p:bldP spid="71" grpId="0"/>
      <p:bldP spid="72" grpId="0"/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42">
            <a:extLst>
              <a:ext uri="{FF2B5EF4-FFF2-40B4-BE49-F238E27FC236}">
                <a16:creationId xmlns:a16="http://schemas.microsoft.com/office/drawing/2014/main" id="{3766720B-6B3E-4582-9848-E0AED095204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数据分页：分页器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7CFB2EB-B806-7656-0D29-FC3058AAA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" y="1856239"/>
            <a:ext cx="5278120" cy="75692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7DCC3E1-4472-D655-ECE4-44EF06ABB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" y="2742663"/>
            <a:ext cx="5278120" cy="73533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A96831A-82F4-562A-8F60-142E17A21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80" y="3669288"/>
            <a:ext cx="5278120" cy="75692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1F6069E-7462-E604-FBBB-9E2B339EB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80" y="4605089"/>
            <a:ext cx="5278120" cy="75692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BD680B1-1D34-2007-6206-47E3C97BD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80" y="5540890"/>
            <a:ext cx="5278120" cy="75692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B356789-063C-72BF-E9EF-4F7574ED8B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66857" y="189305"/>
            <a:ext cx="4925617" cy="647939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D858D48-C7AC-91AC-9A09-8F21DF17F8CC}"/>
              </a:ext>
            </a:extLst>
          </p:cNvPr>
          <p:cNvSpPr txBox="1"/>
          <p:nvPr/>
        </p:nvSpPr>
        <p:spPr>
          <a:xfrm>
            <a:off x="817879" y="1080404"/>
            <a:ext cx="594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cs typeface="+mn-ea"/>
              </a:rPr>
              <a:t>基础信息管理时常常会用到数据分页技术</a:t>
            </a:r>
          </a:p>
          <a:p>
            <a:r>
              <a:rPr lang="en-US" altLang="zh-CN" dirty="0">
                <a:solidFill>
                  <a:srgbClr val="555555"/>
                </a:solidFill>
                <a:cs typeface="+mn-ea"/>
              </a:rPr>
              <a:t>Qt</a:t>
            </a:r>
            <a:r>
              <a:rPr lang="zh-CN" altLang="en-US" dirty="0">
                <a:solidFill>
                  <a:srgbClr val="555555"/>
                </a:solidFill>
                <a:cs typeface="+mn-ea"/>
              </a:rPr>
              <a:t>没有现成的分页组件，本人自行封装了相关组件</a:t>
            </a:r>
          </a:p>
        </p:txBody>
      </p:sp>
    </p:spTree>
    <p:extLst>
      <p:ext uri="{BB962C8B-B14F-4D97-AF65-F5344CB8AC3E}">
        <p14:creationId xmlns:p14="http://schemas.microsoft.com/office/powerpoint/2010/main" val="1961412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2">
            <a:extLst>
              <a:ext uri="{FF2B5EF4-FFF2-40B4-BE49-F238E27FC236}">
                <a16:creationId xmlns:a16="http://schemas.microsoft.com/office/drawing/2014/main" id="{E87D55AA-EDD6-42EE-9968-27595D7D5876}"/>
              </a:ext>
            </a:extLst>
          </p:cNvPr>
          <p:cNvSpPr/>
          <p:nvPr/>
        </p:nvSpPr>
        <p:spPr>
          <a:xfrm>
            <a:off x="1311470" y="4578696"/>
            <a:ext cx="5155131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圆角矩形 13">
            <a:extLst>
              <a:ext uri="{FF2B5EF4-FFF2-40B4-BE49-F238E27FC236}">
                <a16:creationId xmlns:a16="http://schemas.microsoft.com/office/drawing/2014/main" id="{235830E2-A7BA-42F2-BE85-49EF291ABD06}"/>
              </a:ext>
            </a:extLst>
          </p:cNvPr>
          <p:cNvSpPr/>
          <p:nvPr/>
        </p:nvSpPr>
        <p:spPr>
          <a:xfrm>
            <a:off x="1311470" y="2427370"/>
            <a:ext cx="5155131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圆角矩形 25">
            <a:extLst>
              <a:ext uri="{FF2B5EF4-FFF2-40B4-BE49-F238E27FC236}">
                <a16:creationId xmlns:a16="http://schemas.microsoft.com/office/drawing/2014/main" id="{8E8AC735-464F-4CD0-B6C4-F0A5746A8172}"/>
              </a:ext>
            </a:extLst>
          </p:cNvPr>
          <p:cNvSpPr/>
          <p:nvPr/>
        </p:nvSpPr>
        <p:spPr>
          <a:xfrm>
            <a:off x="1311470" y="3507020"/>
            <a:ext cx="5155131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圆角矩形 26">
            <a:extLst>
              <a:ext uri="{FF2B5EF4-FFF2-40B4-BE49-F238E27FC236}">
                <a16:creationId xmlns:a16="http://schemas.microsoft.com/office/drawing/2014/main" id="{C410B176-7AE1-4B09-B92E-6B6F2EB6A26C}"/>
              </a:ext>
            </a:extLst>
          </p:cNvPr>
          <p:cNvSpPr/>
          <p:nvPr/>
        </p:nvSpPr>
        <p:spPr>
          <a:xfrm>
            <a:off x="1311470" y="1347720"/>
            <a:ext cx="5155131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E590D3B5-7CB4-4899-BBEB-73764F437AD3}"/>
              </a:ext>
            </a:extLst>
          </p:cNvPr>
          <p:cNvSpPr txBox="1"/>
          <p:nvPr/>
        </p:nvSpPr>
        <p:spPr>
          <a:xfrm>
            <a:off x="2051789" y="1438027"/>
            <a:ext cx="3769111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分页表格组件的核心</a:t>
            </a:r>
            <a:r>
              <a:rPr lang="en-US" altLang="zh-CN" sz="1400" dirty="0" err="1">
                <a:solidFill>
                  <a:srgbClr val="555555"/>
                </a:solidFill>
                <a:cs typeface="+mn-ea"/>
                <a:sym typeface="+mn-lt"/>
              </a:rPr>
              <a:t>drawTable</a:t>
            </a: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函数是一个模板方法，规定了处理表格数据的流程</a:t>
            </a:r>
          </a:p>
        </p:txBody>
      </p:sp>
      <p:sp>
        <p:nvSpPr>
          <p:cNvPr id="18" name="文本框 89">
            <a:extLst>
              <a:ext uri="{FF2B5EF4-FFF2-40B4-BE49-F238E27FC236}">
                <a16:creationId xmlns:a16="http://schemas.microsoft.com/office/drawing/2014/main" id="{00765D05-8D47-43F2-98FD-B830E3B7E68A}"/>
              </a:ext>
            </a:extLst>
          </p:cNvPr>
          <p:cNvSpPr txBox="1"/>
          <p:nvPr/>
        </p:nvSpPr>
        <p:spPr>
          <a:xfrm>
            <a:off x="2051789" y="2504706"/>
            <a:ext cx="3769111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defRPr>
            </a:lvl1pPr>
          </a:lstStyle>
          <a:p>
            <a:r>
              <a:rPr lang="en-US" altLang="zh-CN" sz="1400" dirty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slot</a:t>
            </a:r>
            <a:r>
              <a:rPr lang="zh-CN" altLang="en-US" sz="1400" dirty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是自定义组件渲染函数</a:t>
            </a:r>
          </a:p>
          <a:p>
            <a:r>
              <a:rPr lang="en-US" altLang="zh-CN" sz="1400" dirty="0" err="1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textFilter</a:t>
            </a:r>
            <a:r>
              <a:rPr lang="zh-CN" altLang="en-US" sz="1400" dirty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是自定义文本替换函数</a:t>
            </a:r>
          </a:p>
        </p:txBody>
      </p:sp>
      <p:sp>
        <p:nvSpPr>
          <p:cNvPr id="19" name="文本框 91">
            <a:extLst>
              <a:ext uri="{FF2B5EF4-FFF2-40B4-BE49-F238E27FC236}">
                <a16:creationId xmlns:a16="http://schemas.microsoft.com/office/drawing/2014/main" id="{A8F33EB7-F62D-443D-A462-FD9DD0EB1D41}"/>
              </a:ext>
            </a:extLst>
          </p:cNvPr>
          <p:cNvSpPr txBox="1"/>
          <p:nvPr/>
        </p:nvSpPr>
        <p:spPr>
          <a:xfrm>
            <a:off x="2051789" y="3724587"/>
            <a:ext cx="3769111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是构造函数中传入的钩子函数</a:t>
            </a:r>
          </a:p>
        </p:txBody>
      </p:sp>
      <p:sp>
        <p:nvSpPr>
          <p:cNvPr id="25" name="文本框 91">
            <a:extLst>
              <a:ext uri="{FF2B5EF4-FFF2-40B4-BE49-F238E27FC236}">
                <a16:creationId xmlns:a16="http://schemas.microsoft.com/office/drawing/2014/main" id="{D4BFB3B2-B58B-4A82-A510-96F22AEEF401}"/>
              </a:ext>
            </a:extLst>
          </p:cNvPr>
          <p:cNvSpPr txBox="1"/>
          <p:nvPr/>
        </p:nvSpPr>
        <p:spPr>
          <a:xfrm>
            <a:off x="2051789" y="4666996"/>
            <a:ext cx="3769111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当直接的文字展示不足以满足应用需求时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555555"/>
                </a:solidFill>
                <a:cs typeface="+mn-ea"/>
                <a:sym typeface="+mn-lt"/>
              </a:rPr>
              <a:t>可以使用钩子函数达到想要的效果</a:t>
            </a:r>
          </a:p>
        </p:txBody>
      </p:sp>
      <p:sp>
        <p:nvSpPr>
          <p:cNvPr id="31" name="TextBox 42">
            <a:extLst>
              <a:ext uri="{FF2B5EF4-FFF2-40B4-BE49-F238E27FC236}">
                <a16:creationId xmlns:a16="http://schemas.microsoft.com/office/drawing/2014/main" id="{85791B50-FA17-4D1C-8693-2034891F4380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数据分页：分页表格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B55D824A-EBF0-ADC9-4319-C774FB9D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840" y="351561"/>
            <a:ext cx="4702051" cy="61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46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16" grpId="0" animBg="1"/>
      <p:bldP spid="17" grpId="0"/>
      <p:bldP spid="18" grpId="0"/>
      <p:bldP spid="19" grpId="0"/>
      <p:bldP spid="25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第四部分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成果演示</a:t>
            </a:r>
          </a:p>
        </p:txBody>
      </p:sp>
    </p:spTree>
    <p:extLst>
      <p:ext uri="{BB962C8B-B14F-4D97-AF65-F5344CB8AC3E}">
        <p14:creationId xmlns:p14="http://schemas.microsoft.com/office/powerpoint/2010/main" val="346984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42">
            <a:extLst>
              <a:ext uri="{FF2B5EF4-FFF2-40B4-BE49-F238E27FC236}">
                <a16:creationId xmlns:a16="http://schemas.microsoft.com/office/drawing/2014/main" id="{76445E83-B900-46AC-9F0B-AB76BA3A4ADE}"/>
              </a:ext>
            </a:extLst>
          </p:cNvPr>
          <p:cNvSpPr txBox="1"/>
          <p:nvPr/>
        </p:nvSpPr>
        <p:spPr>
          <a:xfrm>
            <a:off x="1311470" y="315858"/>
            <a:ext cx="440970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基础信息管理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DF0A7F-E06B-5715-8070-1FD3D773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542" y="119028"/>
            <a:ext cx="5274310" cy="35185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FF78B1-8425-5953-DDF4-A0D9E7F6E1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7880" y="2153250"/>
            <a:ext cx="5278120" cy="29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8DAB49-9C36-A2EA-01D0-6A8E7BB86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542" y="3638515"/>
            <a:ext cx="5274310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7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42">
            <a:extLst>
              <a:ext uri="{FF2B5EF4-FFF2-40B4-BE49-F238E27FC236}">
                <a16:creationId xmlns:a16="http://schemas.microsoft.com/office/drawing/2014/main" id="{76445E83-B900-46AC-9F0B-AB76BA3A4ADE}"/>
              </a:ext>
            </a:extLst>
          </p:cNvPr>
          <p:cNvSpPr txBox="1"/>
          <p:nvPr/>
        </p:nvSpPr>
        <p:spPr>
          <a:xfrm>
            <a:off x="1311470" y="315858"/>
            <a:ext cx="440970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信号相关组件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CA849D-B526-990E-2B70-987F3D86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542" y="667986"/>
            <a:ext cx="5274310" cy="29667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8E01C9-3654-E3F9-90DD-D9A314F46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542" y="3634706"/>
            <a:ext cx="5274310" cy="29667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4DCB4B-3893-66F7-B315-2218E6815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69" y="1911603"/>
            <a:ext cx="5274310" cy="344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2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42">
            <a:extLst>
              <a:ext uri="{FF2B5EF4-FFF2-40B4-BE49-F238E27FC236}">
                <a16:creationId xmlns:a16="http://schemas.microsoft.com/office/drawing/2014/main" id="{76445E83-B900-46AC-9F0B-AB76BA3A4ADE}"/>
              </a:ext>
            </a:extLst>
          </p:cNvPr>
          <p:cNvSpPr txBox="1"/>
          <p:nvPr/>
        </p:nvSpPr>
        <p:spPr>
          <a:xfrm>
            <a:off x="1311470" y="315858"/>
            <a:ext cx="440970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数据采集界面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2D9155-BA20-8CE4-E9C1-D485D706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70" y="1049570"/>
            <a:ext cx="9446726" cy="53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5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第五部分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14382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 形 1">
            <a:extLst>
              <a:ext uri="{FF2B5EF4-FFF2-40B4-BE49-F238E27FC236}">
                <a16:creationId xmlns:a16="http://schemas.microsoft.com/office/drawing/2014/main" id="{B7021D95-2E9C-4FA7-9587-6C9BFB589028}"/>
              </a:ext>
            </a:extLst>
          </p:cNvPr>
          <p:cNvSpPr/>
          <p:nvPr/>
        </p:nvSpPr>
        <p:spPr>
          <a:xfrm rot="2686645">
            <a:off x="4746086" y="2271643"/>
            <a:ext cx="1430064" cy="1443667"/>
          </a:xfrm>
          <a:prstGeom prst="corner">
            <a:avLst/>
          </a:prstGeom>
          <a:solidFill>
            <a:srgbClr val="344F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3" name="L 形 2">
            <a:extLst>
              <a:ext uri="{FF2B5EF4-FFF2-40B4-BE49-F238E27FC236}">
                <a16:creationId xmlns:a16="http://schemas.microsoft.com/office/drawing/2014/main" id="{8E08C8EC-E51E-4D36-9397-6D478F20B1BF}"/>
              </a:ext>
            </a:extLst>
          </p:cNvPr>
          <p:cNvSpPr/>
          <p:nvPr/>
        </p:nvSpPr>
        <p:spPr>
          <a:xfrm rot="8086645">
            <a:off x="5959783" y="2275870"/>
            <a:ext cx="1420689" cy="1392304"/>
          </a:xfrm>
          <a:prstGeom prst="corner">
            <a:avLst/>
          </a:prstGeom>
          <a:solidFill>
            <a:srgbClr val="CF3B4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6E0367C9-238F-412B-BB34-784536C91DCD}"/>
              </a:ext>
            </a:extLst>
          </p:cNvPr>
          <p:cNvSpPr/>
          <p:nvPr/>
        </p:nvSpPr>
        <p:spPr>
          <a:xfrm rot="13486645">
            <a:off x="5971541" y="3469885"/>
            <a:ext cx="1428819" cy="1428819"/>
          </a:xfrm>
          <a:prstGeom prst="corner">
            <a:avLst/>
          </a:prstGeom>
          <a:solidFill>
            <a:srgbClr val="344F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27E4EBE1-6929-4C1F-A1A5-9EDC98DB85D7}"/>
              </a:ext>
            </a:extLst>
          </p:cNvPr>
          <p:cNvSpPr/>
          <p:nvPr/>
        </p:nvSpPr>
        <p:spPr>
          <a:xfrm rot="18886645">
            <a:off x="4771338" y="3499837"/>
            <a:ext cx="1428819" cy="1428819"/>
          </a:xfrm>
          <a:prstGeom prst="corner">
            <a:avLst/>
          </a:prstGeom>
          <a:solidFill>
            <a:srgbClr val="CF3B4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1AF9DE-7C4A-44AA-A07E-DF549FF8F7A1}"/>
              </a:ext>
            </a:extLst>
          </p:cNvPr>
          <p:cNvSpPr txBox="1"/>
          <p:nvPr/>
        </p:nvSpPr>
        <p:spPr>
          <a:xfrm>
            <a:off x="4773344" y="2331266"/>
            <a:ext cx="540648" cy="1099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cs typeface="+mn-ea"/>
                <a:sym typeface="+mn-lt"/>
              </a:rPr>
              <a:t>C</a:t>
            </a:r>
            <a:endParaRPr lang="zh-CN" altLang="en-US" sz="5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6C41EE-B5FB-49C1-84D9-039E9B4CCCC2}"/>
              </a:ext>
            </a:extLst>
          </p:cNvPr>
          <p:cNvSpPr txBox="1"/>
          <p:nvPr/>
        </p:nvSpPr>
        <p:spPr>
          <a:xfrm>
            <a:off x="6274170" y="1819810"/>
            <a:ext cx="540648" cy="1099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5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4EC2A3-4CFD-4C0E-A416-98E7FE4D31C8}"/>
              </a:ext>
            </a:extLst>
          </p:cNvPr>
          <p:cNvSpPr txBox="1"/>
          <p:nvPr/>
        </p:nvSpPr>
        <p:spPr>
          <a:xfrm>
            <a:off x="6824284" y="3552038"/>
            <a:ext cx="540648" cy="1099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cs typeface="+mn-ea"/>
                <a:sym typeface="+mn-lt"/>
              </a:rPr>
              <a:t>F</a:t>
            </a:r>
            <a:endParaRPr lang="zh-CN" altLang="en-US" sz="5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D9B6FD-CFB2-44FC-ADD1-40ACE5AC5072}"/>
              </a:ext>
            </a:extLst>
          </p:cNvPr>
          <p:cNvSpPr txBox="1"/>
          <p:nvPr/>
        </p:nvSpPr>
        <p:spPr>
          <a:xfrm>
            <a:off x="5174084" y="3955466"/>
            <a:ext cx="540648" cy="1099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cs typeface="+mn-ea"/>
                <a:sym typeface="+mn-lt"/>
              </a:rPr>
              <a:t>I</a:t>
            </a:r>
            <a:endParaRPr lang="zh-CN" altLang="en-US" sz="5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圆角矩形 28">
            <a:extLst>
              <a:ext uri="{FF2B5EF4-FFF2-40B4-BE49-F238E27FC236}">
                <a16:creationId xmlns:a16="http://schemas.microsoft.com/office/drawing/2014/main" id="{C5D02168-5020-402E-85CA-CB35C05B3566}"/>
              </a:ext>
            </a:extLst>
          </p:cNvPr>
          <p:cNvSpPr/>
          <p:nvPr/>
        </p:nvSpPr>
        <p:spPr>
          <a:xfrm rot="10800000" flipV="1">
            <a:off x="3536637" y="204012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44F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A67864-770B-4270-ACDB-FDECC457F64B}"/>
              </a:ext>
            </a:extLst>
          </p:cNvPr>
          <p:cNvSpPr txBox="1"/>
          <p:nvPr/>
        </p:nvSpPr>
        <p:spPr>
          <a:xfrm>
            <a:off x="1734674" y="1932853"/>
            <a:ext cx="1561642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改变 </a:t>
            </a:r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Change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56BB1F-ABC3-49B5-9DEA-F7E2FAE9BB44}"/>
              </a:ext>
            </a:extLst>
          </p:cNvPr>
          <p:cNvCxnSpPr/>
          <p:nvPr/>
        </p:nvCxnSpPr>
        <p:spPr>
          <a:xfrm>
            <a:off x="1060270" y="231620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FDFB5DE-EF59-4617-889B-9BDF1CCF9F9F}"/>
              </a:ext>
            </a:extLst>
          </p:cNvPr>
          <p:cNvSpPr/>
          <p:nvPr/>
        </p:nvSpPr>
        <p:spPr>
          <a:xfrm>
            <a:off x="976394" y="2394092"/>
            <a:ext cx="2397219" cy="150932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555555"/>
                </a:solidFill>
                <a:cs typeface="+mn-ea"/>
                <a:sym typeface="+mn-lt"/>
              </a:rPr>
              <a:t>物联网、大数据技术不断改变我们生活的今天，执着于硬件的研究会陷入边际效应的困境，对于虚拟示波器的进一步发展可以从软件层面探索，投入到物联网络当中来。</a:t>
            </a:r>
            <a:endParaRPr lang="en-US" altLang="zh-CN" sz="12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14" name="圆角矩形 34">
            <a:extLst>
              <a:ext uri="{FF2B5EF4-FFF2-40B4-BE49-F238E27FC236}">
                <a16:creationId xmlns:a16="http://schemas.microsoft.com/office/drawing/2014/main" id="{A6219D7B-16D5-4B7E-8EC5-8F351892CC48}"/>
              </a:ext>
            </a:extLst>
          </p:cNvPr>
          <p:cNvSpPr/>
          <p:nvPr/>
        </p:nvSpPr>
        <p:spPr>
          <a:xfrm rot="10800000" flipV="1">
            <a:off x="8430663" y="2054756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44F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7DC949-33F1-4E11-8272-20BEC8F090B4}"/>
              </a:ext>
            </a:extLst>
          </p:cNvPr>
          <p:cNvSpPr txBox="1"/>
          <p:nvPr/>
        </p:nvSpPr>
        <p:spPr>
          <a:xfrm>
            <a:off x="8855028" y="2009147"/>
            <a:ext cx="1975217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应用 </a:t>
            </a:r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Application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80298C1-A8AD-4003-B84E-820A0973EE96}"/>
              </a:ext>
            </a:extLst>
          </p:cNvPr>
          <p:cNvCxnSpPr/>
          <p:nvPr/>
        </p:nvCxnSpPr>
        <p:spPr>
          <a:xfrm>
            <a:off x="8943398" y="237787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FF3ACF1-5126-43A0-A93B-E5B6E5968701}"/>
              </a:ext>
            </a:extLst>
          </p:cNvPr>
          <p:cNvSpPr/>
          <p:nvPr/>
        </p:nvSpPr>
        <p:spPr>
          <a:xfrm>
            <a:off x="8859522" y="2455760"/>
            <a:ext cx="2397219" cy="126925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555555"/>
                </a:solidFill>
                <a:cs typeface="+mn-ea"/>
                <a:sym typeface="+mn-lt"/>
              </a:rPr>
              <a:t>物联网中的大量设施暴露在各种物理环境下，其维护检测的工作量可想而知。倘若有一套能够自检的物联网系统，也许其维护成本可以降低许多。</a:t>
            </a:r>
          </a:p>
        </p:txBody>
      </p:sp>
      <p:sp>
        <p:nvSpPr>
          <p:cNvPr id="18" name="圆角矩形 39">
            <a:extLst>
              <a:ext uri="{FF2B5EF4-FFF2-40B4-BE49-F238E27FC236}">
                <a16:creationId xmlns:a16="http://schemas.microsoft.com/office/drawing/2014/main" id="{9D9ECEE8-F173-4977-A661-D46DE0C35303}"/>
              </a:ext>
            </a:extLst>
          </p:cNvPr>
          <p:cNvSpPr/>
          <p:nvPr/>
        </p:nvSpPr>
        <p:spPr>
          <a:xfrm rot="10800000" flipV="1">
            <a:off x="3530368" y="4104845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44F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0EB6EB2-ED51-4804-BEEE-F93B29F6D464}"/>
              </a:ext>
            </a:extLst>
          </p:cNvPr>
          <p:cNvSpPr txBox="1"/>
          <p:nvPr/>
        </p:nvSpPr>
        <p:spPr>
          <a:xfrm>
            <a:off x="1710629" y="3998328"/>
            <a:ext cx="1609732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畅想 </a:t>
            </a:r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Imagine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642EC69-34AB-48EE-A681-9DAEB2C59EA9}"/>
              </a:ext>
            </a:extLst>
          </p:cNvPr>
          <p:cNvCxnSpPr/>
          <p:nvPr/>
        </p:nvCxnSpPr>
        <p:spPr>
          <a:xfrm>
            <a:off x="1060272" y="4378837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1D93DD0-E21E-49A5-A6C9-20B8DBA502B4}"/>
              </a:ext>
            </a:extLst>
          </p:cNvPr>
          <p:cNvSpPr/>
          <p:nvPr/>
        </p:nvSpPr>
        <p:spPr>
          <a:xfrm>
            <a:off x="976394" y="4456724"/>
            <a:ext cx="2397219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555555"/>
                </a:solidFill>
                <a:cs typeface="+mn-ea"/>
                <a:sym typeface="+mn-lt"/>
              </a:rPr>
              <a:t>数字化高度发达的未来社会中，</a:t>
            </a:r>
            <a:r>
              <a:rPr lang="en-US" altLang="zh-CN" sz="1200" dirty="0">
                <a:solidFill>
                  <a:srgbClr val="555555"/>
                </a:solidFill>
                <a:cs typeface="+mn-ea"/>
                <a:sym typeface="+mn-lt"/>
              </a:rPr>
              <a:t>5G</a:t>
            </a:r>
            <a:r>
              <a:rPr lang="zh-CN" altLang="en-US" sz="1200" dirty="0">
                <a:solidFill>
                  <a:srgbClr val="555555"/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rgbClr val="555555"/>
                </a:solidFill>
                <a:cs typeface="+mn-ea"/>
                <a:sym typeface="+mn-lt"/>
              </a:rPr>
              <a:t>6G</a:t>
            </a:r>
            <a:r>
              <a:rPr lang="zh-CN" altLang="en-US" sz="1200" dirty="0">
                <a:solidFill>
                  <a:srgbClr val="555555"/>
                </a:solidFill>
                <a:cs typeface="+mn-ea"/>
                <a:sym typeface="+mn-lt"/>
              </a:rPr>
              <a:t>网路下，数据传输的实时性得到充分保障；成熟的云计算技术使得软件计算速度大大超过硬件。</a:t>
            </a:r>
            <a:endParaRPr lang="en-US" altLang="zh-CN" sz="12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2" name="圆角矩形 44">
            <a:extLst>
              <a:ext uri="{FF2B5EF4-FFF2-40B4-BE49-F238E27FC236}">
                <a16:creationId xmlns:a16="http://schemas.microsoft.com/office/drawing/2014/main" id="{011A1C00-A9E8-4F34-8690-801C1C3A8BAE}"/>
              </a:ext>
            </a:extLst>
          </p:cNvPr>
          <p:cNvSpPr/>
          <p:nvPr/>
        </p:nvSpPr>
        <p:spPr>
          <a:xfrm rot="10800000" flipV="1">
            <a:off x="8430660" y="41396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44F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FF1B46-429A-409A-B109-C9D4A63A3803}"/>
              </a:ext>
            </a:extLst>
          </p:cNvPr>
          <p:cNvSpPr txBox="1"/>
          <p:nvPr/>
        </p:nvSpPr>
        <p:spPr>
          <a:xfrm>
            <a:off x="8855024" y="4092978"/>
            <a:ext cx="1426925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未来 </a:t>
            </a:r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Future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7BDD5BF-47DC-4EAE-BD5D-2D88877F3143}"/>
              </a:ext>
            </a:extLst>
          </p:cNvPr>
          <p:cNvCxnSpPr/>
          <p:nvPr/>
        </p:nvCxnSpPr>
        <p:spPr>
          <a:xfrm>
            <a:off x="8943397" y="446170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FF6FF60-72AF-4C8F-89B7-C10A5EA6A996}"/>
              </a:ext>
            </a:extLst>
          </p:cNvPr>
          <p:cNvSpPr/>
          <p:nvPr/>
        </p:nvSpPr>
        <p:spPr>
          <a:xfrm>
            <a:off x="8859520" y="4539592"/>
            <a:ext cx="2397220" cy="150932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555555"/>
                </a:solidFill>
                <a:cs typeface="+mn-ea"/>
                <a:sym typeface="+mn-lt"/>
              </a:rPr>
              <a:t>我国在虚拟示波器领域的研究相对落后，技术上还有很长的路要走；虚拟示波器缺乏标准化，程序兼容性没有根基，倘若能发展出</a:t>
            </a:r>
            <a:r>
              <a:rPr lang="en-US" altLang="zh-CN" sz="1200" dirty="0">
                <a:solidFill>
                  <a:srgbClr val="555555"/>
                </a:solidFill>
                <a:cs typeface="+mn-ea"/>
                <a:sym typeface="+mn-lt"/>
              </a:rPr>
              <a:t>NI</a:t>
            </a:r>
            <a:r>
              <a:rPr lang="zh-CN" altLang="en-US" sz="1200" dirty="0">
                <a:solidFill>
                  <a:srgbClr val="555555"/>
                </a:solidFill>
                <a:cs typeface="+mn-ea"/>
                <a:sym typeface="+mn-lt"/>
              </a:rPr>
              <a:t>这样的公司，将对行业发展大有脾益</a:t>
            </a:r>
            <a:endParaRPr lang="en-US" altLang="zh-CN" sz="12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26" name="TextBox 42">
            <a:extLst>
              <a:ext uri="{FF2B5EF4-FFF2-40B4-BE49-F238E27FC236}">
                <a16:creationId xmlns:a16="http://schemas.microsoft.com/office/drawing/2014/main" id="{05F18288-337C-4308-A078-A7B29E77FCEA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326499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  <p:bldP spid="22" grpId="0" animBg="1"/>
      <p:bldP spid="23" grpId="0"/>
      <p:bldP spid="25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3B29DC-3C1E-4571-B68A-E25EFD3B0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774C83-6782-48C9-98AF-F1BC764DBC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/>
        </p:blipFill>
        <p:spPr>
          <a:xfrm>
            <a:off x="5359400" y="536575"/>
            <a:ext cx="1473200" cy="16793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AE64323-C918-4DDA-8DE5-3A39BDC59763}"/>
              </a:ext>
            </a:extLst>
          </p:cNvPr>
          <p:cNvSpPr txBox="1"/>
          <p:nvPr/>
        </p:nvSpPr>
        <p:spPr>
          <a:xfrm>
            <a:off x="1506185" y="2446913"/>
            <a:ext cx="91796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敬请各位老师批评指正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5FC903-C042-4D22-8A82-DA8EF344EFC5}"/>
              </a:ext>
            </a:extLst>
          </p:cNvPr>
          <p:cNvSpPr txBox="1"/>
          <p:nvPr/>
        </p:nvSpPr>
        <p:spPr>
          <a:xfrm>
            <a:off x="2477070" y="4026902"/>
            <a:ext cx="72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484848"/>
                </a:solidFill>
                <a:cs typeface="+mn-ea"/>
                <a:sym typeface="+mn-lt"/>
              </a:rPr>
              <a:t>Thank you for watching</a:t>
            </a:r>
            <a:endParaRPr lang="zh-CN" altLang="en-US" sz="2000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DC3E3B-3D7C-4EF5-8B63-EE3E5B39BE39}"/>
              </a:ext>
            </a:extLst>
          </p:cNvPr>
          <p:cNvSpPr txBox="1"/>
          <p:nvPr/>
        </p:nvSpPr>
        <p:spPr>
          <a:xfrm>
            <a:off x="3695168" y="4915166"/>
            <a:ext cx="4801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484848"/>
                </a:solidFill>
                <a:cs typeface="+mn-ea"/>
                <a:sym typeface="+mn-lt"/>
              </a:rPr>
              <a:t>计算机科学与技术求是</a:t>
            </a:r>
            <a:r>
              <a:rPr lang="en-US" altLang="zh-CN" sz="2800" dirty="0">
                <a:solidFill>
                  <a:srgbClr val="484848"/>
                </a:solidFill>
                <a:cs typeface="+mn-ea"/>
                <a:sym typeface="+mn-lt"/>
              </a:rPr>
              <a:t>181</a:t>
            </a:r>
            <a:endParaRPr lang="zh-CN" altLang="en-US" sz="2800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DE64C-4B43-49F1-9FF0-6AF4CB3B4DDA}"/>
              </a:ext>
            </a:extLst>
          </p:cNvPr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4E2647-81FC-4C15-842A-CC557B11C546}"/>
                </a:ext>
              </a:extLst>
            </p:cNvPr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599FE8-5AB4-49CA-9CBF-A5A67E44283E}"/>
                </a:ext>
              </a:extLst>
            </p:cNvPr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5B519EC-9FFA-4465-8EE8-112CBECAB1C3}"/>
                </a:ext>
              </a:extLst>
            </p:cNvPr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E54C905-3CFC-44CF-97E6-F60D0ABF4F26}"/>
                </a:ext>
              </a:extLst>
            </p:cNvPr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894C46E-1190-4995-A2CD-090F3037BB82}"/>
                </a:ext>
              </a:extLst>
            </p:cNvPr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639BB04-0FC6-44FC-A9DD-10203C795D4E}"/>
                </a:ext>
              </a:extLst>
            </p:cNvPr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6294C3-4510-423F-91C9-CFB81F4C06DA}"/>
                </a:ext>
              </a:extLst>
            </p:cNvPr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AA23EDA-2145-4429-9291-BCEFE412F9F5}"/>
                </a:ext>
              </a:extLst>
            </p:cNvPr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124E841-AC0D-4F4A-BD21-A7ED49971213}"/>
                </a:ext>
              </a:extLst>
            </p:cNvPr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BF8C625-F903-F181-43D0-CD89EDD658EC}"/>
              </a:ext>
            </a:extLst>
          </p:cNvPr>
          <p:cNvSpPr txBox="1"/>
          <p:nvPr/>
        </p:nvSpPr>
        <p:spPr>
          <a:xfrm>
            <a:off x="3860015" y="5926540"/>
            <a:ext cx="249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84848"/>
                </a:solidFill>
                <a:cs typeface="+mn-ea"/>
                <a:sym typeface="+mn-lt"/>
              </a:rPr>
              <a:t>答辩人：宋一得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53CD318-1B2B-2DF6-3E31-052001461269}"/>
              </a:ext>
            </a:extLst>
          </p:cNvPr>
          <p:cNvSpPr txBox="1"/>
          <p:nvPr/>
        </p:nvSpPr>
        <p:spPr>
          <a:xfrm>
            <a:off x="7278129" y="5908349"/>
            <a:ext cx="2882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84848"/>
                </a:solidFill>
                <a:cs typeface="+mn-ea"/>
                <a:sym typeface="+mn-lt"/>
              </a:rPr>
              <a:t>导师：陈根浪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E8D0E28E-21E1-D849-2B9C-EBB7A0B763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80" y="5766205"/>
            <a:ext cx="987892" cy="55562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DE4DF44-9A34-61ED-E406-8DF8AF02E7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42" y="5766722"/>
            <a:ext cx="986973" cy="5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5" grpId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>
            <a:extLst>
              <a:ext uri="{FF2B5EF4-FFF2-40B4-BE49-F238E27FC236}">
                <a16:creationId xmlns:a16="http://schemas.microsoft.com/office/drawing/2014/main" id="{06A60BE1-AB57-4AFD-89EF-636182C81A51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权限隔离实现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E023F79-5F1A-A6DD-9FBF-419D8B7E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70" y="1040023"/>
            <a:ext cx="4549534" cy="550211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CC987E6-32FE-31AE-E1C1-6A6D806A0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31250"/>
            <a:ext cx="4699880" cy="571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第一部分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绪论</a:t>
            </a:r>
          </a:p>
        </p:txBody>
      </p:sp>
    </p:spTree>
    <p:extLst>
      <p:ext uri="{BB962C8B-B14F-4D97-AF65-F5344CB8AC3E}">
        <p14:creationId xmlns:p14="http://schemas.microsoft.com/office/powerpoint/2010/main" val="108484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>
            <a:extLst>
              <a:ext uri="{FF2B5EF4-FFF2-40B4-BE49-F238E27FC236}">
                <a16:creationId xmlns:a16="http://schemas.microsoft.com/office/drawing/2014/main" id="{06A60BE1-AB57-4AFD-89EF-636182C81A51}"/>
              </a:ext>
            </a:extLst>
          </p:cNvPr>
          <p:cNvSpPr txBox="1"/>
          <p:nvPr/>
        </p:nvSpPr>
        <p:spPr>
          <a:xfrm>
            <a:off x="1311470" y="315858"/>
            <a:ext cx="600373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装饰器的</a:t>
            </a:r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ORM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框架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96A567-5043-FC02-847F-BEE9B78C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147" y="1019939"/>
            <a:ext cx="5809705" cy="55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3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45">
            <a:extLst>
              <a:ext uri="{FF2B5EF4-FFF2-40B4-BE49-F238E27FC236}">
                <a16:creationId xmlns:a16="http://schemas.microsoft.com/office/drawing/2014/main" id="{E1266A78-4BE4-4636-B003-9B8E68D5535E}"/>
              </a:ext>
            </a:extLst>
          </p:cNvPr>
          <p:cNvSpPr/>
          <p:nvPr/>
        </p:nvSpPr>
        <p:spPr>
          <a:xfrm>
            <a:off x="1513216" y="3913205"/>
            <a:ext cx="1773057" cy="959867"/>
          </a:xfrm>
          <a:custGeom>
            <a:avLst/>
            <a:gdLst/>
            <a:ahLst/>
            <a:cxnLst/>
            <a:rect l="l" t="t" r="r" b="b"/>
            <a:pathLst>
              <a:path w="1773057" h="959867">
                <a:moveTo>
                  <a:pt x="886528" y="0"/>
                </a:moveTo>
                <a:lnTo>
                  <a:pt x="953045" y="84733"/>
                </a:lnTo>
                <a:lnTo>
                  <a:pt x="1627198" y="84733"/>
                </a:lnTo>
                <a:cubicBezTo>
                  <a:pt x="1707754" y="84733"/>
                  <a:pt x="1773057" y="150036"/>
                  <a:pt x="1773057" y="230592"/>
                </a:cubicBezTo>
                <a:lnTo>
                  <a:pt x="1773057" y="814008"/>
                </a:lnTo>
                <a:cubicBezTo>
                  <a:pt x="1773057" y="894564"/>
                  <a:pt x="1707754" y="959867"/>
                  <a:pt x="1627198" y="959867"/>
                </a:cubicBezTo>
                <a:lnTo>
                  <a:pt x="145859" y="959867"/>
                </a:lnTo>
                <a:cubicBezTo>
                  <a:pt x="65303" y="959867"/>
                  <a:pt x="0" y="894564"/>
                  <a:pt x="0" y="814008"/>
                </a:cubicBezTo>
                <a:lnTo>
                  <a:pt x="0" y="230592"/>
                </a:lnTo>
                <a:cubicBezTo>
                  <a:pt x="0" y="150036"/>
                  <a:pt x="65303" y="84733"/>
                  <a:pt x="145859" y="84733"/>
                </a:cubicBezTo>
                <a:lnTo>
                  <a:pt x="820011" y="84733"/>
                </a:lnTo>
                <a:close/>
              </a:path>
            </a:pathLst>
          </a:custGeom>
          <a:noFill/>
          <a:ln w="12700">
            <a:solidFill>
              <a:srgbClr val="344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2CF9D-5698-4FBC-8F4C-F0BFE67A0162}"/>
              </a:ext>
            </a:extLst>
          </p:cNvPr>
          <p:cNvSpPr txBox="1"/>
          <p:nvPr/>
        </p:nvSpPr>
        <p:spPr>
          <a:xfrm>
            <a:off x="1513216" y="5115149"/>
            <a:ext cx="9737489" cy="11975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在军队信息化的庞大工程中，如何有效管理和采集数据是非常关键的问题。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重要基础设施产生异常时发出的信号往往无法被及时捕捉。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设备的维修和维护工作消耗大量人力物力。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59A8B57-FD44-4BFF-802E-0B59F7489E57}"/>
              </a:ext>
            </a:extLst>
          </p:cNvPr>
          <p:cNvSpPr txBox="1"/>
          <p:nvPr/>
        </p:nvSpPr>
        <p:spPr>
          <a:xfrm>
            <a:off x="1679664" y="4077284"/>
            <a:ext cx="1440160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600" b="1" dirty="0">
                <a:cs typeface="+mn-ea"/>
                <a:sym typeface="+mn-lt"/>
              </a:rPr>
              <a:t>信息壁垒</a:t>
            </a:r>
            <a:endParaRPr lang="en-US" altLang="zh-CN" sz="1600" b="1" dirty="0">
              <a:cs typeface="+mn-ea"/>
              <a:sym typeface="+mn-lt"/>
            </a:endParaRPr>
          </a:p>
          <a:p>
            <a:r>
              <a:rPr lang="zh-CN" altLang="en-US" sz="1600" b="1" dirty="0">
                <a:cs typeface="+mn-ea"/>
                <a:sym typeface="+mn-lt"/>
              </a:rPr>
              <a:t>交互困难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28716289-0742-452B-928E-E41F367F72AC}"/>
              </a:ext>
            </a:extLst>
          </p:cNvPr>
          <p:cNvSpPr txBox="1"/>
          <p:nvPr/>
        </p:nvSpPr>
        <p:spPr>
          <a:xfrm>
            <a:off x="5432611" y="4077284"/>
            <a:ext cx="1559859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600" b="1" dirty="0">
                <a:cs typeface="+mn-ea"/>
                <a:sym typeface="+mn-lt"/>
              </a:rPr>
              <a:t>物理设备</a:t>
            </a:r>
            <a:endParaRPr lang="en-US" altLang="zh-CN" sz="1600" b="1" dirty="0">
              <a:cs typeface="+mn-ea"/>
              <a:sym typeface="+mn-lt"/>
            </a:endParaRPr>
          </a:p>
          <a:p>
            <a:r>
              <a:rPr lang="zh-CN" altLang="en-US" sz="1600" b="1" dirty="0">
                <a:cs typeface="+mn-ea"/>
                <a:sym typeface="+mn-lt"/>
              </a:rPr>
              <a:t>占据主流</a:t>
            </a: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E05195C8-7B30-4191-B09D-E04F489E99EB}"/>
              </a:ext>
            </a:extLst>
          </p:cNvPr>
          <p:cNvSpPr txBox="1"/>
          <p:nvPr/>
        </p:nvSpPr>
        <p:spPr>
          <a:xfrm>
            <a:off x="9307815" y="4077284"/>
            <a:ext cx="1456961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600" b="1" dirty="0">
                <a:cs typeface="+mn-ea"/>
                <a:sym typeface="+mn-lt"/>
              </a:rPr>
              <a:t>人工操作</a:t>
            </a:r>
            <a:endParaRPr lang="en-US" altLang="zh-CN" sz="1600" b="1" dirty="0">
              <a:cs typeface="+mn-ea"/>
              <a:sym typeface="+mn-lt"/>
            </a:endParaRPr>
          </a:p>
          <a:p>
            <a:r>
              <a:rPr lang="zh-CN" altLang="en-US" sz="1600" b="1" dirty="0">
                <a:cs typeface="+mn-ea"/>
                <a:sym typeface="+mn-lt"/>
              </a:rPr>
              <a:t>效率低下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9E935A-934B-45D3-8FE1-F1F429D0001F}"/>
              </a:ext>
            </a:extLst>
          </p:cNvPr>
          <p:cNvGrpSpPr/>
          <p:nvPr/>
        </p:nvGrpSpPr>
        <p:grpSpPr>
          <a:xfrm>
            <a:off x="1535744" y="1996988"/>
            <a:ext cx="1728000" cy="1838115"/>
            <a:chOff x="1280133" y="1276560"/>
            <a:chExt cx="1728000" cy="183811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F47250F-1D0B-44D6-9814-6BAA15881CDD}"/>
                </a:ext>
              </a:extLst>
            </p:cNvPr>
            <p:cNvSpPr/>
            <p:nvPr/>
          </p:nvSpPr>
          <p:spPr>
            <a:xfrm>
              <a:off x="1280133" y="1276560"/>
              <a:ext cx="1728000" cy="1728000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9" name="TextBox 30">
              <a:extLst>
                <a:ext uri="{FF2B5EF4-FFF2-40B4-BE49-F238E27FC236}">
                  <a16:creationId xmlns:a16="http://schemas.microsoft.com/office/drawing/2014/main" id="{781333C2-28B9-47F1-85A4-00F6AAF3C59A}"/>
                </a:ext>
              </a:extLst>
            </p:cNvPr>
            <p:cNvSpPr txBox="1"/>
            <p:nvPr/>
          </p:nvSpPr>
          <p:spPr>
            <a:xfrm>
              <a:off x="1366582" y="1888059"/>
              <a:ext cx="155510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3200" dirty="0"/>
                <a:t>信息化</a:t>
              </a:r>
              <a:endParaRPr lang="zh-CN" altLang="en-US" sz="5400" dirty="0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55A2051-B990-4C10-A239-A85023533EFA}"/>
                </a:ext>
              </a:extLst>
            </p:cNvPr>
            <p:cNvSpPr/>
            <p:nvPr/>
          </p:nvSpPr>
          <p:spPr>
            <a:xfrm flipV="1">
              <a:off x="2034816" y="2975421"/>
              <a:ext cx="218634" cy="139254"/>
            </a:xfrm>
            <a:prstGeom prst="triangle">
              <a:avLst/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792F863-AF50-4824-9312-F8F07DD6DE49}"/>
              </a:ext>
            </a:extLst>
          </p:cNvPr>
          <p:cNvGrpSpPr/>
          <p:nvPr/>
        </p:nvGrpSpPr>
        <p:grpSpPr>
          <a:xfrm>
            <a:off x="5354020" y="1990709"/>
            <a:ext cx="1728000" cy="1844394"/>
            <a:chOff x="3616599" y="1270281"/>
            <a:chExt cx="1728000" cy="1844394"/>
          </a:xfrm>
          <a:solidFill>
            <a:srgbClr val="CF3B4C"/>
          </a:solidFill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F4D7D88-5DB3-4B4C-8980-1C5FD92B72C8}"/>
                </a:ext>
              </a:extLst>
            </p:cNvPr>
            <p:cNvSpPr/>
            <p:nvPr/>
          </p:nvSpPr>
          <p:spPr>
            <a:xfrm>
              <a:off x="3616599" y="1270281"/>
              <a:ext cx="1728000" cy="17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5D7AEFB6-9AAB-4BFE-85F8-EC9D7729F1F7}"/>
                </a:ext>
              </a:extLst>
            </p:cNvPr>
            <p:cNvSpPr txBox="1"/>
            <p:nvPr/>
          </p:nvSpPr>
          <p:spPr>
            <a:xfrm>
              <a:off x="3813431" y="1888059"/>
              <a:ext cx="132337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3200" dirty="0"/>
                <a:t>虚拟化</a:t>
              </a:r>
              <a:endParaRPr lang="zh-CN" altLang="en-US" sz="5400" dirty="0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217B143-5317-466B-BDB2-F0AB9DF67D8A}"/>
                </a:ext>
              </a:extLst>
            </p:cNvPr>
            <p:cNvSpPr/>
            <p:nvPr/>
          </p:nvSpPr>
          <p:spPr>
            <a:xfrm flipV="1">
              <a:off x="4379998" y="2975421"/>
              <a:ext cx="218634" cy="1392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8EDD6B-F39D-4BEA-8180-8256F1D58E1E}"/>
              </a:ext>
            </a:extLst>
          </p:cNvPr>
          <p:cNvGrpSpPr/>
          <p:nvPr/>
        </p:nvGrpSpPr>
        <p:grpSpPr>
          <a:xfrm>
            <a:off x="9172295" y="1997664"/>
            <a:ext cx="1728000" cy="1837439"/>
            <a:chOff x="5990153" y="1277236"/>
            <a:chExt cx="1728000" cy="1837439"/>
          </a:xfrm>
          <a:solidFill>
            <a:srgbClr val="344F66"/>
          </a:solidFill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ED55FEA-D86D-4973-92A0-8BF9E79B3FB6}"/>
                </a:ext>
              </a:extLst>
            </p:cNvPr>
            <p:cNvSpPr/>
            <p:nvPr/>
          </p:nvSpPr>
          <p:spPr>
            <a:xfrm>
              <a:off x="5990153" y="1277236"/>
              <a:ext cx="1728000" cy="17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id="{FDEE9565-994A-4A3F-AE07-E7B97535EA33}"/>
                </a:ext>
              </a:extLst>
            </p:cNvPr>
            <p:cNvSpPr txBox="1"/>
            <p:nvPr/>
          </p:nvSpPr>
          <p:spPr>
            <a:xfrm>
              <a:off x="6188721" y="1895014"/>
              <a:ext cx="1330199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3200" dirty="0"/>
                <a:t>自动化</a:t>
              </a:r>
              <a:endParaRPr lang="zh-CN" altLang="en-US" sz="5400" dirty="0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3CD38054-A1C6-4C9D-9BE5-C276F77F3559}"/>
                </a:ext>
              </a:extLst>
            </p:cNvPr>
            <p:cNvSpPr/>
            <p:nvPr/>
          </p:nvSpPr>
          <p:spPr>
            <a:xfrm flipV="1">
              <a:off x="6744504" y="2975421"/>
              <a:ext cx="218634" cy="1392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</p:grpSp>
      <p:sp>
        <p:nvSpPr>
          <p:cNvPr id="19" name="等腰三角形 45">
            <a:extLst>
              <a:ext uri="{FF2B5EF4-FFF2-40B4-BE49-F238E27FC236}">
                <a16:creationId xmlns:a16="http://schemas.microsoft.com/office/drawing/2014/main" id="{0CD0E401-F7E2-4F2C-9AD0-19FFE7D6836A}"/>
              </a:ext>
            </a:extLst>
          </p:cNvPr>
          <p:cNvSpPr/>
          <p:nvPr/>
        </p:nvSpPr>
        <p:spPr>
          <a:xfrm>
            <a:off x="5331492" y="3913205"/>
            <a:ext cx="1773057" cy="959867"/>
          </a:xfrm>
          <a:custGeom>
            <a:avLst/>
            <a:gdLst/>
            <a:ahLst/>
            <a:cxnLst/>
            <a:rect l="l" t="t" r="r" b="b"/>
            <a:pathLst>
              <a:path w="1773057" h="959867">
                <a:moveTo>
                  <a:pt x="886528" y="0"/>
                </a:moveTo>
                <a:lnTo>
                  <a:pt x="953045" y="84733"/>
                </a:lnTo>
                <a:lnTo>
                  <a:pt x="1627198" y="84733"/>
                </a:lnTo>
                <a:cubicBezTo>
                  <a:pt x="1707754" y="84733"/>
                  <a:pt x="1773057" y="150036"/>
                  <a:pt x="1773057" y="230592"/>
                </a:cubicBezTo>
                <a:lnTo>
                  <a:pt x="1773057" y="814008"/>
                </a:lnTo>
                <a:cubicBezTo>
                  <a:pt x="1773057" y="894564"/>
                  <a:pt x="1707754" y="959867"/>
                  <a:pt x="1627198" y="959867"/>
                </a:cubicBezTo>
                <a:lnTo>
                  <a:pt x="145859" y="959867"/>
                </a:lnTo>
                <a:cubicBezTo>
                  <a:pt x="65303" y="959867"/>
                  <a:pt x="0" y="894564"/>
                  <a:pt x="0" y="814008"/>
                </a:cubicBezTo>
                <a:lnTo>
                  <a:pt x="0" y="230592"/>
                </a:lnTo>
                <a:cubicBezTo>
                  <a:pt x="0" y="150036"/>
                  <a:pt x="65303" y="84733"/>
                  <a:pt x="145859" y="84733"/>
                </a:cubicBezTo>
                <a:lnTo>
                  <a:pt x="820011" y="84733"/>
                </a:lnTo>
                <a:close/>
              </a:path>
            </a:pathLst>
          </a:custGeom>
          <a:noFill/>
          <a:ln w="12700">
            <a:solidFill>
              <a:srgbClr val="CF3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45">
            <a:extLst>
              <a:ext uri="{FF2B5EF4-FFF2-40B4-BE49-F238E27FC236}">
                <a16:creationId xmlns:a16="http://schemas.microsoft.com/office/drawing/2014/main" id="{1024EF74-F14F-451B-9711-4A1D52DA67AA}"/>
              </a:ext>
            </a:extLst>
          </p:cNvPr>
          <p:cNvSpPr/>
          <p:nvPr/>
        </p:nvSpPr>
        <p:spPr>
          <a:xfrm>
            <a:off x="9149767" y="3913205"/>
            <a:ext cx="1773057" cy="959867"/>
          </a:xfrm>
          <a:custGeom>
            <a:avLst/>
            <a:gdLst/>
            <a:ahLst/>
            <a:cxnLst/>
            <a:rect l="l" t="t" r="r" b="b"/>
            <a:pathLst>
              <a:path w="1773057" h="959867">
                <a:moveTo>
                  <a:pt x="886528" y="0"/>
                </a:moveTo>
                <a:lnTo>
                  <a:pt x="953045" y="84733"/>
                </a:lnTo>
                <a:lnTo>
                  <a:pt x="1627198" y="84733"/>
                </a:lnTo>
                <a:cubicBezTo>
                  <a:pt x="1707754" y="84733"/>
                  <a:pt x="1773057" y="150036"/>
                  <a:pt x="1773057" y="230592"/>
                </a:cubicBezTo>
                <a:lnTo>
                  <a:pt x="1773057" y="814008"/>
                </a:lnTo>
                <a:cubicBezTo>
                  <a:pt x="1773057" y="894564"/>
                  <a:pt x="1707754" y="959867"/>
                  <a:pt x="1627198" y="959867"/>
                </a:cubicBezTo>
                <a:lnTo>
                  <a:pt x="145859" y="959867"/>
                </a:lnTo>
                <a:cubicBezTo>
                  <a:pt x="65303" y="959867"/>
                  <a:pt x="0" y="894564"/>
                  <a:pt x="0" y="814008"/>
                </a:cubicBezTo>
                <a:lnTo>
                  <a:pt x="0" y="230592"/>
                </a:lnTo>
                <a:cubicBezTo>
                  <a:pt x="0" y="150036"/>
                  <a:pt x="65303" y="84733"/>
                  <a:pt x="145859" y="84733"/>
                </a:cubicBezTo>
                <a:lnTo>
                  <a:pt x="820011" y="84733"/>
                </a:lnTo>
                <a:close/>
              </a:path>
            </a:pathLst>
          </a:custGeom>
          <a:noFill/>
          <a:ln w="12700">
            <a:solidFill>
              <a:srgbClr val="344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2880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19" grpId="0" animBg="1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3">
            <a:extLst>
              <a:ext uri="{FF2B5EF4-FFF2-40B4-BE49-F238E27FC236}">
                <a16:creationId xmlns:a16="http://schemas.microsoft.com/office/drawing/2014/main" id="{997912B2-6116-4E42-8E77-8536AF2DF246}"/>
              </a:ext>
            </a:extLst>
          </p:cNvPr>
          <p:cNvSpPr txBox="1"/>
          <p:nvPr/>
        </p:nvSpPr>
        <p:spPr>
          <a:xfrm>
            <a:off x="7017589" y="1418787"/>
            <a:ext cx="3767336" cy="488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55555"/>
                </a:solidFill>
                <a:cs typeface="+mn-ea"/>
                <a:sym typeface="+mn-lt"/>
              </a:rPr>
              <a:t>成本低廉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E178A63-81E8-4C6A-99EB-E6F942FC35B7}"/>
              </a:ext>
            </a:extLst>
          </p:cNvPr>
          <p:cNvSpPr/>
          <p:nvPr/>
        </p:nvSpPr>
        <p:spPr>
          <a:xfrm>
            <a:off x="6096678" y="1409700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1EA0EA48-A621-4682-A84F-8BCB3E08E031}"/>
              </a:ext>
            </a:extLst>
          </p:cNvPr>
          <p:cNvSpPr txBox="1"/>
          <p:nvPr/>
        </p:nvSpPr>
        <p:spPr>
          <a:xfrm>
            <a:off x="7604369" y="2406497"/>
            <a:ext cx="3767336" cy="488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55555"/>
                </a:solidFill>
                <a:cs typeface="+mn-ea"/>
                <a:sym typeface="+mn-lt"/>
              </a:rPr>
              <a:t>自由度高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A8F67CF-3A85-4A7F-9D1A-FAD9DFD3062C}"/>
              </a:ext>
            </a:extLst>
          </p:cNvPr>
          <p:cNvSpPr/>
          <p:nvPr/>
        </p:nvSpPr>
        <p:spPr>
          <a:xfrm>
            <a:off x="6666697" y="2397410"/>
            <a:ext cx="640210" cy="640210"/>
          </a:xfrm>
          <a:prstGeom prst="ellipse">
            <a:avLst/>
          </a:prstGeom>
          <a:solidFill>
            <a:srgbClr val="C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803CCA7B-E757-4BB3-BCE6-CB6E9B12A466}"/>
              </a:ext>
            </a:extLst>
          </p:cNvPr>
          <p:cNvSpPr txBox="1"/>
          <p:nvPr/>
        </p:nvSpPr>
        <p:spPr>
          <a:xfrm>
            <a:off x="7780153" y="3394207"/>
            <a:ext cx="3767336" cy="488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55555"/>
                </a:solidFill>
                <a:cs typeface="+mn-ea"/>
                <a:sym typeface="+mn-lt"/>
              </a:rPr>
              <a:t>便携性强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24F7326-8E36-4179-BD27-D0441DCEF15D}"/>
              </a:ext>
            </a:extLst>
          </p:cNvPr>
          <p:cNvSpPr/>
          <p:nvPr/>
        </p:nvSpPr>
        <p:spPr>
          <a:xfrm>
            <a:off x="6842890" y="3385120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09EE63-3DCF-4CA3-B928-8ECB224EF15D}"/>
              </a:ext>
            </a:extLst>
          </p:cNvPr>
          <p:cNvSpPr/>
          <p:nvPr/>
        </p:nvSpPr>
        <p:spPr>
          <a:xfrm>
            <a:off x="6666697" y="4372830"/>
            <a:ext cx="640210" cy="640210"/>
          </a:xfrm>
          <a:prstGeom prst="ellipse">
            <a:avLst/>
          </a:prstGeom>
          <a:solidFill>
            <a:srgbClr val="C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D9C812-7678-4EE2-9CE1-4930F368A06A}"/>
              </a:ext>
            </a:extLst>
          </p:cNvPr>
          <p:cNvSpPr/>
          <p:nvPr/>
        </p:nvSpPr>
        <p:spPr>
          <a:xfrm>
            <a:off x="6165095" y="5360540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5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1" name="TextBox 33">
            <a:extLst>
              <a:ext uri="{FF2B5EF4-FFF2-40B4-BE49-F238E27FC236}">
                <a16:creationId xmlns:a16="http://schemas.microsoft.com/office/drawing/2014/main" id="{F69547CD-39F4-48F6-89A2-61DA6A038408}"/>
              </a:ext>
            </a:extLst>
          </p:cNvPr>
          <p:cNvSpPr txBox="1"/>
          <p:nvPr/>
        </p:nvSpPr>
        <p:spPr>
          <a:xfrm>
            <a:off x="7604369" y="4381917"/>
            <a:ext cx="3767336" cy="488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55555"/>
                </a:solidFill>
                <a:cs typeface="+mn-ea"/>
                <a:sym typeface="+mn-lt"/>
              </a:rPr>
              <a:t>准确度和速度稍逊</a:t>
            </a: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3552A659-C130-4699-9C62-58F8E51246D1}"/>
              </a:ext>
            </a:extLst>
          </p:cNvPr>
          <p:cNvSpPr txBox="1"/>
          <p:nvPr/>
        </p:nvSpPr>
        <p:spPr>
          <a:xfrm>
            <a:off x="7057345" y="5369627"/>
            <a:ext cx="3767336" cy="488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55555"/>
                </a:solidFill>
                <a:cs typeface="+mn-ea"/>
                <a:sym typeface="+mn-lt"/>
              </a:rPr>
              <a:t>资料较少，开发难度较大</a:t>
            </a:r>
          </a:p>
        </p:txBody>
      </p:sp>
      <p:sp>
        <p:nvSpPr>
          <p:cNvPr id="16" name="TextBox 42">
            <a:extLst>
              <a:ext uri="{FF2B5EF4-FFF2-40B4-BE49-F238E27FC236}">
                <a16:creationId xmlns:a16="http://schemas.microsoft.com/office/drawing/2014/main" id="{76E68D42-76C2-4C2E-9584-0D9D2802961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虚拟示波器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620571F-2356-1A35-76B1-523CF4BE6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30" y="1219615"/>
            <a:ext cx="3924848" cy="315321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983E6FE-E505-DD8A-1F57-42A262131C7E}"/>
              </a:ext>
            </a:extLst>
          </p:cNvPr>
          <p:cNvSpPr txBox="1"/>
          <p:nvPr/>
        </p:nvSpPr>
        <p:spPr>
          <a:xfrm>
            <a:off x="507418" y="4482233"/>
            <a:ext cx="5594362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000" dirty="0">
                <a:solidFill>
                  <a:srgbClr val="555555"/>
                </a:solidFill>
                <a:cs typeface="+mn-ea"/>
              </a:rPr>
              <a:t>可复用地增加硬件和软件</a:t>
            </a:r>
            <a:r>
              <a:rPr lang="zh-CN" altLang="en-US" sz="2000" dirty="0">
                <a:solidFill>
                  <a:srgbClr val="555555"/>
                </a:solidFill>
                <a:cs typeface="+mn-ea"/>
              </a:rPr>
              <a:t>的设备</a:t>
            </a:r>
            <a:endParaRPr lang="en-US" altLang="zh-CN" sz="2000" dirty="0">
              <a:solidFill>
                <a:srgbClr val="555555"/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zh-CN" sz="2000" dirty="0">
                <a:solidFill>
                  <a:srgbClr val="555555"/>
                </a:solidFill>
                <a:cs typeface="+mn-ea"/>
              </a:rPr>
              <a:t>由计算机显示器提供仪器可见操作界面</a:t>
            </a:r>
            <a:endParaRPr lang="en-US" altLang="zh-CN" sz="2000" dirty="0">
              <a:solidFill>
                <a:srgbClr val="555555"/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zh-CN" sz="2000" dirty="0">
                <a:solidFill>
                  <a:srgbClr val="555555"/>
                </a:solidFill>
                <a:cs typeface="+mn-ea"/>
              </a:rPr>
              <a:t>基于</a:t>
            </a:r>
            <a:r>
              <a:rPr lang="en-US" altLang="zh-CN" sz="2000" dirty="0">
                <a:solidFill>
                  <a:srgbClr val="555555"/>
                </a:solidFill>
                <a:cs typeface="+mn-ea"/>
              </a:rPr>
              <a:t>PC</a:t>
            </a:r>
            <a:r>
              <a:rPr lang="zh-CN" altLang="zh-CN" sz="2000" dirty="0">
                <a:solidFill>
                  <a:srgbClr val="555555"/>
                </a:solidFill>
                <a:cs typeface="+mn-ea"/>
              </a:rPr>
              <a:t>平台，其大部分功能由软件实现</a:t>
            </a:r>
            <a:endParaRPr lang="zh-CN" altLang="en-US" sz="2000" dirty="0">
              <a:solidFill>
                <a:srgbClr val="555555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7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6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7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7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 animBg="1"/>
          <p:bldP spid="5" grpId="0"/>
          <p:bldP spid="6" grpId="0" animBg="1"/>
          <p:bldP spid="7" grpId="0"/>
          <p:bldP spid="8" grpId="0" animBg="1"/>
          <p:bldP spid="9" grpId="0" animBg="1"/>
          <p:bldP spid="10" grpId="0" animBg="1"/>
          <p:bldP spid="11" grpId="0"/>
          <p:bldP spid="12" grpId="0"/>
          <p:bldP spid="16" grpId="0"/>
          <p:bldP spid="2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7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7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 animBg="1"/>
          <p:bldP spid="5" grpId="0"/>
          <p:bldP spid="6" grpId="0" animBg="1"/>
          <p:bldP spid="7" grpId="0"/>
          <p:bldP spid="8" grpId="0" animBg="1"/>
          <p:bldP spid="9" grpId="0" animBg="1"/>
          <p:bldP spid="10" grpId="0" animBg="1"/>
          <p:bldP spid="11" grpId="0"/>
          <p:bldP spid="12" grpId="0"/>
          <p:bldP spid="16" grpId="0"/>
          <p:bldP spid="2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3">
            <a:extLst>
              <a:ext uri="{FF2B5EF4-FFF2-40B4-BE49-F238E27FC236}">
                <a16:creationId xmlns:a16="http://schemas.microsoft.com/office/drawing/2014/main" id="{E435D906-2F53-44EA-B6AB-329CF4F1E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209" y="3875141"/>
            <a:ext cx="11766619" cy="0"/>
          </a:xfrm>
          <a:prstGeom prst="line">
            <a:avLst/>
          </a:prstGeom>
          <a:noFill/>
          <a:ln w="101600">
            <a:solidFill>
              <a:srgbClr val="344F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rgbClr val="FFD347"/>
                </a:solidFill>
              </a:ln>
              <a:cs typeface="+mn-ea"/>
              <a:sym typeface="+mn-lt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E7B70FE3-1E22-4ABA-A3DA-84614E14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264" y="1881947"/>
            <a:ext cx="1619250" cy="1668639"/>
          </a:xfrm>
          <a:prstGeom prst="roundRect">
            <a:avLst>
              <a:gd name="adj" fmla="val 13009"/>
            </a:avLst>
          </a:prstGeom>
          <a:solidFill>
            <a:srgbClr val="CF3B4C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C80972BC-49C7-4BE5-95DB-20505FD40D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9952" y="2077740"/>
            <a:ext cx="0" cy="1793874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Group 138">
            <a:extLst>
              <a:ext uri="{FF2B5EF4-FFF2-40B4-BE49-F238E27FC236}">
                <a16:creationId xmlns:a16="http://schemas.microsoft.com/office/drawing/2014/main" id="{99078847-D9B7-4EB2-9CF9-73269CE23D69}"/>
              </a:ext>
            </a:extLst>
          </p:cNvPr>
          <p:cNvGrpSpPr>
            <a:grpSpLocks/>
          </p:cNvGrpSpPr>
          <p:nvPr/>
        </p:nvGrpSpPr>
        <p:grpSpPr bwMode="auto">
          <a:xfrm>
            <a:off x="4686398" y="3771579"/>
            <a:ext cx="182151" cy="202340"/>
            <a:chOff x="1661" y="2750"/>
            <a:chExt cx="250" cy="250"/>
          </a:xfrm>
        </p:grpSpPr>
        <p:sp>
          <p:nvSpPr>
            <p:cNvPr id="6" name="Oval 139">
              <a:extLst>
                <a:ext uri="{FF2B5EF4-FFF2-40B4-BE49-F238E27FC236}">
                  <a16:creationId xmlns:a16="http://schemas.microsoft.com/office/drawing/2014/main" id="{C09E7EAB-1D3E-4EFF-8AA9-CEACEBA73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" name="Oval 140">
              <a:extLst>
                <a:ext uri="{FF2B5EF4-FFF2-40B4-BE49-F238E27FC236}">
                  <a16:creationId xmlns:a16="http://schemas.microsoft.com/office/drawing/2014/main" id="{82B5C526-0021-4AD8-88B2-068B34B8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57">
            <a:extLst>
              <a:ext uri="{FF2B5EF4-FFF2-40B4-BE49-F238E27FC236}">
                <a16:creationId xmlns:a16="http://schemas.microsoft.com/office/drawing/2014/main" id="{5391560C-3054-43A6-8C35-492540B9F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4367" y="1956030"/>
            <a:ext cx="1281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1990</a:t>
            </a:r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年代</a:t>
            </a:r>
          </a:p>
        </p:txBody>
      </p:sp>
      <p:sp>
        <p:nvSpPr>
          <p:cNvPr id="9" name="TextBox 57">
            <a:extLst>
              <a:ext uri="{FF2B5EF4-FFF2-40B4-BE49-F238E27FC236}">
                <a16:creationId xmlns:a16="http://schemas.microsoft.com/office/drawing/2014/main" id="{24BC9B0F-C1FA-49AC-B1EE-885B7C12D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830" y="2363489"/>
            <a:ext cx="1547701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中国开始虚拟示波器相关研究</a:t>
            </a:r>
          </a:p>
        </p:txBody>
      </p:sp>
      <p:sp>
        <p:nvSpPr>
          <p:cNvPr id="10" name="AutoShape 17">
            <a:extLst>
              <a:ext uri="{FF2B5EF4-FFF2-40B4-BE49-F238E27FC236}">
                <a16:creationId xmlns:a16="http://schemas.microsoft.com/office/drawing/2014/main" id="{D1C5A138-420B-4321-8477-5A907E7B3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780" y="4208517"/>
            <a:ext cx="1692052" cy="1497996"/>
          </a:xfrm>
          <a:prstGeom prst="roundRect">
            <a:avLst>
              <a:gd name="adj" fmla="val 13009"/>
            </a:avLst>
          </a:prstGeom>
          <a:solidFill>
            <a:srgbClr val="344F66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D5CA7809-B264-4EF5-B0A9-2951F1CE0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694" y="4323169"/>
            <a:ext cx="10747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1986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</a:p>
        </p:txBody>
      </p:sp>
      <p:sp>
        <p:nvSpPr>
          <p:cNvPr id="12" name="TextBox 57">
            <a:extLst>
              <a:ext uri="{FF2B5EF4-FFF2-40B4-BE49-F238E27FC236}">
                <a16:creationId xmlns:a16="http://schemas.microsoft.com/office/drawing/2014/main" id="{E7FF0622-9743-4E78-9174-CE1F9718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455" y="4598736"/>
            <a:ext cx="1443038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虚拟仪器提出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Lab View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诞生</a:t>
            </a:r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F2A752F5-9DF4-4128-801F-EB05E9DB1A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5705" y="3878670"/>
            <a:ext cx="1588" cy="64558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Group 138">
            <a:extLst>
              <a:ext uri="{FF2B5EF4-FFF2-40B4-BE49-F238E27FC236}">
                <a16:creationId xmlns:a16="http://schemas.microsoft.com/office/drawing/2014/main" id="{CC392D84-CE95-4612-991C-F36E9A3FD15D}"/>
              </a:ext>
            </a:extLst>
          </p:cNvPr>
          <p:cNvGrpSpPr>
            <a:grpSpLocks/>
          </p:cNvGrpSpPr>
          <p:nvPr/>
        </p:nvGrpSpPr>
        <p:grpSpPr bwMode="auto">
          <a:xfrm>
            <a:off x="3041722" y="3767545"/>
            <a:ext cx="182211" cy="202388"/>
            <a:chOff x="1661" y="2750"/>
            <a:chExt cx="250" cy="250"/>
          </a:xfrm>
        </p:grpSpPr>
        <p:sp>
          <p:nvSpPr>
            <p:cNvPr id="15" name="Oval 139">
              <a:extLst>
                <a:ext uri="{FF2B5EF4-FFF2-40B4-BE49-F238E27FC236}">
                  <a16:creationId xmlns:a16="http://schemas.microsoft.com/office/drawing/2014/main" id="{8B401C78-4E94-4D85-98C6-498F85E91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2750"/>
              <a:ext cx="250" cy="251"/>
            </a:xfrm>
            <a:prstGeom prst="ellipse">
              <a:avLst/>
            </a:prstGeom>
            <a:solidFill>
              <a:srgbClr val="013B6D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6" name="Oval 140">
              <a:extLst>
                <a:ext uri="{FF2B5EF4-FFF2-40B4-BE49-F238E27FC236}">
                  <a16:creationId xmlns:a16="http://schemas.microsoft.com/office/drawing/2014/main" id="{98419773-6728-418E-8808-D146D479C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17" name="AutoShape 5">
            <a:extLst>
              <a:ext uri="{FF2B5EF4-FFF2-40B4-BE49-F238E27FC236}">
                <a16:creationId xmlns:a16="http://schemas.microsoft.com/office/drawing/2014/main" id="{8E005C09-B217-4714-A72D-33A93C00C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368" y="4220863"/>
            <a:ext cx="1700213" cy="1497997"/>
          </a:xfrm>
          <a:prstGeom prst="roundRect">
            <a:avLst>
              <a:gd name="adj" fmla="val 13009"/>
            </a:avLst>
          </a:prstGeom>
          <a:solidFill>
            <a:srgbClr val="CF3B4C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18" name="TextBox 57">
            <a:extLst>
              <a:ext uri="{FF2B5EF4-FFF2-40B4-BE49-F238E27FC236}">
                <a16:creationId xmlns:a16="http://schemas.microsoft.com/office/drawing/2014/main" id="{34D0B816-C64D-418C-BA78-AC78FD9A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242" y="4321406"/>
            <a:ext cx="1773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2000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</a:p>
        </p:txBody>
      </p:sp>
      <p:sp>
        <p:nvSpPr>
          <p:cNvPr id="19" name="TextBox 57">
            <a:extLst>
              <a:ext uri="{FF2B5EF4-FFF2-40B4-BE49-F238E27FC236}">
                <a16:creationId xmlns:a16="http://schemas.microsoft.com/office/drawing/2014/main" id="{3287CDDA-36E4-49A5-9DF2-A273EB481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920" y="4598736"/>
            <a:ext cx="1541661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B/S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架构的虚拟示波器诞生</a:t>
            </a: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F29CCADC-9D54-446E-9407-9A8586B4D3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4767" y="3878670"/>
            <a:ext cx="1588" cy="64558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Group 138">
            <a:extLst>
              <a:ext uri="{FF2B5EF4-FFF2-40B4-BE49-F238E27FC236}">
                <a16:creationId xmlns:a16="http://schemas.microsoft.com/office/drawing/2014/main" id="{1F7B535D-A160-4F11-802E-D5614B8DC61C}"/>
              </a:ext>
            </a:extLst>
          </p:cNvPr>
          <p:cNvGrpSpPr>
            <a:grpSpLocks/>
          </p:cNvGrpSpPr>
          <p:nvPr/>
        </p:nvGrpSpPr>
        <p:grpSpPr bwMode="auto">
          <a:xfrm>
            <a:off x="6331014" y="3767544"/>
            <a:ext cx="182252" cy="202458"/>
            <a:chOff x="1661" y="2750"/>
            <a:chExt cx="250" cy="250"/>
          </a:xfrm>
        </p:grpSpPr>
        <p:sp>
          <p:nvSpPr>
            <p:cNvPr id="22" name="Oval 139">
              <a:extLst>
                <a:ext uri="{FF2B5EF4-FFF2-40B4-BE49-F238E27FC236}">
                  <a16:creationId xmlns:a16="http://schemas.microsoft.com/office/drawing/2014/main" id="{E4B6FCF2-A4A4-442E-B8B8-7D246BE1A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3" name="Oval 140">
              <a:extLst>
                <a:ext uri="{FF2B5EF4-FFF2-40B4-BE49-F238E27FC236}">
                  <a16:creationId xmlns:a16="http://schemas.microsoft.com/office/drawing/2014/main" id="{8C23879B-7B54-453F-A8EE-E29F9E3F4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24" name="AutoShape 2">
            <a:extLst>
              <a:ext uri="{FF2B5EF4-FFF2-40B4-BE49-F238E27FC236}">
                <a16:creationId xmlns:a16="http://schemas.microsoft.com/office/drawing/2014/main" id="{ADCB5A24-6707-4D0E-AEC0-97D54605A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122" y="1881947"/>
            <a:ext cx="1619250" cy="1668639"/>
          </a:xfrm>
          <a:prstGeom prst="roundRect">
            <a:avLst>
              <a:gd name="adj" fmla="val 13009"/>
            </a:avLst>
          </a:prstGeom>
          <a:solidFill>
            <a:srgbClr val="344F66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57">
            <a:extLst>
              <a:ext uri="{FF2B5EF4-FFF2-40B4-BE49-F238E27FC236}">
                <a16:creationId xmlns:a16="http://schemas.microsoft.com/office/drawing/2014/main" id="{8203DECD-CE12-46B6-9A30-A55141F1A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939" y="1956030"/>
            <a:ext cx="1281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2010</a:t>
            </a:r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年代</a:t>
            </a:r>
          </a:p>
        </p:txBody>
      </p:sp>
      <p:sp>
        <p:nvSpPr>
          <p:cNvPr id="26" name="TextBox 57">
            <a:extLst>
              <a:ext uri="{FF2B5EF4-FFF2-40B4-BE49-F238E27FC236}">
                <a16:creationId xmlns:a16="http://schemas.microsoft.com/office/drawing/2014/main" id="{7A4F93FE-F5B0-48A3-BEB9-26562B105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526" y="2331739"/>
            <a:ext cx="156527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示波器开始与物联网结合</a:t>
            </a: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A1F4893D-DB8B-4B66-BB10-A9C06EB94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5872" y="2077740"/>
            <a:ext cx="0" cy="1793874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Group 138">
            <a:extLst>
              <a:ext uri="{FF2B5EF4-FFF2-40B4-BE49-F238E27FC236}">
                <a16:creationId xmlns:a16="http://schemas.microsoft.com/office/drawing/2014/main" id="{1BAD719E-AAFA-4E38-8370-D33FD15B417C}"/>
              </a:ext>
            </a:extLst>
          </p:cNvPr>
          <p:cNvGrpSpPr>
            <a:grpSpLocks/>
          </p:cNvGrpSpPr>
          <p:nvPr/>
        </p:nvGrpSpPr>
        <p:grpSpPr bwMode="auto">
          <a:xfrm>
            <a:off x="7975731" y="3771579"/>
            <a:ext cx="182151" cy="202340"/>
            <a:chOff x="1661" y="2750"/>
            <a:chExt cx="250" cy="250"/>
          </a:xfrm>
        </p:grpSpPr>
        <p:sp>
          <p:nvSpPr>
            <p:cNvPr id="29" name="Oval 139">
              <a:extLst>
                <a:ext uri="{FF2B5EF4-FFF2-40B4-BE49-F238E27FC236}">
                  <a16:creationId xmlns:a16="http://schemas.microsoft.com/office/drawing/2014/main" id="{8FC590C2-8AAD-4099-B1E8-CB4D3F70A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01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0" name="Oval 140">
              <a:extLst>
                <a:ext uri="{FF2B5EF4-FFF2-40B4-BE49-F238E27FC236}">
                  <a16:creationId xmlns:a16="http://schemas.microsoft.com/office/drawing/2014/main" id="{A0B19444-BCF7-4AA6-A0ED-C19CB867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47" name="TextBox 42">
            <a:extLst>
              <a:ext uri="{FF2B5EF4-FFF2-40B4-BE49-F238E27FC236}">
                <a16:creationId xmlns:a16="http://schemas.microsoft.com/office/drawing/2014/main" id="{F794CAF2-A895-41AB-993B-4E8DAF28F8D8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国内外相关研究情况</a:t>
            </a:r>
          </a:p>
        </p:txBody>
      </p:sp>
    </p:spTree>
    <p:extLst>
      <p:ext uri="{BB962C8B-B14F-4D97-AF65-F5344CB8AC3E}">
        <p14:creationId xmlns:p14="http://schemas.microsoft.com/office/powerpoint/2010/main" val="39203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7" grpId="0" animBg="1"/>
      <p:bldP spid="18" grpId="0"/>
      <p:bldP spid="19" grpId="0"/>
      <p:bldP spid="20" grpId="0" animBg="1"/>
      <p:bldP spid="24" grpId="0" animBg="1"/>
      <p:bldP spid="25" grpId="0"/>
      <p:bldP spid="26" grpId="0"/>
      <p:bldP spid="27" grpId="0" animBg="1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D3F49B-5511-41FB-887E-6D609D5A097D}"/>
              </a:ext>
            </a:extLst>
          </p:cNvPr>
          <p:cNvGrpSpPr/>
          <p:nvPr/>
        </p:nvGrpSpPr>
        <p:grpSpPr>
          <a:xfrm>
            <a:off x="941173" y="4621303"/>
            <a:ext cx="10309654" cy="1364343"/>
            <a:chOff x="943429" y="4849537"/>
            <a:chExt cx="10309654" cy="1364343"/>
          </a:xfrm>
        </p:grpSpPr>
        <p:sp>
          <p:nvSpPr>
            <p:cNvPr id="3" name="圆角矩形 6">
              <a:extLst>
                <a:ext uri="{FF2B5EF4-FFF2-40B4-BE49-F238E27FC236}">
                  <a16:creationId xmlns:a16="http://schemas.microsoft.com/office/drawing/2014/main" id="{4BF3E370-0A87-4559-8A6D-F12B8B6C7C3D}"/>
                </a:ext>
              </a:extLst>
            </p:cNvPr>
            <p:cNvSpPr/>
            <p:nvPr/>
          </p:nvSpPr>
          <p:spPr>
            <a:xfrm>
              <a:off x="943429" y="4849537"/>
              <a:ext cx="9844020" cy="136434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五边形 7">
              <a:extLst>
                <a:ext uri="{FF2B5EF4-FFF2-40B4-BE49-F238E27FC236}">
                  <a16:creationId xmlns:a16="http://schemas.microsoft.com/office/drawing/2014/main" id="{1D324D86-662F-4EF4-A577-137E8A72AADE}"/>
                </a:ext>
              </a:extLst>
            </p:cNvPr>
            <p:cNvSpPr/>
            <p:nvPr/>
          </p:nvSpPr>
          <p:spPr>
            <a:xfrm>
              <a:off x="9830683" y="5158690"/>
              <a:ext cx="1422400" cy="746036"/>
            </a:xfrm>
            <a:prstGeom prst="homePlate">
              <a:avLst>
                <a:gd name="adj" fmla="val 31490"/>
              </a:avLst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216000" bIns="108000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TextBox 33">
              <a:extLst>
                <a:ext uri="{FF2B5EF4-FFF2-40B4-BE49-F238E27FC236}">
                  <a16:creationId xmlns:a16="http://schemas.microsoft.com/office/drawing/2014/main" id="{C4E3A307-2DE3-4EF4-A67B-12879BCA7284}"/>
                </a:ext>
              </a:extLst>
            </p:cNvPr>
            <p:cNvSpPr txBox="1"/>
            <p:nvPr/>
          </p:nvSpPr>
          <p:spPr>
            <a:xfrm>
              <a:off x="3079313" y="5254709"/>
              <a:ext cx="5977601" cy="366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rgbClr val="555555"/>
                  </a:solidFill>
                  <a:cs typeface="+mn-ea"/>
                  <a:sym typeface="+mn-lt"/>
                </a:rPr>
                <a:t>与物联网结合，探索虚拟示波器在物联网环境下的应用前景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8F4EBD1-C4FD-4BAC-9EF3-D939B7178055}"/>
                </a:ext>
              </a:extLst>
            </p:cNvPr>
            <p:cNvSpPr/>
            <p:nvPr/>
          </p:nvSpPr>
          <p:spPr>
            <a:xfrm>
              <a:off x="1554484" y="5148332"/>
              <a:ext cx="766752" cy="766752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38D5EE3-7AC7-41A8-9A4B-405E8FF1A705}"/>
                </a:ext>
              </a:extLst>
            </p:cNvPr>
            <p:cNvGrpSpPr/>
            <p:nvPr/>
          </p:nvGrpSpPr>
          <p:grpSpPr>
            <a:xfrm>
              <a:off x="1679904" y="5268632"/>
              <a:ext cx="486104" cy="526152"/>
              <a:chOff x="3714875" y="1883685"/>
              <a:chExt cx="486104" cy="526152"/>
            </a:xfrm>
          </p:grpSpPr>
          <p:sp>
            <p:nvSpPr>
              <p:cNvPr id="8" name="Oval 92">
                <a:extLst>
                  <a:ext uri="{FF2B5EF4-FFF2-40B4-BE49-F238E27FC236}">
                    <a16:creationId xmlns:a16="http://schemas.microsoft.com/office/drawing/2014/main" id="{62DF36EE-1043-49CE-A2C8-C2A1D372D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357" y="1925114"/>
                <a:ext cx="75954" cy="925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Freeform 93">
                <a:extLst>
                  <a:ext uri="{FF2B5EF4-FFF2-40B4-BE49-F238E27FC236}">
                    <a16:creationId xmlns:a16="http://schemas.microsoft.com/office/drawing/2014/main" id="{23FF3EEC-BDF6-47A1-A0C0-C758E289D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56" y="1990020"/>
                <a:ext cx="230623" cy="419817"/>
              </a:xfrm>
              <a:custGeom>
                <a:avLst/>
                <a:gdLst>
                  <a:gd name="T0" fmla="*/ 83 w 84"/>
                  <a:gd name="T1" fmla="*/ 42 h 153"/>
                  <a:gd name="T2" fmla="*/ 83 w 84"/>
                  <a:gd name="T3" fmla="*/ 42 h 153"/>
                  <a:gd name="T4" fmla="*/ 83 w 84"/>
                  <a:gd name="T5" fmla="*/ 42 h 153"/>
                  <a:gd name="T6" fmla="*/ 60 w 84"/>
                  <a:gd name="T7" fmla="*/ 17 h 153"/>
                  <a:gd name="T8" fmla="*/ 54 w 84"/>
                  <a:gd name="T9" fmla="*/ 14 h 153"/>
                  <a:gd name="T10" fmla="*/ 47 w 84"/>
                  <a:gd name="T11" fmla="*/ 14 h 153"/>
                  <a:gd name="T12" fmla="*/ 52 w 84"/>
                  <a:gd name="T13" fmla="*/ 18 h 153"/>
                  <a:gd name="T14" fmla="*/ 45 w 84"/>
                  <a:gd name="T15" fmla="*/ 21 h 153"/>
                  <a:gd name="T16" fmla="*/ 48 w 84"/>
                  <a:gd name="T17" fmla="*/ 27 h 153"/>
                  <a:gd name="T18" fmla="*/ 39 w 84"/>
                  <a:gd name="T19" fmla="*/ 47 h 153"/>
                  <a:gd name="T20" fmla="*/ 38 w 84"/>
                  <a:gd name="T21" fmla="*/ 19 h 153"/>
                  <a:gd name="T22" fmla="*/ 39 w 84"/>
                  <a:gd name="T23" fmla="*/ 18 h 153"/>
                  <a:gd name="T24" fmla="*/ 37 w 84"/>
                  <a:gd name="T25" fmla="*/ 11 h 153"/>
                  <a:gd name="T26" fmla="*/ 32 w 84"/>
                  <a:gd name="T27" fmla="*/ 11 h 153"/>
                  <a:gd name="T28" fmla="*/ 30 w 84"/>
                  <a:gd name="T29" fmla="*/ 18 h 153"/>
                  <a:gd name="T30" fmla="*/ 31 w 84"/>
                  <a:gd name="T31" fmla="*/ 19 h 153"/>
                  <a:gd name="T32" fmla="*/ 30 w 84"/>
                  <a:gd name="T33" fmla="*/ 47 h 153"/>
                  <a:gd name="T34" fmla="*/ 20 w 84"/>
                  <a:gd name="T35" fmla="*/ 27 h 153"/>
                  <a:gd name="T36" fmla="*/ 24 w 84"/>
                  <a:gd name="T37" fmla="*/ 21 h 153"/>
                  <a:gd name="T38" fmla="*/ 17 w 84"/>
                  <a:gd name="T39" fmla="*/ 18 h 153"/>
                  <a:gd name="T40" fmla="*/ 23 w 84"/>
                  <a:gd name="T41" fmla="*/ 13 h 153"/>
                  <a:gd name="T42" fmla="*/ 22 w 84"/>
                  <a:gd name="T43" fmla="*/ 12 h 153"/>
                  <a:gd name="T44" fmla="*/ 6 w 84"/>
                  <a:gd name="T45" fmla="*/ 5 h 153"/>
                  <a:gd name="T46" fmla="*/ 0 w 84"/>
                  <a:gd name="T47" fmla="*/ 0 h 153"/>
                  <a:gd name="T48" fmla="*/ 0 w 84"/>
                  <a:gd name="T49" fmla="*/ 21 h 153"/>
                  <a:gd name="T50" fmla="*/ 13 w 84"/>
                  <a:gd name="T51" fmla="*/ 26 h 153"/>
                  <a:gd name="T52" fmla="*/ 11 w 84"/>
                  <a:gd name="T53" fmla="*/ 87 h 153"/>
                  <a:gd name="T54" fmla="*/ 11 w 84"/>
                  <a:gd name="T55" fmla="*/ 87 h 153"/>
                  <a:gd name="T56" fmla="*/ 13 w 84"/>
                  <a:gd name="T57" fmla="*/ 87 h 153"/>
                  <a:gd name="T58" fmla="*/ 15 w 84"/>
                  <a:gd name="T59" fmla="*/ 153 h 153"/>
                  <a:gd name="T60" fmla="*/ 34 w 84"/>
                  <a:gd name="T61" fmla="*/ 153 h 153"/>
                  <a:gd name="T62" fmla="*/ 34 w 84"/>
                  <a:gd name="T63" fmla="*/ 87 h 153"/>
                  <a:gd name="T64" fmla="*/ 36 w 84"/>
                  <a:gd name="T65" fmla="*/ 87 h 153"/>
                  <a:gd name="T66" fmla="*/ 38 w 84"/>
                  <a:gd name="T67" fmla="*/ 153 h 153"/>
                  <a:gd name="T68" fmla="*/ 57 w 84"/>
                  <a:gd name="T69" fmla="*/ 153 h 153"/>
                  <a:gd name="T70" fmla="*/ 57 w 84"/>
                  <a:gd name="T71" fmla="*/ 87 h 153"/>
                  <a:gd name="T72" fmla="*/ 59 w 84"/>
                  <a:gd name="T73" fmla="*/ 87 h 153"/>
                  <a:gd name="T74" fmla="*/ 59 w 84"/>
                  <a:gd name="T75" fmla="*/ 87 h 153"/>
                  <a:gd name="T76" fmla="*/ 58 w 84"/>
                  <a:gd name="T77" fmla="*/ 77 h 153"/>
                  <a:gd name="T78" fmla="*/ 69 w 84"/>
                  <a:gd name="T79" fmla="*/ 82 h 153"/>
                  <a:gd name="T80" fmla="*/ 77 w 84"/>
                  <a:gd name="T81" fmla="*/ 67 h 153"/>
                  <a:gd name="T82" fmla="*/ 80 w 84"/>
                  <a:gd name="T83" fmla="*/ 60 h 153"/>
                  <a:gd name="T84" fmla="*/ 82 w 84"/>
                  <a:gd name="T85" fmla="*/ 56 h 153"/>
                  <a:gd name="T86" fmla="*/ 83 w 84"/>
                  <a:gd name="T87" fmla="*/ 54 h 153"/>
                  <a:gd name="T88" fmla="*/ 84 w 84"/>
                  <a:gd name="T89" fmla="*/ 53 h 153"/>
                  <a:gd name="T90" fmla="*/ 84 w 84"/>
                  <a:gd name="T91" fmla="*/ 52 h 153"/>
                  <a:gd name="T92" fmla="*/ 83 w 84"/>
                  <a:gd name="T93" fmla="*/ 42 h 153"/>
                  <a:gd name="T94" fmla="*/ 65 w 84"/>
                  <a:gd name="T95" fmla="*/ 51 h 153"/>
                  <a:gd name="T96" fmla="*/ 60 w 84"/>
                  <a:gd name="T97" fmla="*/ 58 h 153"/>
                  <a:gd name="T98" fmla="*/ 58 w 84"/>
                  <a:gd name="T99" fmla="*/ 62 h 153"/>
                  <a:gd name="T100" fmla="*/ 57 w 84"/>
                  <a:gd name="T101" fmla="*/ 39 h 153"/>
                  <a:gd name="T102" fmla="*/ 66 w 84"/>
                  <a:gd name="T103" fmla="*/ 49 h 153"/>
                  <a:gd name="T104" fmla="*/ 65 w 84"/>
                  <a:gd name="T105" fmla="*/ 5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4" h="153">
                    <a:moveTo>
                      <a:pt x="83" y="42"/>
                    </a:move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8" y="15"/>
                      <a:pt x="56" y="14"/>
                      <a:pt x="54" y="14"/>
                    </a:cubicBezTo>
                    <a:cubicBezTo>
                      <a:pt x="54" y="14"/>
                      <a:pt x="49" y="14"/>
                      <a:pt x="47" y="14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6" y="9"/>
                      <a:pt x="8" y="6"/>
                      <a:pt x="6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5" y="23"/>
                      <a:pt x="9" y="24"/>
                      <a:pt x="13" y="26"/>
                    </a:cubicBezTo>
                    <a:cubicBezTo>
                      <a:pt x="12" y="46"/>
                      <a:pt x="11" y="66"/>
                      <a:pt x="11" y="87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12" y="87"/>
                      <a:pt x="12" y="87"/>
                      <a:pt x="13" y="87"/>
                    </a:cubicBezTo>
                    <a:cubicBezTo>
                      <a:pt x="15" y="153"/>
                      <a:pt x="15" y="153"/>
                      <a:pt x="15" y="153"/>
                    </a:cubicBezTo>
                    <a:cubicBezTo>
                      <a:pt x="34" y="153"/>
                      <a:pt x="34" y="153"/>
                      <a:pt x="34" y="153"/>
                    </a:cubicBezTo>
                    <a:cubicBezTo>
                      <a:pt x="34" y="134"/>
                      <a:pt x="34" y="100"/>
                      <a:pt x="34" y="87"/>
                    </a:cubicBezTo>
                    <a:cubicBezTo>
                      <a:pt x="34" y="87"/>
                      <a:pt x="35" y="87"/>
                      <a:pt x="36" y="87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57" y="153"/>
                      <a:pt x="57" y="153"/>
                      <a:pt x="57" y="153"/>
                    </a:cubicBezTo>
                    <a:cubicBezTo>
                      <a:pt x="57" y="134"/>
                      <a:pt x="57" y="100"/>
                      <a:pt x="57" y="87"/>
                    </a:cubicBezTo>
                    <a:cubicBezTo>
                      <a:pt x="57" y="87"/>
                      <a:pt x="58" y="87"/>
                      <a:pt x="59" y="87"/>
                    </a:cubicBezTo>
                    <a:cubicBezTo>
                      <a:pt x="59" y="87"/>
                      <a:pt x="59" y="87"/>
                      <a:pt x="59" y="87"/>
                    </a:cubicBezTo>
                    <a:cubicBezTo>
                      <a:pt x="59" y="83"/>
                      <a:pt x="58" y="80"/>
                      <a:pt x="58" y="77"/>
                    </a:cubicBezTo>
                    <a:cubicBezTo>
                      <a:pt x="62" y="79"/>
                      <a:pt x="65" y="81"/>
                      <a:pt x="69" y="82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4" y="52"/>
                      <a:pt x="84" y="52"/>
                      <a:pt x="84" y="52"/>
                    </a:cubicBezTo>
                    <a:lnTo>
                      <a:pt x="83" y="42"/>
                    </a:lnTo>
                    <a:close/>
                    <a:moveTo>
                      <a:pt x="65" y="51"/>
                    </a:moveTo>
                    <a:cubicBezTo>
                      <a:pt x="60" y="58"/>
                      <a:pt x="60" y="58"/>
                      <a:pt x="60" y="58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54"/>
                      <a:pt x="58" y="47"/>
                      <a:pt x="57" y="39"/>
                    </a:cubicBezTo>
                    <a:cubicBezTo>
                      <a:pt x="66" y="49"/>
                      <a:pt x="66" y="49"/>
                      <a:pt x="66" y="49"/>
                    </a:cubicBezTo>
                    <a:lnTo>
                      <a:pt x="65" y="5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Freeform 94">
                <a:extLst>
                  <a:ext uri="{FF2B5EF4-FFF2-40B4-BE49-F238E27FC236}">
                    <a16:creationId xmlns:a16="http://schemas.microsoft.com/office/drawing/2014/main" id="{A7B38728-C2D7-4602-A565-DCC4C6845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066" y="1998306"/>
                <a:ext cx="169860" cy="19334"/>
              </a:xfrm>
              <a:custGeom>
                <a:avLst/>
                <a:gdLst>
                  <a:gd name="T0" fmla="*/ 58 w 62"/>
                  <a:gd name="T1" fmla="*/ 7 h 7"/>
                  <a:gd name="T2" fmla="*/ 4 w 62"/>
                  <a:gd name="T3" fmla="*/ 7 h 7"/>
                  <a:gd name="T4" fmla="*/ 0 w 62"/>
                  <a:gd name="T5" fmla="*/ 4 h 7"/>
                  <a:gd name="T6" fmla="*/ 4 w 62"/>
                  <a:gd name="T7" fmla="*/ 0 h 7"/>
                  <a:gd name="T8" fmla="*/ 58 w 62"/>
                  <a:gd name="T9" fmla="*/ 0 h 7"/>
                  <a:gd name="T10" fmla="*/ 62 w 62"/>
                  <a:gd name="T11" fmla="*/ 4 h 7"/>
                  <a:gd name="T12" fmla="*/ 58 w 6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">
                    <a:moveTo>
                      <a:pt x="58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2" y="2"/>
                      <a:pt x="62" y="4"/>
                    </a:cubicBezTo>
                    <a:cubicBezTo>
                      <a:pt x="62" y="6"/>
                      <a:pt x="61" y="7"/>
                      <a:pt x="58" y="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Freeform 95">
                <a:extLst>
                  <a:ext uri="{FF2B5EF4-FFF2-40B4-BE49-F238E27FC236}">
                    <a16:creationId xmlns:a16="http://schemas.microsoft.com/office/drawing/2014/main" id="{9A306980-81E4-4E2C-901F-8C7C4DC01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066" y="2042498"/>
                <a:ext cx="169860" cy="19334"/>
              </a:xfrm>
              <a:custGeom>
                <a:avLst/>
                <a:gdLst>
                  <a:gd name="T0" fmla="*/ 58 w 62"/>
                  <a:gd name="T1" fmla="*/ 7 h 7"/>
                  <a:gd name="T2" fmla="*/ 4 w 62"/>
                  <a:gd name="T3" fmla="*/ 7 h 7"/>
                  <a:gd name="T4" fmla="*/ 0 w 62"/>
                  <a:gd name="T5" fmla="*/ 4 h 7"/>
                  <a:gd name="T6" fmla="*/ 4 w 62"/>
                  <a:gd name="T7" fmla="*/ 0 h 7"/>
                  <a:gd name="T8" fmla="*/ 58 w 62"/>
                  <a:gd name="T9" fmla="*/ 0 h 7"/>
                  <a:gd name="T10" fmla="*/ 62 w 62"/>
                  <a:gd name="T11" fmla="*/ 4 h 7"/>
                  <a:gd name="T12" fmla="*/ 58 w 6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">
                    <a:moveTo>
                      <a:pt x="58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2" y="1"/>
                      <a:pt x="62" y="4"/>
                    </a:cubicBezTo>
                    <a:cubicBezTo>
                      <a:pt x="62" y="6"/>
                      <a:pt x="61" y="7"/>
                      <a:pt x="58" y="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96">
                <a:extLst>
                  <a:ext uri="{FF2B5EF4-FFF2-40B4-BE49-F238E27FC236}">
                    <a16:creationId xmlns:a16="http://schemas.microsoft.com/office/drawing/2014/main" id="{543180B0-8E15-49D0-BDDB-AF73D0905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066" y="2086689"/>
                <a:ext cx="169860" cy="19334"/>
              </a:xfrm>
              <a:custGeom>
                <a:avLst/>
                <a:gdLst>
                  <a:gd name="T0" fmla="*/ 58 w 62"/>
                  <a:gd name="T1" fmla="*/ 7 h 7"/>
                  <a:gd name="T2" fmla="*/ 4 w 62"/>
                  <a:gd name="T3" fmla="*/ 7 h 7"/>
                  <a:gd name="T4" fmla="*/ 0 w 62"/>
                  <a:gd name="T5" fmla="*/ 3 h 7"/>
                  <a:gd name="T6" fmla="*/ 4 w 62"/>
                  <a:gd name="T7" fmla="*/ 0 h 7"/>
                  <a:gd name="T8" fmla="*/ 58 w 62"/>
                  <a:gd name="T9" fmla="*/ 0 h 7"/>
                  <a:gd name="T10" fmla="*/ 62 w 62"/>
                  <a:gd name="T11" fmla="*/ 3 h 7"/>
                  <a:gd name="T12" fmla="*/ 58 w 6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">
                    <a:moveTo>
                      <a:pt x="58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2" y="1"/>
                      <a:pt x="62" y="3"/>
                    </a:cubicBezTo>
                    <a:cubicBezTo>
                      <a:pt x="62" y="5"/>
                      <a:pt x="61" y="7"/>
                      <a:pt x="58" y="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Freeform 97">
                <a:extLst>
                  <a:ext uri="{FF2B5EF4-FFF2-40B4-BE49-F238E27FC236}">
                    <a16:creationId xmlns:a16="http://schemas.microsoft.com/office/drawing/2014/main" id="{47221402-BDD7-4635-863A-8100F124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066" y="2130880"/>
                <a:ext cx="169860" cy="17953"/>
              </a:xfrm>
              <a:custGeom>
                <a:avLst/>
                <a:gdLst>
                  <a:gd name="T0" fmla="*/ 58 w 62"/>
                  <a:gd name="T1" fmla="*/ 7 h 7"/>
                  <a:gd name="T2" fmla="*/ 4 w 62"/>
                  <a:gd name="T3" fmla="*/ 7 h 7"/>
                  <a:gd name="T4" fmla="*/ 0 w 62"/>
                  <a:gd name="T5" fmla="*/ 3 h 7"/>
                  <a:gd name="T6" fmla="*/ 4 w 62"/>
                  <a:gd name="T7" fmla="*/ 0 h 7"/>
                  <a:gd name="T8" fmla="*/ 58 w 62"/>
                  <a:gd name="T9" fmla="*/ 0 h 7"/>
                  <a:gd name="T10" fmla="*/ 62 w 62"/>
                  <a:gd name="T11" fmla="*/ 3 h 7"/>
                  <a:gd name="T12" fmla="*/ 58 w 6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">
                    <a:moveTo>
                      <a:pt x="58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2" y="1"/>
                      <a:pt x="62" y="3"/>
                    </a:cubicBezTo>
                    <a:cubicBezTo>
                      <a:pt x="62" y="5"/>
                      <a:pt x="61" y="7"/>
                      <a:pt x="58" y="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Freeform 98">
                <a:extLst>
                  <a:ext uri="{FF2B5EF4-FFF2-40B4-BE49-F238E27FC236}">
                    <a16:creationId xmlns:a16="http://schemas.microsoft.com/office/drawing/2014/main" id="{527DB898-49D8-410D-8FCA-05F45B07FC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14875" y="1883685"/>
                <a:ext cx="269291" cy="336959"/>
              </a:xfrm>
              <a:custGeom>
                <a:avLst/>
                <a:gdLst>
                  <a:gd name="T0" fmla="*/ 93 w 98"/>
                  <a:gd name="T1" fmla="*/ 0 h 123"/>
                  <a:gd name="T2" fmla="*/ 27 w 98"/>
                  <a:gd name="T3" fmla="*/ 0 h 123"/>
                  <a:gd name="T4" fmla="*/ 24 w 98"/>
                  <a:gd name="T5" fmla="*/ 2 h 123"/>
                  <a:gd name="T6" fmla="*/ 1 w 98"/>
                  <a:gd name="T7" fmla="*/ 24 h 123"/>
                  <a:gd name="T8" fmla="*/ 0 w 98"/>
                  <a:gd name="T9" fmla="*/ 27 h 123"/>
                  <a:gd name="T10" fmla="*/ 0 w 98"/>
                  <a:gd name="T11" fmla="*/ 118 h 123"/>
                  <a:gd name="T12" fmla="*/ 5 w 98"/>
                  <a:gd name="T13" fmla="*/ 123 h 123"/>
                  <a:gd name="T14" fmla="*/ 93 w 98"/>
                  <a:gd name="T15" fmla="*/ 123 h 123"/>
                  <a:gd name="T16" fmla="*/ 98 w 98"/>
                  <a:gd name="T17" fmla="*/ 118 h 123"/>
                  <a:gd name="T18" fmla="*/ 98 w 98"/>
                  <a:gd name="T19" fmla="*/ 5 h 123"/>
                  <a:gd name="T20" fmla="*/ 93 w 98"/>
                  <a:gd name="T21" fmla="*/ 0 h 123"/>
                  <a:gd name="T22" fmla="*/ 24 w 98"/>
                  <a:gd name="T23" fmla="*/ 15 h 123"/>
                  <a:gd name="T24" fmla="*/ 24 w 98"/>
                  <a:gd name="T25" fmla="*/ 23 h 123"/>
                  <a:gd name="T26" fmla="*/ 16 w 98"/>
                  <a:gd name="T27" fmla="*/ 23 h 123"/>
                  <a:gd name="T28" fmla="*/ 24 w 98"/>
                  <a:gd name="T29" fmla="*/ 15 h 123"/>
                  <a:gd name="T30" fmla="*/ 88 w 98"/>
                  <a:gd name="T31" fmla="*/ 113 h 123"/>
                  <a:gd name="T32" fmla="*/ 10 w 98"/>
                  <a:gd name="T33" fmla="*/ 113 h 123"/>
                  <a:gd name="T34" fmla="*/ 10 w 98"/>
                  <a:gd name="T35" fmla="*/ 31 h 123"/>
                  <a:gd name="T36" fmla="*/ 28 w 98"/>
                  <a:gd name="T37" fmla="*/ 31 h 123"/>
                  <a:gd name="T38" fmla="*/ 32 w 98"/>
                  <a:gd name="T39" fmla="*/ 27 h 123"/>
                  <a:gd name="T40" fmla="*/ 32 w 98"/>
                  <a:gd name="T41" fmla="*/ 10 h 123"/>
                  <a:gd name="T42" fmla="*/ 88 w 98"/>
                  <a:gd name="T43" fmla="*/ 10 h 123"/>
                  <a:gd name="T44" fmla="*/ 88 w 98"/>
                  <a:gd name="T45" fmla="*/ 11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8" h="123">
                    <a:moveTo>
                      <a:pt x="93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1"/>
                      <a:pt x="24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1"/>
                      <a:pt x="2" y="123"/>
                      <a:pt x="5" y="123"/>
                    </a:cubicBezTo>
                    <a:cubicBezTo>
                      <a:pt x="93" y="123"/>
                      <a:pt x="93" y="123"/>
                      <a:pt x="93" y="123"/>
                    </a:cubicBezTo>
                    <a:cubicBezTo>
                      <a:pt x="95" y="123"/>
                      <a:pt x="98" y="121"/>
                      <a:pt x="98" y="118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5" y="0"/>
                      <a:pt x="93" y="0"/>
                    </a:cubicBezTo>
                    <a:close/>
                    <a:moveTo>
                      <a:pt x="24" y="15"/>
                    </a:moveTo>
                    <a:cubicBezTo>
                      <a:pt x="24" y="23"/>
                      <a:pt x="24" y="23"/>
                      <a:pt x="24" y="23"/>
                    </a:cubicBezTo>
                    <a:cubicBezTo>
                      <a:pt x="16" y="23"/>
                      <a:pt x="16" y="23"/>
                      <a:pt x="16" y="23"/>
                    </a:cubicBezTo>
                    <a:lnTo>
                      <a:pt x="24" y="15"/>
                    </a:lnTo>
                    <a:close/>
                    <a:moveTo>
                      <a:pt x="88" y="113"/>
                    </a:moveTo>
                    <a:cubicBezTo>
                      <a:pt x="10" y="113"/>
                      <a:pt x="10" y="113"/>
                      <a:pt x="10" y="113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30" y="31"/>
                      <a:pt x="32" y="29"/>
                      <a:pt x="32" y="27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88" y="10"/>
                      <a:pt x="88" y="10"/>
                      <a:pt x="88" y="10"/>
                    </a:cubicBezTo>
                    <a:lnTo>
                      <a:pt x="88" y="11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759A7B-E1ED-4F42-B313-10EBEC3D6C1B}"/>
              </a:ext>
            </a:extLst>
          </p:cNvPr>
          <p:cNvGrpSpPr/>
          <p:nvPr/>
        </p:nvGrpSpPr>
        <p:grpSpPr>
          <a:xfrm>
            <a:off x="941173" y="3068273"/>
            <a:ext cx="10309654" cy="1364343"/>
            <a:chOff x="943429" y="3296507"/>
            <a:chExt cx="10309654" cy="1364343"/>
          </a:xfrm>
        </p:grpSpPr>
        <p:sp>
          <p:nvSpPr>
            <p:cNvPr id="16" name="圆角矩形 19">
              <a:extLst>
                <a:ext uri="{FF2B5EF4-FFF2-40B4-BE49-F238E27FC236}">
                  <a16:creationId xmlns:a16="http://schemas.microsoft.com/office/drawing/2014/main" id="{6B7C7E1C-3C9A-4040-A13E-33006A6EE8E4}"/>
                </a:ext>
              </a:extLst>
            </p:cNvPr>
            <p:cNvSpPr/>
            <p:nvPr/>
          </p:nvSpPr>
          <p:spPr>
            <a:xfrm>
              <a:off x="943429" y="3296507"/>
              <a:ext cx="9844020" cy="136434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五边形 20">
              <a:extLst>
                <a:ext uri="{FF2B5EF4-FFF2-40B4-BE49-F238E27FC236}">
                  <a16:creationId xmlns:a16="http://schemas.microsoft.com/office/drawing/2014/main" id="{F0224620-C97D-4009-8BDD-897CADEE471F}"/>
                </a:ext>
              </a:extLst>
            </p:cNvPr>
            <p:cNvSpPr/>
            <p:nvPr/>
          </p:nvSpPr>
          <p:spPr>
            <a:xfrm>
              <a:off x="9830683" y="3605660"/>
              <a:ext cx="1422400" cy="746036"/>
            </a:xfrm>
            <a:prstGeom prst="homePlate">
              <a:avLst>
                <a:gd name="adj" fmla="val 31490"/>
              </a:avLst>
            </a:prstGeom>
            <a:solidFill>
              <a:srgbClr val="CF3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216000" bIns="108000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33">
              <a:extLst>
                <a:ext uri="{FF2B5EF4-FFF2-40B4-BE49-F238E27FC236}">
                  <a16:creationId xmlns:a16="http://schemas.microsoft.com/office/drawing/2014/main" id="{6624E149-C149-4CBD-9870-62BE77751B77}"/>
                </a:ext>
              </a:extLst>
            </p:cNvPr>
            <p:cNvSpPr txBox="1"/>
            <p:nvPr/>
          </p:nvSpPr>
          <p:spPr>
            <a:xfrm>
              <a:off x="3079313" y="3701679"/>
              <a:ext cx="5977601" cy="366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rgbClr val="555555"/>
                  </a:solidFill>
                  <a:cs typeface="+mn-ea"/>
                  <a:sym typeface="+mn-lt"/>
                </a:rPr>
                <a:t>研究虚拟示波器软件的开发技术，提供扩展良好的平台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6255A4D-56B7-44C3-A222-C3CDF0C3B4CC}"/>
                </a:ext>
              </a:extLst>
            </p:cNvPr>
            <p:cNvSpPr/>
            <p:nvPr/>
          </p:nvSpPr>
          <p:spPr>
            <a:xfrm>
              <a:off x="1554484" y="3595302"/>
              <a:ext cx="766752" cy="766752"/>
            </a:xfrm>
            <a:prstGeom prst="ellipse">
              <a:avLst/>
            </a:prstGeom>
            <a:solidFill>
              <a:srgbClr val="CF3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121C736-4795-42FC-B6FF-F02B4831618E}"/>
                </a:ext>
              </a:extLst>
            </p:cNvPr>
            <p:cNvGrpSpPr/>
            <p:nvPr/>
          </p:nvGrpSpPr>
          <p:grpSpPr>
            <a:xfrm>
              <a:off x="1684443" y="3731869"/>
              <a:ext cx="516444" cy="493618"/>
              <a:chOff x="9682163" y="5963443"/>
              <a:chExt cx="574675" cy="549275"/>
            </a:xfrm>
            <a:solidFill>
              <a:schemeClr val="bg1"/>
            </a:solidFill>
          </p:grpSpPr>
          <p:sp>
            <p:nvSpPr>
              <p:cNvPr id="21" name="Freeform 864">
                <a:extLst>
                  <a:ext uri="{FF2B5EF4-FFF2-40B4-BE49-F238E27FC236}">
                    <a16:creationId xmlns:a16="http://schemas.microsoft.com/office/drawing/2014/main" id="{CDB37BB8-9479-4F41-AF16-524FAAB1E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5200" y="5963443"/>
                <a:ext cx="104775" cy="117475"/>
              </a:xfrm>
              <a:custGeom>
                <a:avLst/>
                <a:gdLst>
                  <a:gd name="T0" fmla="*/ 14 w 60"/>
                  <a:gd name="T1" fmla="*/ 60 h 67"/>
                  <a:gd name="T2" fmla="*/ 8 w 60"/>
                  <a:gd name="T3" fmla="*/ 21 h 67"/>
                  <a:gd name="T4" fmla="*/ 46 w 60"/>
                  <a:gd name="T5" fmla="*/ 7 h 67"/>
                  <a:gd name="T6" fmla="*/ 51 w 60"/>
                  <a:gd name="T7" fmla="*/ 46 h 67"/>
                  <a:gd name="T8" fmla="*/ 14 w 60"/>
                  <a:gd name="T9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7">
                    <a:moveTo>
                      <a:pt x="14" y="60"/>
                    </a:moveTo>
                    <a:cubicBezTo>
                      <a:pt x="2" y="53"/>
                      <a:pt x="0" y="35"/>
                      <a:pt x="8" y="21"/>
                    </a:cubicBezTo>
                    <a:cubicBezTo>
                      <a:pt x="17" y="6"/>
                      <a:pt x="34" y="0"/>
                      <a:pt x="46" y="7"/>
                    </a:cubicBezTo>
                    <a:cubicBezTo>
                      <a:pt x="57" y="14"/>
                      <a:pt x="60" y="31"/>
                      <a:pt x="51" y="46"/>
                    </a:cubicBezTo>
                    <a:cubicBezTo>
                      <a:pt x="43" y="61"/>
                      <a:pt x="26" y="67"/>
                      <a:pt x="1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865">
                <a:extLst>
                  <a:ext uri="{FF2B5EF4-FFF2-40B4-BE49-F238E27FC236}">
                    <a16:creationId xmlns:a16="http://schemas.microsoft.com/office/drawing/2014/main" id="{79A0B2A0-9AF8-42E8-9F92-90D9DD805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2163" y="6049168"/>
                <a:ext cx="569913" cy="463550"/>
              </a:xfrm>
              <a:custGeom>
                <a:avLst/>
                <a:gdLst>
                  <a:gd name="T0" fmla="*/ 4 w 326"/>
                  <a:gd name="T1" fmla="*/ 20 h 265"/>
                  <a:gd name="T2" fmla="*/ 5 w 326"/>
                  <a:gd name="T3" fmla="*/ 20 h 265"/>
                  <a:gd name="T4" fmla="*/ 16 w 326"/>
                  <a:gd name="T5" fmla="*/ 16 h 265"/>
                  <a:gd name="T6" fmla="*/ 59 w 326"/>
                  <a:gd name="T7" fmla="*/ 2 h 265"/>
                  <a:gd name="T8" fmla="*/ 98 w 326"/>
                  <a:gd name="T9" fmla="*/ 9 h 265"/>
                  <a:gd name="T10" fmla="*/ 88 w 326"/>
                  <a:gd name="T11" fmla="*/ 16 h 265"/>
                  <a:gd name="T12" fmla="*/ 85 w 326"/>
                  <a:gd name="T13" fmla="*/ 32 h 265"/>
                  <a:gd name="T14" fmla="*/ 102 w 326"/>
                  <a:gd name="T15" fmla="*/ 24 h 265"/>
                  <a:gd name="T16" fmla="*/ 108 w 326"/>
                  <a:gd name="T17" fmla="*/ 12 h 265"/>
                  <a:gd name="T18" fmla="*/ 110 w 326"/>
                  <a:gd name="T19" fmla="*/ 26 h 265"/>
                  <a:gd name="T20" fmla="*/ 89 w 326"/>
                  <a:gd name="T21" fmla="*/ 70 h 265"/>
                  <a:gd name="T22" fmla="*/ 111 w 326"/>
                  <a:gd name="T23" fmla="*/ 34 h 265"/>
                  <a:gd name="T24" fmla="*/ 118 w 326"/>
                  <a:gd name="T25" fmla="*/ 32 h 265"/>
                  <a:gd name="T26" fmla="*/ 128 w 326"/>
                  <a:gd name="T27" fmla="*/ 86 h 265"/>
                  <a:gd name="T28" fmla="*/ 162 w 326"/>
                  <a:gd name="T29" fmla="*/ 108 h 265"/>
                  <a:gd name="T30" fmla="*/ 222 w 326"/>
                  <a:gd name="T31" fmla="*/ 60 h 265"/>
                  <a:gd name="T32" fmla="*/ 326 w 326"/>
                  <a:gd name="T33" fmla="*/ 135 h 265"/>
                  <a:gd name="T34" fmla="*/ 312 w 326"/>
                  <a:gd name="T35" fmla="*/ 137 h 265"/>
                  <a:gd name="T36" fmla="*/ 156 w 326"/>
                  <a:gd name="T37" fmla="*/ 137 h 265"/>
                  <a:gd name="T38" fmla="*/ 130 w 326"/>
                  <a:gd name="T39" fmla="*/ 135 h 265"/>
                  <a:gd name="T40" fmla="*/ 121 w 326"/>
                  <a:gd name="T41" fmla="*/ 121 h 265"/>
                  <a:gd name="T42" fmla="*/ 104 w 326"/>
                  <a:gd name="T43" fmla="*/ 108 h 265"/>
                  <a:gd name="T44" fmla="*/ 103 w 326"/>
                  <a:gd name="T45" fmla="*/ 108 h 265"/>
                  <a:gd name="T46" fmla="*/ 103 w 326"/>
                  <a:gd name="T47" fmla="*/ 108 h 265"/>
                  <a:gd name="T48" fmla="*/ 97 w 326"/>
                  <a:gd name="T49" fmla="*/ 96 h 265"/>
                  <a:gd name="T50" fmla="*/ 96 w 326"/>
                  <a:gd name="T51" fmla="*/ 94 h 265"/>
                  <a:gd name="T52" fmla="*/ 95 w 326"/>
                  <a:gd name="T53" fmla="*/ 85 h 265"/>
                  <a:gd name="T54" fmla="*/ 101 w 326"/>
                  <a:gd name="T55" fmla="*/ 161 h 265"/>
                  <a:gd name="T56" fmla="*/ 77 w 326"/>
                  <a:gd name="T57" fmla="*/ 265 h 265"/>
                  <a:gd name="T58" fmla="*/ 69 w 326"/>
                  <a:gd name="T59" fmla="*/ 180 h 265"/>
                  <a:gd name="T60" fmla="*/ 68 w 326"/>
                  <a:gd name="T61" fmla="*/ 177 h 265"/>
                  <a:gd name="T62" fmla="*/ 54 w 326"/>
                  <a:gd name="T63" fmla="*/ 149 h 265"/>
                  <a:gd name="T64" fmla="*/ 8 w 326"/>
                  <a:gd name="T65" fmla="*/ 260 h 265"/>
                  <a:gd name="T66" fmla="*/ 3 w 326"/>
                  <a:gd name="T67" fmla="*/ 113 h 265"/>
                  <a:gd name="T68" fmla="*/ 25 w 326"/>
                  <a:gd name="T69" fmla="*/ 68 h 265"/>
                  <a:gd name="T70" fmla="*/ 0 w 326"/>
                  <a:gd name="T71" fmla="*/ 49 h 265"/>
                  <a:gd name="T72" fmla="*/ 0 w 326"/>
                  <a:gd name="T73" fmla="*/ 48 h 265"/>
                  <a:gd name="T74" fmla="*/ 4 w 326"/>
                  <a:gd name="T75" fmla="*/ 2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6" h="265">
                    <a:moveTo>
                      <a:pt x="4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3" y="0"/>
                      <a:pt x="75" y="0"/>
                      <a:pt x="77" y="1"/>
                    </a:cubicBezTo>
                    <a:cubicBezTo>
                      <a:pt x="86" y="4"/>
                      <a:pt x="92" y="6"/>
                      <a:pt x="98" y="9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77" y="74"/>
                      <a:pt x="77" y="74"/>
                      <a:pt x="77" y="74"/>
                    </a:cubicBezTo>
                    <a:cubicBezTo>
                      <a:pt x="102" y="24"/>
                      <a:pt x="102" y="24"/>
                      <a:pt x="102" y="24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0" y="26"/>
                      <a:pt x="110" y="26"/>
                      <a:pt x="110" y="26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89" y="70"/>
                      <a:pt x="89" y="70"/>
                      <a:pt x="89" y="70"/>
                    </a:cubicBezTo>
                    <a:cubicBezTo>
                      <a:pt x="110" y="45"/>
                      <a:pt x="110" y="45"/>
                      <a:pt x="110" y="45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8" y="32"/>
                      <a:pt x="118" y="32"/>
                      <a:pt x="118" y="32"/>
                    </a:cubicBezTo>
                    <a:cubicBezTo>
                      <a:pt x="118" y="32"/>
                      <a:pt x="118" y="32"/>
                      <a:pt x="118" y="32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40" y="93"/>
                      <a:pt x="140" y="93"/>
                      <a:pt x="140" y="93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9"/>
                      <a:pt x="162" y="109"/>
                    </a:cubicBezTo>
                    <a:cubicBezTo>
                      <a:pt x="222" y="60"/>
                      <a:pt x="222" y="60"/>
                      <a:pt x="222" y="60"/>
                    </a:cubicBezTo>
                    <a:cubicBezTo>
                      <a:pt x="225" y="57"/>
                      <a:pt x="231" y="57"/>
                      <a:pt x="235" y="60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25" y="137"/>
                      <a:pt x="322" y="137"/>
                      <a:pt x="320" y="137"/>
                    </a:cubicBezTo>
                    <a:cubicBezTo>
                      <a:pt x="312" y="137"/>
                      <a:pt x="312" y="137"/>
                      <a:pt x="312" y="137"/>
                    </a:cubicBezTo>
                    <a:cubicBezTo>
                      <a:pt x="160" y="114"/>
                      <a:pt x="160" y="114"/>
                      <a:pt x="160" y="114"/>
                    </a:cubicBezTo>
                    <a:cubicBezTo>
                      <a:pt x="156" y="137"/>
                      <a:pt x="156" y="137"/>
                      <a:pt x="156" y="137"/>
                    </a:cubicBezTo>
                    <a:cubicBezTo>
                      <a:pt x="137" y="137"/>
                      <a:pt x="137" y="137"/>
                      <a:pt x="137" y="137"/>
                    </a:cubicBezTo>
                    <a:cubicBezTo>
                      <a:pt x="134" y="137"/>
                      <a:pt x="132" y="137"/>
                      <a:pt x="130" y="135"/>
                    </a:cubicBezTo>
                    <a:cubicBezTo>
                      <a:pt x="135" y="131"/>
                      <a:pt x="135" y="131"/>
                      <a:pt x="135" y="131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10" y="112"/>
                      <a:pt x="110" y="112"/>
                      <a:pt x="110" y="112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90" y="85"/>
                      <a:pt x="100" y="101"/>
                      <a:pt x="97" y="96"/>
                    </a:cubicBezTo>
                    <a:cubicBezTo>
                      <a:pt x="97" y="96"/>
                      <a:pt x="97" y="96"/>
                      <a:pt x="97" y="96"/>
                    </a:cubicBezTo>
                    <a:cubicBezTo>
                      <a:pt x="97" y="96"/>
                      <a:pt x="97" y="96"/>
                      <a:pt x="97" y="96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6" y="91"/>
                      <a:pt x="96" y="91"/>
                      <a:pt x="96" y="91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1" y="96"/>
                      <a:pt x="87" y="108"/>
                      <a:pt x="82" y="121"/>
                    </a:cubicBezTo>
                    <a:cubicBezTo>
                      <a:pt x="87" y="130"/>
                      <a:pt x="94" y="145"/>
                      <a:pt x="101" y="161"/>
                    </a:cubicBezTo>
                    <a:cubicBezTo>
                      <a:pt x="111" y="205"/>
                      <a:pt x="108" y="234"/>
                      <a:pt x="111" y="262"/>
                    </a:cubicBezTo>
                    <a:cubicBezTo>
                      <a:pt x="77" y="265"/>
                      <a:pt x="77" y="265"/>
                      <a:pt x="77" y="265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69" y="180"/>
                      <a:pt x="69" y="180"/>
                      <a:pt x="69" y="180"/>
                    </a:cubicBezTo>
                    <a:cubicBezTo>
                      <a:pt x="69" y="180"/>
                      <a:pt x="69" y="180"/>
                      <a:pt x="69" y="179"/>
                    </a:cubicBezTo>
                    <a:cubicBezTo>
                      <a:pt x="68" y="177"/>
                      <a:pt x="68" y="177"/>
                      <a:pt x="68" y="177"/>
                    </a:cubicBezTo>
                    <a:cubicBezTo>
                      <a:pt x="59" y="160"/>
                      <a:pt x="59" y="160"/>
                      <a:pt x="59" y="160"/>
                    </a:cubicBezTo>
                    <a:cubicBezTo>
                      <a:pt x="54" y="149"/>
                      <a:pt x="54" y="149"/>
                      <a:pt x="54" y="149"/>
                    </a:cubicBezTo>
                    <a:cubicBezTo>
                      <a:pt x="52" y="180"/>
                      <a:pt x="47" y="232"/>
                      <a:pt x="41" y="264"/>
                    </a:cubicBezTo>
                    <a:cubicBezTo>
                      <a:pt x="8" y="260"/>
                      <a:pt x="8" y="260"/>
                      <a:pt x="8" y="260"/>
                    </a:cubicBezTo>
                    <a:cubicBezTo>
                      <a:pt x="13" y="212"/>
                      <a:pt x="16" y="167"/>
                      <a:pt x="18" y="120"/>
                    </a:cubicBezTo>
                    <a:cubicBezTo>
                      <a:pt x="13" y="117"/>
                      <a:pt x="8" y="115"/>
                      <a:pt x="3" y="113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10" y="97"/>
                      <a:pt x="18" y="83"/>
                      <a:pt x="25" y="68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5" y="14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866">
                <a:extLst>
                  <a:ext uri="{FF2B5EF4-FFF2-40B4-BE49-F238E27FC236}">
                    <a16:creationId xmlns:a16="http://schemas.microsoft.com/office/drawing/2014/main" id="{F803D1CC-68E8-48C7-BE23-3394710DE7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04413" y="6296818"/>
                <a:ext cx="352425" cy="206375"/>
              </a:xfrm>
              <a:custGeom>
                <a:avLst/>
                <a:gdLst>
                  <a:gd name="T0" fmla="*/ 108 w 202"/>
                  <a:gd name="T1" fmla="*/ 78 h 118"/>
                  <a:gd name="T2" fmla="*/ 202 w 202"/>
                  <a:gd name="T3" fmla="*/ 0 h 118"/>
                  <a:gd name="T4" fmla="*/ 202 w 202"/>
                  <a:gd name="T5" fmla="*/ 108 h 118"/>
                  <a:gd name="T6" fmla="*/ 193 w 202"/>
                  <a:gd name="T7" fmla="*/ 118 h 118"/>
                  <a:gd name="T8" fmla="*/ 10 w 202"/>
                  <a:gd name="T9" fmla="*/ 118 h 118"/>
                  <a:gd name="T10" fmla="*/ 0 w 202"/>
                  <a:gd name="T11" fmla="*/ 108 h 118"/>
                  <a:gd name="T12" fmla="*/ 0 w 202"/>
                  <a:gd name="T13" fmla="*/ 0 h 118"/>
                  <a:gd name="T14" fmla="*/ 95 w 202"/>
                  <a:gd name="T15" fmla="*/ 78 h 118"/>
                  <a:gd name="T16" fmla="*/ 108 w 202"/>
                  <a:gd name="T17" fmla="*/ 78 h 118"/>
                  <a:gd name="T18" fmla="*/ 145 w 202"/>
                  <a:gd name="T19" fmla="*/ 67 h 118"/>
                  <a:gd name="T20" fmla="*/ 189 w 202"/>
                  <a:gd name="T21" fmla="*/ 109 h 118"/>
                  <a:gd name="T22" fmla="*/ 191 w 202"/>
                  <a:gd name="T23" fmla="*/ 110 h 118"/>
                  <a:gd name="T24" fmla="*/ 193 w 202"/>
                  <a:gd name="T25" fmla="*/ 109 h 118"/>
                  <a:gd name="T26" fmla="*/ 193 w 202"/>
                  <a:gd name="T27" fmla="*/ 104 h 118"/>
                  <a:gd name="T28" fmla="*/ 149 w 202"/>
                  <a:gd name="T29" fmla="*/ 62 h 118"/>
                  <a:gd name="T30" fmla="*/ 145 w 202"/>
                  <a:gd name="T31" fmla="*/ 62 h 118"/>
                  <a:gd name="T32" fmla="*/ 145 w 202"/>
                  <a:gd name="T33" fmla="*/ 67 h 118"/>
                  <a:gd name="T34" fmla="*/ 58 w 202"/>
                  <a:gd name="T35" fmla="*/ 62 h 118"/>
                  <a:gd name="T36" fmla="*/ 54 w 202"/>
                  <a:gd name="T37" fmla="*/ 62 h 118"/>
                  <a:gd name="T38" fmla="*/ 9 w 202"/>
                  <a:gd name="T39" fmla="*/ 104 h 118"/>
                  <a:gd name="T40" fmla="*/ 9 w 202"/>
                  <a:gd name="T41" fmla="*/ 109 h 118"/>
                  <a:gd name="T42" fmla="*/ 12 w 202"/>
                  <a:gd name="T43" fmla="*/ 110 h 118"/>
                  <a:gd name="T44" fmla="*/ 14 w 202"/>
                  <a:gd name="T45" fmla="*/ 109 h 118"/>
                  <a:gd name="T46" fmla="*/ 58 w 202"/>
                  <a:gd name="T47" fmla="*/ 67 h 118"/>
                  <a:gd name="T48" fmla="*/ 58 w 202"/>
                  <a:gd name="T49" fmla="*/ 6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2" h="118">
                    <a:moveTo>
                      <a:pt x="108" y="78"/>
                    </a:moveTo>
                    <a:cubicBezTo>
                      <a:pt x="202" y="0"/>
                      <a:pt x="202" y="0"/>
                      <a:pt x="202" y="0"/>
                    </a:cubicBezTo>
                    <a:cubicBezTo>
                      <a:pt x="202" y="108"/>
                      <a:pt x="202" y="108"/>
                      <a:pt x="202" y="108"/>
                    </a:cubicBezTo>
                    <a:cubicBezTo>
                      <a:pt x="202" y="113"/>
                      <a:pt x="198" y="118"/>
                      <a:pt x="193" y="118"/>
                    </a:cubicBezTo>
                    <a:cubicBezTo>
                      <a:pt x="10" y="118"/>
                      <a:pt x="10" y="118"/>
                      <a:pt x="10" y="118"/>
                    </a:cubicBezTo>
                    <a:cubicBezTo>
                      <a:pt x="4" y="118"/>
                      <a:pt x="0" y="113"/>
                      <a:pt x="0" y="10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98" y="81"/>
                      <a:pt x="104" y="81"/>
                      <a:pt x="108" y="78"/>
                    </a:cubicBezTo>
                    <a:close/>
                    <a:moveTo>
                      <a:pt x="145" y="67"/>
                    </a:moveTo>
                    <a:cubicBezTo>
                      <a:pt x="189" y="109"/>
                      <a:pt x="189" y="109"/>
                      <a:pt x="189" y="109"/>
                    </a:cubicBezTo>
                    <a:cubicBezTo>
                      <a:pt x="190" y="109"/>
                      <a:pt x="190" y="110"/>
                      <a:pt x="191" y="110"/>
                    </a:cubicBezTo>
                    <a:cubicBezTo>
                      <a:pt x="192" y="110"/>
                      <a:pt x="193" y="109"/>
                      <a:pt x="193" y="109"/>
                    </a:cubicBezTo>
                    <a:cubicBezTo>
                      <a:pt x="195" y="107"/>
                      <a:pt x="195" y="105"/>
                      <a:pt x="193" y="104"/>
                    </a:cubicBezTo>
                    <a:cubicBezTo>
                      <a:pt x="149" y="62"/>
                      <a:pt x="149" y="62"/>
                      <a:pt x="149" y="62"/>
                    </a:cubicBezTo>
                    <a:cubicBezTo>
                      <a:pt x="148" y="61"/>
                      <a:pt x="146" y="61"/>
                      <a:pt x="145" y="62"/>
                    </a:cubicBezTo>
                    <a:cubicBezTo>
                      <a:pt x="143" y="64"/>
                      <a:pt x="143" y="66"/>
                      <a:pt x="145" y="67"/>
                    </a:cubicBezTo>
                    <a:close/>
                    <a:moveTo>
                      <a:pt x="58" y="62"/>
                    </a:moveTo>
                    <a:cubicBezTo>
                      <a:pt x="57" y="61"/>
                      <a:pt x="55" y="61"/>
                      <a:pt x="54" y="62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8" y="105"/>
                      <a:pt x="8" y="107"/>
                      <a:pt x="9" y="109"/>
                    </a:cubicBezTo>
                    <a:cubicBezTo>
                      <a:pt x="10" y="109"/>
                      <a:pt x="11" y="110"/>
                      <a:pt x="12" y="110"/>
                    </a:cubicBezTo>
                    <a:cubicBezTo>
                      <a:pt x="12" y="110"/>
                      <a:pt x="13" y="109"/>
                      <a:pt x="14" y="109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9" y="66"/>
                      <a:pt x="59" y="64"/>
                      <a:pt x="58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867">
                <a:extLst>
                  <a:ext uri="{FF2B5EF4-FFF2-40B4-BE49-F238E27FC236}">
                    <a16:creationId xmlns:a16="http://schemas.microsoft.com/office/drawing/2014/main" id="{50D58834-CAE6-4EF4-86BB-4CF61004C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3313" y="6295231"/>
                <a:ext cx="198438" cy="49213"/>
              </a:xfrm>
              <a:custGeom>
                <a:avLst/>
                <a:gdLst>
                  <a:gd name="T0" fmla="*/ 7 w 114"/>
                  <a:gd name="T1" fmla="*/ 0 h 28"/>
                  <a:gd name="T2" fmla="*/ 109 w 114"/>
                  <a:gd name="T3" fmla="*/ 18 h 28"/>
                  <a:gd name="T4" fmla="*/ 113 w 114"/>
                  <a:gd name="T5" fmla="*/ 24 h 28"/>
                  <a:gd name="T6" fmla="*/ 108 w 114"/>
                  <a:gd name="T7" fmla="*/ 28 h 28"/>
                  <a:gd name="T8" fmla="*/ 107 w 114"/>
                  <a:gd name="T9" fmla="*/ 28 h 28"/>
                  <a:gd name="T10" fmla="*/ 5 w 114"/>
                  <a:gd name="T11" fmla="*/ 11 h 28"/>
                  <a:gd name="T12" fmla="*/ 1 w 114"/>
                  <a:gd name="T13" fmla="*/ 5 h 28"/>
                  <a:gd name="T14" fmla="*/ 7 w 114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28">
                    <a:moveTo>
                      <a:pt x="7" y="0"/>
                    </a:moveTo>
                    <a:cubicBezTo>
                      <a:pt x="109" y="18"/>
                      <a:pt x="109" y="18"/>
                      <a:pt x="109" y="18"/>
                    </a:cubicBezTo>
                    <a:cubicBezTo>
                      <a:pt x="112" y="18"/>
                      <a:pt x="114" y="21"/>
                      <a:pt x="113" y="24"/>
                    </a:cubicBezTo>
                    <a:cubicBezTo>
                      <a:pt x="113" y="27"/>
                      <a:pt x="110" y="28"/>
                      <a:pt x="108" y="28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0"/>
                      <a:pt x="0" y="8"/>
                      <a:pt x="1" y="5"/>
                    </a:cubicBezTo>
                    <a:cubicBezTo>
                      <a:pt x="1" y="2"/>
                      <a:pt x="4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868">
                <a:extLst>
                  <a:ext uri="{FF2B5EF4-FFF2-40B4-BE49-F238E27FC236}">
                    <a16:creationId xmlns:a16="http://schemas.microsoft.com/office/drawing/2014/main" id="{1BE1454F-FA76-4DDF-8983-C97732BE6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5375" y="6331743"/>
                <a:ext cx="160338" cy="44450"/>
              </a:xfrm>
              <a:custGeom>
                <a:avLst/>
                <a:gdLst>
                  <a:gd name="T0" fmla="*/ 1 w 91"/>
                  <a:gd name="T1" fmla="*/ 5 h 25"/>
                  <a:gd name="T2" fmla="*/ 7 w 91"/>
                  <a:gd name="T3" fmla="*/ 1 h 25"/>
                  <a:gd name="T4" fmla="*/ 86 w 91"/>
                  <a:gd name="T5" fmla="*/ 14 h 25"/>
                  <a:gd name="T6" fmla="*/ 90 w 91"/>
                  <a:gd name="T7" fmla="*/ 20 h 25"/>
                  <a:gd name="T8" fmla="*/ 85 w 91"/>
                  <a:gd name="T9" fmla="*/ 25 h 25"/>
                  <a:gd name="T10" fmla="*/ 84 w 91"/>
                  <a:gd name="T11" fmla="*/ 25 h 25"/>
                  <a:gd name="T12" fmla="*/ 5 w 91"/>
                  <a:gd name="T13" fmla="*/ 11 h 25"/>
                  <a:gd name="T14" fmla="*/ 1 w 91"/>
                  <a:gd name="T15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25">
                    <a:moveTo>
                      <a:pt x="1" y="5"/>
                    </a:moveTo>
                    <a:cubicBezTo>
                      <a:pt x="1" y="2"/>
                      <a:pt x="4" y="0"/>
                      <a:pt x="7" y="1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9" y="15"/>
                      <a:pt x="91" y="18"/>
                      <a:pt x="90" y="20"/>
                    </a:cubicBezTo>
                    <a:cubicBezTo>
                      <a:pt x="90" y="23"/>
                      <a:pt x="87" y="25"/>
                      <a:pt x="85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8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869">
                <a:extLst>
                  <a:ext uri="{FF2B5EF4-FFF2-40B4-BE49-F238E27FC236}">
                    <a16:creationId xmlns:a16="http://schemas.microsoft.com/office/drawing/2014/main" id="{6E2E9C7A-65A5-4E53-86E7-211D1164B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4588" y="6379368"/>
                <a:ext cx="73025" cy="28575"/>
              </a:xfrm>
              <a:custGeom>
                <a:avLst/>
                <a:gdLst>
                  <a:gd name="T0" fmla="*/ 37 w 42"/>
                  <a:gd name="T1" fmla="*/ 5 h 16"/>
                  <a:gd name="T2" fmla="*/ 42 w 42"/>
                  <a:gd name="T3" fmla="*/ 12 h 16"/>
                  <a:gd name="T4" fmla="*/ 37 w 42"/>
                  <a:gd name="T5" fmla="*/ 16 h 16"/>
                  <a:gd name="T6" fmla="*/ 36 w 42"/>
                  <a:gd name="T7" fmla="*/ 16 h 16"/>
                  <a:gd name="T8" fmla="*/ 5 w 42"/>
                  <a:gd name="T9" fmla="*/ 11 h 16"/>
                  <a:gd name="T10" fmla="*/ 1 w 42"/>
                  <a:gd name="T11" fmla="*/ 5 h 16"/>
                  <a:gd name="T12" fmla="*/ 7 w 42"/>
                  <a:gd name="T13" fmla="*/ 1 h 16"/>
                  <a:gd name="T14" fmla="*/ 37 w 42"/>
                  <a:gd name="T15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16">
                    <a:moveTo>
                      <a:pt x="37" y="5"/>
                    </a:moveTo>
                    <a:cubicBezTo>
                      <a:pt x="40" y="6"/>
                      <a:pt x="42" y="9"/>
                      <a:pt x="42" y="12"/>
                    </a:cubicBezTo>
                    <a:cubicBezTo>
                      <a:pt x="41" y="14"/>
                      <a:pt x="39" y="16"/>
                      <a:pt x="37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3" y="11"/>
                      <a:pt x="0" y="8"/>
                      <a:pt x="1" y="5"/>
                    </a:cubicBezTo>
                    <a:cubicBezTo>
                      <a:pt x="1" y="2"/>
                      <a:pt x="4" y="0"/>
                      <a:pt x="7" y="1"/>
                    </a:cubicBezTo>
                    <a:lnTo>
                      <a:pt x="3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A5E865C-ECAB-4424-83D4-48E669753481}"/>
              </a:ext>
            </a:extLst>
          </p:cNvPr>
          <p:cNvGrpSpPr/>
          <p:nvPr/>
        </p:nvGrpSpPr>
        <p:grpSpPr>
          <a:xfrm>
            <a:off x="941173" y="1515245"/>
            <a:ext cx="10309654" cy="1364343"/>
            <a:chOff x="943429" y="1743479"/>
            <a:chExt cx="10309654" cy="1364343"/>
          </a:xfrm>
        </p:grpSpPr>
        <p:sp>
          <p:nvSpPr>
            <p:cNvPr id="29" name="圆角矩形 32">
              <a:extLst>
                <a:ext uri="{FF2B5EF4-FFF2-40B4-BE49-F238E27FC236}">
                  <a16:creationId xmlns:a16="http://schemas.microsoft.com/office/drawing/2014/main" id="{03F7093B-94F2-4418-9750-1958BF616A42}"/>
                </a:ext>
              </a:extLst>
            </p:cNvPr>
            <p:cNvSpPr/>
            <p:nvPr/>
          </p:nvSpPr>
          <p:spPr>
            <a:xfrm>
              <a:off x="943429" y="1743479"/>
              <a:ext cx="9844020" cy="136434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五边形 33">
              <a:extLst>
                <a:ext uri="{FF2B5EF4-FFF2-40B4-BE49-F238E27FC236}">
                  <a16:creationId xmlns:a16="http://schemas.microsoft.com/office/drawing/2014/main" id="{57FEF993-760C-4693-9075-16D7E75A47D3}"/>
                </a:ext>
              </a:extLst>
            </p:cNvPr>
            <p:cNvSpPr/>
            <p:nvPr/>
          </p:nvSpPr>
          <p:spPr>
            <a:xfrm>
              <a:off x="9830683" y="2052632"/>
              <a:ext cx="1422400" cy="746036"/>
            </a:xfrm>
            <a:prstGeom prst="homePlate">
              <a:avLst>
                <a:gd name="adj" fmla="val 31490"/>
              </a:avLst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216000" bIns="108000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33">
              <a:extLst>
                <a:ext uri="{FF2B5EF4-FFF2-40B4-BE49-F238E27FC236}">
                  <a16:creationId xmlns:a16="http://schemas.microsoft.com/office/drawing/2014/main" id="{9B1B64C9-54C7-46A2-AE0D-477C98348329}"/>
                </a:ext>
              </a:extLst>
            </p:cNvPr>
            <p:cNvSpPr txBox="1"/>
            <p:nvPr/>
          </p:nvSpPr>
          <p:spPr>
            <a:xfrm>
              <a:off x="3079313" y="2189787"/>
              <a:ext cx="5977601" cy="366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rgbClr val="555555"/>
                  </a:solidFill>
                  <a:cs typeface="+mn-ea"/>
                  <a:sym typeface="+mn-lt"/>
                </a:rPr>
                <a:t>以雷达电路检测维修为切入点，制作一款信号检测分析软件</a:t>
              </a: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EBC16AF-837B-486A-BEA7-79AC636ECBB6}"/>
                </a:ext>
              </a:extLst>
            </p:cNvPr>
            <p:cNvSpPr/>
            <p:nvPr/>
          </p:nvSpPr>
          <p:spPr>
            <a:xfrm>
              <a:off x="1554484" y="2042274"/>
              <a:ext cx="766752" cy="766752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9BB06AB-4B87-4808-AD95-700F8CCFAD48}"/>
                </a:ext>
              </a:extLst>
            </p:cNvPr>
            <p:cNvGrpSpPr/>
            <p:nvPr/>
          </p:nvGrpSpPr>
          <p:grpSpPr>
            <a:xfrm>
              <a:off x="1682667" y="2126248"/>
              <a:ext cx="522298" cy="598804"/>
              <a:chOff x="2033588" y="4343400"/>
              <a:chExt cx="563563" cy="646113"/>
            </a:xfrm>
            <a:solidFill>
              <a:schemeClr val="bg1"/>
            </a:solidFill>
          </p:grpSpPr>
          <p:sp>
            <p:nvSpPr>
              <p:cNvPr id="34" name="Oval 316">
                <a:extLst>
                  <a:ext uri="{FF2B5EF4-FFF2-40B4-BE49-F238E27FC236}">
                    <a16:creationId xmlns:a16="http://schemas.microsoft.com/office/drawing/2014/main" id="{F74976BC-FC1C-47AA-B4C0-09CAB3062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938" y="4343400"/>
                <a:ext cx="101600" cy="1238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317">
                <a:extLst>
                  <a:ext uri="{FF2B5EF4-FFF2-40B4-BE49-F238E27FC236}">
                    <a16:creationId xmlns:a16="http://schemas.microsoft.com/office/drawing/2014/main" id="{991AAC5A-8875-4974-B38A-695FB6CD1C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33588" y="4479925"/>
                <a:ext cx="361950" cy="509588"/>
              </a:xfrm>
              <a:custGeom>
                <a:avLst/>
                <a:gdLst>
                  <a:gd name="T0" fmla="*/ 206 w 207"/>
                  <a:gd name="T1" fmla="*/ 44 h 292"/>
                  <a:gd name="T2" fmla="*/ 205 w 207"/>
                  <a:gd name="T3" fmla="*/ 44 h 292"/>
                  <a:gd name="T4" fmla="*/ 195 w 207"/>
                  <a:gd name="T5" fmla="*/ 36 h 292"/>
                  <a:gd name="T6" fmla="*/ 154 w 207"/>
                  <a:gd name="T7" fmla="*/ 5 h 292"/>
                  <a:gd name="T8" fmla="*/ 144 w 207"/>
                  <a:gd name="T9" fmla="*/ 2 h 292"/>
                  <a:gd name="T10" fmla="*/ 129 w 207"/>
                  <a:gd name="T11" fmla="*/ 1 h 292"/>
                  <a:gd name="T12" fmla="*/ 127 w 207"/>
                  <a:gd name="T13" fmla="*/ 19 h 292"/>
                  <a:gd name="T14" fmla="*/ 115 w 207"/>
                  <a:gd name="T15" fmla="*/ 72 h 292"/>
                  <a:gd name="T16" fmla="*/ 115 w 207"/>
                  <a:gd name="T17" fmla="*/ 12 h 292"/>
                  <a:gd name="T18" fmla="*/ 99 w 207"/>
                  <a:gd name="T19" fmla="*/ 0 h 292"/>
                  <a:gd name="T20" fmla="*/ 99 w 207"/>
                  <a:gd name="T21" fmla="*/ 15 h 292"/>
                  <a:gd name="T22" fmla="*/ 77 w 207"/>
                  <a:gd name="T23" fmla="*/ 30 h 292"/>
                  <a:gd name="T24" fmla="*/ 69 w 207"/>
                  <a:gd name="T25" fmla="*/ 11 h 292"/>
                  <a:gd name="T26" fmla="*/ 81 w 207"/>
                  <a:gd name="T27" fmla="*/ 0 h 292"/>
                  <a:gd name="T28" fmla="*/ 66 w 207"/>
                  <a:gd name="T29" fmla="*/ 2 h 292"/>
                  <a:gd name="T30" fmla="*/ 5 w 207"/>
                  <a:gd name="T31" fmla="*/ 60 h 292"/>
                  <a:gd name="T32" fmla="*/ 5 w 207"/>
                  <a:gd name="T33" fmla="*/ 61 h 292"/>
                  <a:gd name="T34" fmla="*/ 2 w 207"/>
                  <a:gd name="T35" fmla="*/ 81 h 292"/>
                  <a:gd name="T36" fmla="*/ 3 w 207"/>
                  <a:gd name="T37" fmla="*/ 82 h 292"/>
                  <a:gd name="T38" fmla="*/ 4 w 207"/>
                  <a:gd name="T39" fmla="*/ 85 h 292"/>
                  <a:gd name="T40" fmla="*/ 10 w 207"/>
                  <a:gd name="T41" fmla="*/ 97 h 292"/>
                  <a:gd name="T42" fmla="*/ 34 w 207"/>
                  <a:gd name="T43" fmla="*/ 144 h 292"/>
                  <a:gd name="T44" fmla="*/ 56 w 207"/>
                  <a:gd name="T45" fmla="*/ 153 h 292"/>
                  <a:gd name="T46" fmla="*/ 60 w 207"/>
                  <a:gd name="T47" fmla="*/ 154 h 292"/>
                  <a:gd name="T48" fmla="*/ 103 w 207"/>
                  <a:gd name="T49" fmla="*/ 292 h 292"/>
                  <a:gd name="T50" fmla="*/ 96 w 207"/>
                  <a:gd name="T51" fmla="*/ 188 h 292"/>
                  <a:gd name="T52" fmla="*/ 153 w 207"/>
                  <a:gd name="T53" fmla="*/ 56 h 292"/>
                  <a:gd name="T54" fmla="*/ 160 w 207"/>
                  <a:gd name="T55" fmla="*/ 53 h 292"/>
                  <a:gd name="T56" fmla="*/ 129 w 207"/>
                  <a:gd name="T57" fmla="*/ 76 h 292"/>
                  <a:gd name="T58" fmla="*/ 153 w 207"/>
                  <a:gd name="T59" fmla="*/ 56 h 292"/>
                  <a:gd name="T60" fmla="*/ 52 w 207"/>
                  <a:gd name="T61" fmla="*/ 94 h 292"/>
                  <a:gd name="T62" fmla="*/ 41 w 207"/>
                  <a:gd name="T63" fmla="*/ 74 h 292"/>
                  <a:gd name="T64" fmla="*/ 57 w 207"/>
                  <a:gd name="T65" fmla="*/ 10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92">
                    <a:moveTo>
                      <a:pt x="205" y="71"/>
                    </a:moveTo>
                    <a:cubicBezTo>
                      <a:pt x="206" y="59"/>
                      <a:pt x="207" y="41"/>
                      <a:pt x="206" y="44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5" y="44"/>
                      <a:pt x="205" y="44"/>
                      <a:pt x="205" y="44"/>
                    </a:cubicBezTo>
                    <a:cubicBezTo>
                      <a:pt x="202" y="41"/>
                      <a:pt x="202" y="41"/>
                      <a:pt x="202" y="41"/>
                    </a:cubicBezTo>
                    <a:cubicBezTo>
                      <a:pt x="195" y="36"/>
                      <a:pt x="195" y="36"/>
                      <a:pt x="195" y="36"/>
                    </a:cubicBezTo>
                    <a:cubicBezTo>
                      <a:pt x="181" y="26"/>
                      <a:pt x="181" y="26"/>
                      <a:pt x="181" y="26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151" y="3"/>
                      <a:pt x="147" y="2"/>
                      <a:pt x="144" y="2"/>
                    </a:cubicBezTo>
                    <a:cubicBezTo>
                      <a:pt x="144" y="2"/>
                      <a:pt x="144" y="2"/>
                      <a:pt x="144" y="2"/>
                    </a:cubicBezTo>
                    <a:cubicBezTo>
                      <a:pt x="139" y="1"/>
                      <a:pt x="134" y="1"/>
                      <a:pt x="129" y="0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42" y="11"/>
                      <a:pt x="142" y="11"/>
                      <a:pt x="142" y="11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2" y="15"/>
                      <a:pt x="112" y="15"/>
                      <a:pt x="112" y="15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96" y="72"/>
                      <a:pt x="96" y="72"/>
                      <a:pt x="96" y="72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6" y="1"/>
                      <a:pt x="72" y="1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ubicBezTo>
                      <a:pt x="61" y="2"/>
                      <a:pt x="57" y="4"/>
                      <a:pt x="53" y="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0" y="102"/>
                      <a:pt x="3" y="72"/>
                      <a:pt x="2" y="81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2" y="82"/>
                      <a:pt x="2" y="82"/>
                      <a:pt x="2" y="82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8" y="113"/>
                      <a:pt x="18" y="113"/>
                      <a:pt x="18" y="113"/>
                    </a:cubicBezTo>
                    <a:cubicBezTo>
                      <a:pt x="34" y="144"/>
                      <a:pt x="34" y="144"/>
                      <a:pt x="34" y="144"/>
                    </a:cubicBezTo>
                    <a:cubicBezTo>
                      <a:pt x="42" y="141"/>
                      <a:pt x="49" y="137"/>
                      <a:pt x="56" y="133"/>
                    </a:cubicBezTo>
                    <a:cubicBezTo>
                      <a:pt x="56" y="140"/>
                      <a:pt x="56" y="146"/>
                      <a:pt x="56" y="153"/>
                    </a:cubicBezTo>
                    <a:cubicBezTo>
                      <a:pt x="56" y="153"/>
                      <a:pt x="56" y="154"/>
                      <a:pt x="56" y="154"/>
                    </a:cubicBezTo>
                    <a:cubicBezTo>
                      <a:pt x="57" y="154"/>
                      <a:pt x="58" y="154"/>
                      <a:pt x="60" y="154"/>
                    </a:cubicBezTo>
                    <a:cubicBezTo>
                      <a:pt x="64" y="292"/>
                      <a:pt x="64" y="292"/>
                      <a:pt x="64" y="292"/>
                    </a:cubicBezTo>
                    <a:cubicBezTo>
                      <a:pt x="103" y="292"/>
                      <a:pt x="103" y="292"/>
                      <a:pt x="103" y="292"/>
                    </a:cubicBezTo>
                    <a:cubicBezTo>
                      <a:pt x="104" y="275"/>
                      <a:pt x="104" y="252"/>
                      <a:pt x="104" y="230"/>
                    </a:cubicBezTo>
                    <a:cubicBezTo>
                      <a:pt x="99" y="217"/>
                      <a:pt x="96" y="202"/>
                      <a:pt x="96" y="188"/>
                    </a:cubicBezTo>
                    <a:cubicBezTo>
                      <a:pt x="96" y="126"/>
                      <a:pt x="144" y="75"/>
                      <a:pt x="205" y="71"/>
                    </a:cubicBezTo>
                    <a:close/>
                    <a:moveTo>
                      <a:pt x="153" y="56"/>
                    </a:moveTo>
                    <a:cubicBezTo>
                      <a:pt x="152" y="53"/>
                      <a:pt x="152" y="50"/>
                      <a:pt x="152" y="47"/>
                    </a:cubicBezTo>
                    <a:cubicBezTo>
                      <a:pt x="160" y="53"/>
                      <a:pt x="160" y="53"/>
                      <a:pt x="160" y="53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29" y="76"/>
                      <a:pt x="129" y="76"/>
                      <a:pt x="129" y="76"/>
                    </a:cubicBezTo>
                    <a:cubicBezTo>
                      <a:pt x="126" y="72"/>
                      <a:pt x="126" y="72"/>
                      <a:pt x="126" y="72"/>
                    </a:cubicBezTo>
                    <a:lnTo>
                      <a:pt x="153" y="56"/>
                    </a:lnTo>
                    <a:close/>
                    <a:moveTo>
                      <a:pt x="57" y="102"/>
                    </a:moveTo>
                    <a:cubicBezTo>
                      <a:pt x="52" y="94"/>
                      <a:pt x="52" y="94"/>
                      <a:pt x="52" y="9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8" y="70"/>
                      <a:pt x="57" y="86"/>
                      <a:pt x="57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 318">
                <a:extLst>
                  <a:ext uri="{FF2B5EF4-FFF2-40B4-BE49-F238E27FC236}">
                    <a16:creationId xmlns:a16="http://schemas.microsoft.com/office/drawing/2014/main" id="{28C95072-3CB1-44CA-A590-529F4A712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7263" y="4903788"/>
                <a:ext cx="71438" cy="85725"/>
              </a:xfrm>
              <a:custGeom>
                <a:avLst/>
                <a:gdLst>
                  <a:gd name="T0" fmla="*/ 0 w 41"/>
                  <a:gd name="T1" fmla="*/ 0 h 49"/>
                  <a:gd name="T2" fmla="*/ 1 w 41"/>
                  <a:gd name="T3" fmla="*/ 49 h 49"/>
                  <a:gd name="T4" fmla="*/ 41 w 41"/>
                  <a:gd name="T5" fmla="*/ 49 h 49"/>
                  <a:gd name="T6" fmla="*/ 41 w 41"/>
                  <a:gd name="T7" fmla="*/ 44 h 49"/>
                  <a:gd name="T8" fmla="*/ 0 w 41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9">
                    <a:moveTo>
                      <a:pt x="0" y="0"/>
                    </a:moveTo>
                    <a:cubicBezTo>
                      <a:pt x="1" y="49"/>
                      <a:pt x="1" y="49"/>
                      <a:pt x="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1" y="47"/>
                      <a:pt x="41" y="45"/>
                      <a:pt x="41" y="44"/>
                    </a:cubicBezTo>
                    <a:cubicBezTo>
                      <a:pt x="24" y="33"/>
                      <a:pt x="10" y="1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319">
                <a:extLst>
                  <a:ext uri="{FF2B5EF4-FFF2-40B4-BE49-F238E27FC236}">
                    <a16:creationId xmlns:a16="http://schemas.microsoft.com/office/drawing/2014/main" id="{E60D453C-8A9E-42B4-BA1A-0106E4B83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7600" y="4616450"/>
                <a:ext cx="61913" cy="47625"/>
              </a:xfrm>
              <a:custGeom>
                <a:avLst/>
                <a:gdLst>
                  <a:gd name="T0" fmla="*/ 34 w 39"/>
                  <a:gd name="T1" fmla="*/ 0 h 30"/>
                  <a:gd name="T2" fmla="*/ 28 w 39"/>
                  <a:gd name="T3" fmla="*/ 0 h 30"/>
                  <a:gd name="T4" fmla="*/ 12 w 39"/>
                  <a:gd name="T5" fmla="*/ 0 h 30"/>
                  <a:gd name="T6" fmla="*/ 5 w 39"/>
                  <a:gd name="T7" fmla="*/ 0 h 30"/>
                  <a:gd name="T8" fmla="*/ 0 w 39"/>
                  <a:gd name="T9" fmla="*/ 30 h 30"/>
                  <a:gd name="T10" fmla="*/ 12 w 39"/>
                  <a:gd name="T11" fmla="*/ 30 h 30"/>
                  <a:gd name="T12" fmla="*/ 28 w 39"/>
                  <a:gd name="T13" fmla="*/ 30 h 30"/>
                  <a:gd name="T14" fmla="*/ 39 w 39"/>
                  <a:gd name="T15" fmla="*/ 30 h 30"/>
                  <a:gd name="T16" fmla="*/ 34 w 3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30">
                    <a:moveTo>
                      <a:pt x="34" y="0"/>
                    </a:moveTo>
                    <a:lnTo>
                      <a:pt x="28" y="0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30"/>
                    </a:lnTo>
                    <a:lnTo>
                      <a:pt x="12" y="30"/>
                    </a:lnTo>
                    <a:lnTo>
                      <a:pt x="28" y="30"/>
                    </a:lnTo>
                    <a:lnTo>
                      <a:pt x="39" y="3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320">
                <a:extLst>
                  <a:ext uri="{FF2B5EF4-FFF2-40B4-BE49-F238E27FC236}">
                    <a16:creationId xmlns:a16="http://schemas.microsoft.com/office/drawing/2014/main" id="{B090944F-032C-4DA3-932E-C62D2F191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50" y="4625975"/>
                <a:ext cx="69850" cy="69850"/>
              </a:xfrm>
              <a:custGeom>
                <a:avLst/>
                <a:gdLst>
                  <a:gd name="T0" fmla="*/ 24 w 44"/>
                  <a:gd name="T1" fmla="*/ 0 h 44"/>
                  <a:gd name="T2" fmla="*/ 19 w 44"/>
                  <a:gd name="T3" fmla="*/ 4 h 44"/>
                  <a:gd name="T4" fmla="*/ 6 w 44"/>
                  <a:gd name="T5" fmla="*/ 11 h 44"/>
                  <a:gd name="T6" fmla="*/ 0 w 44"/>
                  <a:gd name="T7" fmla="*/ 15 h 44"/>
                  <a:gd name="T8" fmla="*/ 11 w 44"/>
                  <a:gd name="T9" fmla="*/ 44 h 44"/>
                  <a:gd name="T10" fmla="*/ 21 w 44"/>
                  <a:gd name="T11" fmla="*/ 38 h 44"/>
                  <a:gd name="T12" fmla="*/ 34 w 44"/>
                  <a:gd name="T13" fmla="*/ 30 h 44"/>
                  <a:gd name="T14" fmla="*/ 44 w 44"/>
                  <a:gd name="T15" fmla="*/ 24 h 44"/>
                  <a:gd name="T16" fmla="*/ 24 w 44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24" y="0"/>
                    </a:moveTo>
                    <a:lnTo>
                      <a:pt x="19" y="4"/>
                    </a:lnTo>
                    <a:lnTo>
                      <a:pt x="6" y="11"/>
                    </a:lnTo>
                    <a:lnTo>
                      <a:pt x="0" y="15"/>
                    </a:lnTo>
                    <a:lnTo>
                      <a:pt x="11" y="44"/>
                    </a:lnTo>
                    <a:lnTo>
                      <a:pt x="21" y="38"/>
                    </a:lnTo>
                    <a:lnTo>
                      <a:pt x="34" y="30"/>
                    </a:lnTo>
                    <a:lnTo>
                      <a:pt x="44" y="24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321">
                <a:extLst>
                  <a:ext uri="{FF2B5EF4-FFF2-40B4-BE49-F238E27FC236}">
                    <a16:creationId xmlns:a16="http://schemas.microsoft.com/office/drawing/2014/main" id="{A341CDDD-B9EB-4876-A271-9859B059B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3138" y="4684713"/>
                <a:ext cx="68263" cy="69850"/>
              </a:xfrm>
              <a:custGeom>
                <a:avLst/>
                <a:gdLst>
                  <a:gd name="T0" fmla="*/ 14 w 43"/>
                  <a:gd name="T1" fmla="*/ 0 h 44"/>
                  <a:gd name="T2" fmla="*/ 11 w 43"/>
                  <a:gd name="T3" fmla="*/ 5 h 44"/>
                  <a:gd name="T4" fmla="*/ 3 w 43"/>
                  <a:gd name="T5" fmla="*/ 18 h 44"/>
                  <a:gd name="T6" fmla="*/ 0 w 43"/>
                  <a:gd name="T7" fmla="*/ 25 h 44"/>
                  <a:gd name="T8" fmla="*/ 24 w 43"/>
                  <a:gd name="T9" fmla="*/ 44 h 44"/>
                  <a:gd name="T10" fmla="*/ 29 w 43"/>
                  <a:gd name="T11" fmla="*/ 34 h 44"/>
                  <a:gd name="T12" fmla="*/ 37 w 43"/>
                  <a:gd name="T13" fmla="*/ 21 h 44"/>
                  <a:gd name="T14" fmla="*/ 43 w 43"/>
                  <a:gd name="T15" fmla="*/ 11 h 44"/>
                  <a:gd name="T16" fmla="*/ 14 w 43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44">
                    <a:moveTo>
                      <a:pt x="14" y="0"/>
                    </a:moveTo>
                    <a:lnTo>
                      <a:pt x="11" y="5"/>
                    </a:lnTo>
                    <a:lnTo>
                      <a:pt x="3" y="18"/>
                    </a:lnTo>
                    <a:lnTo>
                      <a:pt x="0" y="25"/>
                    </a:lnTo>
                    <a:lnTo>
                      <a:pt x="24" y="44"/>
                    </a:lnTo>
                    <a:lnTo>
                      <a:pt x="29" y="34"/>
                    </a:lnTo>
                    <a:lnTo>
                      <a:pt x="37" y="21"/>
                    </a:lnTo>
                    <a:lnTo>
                      <a:pt x="43" y="1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322">
                <a:extLst>
                  <a:ext uri="{FF2B5EF4-FFF2-40B4-BE49-F238E27FC236}">
                    <a16:creationId xmlns:a16="http://schemas.microsoft.com/office/drawing/2014/main" id="{2B7FCE6A-559D-468E-A1DB-BB8909A3F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5675" y="4764088"/>
                <a:ext cx="47625" cy="61913"/>
              </a:xfrm>
              <a:custGeom>
                <a:avLst/>
                <a:gdLst>
                  <a:gd name="T0" fmla="*/ 0 w 30"/>
                  <a:gd name="T1" fmla="*/ 6 h 39"/>
                  <a:gd name="T2" fmla="*/ 0 w 30"/>
                  <a:gd name="T3" fmla="*/ 12 h 39"/>
                  <a:gd name="T4" fmla="*/ 0 w 30"/>
                  <a:gd name="T5" fmla="*/ 28 h 39"/>
                  <a:gd name="T6" fmla="*/ 0 w 30"/>
                  <a:gd name="T7" fmla="*/ 34 h 39"/>
                  <a:gd name="T8" fmla="*/ 30 w 30"/>
                  <a:gd name="T9" fmla="*/ 39 h 39"/>
                  <a:gd name="T10" fmla="*/ 30 w 30"/>
                  <a:gd name="T11" fmla="*/ 28 h 39"/>
                  <a:gd name="T12" fmla="*/ 30 w 30"/>
                  <a:gd name="T13" fmla="*/ 12 h 39"/>
                  <a:gd name="T14" fmla="*/ 30 w 30"/>
                  <a:gd name="T15" fmla="*/ 0 h 39"/>
                  <a:gd name="T16" fmla="*/ 0 w 30"/>
                  <a:gd name="T17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9">
                    <a:moveTo>
                      <a:pt x="0" y="6"/>
                    </a:moveTo>
                    <a:lnTo>
                      <a:pt x="0" y="1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30" y="39"/>
                    </a:lnTo>
                    <a:lnTo>
                      <a:pt x="30" y="28"/>
                    </a:lnTo>
                    <a:lnTo>
                      <a:pt x="30" y="12"/>
                    </a:lnTo>
                    <a:lnTo>
                      <a:pt x="3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323">
                <a:extLst>
                  <a:ext uri="{FF2B5EF4-FFF2-40B4-BE49-F238E27FC236}">
                    <a16:creationId xmlns:a16="http://schemas.microsoft.com/office/drawing/2014/main" id="{68A77089-178E-4D53-95B3-E72AF931D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5200" y="4840288"/>
                <a:ext cx="68263" cy="69850"/>
              </a:xfrm>
              <a:custGeom>
                <a:avLst/>
                <a:gdLst>
                  <a:gd name="T0" fmla="*/ 0 w 43"/>
                  <a:gd name="T1" fmla="*/ 18 h 44"/>
                  <a:gd name="T2" fmla="*/ 3 w 43"/>
                  <a:gd name="T3" fmla="*/ 24 h 44"/>
                  <a:gd name="T4" fmla="*/ 11 w 43"/>
                  <a:gd name="T5" fmla="*/ 38 h 44"/>
                  <a:gd name="T6" fmla="*/ 14 w 43"/>
                  <a:gd name="T7" fmla="*/ 44 h 44"/>
                  <a:gd name="T8" fmla="*/ 43 w 43"/>
                  <a:gd name="T9" fmla="*/ 33 h 44"/>
                  <a:gd name="T10" fmla="*/ 38 w 43"/>
                  <a:gd name="T11" fmla="*/ 23 h 44"/>
                  <a:gd name="T12" fmla="*/ 30 w 43"/>
                  <a:gd name="T13" fmla="*/ 10 h 44"/>
                  <a:gd name="T14" fmla="*/ 24 w 43"/>
                  <a:gd name="T15" fmla="*/ 0 h 44"/>
                  <a:gd name="T16" fmla="*/ 0 w 43"/>
                  <a:gd name="T17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44">
                    <a:moveTo>
                      <a:pt x="0" y="18"/>
                    </a:moveTo>
                    <a:lnTo>
                      <a:pt x="3" y="24"/>
                    </a:lnTo>
                    <a:lnTo>
                      <a:pt x="11" y="38"/>
                    </a:lnTo>
                    <a:lnTo>
                      <a:pt x="14" y="44"/>
                    </a:lnTo>
                    <a:lnTo>
                      <a:pt x="43" y="33"/>
                    </a:lnTo>
                    <a:lnTo>
                      <a:pt x="38" y="23"/>
                    </a:lnTo>
                    <a:lnTo>
                      <a:pt x="30" y="10"/>
                    </a:lnTo>
                    <a:lnTo>
                      <a:pt x="24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 324">
                <a:extLst>
                  <a:ext uri="{FF2B5EF4-FFF2-40B4-BE49-F238E27FC236}">
                    <a16:creationId xmlns:a16="http://schemas.microsoft.com/office/drawing/2014/main" id="{04E59F64-C243-4B88-858D-447F206BA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0763" y="4903788"/>
                <a:ext cx="73025" cy="68263"/>
              </a:xfrm>
              <a:custGeom>
                <a:avLst/>
                <a:gdLst>
                  <a:gd name="T0" fmla="*/ 0 w 46"/>
                  <a:gd name="T1" fmla="*/ 29 h 43"/>
                  <a:gd name="T2" fmla="*/ 6 w 46"/>
                  <a:gd name="T3" fmla="*/ 32 h 43"/>
                  <a:gd name="T4" fmla="*/ 20 w 46"/>
                  <a:gd name="T5" fmla="*/ 40 h 43"/>
                  <a:gd name="T6" fmla="*/ 26 w 46"/>
                  <a:gd name="T7" fmla="*/ 43 h 43"/>
                  <a:gd name="T8" fmla="*/ 46 w 46"/>
                  <a:gd name="T9" fmla="*/ 19 h 43"/>
                  <a:gd name="T10" fmla="*/ 36 w 46"/>
                  <a:gd name="T11" fmla="*/ 14 h 43"/>
                  <a:gd name="T12" fmla="*/ 21 w 46"/>
                  <a:gd name="T13" fmla="*/ 6 h 43"/>
                  <a:gd name="T14" fmla="*/ 13 w 46"/>
                  <a:gd name="T15" fmla="*/ 0 h 43"/>
                  <a:gd name="T16" fmla="*/ 0 w 46"/>
                  <a:gd name="T17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3">
                    <a:moveTo>
                      <a:pt x="0" y="29"/>
                    </a:moveTo>
                    <a:lnTo>
                      <a:pt x="6" y="32"/>
                    </a:lnTo>
                    <a:lnTo>
                      <a:pt x="20" y="40"/>
                    </a:lnTo>
                    <a:lnTo>
                      <a:pt x="26" y="43"/>
                    </a:lnTo>
                    <a:lnTo>
                      <a:pt x="46" y="19"/>
                    </a:lnTo>
                    <a:lnTo>
                      <a:pt x="36" y="14"/>
                    </a:lnTo>
                    <a:lnTo>
                      <a:pt x="21" y="6"/>
                    </a:lnTo>
                    <a:lnTo>
                      <a:pt x="13" y="0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325">
                <a:extLst>
                  <a:ext uri="{FF2B5EF4-FFF2-40B4-BE49-F238E27FC236}">
                    <a16:creationId xmlns:a16="http://schemas.microsoft.com/office/drawing/2014/main" id="{9A209FF0-AF1A-4615-AAF5-21B86D5F8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313" y="4941888"/>
                <a:ext cx="61913" cy="47625"/>
              </a:xfrm>
              <a:custGeom>
                <a:avLst/>
                <a:gdLst>
                  <a:gd name="T0" fmla="*/ 5 w 39"/>
                  <a:gd name="T1" fmla="*/ 30 h 30"/>
                  <a:gd name="T2" fmla="*/ 11 w 39"/>
                  <a:gd name="T3" fmla="*/ 30 h 30"/>
                  <a:gd name="T4" fmla="*/ 28 w 39"/>
                  <a:gd name="T5" fmla="*/ 30 h 30"/>
                  <a:gd name="T6" fmla="*/ 34 w 39"/>
                  <a:gd name="T7" fmla="*/ 30 h 30"/>
                  <a:gd name="T8" fmla="*/ 39 w 39"/>
                  <a:gd name="T9" fmla="*/ 0 h 30"/>
                  <a:gd name="T10" fmla="*/ 28 w 39"/>
                  <a:gd name="T11" fmla="*/ 0 h 30"/>
                  <a:gd name="T12" fmla="*/ 11 w 39"/>
                  <a:gd name="T13" fmla="*/ 0 h 30"/>
                  <a:gd name="T14" fmla="*/ 0 w 39"/>
                  <a:gd name="T15" fmla="*/ 0 h 30"/>
                  <a:gd name="T16" fmla="*/ 5 w 39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30">
                    <a:moveTo>
                      <a:pt x="5" y="30"/>
                    </a:moveTo>
                    <a:lnTo>
                      <a:pt x="11" y="30"/>
                    </a:lnTo>
                    <a:lnTo>
                      <a:pt x="28" y="30"/>
                    </a:lnTo>
                    <a:lnTo>
                      <a:pt x="34" y="30"/>
                    </a:lnTo>
                    <a:lnTo>
                      <a:pt x="39" y="0"/>
                    </a:lnTo>
                    <a:lnTo>
                      <a:pt x="28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Freeform 326">
                <a:extLst>
                  <a:ext uri="{FF2B5EF4-FFF2-40B4-BE49-F238E27FC236}">
                    <a16:creationId xmlns:a16="http://schemas.microsoft.com/office/drawing/2014/main" id="{600760EE-E2DF-4DF7-B0CD-2907E8D89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6338" y="4911725"/>
                <a:ext cx="73025" cy="68263"/>
              </a:xfrm>
              <a:custGeom>
                <a:avLst/>
                <a:gdLst>
                  <a:gd name="T0" fmla="*/ 20 w 46"/>
                  <a:gd name="T1" fmla="*/ 43 h 43"/>
                  <a:gd name="T2" fmla="*/ 26 w 46"/>
                  <a:gd name="T3" fmla="*/ 39 h 43"/>
                  <a:gd name="T4" fmla="*/ 40 w 46"/>
                  <a:gd name="T5" fmla="*/ 32 h 43"/>
                  <a:gd name="T6" fmla="*/ 46 w 46"/>
                  <a:gd name="T7" fmla="*/ 28 h 43"/>
                  <a:gd name="T8" fmla="*/ 35 w 46"/>
                  <a:gd name="T9" fmla="*/ 0 h 43"/>
                  <a:gd name="T10" fmla="*/ 25 w 46"/>
                  <a:gd name="T11" fmla="*/ 5 h 43"/>
                  <a:gd name="T12" fmla="*/ 10 w 46"/>
                  <a:gd name="T13" fmla="*/ 13 h 43"/>
                  <a:gd name="T14" fmla="*/ 0 w 46"/>
                  <a:gd name="T15" fmla="*/ 19 h 43"/>
                  <a:gd name="T16" fmla="*/ 20 w 46"/>
                  <a:gd name="T1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3">
                    <a:moveTo>
                      <a:pt x="20" y="43"/>
                    </a:moveTo>
                    <a:lnTo>
                      <a:pt x="26" y="39"/>
                    </a:lnTo>
                    <a:lnTo>
                      <a:pt x="40" y="32"/>
                    </a:lnTo>
                    <a:lnTo>
                      <a:pt x="46" y="28"/>
                    </a:lnTo>
                    <a:lnTo>
                      <a:pt x="35" y="0"/>
                    </a:lnTo>
                    <a:lnTo>
                      <a:pt x="25" y="5"/>
                    </a:lnTo>
                    <a:lnTo>
                      <a:pt x="10" y="13"/>
                    </a:lnTo>
                    <a:lnTo>
                      <a:pt x="0" y="19"/>
                    </a:lnTo>
                    <a:lnTo>
                      <a:pt x="2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327">
                <a:extLst>
                  <a:ext uri="{FF2B5EF4-FFF2-40B4-BE49-F238E27FC236}">
                    <a16:creationId xmlns:a16="http://schemas.microsoft.com/office/drawing/2014/main" id="{7E40C842-55F8-4F38-AC70-B8BBB203E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1425" y="4851400"/>
                <a:ext cx="69850" cy="73025"/>
              </a:xfrm>
              <a:custGeom>
                <a:avLst/>
                <a:gdLst>
                  <a:gd name="T0" fmla="*/ 29 w 44"/>
                  <a:gd name="T1" fmla="*/ 46 h 46"/>
                  <a:gd name="T2" fmla="*/ 32 w 44"/>
                  <a:gd name="T3" fmla="*/ 40 h 46"/>
                  <a:gd name="T4" fmla="*/ 41 w 44"/>
                  <a:gd name="T5" fmla="*/ 26 h 46"/>
                  <a:gd name="T6" fmla="*/ 44 w 44"/>
                  <a:gd name="T7" fmla="*/ 20 h 46"/>
                  <a:gd name="T8" fmla="*/ 20 w 44"/>
                  <a:gd name="T9" fmla="*/ 0 h 46"/>
                  <a:gd name="T10" fmla="*/ 13 w 44"/>
                  <a:gd name="T11" fmla="*/ 10 h 46"/>
                  <a:gd name="T12" fmla="*/ 6 w 44"/>
                  <a:gd name="T13" fmla="*/ 25 h 46"/>
                  <a:gd name="T14" fmla="*/ 0 w 44"/>
                  <a:gd name="T15" fmla="*/ 33 h 46"/>
                  <a:gd name="T16" fmla="*/ 29 w 44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6">
                    <a:moveTo>
                      <a:pt x="29" y="46"/>
                    </a:moveTo>
                    <a:lnTo>
                      <a:pt x="32" y="40"/>
                    </a:lnTo>
                    <a:lnTo>
                      <a:pt x="41" y="26"/>
                    </a:lnTo>
                    <a:lnTo>
                      <a:pt x="44" y="20"/>
                    </a:lnTo>
                    <a:lnTo>
                      <a:pt x="20" y="0"/>
                    </a:lnTo>
                    <a:lnTo>
                      <a:pt x="13" y="10"/>
                    </a:lnTo>
                    <a:lnTo>
                      <a:pt x="6" y="25"/>
                    </a:lnTo>
                    <a:lnTo>
                      <a:pt x="0" y="33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Freeform 328">
                <a:extLst>
                  <a:ext uri="{FF2B5EF4-FFF2-40B4-BE49-F238E27FC236}">
                    <a16:creationId xmlns:a16="http://schemas.microsoft.com/office/drawing/2014/main" id="{CED8EE2D-CEA5-49D2-B214-0E9FA6E2B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938" y="4779963"/>
                <a:ext cx="49213" cy="61913"/>
              </a:xfrm>
              <a:custGeom>
                <a:avLst/>
                <a:gdLst>
                  <a:gd name="T0" fmla="*/ 31 w 31"/>
                  <a:gd name="T1" fmla="*/ 34 h 39"/>
                  <a:gd name="T2" fmla="*/ 31 w 31"/>
                  <a:gd name="T3" fmla="*/ 28 h 39"/>
                  <a:gd name="T4" fmla="*/ 31 w 31"/>
                  <a:gd name="T5" fmla="*/ 11 h 39"/>
                  <a:gd name="T6" fmla="*/ 31 w 31"/>
                  <a:gd name="T7" fmla="*/ 5 h 39"/>
                  <a:gd name="T8" fmla="*/ 0 w 31"/>
                  <a:gd name="T9" fmla="*/ 0 h 39"/>
                  <a:gd name="T10" fmla="*/ 0 w 31"/>
                  <a:gd name="T11" fmla="*/ 11 h 39"/>
                  <a:gd name="T12" fmla="*/ 0 w 31"/>
                  <a:gd name="T13" fmla="*/ 28 h 39"/>
                  <a:gd name="T14" fmla="*/ 0 w 31"/>
                  <a:gd name="T15" fmla="*/ 39 h 39"/>
                  <a:gd name="T16" fmla="*/ 31 w 31"/>
                  <a:gd name="T17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9">
                    <a:moveTo>
                      <a:pt x="31" y="34"/>
                    </a:moveTo>
                    <a:lnTo>
                      <a:pt x="31" y="28"/>
                    </a:lnTo>
                    <a:lnTo>
                      <a:pt x="31" y="11"/>
                    </a:lnTo>
                    <a:lnTo>
                      <a:pt x="31" y="5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8"/>
                    </a:lnTo>
                    <a:lnTo>
                      <a:pt x="0" y="39"/>
                    </a:lnTo>
                    <a:lnTo>
                      <a:pt x="3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Freeform 329">
                <a:extLst>
                  <a:ext uri="{FF2B5EF4-FFF2-40B4-BE49-F238E27FC236}">
                    <a16:creationId xmlns:a16="http://schemas.microsoft.com/office/drawing/2014/main" id="{4857FAA9-9523-46D6-9F7F-DA0D4A09E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9363" y="4695825"/>
                <a:ext cx="69850" cy="71438"/>
              </a:xfrm>
              <a:custGeom>
                <a:avLst/>
                <a:gdLst>
                  <a:gd name="T0" fmla="*/ 44 w 44"/>
                  <a:gd name="T1" fmla="*/ 26 h 45"/>
                  <a:gd name="T2" fmla="*/ 40 w 44"/>
                  <a:gd name="T3" fmla="*/ 20 h 45"/>
                  <a:gd name="T4" fmla="*/ 33 w 44"/>
                  <a:gd name="T5" fmla="*/ 6 h 45"/>
                  <a:gd name="T6" fmla="*/ 29 w 44"/>
                  <a:gd name="T7" fmla="*/ 0 h 45"/>
                  <a:gd name="T8" fmla="*/ 0 w 44"/>
                  <a:gd name="T9" fmla="*/ 11 h 45"/>
                  <a:gd name="T10" fmla="*/ 5 w 44"/>
                  <a:gd name="T11" fmla="*/ 21 h 45"/>
                  <a:gd name="T12" fmla="*/ 14 w 44"/>
                  <a:gd name="T13" fmla="*/ 36 h 45"/>
                  <a:gd name="T14" fmla="*/ 19 w 44"/>
                  <a:gd name="T15" fmla="*/ 45 h 45"/>
                  <a:gd name="T16" fmla="*/ 44 w 44"/>
                  <a:gd name="T17" fmla="*/ 2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5">
                    <a:moveTo>
                      <a:pt x="44" y="26"/>
                    </a:moveTo>
                    <a:lnTo>
                      <a:pt x="40" y="20"/>
                    </a:lnTo>
                    <a:lnTo>
                      <a:pt x="33" y="6"/>
                    </a:lnTo>
                    <a:lnTo>
                      <a:pt x="29" y="0"/>
                    </a:lnTo>
                    <a:lnTo>
                      <a:pt x="0" y="11"/>
                    </a:lnTo>
                    <a:lnTo>
                      <a:pt x="5" y="21"/>
                    </a:lnTo>
                    <a:lnTo>
                      <a:pt x="14" y="36"/>
                    </a:lnTo>
                    <a:lnTo>
                      <a:pt x="19" y="45"/>
                    </a:lnTo>
                    <a:lnTo>
                      <a:pt x="44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Freeform 330">
                <a:extLst>
                  <a:ext uri="{FF2B5EF4-FFF2-40B4-BE49-F238E27FC236}">
                    <a16:creationId xmlns:a16="http://schemas.microsoft.com/office/drawing/2014/main" id="{6FB619B4-BDDF-4522-9BCE-CA12E3089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625" y="4633913"/>
                <a:ext cx="69850" cy="69850"/>
              </a:xfrm>
              <a:custGeom>
                <a:avLst/>
                <a:gdLst>
                  <a:gd name="T0" fmla="*/ 44 w 44"/>
                  <a:gd name="T1" fmla="*/ 14 h 44"/>
                  <a:gd name="T2" fmla="*/ 39 w 44"/>
                  <a:gd name="T3" fmla="*/ 11 h 44"/>
                  <a:gd name="T4" fmla="*/ 24 w 44"/>
                  <a:gd name="T5" fmla="*/ 3 h 44"/>
                  <a:gd name="T6" fmla="*/ 19 w 44"/>
                  <a:gd name="T7" fmla="*/ 0 h 44"/>
                  <a:gd name="T8" fmla="*/ 0 w 44"/>
                  <a:gd name="T9" fmla="*/ 24 h 44"/>
                  <a:gd name="T10" fmla="*/ 9 w 44"/>
                  <a:gd name="T11" fmla="*/ 29 h 44"/>
                  <a:gd name="T12" fmla="*/ 23 w 44"/>
                  <a:gd name="T13" fmla="*/ 38 h 44"/>
                  <a:gd name="T14" fmla="*/ 33 w 44"/>
                  <a:gd name="T15" fmla="*/ 44 h 44"/>
                  <a:gd name="T16" fmla="*/ 44 w 44"/>
                  <a:gd name="T17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4" y="14"/>
                    </a:moveTo>
                    <a:lnTo>
                      <a:pt x="39" y="11"/>
                    </a:lnTo>
                    <a:lnTo>
                      <a:pt x="24" y="3"/>
                    </a:lnTo>
                    <a:lnTo>
                      <a:pt x="19" y="0"/>
                    </a:lnTo>
                    <a:lnTo>
                      <a:pt x="0" y="24"/>
                    </a:lnTo>
                    <a:lnTo>
                      <a:pt x="9" y="29"/>
                    </a:lnTo>
                    <a:lnTo>
                      <a:pt x="23" y="38"/>
                    </a:lnTo>
                    <a:lnTo>
                      <a:pt x="33" y="44"/>
                    </a:lnTo>
                    <a:lnTo>
                      <a:pt x="4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Freeform 331">
                <a:extLst>
                  <a:ext uri="{FF2B5EF4-FFF2-40B4-BE49-F238E27FC236}">
                    <a16:creationId xmlns:a16="http://schemas.microsoft.com/office/drawing/2014/main" id="{942E9E2B-44D9-4AE9-9C17-BCEF4841B2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55838" y="4646613"/>
                <a:ext cx="309563" cy="312738"/>
              </a:xfrm>
              <a:custGeom>
                <a:avLst/>
                <a:gdLst>
                  <a:gd name="T0" fmla="*/ 89 w 177"/>
                  <a:gd name="T1" fmla="*/ 178 h 178"/>
                  <a:gd name="T2" fmla="*/ 0 w 177"/>
                  <a:gd name="T3" fmla="*/ 89 h 178"/>
                  <a:gd name="T4" fmla="*/ 89 w 177"/>
                  <a:gd name="T5" fmla="*/ 0 h 178"/>
                  <a:gd name="T6" fmla="*/ 177 w 177"/>
                  <a:gd name="T7" fmla="*/ 89 h 178"/>
                  <a:gd name="T8" fmla="*/ 89 w 177"/>
                  <a:gd name="T9" fmla="*/ 178 h 178"/>
                  <a:gd name="T10" fmla="*/ 89 w 177"/>
                  <a:gd name="T11" fmla="*/ 27 h 178"/>
                  <a:gd name="T12" fmla="*/ 27 w 177"/>
                  <a:gd name="T13" fmla="*/ 89 h 178"/>
                  <a:gd name="T14" fmla="*/ 89 w 177"/>
                  <a:gd name="T15" fmla="*/ 152 h 178"/>
                  <a:gd name="T16" fmla="*/ 150 w 177"/>
                  <a:gd name="T17" fmla="*/ 89 h 178"/>
                  <a:gd name="T18" fmla="*/ 89 w 177"/>
                  <a:gd name="T19" fmla="*/ 2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" h="178">
                    <a:moveTo>
                      <a:pt x="89" y="178"/>
                    </a:moveTo>
                    <a:cubicBezTo>
                      <a:pt x="40" y="178"/>
                      <a:pt x="0" y="138"/>
                      <a:pt x="0" y="89"/>
                    </a:cubicBezTo>
                    <a:cubicBezTo>
                      <a:pt x="0" y="40"/>
                      <a:pt x="40" y="0"/>
                      <a:pt x="89" y="0"/>
                    </a:cubicBezTo>
                    <a:cubicBezTo>
                      <a:pt x="137" y="0"/>
                      <a:pt x="177" y="40"/>
                      <a:pt x="177" y="89"/>
                    </a:cubicBezTo>
                    <a:cubicBezTo>
                      <a:pt x="177" y="138"/>
                      <a:pt x="137" y="178"/>
                      <a:pt x="89" y="178"/>
                    </a:cubicBezTo>
                    <a:close/>
                    <a:moveTo>
                      <a:pt x="89" y="27"/>
                    </a:moveTo>
                    <a:cubicBezTo>
                      <a:pt x="55" y="27"/>
                      <a:pt x="27" y="55"/>
                      <a:pt x="27" y="89"/>
                    </a:cubicBezTo>
                    <a:cubicBezTo>
                      <a:pt x="27" y="124"/>
                      <a:pt x="55" y="152"/>
                      <a:pt x="89" y="152"/>
                    </a:cubicBezTo>
                    <a:cubicBezTo>
                      <a:pt x="123" y="152"/>
                      <a:pt x="150" y="124"/>
                      <a:pt x="150" y="89"/>
                    </a:cubicBezTo>
                    <a:cubicBezTo>
                      <a:pt x="150" y="55"/>
                      <a:pt x="123" y="27"/>
                      <a:pt x="89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Oval 332">
                <a:extLst>
                  <a:ext uri="{FF2B5EF4-FFF2-40B4-BE49-F238E27FC236}">
                    <a16:creationId xmlns:a16="http://schemas.microsoft.com/office/drawing/2014/main" id="{5E9F6D4C-9564-4EB9-B69C-342CB48C8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738688"/>
                <a:ext cx="130175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2" name="TextBox 42">
            <a:extLst>
              <a:ext uri="{FF2B5EF4-FFF2-40B4-BE49-F238E27FC236}">
                <a16:creationId xmlns:a16="http://schemas.microsoft.com/office/drawing/2014/main" id="{C744FDB5-A297-4774-A339-9BEDE506B9D4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项目意义</a:t>
            </a:r>
          </a:p>
        </p:txBody>
      </p:sp>
    </p:spTree>
    <p:extLst>
      <p:ext uri="{BB962C8B-B14F-4D97-AF65-F5344CB8AC3E}">
        <p14:creationId xmlns:p14="http://schemas.microsoft.com/office/powerpoint/2010/main" val="185940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47384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22639 " pathEditMode="relative" rAng="0" ptsTypes="AA">
                                      <p:cBhvr>
                                        <p:cTn id="20" dur="1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-0.22639 " pathEditMode="relative" rAng="0" ptsTypes="AA">
                                      <p:cBhvr>
                                        <p:cTn id="26" dur="1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第二部分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需求分析与设计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39835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3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7B4900DF-452D-4744-8BD2-5EC0B10B2D17}"/>
              </a:ext>
            </a:extLst>
          </p:cNvPr>
          <p:cNvCxnSpPr/>
          <p:nvPr/>
        </p:nvCxnSpPr>
        <p:spPr>
          <a:xfrm>
            <a:off x="1532950" y="2341324"/>
            <a:ext cx="9701500" cy="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F7E09C-9541-46D2-8959-585A945EFE82}"/>
              </a:ext>
            </a:extLst>
          </p:cNvPr>
          <p:cNvCxnSpPr/>
          <p:nvPr/>
        </p:nvCxnSpPr>
        <p:spPr>
          <a:xfrm>
            <a:off x="3273863" y="2341324"/>
            <a:ext cx="0" cy="278620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2CD9B25-D11E-4792-9636-66C142323B31}"/>
              </a:ext>
            </a:extLst>
          </p:cNvPr>
          <p:cNvCxnSpPr/>
          <p:nvPr/>
        </p:nvCxnSpPr>
        <p:spPr>
          <a:xfrm>
            <a:off x="5020356" y="2341324"/>
            <a:ext cx="0" cy="278620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E19BF9-BBD1-4EBE-B878-00637D711C19}"/>
              </a:ext>
            </a:extLst>
          </p:cNvPr>
          <p:cNvCxnSpPr/>
          <p:nvPr/>
        </p:nvCxnSpPr>
        <p:spPr>
          <a:xfrm>
            <a:off x="6748250" y="2341324"/>
            <a:ext cx="0" cy="278620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DDC6D8-1DF6-4354-BACB-56D48524167D}"/>
              </a:ext>
            </a:extLst>
          </p:cNvPr>
          <p:cNvCxnSpPr/>
          <p:nvPr/>
        </p:nvCxnSpPr>
        <p:spPr>
          <a:xfrm>
            <a:off x="8494743" y="2341324"/>
            <a:ext cx="0" cy="278620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DE2C3EB-3B5B-41DC-A56D-97EE243B3836}"/>
              </a:ext>
            </a:extLst>
          </p:cNvPr>
          <p:cNvCxnSpPr/>
          <p:nvPr/>
        </p:nvCxnSpPr>
        <p:spPr>
          <a:xfrm>
            <a:off x="10205897" y="2341324"/>
            <a:ext cx="0" cy="278620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泪滴形 7">
            <a:extLst>
              <a:ext uri="{FF2B5EF4-FFF2-40B4-BE49-F238E27FC236}">
                <a16:creationId xmlns:a16="http://schemas.microsoft.com/office/drawing/2014/main" id="{81615A1B-CB81-4EE8-BF58-705E4BD7DCD1}"/>
              </a:ext>
            </a:extLst>
          </p:cNvPr>
          <p:cNvSpPr/>
          <p:nvPr/>
        </p:nvSpPr>
        <p:spPr>
          <a:xfrm>
            <a:off x="2202532" y="4647862"/>
            <a:ext cx="1088070" cy="1088070"/>
          </a:xfrm>
          <a:prstGeom prst="teardrop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8AA224-07A1-4231-A0C2-D7D3597CE087}"/>
              </a:ext>
            </a:extLst>
          </p:cNvPr>
          <p:cNvSpPr/>
          <p:nvPr/>
        </p:nvSpPr>
        <p:spPr>
          <a:xfrm>
            <a:off x="3134366" y="2218568"/>
            <a:ext cx="247374" cy="247373"/>
          </a:xfrm>
          <a:prstGeom prst="ellipse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0" name="泪滴形 9">
            <a:extLst>
              <a:ext uri="{FF2B5EF4-FFF2-40B4-BE49-F238E27FC236}">
                <a16:creationId xmlns:a16="http://schemas.microsoft.com/office/drawing/2014/main" id="{766728ED-A949-42B3-9950-DA2629D3ED41}"/>
              </a:ext>
            </a:extLst>
          </p:cNvPr>
          <p:cNvSpPr/>
          <p:nvPr/>
        </p:nvSpPr>
        <p:spPr>
          <a:xfrm>
            <a:off x="3949025" y="4649522"/>
            <a:ext cx="1086211" cy="1088071"/>
          </a:xfrm>
          <a:prstGeom prst="teardrop">
            <a:avLst/>
          </a:prstGeom>
          <a:solidFill>
            <a:srgbClr val="CF3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2E31B17-D241-4657-BEA5-28A848715B17}"/>
              </a:ext>
            </a:extLst>
          </p:cNvPr>
          <p:cNvSpPr/>
          <p:nvPr/>
        </p:nvSpPr>
        <p:spPr>
          <a:xfrm>
            <a:off x="4879000" y="2218568"/>
            <a:ext cx="247374" cy="247373"/>
          </a:xfrm>
          <a:prstGeom prst="ellipse">
            <a:avLst/>
          </a:prstGeom>
          <a:solidFill>
            <a:srgbClr val="CF3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2" name="泪滴形 11">
            <a:extLst>
              <a:ext uri="{FF2B5EF4-FFF2-40B4-BE49-F238E27FC236}">
                <a16:creationId xmlns:a16="http://schemas.microsoft.com/office/drawing/2014/main" id="{AA7D6872-07D8-4CA7-85B2-7AF830F6DCFA}"/>
              </a:ext>
            </a:extLst>
          </p:cNvPr>
          <p:cNvSpPr/>
          <p:nvPr/>
        </p:nvSpPr>
        <p:spPr>
          <a:xfrm>
            <a:off x="5676919" y="4647862"/>
            <a:ext cx="1088070" cy="1088070"/>
          </a:xfrm>
          <a:prstGeom prst="teardrop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5C14732-2120-442B-A33B-40F0FF71752A}"/>
              </a:ext>
            </a:extLst>
          </p:cNvPr>
          <p:cNvSpPr/>
          <p:nvPr/>
        </p:nvSpPr>
        <p:spPr>
          <a:xfrm>
            <a:off x="6608753" y="2218568"/>
            <a:ext cx="247374" cy="247373"/>
          </a:xfrm>
          <a:prstGeom prst="ellipse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4" name="泪滴形 13">
            <a:extLst>
              <a:ext uri="{FF2B5EF4-FFF2-40B4-BE49-F238E27FC236}">
                <a16:creationId xmlns:a16="http://schemas.microsoft.com/office/drawing/2014/main" id="{DA83DD47-AFDC-4FA9-87B6-B8C781DEAAEB}"/>
              </a:ext>
            </a:extLst>
          </p:cNvPr>
          <p:cNvSpPr/>
          <p:nvPr/>
        </p:nvSpPr>
        <p:spPr>
          <a:xfrm>
            <a:off x="7423412" y="4649522"/>
            <a:ext cx="1086211" cy="1088071"/>
          </a:xfrm>
          <a:prstGeom prst="teardrop">
            <a:avLst/>
          </a:prstGeom>
          <a:solidFill>
            <a:srgbClr val="CF3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9CD1F21-C937-4FD1-90DF-28F1E406C6D2}"/>
              </a:ext>
            </a:extLst>
          </p:cNvPr>
          <p:cNvSpPr/>
          <p:nvPr/>
        </p:nvSpPr>
        <p:spPr>
          <a:xfrm>
            <a:off x="8353387" y="2218568"/>
            <a:ext cx="247374" cy="247373"/>
          </a:xfrm>
          <a:prstGeom prst="ellipse">
            <a:avLst/>
          </a:prstGeom>
          <a:solidFill>
            <a:srgbClr val="CF3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6" name="泪滴形 15">
            <a:extLst>
              <a:ext uri="{FF2B5EF4-FFF2-40B4-BE49-F238E27FC236}">
                <a16:creationId xmlns:a16="http://schemas.microsoft.com/office/drawing/2014/main" id="{242837CA-42CC-4A90-A6AD-D85A7516C48E}"/>
              </a:ext>
            </a:extLst>
          </p:cNvPr>
          <p:cNvSpPr/>
          <p:nvPr/>
        </p:nvSpPr>
        <p:spPr>
          <a:xfrm>
            <a:off x="9134566" y="4649522"/>
            <a:ext cx="1088071" cy="1088071"/>
          </a:xfrm>
          <a:prstGeom prst="teardrop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6507C6D-B18E-41B1-BA91-92F836877194}"/>
              </a:ext>
            </a:extLst>
          </p:cNvPr>
          <p:cNvSpPr/>
          <p:nvPr/>
        </p:nvSpPr>
        <p:spPr>
          <a:xfrm>
            <a:off x="10066401" y="2218568"/>
            <a:ext cx="247373" cy="247373"/>
          </a:xfrm>
          <a:prstGeom prst="ellipse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8" name="文本框 24">
            <a:extLst>
              <a:ext uri="{FF2B5EF4-FFF2-40B4-BE49-F238E27FC236}">
                <a16:creationId xmlns:a16="http://schemas.microsoft.com/office/drawing/2014/main" id="{3D8AE8F9-98FE-48E4-94CD-E340E87FB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289" y="4941534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25">
            <a:extLst>
              <a:ext uri="{FF2B5EF4-FFF2-40B4-BE49-F238E27FC236}">
                <a16:creationId xmlns:a16="http://schemas.microsoft.com/office/drawing/2014/main" id="{C23D8F7C-0952-4DF9-AEE8-C45305E9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342" y="4941534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26">
            <a:extLst>
              <a:ext uri="{FF2B5EF4-FFF2-40B4-BE49-F238E27FC236}">
                <a16:creationId xmlns:a16="http://schemas.microsoft.com/office/drawing/2014/main" id="{3CDCBA60-A348-485D-AF95-4145145AD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236" y="4941534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30">
            <a:extLst>
              <a:ext uri="{FF2B5EF4-FFF2-40B4-BE49-F238E27FC236}">
                <a16:creationId xmlns:a16="http://schemas.microsoft.com/office/drawing/2014/main" id="{2EAEAAD7-B0BD-48E6-A2E6-82BBEEFA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349" y="4941534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31">
            <a:extLst>
              <a:ext uri="{FF2B5EF4-FFF2-40B4-BE49-F238E27FC236}">
                <a16:creationId xmlns:a16="http://schemas.microsoft.com/office/drawing/2014/main" id="{9ACAEA8E-411B-418B-A6C9-BB6B73F09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9883" y="4941534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E8D6BEA-8CD3-4026-AFE0-15CC434F4DCE}"/>
              </a:ext>
            </a:extLst>
          </p:cNvPr>
          <p:cNvGrpSpPr>
            <a:grpSpLocks noChangeAspect="1"/>
          </p:cNvGrpSpPr>
          <p:nvPr/>
        </p:nvGrpSpPr>
        <p:grpSpPr>
          <a:xfrm>
            <a:off x="3948230" y="1726063"/>
            <a:ext cx="523494" cy="397755"/>
            <a:chOff x="4268086" y="4221191"/>
            <a:chExt cx="509646" cy="387231"/>
          </a:xfrm>
          <a:solidFill>
            <a:srgbClr val="CF3B4C"/>
          </a:solidFill>
          <a:effectLst/>
        </p:grpSpPr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C8F6E13-F865-4AA8-B45E-E5724E734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sz="2000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57E9896-E8E0-4CBF-A2DC-6AC9CB8241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sz="2000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548B17B-60F0-4493-841D-5738FF5C153B}"/>
              </a:ext>
            </a:extLst>
          </p:cNvPr>
          <p:cNvGrpSpPr/>
          <p:nvPr/>
        </p:nvGrpSpPr>
        <p:grpSpPr>
          <a:xfrm>
            <a:off x="2219440" y="1727741"/>
            <a:ext cx="421096" cy="402728"/>
            <a:chOff x="1004888" y="993775"/>
            <a:chExt cx="2438400" cy="2332038"/>
          </a:xfrm>
          <a:solidFill>
            <a:srgbClr val="344F66"/>
          </a:solidFill>
          <a:effectLst/>
        </p:grpSpPr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93D26110-58B0-45C3-AB24-C6695003466D}"/>
                </a:ext>
              </a:extLst>
            </p:cNvPr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sz="2000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任意多边形 43">
              <a:extLst>
                <a:ext uri="{FF2B5EF4-FFF2-40B4-BE49-F238E27FC236}">
                  <a16:creationId xmlns:a16="http://schemas.microsoft.com/office/drawing/2014/main" id="{8258E4D8-864A-4A26-AF13-27D46B80E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sz="2000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B3AB8B4-BA10-4F15-86A6-27F0C7895E2A}"/>
              </a:ext>
            </a:extLst>
          </p:cNvPr>
          <p:cNvGrpSpPr/>
          <p:nvPr/>
        </p:nvGrpSpPr>
        <p:grpSpPr>
          <a:xfrm>
            <a:off x="7419474" y="1693099"/>
            <a:ext cx="370488" cy="473812"/>
            <a:chOff x="1605186" y="572440"/>
            <a:chExt cx="563562" cy="720725"/>
          </a:xfrm>
          <a:solidFill>
            <a:srgbClr val="CF3B4C"/>
          </a:solidFill>
          <a:effectLst/>
        </p:grpSpPr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BB04EC94-30C9-4DA3-AF10-39256A406906}"/>
                </a:ext>
              </a:extLst>
            </p:cNvPr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A2169E0A-4AA5-4BD4-B15C-0E0386379675}"/>
                </a:ext>
              </a:extLst>
            </p:cNvPr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01AB8CD-7570-40EC-834E-C3CA3F3C618D}"/>
                </a:ext>
              </a:extLst>
            </p:cNvPr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E3AA1C-17BF-44EA-BDA9-C1A8AF86E607}"/>
              </a:ext>
            </a:extLst>
          </p:cNvPr>
          <p:cNvGrpSpPr>
            <a:grpSpLocks noChangeAspect="1"/>
          </p:cNvGrpSpPr>
          <p:nvPr/>
        </p:nvGrpSpPr>
        <p:grpSpPr>
          <a:xfrm>
            <a:off x="5678225" y="1671269"/>
            <a:ext cx="411318" cy="465212"/>
            <a:chOff x="4994016" y="4872553"/>
            <a:chExt cx="406394" cy="459644"/>
          </a:xfrm>
          <a:solidFill>
            <a:srgbClr val="344F66"/>
          </a:solidFill>
          <a:effectLst/>
        </p:grpSpPr>
        <p:sp>
          <p:nvSpPr>
            <p:cNvPr id="34" name="Freeform 148">
              <a:extLst>
                <a:ext uri="{FF2B5EF4-FFF2-40B4-BE49-F238E27FC236}">
                  <a16:creationId xmlns:a16="http://schemas.microsoft.com/office/drawing/2014/main" id="{3E31A14E-F3E1-4418-99A7-7FB3EF6A26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9137" y="4872553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49">
              <a:extLst>
                <a:ext uri="{FF2B5EF4-FFF2-40B4-BE49-F238E27FC236}">
                  <a16:creationId xmlns:a16="http://schemas.microsoft.com/office/drawing/2014/main" id="{C9B4C9EA-0577-43EE-B98E-5E271B11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Oval 150">
              <a:extLst>
                <a:ext uri="{FF2B5EF4-FFF2-40B4-BE49-F238E27FC236}">
                  <a16:creationId xmlns:a16="http://schemas.microsoft.com/office/drawing/2014/main" id="{8CE75EE4-488F-4127-A0C4-B3EB5C5A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823E699-0061-4778-B7E6-F4037B649EAE}"/>
              </a:ext>
            </a:extLst>
          </p:cNvPr>
          <p:cNvGrpSpPr>
            <a:grpSpLocks noChangeAspect="1"/>
          </p:cNvGrpSpPr>
          <p:nvPr/>
        </p:nvGrpSpPr>
        <p:grpSpPr>
          <a:xfrm>
            <a:off x="9199038" y="1693258"/>
            <a:ext cx="410297" cy="458848"/>
            <a:chOff x="5999255" y="3275006"/>
            <a:chExt cx="402656" cy="450303"/>
          </a:xfrm>
          <a:solidFill>
            <a:srgbClr val="344F66"/>
          </a:solidFill>
          <a:effectLst/>
        </p:grpSpPr>
        <p:sp>
          <p:nvSpPr>
            <p:cNvPr id="38" name="Freeform 108">
              <a:extLst>
                <a:ext uri="{FF2B5EF4-FFF2-40B4-BE49-F238E27FC236}">
                  <a16:creationId xmlns:a16="http://schemas.microsoft.com/office/drawing/2014/main" id="{798EFF4E-7469-444F-98D1-E2BFDFD2A2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109">
              <a:extLst>
                <a:ext uri="{FF2B5EF4-FFF2-40B4-BE49-F238E27FC236}">
                  <a16:creationId xmlns:a16="http://schemas.microsoft.com/office/drawing/2014/main" id="{368B47C2-CF27-4FB7-BB5A-5635C2D699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110">
              <a:extLst>
                <a:ext uri="{FF2B5EF4-FFF2-40B4-BE49-F238E27FC236}">
                  <a16:creationId xmlns:a16="http://schemas.microsoft.com/office/drawing/2014/main" id="{14441B29-8230-41E6-8A91-E34A236BB2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111">
              <a:extLst>
                <a:ext uri="{FF2B5EF4-FFF2-40B4-BE49-F238E27FC236}">
                  <a16:creationId xmlns:a16="http://schemas.microsoft.com/office/drawing/2014/main" id="{4864E63A-D35C-4C27-9523-096E9463A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112">
              <a:extLst>
                <a:ext uri="{FF2B5EF4-FFF2-40B4-BE49-F238E27FC236}">
                  <a16:creationId xmlns:a16="http://schemas.microsoft.com/office/drawing/2014/main" id="{363B8808-E52A-4A4E-87E5-A47A5615A1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文本框 52">
            <a:extLst>
              <a:ext uri="{FF2B5EF4-FFF2-40B4-BE49-F238E27FC236}">
                <a16:creationId xmlns:a16="http://schemas.microsoft.com/office/drawing/2014/main" id="{B90F439E-6560-41FA-BF6F-AE174CD5D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049" y="2907965"/>
            <a:ext cx="15694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555555"/>
                </a:solidFill>
                <a:cs typeface="+mn-ea"/>
                <a:sym typeface="+mn-lt"/>
              </a:rPr>
              <a:t>   </a:t>
            </a:r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整体要求</a:t>
            </a:r>
            <a:endParaRPr lang="en-US" altLang="zh-CN" sz="1600" b="1" dirty="0">
              <a:solidFill>
                <a:srgbClr val="344F66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运行环境</a:t>
            </a:r>
            <a:r>
              <a:rPr lang="en-US" altLang="zh-CN" sz="1600" dirty="0">
                <a:solidFill>
                  <a:srgbClr val="555555"/>
                </a:solidFill>
                <a:cs typeface="+mn-ea"/>
                <a:sym typeface="+mn-lt"/>
              </a:rPr>
              <a:t>Linux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，</a:t>
            </a:r>
            <a:endParaRPr lang="en-US" altLang="zh-CN" sz="1600" dirty="0">
              <a:solidFill>
                <a:srgbClr val="555555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具有本地存储功能</a:t>
            </a:r>
          </a:p>
        </p:txBody>
      </p:sp>
      <p:sp>
        <p:nvSpPr>
          <p:cNvPr id="44" name="文本框 53">
            <a:extLst>
              <a:ext uri="{FF2B5EF4-FFF2-40B4-BE49-F238E27FC236}">
                <a16:creationId xmlns:a16="http://schemas.microsoft.com/office/drawing/2014/main" id="{F721F095-A821-4234-B9A5-8759813C1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457" y="2950431"/>
            <a:ext cx="159477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344F66"/>
                </a:solidFill>
                <a:cs typeface="+mn-ea"/>
                <a:sym typeface="+mn-lt"/>
              </a:rPr>
              <a:t>   </a:t>
            </a:r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设备自检</a:t>
            </a:r>
            <a:endParaRPr lang="en-US" altLang="zh-CN" sz="1600" b="1" dirty="0">
              <a:solidFill>
                <a:srgbClr val="344F66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自动检测设备连接状态，能自动连接设备</a:t>
            </a:r>
          </a:p>
        </p:txBody>
      </p:sp>
      <p:sp>
        <p:nvSpPr>
          <p:cNvPr id="45" name="文本框 54">
            <a:extLst>
              <a:ext uri="{FF2B5EF4-FFF2-40B4-BE49-F238E27FC236}">
                <a16:creationId xmlns:a16="http://schemas.microsoft.com/office/drawing/2014/main" id="{3F044FA5-0599-4BAB-A41C-ADEBA5B2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463" y="2925107"/>
            <a:ext cx="159366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555555"/>
                </a:solidFill>
                <a:cs typeface="+mn-ea"/>
                <a:sym typeface="+mn-lt"/>
              </a:rPr>
              <a:t>   </a:t>
            </a:r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图像显示</a:t>
            </a:r>
            <a:endParaRPr lang="en-US" altLang="zh-CN" sz="1600" b="1" dirty="0">
              <a:solidFill>
                <a:srgbClr val="344F66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显示实时信号波形图像，频谱图像</a:t>
            </a:r>
          </a:p>
        </p:txBody>
      </p:sp>
      <p:sp>
        <p:nvSpPr>
          <p:cNvPr id="46" name="文本框 55">
            <a:extLst>
              <a:ext uri="{FF2B5EF4-FFF2-40B4-BE49-F238E27FC236}">
                <a16:creationId xmlns:a16="http://schemas.microsoft.com/office/drawing/2014/main" id="{8355A793-A16A-4C3F-B701-3B9D75A18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120" y="2950431"/>
            <a:ext cx="160062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344F66"/>
                </a:solidFill>
                <a:cs typeface="+mn-ea"/>
                <a:sym typeface="+mn-lt"/>
              </a:rPr>
              <a:t>   </a:t>
            </a:r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信息管理</a:t>
            </a:r>
            <a:endParaRPr lang="en-US" altLang="zh-CN" sz="1600" b="1" dirty="0">
              <a:solidFill>
                <a:srgbClr val="344F66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信号类别、检测地点等基础数据的管理</a:t>
            </a:r>
          </a:p>
        </p:txBody>
      </p:sp>
      <p:sp>
        <p:nvSpPr>
          <p:cNvPr id="47" name="文本框 56">
            <a:extLst>
              <a:ext uri="{FF2B5EF4-FFF2-40B4-BE49-F238E27FC236}">
                <a16:creationId xmlns:a16="http://schemas.microsoft.com/office/drawing/2014/main" id="{1948C0B6-43F1-4554-8E5C-9BFDA7AC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0760" y="2945527"/>
            <a:ext cx="17130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数据采集和分析</a:t>
            </a:r>
            <a:endParaRPr lang="en-US" altLang="zh-CN" sz="1600" b="1" dirty="0">
              <a:solidFill>
                <a:srgbClr val="344F66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信号数据持久化，提供信号分析对比功能</a:t>
            </a:r>
            <a:endParaRPr lang="en-US" altLang="zh-CN" sz="16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49" name="TextBox 42">
            <a:extLst>
              <a:ext uri="{FF2B5EF4-FFF2-40B4-BE49-F238E27FC236}">
                <a16:creationId xmlns:a16="http://schemas.microsoft.com/office/drawing/2014/main" id="{2052E58D-DADD-4C07-A293-B9F72BF007B9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28495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43" grpId="0"/>
      <p:bldP spid="44" grpId="0"/>
      <p:bldP spid="45" grpId="0"/>
      <p:bldP spid="46" grpId="0"/>
      <p:bldP spid="47" grpId="0"/>
      <p:bldP spid="4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qj3hy4w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1015</Words>
  <Application>Microsoft Office PowerPoint</Application>
  <PresentationFormat>宽屏</PresentationFormat>
  <Paragraphs>163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微软雅黑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宋 一得</cp:lastModifiedBy>
  <cp:revision>155</cp:revision>
  <dcterms:created xsi:type="dcterms:W3CDTF">2019-03-07T05:23:18Z</dcterms:created>
  <dcterms:modified xsi:type="dcterms:W3CDTF">2022-05-26T15:14:04Z</dcterms:modified>
</cp:coreProperties>
</file>