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7035800" cy="9194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7">
          <p15:clr>
            <a:srgbClr val="000000"/>
          </p15:clr>
        </p15:guide>
        <p15:guide id="2" pos="223">
          <p15:clr>
            <a:srgbClr val="000000"/>
          </p15:clr>
        </p15:guide>
      </p15:sldGuideLst>
    </p:ext>
    <p:ext uri="{2D200454-40CA-4A62-9FC3-DE9A4176ACB9}">
      <p15:notesGuideLst>
        <p15:guide id="1" orient="horz" pos="2896">
          <p15:clr>
            <a:srgbClr val="000000"/>
          </p15:clr>
        </p15:guide>
        <p15:guide id="2" pos="221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7" orient="horz"/>
        <p:guide pos="22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96" orient="horz"/>
        <p:guide pos="221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23975" y="492125"/>
            <a:ext cx="4754562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" name="Google Shape;7;n"/>
          <p:cNvSpPr txBox="1"/>
          <p:nvPr>
            <p:ph idx="3" type="hdr"/>
          </p:nvPr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4067175" y="207962"/>
            <a:ext cx="27860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70" name="Google Shape;70;p1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71" name="Google Shape;71;p1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185" name="Google Shape;185;p10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186" name="Google Shape;186;p10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*Review slide*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*Draw example with reference type and ensure they understand*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not only method declaration contains ref keyword but method call also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199" name="Google Shape;199;p11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200" name="Google Shape;200;p11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*Review slide*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declaring out parameters should always assign value to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not only method declaration contains out keyword but method call also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212" name="Google Shape;212;p12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213" name="Google Shape;213;p12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222" name="Google Shape;222;p13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223" name="Google Shape;223;p13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354137" y="492125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Key Message(s):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Extension methods should be defined as static and should reside in the static class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As extension methods are simply static methods they do not violate encapsulation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*Review slide and point out how to define extension method and how to call it*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If you create an extension method for a type, but that type already has a method with the same name as your extension method, the compiler will use only the type’s method and not your extension method.</a:t>
            </a:r>
            <a:endParaRPr/>
          </a:p>
        </p:txBody>
      </p:sp>
      <p:sp>
        <p:nvSpPr>
          <p:cNvPr id="237" name="Google Shape;237;p14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38" name="Google Shape;238;p14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14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Calling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354137" y="492125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Key Message(s):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Optional parameters are defined at the end of parameter list. Such parameters have default value and can be omitted when calling the method.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Named parameters are method arguments prefixed with name.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Both techniques can be used with methods, indexers, constructors, and delegates.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*Review the slide*</a:t>
            </a:r>
            <a:endParaRPr/>
          </a:p>
        </p:txBody>
      </p:sp>
      <p:sp>
        <p:nvSpPr>
          <p:cNvPr id="247" name="Google Shape;247;p15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248" name="Google Shape;248;p15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249" name="Google Shape;249;p15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1354137" y="492125"/>
            <a:ext cx="4694237" cy="3521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Expression bodied member is basically member whose body is single expression.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*Describe simple difference between expression and statement*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use expression bodied members for implementing: properties, constructors, methods,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 if method does not return value expression bodied syntax 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*Highlight string interpolation usage*</a:t>
            </a:r>
            <a:endParaRPr/>
          </a:p>
        </p:txBody>
      </p:sp>
      <p:sp>
        <p:nvSpPr>
          <p:cNvPr id="257" name="Google Shape;257;p16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Accenture. All Rights Reserved</a:t>
            </a:r>
            <a:endParaRPr/>
          </a:p>
        </p:txBody>
      </p:sp>
      <p:sp>
        <p:nvSpPr>
          <p:cNvPr id="258" name="Google Shape;258;p16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16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Calling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266" name="Google Shape;266;p17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267" name="Google Shape;267;p17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276" name="Google Shape;276;p18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277" name="Google Shape;277;p18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79" name="Google Shape;79;p2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80" name="Google Shape;80;p2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89" name="Google Shape;89;p3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90" name="Google Shape;90;p3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99" name="Google Shape;99;p4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100" name="Google Shape;100;p4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373187" y="512762"/>
            <a:ext cx="4471987" cy="3352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546100" y="3911600"/>
            <a:ext cx="5943600" cy="4594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Key Message(s):</a:t>
            </a:r>
            <a:endParaRPr/>
          </a:p>
          <a:p>
            <a:pPr indent="0" lvl="1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Methods define action and usually are called as verbs</a:t>
            </a:r>
            <a:endParaRPr/>
          </a:p>
          <a:p>
            <a:pPr indent="0" lvl="1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Method cannot be defined outside the class</a:t>
            </a:r>
            <a:endParaRPr/>
          </a:p>
          <a:p>
            <a:pPr indent="0" lvl="1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In OOP methods are sometimes referred to as messages sent between objects</a:t>
            </a:r>
            <a:endParaRPr/>
          </a:p>
          <a:p>
            <a:pPr indent="0" lvl="1" marL="0" rtl="0" algn="just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Method is somewhat a service that is provided by corresponding object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109" name="Google Shape;109;p5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110" name="Google Shape;110;p5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121" name="Google Shape;121;p6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*Review method definition on the slide*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*Tell what is method signature and it constituents*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*Describe what void means*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142" name="Google Shape;142;p7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143" name="Google Shape;143;p7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Key Message(s):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To call a method You specify it’s name and provide method parameters enclosed in parenthesis.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Process of calling a method can be also referred to as invocation.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Methods can be static and non-static. Static methods are different in that they are not called on object but rather on type. It is not allowed to access non static instance members from within static method.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*Highlight difference in calling static method versus instance method*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*Describe what is callstack on the example of me.jumpOnly(you)*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162" name="Google Shape;162;p8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163" name="Google Shape;163;p8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/>
        </p:nvSpPr>
        <p:spPr>
          <a:xfrm>
            <a:off x="134937" y="8712200"/>
            <a:ext cx="3382962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Copyright © Accenture. All Rights Reserved</a:t>
            </a:r>
            <a:endParaRPr/>
          </a:p>
        </p:txBody>
      </p:sp>
      <p:sp>
        <p:nvSpPr>
          <p:cNvPr id="172" name="Google Shape;172;p9:notes"/>
          <p:cNvSpPr txBox="1"/>
          <p:nvPr/>
        </p:nvSpPr>
        <p:spPr>
          <a:xfrm>
            <a:off x="3975100" y="8712200"/>
            <a:ext cx="2867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fld id="{00000000-1234-1234-1234-123412341234}" type="slidenum"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/>
          </a:p>
        </p:txBody>
      </p:sp>
      <p:sp>
        <p:nvSpPr>
          <p:cNvPr id="173" name="Google Shape;173;p9:notes"/>
          <p:cNvSpPr txBox="1"/>
          <p:nvPr/>
        </p:nvSpPr>
        <p:spPr>
          <a:xfrm>
            <a:off x="134937" y="207962"/>
            <a:ext cx="37465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Method Calling</a:t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487487" y="695325"/>
            <a:ext cx="4289425" cy="3216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334962" y="4011612"/>
            <a:ext cx="6319837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91575" spcFirstLastPara="1" rIns="91575" wrap="square" tIns="44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Key Message(s):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*Review slide*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default all method parameters are passed by value. *Draw example with both reference and value type*.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a slaid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20574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057400" y="1371600"/>
            <a:ext cx="65627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solidFill>
                  <a:srgbClr val="00330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īdzinājums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61" name="Google Shape;61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2" name="Google Shape;62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daļas galvene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satur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 satur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61925" y="1295400"/>
            <a:ext cx="41529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467225" y="1295400"/>
            <a:ext cx="41529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āls virsraksts un teksts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 rot="5400000">
            <a:off x="4346575" y="2355850"/>
            <a:ext cx="643255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 rot="5400000">
            <a:off x="41275" y="317500"/>
            <a:ext cx="643255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vertikāls teksts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 rot="5400000">
            <a:off x="1724025" y="-266700"/>
            <a:ext cx="53340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s ar parakstu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turs ar parakstu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ukšs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kai virsraksts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 laptopgirlside" id="10" name="Google Shape;10;p1"/>
          <p:cNvPicPr preferRelativeResize="0"/>
          <p:nvPr/>
        </p:nvPicPr>
        <p:blipFill rotWithShape="1">
          <a:blip r:embed="rId1">
            <a:alphaModFix/>
          </a:blip>
          <a:srcRect b="0" l="3224" r="0" t="0"/>
          <a:stretch/>
        </p:blipFill>
        <p:spPr>
          <a:xfrm>
            <a:off x="0" y="0"/>
            <a:ext cx="9144000" cy="686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419100" y="6553200"/>
            <a:ext cx="7435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Accenture All Rights Reserved. Accenture, its logo, and Accenture High Performance Delivered are trademarks of Accenture.</a:t>
            </a:r>
            <a:endParaRPr/>
          </a:p>
        </p:txBody>
      </p:sp>
      <p:pic>
        <p:nvPicPr>
          <p:cNvPr descr="ATS_2x_black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4825" y="2449512"/>
            <a:ext cx="4248150" cy="1477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4_Code_2 [Converted])pool blue"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25825"/>
            <a:ext cx="9140825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" name="Google Shape;23;p3"/>
          <p:cNvSpPr txBox="1"/>
          <p:nvPr/>
        </p:nvSpPr>
        <p:spPr>
          <a:xfrm>
            <a:off x="466725" y="6553200"/>
            <a:ext cx="24542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Accenture All Rights Reserved. </a:t>
            </a:r>
            <a:endParaRPr/>
          </a:p>
        </p:txBody>
      </p:sp>
      <p:pic>
        <p:nvPicPr>
          <p:cNvPr descr="A4_Code_2 [Converted])pool blue" id="24" name="Google Shape;2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139825"/>
            <a:ext cx="9140825" cy="38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0574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Software Engineering Fundamentals: MS.NET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057400" y="1371600"/>
            <a:ext cx="656272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rPr>
              <a:t>Method Calling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022725" y="1235075"/>
            <a:ext cx="5049837" cy="54514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System;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PassingValByRefDemo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SwapByRef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(ref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y)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temp = x; 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= y;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y = temp;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= 2;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= 3;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Console.WriteLine($"i = {i} j = {j}");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SwapByRef(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j);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Console.WriteLine($"i = {i} j = {j}"); 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/>
          </a:p>
          <a:p>
            <a:pPr indent="-381000" lvl="0" marL="381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1585912" y="5243512"/>
            <a:ext cx="1143000" cy="4905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= 2 j = 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= 3 j = 2</a:t>
            </a:r>
            <a:endParaRPr/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Reference Parameters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61925" y="1285875"/>
            <a:ext cx="377031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variable of a reference type does not contain its data directly.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contains a reference to its data.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passing a reference-type parameter by reference, it is possible to change the data pointed to, such as the value of a class member.</a:t>
            </a:r>
            <a:endParaRPr/>
          </a:p>
        </p:txBody>
      </p:sp>
      <p:cxnSp>
        <p:nvCxnSpPr>
          <p:cNvPr id="195" name="Google Shape;195;p23"/>
          <p:cNvCxnSpPr/>
          <p:nvPr/>
        </p:nvCxnSpPr>
        <p:spPr>
          <a:xfrm>
            <a:off x="4846637" y="5349875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96" name="Google Shape;196;p23"/>
          <p:cNvSpPr/>
          <p:nvPr/>
        </p:nvSpPr>
        <p:spPr>
          <a:xfrm>
            <a:off x="3840162" y="2149475"/>
            <a:ext cx="639762" cy="2835275"/>
          </a:xfrm>
          <a:custGeom>
            <a:rect b="b" l="l" r="r" t="t"/>
            <a:pathLst>
              <a:path extrusionOk="0" h="1129" w="485">
                <a:moveTo>
                  <a:pt x="485" y="1129"/>
                </a:moveTo>
                <a:cubicBezTo>
                  <a:pt x="409" y="1039"/>
                  <a:pt x="54" y="774"/>
                  <a:pt x="27" y="586"/>
                </a:cubicBezTo>
                <a:cubicBezTo>
                  <a:pt x="0" y="398"/>
                  <a:pt x="261" y="122"/>
                  <a:pt x="322" y="0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2925762" y="1325562"/>
            <a:ext cx="6218237" cy="52117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74637" lvl="0" marL="2746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System;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OutReturnDemo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 static void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Method(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out int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out string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s1,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out string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s2)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 = 44;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s1 = "I've been returned";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s2 = null;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value;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str1;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str2;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Method(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value,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str1,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str2); 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// value is now 44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// str1 is now "I've been returned"  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  // str2 is (still) null;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Console.WriteLine($"{value},{str1},'{str2}'");</a:t>
            </a:r>
            <a:r>
              <a:rPr b="1" i="0" lang="en-US" sz="1300" u="non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274637" lvl="0" marL="27463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55562" y="1262062"/>
            <a:ext cx="26876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74637" lvl="0" marL="274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causes arguments to be passed by reference</a:t>
            </a:r>
            <a:endParaRPr/>
          </a:p>
          <a:p>
            <a:pPr indent="-274637" lvl="1" marL="550862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similar to 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</a:t>
            </a:r>
            <a:endParaRPr/>
          </a:p>
          <a:p>
            <a:pPr indent="-274637" lvl="1" marL="55086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difference is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requires the variable to be initialized before being passed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use an 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parameter, both the method definition and the calling method must explicitly use the 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5029200" y="5989637"/>
            <a:ext cx="2651125" cy="2714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44,I've been returned,'' </a:t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2651125" y="2149475"/>
            <a:ext cx="457200" cy="2374900"/>
          </a:xfrm>
          <a:custGeom>
            <a:rect b="b" l="l" r="r" t="t"/>
            <a:pathLst>
              <a:path extrusionOk="0" h="1394" w="346">
                <a:moveTo>
                  <a:pt x="346" y="1394"/>
                </a:moveTo>
                <a:cubicBezTo>
                  <a:pt x="290" y="1265"/>
                  <a:pt x="24" y="850"/>
                  <a:pt x="12" y="618"/>
                </a:cubicBezTo>
                <a:cubicBezTo>
                  <a:pt x="0" y="386"/>
                  <a:pt x="217" y="129"/>
                  <a:pt x="271" y="0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4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Output Parameters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Parameter Arrays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allows you to specify a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parameter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takes an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the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arguments is variable.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parameters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permitted </a:t>
            </a: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 in a method declaration, and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 </a:t>
            </a: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keyword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permitted in a method declaration.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8" name="Google Shape;228;p26"/>
          <p:cNvSpPr txBox="1"/>
          <p:nvPr/>
        </p:nvSpPr>
        <p:spPr>
          <a:xfrm>
            <a:off x="4572000" y="1295400"/>
            <a:ext cx="4343400" cy="52292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74637" lvl="0" marL="2746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 </a:t>
            </a:r>
            <a:endParaRPr/>
          </a:p>
          <a:p>
            <a:pPr indent="-274637" lvl="0" marL="274637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-274637" lvl="0" marL="274637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UseParams1(1, 2, 3);</a:t>
            </a:r>
            <a:endParaRPr/>
          </a:p>
          <a:p>
            <a:pPr indent="-274637" lvl="0" marL="274637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300" u="non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// An array of objects can also be passed, as long as </a:t>
            </a:r>
            <a:endParaRPr/>
          </a:p>
          <a:p>
            <a:pPr indent="-274637" lvl="0" marL="274637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UseParams2(1, 'a', "test"); </a:t>
            </a:r>
            <a:endParaRPr/>
          </a:p>
          <a:p>
            <a:pPr indent="-274637" lvl="0" marL="274637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300" u="non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// the array type matches the method being called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274637" lvl="0" marL="274637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int[]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myarray = new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int[]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		{ 10, 11, 12, 13 };</a:t>
            </a:r>
            <a:endParaRPr/>
          </a:p>
          <a:p>
            <a:pPr indent="-274637" lvl="0" marL="274637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UseParams1(myarray); </a:t>
            </a:r>
            <a:endParaRPr/>
          </a:p>
          <a:p>
            <a:pPr indent="-274637" lvl="0" marL="274637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74637" lvl="0" marL="274637" marR="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42875" y="1295400"/>
            <a:ext cx="4429125" cy="5230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74637" lvl="0" marL="2746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4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System;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300" u="none">
              <a:solidFill>
                <a:srgbClr val="0082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A4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MyClass 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A4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 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UseParams1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A4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			 (params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list)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list) 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Console.WriteLine(e);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Console.WriteLine();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None/>
            </a:pPr>
            <a:r>
              <a:t/>
            </a:r>
            <a:endParaRPr b="1" i="0" sz="13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A4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UseParams2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A4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list)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A4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 foreach 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 </a:t>
            </a:r>
            <a:r>
              <a:rPr b="1" i="0" lang="en-US" sz="13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list) 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Console.WriteLine(e);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Console.WriteLine();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1" i="0" lang="en-US" sz="13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2889250" y="1782762"/>
            <a:ext cx="1957387" cy="366712"/>
          </a:xfrm>
          <a:custGeom>
            <a:rect b="b" l="l" r="r" t="t"/>
            <a:pathLst>
              <a:path extrusionOk="0" h="202" w="830">
                <a:moveTo>
                  <a:pt x="830" y="58"/>
                </a:moveTo>
                <a:cubicBezTo>
                  <a:pt x="751" y="52"/>
                  <a:pt x="485" y="0"/>
                  <a:pt x="347" y="24"/>
                </a:cubicBezTo>
                <a:cubicBezTo>
                  <a:pt x="209" y="48"/>
                  <a:pt x="72" y="165"/>
                  <a:pt x="0" y="202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2835275" y="2493962"/>
            <a:ext cx="5119687" cy="1412875"/>
          </a:xfrm>
          <a:custGeom>
            <a:rect b="b" l="l" r="r" t="t"/>
            <a:pathLst>
              <a:path extrusionOk="0" h="932" w="2661">
                <a:moveTo>
                  <a:pt x="2503" y="0"/>
                </a:moveTo>
                <a:cubicBezTo>
                  <a:pt x="2471" y="47"/>
                  <a:pt x="2661" y="221"/>
                  <a:pt x="2308" y="280"/>
                </a:cubicBezTo>
                <a:cubicBezTo>
                  <a:pt x="1955" y="339"/>
                  <a:pt x="768" y="246"/>
                  <a:pt x="384" y="355"/>
                </a:cubicBezTo>
                <a:cubicBezTo>
                  <a:pt x="0" y="464"/>
                  <a:pt x="83" y="812"/>
                  <a:pt x="4" y="932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5029200" y="3914775"/>
            <a:ext cx="3200400" cy="24923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</a:pPr>
            <a:r>
              <a:rPr b="0" i="0" lang="en-US" sz="120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6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Parameter Arrays (cont.)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Extension Methods</a:t>
            </a:r>
            <a:endParaRPr/>
          </a:p>
        </p:txBody>
      </p:sp>
      <p:sp>
        <p:nvSpPr>
          <p:cNvPr id="242" name="Google Shape;242;p27"/>
          <p:cNvSpPr txBox="1"/>
          <p:nvPr>
            <p:ph idx="4294967295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638" lvl="0" marL="274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from C# 3.0 (and .NET 3.5) it is possible to define a method for a type that can be used as it would be type’s own method: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Price {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Extensions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decimal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Discount(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product) 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product.Price * 0.9M; 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ExtensionsDemo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string[]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args) 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 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apple = </a:t>
            </a:r>
            <a:r>
              <a:rPr b="0" i="0" lang="en-US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Product();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apple.Price = 1.10M;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Console.WriteLine(</a:t>
            </a:r>
            <a:r>
              <a:rPr b="0" i="0" lang="en-US" sz="2000" u="none" cap="none" strike="noStrike">
                <a:solidFill>
                  <a:srgbClr val="0082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apple.Discount()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2762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Named and Optional Parameters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from C# 4 it is possible to provide default values for method parameters: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Method1(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required,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optionalStr =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 value"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optionalInt = 10) { ... }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method invocations: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Method1(10); 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Method1(10, "default value", 10);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Method1(14,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"some value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"); </a:t>
            </a:r>
            <a:r>
              <a:rPr b="0" i="0" lang="en-US" sz="18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Method1(14, "some value", 10);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Method1(11,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"another value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 15);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Method1(11, optionalInt: 15);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Method1(11, optionalInt: 15, optionalStr: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 value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Method1(optionalInt: 15, required: 10);</a:t>
            </a:r>
            <a:endParaRPr/>
          </a:p>
          <a:p>
            <a:pPr indent="-274637" lvl="0" marL="274637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method invocations: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Method1();</a:t>
            </a:r>
            <a:endParaRPr/>
          </a:p>
          <a:p>
            <a:pPr indent="-255587" lvl="2" marL="80803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Method1(11, , 15);</a:t>
            </a:r>
            <a:endParaRPr/>
          </a:p>
          <a:p>
            <a:pPr indent="-160338" lvl="0" marL="27463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Expression-Bodied Members</a:t>
            </a:r>
            <a:endParaRPr/>
          </a:p>
        </p:txBody>
      </p:sp>
      <p:sp>
        <p:nvSpPr>
          <p:cNvPr id="262" name="Google Shape;262;p29"/>
          <p:cNvSpPr txBox="1"/>
          <p:nvPr>
            <p:ph idx="4294967295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669" lvl="0" marL="2746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from C# 6.0 it is possible to declare single line methods.</a:t>
            </a:r>
            <a:endParaRPr/>
          </a:p>
          <a:p>
            <a:pPr indent="-274669" lvl="0" marL="274638" marR="0" rtl="0" algn="l">
              <a:lnSpc>
                <a:spcPct val="100000"/>
              </a:lnSpc>
              <a:spcBef>
                <a:spcPts val="449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multi-line/statement lambdas are NOT allowed.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using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System.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{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 {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Distance =&gt; Sqrt(X * X + Y * Y);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ToString() =&gt; $</a:t>
            </a:r>
            <a:r>
              <a:rPr b="0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"(</a:t>
            </a:r>
            <a:r>
              <a:rPr b="0" i="0" lang="en-US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b="0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{Y}</a:t>
            </a:r>
            <a:r>
              <a:rPr b="0" i="0" lang="en-US" sz="24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give objects their behavioral characteristics.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must have a return type, a name, and optional parameters.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 signature refers to a method name and its parameters.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statement returns a value to its caller or returns control to its caller.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that does not return a value must specify void as a return type.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Calls to a method should match its method signature.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calling a method in the same class, use only the method name (Nested Methods).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calling a method outside class, use the object reference.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calling a static method, use the class name.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C# method parameters are passed using pass by value, pass by reference, output parameters and parameter arrays.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31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Questions and Comments</a:t>
            </a:r>
            <a:endParaRPr/>
          </a:p>
        </p:txBody>
      </p:sp>
      <p:pic>
        <p:nvPicPr>
          <p:cNvPr descr="MPj03155980000[1]" id="283" name="Google Shape;2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3012" y="1266825"/>
            <a:ext cx="36576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questions or comments 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 Method?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Declaring a Method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Calling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Types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Overloading</a:t>
            </a:r>
            <a:endParaRPr/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  <a:p>
            <a:pPr indent="-134938" lvl="0" marL="274638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end of this module, you should be able to: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 method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how to correctly declare a method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how methods call each other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parameter passing by value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parameter passing by reference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output parameters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parameter arrays (variable argument list)</a:t>
            </a:r>
            <a:endParaRPr/>
          </a:p>
          <a:p>
            <a:pPr indent="-147638" lvl="0" marL="274638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What is a Method?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is a portion of code, referring to behaviors associated either with an object or its class.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used to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and process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contained in the object.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also used to provide responses to any messages received from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objects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the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 code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logic of a particular message for a class.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an operation or function that is associated with an object and is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allowed to manipulate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object's data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Declaring a Method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mentioned below is a general form of Method declaration.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-134936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6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6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36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7" lvl="0" marL="274637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declaration consists of five components. Namely,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Methods Modifiers (modifiers)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value the Method returns (type)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the Method (method-name)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parameters (formal-parameter-list)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of the Method (method_body)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817562" y="2554287"/>
            <a:ext cx="7319962" cy="1081087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0000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modifiers </a:t>
            </a:r>
            <a:r>
              <a:rPr b="0" i="0" lang="en-US" sz="1400" u="none" cap="none" strike="noStrike">
                <a:solidFill>
                  <a:srgbClr val="FE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0" i="0" lang="en-US" sz="1400" u="none" cap="none" strike="noStrik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1400" u="none" cap="none" strike="noStrik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Method-name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(formal-parameter-list)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method_body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232400" y="1111250"/>
            <a:ext cx="3713162" cy="56753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Multiply(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* j;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Divide(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/ j; 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PrintSum(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i,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Console.WriteLine(i + j);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rgbClr val="A4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   double  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Phi()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b="1" i="0" lang="en-US" sz="14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355.0 / 113.0;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rPr b="1" i="0" lang="en-US" sz="1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959475" y="2928937"/>
            <a:ext cx="2270125" cy="407987"/>
          </a:xfrm>
          <a:prstGeom prst="ellipse">
            <a:avLst/>
          </a:prstGeom>
          <a:noFill/>
          <a:ln cap="flat" cmpd="sng" w="19050">
            <a:solidFill>
              <a:srgbClr val="8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530850" y="1963737"/>
            <a:ext cx="444500" cy="258762"/>
          </a:xfrm>
          <a:prstGeom prst="ellipse">
            <a:avLst/>
          </a:prstGeom>
          <a:noFill/>
          <a:ln cap="flat" cmpd="sng" w="19050">
            <a:solidFill>
              <a:srgbClr val="8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5994400" y="1893887"/>
            <a:ext cx="955675" cy="339725"/>
          </a:xfrm>
          <a:prstGeom prst="ellipse">
            <a:avLst/>
          </a:prstGeom>
          <a:noFill/>
          <a:ln cap="flat" cmpd="sng" w="19050">
            <a:solidFill>
              <a:srgbClr val="8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6950075" y="1855787"/>
            <a:ext cx="1382712" cy="442912"/>
          </a:xfrm>
          <a:prstGeom prst="ellipse">
            <a:avLst/>
          </a:prstGeom>
          <a:noFill/>
          <a:ln cap="flat" cmpd="sng" w="19050">
            <a:solidFill>
              <a:srgbClr val="8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681287" y="3611562"/>
            <a:ext cx="3536950" cy="387350"/>
          </a:xfrm>
          <a:custGeom>
            <a:rect b="b" l="l" r="r" t="t"/>
            <a:pathLst>
              <a:path extrusionOk="0" h="420" w="2392">
                <a:moveTo>
                  <a:pt x="0" y="420"/>
                </a:moveTo>
                <a:lnTo>
                  <a:pt x="2392" y="0"/>
                </a:lnTo>
              </a:path>
            </a:pathLst>
          </a:custGeom>
          <a:noFill/>
          <a:ln cap="flat" cmpd="sng" w="12700">
            <a:solidFill>
              <a:srgbClr val="666699"/>
            </a:solidFill>
            <a:prstDash val="solid"/>
            <a:round/>
            <a:headEnd len="med" w="med" type="none"/>
            <a:tailEnd len="lg" w="lg" type="stealth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572000" y="4251325"/>
            <a:ext cx="1096962" cy="1463675"/>
          </a:xfrm>
          <a:custGeom>
            <a:rect b="b" l="l" r="r" t="t"/>
            <a:pathLst>
              <a:path extrusionOk="0" h="735" w="1025">
                <a:moveTo>
                  <a:pt x="0" y="735"/>
                </a:moveTo>
                <a:lnTo>
                  <a:pt x="1025" y="0"/>
                </a:lnTo>
              </a:path>
            </a:pathLst>
          </a:custGeom>
          <a:noFill/>
          <a:ln cap="flat" cmpd="sng" w="12700">
            <a:solidFill>
              <a:srgbClr val="666699"/>
            </a:solidFill>
            <a:prstDash val="solid"/>
            <a:round/>
            <a:headEnd len="med" w="med" type="none"/>
            <a:tailEnd len="lg" w="lg" type="stealth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4114800" y="5532437"/>
            <a:ext cx="2925762" cy="822325"/>
          </a:xfrm>
          <a:custGeom>
            <a:rect b="b" l="l" r="r" t="t"/>
            <a:pathLst>
              <a:path extrusionOk="0" h="898" w="1674">
                <a:moveTo>
                  <a:pt x="0" y="898"/>
                </a:moveTo>
                <a:lnTo>
                  <a:pt x="828" y="818"/>
                </a:lnTo>
                <a:lnTo>
                  <a:pt x="1674" y="0"/>
                </a:lnTo>
              </a:path>
            </a:pathLst>
          </a:custGeom>
          <a:noFill/>
          <a:ln cap="flat" cmpd="sng" w="12700">
            <a:solidFill>
              <a:srgbClr val="666699"/>
            </a:solidFill>
            <a:prstDash val="solid"/>
            <a:round/>
            <a:headEnd len="med" w="med" type="none"/>
            <a:tailEnd len="lg" w="lg" type="stealth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54000" y="1333500"/>
            <a:ext cx="4827587" cy="559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in declaring a method:</a:t>
            </a:r>
            <a:endParaRPr/>
          </a:p>
          <a:p>
            <a:pPr indent="-406400" lvl="1" marL="6826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the return type</a:t>
            </a:r>
            <a:endParaRPr/>
          </a:p>
          <a:p>
            <a:pPr indent="-406400" lvl="1" marL="6826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method name</a:t>
            </a:r>
            <a:endParaRPr/>
          </a:p>
          <a:p>
            <a:pPr indent="-406400" lvl="1" marL="6826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formal parameters</a:t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signature </a:t>
            </a:r>
            <a:endParaRPr/>
          </a:p>
          <a:p>
            <a:pPr indent="-406400" lvl="1" marL="6826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the method name and its parameters</a:t>
            </a:r>
            <a:endParaRPr/>
          </a:p>
          <a:p>
            <a:pPr indent="-406400" lvl="1" marL="6826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unique for each method in a class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indent="-406400" lvl="1" marL="6826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the method to return a value to its caller</a:t>
            </a:r>
            <a:endParaRPr/>
          </a:p>
          <a:p>
            <a:pPr indent="-406400" lvl="1" marL="6826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means to stop the execution of the current method and return to its caller</a:t>
            </a:r>
            <a:endParaRPr/>
          </a:p>
          <a:p>
            <a:pPr indent="-406400" lvl="1" marL="6826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 return at the end of the method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that does not return a value must specify 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its return type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method with empty parameters</a:t>
            </a: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>
            <a:off x="2652712" y="1873250"/>
            <a:ext cx="3108325" cy="92075"/>
          </a:xfrm>
          <a:prstGeom prst="straightConnector1">
            <a:avLst/>
          </a:prstGeom>
          <a:noFill/>
          <a:ln cap="flat" cmpd="sng" w="12700">
            <a:solidFill>
              <a:srgbClr val="6666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flipH="1" rot="10800000">
            <a:off x="3094037" y="2057400"/>
            <a:ext cx="2941637" cy="46037"/>
          </a:xfrm>
          <a:prstGeom prst="straightConnector1">
            <a:avLst/>
          </a:prstGeom>
          <a:noFill/>
          <a:ln cap="flat" cmpd="sng" w="12700">
            <a:solidFill>
              <a:srgbClr val="6666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7" name="Google Shape;137;p19"/>
          <p:cNvCxnSpPr/>
          <p:nvPr/>
        </p:nvCxnSpPr>
        <p:spPr>
          <a:xfrm flipH="1" rot="10800000">
            <a:off x="3492500" y="2149475"/>
            <a:ext cx="3548062" cy="242887"/>
          </a:xfrm>
          <a:prstGeom prst="straightConnector1">
            <a:avLst/>
          </a:prstGeom>
          <a:noFill/>
          <a:ln cap="flat" cmpd="sng" w="12700">
            <a:solidFill>
              <a:srgbClr val="6666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/>
          <p:nvPr/>
        </p:nvCxnSpPr>
        <p:spPr>
          <a:xfrm flipH="1" rot="10800000">
            <a:off x="4368800" y="3063875"/>
            <a:ext cx="1666875" cy="109537"/>
          </a:xfrm>
          <a:prstGeom prst="straightConnector1">
            <a:avLst/>
          </a:prstGeom>
          <a:noFill/>
          <a:ln cap="flat" cmpd="sng" w="12700">
            <a:solidFill>
              <a:srgbClr val="6666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Declaring a Method (cont.)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238125" y="1300162"/>
            <a:ext cx="4476750" cy="525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A4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b="1" i="0" lang="en-US" sz="12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System;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A4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12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>
                <a:solidFill>
                  <a:srgbClr val="A4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CSharpMain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1200" u="none">
                <a:solidFill>
                  <a:srgbClr val="A4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i="0" lang="en-US" sz="12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>
                <a:solidFill>
                  <a:srgbClr val="A4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12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>
                <a:solidFill>
                  <a:srgbClr val="A4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Main(String[] args)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200" u="non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 create a Person object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Person you = </a:t>
            </a:r>
            <a:r>
              <a:rPr b="1" i="0" lang="en-US" sz="12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Person();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you.talk();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you.jump(3);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Console.WriteLine(you.tellAge());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1" i="0" lang="en-US" sz="1200" u="non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 static keyword qualifies the method 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CSharpMain.talkOnly(you);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1200" u="non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 create object of main program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CSharpMain me = </a:t>
            </a:r>
            <a:r>
              <a:rPr b="1" i="0" lang="en-US" sz="12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CSharpMain();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me.jumpOnly(you);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1200" u="none">
                <a:solidFill>
                  <a:srgbClr val="A4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120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200" u="none">
                <a:solidFill>
                  <a:srgbClr val="A4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TalkOnly(Person p)     </a:t>
            </a:r>
            <a:r>
              <a:rPr b="1" i="0" lang="en-US" sz="1200" u="non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//static method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p.Talk();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A40000"/>
                </a:solidFill>
                <a:latin typeface="Arial"/>
                <a:ea typeface="Arial"/>
                <a:cs typeface="Arial"/>
                <a:sym typeface="Arial"/>
              </a:rPr>
              <a:t>   void </a:t>
            </a: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JumpOnly(Person p) </a:t>
            </a:r>
            <a:r>
              <a:rPr b="1" i="0" lang="en-US" sz="1200" u="none">
                <a:solidFill>
                  <a:srgbClr val="008200"/>
                </a:solidFill>
                <a:latin typeface="Arial"/>
                <a:ea typeface="Arial"/>
                <a:cs typeface="Arial"/>
                <a:sym typeface="Arial"/>
              </a:rPr>
              <a:t>// method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p.Jump(2);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714875" y="1300162"/>
            <a:ext cx="4114800" cy="525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Talk()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Console.WriteLine(</a:t>
            </a:r>
            <a:r>
              <a:rPr b="1" i="0" lang="en-US" sz="1200" u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"blah, blah..."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Jump(</a:t>
            </a:r>
            <a:r>
              <a:rPr b="1" i="0" lang="en-US" sz="1200" u="none">
                <a:solidFill>
                  <a:srgbClr val="66003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times)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66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0; i &lt; times; i++)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Console.WriteLine(</a:t>
            </a:r>
            <a:r>
              <a:rPr b="1" i="0" lang="en-US" sz="1200" u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"whoop!"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TellAge()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rPr>
              <a:t>"I'm "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GetAge();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GetAge()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10;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274637" lvl="0" marL="274637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1709737" y="1606550"/>
            <a:ext cx="3451225" cy="1127125"/>
          </a:xfrm>
          <a:custGeom>
            <a:rect b="b" l="l" r="r" t="t"/>
            <a:pathLst>
              <a:path extrusionOk="0" h="710" w="2174">
                <a:moveTo>
                  <a:pt x="0" y="696"/>
                </a:moveTo>
                <a:cubicBezTo>
                  <a:pt x="183" y="682"/>
                  <a:pt x="800" y="710"/>
                  <a:pt x="1100" y="609"/>
                </a:cubicBezTo>
                <a:cubicBezTo>
                  <a:pt x="1400" y="508"/>
                  <a:pt x="1624" y="182"/>
                  <a:pt x="1803" y="91"/>
                </a:cubicBezTo>
                <a:cubicBezTo>
                  <a:pt x="1982" y="0"/>
                  <a:pt x="2097" y="68"/>
                  <a:pt x="2174" y="62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1646237" y="2422525"/>
            <a:ext cx="4859337" cy="457200"/>
          </a:xfrm>
          <a:custGeom>
            <a:rect b="b" l="l" r="r" t="t"/>
            <a:pathLst>
              <a:path extrusionOk="0" h="412" w="2888">
                <a:moveTo>
                  <a:pt x="0" y="412"/>
                </a:moveTo>
                <a:cubicBezTo>
                  <a:pt x="166" y="397"/>
                  <a:pt x="567" y="383"/>
                  <a:pt x="996" y="320"/>
                </a:cubicBezTo>
                <a:cubicBezTo>
                  <a:pt x="1425" y="257"/>
                  <a:pt x="2266" y="64"/>
                  <a:pt x="2577" y="32"/>
                </a:cubicBezTo>
                <a:cubicBezTo>
                  <a:pt x="2888" y="0"/>
                  <a:pt x="2801" y="110"/>
                  <a:pt x="2860" y="130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3108325" y="3063875"/>
            <a:ext cx="3200400" cy="1004887"/>
          </a:xfrm>
          <a:custGeom>
            <a:rect b="b" l="l" r="r" t="t"/>
            <a:pathLst>
              <a:path extrusionOk="0" h="337" w="1783">
                <a:moveTo>
                  <a:pt x="0" y="0"/>
                </a:moveTo>
                <a:cubicBezTo>
                  <a:pt x="172" y="45"/>
                  <a:pt x="734" y="213"/>
                  <a:pt x="1031" y="269"/>
                </a:cubicBezTo>
                <a:cubicBezTo>
                  <a:pt x="1328" y="325"/>
                  <a:pt x="1626" y="323"/>
                  <a:pt x="1783" y="337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6400800" y="4618037"/>
            <a:ext cx="639762" cy="274637"/>
          </a:xfrm>
          <a:custGeom>
            <a:rect b="b" l="l" r="r" t="t"/>
            <a:pathLst>
              <a:path extrusionOk="0" h="251" w="320">
                <a:moveTo>
                  <a:pt x="320" y="0"/>
                </a:moveTo>
                <a:cubicBezTo>
                  <a:pt x="285" y="16"/>
                  <a:pt x="163" y="63"/>
                  <a:pt x="110" y="105"/>
                </a:cubicBezTo>
                <a:cubicBezTo>
                  <a:pt x="57" y="147"/>
                  <a:pt x="23" y="221"/>
                  <a:pt x="0" y="251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011362" y="3611562"/>
            <a:ext cx="1814512" cy="1006475"/>
          </a:xfrm>
          <a:custGeom>
            <a:rect b="b" l="l" r="r" t="t"/>
            <a:pathLst>
              <a:path extrusionOk="0" h="703" w="881">
                <a:moveTo>
                  <a:pt x="293" y="17"/>
                </a:moveTo>
                <a:cubicBezTo>
                  <a:pt x="374" y="29"/>
                  <a:pt x="696" y="0"/>
                  <a:pt x="777" y="90"/>
                </a:cubicBezTo>
                <a:cubicBezTo>
                  <a:pt x="858" y="180"/>
                  <a:pt x="881" y="468"/>
                  <a:pt x="777" y="556"/>
                </a:cubicBezTo>
                <a:cubicBezTo>
                  <a:pt x="673" y="644"/>
                  <a:pt x="285" y="596"/>
                  <a:pt x="156" y="620"/>
                </a:cubicBezTo>
                <a:cubicBezTo>
                  <a:pt x="27" y="644"/>
                  <a:pt x="32" y="686"/>
                  <a:pt x="0" y="703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463675" y="4251325"/>
            <a:ext cx="1073150" cy="1281112"/>
          </a:xfrm>
          <a:custGeom>
            <a:rect b="b" l="l" r="r" t="t"/>
            <a:pathLst>
              <a:path extrusionOk="0" h="796" w="862">
                <a:moveTo>
                  <a:pt x="454" y="60"/>
                </a:moveTo>
                <a:cubicBezTo>
                  <a:pt x="514" y="63"/>
                  <a:pt x="766" y="0"/>
                  <a:pt x="814" y="65"/>
                </a:cubicBezTo>
                <a:cubicBezTo>
                  <a:pt x="862" y="130"/>
                  <a:pt x="857" y="391"/>
                  <a:pt x="741" y="449"/>
                </a:cubicBezTo>
                <a:cubicBezTo>
                  <a:pt x="625" y="507"/>
                  <a:pt x="238" y="354"/>
                  <a:pt x="119" y="412"/>
                </a:cubicBezTo>
                <a:cubicBezTo>
                  <a:pt x="0" y="470"/>
                  <a:pt x="47" y="716"/>
                  <a:pt x="28" y="796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7172325" y="4772025"/>
            <a:ext cx="1733550" cy="18049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BFF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F7FBFF"/>
                </a:solidFill>
                <a:latin typeface="Courier New"/>
                <a:ea typeface="Courier New"/>
                <a:cs typeface="Courier New"/>
                <a:sym typeface="Courier New"/>
              </a:rPr>
              <a:t>blah, blah...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7FBFF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F7FBFF"/>
                </a:solidFill>
                <a:latin typeface="Courier New"/>
                <a:ea typeface="Courier New"/>
                <a:cs typeface="Courier New"/>
                <a:sym typeface="Courier New"/>
              </a:rPr>
              <a:t>whoop!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7FBFF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F7FBFF"/>
                </a:solidFill>
                <a:latin typeface="Courier New"/>
                <a:ea typeface="Courier New"/>
                <a:cs typeface="Courier New"/>
                <a:sym typeface="Courier New"/>
              </a:rPr>
              <a:t>whoop!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7FBFF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F7FBFF"/>
                </a:solidFill>
                <a:latin typeface="Courier New"/>
                <a:ea typeface="Courier New"/>
                <a:cs typeface="Courier New"/>
                <a:sym typeface="Courier New"/>
              </a:rPr>
              <a:t>whoop!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7FBFF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F7FBFF"/>
                </a:solidFill>
                <a:latin typeface="Courier New"/>
                <a:ea typeface="Courier New"/>
                <a:cs typeface="Courier New"/>
                <a:sym typeface="Courier New"/>
              </a:rPr>
              <a:t>I'm 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7FBFF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F7FBFF"/>
                </a:solidFill>
                <a:latin typeface="Courier New"/>
                <a:ea typeface="Courier New"/>
                <a:cs typeface="Courier New"/>
                <a:sym typeface="Courier New"/>
              </a:rPr>
              <a:t>blah, blah...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7FBFF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F7FBFF"/>
                </a:solidFill>
                <a:latin typeface="Courier New"/>
                <a:ea typeface="Courier New"/>
                <a:cs typeface="Courier New"/>
                <a:sym typeface="Courier New"/>
              </a:rPr>
              <a:t>whoop!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7FBFF"/>
              </a:buClr>
              <a:buSzPts val="1200"/>
              <a:buFont typeface="Courier New"/>
              <a:buNone/>
            </a:pPr>
            <a:r>
              <a:rPr b="0" i="0" lang="en-US" sz="1200" u="none">
                <a:solidFill>
                  <a:srgbClr val="F7FBFF"/>
                </a:solidFill>
                <a:latin typeface="Courier New"/>
                <a:ea typeface="Courier New"/>
                <a:cs typeface="Courier New"/>
                <a:sym typeface="Courier New"/>
              </a:rPr>
              <a:t>whoop!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096962" y="1874837"/>
            <a:ext cx="4024312" cy="3536950"/>
          </a:xfrm>
          <a:custGeom>
            <a:rect b="b" l="l" r="r" t="t"/>
            <a:pathLst>
              <a:path extrusionOk="0" h="2343" w="2302">
                <a:moveTo>
                  <a:pt x="0" y="2113"/>
                </a:moveTo>
                <a:cubicBezTo>
                  <a:pt x="308" y="2105"/>
                  <a:pt x="1532" y="2343"/>
                  <a:pt x="1846" y="2067"/>
                </a:cubicBezTo>
                <a:cubicBezTo>
                  <a:pt x="2160" y="1791"/>
                  <a:pt x="1807" y="802"/>
                  <a:pt x="1883" y="458"/>
                </a:cubicBezTo>
                <a:cubicBezTo>
                  <a:pt x="1959" y="114"/>
                  <a:pt x="2215" y="95"/>
                  <a:pt x="2302" y="0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1371600" y="2514600"/>
            <a:ext cx="3822700" cy="3475037"/>
          </a:xfrm>
          <a:custGeom>
            <a:rect b="b" l="l" r="r" t="t"/>
            <a:pathLst>
              <a:path extrusionOk="0" h="2344" w="2305">
                <a:moveTo>
                  <a:pt x="0" y="2344"/>
                </a:moveTo>
                <a:cubicBezTo>
                  <a:pt x="330" y="2278"/>
                  <a:pt x="1639" y="2286"/>
                  <a:pt x="1972" y="1946"/>
                </a:cubicBezTo>
                <a:cubicBezTo>
                  <a:pt x="2305" y="1606"/>
                  <a:pt x="1964" y="608"/>
                  <a:pt x="2001" y="304"/>
                </a:cubicBezTo>
                <a:cubicBezTo>
                  <a:pt x="2038" y="0"/>
                  <a:pt x="2156" y="158"/>
                  <a:pt x="2197" y="119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Method Calling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Method Types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C# employs four kinds of parameters that are passed to methods. 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Type parameters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passing parameters into methods by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Type parameters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pass parameters into methods by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parameters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results back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a method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arrays</a:t>
            </a:r>
            <a:endParaRPr/>
          </a:p>
          <a:p>
            <a:pPr indent="-255587" lvl="2" marL="8080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 a method definition to enable it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receive variable number of arguments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called</a:t>
            </a:r>
            <a:endParaRPr/>
          </a:p>
          <a:p>
            <a:pPr indent="-160338" lvl="0" marL="274638" rtl="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/>
        </p:nvSpPr>
        <p:spPr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457200" y="19685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Passing Value Type Parameters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161925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7" lvl="0" marL="2746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value-type variable contains its data directly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passing a value-type variable to a method it passes a copy of the variable to the method.</a:t>
            </a:r>
            <a:endParaRPr/>
          </a:p>
          <a:p>
            <a:pPr indent="-274637" lvl="1" marL="5508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Changing the parameter value inside the method does not change the original data stored in the variable. 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700087" y="3000375"/>
            <a:ext cx="7315200" cy="3200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74637" lvl="0" marL="2746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4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System;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A4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PassingValByValDemo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SquareIt(int x) </a:t>
            </a:r>
            <a:r>
              <a:rPr b="1" i="0" lang="en-US" sz="1200" u="non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// The parameter x is passed by value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x *= x; </a:t>
            </a:r>
            <a:r>
              <a:rPr b="1" i="0" lang="en-US" sz="1200" u="non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//Changes to x will not affect the original value of x.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Console.WriteLine("The value inside the method: {0}", x); 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A4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  static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Main()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200" u="none">
                <a:solidFill>
                  <a:srgbClr val="A4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 = 5; 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Console.WriteLine("The Value before calling the method: {0}", n);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SquareIt(n); </a:t>
            </a:r>
            <a:r>
              <a:rPr b="1" i="0" lang="en-US" sz="1200" u="non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// Passing the variable by value.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Console.WriteLine("The value after calling the method: {0}", n);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274637" lvl="0" marL="274637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1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387350" y="3722687"/>
            <a:ext cx="769937" cy="1792287"/>
          </a:xfrm>
          <a:custGeom>
            <a:rect b="b" l="l" r="r" t="t"/>
            <a:pathLst>
              <a:path extrusionOk="0" h="1129" w="485">
                <a:moveTo>
                  <a:pt x="485" y="1129"/>
                </a:moveTo>
                <a:cubicBezTo>
                  <a:pt x="409" y="1039"/>
                  <a:pt x="54" y="774"/>
                  <a:pt x="27" y="586"/>
                </a:cubicBezTo>
                <a:cubicBezTo>
                  <a:pt x="0" y="398"/>
                  <a:pt x="261" y="122"/>
                  <a:pt x="322" y="0"/>
                </a:cubicBezTo>
              </a:path>
            </a:pathLst>
          </a:custGeom>
          <a:noFill/>
          <a:ln cap="flat" cmpd="sng" w="1270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043487" y="5829300"/>
            <a:ext cx="3735387" cy="9286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value before calling the method: 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value inside the method: 25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urier New"/>
              <a:buNone/>
            </a:pPr>
            <a:r>
              <a:rPr b="1" i="0" lang="en-US" sz="1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value after calling the method: 5</a:t>
            </a:r>
            <a:endParaRPr b="0" i="0" sz="1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