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7035800" cy="9194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04">
          <p15:clr>
            <a:srgbClr val="000000"/>
          </p15:clr>
        </p15:guide>
        <p15:guide id="2" pos="224">
          <p15:clr>
            <a:srgbClr val="000000"/>
          </p15:clr>
        </p15:guide>
      </p15:sldGuideLst>
    </p:ext>
    <p:ext uri="{2D200454-40CA-4A62-9FC3-DE9A4176ACB9}">
      <p15:notesGuideLst>
        <p15:guide id="1" orient="horz" pos="2896">
          <p15:clr>
            <a:srgbClr val="000000"/>
          </p15:clr>
        </p15:guide>
        <p15:guide id="2" pos="2216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04" orient="horz"/>
        <p:guide pos="22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96" orient="horz"/>
        <p:guide pos="221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52512" y="427037"/>
            <a:ext cx="4943475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" name="Google Shape;7;n"/>
          <p:cNvSpPr txBox="1"/>
          <p:nvPr>
            <p:ph idx="3" type="hdr"/>
          </p:nvPr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0" type="dt"/>
          </p:nvPr>
        </p:nvSpPr>
        <p:spPr>
          <a:xfrm>
            <a:off x="3851275" y="152400"/>
            <a:ext cx="304958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70" name="Google Shape;70;p1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" name="Google Shape;71;p1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198" name="Google Shape;198;p10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9" name="Google Shape;199;p10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300"/>
              <a:t>Key Message(s):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*Review the slide*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 throw new to throw new exception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 throw to rethrow caught exception preserving stack trace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Use throw ex to thrown original exception but rest stack trace to current location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You can also put caught exception as inner exception when throwing new exception: </a:t>
            </a:r>
            <a:r>
              <a:rPr lang="en-US" sz="1000"/>
              <a:t>throw new Exception("Error", innerException)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211" name="Google Shape;211;p11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" name="Google Shape;212;p11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Key Message(s):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Try to use the default exception classes as much as possible.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221" name="Google Shape;221;p12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12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300"/>
              <a:t>Key Message(s):</a:t>
            </a:r>
            <a:endParaRPr/>
          </a:p>
          <a:p>
            <a:pPr indent="0" lvl="1" marL="0" rtl="0" algn="just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User define exception must eventually derive from Exception class.</a:t>
            </a:r>
            <a:endParaRPr/>
          </a:p>
          <a:p>
            <a:pPr indent="0" lvl="1" marL="0" rtl="0" algn="just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It is a good practice to end the user-defined exception class name with the word “Exception”.</a:t>
            </a:r>
            <a:endParaRPr/>
          </a:p>
          <a:p>
            <a:pPr indent="0" lvl="1" marL="0" rtl="0" algn="just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300"/>
              <a:t>*Mention that good practice is to have 3 constructors*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084262" y="427037"/>
            <a:ext cx="4879975" cy="3660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Key Message(s):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addition to exception type You can specify boolean expression to filter exceptions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*Review the slide*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234" name="Google Shape;234;p13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5" name="Google Shape;235;p13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242" name="Google Shape;242;p14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" name="Google Shape;243;p14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Key Message(s):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can check that certain action will generate exception without invoking that action – it might be wise idea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applicable, You can create central location for catching exceptions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252" name="Google Shape;252;p15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p15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5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262" name="Google Shape;262;p16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3" name="Google Shape;263;p16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264" name="Google Shape;264;p16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272" name="Google Shape;272;p17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3" name="Google Shape;273;p17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274" name="Google Shape;274;p17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282" name="Google Shape;282;p18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3" name="Google Shape;283;p18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18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292" name="Google Shape;292;p19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3" name="Google Shape;293;p19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79" name="Google Shape;79;p2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" name="Google Shape;80;p2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89" name="Google Shape;89;p3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" name="Google Shape;90;p3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99" name="Google Shape;99;p4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" name="Google Shape;100;p4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Key Message(s):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Generally speaking exception is an error condition within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C# exceptions are represented as classes which ultimately inherit from Exception base class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109" name="Google Shape;109;p5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" name="Google Shape;110;p5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Key Message(s):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 C# exceptions are handled by using try – catch – finally construct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When exception occurs nearest try-catch construct that can handle exception is searched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Catch statement order matters. More specific exception types should appear first.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Only one catch block is executed.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Object of type exception contains useful information such as call stack, exception message, …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120" name="Google Shape;120;p6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" name="Google Shape;121;p6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Key Message(s):</a:t>
            </a:r>
            <a:endParaRPr/>
          </a:p>
          <a:p>
            <a:pPr indent="0" lvl="1" marL="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If unhandled exception occurs in static constructor then System.TypeInitializationException is thrown</a:t>
            </a:r>
            <a:endParaRPr/>
          </a:p>
          <a:p>
            <a:pPr indent="0" lvl="1" marL="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Thread where unhandled exception occurred is terminated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131" name="Google Shape;131;p7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" name="Google Shape;132;p7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Key Message(s):</a:t>
            </a:r>
            <a:endParaRPr/>
          </a:p>
          <a:p>
            <a:pPr indent="0" lvl="0" marL="0" rtl="0" algn="just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/>
              <a:t>*Review the slide*</a:t>
            </a:r>
            <a:endParaRPr/>
          </a:p>
          <a:p>
            <a:pPr indent="0" lvl="0" marL="0" rtl="0" algn="just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/>
              <a:t>finally block usually is used when some sort of clean-up is required</a:t>
            </a:r>
            <a:endParaRPr/>
          </a:p>
          <a:p>
            <a:pPr indent="0" lvl="0" marL="0" rtl="0" algn="just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/>
              <a:t>You can omit variable declaration in catch statement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165" name="Google Shape;165;p8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6" name="Google Shape;166;p8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Key Message(s):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Unhandled exception are those which are not caught by Your code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*Review the slide*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/>
        </p:nvSpPr>
        <p:spPr>
          <a:xfrm>
            <a:off x="138112" y="8813800"/>
            <a:ext cx="35179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181" name="Google Shape;181;p9:notes"/>
          <p:cNvSpPr txBox="1"/>
          <p:nvPr/>
        </p:nvSpPr>
        <p:spPr>
          <a:xfrm>
            <a:off x="3814762" y="8836025"/>
            <a:ext cx="3049587" cy="20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" name="Google Shape;182;p9:notes"/>
          <p:cNvSpPr txBox="1"/>
          <p:nvPr/>
        </p:nvSpPr>
        <p:spPr>
          <a:xfrm>
            <a:off x="123825" y="152400"/>
            <a:ext cx="37465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334962" y="4103687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Key Message(s):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Handled exceptions are ones which are caught by Your code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*Review the slide*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20574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057400" y="1371600"/>
            <a:ext cx="6562725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3300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161925" y="1295400"/>
            <a:ext cx="41529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467225" y="1295400"/>
            <a:ext cx="41529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 rot="5400000">
            <a:off x="4346575" y="2355850"/>
            <a:ext cx="643255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 rot="5400000">
            <a:off x="41275" y="317500"/>
            <a:ext cx="6432550" cy="61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 rot="5400000">
            <a:off x="1724025" y="-266700"/>
            <a:ext cx="53340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56" name="Google Shape;5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7" name="Google Shape;5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 laptopgirlside" id="10" name="Google Shape;10;p1"/>
          <p:cNvPicPr preferRelativeResize="0"/>
          <p:nvPr/>
        </p:nvPicPr>
        <p:blipFill rotWithShape="1">
          <a:blip r:embed="rId1">
            <a:alphaModFix/>
          </a:blip>
          <a:srcRect b="0" l="3224" r="0" t="0"/>
          <a:stretch/>
        </p:blipFill>
        <p:spPr>
          <a:xfrm>
            <a:off x="0" y="0"/>
            <a:ext cx="9144000" cy="686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419100" y="6553200"/>
            <a:ext cx="74358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Accenture All Rights Reserved. Accenture, its logo, and Accenture High Performance Delivered are trademarks of Accenture.</a:t>
            </a:r>
            <a:endParaRPr/>
          </a:p>
        </p:txBody>
      </p:sp>
      <p:pic>
        <p:nvPicPr>
          <p:cNvPr descr="ATS_2x_black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4825" y="2449512"/>
            <a:ext cx="4248150" cy="1477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4_Code_2 [Converted])pool blue"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25825"/>
            <a:ext cx="9140825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3" name="Google Shape;23;p3"/>
          <p:cNvSpPr txBox="1"/>
          <p:nvPr/>
        </p:nvSpPr>
        <p:spPr>
          <a:xfrm>
            <a:off x="466725" y="6553200"/>
            <a:ext cx="24542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Accenture All Rights Reserved. </a:t>
            </a:r>
            <a:endParaRPr/>
          </a:p>
        </p:txBody>
      </p:sp>
      <p:pic>
        <p:nvPicPr>
          <p:cNvPr descr="A4_Code_2 [Converted])pool blue" id="24" name="Google Shape;24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139825"/>
            <a:ext cx="9140825" cy="3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20574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Fundamentals: MS.NET</a:t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057400" y="1371600"/>
            <a:ext cx="6562725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Google Shape;204;p23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Propagating Exceptions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20637" y="1123950"/>
            <a:ext cx="9043987" cy="5380037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GradingSystem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GradingSystem gradeSystem = </a:t>
            </a: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GradingSystem();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gradeSystem.CheckGrades();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catch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(Exception e) {	// must handle the exception thrown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Console.WriteLine(e.Message);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CheckGrades()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grades = {81,0,75};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tempCounter = 0; tempCounter &lt; grades.Length; tempCounter++)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(grades[tempCounter] &lt;= 0)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Exception("Invalid grade!");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catch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(System.NullReferenceException 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Console.WriteLine("Grades may be empty!");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(System.ArithmeticException 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Console.WriteLine("Problem while executing!");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catch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(Exception 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Console.WriteLine("Can't handle error here! Rethrowing...");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en-US" sz="9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throw new</a:t>
            </a: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Exception(e.Message);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flipH="1" rot="10800000">
            <a:off x="136525" y="1400175"/>
            <a:ext cx="309562" cy="336550"/>
          </a:xfrm>
          <a:custGeom>
            <a:rect b="b" l="l" r="r" t="t"/>
            <a:pathLst>
              <a:path extrusionOk="0" h="1" w="1125">
                <a:moveTo>
                  <a:pt x="0" y="0"/>
                </a:moveTo>
                <a:cubicBezTo>
                  <a:pt x="0" y="0"/>
                  <a:pt x="562" y="0"/>
                  <a:pt x="1125" y="0"/>
                </a:cubicBezTo>
              </a:path>
            </a:pathLst>
          </a:custGeom>
          <a:noFill/>
          <a:ln cap="flat" cmpd="sng" w="12700">
            <a:solidFill>
              <a:srgbClr val="6600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1568450" y="3563937"/>
            <a:ext cx="1041400" cy="660400"/>
          </a:xfrm>
          <a:prstGeom prst="irregularSeal1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5146675" y="5967412"/>
            <a:ext cx="3687762" cy="4905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Can’t handle error here! Rethrowing…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Invalid Grade!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Common Exception Classes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161925" y="1096962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exception classes in C# are: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System.ArgumentException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base class for exceptions that occur when one of the arguments provided to a method is not valid, such as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System.ArgumentNullException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System.ArgumentOutOfRangeException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System.NullReferenceException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Thrown when a null reference is used in a way that causes the referenced object to be required. 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System.DivideByZeroException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Thrown when an attempt to divide an integral value by zero occurs. 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System.IndexOutOfRangeException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Thrown when an attempt to index an array via an index that is less than zero or outside the bounds of the array. 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System.InvalidCastException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Thrown when an explicit conversion from a base type or interface to a derived type fails at run time. </a:t>
            </a:r>
            <a:endParaRPr/>
          </a:p>
          <a:p>
            <a:pPr indent="-160338" lvl="0" marL="274638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User-Defined Exceptions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Following is an example of a User-Defined Exception.</a:t>
            </a:r>
            <a:endParaRPr/>
          </a:p>
          <a:p>
            <a:pPr indent="-134938" lvl="0" marL="274638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376237" y="1862137"/>
            <a:ext cx="8364537" cy="452437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System;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[Serializable]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EmployeeListNotFoundException : 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1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EmployeeListNotFoundException()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1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EmployeeListNotFoundException(</a:t>
            </a:r>
            <a:r>
              <a:rPr b="0" i="0" lang="en-US" sz="11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message)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: </a:t>
            </a:r>
            <a:r>
              <a:rPr b="0" i="0" lang="en-US" sz="11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1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EmployeeListNotFoundException(</a:t>
            </a:r>
            <a:r>
              <a:rPr b="0" i="0" lang="en-US" sz="11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message, Exception inner)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: </a:t>
            </a:r>
            <a:r>
              <a:rPr b="0" i="0" lang="en-US" sz="11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(message, inner)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Full .NET only: to work correctly across application domain and remoting boundaries,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you have to define: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1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EmployeeListNotFoundException(SerializationInfo info, StreamingContext context)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: base(info, context)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C# 6 Exception Filters</a:t>
            </a:r>
            <a:endParaRPr/>
          </a:p>
        </p:txBody>
      </p:sp>
      <p:sp>
        <p:nvSpPr>
          <p:cNvPr id="238" name="Google Shape;238;p26"/>
          <p:cNvSpPr txBox="1"/>
          <p:nvPr>
            <p:ph idx="4294967295" type="body"/>
          </p:nvPr>
        </p:nvSpPr>
        <p:spPr>
          <a:xfrm>
            <a:off x="161925" y="1198605"/>
            <a:ext cx="8458200" cy="553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System.</a:t>
            </a:r>
            <a:r>
              <a:rPr b="0" i="0" lang="en-US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ExceptionFilterDemo()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mustCatch =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:::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mustCatch =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:::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ArgumentNullException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(!System.Diagnostics.</a:t>
            </a:r>
            <a:r>
              <a:rPr b="0" i="0" lang="en-US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Debugger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.IsAttached)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WriteLine(e.Message);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(mustCatch)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WriteLine(e.Message);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8" name="Google Shape;248;p27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Best Practices for Handling Exceptions</a:t>
            </a:r>
            <a:b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(1 of 4)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list contains suggestions on best practices for handling exceptions: 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 when to set up a try/catch block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you can programmatically check for a condition that is likely to occur without using exception handling.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other situations, using exception handling to catch an error condition is appropriate.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try/finally blocks around code that can potentially generate an exception and centralize your catch statements in one location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way, the try statement generates the exception, the finally statement closes or deallocates resources, and the catch statement handles the exception from a central location.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8" name="Google Shape;258;p28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Best Practices for Handling Exceptions</a:t>
            </a:r>
            <a:b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(2 of 4) </a:t>
            </a:r>
            <a:endParaRPr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list contains suggestions on best practices for handling exceptions: 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order exceptions in catch blocks from the most specific to the least specific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technique handles the specific exception before it is passed to a more general catch block.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to avoid empty catch blocks.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exception class names with the word "Exception“.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C#, use at least the three common constructors when creating your own exception classes.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most cases, use the predefined exceptions types. Define new exception types only for programmatic scenarios.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8" name="Google Shape;268;p29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Best Practices for Handling Exceptions</a:t>
            </a:r>
            <a:b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(3 of 4)</a:t>
            </a:r>
            <a:endParaRPr/>
          </a:p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suggestions on best practices for handling exceptions: 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derive user-defined exceptions from the ApplicationException base class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most applications, derive custom exceptions from the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a localized description string in every exception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user sees an error message, it is derived from the description string of the exception that was thrown, rather than from the exception class.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grammatically correct error messages, including ending punctuation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sentence in a description string of an exception should end in a period.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" name="Google Shape;278;p30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Best Practices for Handling Exceptions</a:t>
            </a:r>
            <a:b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(4 of 4)</a:t>
            </a:r>
            <a:endParaRPr/>
          </a:p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suggestions on best practices for handling exceptions: 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exception properties for programmatic access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extra information in an exception (in addition to the description string) only when there is a programmatic scenario where the additional information is useful.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null for extremely common error cases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classes so that an exception is never thrown in normal use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stack trace begins at the statement where the exception is thrown and ends at the catch statement that catches the exception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aware of this fact when deciding where to place a throw statement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exception builder methods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common for a class to throw the same exception from different places in its implementation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avoid excessive code, use helper methods that create the exception and return it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p31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Key Points</a:t>
            </a:r>
            <a:endParaRPr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your application encounters an exceptional circumstance, such as a division by zero or low memory warning, an exception is generated.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an exception occurs, the flow of control immediately jumps to an associated exception handler, if one is present.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no exception handler for a given exception is present, the program stops executing with an error message.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 that may result in an exception are executed with the try keyword.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exception handler is a block of code that is executed when an exception occurs. In C#, the catch keyword is used to define an exception handler.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Exceptions can be explicitly generated by a program using the throw keyword.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objects contain detailed information about the error, including the state of the call stack and a text description of the error.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in a finally block is executed even if an exception is thrown, thus allowing a program to release resources.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8" name="Google Shape;298;p32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Questions and Comments</a:t>
            </a:r>
            <a:endParaRPr/>
          </a:p>
        </p:txBody>
      </p:sp>
      <p:pic>
        <p:nvPicPr>
          <p:cNvPr descr="MPj03155980000[1]" id="299" name="Google Shape;2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3012" y="1266825"/>
            <a:ext cx="36576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questions or comments 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have?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the end of this module you should be able to: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an exception.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how C# handles exceptions.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the concept of common exception classes.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try – catch – finally statement.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how to propagate exceptions using the throw statement.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user-defined exceptions.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best practices for handling exceptions.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an Exception?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Handling in C#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Exception Classes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– catch – finally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statements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Unhandled Exceptions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Handled Exceptions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Propagating Exceptions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User-Defined Exceptions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Practices for Handling Exceptions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Points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What is an Exception?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is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event during program execution that prevents the program from continuing normally.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error condition that changes the normal flow of control in a program 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signal that some unexpected condition has occurred in the program </a:t>
            </a:r>
            <a:endParaRPr/>
          </a:p>
          <a:p>
            <a:pPr indent="-147638" lvl="0" marL="274638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0" y="6502400"/>
            <a:ext cx="2933700" cy="35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Exception Handling in C#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Exceptions are handled by using a try statement in C#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an exception occurs, the system searches for the nearest catch clause that can handle the exception, as determined by the run-time type of the exception. 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First, the current method searches for a lexically enclosing try statement, and the associated catch clauses of the try statement are considered in order. 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that fails, the method that called the current method searches for a lexically enclosing try statement that encloses the point of the call to the current method. This search continues until a catch clause is found to handle the current exception.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0" y="6502400"/>
            <a:ext cx="2933700" cy="35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Exception Handling in C# (cont.)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1" marL="5508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no matching 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 is found, one of two things occurs: 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search for a matching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 reaches a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constructor or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field initializer, then a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System.TypeInitializationException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thrown at the point that triggered the invocation of the static constructor. 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search for matching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 reaches the code that initially started the thread, then execution of the thread is terminated. The impact of such termination is implementation-defined.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500062" y="1808162"/>
            <a:ext cx="3957637" cy="717550"/>
          </a:xfrm>
          <a:prstGeom prst="rect">
            <a:avLst/>
          </a:prstGeom>
          <a:solidFill>
            <a:srgbClr val="C0C0C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5337175" y="3132137"/>
            <a:ext cx="3216275" cy="957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4228" y="0"/>
                </a:moveTo>
                <a:close/>
                <a:lnTo>
                  <a:pt x="-14228" y="120000"/>
                </a:lnTo>
              </a:path>
              <a:path extrusionOk="0" fill="none" h="120000" w="120000">
                <a:moveTo>
                  <a:pt x="-14228" y="-22146"/>
                </a:moveTo>
                <a:lnTo>
                  <a:pt x="3095" y="-14969"/>
                </a:lnTo>
                <a:lnTo>
                  <a:pt x="3095" y="-614"/>
                </a:lnTo>
              </a:path>
            </a:pathLst>
          </a:custGeom>
          <a:solidFill>
            <a:srgbClr val="CCFFFF">
              <a:alpha val="44705"/>
            </a:srgb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Exception1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not shadow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Exception2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in turn should not shadow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(based on the exception hierarchy)</a:t>
            </a:r>
            <a:endParaRPr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try-catch-finally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492125" y="4438650"/>
            <a:ext cx="3957637" cy="717550"/>
          </a:xfrm>
          <a:prstGeom prst="rect">
            <a:avLst/>
          </a:prstGeom>
          <a:solidFill>
            <a:srgbClr val="C0C0C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492125" y="3568700"/>
            <a:ext cx="3957637" cy="717550"/>
          </a:xfrm>
          <a:prstGeom prst="rect">
            <a:avLst/>
          </a:prstGeom>
          <a:solidFill>
            <a:srgbClr val="C0C0C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92125" y="2690812"/>
            <a:ext cx="3957637" cy="717550"/>
          </a:xfrm>
          <a:prstGeom prst="rect">
            <a:avLst/>
          </a:prstGeom>
          <a:solidFill>
            <a:srgbClr val="C0C0C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50875" y="1589087"/>
            <a:ext cx="3595687" cy="4800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74637" lvl="0" marL="274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66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993366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 * some codes to test here 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 */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100" u="none">
                <a:solidFill>
                  <a:srgbClr val="993366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Exception1</a:t>
            </a:r>
            <a:r>
              <a:rPr b="1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b="1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/*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 * handle </a:t>
            </a:r>
            <a:r>
              <a:rPr b="1" i="1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Exception1</a:t>
            </a: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here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 */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100" u="none">
                <a:solidFill>
                  <a:srgbClr val="993366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Exception2 ex</a:t>
            </a:r>
            <a:r>
              <a:rPr b="1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/*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 * handle </a:t>
            </a:r>
            <a:r>
              <a:rPr b="1" i="1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Exception2</a:t>
            </a: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here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 */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100" u="none">
                <a:solidFill>
                  <a:srgbClr val="993366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1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Exception ex</a:t>
            </a:r>
            <a:r>
              <a:rPr b="1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/*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 * handle any other e</a:t>
            </a:r>
            <a:r>
              <a:rPr b="1" i="1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xceptions</a:t>
            </a: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here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 */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i="0" lang="en-US" sz="1100" u="none">
                <a:solidFill>
                  <a:srgbClr val="993366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b="1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/*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 * always execute codes here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 */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en-US" sz="1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5322887" y="1381125"/>
            <a:ext cx="3182937" cy="736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122" y="0"/>
                </a:moveTo>
                <a:close/>
                <a:lnTo>
                  <a:pt x="12122" y="120000"/>
                </a:lnTo>
              </a:path>
              <a:path extrusionOk="0" fill="none" h="120000" w="120000">
                <a:moveTo>
                  <a:pt x="12122" y="-34452"/>
                </a:moveTo>
                <a:lnTo>
                  <a:pt x="4022" y="-22856"/>
                </a:lnTo>
                <a:lnTo>
                  <a:pt x="4022" y="-620"/>
                </a:lnTo>
              </a:path>
            </a:pathLst>
          </a:custGeom>
          <a:solidFill>
            <a:srgbClr val="CCFFFF">
              <a:alpha val="44705"/>
            </a:srgb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encloses the context where a possible exception can be thrown 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5335587" y="2236787"/>
            <a:ext cx="3194050" cy="736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8882" y="0"/>
                </a:moveTo>
                <a:close/>
                <a:lnTo>
                  <a:pt x="8882" y="120000"/>
                </a:lnTo>
              </a:path>
              <a:path extrusionOk="0" fill="none" h="120000" w="120000">
                <a:moveTo>
                  <a:pt x="8882" y="-33392"/>
                </a:moveTo>
                <a:lnTo>
                  <a:pt x="4022" y="-22158"/>
                </a:lnTo>
                <a:lnTo>
                  <a:pt x="4022" y="-618"/>
                </a:lnTo>
              </a:path>
            </a:pathLst>
          </a:custGeom>
          <a:solidFill>
            <a:srgbClr val="CCFFFF">
              <a:alpha val="44705"/>
            </a:srgb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catch()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is an exception handler and can appear several times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5348287" y="4252912"/>
            <a:ext cx="3227387" cy="1177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4629" y="0"/>
                </a:moveTo>
                <a:close/>
                <a:lnTo>
                  <a:pt x="14629" y="120000"/>
                </a:lnTo>
              </a:path>
              <a:path extrusionOk="0" fill="none" h="120000" w="120000">
                <a:moveTo>
                  <a:pt x="14629" y="-31195"/>
                </a:moveTo>
                <a:lnTo>
                  <a:pt x="2515" y="-21280"/>
                </a:lnTo>
                <a:lnTo>
                  <a:pt x="2515" y="-612"/>
                </a:lnTo>
              </a:path>
            </a:pathLst>
          </a:custGeom>
          <a:solidFill>
            <a:srgbClr val="CCFFFF">
              <a:alpha val="44705"/>
            </a:srgb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is always executed before exiting the 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is optional but can appear only once after the 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catch()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blocks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329237" y="5545137"/>
            <a:ext cx="3251200" cy="10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2874" y="0"/>
                </a:moveTo>
                <a:close/>
                <a:lnTo>
                  <a:pt x="2874" y="120000"/>
                </a:lnTo>
              </a:path>
              <a:path extrusionOk="0" fill="none" h="120000" w="120000">
                <a:moveTo>
                  <a:pt x="2874" y="-874"/>
                </a:moveTo>
                <a:lnTo>
                  <a:pt x="3631" y="-785"/>
                </a:lnTo>
                <a:lnTo>
                  <a:pt x="3631" y="-607"/>
                </a:lnTo>
              </a:path>
            </a:pathLst>
          </a:custGeom>
          <a:solidFill>
            <a:srgbClr val="CCFFFF">
              <a:alpha val="44705"/>
            </a:srgbClr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is no 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block, then at least one 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catch()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must appear after the 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statement.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503237" y="5318125"/>
            <a:ext cx="3957637" cy="717550"/>
          </a:xfrm>
          <a:prstGeom prst="rect">
            <a:avLst/>
          </a:prstGeom>
          <a:solidFill>
            <a:srgbClr val="C0C0C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20"/>
          <p:cNvCxnSpPr/>
          <p:nvPr/>
        </p:nvCxnSpPr>
        <p:spPr>
          <a:xfrm flipH="1" rot="-5400000">
            <a:off x="465137" y="2460625"/>
            <a:ext cx="822325" cy="158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0" name="Google Shape;150;p20"/>
          <p:cNvCxnSpPr/>
          <p:nvPr/>
        </p:nvCxnSpPr>
        <p:spPr>
          <a:xfrm flipH="1" rot="-5400000">
            <a:off x="-296862" y="4168775"/>
            <a:ext cx="2376487" cy="142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1" name="Google Shape;151;p20"/>
          <p:cNvCxnSpPr/>
          <p:nvPr/>
        </p:nvCxnSpPr>
        <p:spPr>
          <a:xfrm rot="5400000">
            <a:off x="1143000" y="2270125"/>
            <a:ext cx="457200" cy="3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2" name="Google Shape;152;p20"/>
          <p:cNvCxnSpPr/>
          <p:nvPr/>
        </p:nvCxnSpPr>
        <p:spPr>
          <a:xfrm rot="5400000">
            <a:off x="776287" y="3154362"/>
            <a:ext cx="1189037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3" name="Google Shape;153;p20"/>
          <p:cNvCxnSpPr/>
          <p:nvPr/>
        </p:nvCxnSpPr>
        <p:spPr>
          <a:xfrm rot="5400000">
            <a:off x="609600" y="4556125"/>
            <a:ext cx="1524000" cy="3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4" name="Google Shape;154;p20"/>
          <p:cNvCxnSpPr/>
          <p:nvPr/>
        </p:nvCxnSpPr>
        <p:spPr>
          <a:xfrm rot="5400000">
            <a:off x="2149475" y="2316162"/>
            <a:ext cx="334962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5" name="Google Shape;155;p20"/>
          <p:cNvCxnSpPr/>
          <p:nvPr/>
        </p:nvCxnSpPr>
        <p:spPr>
          <a:xfrm rot="5400000">
            <a:off x="1905793" y="2926556"/>
            <a:ext cx="822325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6" name="Google Shape;156;p20"/>
          <p:cNvCxnSpPr/>
          <p:nvPr/>
        </p:nvCxnSpPr>
        <p:spPr>
          <a:xfrm rot="5400000">
            <a:off x="1753393" y="3947318"/>
            <a:ext cx="1127125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7" name="Google Shape;157;p20"/>
          <p:cNvCxnSpPr/>
          <p:nvPr/>
        </p:nvCxnSpPr>
        <p:spPr>
          <a:xfrm rot="5400000">
            <a:off x="1951831" y="4952206"/>
            <a:ext cx="730250" cy="15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58" name="Google Shape;158;p20"/>
          <p:cNvCxnSpPr/>
          <p:nvPr/>
        </p:nvCxnSpPr>
        <p:spPr>
          <a:xfrm flipH="1" rot="-5400000">
            <a:off x="1555750" y="3689350"/>
            <a:ext cx="3275012" cy="142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59" name="Google Shape;159;p20"/>
          <p:cNvSpPr txBox="1"/>
          <p:nvPr/>
        </p:nvSpPr>
        <p:spPr>
          <a:xfrm>
            <a:off x="212725" y="1844675"/>
            <a:ext cx="12192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Exception1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112837" y="1844675"/>
            <a:ext cx="10969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Exception2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2027237" y="1646237"/>
            <a:ext cx="990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- Other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2955925" y="1828800"/>
            <a:ext cx="118903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Exception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Unhandled Exceptions</a:t>
            </a:r>
            <a:endParaRPr/>
          </a:p>
        </p:txBody>
      </p:sp>
      <p:grpSp>
        <p:nvGrpSpPr>
          <p:cNvPr id="172" name="Google Shape;172;p21"/>
          <p:cNvGrpSpPr/>
          <p:nvPr/>
        </p:nvGrpSpPr>
        <p:grpSpPr>
          <a:xfrm>
            <a:off x="165100" y="1273175"/>
            <a:ext cx="8697912" cy="5299075"/>
            <a:chOff x="50" y="802"/>
            <a:chExt cx="5479" cy="3338"/>
          </a:xfrm>
        </p:grpSpPr>
        <p:sp>
          <p:nvSpPr>
            <p:cNvPr id="173" name="Google Shape;173;p21"/>
            <p:cNvSpPr txBox="1"/>
            <p:nvPr/>
          </p:nvSpPr>
          <p:spPr>
            <a:xfrm>
              <a:off x="196" y="802"/>
              <a:ext cx="5333" cy="333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-274637" lvl="0" marL="274637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ourier New"/>
                <a:buNone/>
              </a:pPr>
              <a:r>
                <a:rPr b="1" i="0" lang="en-US" sz="1300" u="non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class</a:t>
              </a: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GradingSystem </a:t>
              </a:r>
              <a:endParaRPr/>
            </a:p>
            <a:p>
              <a:pPr indent="-274637" lvl="0" marL="274637" marR="0" rtl="0" algn="l">
                <a:lnSpc>
                  <a:spcPct val="100000"/>
                </a:lnSpc>
                <a:spcBef>
                  <a:spcPts val="26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ourier New"/>
                <a:buNone/>
              </a:pP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-274637" lvl="0" marL="274637" marR="0" rtl="0" algn="l">
                <a:lnSpc>
                  <a:spcPct val="100000"/>
                </a:lnSpc>
                <a:spcBef>
                  <a:spcPts val="26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ourier New"/>
                <a:buNone/>
              </a:pP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300" u="non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static void</a:t>
              </a: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Main() </a:t>
              </a:r>
              <a:endParaRPr/>
            </a:p>
            <a:p>
              <a:pPr indent="-274637" lvl="0" marL="274637" marR="0" rtl="0" algn="l">
                <a:lnSpc>
                  <a:spcPct val="100000"/>
                </a:lnSpc>
                <a:spcBef>
                  <a:spcPts val="26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ourier New"/>
                <a:buNone/>
              </a:pP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{</a:t>
              </a:r>
              <a:endParaRPr/>
            </a:p>
            <a:p>
              <a:pPr indent="-274637" lvl="0" marL="274637" marR="0" rtl="0" algn="l">
                <a:lnSpc>
                  <a:spcPct val="100000"/>
                </a:lnSpc>
                <a:spcBef>
                  <a:spcPts val="26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ourier New"/>
                <a:buNone/>
              </a:pP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GradingSystem gradeSystem = </a:t>
              </a:r>
              <a:r>
                <a:rPr b="1" i="0" lang="en-US" sz="1300" u="non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GradingSystem();</a:t>
              </a:r>
              <a:endParaRPr/>
            </a:p>
            <a:p>
              <a:pPr indent="-274637" lvl="0" marL="274637" marR="0" rtl="0" algn="l">
                <a:lnSpc>
                  <a:spcPct val="100000"/>
                </a:lnSpc>
                <a:spcBef>
                  <a:spcPts val="26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ourier New"/>
                <a:buNone/>
              </a:pP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	gradeSystem.CheckGrades();</a:t>
              </a:r>
              <a:endParaRPr/>
            </a:p>
            <a:p>
              <a:pPr indent="-274637" lvl="0" marL="274637" marR="0" rtl="0" algn="l">
                <a:lnSpc>
                  <a:spcPct val="100000"/>
                </a:lnSpc>
                <a:spcBef>
                  <a:spcPts val="26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ourier New"/>
                <a:buNone/>
              </a:pP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-274637" lvl="0" marL="274637" marR="0" rtl="0" algn="l">
                <a:lnSpc>
                  <a:spcPct val="100000"/>
                </a:lnSpc>
                <a:spcBef>
                  <a:spcPts val="26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ourier New"/>
                <a:buNone/>
              </a:pP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1300" u="non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CheckGrades() </a:t>
              </a:r>
              <a:endParaRPr/>
            </a:p>
            <a:p>
              <a:pPr indent="-274637" lvl="0" marL="274637" marR="0" rtl="0" algn="l">
                <a:lnSpc>
                  <a:spcPct val="100000"/>
                </a:lnSpc>
                <a:spcBef>
                  <a:spcPts val="26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ourier New"/>
                <a:buNone/>
              </a:pP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{</a:t>
              </a:r>
              <a:endParaRPr/>
            </a:p>
            <a:p>
              <a:pPr indent="-274637" lvl="0" marL="274637" marR="0" rtl="0" algn="l">
                <a:lnSpc>
                  <a:spcPct val="100000"/>
                </a:lnSpc>
                <a:spcBef>
                  <a:spcPts val="26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ourier New"/>
                <a:buNone/>
              </a:pP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i="0" lang="en-US" sz="1300" u="non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[] grades = </a:t>
              </a:r>
              <a:r>
                <a:rPr b="1" i="0" lang="en-US" sz="1300" u="non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null</a:t>
              </a: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-274637" lvl="0" marL="274637" marR="0" rtl="0" algn="l">
                <a:lnSpc>
                  <a:spcPct val="100000"/>
                </a:lnSpc>
                <a:spcBef>
                  <a:spcPts val="26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ourier New"/>
                <a:buNone/>
              </a:pP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endParaRPr/>
            </a:p>
            <a:p>
              <a:pPr indent="-274637" lvl="0" marL="274637" marR="0" rtl="0" algn="l">
                <a:lnSpc>
                  <a:spcPct val="100000"/>
                </a:lnSpc>
                <a:spcBef>
                  <a:spcPts val="26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ourier New"/>
                <a:buNone/>
              </a:pP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i="0" lang="en-US" sz="1300" u="non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</a:t>
              </a:r>
              <a:r>
                <a:rPr b="1" i="0" lang="en-US" sz="1300" u="non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tempCounter = 0; tempCounter &lt; grades.Length; tempCounter++) </a:t>
              </a:r>
              <a:endParaRPr/>
            </a:p>
            <a:p>
              <a:pPr indent="-274637" lvl="0" marL="274637" marR="0" rtl="0" algn="l">
                <a:lnSpc>
                  <a:spcPct val="100000"/>
                </a:lnSpc>
                <a:spcBef>
                  <a:spcPts val="26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ourier New"/>
                <a:buNone/>
              </a:pP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{ </a:t>
              </a:r>
              <a:r>
                <a:rPr b="1" i="0" lang="en-US" sz="1300" u="non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 test here*/</a:t>
              </a: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}; </a:t>
              </a:r>
              <a:endParaRPr/>
            </a:p>
            <a:p>
              <a:pPr indent="-274637" lvl="0" marL="274637" marR="0" rtl="0" algn="l">
                <a:lnSpc>
                  <a:spcPct val="100000"/>
                </a:lnSpc>
                <a:spcBef>
                  <a:spcPts val="26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ourier New"/>
                <a:buNone/>
              </a:pP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-274637" lvl="0" marL="274637" marR="0" rtl="0" algn="l">
                <a:lnSpc>
                  <a:spcPct val="100000"/>
                </a:lnSpc>
                <a:spcBef>
                  <a:spcPts val="26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ourier New"/>
                <a:buNone/>
              </a:pPr>
              <a:r>
                <a:rPr b="1" i="0" lang="en-US" sz="13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3210" y="2377"/>
              <a:ext cx="656" cy="416"/>
            </a:xfrm>
            <a:prstGeom prst="irregularSeal1">
              <a:avLst/>
            </a:prstGeom>
            <a:solidFill>
              <a:srgbClr val="FF000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Google Shape;175;p21"/>
            <p:cNvCxnSpPr/>
            <p:nvPr/>
          </p:nvCxnSpPr>
          <p:spPr>
            <a:xfrm>
              <a:off x="50" y="1470"/>
              <a:ext cx="730" cy="0"/>
            </a:xfrm>
            <a:prstGeom prst="straightConnector1">
              <a:avLst/>
            </a:prstGeom>
            <a:noFill/>
            <a:ln cap="flat" cmpd="sng" w="19050">
              <a:solidFill>
                <a:srgbClr val="660033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176" name="Google Shape;176;p21"/>
            <p:cNvSpPr txBox="1"/>
            <p:nvPr/>
          </p:nvSpPr>
          <p:spPr>
            <a:xfrm>
              <a:off x="392" y="3285"/>
              <a:ext cx="5064" cy="73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urier New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Unhandled Exception: System.NullReferenceException: Object reference not set to an instance of an object.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urier New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at TestConsoleApps.GradingSystem.CheckGrades()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urier New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at TestConsoleApps.GradingSystem.Main()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104" y="1634"/>
              <a:ext cx="671" cy="381"/>
            </a:xfrm>
            <a:custGeom>
              <a:rect b="b" l="l" r="r" t="t"/>
              <a:pathLst>
                <a:path extrusionOk="0" h="381" w="671">
                  <a:moveTo>
                    <a:pt x="671" y="54"/>
                  </a:moveTo>
                  <a:cubicBezTo>
                    <a:pt x="389" y="27"/>
                    <a:pt x="108" y="0"/>
                    <a:pt x="54" y="54"/>
                  </a:cubicBezTo>
                  <a:cubicBezTo>
                    <a:pt x="0" y="108"/>
                    <a:pt x="172" y="244"/>
                    <a:pt x="345" y="381"/>
                  </a:cubicBezTo>
                </a:path>
              </a:pathLst>
            </a:custGeom>
            <a:noFill/>
            <a:ln cap="flat" cmpd="sng" w="12700">
              <a:solidFill>
                <a:srgbClr val="6600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1711" y="1216"/>
              <a:ext cx="3386" cy="1198"/>
            </a:xfrm>
            <a:custGeom>
              <a:rect b="b" l="l" r="r" t="t"/>
              <a:pathLst>
                <a:path extrusionOk="0" h="1198" w="3386">
                  <a:moveTo>
                    <a:pt x="2249" y="1198"/>
                  </a:moveTo>
                  <a:cubicBezTo>
                    <a:pt x="2817" y="989"/>
                    <a:pt x="3386" y="781"/>
                    <a:pt x="3011" y="581"/>
                  </a:cubicBezTo>
                  <a:cubicBezTo>
                    <a:pt x="2636" y="381"/>
                    <a:pt x="1318" y="190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6600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Handled Exceptions</a:t>
            </a:r>
            <a:endParaRPr/>
          </a:p>
        </p:txBody>
      </p:sp>
      <p:grpSp>
        <p:nvGrpSpPr>
          <p:cNvPr id="188" name="Google Shape;188;p22"/>
          <p:cNvGrpSpPr/>
          <p:nvPr/>
        </p:nvGrpSpPr>
        <p:grpSpPr>
          <a:xfrm>
            <a:off x="231775" y="1441450"/>
            <a:ext cx="8674100" cy="5030787"/>
            <a:chOff x="65" y="836"/>
            <a:chExt cx="5464" cy="3169"/>
          </a:xfrm>
        </p:grpSpPr>
        <p:sp>
          <p:nvSpPr>
            <p:cNvPr id="189" name="Google Shape;189;p22"/>
            <p:cNvSpPr txBox="1"/>
            <p:nvPr/>
          </p:nvSpPr>
          <p:spPr>
            <a:xfrm>
              <a:off x="65" y="836"/>
              <a:ext cx="5464" cy="316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using </a:t>
              </a: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  <a:r>
                <a:rPr b="0" i="0" lang="en-US" sz="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rgbClr val="0000FF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 class</a:t>
              </a: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GradingSystem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0" lang="en-US" sz="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public static void</a:t>
              </a: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Main()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GradingSystem gradeSystem = </a:t>
              </a:r>
              <a:r>
                <a:rPr b="0" i="0" lang="en-US" sz="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GradingSystem();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gradeSystem.CheckGrades();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b="0" i="0" lang="en-US" sz="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void</a:t>
              </a: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CheckGrades()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b="0" i="0" lang="en-US" sz="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int</a:t>
              </a: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[] grades = </a:t>
              </a:r>
              <a:r>
                <a:rPr b="0" i="0" lang="en-US" sz="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null</a:t>
              </a: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b="0" i="0" lang="en-US" sz="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try</a:t>
              </a: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	</a:t>
              </a:r>
              <a:r>
                <a:rPr b="0" i="0" lang="en-US" sz="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for</a:t>
              </a: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b="0" i="0" lang="en-US" sz="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int</a:t>
              </a: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tempCounter = 0; tempCounter &lt; grades.Length; tempCounter++) { /* test here*/ };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}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b="0" i="0" lang="en-US" sz="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catch</a:t>
              </a: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(System.NullReferenceException e)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	Console.WriteLine("Grades may be empty!");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}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b="0" i="0" lang="en-US" sz="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catch</a:t>
              </a: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(System.ArithmeticException e)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	Console.WriteLine("Arithmetic Exception!");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}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b="0" i="0" lang="en-US" sz="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catch</a:t>
              </a: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(Exception e)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{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	Console.WriteLine("Error in checking grades!");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}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b="0" i="0" lang="en-US" sz="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finally</a:t>
              </a: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{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	Console.WriteLine("Finished checking grades.");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	}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22" y="1288"/>
              <a:ext cx="1125" cy="1"/>
            </a:xfrm>
            <a:custGeom>
              <a:rect b="b" l="l" r="r" t="t"/>
              <a:pathLst>
                <a:path extrusionOk="0" h="1" w="1125">
                  <a:moveTo>
                    <a:pt x="0" y="0"/>
                  </a:moveTo>
                  <a:cubicBezTo>
                    <a:pt x="0" y="0"/>
                    <a:pt x="562" y="0"/>
                    <a:pt x="1125" y="0"/>
                  </a:cubicBezTo>
                </a:path>
              </a:pathLst>
            </a:custGeom>
            <a:noFill/>
            <a:ln cap="flat" cmpd="sng" w="12700">
              <a:solidFill>
                <a:srgbClr val="6600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86" y="1429"/>
              <a:ext cx="1149" cy="296"/>
            </a:xfrm>
            <a:custGeom>
              <a:rect b="b" l="l" r="r" t="t"/>
              <a:pathLst>
                <a:path extrusionOk="0" h="296" w="1149">
                  <a:moveTo>
                    <a:pt x="1149" y="42"/>
                  </a:moveTo>
                  <a:cubicBezTo>
                    <a:pt x="671" y="21"/>
                    <a:pt x="194" y="0"/>
                    <a:pt x="97" y="42"/>
                  </a:cubicBezTo>
                  <a:cubicBezTo>
                    <a:pt x="0" y="84"/>
                    <a:pt x="284" y="190"/>
                    <a:pt x="568" y="296"/>
                  </a:cubicBezTo>
                </a:path>
              </a:pathLst>
            </a:custGeom>
            <a:noFill/>
            <a:ln cap="flat" cmpd="sng" w="12700">
              <a:solidFill>
                <a:srgbClr val="6600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2833" y="1987"/>
              <a:ext cx="656" cy="416"/>
            </a:xfrm>
            <a:prstGeom prst="irregularSeal1">
              <a:avLst/>
            </a:prstGeom>
            <a:solidFill>
              <a:srgbClr val="FF0000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424" y="1985"/>
              <a:ext cx="1404" cy="284"/>
            </a:xfrm>
            <a:custGeom>
              <a:rect b="b" l="l" r="r" t="t"/>
              <a:pathLst>
                <a:path extrusionOk="0" h="284" w="1404">
                  <a:moveTo>
                    <a:pt x="1404" y="102"/>
                  </a:moveTo>
                  <a:cubicBezTo>
                    <a:pt x="799" y="51"/>
                    <a:pt x="194" y="0"/>
                    <a:pt x="97" y="30"/>
                  </a:cubicBezTo>
                  <a:cubicBezTo>
                    <a:pt x="0" y="60"/>
                    <a:pt x="411" y="172"/>
                    <a:pt x="823" y="284"/>
                  </a:cubicBezTo>
                </a:path>
              </a:pathLst>
            </a:custGeom>
            <a:noFill/>
            <a:ln cap="flat" cmpd="sng" w="12700">
              <a:solidFill>
                <a:srgbClr val="6600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3969" y="3643"/>
              <a:ext cx="1225" cy="30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Grades may be empty!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Finished checking grades.</a:t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86" y="2293"/>
              <a:ext cx="1724" cy="1101"/>
            </a:xfrm>
            <a:custGeom>
              <a:rect b="b" l="l" r="r" t="t"/>
              <a:pathLst>
                <a:path extrusionOk="0" h="1101" w="1724">
                  <a:moveTo>
                    <a:pt x="1724" y="157"/>
                  </a:moveTo>
                  <a:cubicBezTo>
                    <a:pt x="953" y="78"/>
                    <a:pt x="182" y="0"/>
                    <a:pt x="91" y="157"/>
                  </a:cubicBezTo>
                  <a:cubicBezTo>
                    <a:pt x="0" y="314"/>
                    <a:pt x="589" y="707"/>
                    <a:pt x="1179" y="1101"/>
                  </a:cubicBezTo>
                </a:path>
              </a:pathLst>
            </a:custGeom>
            <a:noFill/>
            <a:ln cap="flat" cmpd="sng" w="12700">
              <a:solidFill>
                <a:srgbClr val="6600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