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69" r:id="rId4"/>
    <p:sldId id="268" r:id="rId5"/>
    <p:sldId id="270" r:id="rId6"/>
    <p:sldId id="257" r:id="rId7"/>
    <p:sldId id="276" r:id="rId8"/>
    <p:sldId id="277" r:id="rId9"/>
    <p:sldId id="278" r:id="rId10"/>
    <p:sldId id="275" r:id="rId11"/>
    <p:sldId id="272" r:id="rId12"/>
    <p:sldId id="273" r:id="rId13"/>
    <p:sldId id="274" r:id="rId14"/>
    <p:sldId id="271" r:id="rId15"/>
    <p:sldId id="265" r:id="rId16"/>
    <p:sldId id="266" r:id="rId17"/>
    <p:sldId id="279" r:id="rId18"/>
    <p:sldId id="280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588" autoAdjust="0"/>
  </p:normalViewPr>
  <p:slideViewPr>
    <p:cSldViewPr>
      <p:cViewPr varScale="1">
        <p:scale>
          <a:sx n="82" d="100"/>
          <a:sy n="82" d="100"/>
        </p:scale>
        <p:origin x="-1454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BC7CA-D31E-4FB6-924A-D9A0E178BB70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FA25F-C9A6-42F0-A087-FAF2ADD964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FA25F-C9A6-42F0-A087-FAF2ADD964C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28973-1210-4F8A-B03B-130F7EB8440D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28973-1210-4F8A-B03B-130F7EB8440D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8E212-0019-46FD-B3C9-5046FE196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fyWdpsiUiPDuxyDGqAoq0l_T6NlRZq6C" TargetMode="External"/><Relationship Id="rId2" Type="http://schemas.openxmlformats.org/officeDocument/2006/relationships/hyperlink" Target="https://www.youtube.com/playlist?list=PLfyWdpsiUiPD7kYHujLg3Vl6GV69yQPg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jXjKS7KZ4c" TargetMode="External"/><Relationship Id="rId2" Type="http://schemas.openxmlformats.org/officeDocument/2006/relationships/hyperlink" Target="https://www.youtube.com/watch?v=dH8BSEGpaO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fyWdpsiUiPAuKWtjHUIyi-3K_NUW3MM4" TargetMode="External"/><Relationship Id="rId5" Type="http://schemas.openxmlformats.org/officeDocument/2006/relationships/hyperlink" Target="https://www.youtube.com/playlist?list=PLfyWdpsiUiPAcHftMr_R0HwSyAVHCW5cR" TargetMode="External"/><Relationship Id="rId4" Type="http://schemas.openxmlformats.org/officeDocument/2006/relationships/hyperlink" Target="https://www.youtube.com/watch?v=x36cNpk7Vjw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2"/>
                </a:solidFill>
              </a:rPr>
              <a:t>NIHIRA TECHIEES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24944"/>
            <a:ext cx="6400800" cy="2713856"/>
          </a:xfrm>
        </p:spPr>
        <p:txBody>
          <a:bodyPr>
            <a:normAutofit/>
          </a:bodyPr>
          <a:lstStyle/>
          <a:p>
            <a:r>
              <a:rPr lang="en-IN" sz="4800" dirty="0" smtClean="0">
                <a:solidFill>
                  <a:srgbClr val="00B050"/>
                </a:solidFill>
              </a:rPr>
              <a:t>Angular  14</a:t>
            </a:r>
          </a:p>
          <a:p>
            <a:r>
              <a:rPr lang="en-IN" sz="4800" dirty="0" smtClean="0">
                <a:solidFill>
                  <a:srgbClr val="00B050"/>
                </a:solidFill>
              </a:rPr>
              <a:t>Complete Tutorial</a:t>
            </a:r>
            <a:endParaRPr lang="en-IN" sz="43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solidFill>
                  <a:schemeClr val="tx2"/>
                </a:solidFill>
              </a:rPr>
              <a:t>Topics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Configuration Installation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Create First application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Folder Structure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CLI Commands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Modal</a:t>
            </a:r>
          </a:p>
          <a:p>
            <a:pPr>
              <a:buFont typeface="Arial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Components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Routing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Lazy </a:t>
            </a:r>
            <a:r>
              <a:rPr lang="en-IN" sz="2800" dirty="0" smtClean="0">
                <a:solidFill>
                  <a:srgbClr val="00B050"/>
                </a:solidFill>
              </a:rPr>
              <a:t>Loading</a:t>
            </a:r>
            <a:endParaRPr lang="en-US" sz="2800" dirty="0" smtClean="0">
              <a:solidFill>
                <a:srgbClr val="00B050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Interpolation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Pipes</a:t>
            </a:r>
            <a:endParaRPr lang="en-US" sz="28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solidFill>
                  <a:schemeClr val="tx2"/>
                </a:solidFill>
              </a:rPr>
              <a:t>Topics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Two way </a:t>
            </a:r>
            <a:r>
              <a:rPr lang="en-IN" sz="2800" dirty="0" smtClean="0">
                <a:solidFill>
                  <a:srgbClr val="00B050"/>
                </a:solidFill>
              </a:rPr>
              <a:t>binding</a:t>
            </a:r>
            <a:endParaRPr lang="en-IN" sz="2800" dirty="0" smtClean="0">
              <a:solidFill>
                <a:srgbClr val="00B050"/>
              </a:solidFill>
            </a:endParaRP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Property </a:t>
            </a:r>
            <a:r>
              <a:rPr lang="en-IN" sz="2800" dirty="0" smtClean="0">
                <a:solidFill>
                  <a:srgbClr val="00B050"/>
                </a:solidFill>
              </a:rPr>
              <a:t>&amp; Style Binding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Event Handling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Directives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Services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Data transfer b/w components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Angular / Route Guard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Consume </a:t>
            </a:r>
            <a:r>
              <a:rPr lang="en-IN" sz="2800" dirty="0" smtClean="0">
                <a:solidFill>
                  <a:srgbClr val="00B050"/>
                </a:solidFill>
              </a:rPr>
              <a:t>External API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Interceptor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solidFill>
                  <a:schemeClr val="tx2"/>
                </a:solidFill>
              </a:rPr>
              <a:t>Topics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Forms in Angular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Material UI 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Template Driven forms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Reactive forms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RXjs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State management</a:t>
            </a:r>
            <a:endParaRPr lang="en-US" sz="2800" dirty="0" smtClean="0">
              <a:solidFill>
                <a:srgbClr val="0070C0"/>
              </a:solidFill>
            </a:endParaRPr>
          </a:p>
          <a:p>
            <a:pPr>
              <a:buFont typeface="Arial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Notifications using </a:t>
            </a:r>
            <a:r>
              <a:rPr lang="en-US" sz="2800" dirty="0" err="1" smtClean="0">
                <a:solidFill>
                  <a:srgbClr val="00B050"/>
                </a:solidFill>
              </a:rPr>
              <a:t>alertify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</a:rPr>
              <a:t>js</a:t>
            </a:r>
            <a:endParaRPr lang="en-US" sz="2800" dirty="0" smtClean="0">
              <a:solidFill>
                <a:srgbClr val="00B050"/>
              </a:solidFill>
            </a:endParaRP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Unit Testing</a:t>
            </a:r>
            <a:endParaRPr lang="en-US" sz="2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solidFill>
                  <a:schemeClr val="tx2"/>
                </a:solidFill>
              </a:rPr>
              <a:t>Implement Authentication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Create Login &amp; Signup screen with </a:t>
            </a:r>
            <a:r>
              <a:rPr lang="en-IN" sz="2800" dirty="0" smtClean="0">
                <a:solidFill>
                  <a:srgbClr val="00B050"/>
                </a:solidFill>
              </a:rPr>
              <a:t>functions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Activate/Deactivate user by admin user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User CRUD Operations</a:t>
            </a:r>
            <a:endParaRPr lang="en-IN" sz="2800" dirty="0" smtClean="0">
              <a:solidFill>
                <a:srgbClr val="00B050"/>
              </a:solidFill>
            </a:endParaRP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Implement role based authentication &amp; dynamic menu generations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Implement Refresh Token </a:t>
            </a:r>
            <a:r>
              <a:rPr lang="en-IN" sz="2800" dirty="0" smtClean="0">
                <a:solidFill>
                  <a:srgbClr val="00B050"/>
                </a:solidFill>
              </a:rPr>
              <a:t>Logic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New Features in Angular 14</a:t>
            </a:r>
            <a:endParaRPr lang="en-IN" sz="2800" dirty="0" smtClean="0">
              <a:solidFill>
                <a:srgbClr val="00B050"/>
              </a:solidFill>
            </a:endParaRP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Interview </a:t>
            </a:r>
            <a:r>
              <a:rPr lang="en-IN" sz="2800" dirty="0" smtClean="0">
                <a:solidFill>
                  <a:srgbClr val="0070C0"/>
                </a:solidFill>
              </a:rPr>
              <a:t>Questions</a:t>
            </a:r>
            <a:endParaRPr lang="en-IN" sz="2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solidFill>
                  <a:schemeClr val="tx2"/>
                </a:solidFill>
              </a:rPr>
              <a:t>New Features in Angular 14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Standalone component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Typed Forms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Streamlined page title accessibility (</a:t>
            </a:r>
            <a:r>
              <a:rPr lang="en-US" sz="2800" dirty="0" err="1" smtClean="0"/>
              <a:t>TitleStrategy</a:t>
            </a:r>
            <a:r>
              <a:rPr lang="en-US" sz="2800" dirty="0" smtClean="0"/>
              <a:t>)</a:t>
            </a:r>
            <a:endParaRPr lang="en-IN" sz="2800" dirty="0" smtClean="0">
              <a:solidFill>
                <a:srgbClr val="0070C0"/>
              </a:solidFill>
            </a:endParaRP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Extended developer diagnostics (</a:t>
            </a:r>
            <a:r>
              <a:rPr lang="en-IN" sz="2800" dirty="0" err="1" smtClean="0">
                <a:solidFill>
                  <a:srgbClr val="0070C0"/>
                </a:solidFill>
              </a:rPr>
              <a:t>ng</a:t>
            </a:r>
            <a:r>
              <a:rPr lang="en-IN" sz="2800" dirty="0" smtClean="0">
                <a:solidFill>
                  <a:srgbClr val="0070C0"/>
                </a:solidFill>
              </a:rPr>
              <a:t> completion)</a:t>
            </a:r>
          </a:p>
          <a:p>
            <a:pPr>
              <a:buFont typeface="Arial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Bind to protected component members</a:t>
            </a:r>
          </a:p>
          <a:p>
            <a:pPr>
              <a:buFont typeface="Arial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Optional injectors in Embedded Views</a:t>
            </a:r>
          </a:p>
          <a:p>
            <a:pPr>
              <a:buFont typeface="Arial" charset="0"/>
              <a:buChar char="•"/>
            </a:pPr>
            <a:r>
              <a:rPr lang="en-IN" sz="2800" dirty="0" err="1" smtClean="0">
                <a:solidFill>
                  <a:srgbClr val="0070C0"/>
                </a:solidFill>
              </a:rPr>
              <a:t>NgModel</a:t>
            </a: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err="1" smtClean="0">
                <a:solidFill>
                  <a:srgbClr val="0070C0"/>
                </a:solidFill>
              </a:rPr>
              <a:t>OnPush</a:t>
            </a:r>
            <a:endParaRPr lang="en-IN" sz="2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solidFill>
                  <a:schemeClr val="tx2"/>
                </a:solidFill>
              </a:rPr>
              <a:t>Standalone component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Standalone component has the flag “standalone” we need to set value true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Not required to included in </a:t>
            </a:r>
            <a:r>
              <a:rPr lang="en-IN" sz="2800" dirty="0" err="1" smtClean="0">
                <a:solidFill>
                  <a:srgbClr val="0070C0"/>
                </a:solidFill>
              </a:rPr>
              <a:t>ngModule</a:t>
            </a:r>
            <a:endParaRPr lang="en-IN" sz="2800" dirty="0" smtClean="0">
              <a:solidFill>
                <a:srgbClr val="0070C0"/>
              </a:solidFill>
            </a:endParaRP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We can import required modules in the component it self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Create component using below command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</a:t>
            </a:r>
            <a:r>
              <a:rPr lang="en-IN" sz="2800" dirty="0" err="1" smtClean="0">
                <a:solidFill>
                  <a:srgbClr val="0070C0"/>
                </a:solidFill>
              </a:rPr>
              <a:t>ng</a:t>
            </a:r>
            <a:r>
              <a:rPr lang="en-IN" sz="2800" dirty="0" smtClean="0">
                <a:solidFill>
                  <a:srgbClr val="0070C0"/>
                </a:solidFill>
              </a:rPr>
              <a:t> g c &lt;component name&gt; --standalone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solidFill>
                  <a:schemeClr val="tx2"/>
                </a:solidFill>
              </a:rPr>
              <a:t>Typed Forms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This feature is only for Reactive forms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For using this feature tsconfig.js should be strict mode</a:t>
            </a:r>
          </a:p>
          <a:p>
            <a:pPr>
              <a:buFont typeface="Arial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Typed forms ensure that the values inside of form controls, groups, and arrays are type safe across the entire API surface. </a:t>
            </a:r>
          </a:p>
          <a:p>
            <a:pPr>
              <a:buFont typeface="Arial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This enables safer forms, </a:t>
            </a:r>
          </a:p>
          <a:p>
            <a:pPr>
              <a:buFont typeface="Arial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especially for deeply nested complex cases.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If you want use older version you can use </a:t>
            </a:r>
            <a:r>
              <a:rPr lang="en-IN" sz="2800" dirty="0" err="1" smtClean="0">
                <a:solidFill>
                  <a:srgbClr val="0070C0"/>
                </a:solidFill>
              </a:rPr>
              <a:t>untyped</a:t>
            </a:r>
            <a:r>
              <a:rPr lang="en-IN" sz="2800" dirty="0" smtClean="0">
                <a:solidFill>
                  <a:srgbClr val="0070C0"/>
                </a:solidFill>
              </a:rPr>
              <a:t> one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solidFill>
                  <a:schemeClr val="tx2"/>
                </a:solidFill>
              </a:rPr>
              <a:t>Topic Links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Angular Authentication – Playlist</a:t>
            </a:r>
            <a:r>
              <a:rPr lang="en-IN" sz="2800" u="sng" dirty="0" smtClean="0">
                <a:solidFill>
                  <a:srgbClr val="0070C0"/>
                </a:solidFill>
              </a:rPr>
              <a:t> </a:t>
            </a:r>
            <a:r>
              <a:rPr lang="en-IN" sz="2100" u="sng" dirty="0" smtClean="0">
                <a:solidFill>
                  <a:schemeClr val="tx2"/>
                </a:solidFill>
                <a:hlinkClick r:id="rId2"/>
              </a:rPr>
              <a:t>https</a:t>
            </a:r>
            <a:r>
              <a:rPr lang="en-IN" sz="2100" u="sng" dirty="0" smtClean="0">
                <a:solidFill>
                  <a:schemeClr val="tx2"/>
                </a:solidFill>
                <a:hlinkClick r:id="rId2"/>
              </a:rPr>
              <a:t>://</a:t>
            </a:r>
            <a:r>
              <a:rPr lang="en-IN" sz="2100" u="sng" dirty="0" smtClean="0">
                <a:solidFill>
                  <a:schemeClr val="tx2"/>
                </a:solidFill>
                <a:hlinkClick r:id="rId2"/>
              </a:rPr>
              <a:t>www.youtube.com/playlist?list=PLfyWdpsiUiPD7kYHujLg3Vl6GV69yQPgD</a:t>
            </a:r>
            <a:endParaRPr lang="en-IN" sz="2100" u="sng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IN" sz="2400" u="sng" dirty="0" smtClean="0">
              <a:solidFill>
                <a:schemeClr val="tx2"/>
              </a:solidFill>
            </a:endParaRP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RXJS – Playlist</a:t>
            </a:r>
          </a:p>
          <a:p>
            <a:pPr>
              <a:buNone/>
            </a:pPr>
            <a:r>
              <a:rPr lang="en-IN" sz="1900" u="sng" dirty="0" smtClean="0">
                <a:solidFill>
                  <a:schemeClr val="tx2"/>
                </a:solidFill>
                <a:hlinkClick r:id="rId3"/>
              </a:rPr>
              <a:t>https</a:t>
            </a:r>
            <a:r>
              <a:rPr lang="en-IN" sz="1900" u="sng" dirty="0" smtClean="0">
                <a:solidFill>
                  <a:schemeClr val="tx2"/>
                </a:solidFill>
                <a:hlinkClick r:id="rId3"/>
              </a:rPr>
              <a:t>://</a:t>
            </a:r>
            <a:r>
              <a:rPr lang="en-IN" sz="1900" u="sng" dirty="0" smtClean="0">
                <a:solidFill>
                  <a:schemeClr val="tx2"/>
                </a:solidFill>
                <a:hlinkClick r:id="rId3"/>
              </a:rPr>
              <a:t>www.youtube.com/playlist?list=PLfyWdpsiUiPDuxyDGqAoq0l_T6NlRZq6C</a:t>
            </a:r>
            <a:endParaRPr lang="en-IN" sz="1900" u="sng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IN" sz="2400" u="sng" dirty="0" smtClean="0">
              <a:solidFill>
                <a:schemeClr val="tx2"/>
              </a:solidFill>
            </a:endParaRP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.NET Core API – Video</a:t>
            </a:r>
          </a:p>
          <a:p>
            <a:pPr>
              <a:buNone/>
            </a:pPr>
            <a:r>
              <a:rPr lang="en-IN" sz="1900" dirty="0" smtClean="0">
                <a:solidFill>
                  <a:srgbClr val="0070C0"/>
                </a:solidFill>
              </a:rPr>
              <a:t> </a:t>
            </a:r>
            <a:r>
              <a:rPr lang="en-IN" sz="1900" u="sng" dirty="0" smtClean="0">
                <a:solidFill>
                  <a:schemeClr val="tx2"/>
                </a:solidFill>
              </a:rPr>
              <a:t>https://www.youtube.com/watch?v=uWhbcR06VcA</a:t>
            </a:r>
            <a:endParaRPr lang="en-IN" sz="1900" u="sng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IN" sz="2800" dirty="0" smtClean="0">
              <a:solidFill>
                <a:srgbClr val="0070C0"/>
              </a:solidFill>
            </a:endParaRP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Angular Data Transfer b/w components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1900" u="sng" dirty="0" smtClean="0">
                <a:solidFill>
                  <a:schemeClr val="tx2"/>
                </a:solidFill>
              </a:rPr>
              <a:t>https://www.youtube.com/watch?v=03FqsZ_XJEc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solidFill>
                  <a:schemeClr val="tx2"/>
                </a:solidFill>
              </a:rPr>
              <a:t>Topic Links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Angular Unit testing</a:t>
            </a:r>
          </a:p>
          <a:p>
            <a:pPr>
              <a:buNone/>
            </a:pPr>
            <a:r>
              <a:rPr lang="en-IN" sz="1800" u="sng" dirty="0" smtClean="0">
                <a:solidFill>
                  <a:schemeClr val="tx2"/>
                </a:solidFill>
                <a:hlinkClick r:id="rId2"/>
              </a:rPr>
              <a:t>https</a:t>
            </a:r>
            <a:r>
              <a:rPr lang="en-IN" sz="1800" u="sng" dirty="0" smtClean="0">
                <a:solidFill>
                  <a:schemeClr val="tx2"/>
                </a:solidFill>
                <a:hlinkClick r:id="rId2"/>
              </a:rPr>
              <a:t>://</a:t>
            </a:r>
            <a:r>
              <a:rPr lang="en-IN" sz="1800" u="sng" dirty="0" smtClean="0">
                <a:solidFill>
                  <a:schemeClr val="tx2"/>
                </a:solidFill>
                <a:hlinkClick r:id="rId2"/>
              </a:rPr>
              <a:t>www.youtube.com/watch?v=dH8BSEGpaOY</a:t>
            </a:r>
            <a:endParaRPr lang="en-IN" sz="1800" u="sng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IN" sz="1800" u="sng" dirty="0" smtClean="0">
              <a:solidFill>
                <a:schemeClr val="tx2"/>
              </a:solidFill>
            </a:endParaRP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Angular State Management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1800" u="sng" dirty="0" smtClean="0">
                <a:solidFill>
                  <a:schemeClr val="tx2"/>
                </a:solidFill>
                <a:hlinkClick r:id="rId3"/>
              </a:rPr>
              <a:t>https://</a:t>
            </a:r>
            <a:r>
              <a:rPr lang="en-IN" sz="1800" u="sng" dirty="0" smtClean="0">
                <a:solidFill>
                  <a:schemeClr val="tx2"/>
                </a:solidFill>
                <a:hlinkClick r:id="rId3"/>
              </a:rPr>
              <a:t>www.youtube.com/watch?v=gjXjKS7KZ4c</a:t>
            </a:r>
            <a:endParaRPr lang="en-IN" sz="1800" u="sng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IN" sz="1800" u="sng" dirty="0" smtClean="0">
                <a:solidFill>
                  <a:schemeClr val="tx2"/>
                </a:solidFill>
                <a:hlinkClick r:id="rId4"/>
              </a:rPr>
              <a:t>https://</a:t>
            </a:r>
            <a:r>
              <a:rPr lang="en-IN" sz="1800" u="sng" dirty="0" smtClean="0">
                <a:solidFill>
                  <a:schemeClr val="tx2"/>
                </a:solidFill>
                <a:hlinkClick r:id="rId4"/>
              </a:rPr>
              <a:t>www.youtube.com/watch?v=x36cNpk7Vjw</a:t>
            </a:r>
            <a:endParaRPr lang="en-IN" sz="1800" u="sng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IN" sz="1800" u="sng" dirty="0" smtClean="0">
              <a:solidFill>
                <a:schemeClr val="tx2"/>
              </a:solidFill>
            </a:endParaRP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Angular Complete tutorial – Playlist</a:t>
            </a:r>
          </a:p>
          <a:p>
            <a:pPr>
              <a:buNone/>
            </a:pPr>
            <a:r>
              <a:rPr lang="en-IN" sz="1800" u="sng" dirty="0" smtClean="0">
                <a:solidFill>
                  <a:schemeClr val="tx2"/>
                </a:solidFill>
                <a:hlinkClick r:id="rId5"/>
              </a:rPr>
              <a:t>https://</a:t>
            </a:r>
            <a:r>
              <a:rPr lang="en-IN" sz="1800" u="sng" dirty="0" smtClean="0">
                <a:solidFill>
                  <a:schemeClr val="tx2"/>
                </a:solidFill>
                <a:hlinkClick r:id="rId5"/>
              </a:rPr>
              <a:t>www.youtube.com/playlist?list=PLfyWdpsiUiPAcHftMr_R0HwSyAVHCW5cR</a:t>
            </a:r>
            <a:endParaRPr lang="en-IN" sz="1800" u="sng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IN" sz="1800" u="sng" dirty="0" smtClean="0">
              <a:solidFill>
                <a:schemeClr val="tx2"/>
              </a:solidFill>
            </a:endParaRP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.NET Core 6.0 playlist</a:t>
            </a:r>
          </a:p>
          <a:p>
            <a:pPr>
              <a:buNone/>
            </a:pPr>
            <a:r>
              <a:rPr lang="en-IN" sz="1800" u="sng" dirty="0" smtClean="0">
                <a:solidFill>
                  <a:schemeClr val="tx2"/>
                </a:solidFill>
                <a:hlinkClick r:id="rId6"/>
              </a:rPr>
              <a:t>https://www.youtube.com/playlist?list=PLfyWdpsiUiPAuKWtjHUIyi-3K_NUW3MM4</a:t>
            </a:r>
            <a:endParaRPr lang="en-IN" sz="1800" u="sng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IN" sz="1800" u="sng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IN" sz="1800" u="sng" dirty="0" smtClean="0">
                <a:solidFill>
                  <a:schemeClr val="tx2"/>
                </a:solidFill>
              </a:rPr>
              <a:t>QA</a:t>
            </a:r>
          </a:p>
          <a:p>
            <a:pPr>
              <a:buNone/>
            </a:pPr>
            <a:endParaRPr lang="en-IN" sz="1800" u="sng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IN" sz="1800" u="sng" dirty="0" smtClean="0">
                <a:solidFill>
                  <a:schemeClr val="tx2"/>
                </a:solidFill>
              </a:rPr>
              <a:t>https://www.youtube.com/watch?v=8HaLNtAWB6M</a:t>
            </a:r>
            <a:endParaRPr lang="en-IN" sz="1800" u="sng" dirty="0" smtClean="0">
              <a:solidFill>
                <a:schemeClr val="tx2"/>
              </a:solidFill>
            </a:endParaRPr>
          </a:p>
          <a:p>
            <a:pPr>
              <a:buFont typeface="Arial" charset="0"/>
              <a:buChar char="•"/>
            </a:pPr>
            <a:endParaRPr lang="en-IN" sz="2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sz="5400" dirty="0" smtClean="0">
                <a:solidFill>
                  <a:schemeClr val="accent1"/>
                </a:solidFill>
              </a:rPr>
              <a:t>        NIHIRA TECHIEES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             THANKS FOR WATCHING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solidFill>
                  <a:schemeClr val="tx2"/>
                </a:solidFill>
              </a:rPr>
              <a:t>Introduction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Angular is a typescript based framework used to create single page web application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Angular is open source no cost involved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It’s maintained by Google also having long term support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Latest Version 14 (2</a:t>
            </a:r>
            <a:r>
              <a:rPr lang="en-IN" sz="2800" baseline="30000" dirty="0" smtClean="0">
                <a:solidFill>
                  <a:srgbClr val="0070C0"/>
                </a:solidFill>
              </a:rPr>
              <a:t>nd</a:t>
            </a:r>
            <a:r>
              <a:rPr lang="en-IN" sz="2800" dirty="0" smtClean="0">
                <a:solidFill>
                  <a:srgbClr val="0070C0"/>
                </a:solidFill>
              </a:rPr>
              <a:t> June 2022)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Initially start’s from Angular Js .Angular 2 onwards they changed name in to framework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solidFill>
                  <a:schemeClr val="tx2"/>
                </a:solidFill>
              </a:rPr>
              <a:t>Advantage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Cross platform support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Improved speed &amp; performance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Faster Development process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Supports for unit testing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Light weight application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We can use bootstrap &amp; Material UI for better UI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solidFill>
                  <a:schemeClr val="tx2"/>
                </a:solidFill>
              </a:rPr>
              <a:t>System requirements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Operating system we can use Windows , MAC or LINUX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Node.js latest version 16.15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Install angular CLI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</a:t>
            </a:r>
            <a:r>
              <a:rPr lang="en-IN" sz="2800" dirty="0" err="1" smtClean="0"/>
              <a:t>npm</a:t>
            </a:r>
            <a:r>
              <a:rPr lang="en-IN" sz="2800" dirty="0" smtClean="0"/>
              <a:t> install -g @</a:t>
            </a:r>
            <a:r>
              <a:rPr lang="en-IN" sz="2800" dirty="0" smtClean="0"/>
              <a:t>angular/</a:t>
            </a:r>
            <a:r>
              <a:rPr lang="en-IN" sz="2800" dirty="0" err="1" smtClean="0"/>
              <a:t>cli</a:t>
            </a:r>
            <a:endParaRPr lang="en-IN" sz="2800" dirty="0" smtClean="0"/>
          </a:p>
          <a:p>
            <a:pPr>
              <a:buFont typeface="Arial" charset="0"/>
              <a:buChar char="•"/>
            </a:pPr>
            <a:r>
              <a:rPr lang="en-IN" sz="2800" dirty="0" err="1" smtClean="0">
                <a:solidFill>
                  <a:srgbClr val="0070C0"/>
                </a:solidFill>
              </a:rPr>
              <a:t>UnInstall</a:t>
            </a: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angular </a:t>
            </a:r>
            <a:r>
              <a:rPr lang="en-IN" sz="2800" dirty="0" smtClean="0">
                <a:solidFill>
                  <a:srgbClr val="0070C0"/>
                </a:solidFill>
              </a:rPr>
              <a:t>CLI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</a:t>
            </a:r>
            <a:r>
              <a:rPr lang="en-US" sz="2800" dirty="0" err="1" smtClean="0"/>
              <a:t>npm</a:t>
            </a:r>
            <a:r>
              <a:rPr lang="en-US" sz="2800" dirty="0" smtClean="0"/>
              <a:t> uninstall -g @angular/</a:t>
            </a:r>
            <a:r>
              <a:rPr lang="en-US" sz="2800" dirty="0" err="1" smtClean="0"/>
              <a:t>cli</a:t>
            </a:r>
            <a:r>
              <a:rPr lang="en-US" sz="2800" dirty="0" smtClean="0"/>
              <a:t> 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Installing specific version of angular CLI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</a:t>
            </a:r>
            <a:r>
              <a:rPr lang="en-US" sz="2800" dirty="0" err="1" smtClean="0"/>
              <a:t>npm</a:t>
            </a:r>
            <a:r>
              <a:rPr lang="en-US" sz="2800" dirty="0" smtClean="0"/>
              <a:t> </a:t>
            </a:r>
            <a:r>
              <a:rPr lang="en-US" sz="2800" dirty="0" smtClean="0"/>
              <a:t>install </a:t>
            </a:r>
            <a:r>
              <a:rPr lang="en-US" sz="2800" dirty="0" smtClean="0"/>
              <a:t>-g @</a:t>
            </a:r>
            <a:r>
              <a:rPr lang="en-US" sz="2800" dirty="0" smtClean="0"/>
              <a:t>angular/cli@12</a:t>
            </a:r>
            <a:endParaRPr lang="en-IN" sz="2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solidFill>
                  <a:schemeClr val="tx2"/>
                </a:solidFill>
              </a:rPr>
              <a:t>Angular CLI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The Angular CLI is a command-line interface tool that you use to initialize, develop, scaffold, and maintain Angular applications directly from a command shell.</a:t>
            </a:r>
            <a:endParaRPr lang="en-IN" sz="2800" dirty="0" smtClean="0">
              <a:solidFill>
                <a:srgbClr val="0070C0"/>
              </a:solidFill>
            </a:endParaRP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Create First app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</a:t>
            </a:r>
            <a:r>
              <a:rPr lang="en-IN" sz="2800" dirty="0" err="1" smtClean="0"/>
              <a:t>ng</a:t>
            </a:r>
            <a:r>
              <a:rPr lang="en-IN" sz="2800" dirty="0" smtClean="0"/>
              <a:t> new &lt;application name&gt;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Get all available commands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</a:t>
            </a:r>
            <a:r>
              <a:rPr lang="en-US" sz="2800" dirty="0" err="1" smtClean="0"/>
              <a:t>ng</a:t>
            </a:r>
            <a:r>
              <a:rPr lang="en-US" sz="2800" dirty="0" smtClean="0"/>
              <a:t> help</a:t>
            </a:r>
            <a:endParaRPr lang="en-IN" sz="2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solidFill>
                  <a:schemeClr val="tx2"/>
                </a:solidFill>
              </a:rPr>
              <a:t>Components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Basic Components</a:t>
            </a:r>
          </a:p>
          <a:p>
            <a:pPr>
              <a:buNone/>
            </a:pPr>
            <a:r>
              <a:rPr lang="en-IN" sz="2800" dirty="0" smtClean="0"/>
              <a:t>       </a:t>
            </a:r>
            <a:r>
              <a:rPr lang="en-IN" sz="2800" dirty="0" err="1" smtClean="0"/>
              <a:t>ng</a:t>
            </a:r>
            <a:r>
              <a:rPr lang="en-IN" sz="2800" dirty="0" smtClean="0"/>
              <a:t> g c name</a:t>
            </a:r>
            <a:endParaRPr lang="en-IN" sz="2800" dirty="0" smtClean="0">
              <a:solidFill>
                <a:srgbClr val="0070C0"/>
              </a:solidFill>
            </a:endParaRP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Components Inline style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      </a:t>
            </a:r>
            <a:r>
              <a:rPr lang="en-IN" sz="2400" dirty="0" err="1" smtClean="0"/>
              <a:t>ng</a:t>
            </a:r>
            <a:r>
              <a:rPr lang="en-IN" sz="2400" dirty="0" smtClean="0"/>
              <a:t> g c name –inline-style</a:t>
            </a:r>
            <a:endParaRPr lang="en-IN" sz="2400" dirty="0" smtClean="0"/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Components Inline </a:t>
            </a:r>
            <a:r>
              <a:rPr lang="en-IN" sz="2800" dirty="0" smtClean="0">
                <a:solidFill>
                  <a:srgbClr val="0070C0"/>
                </a:solidFill>
              </a:rPr>
              <a:t>Template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      </a:t>
            </a:r>
            <a:r>
              <a:rPr lang="en-IN" sz="2400" dirty="0" err="1" smtClean="0"/>
              <a:t>ng</a:t>
            </a:r>
            <a:r>
              <a:rPr lang="en-IN" sz="2400" dirty="0" smtClean="0"/>
              <a:t> </a:t>
            </a:r>
            <a:r>
              <a:rPr lang="en-IN" sz="2400" dirty="0" smtClean="0"/>
              <a:t>g c name –</a:t>
            </a:r>
            <a:r>
              <a:rPr lang="en-IN" sz="2400" dirty="0" smtClean="0"/>
              <a:t>inline-template</a:t>
            </a:r>
            <a:endParaRPr lang="en-IN" sz="2400" dirty="0" smtClean="0"/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Stand Alone Component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      </a:t>
            </a:r>
            <a:r>
              <a:rPr lang="en-IN" sz="2800" dirty="0" err="1" smtClean="0"/>
              <a:t>ng</a:t>
            </a:r>
            <a:r>
              <a:rPr lang="en-IN" sz="2800" dirty="0" smtClean="0"/>
              <a:t> </a:t>
            </a:r>
            <a:r>
              <a:rPr lang="en-IN" sz="2800" dirty="0" smtClean="0"/>
              <a:t>g c name </a:t>
            </a:r>
            <a:r>
              <a:rPr lang="en-IN" sz="2800" dirty="0" smtClean="0"/>
              <a:t>–standalone</a:t>
            </a:r>
            <a:endParaRPr lang="en-IN" sz="2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solidFill>
                  <a:schemeClr val="tx2"/>
                </a:solidFill>
              </a:rPr>
              <a:t>Routing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Basic Routing</a:t>
            </a:r>
          </a:p>
          <a:p>
            <a:pPr>
              <a:buNone/>
            </a:pPr>
            <a:r>
              <a:rPr lang="en-IN" sz="2800" dirty="0" smtClean="0"/>
              <a:t> </a:t>
            </a:r>
            <a:r>
              <a:rPr lang="en-IN" sz="2800" dirty="0" smtClean="0"/>
              <a:t>   </a:t>
            </a:r>
            <a:r>
              <a:rPr lang="en-IN" sz="2400" b="1" dirty="0" smtClean="0"/>
              <a:t>1, Routes </a:t>
            </a:r>
            <a:r>
              <a:rPr lang="en-IN" sz="2400" dirty="0" smtClean="0"/>
              <a:t>–</a:t>
            </a:r>
            <a:r>
              <a:rPr lang="en-IN" sz="2400" b="1" dirty="0" smtClean="0"/>
              <a:t> </a:t>
            </a:r>
            <a:r>
              <a:rPr lang="en-IN" sz="2400" dirty="0" smtClean="0"/>
              <a:t>this is the place for mapping path &amp; component</a:t>
            </a:r>
          </a:p>
          <a:p>
            <a:pPr>
              <a:buNone/>
            </a:pPr>
            <a:r>
              <a:rPr lang="en-IN" sz="2400" dirty="0" smtClean="0"/>
              <a:t>     </a:t>
            </a:r>
            <a:r>
              <a:rPr lang="en-IN" sz="2400" b="1" dirty="0" smtClean="0"/>
              <a:t>2, routerLink</a:t>
            </a:r>
            <a:r>
              <a:rPr lang="en-IN" sz="2400" b="1" dirty="0" smtClean="0"/>
              <a:t> </a:t>
            </a:r>
            <a:r>
              <a:rPr lang="en-IN" sz="2400" dirty="0" smtClean="0"/>
              <a:t>– this is directive for navigate different routes</a:t>
            </a:r>
          </a:p>
          <a:p>
            <a:pPr>
              <a:buNone/>
            </a:pPr>
            <a:r>
              <a:rPr lang="en-IN" sz="2400" b="1" dirty="0" smtClean="0"/>
              <a:t>     3, router-outlet</a:t>
            </a:r>
            <a:r>
              <a:rPr lang="en-IN" sz="2400" dirty="0" smtClean="0"/>
              <a:t>– </a:t>
            </a:r>
            <a:r>
              <a:rPr lang="en-IN" sz="2400" dirty="0" smtClean="0"/>
              <a:t>this is </a:t>
            </a:r>
            <a:r>
              <a:rPr lang="en-IN" sz="2400" dirty="0" smtClean="0"/>
              <a:t>place for display the matched route</a:t>
            </a:r>
            <a:endParaRPr lang="en-IN" sz="2400" dirty="0" smtClean="0"/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Child routing (Group Routing)</a:t>
            </a:r>
            <a:endParaRPr lang="en-IN" sz="2400" dirty="0" smtClean="0">
              <a:solidFill>
                <a:srgbClr val="00B050"/>
              </a:solidFill>
            </a:endParaRP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Module Routing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Lazy Loading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Redirect 404 page if route not found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Get Route Values</a:t>
            </a:r>
            <a:endParaRPr lang="en-IN" sz="2400" dirty="0" smtClean="0">
              <a:solidFill>
                <a:srgbClr val="00B050"/>
              </a:solidFill>
            </a:endParaRPr>
          </a:p>
          <a:p>
            <a:pPr>
              <a:buFont typeface="Arial" charset="0"/>
              <a:buChar char="•"/>
            </a:pPr>
            <a:endParaRPr lang="en-IN" sz="2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solidFill>
                  <a:schemeClr val="tx2"/>
                </a:solidFill>
              </a:rPr>
              <a:t>Bindings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Interpolation(data binding) – {{}}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Event Binding    - ()</a:t>
            </a:r>
            <a:endParaRPr lang="en-IN" sz="2400" dirty="0" smtClean="0">
              <a:solidFill>
                <a:srgbClr val="00B050"/>
              </a:solidFill>
            </a:endParaRP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Property Binding []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Two Way binding – [()]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B050"/>
                </a:solidFill>
              </a:rPr>
              <a:t>Style Binding</a:t>
            </a:r>
            <a:endParaRPr lang="en-IN" sz="2400" dirty="0" smtClean="0">
              <a:solidFill>
                <a:srgbClr val="00B050"/>
              </a:solidFill>
            </a:endParaRPr>
          </a:p>
          <a:p>
            <a:pPr>
              <a:buFont typeface="Arial" charset="0"/>
              <a:buChar char="•"/>
            </a:pPr>
            <a:endParaRPr lang="en-IN" sz="2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u="sng" dirty="0" smtClean="0">
                <a:solidFill>
                  <a:schemeClr val="tx2"/>
                </a:solidFill>
              </a:rPr>
              <a:t>Directive</a:t>
            </a:r>
            <a:endParaRPr lang="en-US" sz="3600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    Directives </a:t>
            </a:r>
            <a:r>
              <a:rPr lang="en-US" sz="2800" dirty="0" smtClean="0">
                <a:solidFill>
                  <a:srgbClr val="0070C0"/>
                </a:solidFill>
              </a:rPr>
              <a:t>are classes that add additional behavior to elements in your Angular applications</a:t>
            </a:r>
            <a:endParaRPr lang="en-IN" sz="2800" dirty="0" smtClean="0">
              <a:solidFill>
                <a:srgbClr val="0070C0"/>
              </a:solidFill>
            </a:endParaRP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Components</a:t>
            </a:r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Attribute Directive</a:t>
            </a:r>
          </a:p>
          <a:p>
            <a:pPr>
              <a:buNone/>
            </a:pPr>
            <a:r>
              <a:rPr lang="en-IN" sz="2800" dirty="0" smtClean="0">
                <a:solidFill>
                  <a:srgbClr val="0070C0"/>
                </a:solidFill>
              </a:rPr>
              <a:t> </a:t>
            </a:r>
            <a:r>
              <a:rPr lang="en-IN" sz="2800" dirty="0" smtClean="0">
                <a:solidFill>
                  <a:srgbClr val="0070C0"/>
                </a:solidFill>
              </a:rPr>
              <a:t>    </a:t>
            </a:r>
            <a:r>
              <a:rPr lang="en-IN" sz="2000" b="1" dirty="0" smtClean="0">
                <a:solidFill>
                  <a:srgbClr val="0070C0"/>
                </a:solidFill>
              </a:rPr>
              <a:t>1, </a:t>
            </a:r>
            <a:r>
              <a:rPr lang="en-IN" sz="2000" b="1" dirty="0" err="1" smtClean="0">
                <a:solidFill>
                  <a:srgbClr val="0070C0"/>
                </a:solidFill>
              </a:rPr>
              <a:t>NgClass</a:t>
            </a:r>
            <a:endParaRPr lang="en-IN" sz="2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0070C0"/>
                </a:solidFill>
              </a:rPr>
              <a:t> </a:t>
            </a:r>
            <a:r>
              <a:rPr lang="en-IN" sz="2000" b="1" dirty="0" smtClean="0">
                <a:solidFill>
                  <a:srgbClr val="0070C0"/>
                </a:solidFill>
              </a:rPr>
              <a:t>     2, </a:t>
            </a:r>
            <a:r>
              <a:rPr lang="en-IN" sz="2000" b="1" dirty="0" err="1" smtClean="0">
                <a:solidFill>
                  <a:srgbClr val="0070C0"/>
                </a:solidFill>
              </a:rPr>
              <a:t>NgStyle</a:t>
            </a:r>
            <a:endParaRPr lang="en-IN" sz="2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0070C0"/>
                </a:solidFill>
              </a:rPr>
              <a:t> </a:t>
            </a:r>
            <a:r>
              <a:rPr lang="en-IN" sz="2000" b="1" dirty="0" smtClean="0">
                <a:solidFill>
                  <a:srgbClr val="0070C0"/>
                </a:solidFill>
              </a:rPr>
              <a:t>     3, </a:t>
            </a:r>
            <a:r>
              <a:rPr lang="en-IN" sz="2000" b="1" dirty="0" err="1" smtClean="0">
                <a:solidFill>
                  <a:srgbClr val="0070C0"/>
                </a:solidFill>
              </a:rPr>
              <a:t>NgModel</a:t>
            </a:r>
            <a:endParaRPr lang="en-IN" sz="2000" b="1" dirty="0" smtClean="0"/>
          </a:p>
          <a:p>
            <a:pPr>
              <a:buFont typeface="Arial" charset="0"/>
              <a:buChar char="•"/>
            </a:pPr>
            <a:r>
              <a:rPr lang="en-IN" sz="2800" dirty="0" smtClean="0">
                <a:solidFill>
                  <a:srgbClr val="0070C0"/>
                </a:solidFill>
              </a:rPr>
              <a:t>Structural Directive</a:t>
            </a:r>
          </a:p>
          <a:p>
            <a:pPr>
              <a:buNone/>
            </a:pPr>
            <a:r>
              <a:rPr lang="en-IN" sz="2800" dirty="0" smtClean="0">
                <a:solidFill>
                  <a:schemeClr val="tx2">
                    <a:lumMod val="50000"/>
                  </a:schemeClr>
                </a:solidFill>
              </a:rPr>
              <a:t>     </a:t>
            </a:r>
            <a:r>
              <a:rPr lang="en-IN" sz="2800" dirty="0" err="1" smtClean="0">
                <a:solidFill>
                  <a:schemeClr val="tx2">
                    <a:lumMod val="50000"/>
                  </a:schemeClr>
                </a:solidFill>
              </a:rPr>
              <a:t>ngIf</a:t>
            </a:r>
            <a:r>
              <a:rPr lang="en-IN" sz="2800" dirty="0" smtClean="0">
                <a:solidFill>
                  <a:schemeClr val="tx2">
                    <a:lumMod val="50000"/>
                  </a:schemeClr>
                </a:solidFill>
              </a:rPr>
              <a:t> ,</a:t>
            </a:r>
            <a:r>
              <a:rPr lang="en-IN" sz="2800" dirty="0" err="1" smtClean="0">
                <a:solidFill>
                  <a:schemeClr val="tx2">
                    <a:lumMod val="50000"/>
                  </a:schemeClr>
                </a:solidFill>
              </a:rPr>
              <a:t>ngFor,ngSwitch</a:t>
            </a:r>
            <a:endParaRPr lang="en-IN" sz="28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36980</TotalTime>
  <Words>663</Words>
  <Application>Microsoft Office PowerPoint</Application>
  <PresentationFormat>On-screen Show (4:3)</PresentationFormat>
  <Paragraphs>159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NIHIRA TECHIEES</vt:lpstr>
      <vt:lpstr>Introduction</vt:lpstr>
      <vt:lpstr>Advantage</vt:lpstr>
      <vt:lpstr>System requirements</vt:lpstr>
      <vt:lpstr>Angular CLI</vt:lpstr>
      <vt:lpstr>Components</vt:lpstr>
      <vt:lpstr>Routing</vt:lpstr>
      <vt:lpstr>Bindings</vt:lpstr>
      <vt:lpstr>Directive</vt:lpstr>
      <vt:lpstr>Topics</vt:lpstr>
      <vt:lpstr>Topics</vt:lpstr>
      <vt:lpstr>Topics</vt:lpstr>
      <vt:lpstr>Implement Authentication</vt:lpstr>
      <vt:lpstr>New Features in Angular 14</vt:lpstr>
      <vt:lpstr>Standalone component</vt:lpstr>
      <vt:lpstr>Typed Forms</vt:lpstr>
      <vt:lpstr>Topic Links</vt:lpstr>
      <vt:lpstr>Topic Links</vt:lpstr>
      <vt:lpstr>Slide 19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</dc:title>
  <dc:creator>Natarajan</dc:creator>
  <cp:lastModifiedBy>Natarajan</cp:lastModifiedBy>
  <cp:revision>513</cp:revision>
  <dcterms:created xsi:type="dcterms:W3CDTF">2021-07-20T17:21:27Z</dcterms:created>
  <dcterms:modified xsi:type="dcterms:W3CDTF">2022-07-23T10:15:37Z</dcterms:modified>
</cp:coreProperties>
</file>