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9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9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8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0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1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87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0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13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CB29C-0912-4C52-8AF1-88364E42C0B3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1CB4EE-8706-4BF8-B256-CFE734CC15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8820-7609-4A33-AE1F-F032EEA54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E490D-45BF-4714-AAC6-A45FD6767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41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DB2-0F6E-4B15-8763-1DDF6E01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966C-22AE-474B-8807-6C9E6F53B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966431" cy="4023359"/>
          </a:xfrm>
        </p:spPr>
        <p:txBody>
          <a:bodyPr>
            <a:normAutofit fontScale="25000" lnSpcReduction="20000"/>
          </a:bodyPr>
          <a:lstStyle/>
          <a:p>
            <a:r>
              <a:rPr lang="en-US" sz="4800" b="1" dirty="0"/>
              <a:t>(vii)</a:t>
            </a:r>
          </a:p>
          <a:p>
            <a:r>
              <a:rPr lang="en-US" sz="4800" b="1" dirty="0"/>
              <a:t>1</a:t>
            </a:r>
          </a:p>
          <a:p>
            <a:r>
              <a:rPr lang="en-US" sz="4800" b="1" dirty="0"/>
              <a:t>1 2 1</a:t>
            </a:r>
          </a:p>
          <a:p>
            <a:r>
              <a:rPr lang="en-US" sz="4800" b="1" dirty="0"/>
              <a:t>1 2 3 2 1</a:t>
            </a:r>
          </a:p>
          <a:p>
            <a:r>
              <a:rPr lang="en-US" sz="4800" b="1" dirty="0"/>
              <a:t>1 2 3 4 3 2 1</a:t>
            </a:r>
          </a:p>
          <a:p>
            <a:r>
              <a:rPr lang="en-US" sz="4800" b="1" dirty="0"/>
              <a:t>1 2 3 4 5 4 3 2 1</a:t>
            </a:r>
          </a:p>
          <a:p>
            <a:r>
              <a:rPr lang="en-US" sz="4800" b="1" dirty="0"/>
              <a:t>(viii)</a:t>
            </a:r>
          </a:p>
          <a:p>
            <a:r>
              <a:rPr lang="en-US" sz="4800" b="1" dirty="0"/>
              <a:t>A B C D E F</a:t>
            </a:r>
          </a:p>
          <a:p>
            <a:r>
              <a:rPr lang="en-US" sz="4800" b="1" dirty="0"/>
              <a:t>A B C D E</a:t>
            </a:r>
          </a:p>
          <a:p>
            <a:r>
              <a:rPr lang="en-US" sz="4800" b="1" dirty="0"/>
              <a:t>A B C D</a:t>
            </a:r>
          </a:p>
          <a:p>
            <a:r>
              <a:rPr lang="en-US" sz="4800" b="1" dirty="0"/>
              <a:t>A B C</a:t>
            </a:r>
          </a:p>
          <a:p>
            <a:r>
              <a:rPr lang="en-US" sz="4800" b="1" dirty="0"/>
              <a:t>A B</a:t>
            </a:r>
          </a:p>
          <a:p>
            <a:r>
              <a:rPr lang="en-US" sz="4800" b="1" dirty="0"/>
              <a:t>A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2903-EA0C-442B-9C83-79518DAD1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870" y="1845735"/>
            <a:ext cx="3604810" cy="402336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(xi)</a:t>
            </a:r>
          </a:p>
          <a:p>
            <a:r>
              <a:rPr lang="en-US" sz="5600" b="1" dirty="0"/>
              <a:t>* * * * * * *</a:t>
            </a:r>
          </a:p>
          <a:p>
            <a:r>
              <a:rPr lang="en-US" sz="5600" b="1" dirty="0"/>
              <a:t>* * * * * *</a:t>
            </a:r>
          </a:p>
          <a:p>
            <a:r>
              <a:rPr lang="en-US" sz="5600" b="1" dirty="0"/>
              <a:t>* * * *</a:t>
            </a:r>
          </a:p>
          <a:p>
            <a:r>
              <a:rPr lang="en-US" sz="5600" b="1" dirty="0"/>
              <a:t>* *</a:t>
            </a:r>
          </a:p>
          <a:p>
            <a:r>
              <a:rPr lang="en-US" sz="5600" b="1" dirty="0"/>
              <a:t>(xii)</a:t>
            </a:r>
          </a:p>
          <a:p>
            <a:r>
              <a:rPr lang="en-US" sz="5600" b="1" dirty="0"/>
              <a:t>* * * * * 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</a:t>
            </a:r>
          </a:p>
          <a:p>
            <a:r>
              <a:rPr lang="en-US" sz="5600" b="1" dirty="0"/>
              <a:t>* * * * * *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73608-AD5C-46DC-960A-1DB785B4020E}"/>
              </a:ext>
            </a:extLst>
          </p:cNvPr>
          <p:cNvSpPr txBox="1"/>
          <p:nvPr/>
        </p:nvSpPr>
        <p:spPr>
          <a:xfrm>
            <a:off x="3913538" y="1947256"/>
            <a:ext cx="22129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(ix)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1 2 3</a:t>
            </a:r>
          </a:p>
          <a:p>
            <a:r>
              <a:rPr lang="en-US" sz="1800" dirty="0"/>
              <a:t>1 2 3 4 5</a:t>
            </a:r>
          </a:p>
          <a:p>
            <a:r>
              <a:rPr lang="en-US" sz="1800" dirty="0"/>
              <a:t>1 2 3</a:t>
            </a:r>
          </a:p>
          <a:p>
            <a:r>
              <a:rPr lang="en-US" sz="1800" dirty="0"/>
              <a:t>1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28A0A-A2FE-4031-BD72-AFE269A638DF}"/>
              </a:ext>
            </a:extLst>
          </p:cNvPr>
          <p:cNvSpPr txBox="1"/>
          <p:nvPr/>
        </p:nvSpPr>
        <p:spPr>
          <a:xfrm>
            <a:off x="3989895" y="3996494"/>
            <a:ext cx="2910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(x)</a:t>
            </a:r>
          </a:p>
          <a:p>
            <a:r>
              <a:rPr lang="en-US" sz="1800" dirty="0"/>
              <a:t>* * * * *</a:t>
            </a:r>
          </a:p>
          <a:p>
            <a:r>
              <a:rPr lang="en-US" sz="1800" dirty="0"/>
              <a:t>* *</a:t>
            </a:r>
          </a:p>
          <a:p>
            <a:r>
              <a:rPr lang="en-US" sz="1800" dirty="0"/>
              <a:t>* *</a:t>
            </a:r>
          </a:p>
          <a:p>
            <a:r>
              <a:rPr lang="en-US" sz="1800" dirty="0"/>
              <a:t>* *</a:t>
            </a:r>
          </a:p>
          <a:p>
            <a:r>
              <a:rPr lang="en-US" sz="1800" dirty="0"/>
              <a:t>* * * * *</a:t>
            </a:r>
          </a:p>
        </p:txBody>
      </p:sp>
    </p:spTree>
    <p:extLst>
      <p:ext uri="{BB962C8B-B14F-4D97-AF65-F5344CB8AC3E}">
        <p14:creationId xmlns:p14="http://schemas.microsoft.com/office/powerpoint/2010/main" val="83938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7860-3A94-40C6-A4BD-B6420E04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statements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7FB5B0-2486-430B-9C15-4364F4B1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18819"/>
            <a:ext cx="4937760" cy="463515"/>
          </a:xfrm>
        </p:spPr>
        <p:txBody>
          <a:bodyPr/>
          <a:lstStyle/>
          <a:p>
            <a:r>
              <a:rPr lang="en-CA" b="1" u="sng" dirty="0"/>
              <a:t>If condition 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039C-D79E-4BED-8318-FE4CBA9E31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1400" b="1" u="sng" dirty="0"/>
              <a:t>Syntax :</a:t>
            </a:r>
          </a:p>
          <a:p>
            <a:r>
              <a:rPr lang="en-CA" sz="1400" dirty="0"/>
              <a:t>If(condition):</a:t>
            </a:r>
          </a:p>
          <a:p>
            <a:pPr marL="201168" lvl="1" indent="0">
              <a:buNone/>
            </a:pPr>
            <a:r>
              <a:rPr lang="en-CA" sz="1400" dirty="0"/>
              <a:t>Statements</a:t>
            </a:r>
          </a:p>
          <a:p>
            <a:pPr marL="201168" lvl="1" indent="0">
              <a:buNone/>
            </a:pPr>
            <a:endParaRPr lang="en-CA" sz="1400" dirty="0"/>
          </a:p>
          <a:p>
            <a:pPr marL="0">
              <a:buNone/>
            </a:pPr>
            <a:r>
              <a:rPr lang="en-CA" sz="1400" b="1" u="sng" dirty="0"/>
              <a:t>Example</a:t>
            </a:r>
            <a:r>
              <a:rPr lang="en-CA" b="1" u="sng" dirty="0"/>
              <a:t>:</a:t>
            </a:r>
          </a:p>
          <a:p>
            <a:pPr marL="201168" lvl="1" indent="0">
              <a:buNone/>
            </a:pPr>
            <a:endParaRPr lang="en-CA" dirty="0"/>
          </a:p>
          <a:p>
            <a:pPr marL="201168" lvl="1" indent="0">
              <a:buNone/>
            </a:pP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6BC8C3-67F6-4428-8628-F27D5DF70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982435"/>
            <a:ext cx="4937760" cy="736282"/>
          </a:xfrm>
        </p:spPr>
        <p:txBody>
          <a:bodyPr/>
          <a:lstStyle/>
          <a:p>
            <a:r>
              <a:rPr lang="en-CA" b="1" u="sng" dirty="0"/>
              <a:t>Alternative conditions(if-else)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D93F-7BDA-4C55-97E7-7B75F5EC6F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sz="1400" b="1" u="sng" dirty="0"/>
              <a:t>Syntax:</a:t>
            </a:r>
          </a:p>
          <a:p>
            <a:pPr marL="0" indent="0">
              <a:buNone/>
            </a:pPr>
            <a:r>
              <a:rPr lang="en-CA" sz="1400" dirty="0"/>
              <a:t>If(condition):</a:t>
            </a:r>
          </a:p>
          <a:p>
            <a:pPr marL="201168" lvl="1" indent="0">
              <a:buNone/>
            </a:pPr>
            <a:r>
              <a:rPr lang="en-CA" sz="1400" dirty="0"/>
              <a:t> statement1</a:t>
            </a:r>
          </a:p>
          <a:p>
            <a:pPr marL="0">
              <a:buNone/>
            </a:pPr>
            <a:r>
              <a:rPr lang="en-CA" sz="1400" dirty="0"/>
              <a:t>Else:</a:t>
            </a:r>
          </a:p>
          <a:p>
            <a:pPr marL="0">
              <a:buNone/>
            </a:pPr>
            <a:r>
              <a:rPr lang="en-CA" sz="1400" dirty="0"/>
              <a:t>      statement2</a:t>
            </a:r>
          </a:p>
          <a:p>
            <a:pPr marL="0">
              <a:buNone/>
            </a:pPr>
            <a:r>
              <a:rPr lang="en-CA" sz="1400" b="1" u="sng" dirty="0"/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59503-B78F-4999-9EBA-C0B3611B70C3}"/>
              </a:ext>
            </a:extLst>
          </p:cNvPr>
          <p:cNvSpPr/>
          <p:nvPr/>
        </p:nvSpPr>
        <p:spPr>
          <a:xfrm>
            <a:off x="1097280" y="1845735"/>
            <a:ext cx="4876801" cy="4130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2E66F-D18D-4387-B6E9-9F262E4CEB8B}"/>
              </a:ext>
            </a:extLst>
          </p:cNvPr>
          <p:cNvSpPr/>
          <p:nvPr/>
        </p:nvSpPr>
        <p:spPr>
          <a:xfrm>
            <a:off x="6096000" y="1845734"/>
            <a:ext cx="4876801" cy="4130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A11492-5EBE-46D6-8007-6FDE33C8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61" y="4377474"/>
            <a:ext cx="1476375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D4819-16AF-452D-9818-40AAFF8F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07" y="4729899"/>
            <a:ext cx="2943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FC17-C32D-4846-9C70-03F706AC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Chained and Nested Conditions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23606-39D5-4666-AFB2-0A95BFFF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37223"/>
          </a:xfrm>
        </p:spPr>
        <p:txBody>
          <a:bodyPr/>
          <a:lstStyle/>
          <a:p>
            <a:r>
              <a:rPr lang="en-CA" b="1" u="sng" dirty="0"/>
              <a:t>Chained Condition(Equal to switch)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11B86-5883-41AF-BE2A-FB876FE45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7920" y="1845735"/>
            <a:ext cx="5007799" cy="440915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024EFF-1EAF-4D7D-A0F6-E9A85AE2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437223"/>
          </a:xfrm>
        </p:spPr>
        <p:txBody>
          <a:bodyPr/>
          <a:lstStyle/>
          <a:p>
            <a:r>
              <a:rPr lang="en-CA" b="1" u="sng" dirty="0"/>
              <a:t>Nested Condition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B6C5CB-66E0-408E-95B4-85F2B7F5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2939" y="2267783"/>
            <a:ext cx="4937760" cy="3987101"/>
          </a:xfrm>
        </p:spPr>
        <p:txBody>
          <a:bodyPr>
            <a:normAutofit/>
          </a:bodyPr>
          <a:lstStyle/>
          <a:p>
            <a:r>
              <a:rPr lang="en-CA" sz="1200" b="1" u="sng" dirty="0"/>
              <a:t>Syntax:</a:t>
            </a:r>
          </a:p>
          <a:p>
            <a:pPr>
              <a:lnSpc>
                <a:spcPct val="100000"/>
              </a:lnSpc>
            </a:pPr>
            <a:r>
              <a:rPr lang="en-CA" sz="1200" dirty="0"/>
              <a:t>if(condition1):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CA" sz="1200" dirty="0"/>
              <a:t>  statement1</a:t>
            </a:r>
          </a:p>
          <a:p>
            <a:pPr marL="0">
              <a:lnSpc>
                <a:spcPct val="100000"/>
              </a:lnSpc>
              <a:buNone/>
            </a:pPr>
            <a:r>
              <a:rPr lang="en-CA" sz="1200" dirty="0"/>
              <a:t>else:</a:t>
            </a:r>
          </a:p>
          <a:p>
            <a:pPr marL="0">
              <a:lnSpc>
                <a:spcPct val="100000"/>
              </a:lnSpc>
              <a:buNone/>
            </a:pPr>
            <a:r>
              <a:rPr lang="en-CA" sz="1200" dirty="0"/>
              <a:t>      if(condition2):</a:t>
            </a:r>
          </a:p>
          <a:p>
            <a:pPr marL="0">
              <a:lnSpc>
                <a:spcPct val="100000"/>
              </a:lnSpc>
              <a:buNone/>
            </a:pPr>
            <a:r>
              <a:rPr lang="en-CA" sz="1200" dirty="0"/>
              <a:t>          statment2</a:t>
            </a:r>
          </a:p>
          <a:p>
            <a:pPr marL="0">
              <a:buNone/>
            </a:pPr>
            <a:r>
              <a:rPr lang="en-CA" sz="1200" b="1" u="sng" dirty="0"/>
              <a:t>Example:</a:t>
            </a:r>
          </a:p>
          <a:p>
            <a:pPr marL="0">
              <a:buNone/>
            </a:pPr>
            <a:endParaRPr lang="en-CA" dirty="0"/>
          </a:p>
          <a:p>
            <a:r>
              <a:rPr lang="en-CA" dirty="0"/>
              <a:t>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D7DEE-B9D6-4B4F-8831-7C3952801276}"/>
              </a:ext>
            </a:extLst>
          </p:cNvPr>
          <p:cNvSpPr/>
          <p:nvPr/>
        </p:nvSpPr>
        <p:spPr>
          <a:xfrm>
            <a:off x="1097280" y="1845735"/>
            <a:ext cx="4876801" cy="4409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76C79-E71E-4C1B-BD40-CFE8D0E3CE4B}"/>
              </a:ext>
            </a:extLst>
          </p:cNvPr>
          <p:cNvSpPr txBox="1"/>
          <p:nvPr/>
        </p:nvSpPr>
        <p:spPr>
          <a:xfrm>
            <a:off x="1186775" y="2136338"/>
            <a:ext cx="44649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Syntax:</a:t>
            </a:r>
          </a:p>
          <a:p>
            <a:r>
              <a:rPr lang="en-CA" sz="1400" dirty="0"/>
              <a:t>if(condition1):</a:t>
            </a:r>
          </a:p>
          <a:p>
            <a:r>
              <a:rPr lang="en-CA" sz="1400" dirty="0"/>
              <a:t>	statement1</a:t>
            </a:r>
          </a:p>
          <a:p>
            <a:r>
              <a:rPr lang="en-CA" sz="1400" dirty="0" err="1"/>
              <a:t>elif</a:t>
            </a:r>
            <a:r>
              <a:rPr lang="en-CA" sz="1400" dirty="0"/>
              <a:t>(conditon2):</a:t>
            </a:r>
          </a:p>
          <a:p>
            <a:r>
              <a:rPr lang="en-CA" sz="1400" dirty="0"/>
              <a:t>	statement2</a:t>
            </a:r>
          </a:p>
          <a:p>
            <a:r>
              <a:rPr lang="en-CA" sz="1400" dirty="0"/>
              <a:t>else:</a:t>
            </a:r>
          </a:p>
          <a:p>
            <a:r>
              <a:rPr lang="en-CA" sz="1400" dirty="0"/>
              <a:t>	statement3</a:t>
            </a:r>
          </a:p>
          <a:p>
            <a:r>
              <a:rPr lang="en-CA" b="1" u="sng" dirty="0"/>
              <a:t>Example: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659DA-B830-4500-A306-E787366B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85" y="4290969"/>
            <a:ext cx="3381375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ED912-C08F-4D14-8335-BD827F237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" t="-237" r="-542" b="13129"/>
          <a:stretch/>
        </p:blipFill>
        <p:spPr>
          <a:xfrm>
            <a:off x="6948487" y="4574726"/>
            <a:ext cx="3476625" cy="15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864074-D730-410B-A146-EB6BABD3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6271"/>
          </a:xfrm>
        </p:spPr>
        <p:txBody>
          <a:bodyPr/>
          <a:lstStyle/>
          <a:p>
            <a:r>
              <a:rPr lang="en-CA" dirty="0"/>
              <a:t>Practice…Practice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078024-14CB-4A46-911A-58183301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763" y="1862248"/>
            <a:ext cx="4937760" cy="4385384"/>
          </a:xfrm>
        </p:spPr>
        <p:txBody>
          <a:bodyPr>
            <a:normAutofit fontScale="475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4300" b="0" i="0" u="none" strike="noStrike" baseline="0" dirty="0">
                <a:solidFill>
                  <a:srgbClr val="222222"/>
                </a:solidFill>
              </a:rPr>
              <a:t> </a:t>
            </a:r>
            <a:r>
              <a:rPr lang="en-US" sz="3500" b="0" i="0" u="none" strike="noStrike" baseline="0" dirty="0">
                <a:solidFill>
                  <a:srgbClr val="222222"/>
                </a:solidFill>
              </a:rPr>
              <a:t>The Greatest Number Among the Given Three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500" b="0" i="0" u="none" strike="noStrike" baseline="0" dirty="0">
                <a:solidFill>
                  <a:srgbClr val="222222"/>
                </a:solidFill>
              </a:rPr>
              <a:t> Character Is Vowel or Consonant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500" b="0" i="0" u="none" strike="noStrike" baseline="0" dirty="0">
                <a:solidFill>
                  <a:srgbClr val="222222"/>
                </a:solidFill>
              </a:rPr>
              <a:t> A Character Is an Alphabet or Not, Uppercase, Lowercase, Special Character, or Digit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500" b="0" i="0" u="none" strike="noStrike" baseline="0" dirty="0">
                <a:solidFill>
                  <a:srgbClr val="222222"/>
                </a:solidFill>
              </a:rPr>
              <a:t> The Number Is Even or Odd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3500" b="0" i="0" u="none" strike="noStrike" baseline="0" dirty="0">
                <a:solidFill>
                  <a:srgbClr val="222222"/>
                </a:solidFill>
              </a:rPr>
              <a:t> Leap Year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3500" dirty="0">
                <a:solidFill>
                  <a:srgbClr val="222222"/>
                </a:solidFill>
              </a:rPr>
              <a:t> Gross Salary calculator (consider overtime)</a:t>
            </a:r>
            <a:endParaRPr lang="en-CA" sz="3500" b="0" i="0" u="none" strike="noStrike" baseline="0" dirty="0">
              <a:solidFill>
                <a:srgbClr val="222222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3500" b="0" i="0" u="none" strike="noStrike" baseline="0" dirty="0">
                <a:solidFill>
                  <a:srgbClr val="222222"/>
                </a:solidFill>
              </a:rPr>
              <a:t> Voting Eligibility Checker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500" b="0" i="0" u="none" strike="noStrike" baseline="0" dirty="0">
                <a:solidFill>
                  <a:srgbClr val="222222"/>
                </a:solidFill>
              </a:rPr>
              <a:t> Input week number and print weekday.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500" b="0" i="0" u="none" strike="noStrike" baseline="0" dirty="0">
                <a:solidFill>
                  <a:srgbClr val="222222"/>
                </a:solidFill>
              </a:rPr>
              <a:t> Input month number and print number of days in that     </a:t>
            </a:r>
          </a:p>
          <a:p>
            <a:pPr marL="0" indent="0" algn="l">
              <a:buNone/>
            </a:pPr>
            <a:r>
              <a:rPr lang="en-US" sz="3500" b="0" i="0" u="none" strike="noStrike" baseline="0" dirty="0">
                <a:solidFill>
                  <a:srgbClr val="222222"/>
                </a:solidFill>
              </a:rPr>
              <a:t>   month.</a:t>
            </a:r>
          </a:p>
          <a:p>
            <a:pPr algn="l"/>
            <a:endParaRPr lang="en-CA" sz="1800" b="0" i="0" u="none" strike="noStrike" baseline="0" dirty="0">
              <a:solidFill>
                <a:srgbClr val="222222"/>
              </a:solidFill>
              <a:latin typeface="Lora-Medium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C21892-367A-4DED-8066-D699E1A6E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2" y="1737360"/>
            <a:ext cx="4937760" cy="463516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>
                <a:solidFill>
                  <a:srgbClr val="222222"/>
                </a:solidFill>
              </a:rPr>
              <a:t> </a:t>
            </a:r>
            <a:r>
              <a:rPr lang="en-US" sz="3500" dirty="0">
                <a:solidFill>
                  <a:srgbClr val="222222"/>
                </a:solidFill>
              </a:rPr>
              <a:t>Find the maximum between two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Check whether a number is negative, positive or zero.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 Check whether a number is divisible by 5 and 11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 Denomination for a given amount.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 Input angles of a triangle and check whether the triangle is valid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 Input all sides of a triangle and check whether the triangle is valid or not.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 Check whether the triangle is an equilateral, isosceles or scalene triangle and calculate the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>
                <a:solidFill>
                  <a:srgbClr val="222222"/>
                </a:solidFill>
              </a:rPr>
              <a:t> Find all roots of a quadratic equation.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3500" dirty="0">
                <a:solidFill>
                  <a:srgbClr val="222222"/>
                </a:solidFill>
              </a:rPr>
              <a:t> Calculate profit or loss.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FB847-488C-4916-98B3-BD56B92BBF5D}"/>
              </a:ext>
            </a:extLst>
          </p:cNvPr>
          <p:cNvSpPr/>
          <p:nvPr/>
        </p:nvSpPr>
        <p:spPr>
          <a:xfrm>
            <a:off x="390900" y="1737360"/>
            <a:ext cx="5161487" cy="4569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8D57C-2B54-40AB-9126-B1FA32990275}"/>
              </a:ext>
            </a:extLst>
          </p:cNvPr>
          <p:cNvSpPr/>
          <p:nvPr/>
        </p:nvSpPr>
        <p:spPr>
          <a:xfrm>
            <a:off x="5627802" y="1737360"/>
            <a:ext cx="5766062" cy="4569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61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E255-770F-47FB-AA24-3C0B6D45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Practice….Practice…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0843-A840-4E6E-AB67-E92D4D4EE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793" y="1735441"/>
            <a:ext cx="5747208" cy="53469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Write a program to find the largest and smallest among three entered numbers and </a:t>
            </a:r>
          </a:p>
          <a:p>
            <a:pPr marL="0" indent="0">
              <a:buNone/>
            </a:pPr>
            <a:r>
              <a:rPr lang="en-US" sz="1400" dirty="0"/>
              <a:t>     also display whether the identified largest/smallest number is even or odd.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Write a program to compute grade of students using if else adder. The grades are </a:t>
            </a:r>
            <a:r>
              <a:rPr lang="en-CA" sz="1400" dirty="0"/>
              <a:t>assigned as followed: </a:t>
            </a:r>
          </a:p>
          <a:p>
            <a:pPr marL="0" indent="0">
              <a:buNone/>
            </a:pPr>
            <a:r>
              <a:rPr lang="en-CA" sz="1400" dirty="0"/>
              <a:t>   Marks Grade </a:t>
            </a:r>
          </a:p>
          <a:p>
            <a:r>
              <a:rPr lang="en-CA" sz="1400" dirty="0"/>
              <a:t> marks&lt;50 F </a:t>
            </a:r>
          </a:p>
          <a:p>
            <a:r>
              <a:rPr lang="en-US" sz="1400" dirty="0"/>
              <a:t> 50≤marks&lt; 60 C </a:t>
            </a:r>
          </a:p>
          <a:p>
            <a:r>
              <a:rPr lang="en-US" sz="1400" dirty="0"/>
              <a:t> 60≤marks&lt;70 B </a:t>
            </a:r>
          </a:p>
          <a:p>
            <a:r>
              <a:rPr lang="en-US" sz="1400" dirty="0"/>
              <a:t> 70≤marks&lt;80 B+ </a:t>
            </a:r>
          </a:p>
          <a:p>
            <a:r>
              <a:rPr lang="en-US" sz="1400" dirty="0"/>
              <a:t> 80≤marks&lt;90 A </a:t>
            </a:r>
          </a:p>
          <a:p>
            <a:r>
              <a:rPr lang="en-CA" sz="1400" dirty="0"/>
              <a:t> 90≤mars≤ 100 A+ </a:t>
            </a:r>
          </a:p>
          <a:p>
            <a:pPr marL="0" indent="0">
              <a:buNone/>
            </a:pPr>
            <a:endParaRPr lang="en-CA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25FC-01A7-4DE3-BC6F-00640129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193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Write a Program to Check Whether a Number is Prime or not.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 Write a program to find the factorial of a number.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 Write a program to check number is Armstrong or not. (Hint: A number is Armstrong if </a:t>
            </a:r>
            <a:r>
              <a:rPr lang="en-US" sz="1400"/>
              <a:t>the sum </a:t>
            </a:r>
            <a:r>
              <a:rPr lang="en-US" sz="1400" dirty="0"/>
              <a:t>of cubes of individual digits of a number is equal to the number itself).</a:t>
            </a:r>
            <a:endParaRPr lang="en-CA" sz="1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Write a program to swap values of two variables with and without using third variable. </a:t>
            </a:r>
            <a:endParaRPr lang="en-CA" sz="1400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E788E-C68C-430F-A888-E9CC9172D37A}"/>
              </a:ext>
            </a:extLst>
          </p:cNvPr>
          <p:cNvSpPr/>
          <p:nvPr/>
        </p:nvSpPr>
        <p:spPr>
          <a:xfrm>
            <a:off x="329938" y="1737360"/>
            <a:ext cx="5766062" cy="4427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8584-BFCC-497E-9A23-C42CF177DC81}"/>
              </a:ext>
            </a:extLst>
          </p:cNvPr>
          <p:cNvSpPr/>
          <p:nvPr/>
        </p:nvSpPr>
        <p:spPr>
          <a:xfrm>
            <a:off x="6096000" y="1724095"/>
            <a:ext cx="5766062" cy="4427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86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95A8-0106-45D1-B4D3-6E905FE5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Iterative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E3D9-5BD1-43DF-94C7-08B6FC64D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u="sng" dirty="0"/>
              <a:t>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41B8-1D62-4CF4-8712-0CAAF32F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3067" y="2582334"/>
            <a:ext cx="4937760" cy="3286760"/>
          </a:xfrm>
        </p:spPr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CA" dirty="0"/>
              <a:t>While(condition):</a:t>
            </a:r>
          </a:p>
          <a:p>
            <a:r>
              <a:rPr lang="en-CA" dirty="0"/>
              <a:t>    statement if the condition is true</a:t>
            </a:r>
          </a:p>
          <a:p>
            <a:r>
              <a:rPr lang="en-CA" b="1" u="sng" dirty="0"/>
              <a:t>Example: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E563F-B977-4625-BE05-33AB59DC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b="1" u="sng" dirty="0"/>
              <a:t>For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39E5-355C-4869-991B-6A75CA2F8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CA" dirty="0"/>
              <a:t>for each item in the sequence:</a:t>
            </a:r>
          </a:p>
          <a:p>
            <a:pPr marL="201168" lvl="1" indent="0">
              <a:buNone/>
            </a:pPr>
            <a:r>
              <a:rPr lang="en-CA" dirty="0"/>
              <a:t> statement if the condition is true</a:t>
            </a:r>
          </a:p>
          <a:p>
            <a:pPr marL="201168" lvl="1" indent="0">
              <a:buNone/>
            </a:pPr>
            <a:endParaRPr lang="en-CA" dirty="0"/>
          </a:p>
          <a:p>
            <a:pPr marL="0">
              <a:buNone/>
            </a:pPr>
            <a:r>
              <a:rPr lang="en-CA" dirty="0"/>
              <a:t> </a:t>
            </a:r>
            <a:r>
              <a:rPr lang="en-CA" b="1" u="sng" dirty="0"/>
              <a:t>Example:</a:t>
            </a:r>
          </a:p>
          <a:p>
            <a:pPr marL="0">
              <a:buNone/>
            </a:pP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12079-6CDA-468C-867F-21FB1B69C956}"/>
              </a:ext>
            </a:extLst>
          </p:cNvPr>
          <p:cNvSpPr/>
          <p:nvPr/>
        </p:nvSpPr>
        <p:spPr>
          <a:xfrm>
            <a:off x="952107" y="1846052"/>
            <a:ext cx="5143893" cy="437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7752E-23A9-4033-8A75-5D277EDB7262}"/>
              </a:ext>
            </a:extLst>
          </p:cNvPr>
          <p:cNvSpPr/>
          <p:nvPr/>
        </p:nvSpPr>
        <p:spPr>
          <a:xfrm>
            <a:off x="6180213" y="1852022"/>
            <a:ext cx="5143893" cy="437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56E0B4-2E2F-4B1F-89F3-B3CB139E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993" y="4910727"/>
            <a:ext cx="49149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A66E0-72B8-4850-A7E2-5B8928BB2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2"/>
          <a:stretch/>
        </p:blipFill>
        <p:spPr>
          <a:xfrm>
            <a:off x="1358589" y="4692584"/>
            <a:ext cx="1914525" cy="7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0F45-8C41-426A-A46B-BEF9EA64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474"/>
          </a:xfrm>
        </p:spPr>
        <p:txBody>
          <a:bodyPr/>
          <a:lstStyle/>
          <a:p>
            <a:r>
              <a:rPr lang="en-CA" dirty="0"/>
              <a:t>Break, pass and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F245-81E0-46AB-BBFC-199B3F5F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183" y="1154260"/>
            <a:ext cx="3503000" cy="736282"/>
          </a:xfrm>
        </p:spPr>
        <p:txBody>
          <a:bodyPr/>
          <a:lstStyle/>
          <a:p>
            <a:r>
              <a:rPr lang="en-CA" b="1" u="sng" dirty="0"/>
              <a:t>Break(Exit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3D7F-0CDE-48F0-BA8D-FE398DBF2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119" y="1829362"/>
            <a:ext cx="3224595" cy="4543158"/>
          </a:xfrm>
        </p:spPr>
        <p:txBody>
          <a:bodyPr>
            <a:normAutofit/>
          </a:bodyPr>
          <a:lstStyle/>
          <a:p>
            <a:r>
              <a:rPr lang="en-CA" sz="2100" b="1" u="sng" dirty="0"/>
              <a:t>Syntax:</a:t>
            </a:r>
          </a:p>
          <a:p>
            <a:r>
              <a:rPr lang="en-CA" sz="1600" dirty="0"/>
              <a:t>while condition1:</a:t>
            </a:r>
          </a:p>
          <a:p>
            <a:r>
              <a:rPr lang="en-CA" sz="1600" dirty="0"/>
              <a:t>      statement1</a:t>
            </a:r>
          </a:p>
          <a:p>
            <a:r>
              <a:rPr lang="en-CA" sz="1600" dirty="0"/>
              <a:t>      if(condition2):</a:t>
            </a:r>
          </a:p>
          <a:p>
            <a:r>
              <a:rPr lang="en-CA" sz="1600" dirty="0"/>
              <a:t>            break</a:t>
            </a:r>
          </a:p>
          <a:p>
            <a:r>
              <a:rPr lang="en-CA" sz="1600" b="1" u="sng" dirty="0"/>
              <a:t>Example</a:t>
            </a:r>
            <a:r>
              <a:rPr lang="en-CA" sz="2100" b="1" u="sng" dirty="0"/>
              <a:t>:</a:t>
            </a:r>
          </a:p>
          <a:p>
            <a:pPr marL="384048" lvl="2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  <a:p>
            <a:endParaRPr lang="en-CA" b="1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87A94-3787-4277-8E3E-4B4513092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3738" y="1152826"/>
            <a:ext cx="3350286" cy="737716"/>
          </a:xfrm>
        </p:spPr>
        <p:txBody>
          <a:bodyPr/>
          <a:lstStyle/>
          <a:p>
            <a:r>
              <a:rPr lang="en-CA" b="1" u="sng" dirty="0"/>
              <a:t>Continue(keep Going, Don’t break)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B1A34-EF08-41EC-B299-525A184BF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68058" y="1819148"/>
            <a:ext cx="4800288" cy="5552613"/>
          </a:xfrm>
        </p:spPr>
        <p:txBody>
          <a:bodyPr>
            <a:normAutofit/>
          </a:bodyPr>
          <a:lstStyle/>
          <a:p>
            <a:r>
              <a:rPr lang="en-CA" sz="1700" b="1" u="sng" dirty="0"/>
              <a:t>Syntax:</a:t>
            </a:r>
          </a:p>
          <a:p>
            <a:r>
              <a:rPr lang="en-CA" sz="1600" dirty="0"/>
              <a:t>While condition1:</a:t>
            </a:r>
          </a:p>
          <a:p>
            <a:r>
              <a:rPr lang="en-CA" sz="1600" dirty="0"/>
              <a:t>  statement1 </a:t>
            </a:r>
          </a:p>
          <a:p>
            <a:r>
              <a:rPr lang="en-CA" sz="1600" dirty="0"/>
              <a:t>          if(condition2): </a:t>
            </a:r>
          </a:p>
          <a:p>
            <a:r>
              <a:rPr lang="en-CA" sz="1600" dirty="0"/>
              <a:t>        continue</a:t>
            </a:r>
          </a:p>
          <a:p>
            <a:pPr marL="0">
              <a:buNone/>
            </a:pPr>
            <a:r>
              <a:rPr lang="en-CA" sz="1600" dirty="0"/>
              <a:t>  </a:t>
            </a:r>
            <a:r>
              <a:rPr lang="en-CA" sz="1600" b="1" u="sng" dirty="0"/>
              <a:t>Example:</a:t>
            </a:r>
            <a:endParaRPr lang="en-CA" sz="1600" dirty="0"/>
          </a:p>
          <a:p>
            <a:pPr marL="0">
              <a:buNone/>
            </a:pPr>
            <a:r>
              <a:rPr lang="en-CA" sz="4800" dirty="0"/>
              <a:t>   </a:t>
            </a:r>
            <a:r>
              <a:rPr lang="en-CA" sz="6400" b="1" u="sng" dirty="0"/>
              <a:t>   </a:t>
            </a:r>
          </a:p>
          <a:p>
            <a:pPr marL="749808" lvl="4" indent="0">
              <a:buNone/>
            </a:pPr>
            <a:endParaRPr lang="en-CA" sz="5800" dirty="0"/>
          </a:p>
          <a:p>
            <a:endParaRPr lang="en-CA" sz="6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67BFDD-A52F-44D5-8230-F06F0C08F21D}"/>
              </a:ext>
            </a:extLst>
          </p:cNvPr>
          <p:cNvSpPr txBox="1">
            <a:spLocks/>
          </p:cNvSpPr>
          <p:nvPr/>
        </p:nvSpPr>
        <p:spPr>
          <a:xfrm>
            <a:off x="3996649" y="1115392"/>
            <a:ext cx="3091992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u="sng" dirty="0"/>
              <a:t>Pass(null statement)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BD221EA-7F35-421A-9D12-C6EC66F25526}"/>
              </a:ext>
            </a:extLst>
          </p:cNvPr>
          <p:cNvSpPr txBox="1">
            <a:spLocks/>
          </p:cNvSpPr>
          <p:nvPr/>
        </p:nvSpPr>
        <p:spPr>
          <a:xfrm>
            <a:off x="3906779" y="1851674"/>
            <a:ext cx="3426959" cy="4449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b="1" u="sng" dirty="0"/>
              <a:t>Syntax:</a:t>
            </a:r>
          </a:p>
          <a:p>
            <a:r>
              <a:rPr lang="en-CA" sz="1600" dirty="0"/>
              <a:t>while condition1:</a:t>
            </a:r>
          </a:p>
          <a:p>
            <a:r>
              <a:rPr lang="en-CA" sz="1600" dirty="0"/>
              <a:t>      statement1</a:t>
            </a:r>
          </a:p>
          <a:p>
            <a:r>
              <a:rPr lang="en-CA" sz="1600" dirty="0"/>
              <a:t>      if(condition2):</a:t>
            </a:r>
          </a:p>
          <a:p>
            <a:r>
              <a:rPr lang="en-CA" sz="1600" dirty="0"/>
              <a:t>            pass</a:t>
            </a:r>
          </a:p>
          <a:p>
            <a:r>
              <a:rPr lang="en-CA" sz="1600" b="1" u="sng" dirty="0"/>
              <a:t>Example:</a:t>
            </a:r>
          </a:p>
          <a:p>
            <a:endParaRPr lang="en-CA" dirty="0"/>
          </a:p>
          <a:p>
            <a:endParaRPr lang="en-CA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406EC1-401C-4234-9ACB-0E5CDB8E8037}"/>
              </a:ext>
            </a:extLst>
          </p:cNvPr>
          <p:cNvSpPr/>
          <p:nvPr/>
        </p:nvSpPr>
        <p:spPr>
          <a:xfrm>
            <a:off x="716437" y="1851674"/>
            <a:ext cx="3190342" cy="452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25EF8-6625-4C8D-9406-C2A26508615F}"/>
              </a:ext>
            </a:extLst>
          </p:cNvPr>
          <p:cNvSpPr/>
          <p:nvPr/>
        </p:nvSpPr>
        <p:spPr>
          <a:xfrm>
            <a:off x="3917461" y="1853807"/>
            <a:ext cx="3190342" cy="452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0DE92-800C-4FB3-8D38-03C00634F87C}"/>
              </a:ext>
            </a:extLst>
          </p:cNvPr>
          <p:cNvSpPr/>
          <p:nvPr/>
        </p:nvSpPr>
        <p:spPr>
          <a:xfrm>
            <a:off x="7107803" y="1840518"/>
            <a:ext cx="4367760" cy="4520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C2CA6B-F031-4BF9-AA6B-693B5052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14" y="4278311"/>
            <a:ext cx="3057480" cy="1876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1F0412-85D2-472E-89E1-878B08FF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35" y="4278311"/>
            <a:ext cx="2786909" cy="2023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2CE753-FAA4-47DE-93D9-A3BAC44D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68" y="4113339"/>
            <a:ext cx="2983780" cy="22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2173A-A2B0-4A40-BD6D-7CA86A4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Practice….Practice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61B473-4194-409F-98B0-F3F3F046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366530"/>
          </a:xfrm>
        </p:spPr>
        <p:txBody>
          <a:bodyPr>
            <a:noAutofit/>
          </a:bodyPr>
          <a:lstStyle/>
          <a:p>
            <a:pPr algn="l"/>
            <a:r>
              <a:rPr lang="en-CA" sz="1200" b="1" i="0" u="sng" strike="noStrike" baseline="0" dirty="0">
                <a:solidFill>
                  <a:srgbClr val="222222"/>
                </a:solidFill>
              </a:rPr>
              <a:t>While Loop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 Reverse A given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222222"/>
                </a:solidFill>
              </a:rPr>
              <a:t> </a:t>
            </a:r>
            <a:r>
              <a:rPr lang="en-US" sz="1200" b="0" i="0" u="none" strike="noStrike" baseline="0" dirty="0">
                <a:solidFill>
                  <a:srgbClr val="222222"/>
                </a:solidFill>
              </a:rPr>
              <a:t>Find Number Is Armstrong Or Not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Calculate Sum of Natural Numbers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 Display Fibonacci Series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Find LCM of two Numbers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Check Whether a Number is A Palindrome or Not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Count Number of Digits of an Integer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Find A Generic Root Of Number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200" b="0" i="0" u="none" strike="noStrike" baseline="0" dirty="0">
                <a:solidFill>
                  <a:srgbClr val="222222"/>
                </a:solidFill>
              </a:rPr>
              <a:t> Print A Calendar Taking Input From User Using Loop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CA" sz="1200" b="0" i="0" u="none" strike="noStrike" baseline="0" dirty="0">
                <a:solidFill>
                  <a:srgbClr val="222222"/>
                </a:solidFill>
              </a:rPr>
              <a:t>Denomination of an Amount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4E7BF6-7669-4341-B35B-76C69682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2" y="1735440"/>
            <a:ext cx="4937760" cy="4023360"/>
          </a:xfrm>
        </p:spPr>
        <p:txBody>
          <a:bodyPr>
            <a:noAutofit/>
          </a:bodyPr>
          <a:lstStyle/>
          <a:p>
            <a:pPr algn="l"/>
            <a:r>
              <a:rPr lang="en-CA" sz="10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CA" sz="1000" b="1" i="0" u="sng" strike="noStrike" baseline="0" dirty="0">
                <a:solidFill>
                  <a:srgbClr val="000000"/>
                </a:solidFill>
              </a:rPr>
              <a:t>For Loop Questions</a:t>
            </a:r>
          </a:p>
          <a:p>
            <a:r>
              <a:rPr lang="en-US" sz="1000" b="0" i="0" u="none" strike="noStrike" baseline="0" dirty="0"/>
              <a:t>Write a program to count number of digits in a given integer. </a:t>
            </a:r>
          </a:p>
          <a:p>
            <a:r>
              <a:rPr lang="en-US" sz="1000" b="0" i="0" u="none" strike="noStrike" baseline="0" dirty="0"/>
              <a:t>Write a program to reverse a given integer. </a:t>
            </a:r>
          </a:p>
          <a:p>
            <a:r>
              <a:rPr lang="en-US" sz="1000" b="0" i="0" u="none" strike="noStrike" baseline="0" dirty="0"/>
              <a:t>3. Write a program to print number in reverse order with a difference of 2. </a:t>
            </a:r>
          </a:p>
          <a:p>
            <a:r>
              <a:rPr lang="en-US" sz="1000" b="0" i="0" u="none" strike="noStrike" baseline="0" dirty="0"/>
              <a:t>4. Write a program to print the sum of digits of a number using </a:t>
            </a:r>
            <a:r>
              <a:rPr lang="en-US" sz="1000" b="1" i="0" u="none" strike="noStrike" baseline="0" dirty="0"/>
              <a:t>for </a:t>
            </a:r>
            <a:r>
              <a:rPr lang="en-US" sz="1000" b="0" i="0" u="none" strike="noStrike" baseline="0" dirty="0"/>
              <a:t>loop. </a:t>
            </a:r>
          </a:p>
          <a:p>
            <a:r>
              <a:rPr lang="en-US" sz="1000" b="0" i="0" u="none" strike="noStrike" baseline="0" dirty="0"/>
              <a:t>5. Write a program to check whether a number is Palindrome or not. </a:t>
            </a:r>
          </a:p>
          <a:p>
            <a:r>
              <a:rPr lang="en-CA" sz="1000" b="0" i="0" u="none" strike="noStrike" baseline="0" dirty="0"/>
              <a:t>6. Write a program to generate Fibonacci series. </a:t>
            </a:r>
          </a:p>
          <a:p>
            <a:r>
              <a:rPr lang="en-US" sz="1000" b="0" i="0" u="none" strike="noStrike" baseline="0" dirty="0"/>
              <a:t>7. If a four-digit number is input through the keyboard, write a program to obtain the sum of the first and last digit of this number. </a:t>
            </a:r>
          </a:p>
          <a:p>
            <a:r>
              <a:rPr lang="en-US" sz="1000" b="0" i="0" u="none" strike="noStrike" baseline="0" dirty="0"/>
              <a:t>8. Write a program to find GCD (greatest common divisor or HCF) and LCM (least common multiple) of two numbers. </a:t>
            </a:r>
          </a:p>
          <a:p>
            <a:endParaRPr lang="en-US" sz="1000" b="1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9327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7F7439-23C3-41F2-9635-D09BFA5C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AAF20-8BC7-447D-BD94-41B68807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732545"/>
            <a:ext cx="3634976" cy="4602268"/>
          </a:xfrm>
        </p:spPr>
        <p:txBody>
          <a:bodyPr>
            <a:noAutofit/>
          </a:bodyPr>
          <a:lstStyle/>
          <a:p>
            <a:r>
              <a:rPr lang="en-US" sz="1200" dirty="0"/>
              <a:t>9. Write programs to display each of the following patterns.</a:t>
            </a:r>
          </a:p>
          <a:p>
            <a:r>
              <a:rPr lang="en-US" sz="1200" b="1" dirty="0"/>
              <a:t>(</a:t>
            </a:r>
            <a:r>
              <a:rPr lang="en-US" sz="1200" b="1" dirty="0" err="1"/>
              <a:t>i</a:t>
            </a:r>
            <a:r>
              <a:rPr lang="en-US" sz="1200" b="1" dirty="0"/>
              <a:t>)                                                                  </a:t>
            </a:r>
          </a:p>
          <a:p>
            <a:r>
              <a:rPr lang="en-US" sz="1200" b="1" dirty="0"/>
              <a:t>* * * * *</a:t>
            </a:r>
          </a:p>
          <a:p>
            <a:r>
              <a:rPr lang="en-US" sz="1200" b="1" dirty="0"/>
              <a:t>* * * *</a:t>
            </a:r>
          </a:p>
          <a:p>
            <a:r>
              <a:rPr lang="en-US" sz="1200" b="1" dirty="0"/>
              <a:t>* * *</a:t>
            </a:r>
          </a:p>
          <a:p>
            <a:r>
              <a:rPr lang="en-US" sz="1200" b="1" dirty="0"/>
              <a:t>* *</a:t>
            </a:r>
          </a:p>
          <a:p>
            <a:r>
              <a:rPr lang="en-US" sz="1200" b="1" dirty="0"/>
              <a:t>*</a:t>
            </a:r>
          </a:p>
          <a:p>
            <a:r>
              <a:rPr lang="en-US" sz="1200" b="1" dirty="0"/>
              <a:t>(ii)                                              </a:t>
            </a:r>
          </a:p>
          <a:p>
            <a:r>
              <a:rPr lang="en-US" sz="1200" b="1" dirty="0"/>
              <a:t>1</a:t>
            </a:r>
          </a:p>
          <a:p>
            <a:r>
              <a:rPr lang="en-US" sz="1200" b="1" dirty="0"/>
              <a:t>2 2</a:t>
            </a:r>
          </a:p>
          <a:p>
            <a:r>
              <a:rPr lang="en-US" sz="1200" b="1" dirty="0"/>
              <a:t>3 3 3</a:t>
            </a:r>
          </a:p>
          <a:p>
            <a:r>
              <a:rPr lang="en-US" sz="1200" b="1" dirty="0"/>
              <a:t>4 4 4 4</a:t>
            </a:r>
          </a:p>
          <a:p>
            <a:r>
              <a:rPr lang="en-US" sz="1200" b="1" dirty="0"/>
              <a:t>5 5 5 5 5</a:t>
            </a:r>
          </a:p>
          <a:p>
            <a:endParaRPr lang="en-US" sz="1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D62DB5-159B-40A2-9B52-B66D99465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4821" y="1996564"/>
            <a:ext cx="3279898" cy="4023360"/>
          </a:xfrm>
        </p:spPr>
        <p:txBody>
          <a:bodyPr>
            <a:noAutofit/>
          </a:bodyPr>
          <a:lstStyle/>
          <a:p>
            <a:r>
              <a:rPr lang="en-US" sz="1200" b="1" dirty="0"/>
              <a:t>(v)</a:t>
            </a:r>
          </a:p>
          <a:p>
            <a:r>
              <a:rPr lang="en-US" sz="1200" b="1" dirty="0"/>
              <a:t>A</a:t>
            </a:r>
          </a:p>
          <a:p>
            <a:r>
              <a:rPr lang="en-US" sz="1200" b="1" dirty="0"/>
              <a:t>A B</a:t>
            </a:r>
          </a:p>
          <a:p>
            <a:r>
              <a:rPr lang="en-US" sz="1200" b="1" dirty="0"/>
              <a:t>A B C</a:t>
            </a:r>
          </a:p>
          <a:p>
            <a:r>
              <a:rPr lang="en-US" sz="1200" b="1" dirty="0"/>
              <a:t>A B C D</a:t>
            </a:r>
          </a:p>
          <a:p>
            <a:r>
              <a:rPr lang="en-US" sz="1200" b="1" dirty="0"/>
              <a:t>A B C D E</a:t>
            </a:r>
          </a:p>
          <a:p>
            <a:r>
              <a:rPr lang="en-US" sz="1200" b="1" dirty="0"/>
              <a:t>(vi)</a:t>
            </a:r>
          </a:p>
          <a:p>
            <a:r>
              <a:rPr lang="en-US" sz="1200" b="1" dirty="0"/>
              <a:t>*</a:t>
            </a:r>
          </a:p>
          <a:p>
            <a:r>
              <a:rPr lang="en-US" sz="1200" b="1" dirty="0"/>
              <a:t>* * *</a:t>
            </a:r>
          </a:p>
          <a:p>
            <a:r>
              <a:rPr lang="en-US" sz="1200" b="1" dirty="0"/>
              <a:t>* * * * *</a:t>
            </a:r>
          </a:p>
          <a:p>
            <a:r>
              <a:rPr lang="en-US" sz="1200" b="1" dirty="0"/>
              <a:t>* * * * * * *</a:t>
            </a:r>
          </a:p>
          <a:p>
            <a:r>
              <a:rPr lang="en-US" sz="1200" b="1" dirty="0"/>
              <a:t>* * * * * * * *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C9A5E-C478-4232-AA1D-D42E02D0C99B}"/>
              </a:ext>
            </a:extLst>
          </p:cNvPr>
          <p:cNvSpPr txBox="1"/>
          <p:nvPr/>
        </p:nvSpPr>
        <p:spPr>
          <a:xfrm>
            <a:off x="4847420" y="2162459"/>
            <a:ext cx="223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(iii)</a:t>
            </a:r>
          </a:p>
          <a:p>
            <a:r>
              <a:rPr lang="en-US" sz="1200" dirty="0"/>
              <a:t>1</a:t>
            </a:r>
          </a:p>
          <a:p>
            <a:r>
              <a:rPr lang="en-US" sz="1200" dirty="0"/>
              <a:t>1 2</a:t>
            </a:r>
          </a:p>
          <a:p>
            <a:r>
              <a:rPr lang="en-US" sz="1200" dirty="0"/>
              <a:t>1 2 3</a:t>
            </a:r>
          </a:p>
          <a:p>
            <a:r>
              <a:rPr lang="en-US" sz="1200" dirty="0"/>
              <a:t>1 2 3 4</a:t>
            </a:r>
          </a:p>
          <a:p>
            <a:r>
              <a:rPr lang="en-US" sz="1200" dirty="0"/>
              <a:t>1 2 3 4 5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05124-6E39-4488-B469-69A7ABEEC95B}"/>
              </a:ext>
            </a:extLst>
          </p:cNvPr>
          <p:cNvSpPr txBox="1"/>
          <p:nvPr/>
        </p:nvSpPr>
        <p:spPr>
          <a:xfrm>
            <a:off x="4847420" y="3495213"/>
            <a:ext cx="223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(iv)</a:t>
            </a:r>
          </a:p>
          <a:p>
            <a:r>
              <a:rPr lang="en-US" sz="1200" dirty="0"/>
              <a:t>* * * * * * * * *</a:t>
            </a:r>
          </a:p>
          <a:p>
            <a:r>
              <a:rPr lang="en-US" sz="1200" dirty="0"/>
              <a:t>* * * * * * *</a:t>
            </a:r>
          </a:p>
          <a:p>
            <a:r>
              <a:rPr lang="en-US" sz="1200" dirty="0"/>
              <a:t>* * * * *</a:t>
            </a:r>
          </a:p>
          <a:p>
            <a:r>
              <a:rPr lang="en-US" sz="1200" dirty="0"/>
              <a:t>* * *</a:t>
            </a:r>
          </a:p>
          <a:p>
            <a:r>
              <a:rPr lang="en-US" sz="1200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04DAD-1948-4D2F-8967-AA7CD999940E}"/>
              </a:ext>
            </a:extLst>
          </p:cNvPr>
          <p:cNvSpPr txBox="1"/>
          <p:nvPr/>
        </p:nvSpPr>
        <p:spPr>
          <a:xfrm>
            <a:off x="4847420" y="4695542"/>
            <a:ext cx="200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baseline="0" dirty="0"/>
              <a:t>(v)</a:t>
            </a:r>
          </a:p>
          <a:p>
            <a:r>
              <a:rPr lang="en-CA" sz="1200" b="1" i="0" u="none" strike="noStrike" baseline="0" dirty="0"/>
              <a:t>* </a:t>
            </a:r>
          </a:p>
          <a:p>
            <a:r>
              <a:rPr lang="en-CA" sz="1200" b="1" i="0" u="none" strike="noStrike" baseline="0" dirty="0"/>
              <a:t>* * </a:t>
            </a:r>
          </a:p>
          <a:p>
            <a:r>
              <a:rPr lang="en-CA" sz="1200" b="1" i="0" u="none" strike="noStrike" baseline="0" dirty="0"/>
              <a:t>* * * </a:t>
            </a:r>
          </a:p>
          <a:p>
            <a:r>
              <a:rPr lang="en-CA" sz="1200" b="1" i="0" u="none" strike="noStrike" baseline="0" dirty="0"/>
              <a:t>* * * * </a:t>
            </a:r>
          </a:p>
          <a:p>
            <a:r>
              <a:rPr lang="en-CA" sz="1200" b="1" i="0" u="none" strike="noStrike" baseline="0" dirty="0"/>
              <a:t>* * * * * 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1814879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1271</TotalTime>
  <Words>1061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Lora-Medium</vt:lpstr>
      <vt:lpstr>Wingdings</vt:lpstr>
      <vt:lpstr>Retrospect</vt:lpstr>
      <vt:lpstr>Control Flow</vt:lpstr>
      <vt:lpstr>Conditional statements</vt:lpstr>
      <vt:lpstr>Chained and Nested Conditions</vt:lpstr>
      <vt:lpstr>Practice…Practice</vt:lpstr>
      <vt:lpstr>Practice….Practice…</vt:lpstr>
      <vt:lpstr>Iterative statements</vt:lpstr>
      <vt:lpstr>Break, pass and continue</vt:lpstr>
      <vt:lpstr>Practice….Practice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kiranmayee tadepalli</dc:creator>
  <cp:lastModifiedBy>kiranmayee tadepalli</cp:lastModifiedBy>
  <cp:revision>55</cp:revision>
  <dcterms:created xsi:type="dcterms:W3CDTF">2021-05-06T13:40:33Z</dcterms:created>
  <dcterms:modified xsi:type="dcterms:W3CDTF">2021-05-07T16:05:18Z</dcterms:modified>
</cp:coreProperties>
</file>