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C770-2E33-4F73-8459-5DC95E33D8EE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4CF-6512-46E4-ACAE-3CBFC17000C3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5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C770-2E33-4F73-8459-5DC95E33D8EE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4CF-6512-46E4-ACAE-3CBFC1700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18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C770-2E33-4F73-8459-5DC95E33D8EE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4CF-6512-46E4-ACAE-3CBFC1700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35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C770-2E33-4F73-8459-5DC95E33D8EE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4CF-6512-46E4-ACAE-3CBFC1700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511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C770-2E33-4F73-8459-5DC95E33D8EE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4CF-6512-46E4-ACAE-3CBFC17000C3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52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C770-2E33-4F73-8459-5DC95E33D8EE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4CF-6512-46E4-ACAE-3CBFC1700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49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C770-2E33-4F73-8459-5DC95E33D8EE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4CF-6512-46E4-ACAE-3CBFC1700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153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C770-2E33-4F73-8459-5DC95E33D8EE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4CF-6512-46E4-ACAE-3CBFC1700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17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C770-2E33-4F73-8459-5DC95E33D8EE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4CF-6512-46E4-ACAE-3CBFC1700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49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E8C770-2E33-4F73-8459-5DC95E33D8EE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FA34CF-6512-46E4-ACAE-3CBFC1700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53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C770-2E33-4F73-8459-5DC95E33D8EE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4CF-6512-46E4-ACAE-3CBFC17000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792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E8C770-2E33-4F73-8459-5DC95E33D8EE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FA34CF-6512-46E4-ACAE-3CBFC17000C3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9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28F8-EB05-496B-AA5C-3939C8AD4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7200" dirty="0"/>
              <a:t>Sets, Tuples &amp; Dictionary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99076-DB69-40A4-B820-0F27E135CF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4232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EB3C-9A02-4B06-97B8-8D371FA4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Dictionary – Removing item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AC192E-BC1C-455D-9080-FBE0A01C5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929" y="1916045"/>
            <a:ext cx="3828867" cy="27532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CFD1C3-BCBD-4657-A71F-A697953FEA67}"/>
              </a:ext>
            </a:extLst>
          </p:cNvPr>
          <p:cNvSpPr txBox="1"/>
          <p:nvPr/>
        </p:nvSpPr>
        <p:spPr>
          <a:xfrm>
            <a:off x="6400800" y="2101174"/>
            <a:ext cx="142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FC477-4495-4056-8C15-2917633D7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828" y="2783311"/>
            <a:ext cx="28098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3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9E19-B145-4A22-884D-4C8B5A8D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Dictionary Loops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C3CA5C-93EC-4100-92A8-315E11BF1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278" y="1862746"/>
            <a:ext cx="4314825" cy="2219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55ED32-BEFD-4EFD-87AD-252C6C3608D9}"/>
              </a:ext>
            </a:extLst>
          </p:cNvPr>
          <p:cNvSpPr txBox="1"/>
          <p:nvPr/>
        </p:nvSpPr>
        <p:spPr>
          <a:xfrm>
            <a:off x="6653719" y="1955260"/>
            <a:ext cx="166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835455-0684-4D2F-90DA-B9168AF3E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076" y="2586646"/>
            <a:ext cx="27051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25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514D-A711-4E9B-97C2-933027E2C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Dictionary - Copy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DAA924-600B-4F93-8E05-D2CEB83E2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99237"/>
            <a:ext cx="4097057" cy="19112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8A2A7-4ED1-497F-84C4-9EA366FDC660}"/>
              </a:ext>
            </a:extLst>
          </p:cNvPr>
          <p:cNvSpPr txBox="1"/>
          <p:nvPr/>
        </p:nvSpPr>
        <p:spPr>
          <a:xfrm>
            <a:off x="1011677" y="4211982"/>
            <a:ext cx="178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21AC56-408C-407E-8AE9-A664C7961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77" y="4882777"/>
            <a:ext cx="30956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E6F138-BEDC-45D5-A692-48D1BE75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Programs - Dictionary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D3CFDD-AB6D-418F-ADD9-300A936AA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621054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4000" dirty="0">
                <a:latin typeface="Helvetica" panose="020B0604020202020204" pitchFamily="34" charset="0"/>
              </a:rPr>
              <a:t>1. Write a Python script to sort (ascending and descending) a dictionary by value. </a:t>
            </a:r>
          </a:p>
          <a:p>
            <a:pPr algn="l"/>
            <a:r>
              <a:rPr lang="en-US" sz="4000" b="1" i="0" dirty="0">
                <a:effectLst/>
                <a:latin typeface="Helvetica" panose="020B0604020202020204" pitchFamily="34" charset="0"/>
              </a:rPr>
              <a:t>2. 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Write a Python script to add a key to a dictionary.</a:t>
            </a:r>
          </a:p>
          <a:p>
            <a:pPr algn="l"/>
            <a:r>
              <a:rPr lang="en-US" sz="4000" b="0" i="0" dirty="0">
                <a:effectLst/>
                <a:latin typeface="Helvetica" panose="020B0604020202020204" pitchFamily="34" charset="0"/>
              </a:rPr>
              <a:t>Sample Dictionary : {0: 10, 1: 20}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Expected Result : {0: 10, 1: 20, 2: 30}</a:t>
            </a:r>
          </a:p>
          <a:p>
            <a:pPr algn="l"/>
            <a:r>
              <a:rPr lang="en-US" sz="4000" b="1" i="0" dirty="0">
                <a:effectLst/>
                <a:latin typeface="Helvetica" panose="020B0604020202020204" pitchFamily="34" charset="0"/>
              </a:rPr>
              <a:t>3.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 Write a Python script to concatenate following dictionaries to create a new one. </a:t>
            </a:r>
          </a:p>
          <a:p>
            <a:pPr algn="l"/>
            <a:r>
              <a:rPr lang="en-US" sz="4000" b="0" i="0" dirty="0">
                <a:effectLst/>
                <a:latin typeface="Helvetica" panose="020B0604020202020204" pitchFamily="34" charset="0"/>
              </a:rPr>
              <a:t>Sample Dictionary :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dic1={1:10, 2:20}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dic2={3:30, 4:40}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dic3={5:50,6:60}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Expected Result : {1: 10, 2: 20, 3: 30, 4: 40, 5: 50, 6: 60}</a:t>
            </a:r>
          </a:p>
          <a:p>
            <a:pPr algn="l"/>
            <a:r>
              <a:rPr lang="en-US" sz="4000" b="1" i="0" dirty="0">
                <a:effectLst/>
                <a:latin typeface="Helvetica" panose="020B0604020202020204" pitchFamily="34" charset="0"/>
              </a:rPr>
              <a:t>4.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 Write a Python script to check whether a given key already exists in a dictionary. </a:t>
            </a:r>
          </a:p>
          <a:p>
            <a:pPr algn="l"/>
            <a:r>
              <a:rPr lang="en-US" sz="4000" b="1" i="0" dirty="0">
                <a:effectLst/>
                <a:latin typeface="Helvetica" panose="020B0604020202020204" pitchFamily="34" charset="0"/>
              </a:rPr>
              <a:t>5.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 Write a Python program to iterate over dictionaries using for loops. </a:t>
            </a:r>
          </a:p>
          <a:p>
            <a:pPr algn="l"/>
            <a:r>
              <a:rPr lang="en-US" sz="4000" b="1" i="0" dirty="0">
                <a:effectLst/>
                <a:latin typeface="Helvetica" panose="020B0604020202020204" pitchFamily="34" charset="0"/>
              </a:rPr>
              <a:t>6.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 Write a Python script to generate and print a dictionary that contains a number (between 1 and n) in the form (x, x*x). 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Sample Dictionary ( n = 5) :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Expected Output : {1: 1, 2: 4, 3: 9, 4: 16, 5: 25}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endParaRPr lang="en-US" sz="4000" b="0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4000" b="1" i="0" dirty="0">
                <a:effectLst/>
                <a:latin typeface="Helvetica" panose="020B0604020202020204" pitchFamily="34" charset="0"/>
              </a:rPr>
              <a:t>7.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 Write a Python script to print a dictionary where the keys are numbers between 1 and 15 (both included) and the values are square of keys.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Sample Dictionary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{1: 1, 2: 4, 3: 9, 4: 16, 5: 25, 6: 36, 7: 49, 8: 64, 9: 81, 10: 100, 11: 121, 12: 144, 13: 169, 14: 196, 15: 225}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endParaRPr lang="en-US" sz="4000" b="0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4000" b="1" i="0" dirty="0">
                <a:effectLst/>
                <a:latin typeface="Helvetica" panose="020B0604020202020204" pitchFamily="34" charset="0"/>
              </a:rPr>
              <a:t>8.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 Write a Python script to merge two Python dictionaries.</a:t>
            </a:r>
          </a:p>
          <a:p>
            <a:pPr algn="l"/>
            <a:r>
              <a:rPr lang="en-US" sz="4000" b="1" i="0" dirty="0">
                <a:effectLst/>
                <a:latin typeface="Helvetica" panose="020B0604020202020204" pitchFamily="34" charset="0"/>
              </a:rPr>
              <a:t>9.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 Write a Python program to iterate over dictionaries using for loops. </a:t>
            </a:r>
          </a:p>
          <a:p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2095A-4EE5-4488-9D40-4CB928A4F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33824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4000" dirty="0">
                <a:latin typeface="Helvetica" panose="020B0604020202020204" pitchFamily="34" charset="0"/>
              </a:rPr>
              <a:t>10. Write a Python program to sum all the items in a dictionary.</a:t>
            </a:r>
          </a:p>
          <a:p>
            <a:pPr algn="l"/>
            <a:r>
              <a:rPr lang="en-US" sz="4000" dirty="0">
                <a:latin typeface="Helvetica" panose="020B0604020202020204" pitchFamily="34" charset="0"/>
              </a:rPr>
              <a:t>11. Write a Python program to multiply all the items in a dictionary. </a:t>
            </a:r>
          </a:p>
          <a:p>
            <a:pPr algn="l"/>
            <a:r>
              <a:rPr lang="en-US" sz="4000" dirty="0">
                <a:latin typeface="Helvetica" panose="020B0604020202020204" pitchFamily="34" charset="0"/>
              </a:rPr>
              <a:t>12. Write a Python program to remove a key from a dictionary. </a:t>
            </a:r>
          </a:p>
          <a:p>
            <a:pPr algn="l"/>
            <a:r>
              <a:rPr lang="en-US" sz="4000" dirty="0">
                <a:latin typeface="Helvetica" panose="020B0604020202020204" pitchFamily="34" charset="0"/>
              </a:rPr>
              <a:t>13. Write a Python program to map two lists into a dictionary. </a:t>
            </a:r>
          </a:p>
          <a:p>
            <a:pPr algn="l"/>
            <a:r>
              <a:rPr lang="en-US" sz="4000" dirty="0">
                <a:latin typeface="Helvetica" panose="020B0604020202020204" pitchFamily="34" charset="0"/>
              </a:rPr>
              <a:t>14. Write a Python program to sort a dictionary by key. </a:t>
            </a:r>
          </a:p>
          <a:p>
            <a:pPr algn="l"/>
            <a:r>
              <a:rPr lang="en-US" sz="4000" dirty="0">
                <a:latin typeface="Helvetica" panose="020B0604020202020204" pitchFamily="34" charset="0"/>
              </a:rPr>
              <a:t>15. Write a Python program to get the maximum and minimum value in a dictionary. </a:t>
            </a:r>
          </a:p>
          <a:p>
            <a:pPr algn="l"/>
            <a:r>
              <a:rPr lang="en-US" sz="4000" dirty="0">
                <a:latin typeface="Helvetica" panose="020B0604020202020204" pitchFamily="34" charset="0"/>
              </a:rPr>
              <a:t>16. Write a Python program to get a dictionary from an object's fields. </a:t>
            </a:r>
          </a:p>
          <a:p>
            <a:pPr algn="l"/>
            <a:r>
              <a:rPr lang="en-US" sz="4000" dirty="0">
                <a:latin typeface="Helvetica" panose="020B0604020202020204" pitchFamily="34" charset="0"/>
              </a:rPr>
              <a:t>17. Write a Python program to remove duplicates from Dictionary.</a:t>
            </a:r>
          </a:p>
          <a:p>
            <a:pPr algn="l"/>
            <a:r>
              <a:rPr lang="en-US" sz="4000" dirty="0">
                <a:latin typeface="Helvetica" panose="020B0604020202020204" pitchFamily="34" charset="0"/>
              </a:rPr>
              <a:t>18. Write a Python program to check a dictionary is empty or not.</a:t>
            </a:r>
          </a:p>
          <a:p>
            <a:pPr algn="l"/>
            <a:r>
              <a:rPr lang="en-US" sz="4000" dirty="0">
                <a:latin typeface="Helvetica" panose="020B0604020202020204" pitchFamily="34" charset="0"/>
              </a:rPr>
              <a:t>19. Write a Python program to combine two dictionary adding values for common keys. </a:t>
            </a:r>
            <a:br>
              <a:rPr lang="en-US" sz="4000" dirty="0">
                <a:latin typeface="Helvetica" panose="020B0604020202020204" pitchFamily="34" charset="0"/>
              </a:rPr>
            </a:br>
            <a:r>
              <a:rPr lang="en-US" sz="4000" dirty="0">
                <a:latin typeface="Helvetica" panose="020B0604020202020204" pitchFamily="34" charset="0"/>
              </a:rPr>
              <a:t>d1 = {'a': 100, 'b': 200, 'c':300}</a:t>
            </a:r>
            <a:br>
              <a:rPr lang="en-US" sz="4000" dirty="0">
                <a:latin typeface="Helvetica" panose="020B0604020202020204" pitchFamily="34" charset="0"/>
              </a:rPr>
            </a:br>
            <a:r>
              <a:rPr lang="en-US" sz="4000" dirty="0">
                <a:latin typeface="Helvetica" panose="020B0604020202020204" pitchFamily="34" charset="0"/>
              </a:rPr>
              <a:t>d2 = {'a': 300, 'b': 200, 'd':400}</a:t>
            </a:r>
            <a:br>
              <a:rPr lang="en-US" sz="4000" dirty="0">
                <a:latin typeface="Helvetica" panose="020B0604020202020204" pitchFamily="34" charset="0"/>
              </a:rPr>
            </a:br>
            <a:r>
              <a:rPr lang="en-US" sz="4000" dirty="0">
                <a:latin typeface="Helvetica" panose="020B0604020202020204" pitchFamily="34" charset="0"/>
              </a:rPr>
              <a:t>Sample output: Counter({'a': 400, 'b': 400, 'd': 400, 'c': 300})</a:t>
            </a:r>
            <a:br>
              <a:rPr lang="en-US" sz="4000" dirty="0">
                <a:latin typeface="Helvetica" panose="020B0604020202020204" pitchFamily="34" charset="0"/>
              </a:rPr>
            </a:br>
            <a:endParaRPr lang="en-US" sz="4000" dirty="0">
              <a:latin typeface="Helvetica" panose="020B0604020202020204" pitchFamily="34" charset="0"/>
            </a:endParaRPr>
          </a:p>
          <a:p>
            <a:pPr algn="l"/>
            <a:r>
              <a:rPr lang="en-US" sz="4000" dirty="0">
                <a:latin typeface="Helvetica" panose="020B0604020202020204" pitchFamily="34" charset="0"/>
              </a:rPr>
              <a:t>20. Write a Python program to print all unique values in a dictionary. </a:t>
            </a:r>
            <a:br>
              <a:rPr lang="en-US" sz="4000" dirty="0">
                <a:latin typeface="Helvetica" panose="020B0604020202020204" pitchFamily="34" charset="0"/>
              </a:rPr>
            </a:br>
            <a:r>
              <a:rPr lang="en-US" sz="4000" dirty="0">
                <a:latin typeface="Helvetica" panose="020B0604020202020204" pitchFamily="34" charset="0"/>
              </a:rPr>
              <a:t>Sample Data : [{"V":"S001"}, {"V": "S002"}, {"VI": "S001"}, {"VI": "S005"}, {"VII":"S005"}, {"V":"S009"},{"VIII":"S007"}]</a:t>
            </a:r>
            <a:br>
              <a:rPr lang="en-US" sz="4000" dirty="0">
                <a:latin typeface="Helvetica" panose="020B0604020202020204" pitchFamily="34" charset="0"/>
              </a:rPr>
            </a:br>
            <a:r>
              <a:rPr lang="en-US" sz="4000" dirty="0">
                <a:latin typeface="Helvetica" panose="020B0604020202020204" pitchFamily="34" charset="0"/>
              </a:rPr>
              <a:t>Expected Output : Unique Values: {'S005', 'S002', 'S007', 'S001', 'S009'}</a:t>
            </a:r>
            <a:br>
              <a:rPr lang="en-US" sz="4000" dirty="0">
                <a:latin typeface="Helvetica" panose="020B0604020202020204" pitchFamily="34" charset="0"/>
              </a:rPr>
            </a:br>
            <a:endParaRPr lang="en-US" sz="4000" dirty="0">
              <a:latin typeface="Helvetica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276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84E3-9A70-4A83-B9C2-C6215807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CA54-041D-44DE-87BD-1008785E0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744868"/>
            <a:ext cx="4937760" cy="4630480"/>
          </a:xfrm>
        </p:spPr>
        <p:txBody>
          <a:bodyPr>
            <a:noAutofit/>
          </a:bodyPr>
          <a:lstStyle/>
          <a:p>
            <a:pPr algn="l"/>
            <a:r>
              <a:rPr lang="en-US" sz="1050" b="1" i="0" dirty="0">
                <a:effectLst/>
                <a:latin typeface="Helvetica" panose="020B0604020202020204" pitchFamily="34" charset="0"/>
              </a:rPr>
              <a:t>21.</a:t>
            </a:r>
            <a:r>
              <a:rPr lang="en-US" sz="1050" b="0" i="0" dirty="0">
                <a:effectLst/>
                <a:latin typeface="Helvetica" panose="020B0604020202020204" pitchFamily="34" charset="0"/>
              </a:rPr>
              <a:t> Write a Python program to create and display all combinations of letters, selecting each letter from a different key in a dictionary.</a:t>
            </a:r>
            <a:br>
              <a:rPr lang="en-US" sz="1050" b="0" i="0" dirty="0">
                <a:effectLst/>
                <a:latin typeface="Helvetica" panose="020B0604020202020204" pitchFamily="34" charset="0"/>
              </a:rPr>
            </a:br>
            <a:r>
              <a:rPr lang="en-US" sz="1050" b="0" i="0" dirty="0">
                <a:effectLst/>
                <a:latin typeface="Helvetica" panose="020B0604020202020204" pitchFamily="34" charset="0"/>
              </a:rPr>
              <a:t>Sample data : {'1':['</a:t>
            </a:r>
            <a:r>
              <a:rPr lang="en-US" sz="1050" b="0" i="0" dirty="0" err="1">
                <a:effectLst/>
                <a:latin typeface="Helvetica" panose="020B0604020202020204" pitchFamily="34" charset="0"/>
              </a:rPr>
              <a:t>a','b</a:t>
            </a:r>
            <a:r>
              <a:rPr lang="en-US" sz="1050" b="0" i="0" dirty="0">
                <a:effectLst/>
                <a:latin typeface="Helvetica" panose="020B0604020202020204" pitchFamily="34" charset="0"/>
              </a:rPr>
              <a:t>'], '2':['</a:t>
            </a:r>
            <a:r>
              <a:rPr lang="en-US" sz="1050" b="0" i="0" dirty="0" err="1">
                <a:effectLst/>
                <a:latin typeface="Helvetica" panose="020B0604020202020204" pitchFamily="34" charset="0"/>
              </a:rPr>
              <a:t>c','d</a:t>
            </a:r>
            <a:r>
              <a:rPr lang="en-US" sz="1050" b="0" i="0" dirty="0">
                <a:effectLst/>
                <a:latin typeface="Helvetica" panose="020B0604020202020204" pitchFamily="34" charset="0"/>
              </a:rPr>
              <a:t>']}</a:t>
            </a:r>
            <a:br>
              <a:rPr lang="en-US" sz="1050" b="0" i="0" dirty="0">
                <a:effectLst/>
                <a:latin typeface="Helvetica" panose="020B0604020202020204" pitchFamily="34" charset="0"/>
              </a:rPr>
            </a:br>
            <a:r>
              <a:rPr lang="en-US" sz="1050" b="0" i="0" dirty="0">
                <a:effectLst/>
                <a:latin typeface="Helvetica" panose="020B0604020202020204" pitchFamily="34" charset="0"/>
              </a:rPr>
              <a:t>Expected Output:</a:t>
            </a:r>
            <a:br>
              <a:rPr lang="en-US" sz="1050" b="0" i="0" dirty="0">
                <a:effectLst/>
                <a:latin typeface="Helvetica" panose="020B0604020202020204" pitchFamily="34" charset="0"/>
              </a:rPr>
            </a:br>
            <a:r>
              <a:rPr lang="en-US" sz="1050" b="0" i="0" dirty="0">
                <a:effectLst/>
                <a:latin typeface="Helvetica" panose="020B0604020202020204" pitchFamily="34" charset="0"/>
              </a:rPr>
              <a:t>ac</a:t>
            </a:r>
            <a:br>
              <a:rPr lang="en-US" sz="1050" b="0" i="0" dirty="0">
                <a:effectLst/>
                <a:latin typeface="Helvetica" panose="020B0604020202020204" pitchFamily="34" charset="0"/>
              </a:rPr>
            </a:br>
            <a:r>
              <a:rPr lang="en-US" sz="1050" b="0" i="0" dirty="0">
                <a:effectLst/>
                <a:latin typeface="Helvetica" panose="020B0604020202020204" pitchFamily="34" charset="0"/>
              </a:rPr>
              <a:t>ad</a:t>
            </a:r>
            <a:br>
              <a:rPr lang="en-US" sz="1050" b="0" i="0" dirty="0">
                <a:effectLst/>
                <a:latin typeface="Helvetica" panose="020B0604020202020204" pitchFamily="34" charset="0"/>
              </a:rPr>
            </a:br>
            <a:r>
              <a:rPr lang="en-US" sz="1050" b="0" i="0" dirty="0" err="1">
                <a:effectLst/>
                <a:latin typeface="Helvetica" panose="020B0604020202020204" pitchFamily="34" charset="0"/>
              </a:rPr>
              <a:t>bc</a:t>
            </a:r>
            <a:br>
              <a:rPr lang="en-US" sz="1050" b="0" i="0" dirty="0">
                <a:effectLst/>
                <a:latin typeface="Helvetica" panose="020B0604020202020204" pitchFamily="34" charset="0"/>
              </a:rPr>
            </a:br>
            <a:r>
              <a:rPr lang="en-US" sz="1050" b="0" i="0" dirty="0">
                <a:effectLst/>
                <a:latin typeface="Helvetica" panose="020B0604020202020204" pitchFamily="34" charset="0"/>
              </a:rPr>
              <a:t>bd</a:t>
            </a:r>
          </a:p>
          <a:p>
            <a:pPr algn="l"/>
            <a:r>
              <a:rPr lang="en-US" sz="1050" b="1" i="0" dirty="0">
                <a:effectLst/>
                <a:latin typeface="Helvetica" panose="020B0604020202020204" pitchFamily="34" charset="0"/>
              </a:rPr>
              <a:t>22.</a:t>
            </a:r>
            <a:r>
              <a:rPr lang="en-US" sz="1050" b="0" i="0" dirty="0">
                <a:effectLst/>
                <a:latin typeface="Helvetica" panose="020B0604020202020204" pitchFamily="34" charset="0"/>
              </a:rPr>
              <a:t> Write a Python program to find the highest 3 values of corresponding keys in a dictionary. </a:t>
            </a:r>
          </a:p>
          <a:p>
            <a:pPr algn="l"/>
            <a:r>
              <a:rPr lang="en-US" sz="1050" b="1" i="0" dirty="0">
                <a:effectLst/>
                <a:latin typeface="Helvetica" panose="020B0604020202020204" pitchFamily="34" charset="0"/>
              </a:rPr>
              <a:t>23.</a:t>
            </a:r>
            <a:r>
              <a:rPr lang="en-US" sz="1050" b="0" i="0" dirty="0">
                <a:effectLst/>
                <a:latin typeface="Helvetica" panose="020B0604020202020204" pitchFamily="34" charset="0"/>
              </a:rPr>
              <a:t> Write a Python program to combine values in python list of dictionaries.</a:t>
            </a:r>
            <a:br>
              <a:rPr lang="en-US" sz="1050" b="0" i="0" dirty="0">
                <a:effectLst/>
                <a:latin typeface="Helvetica" panose="020B0604020202020204" pitchFamily="34" charset="0"/>
              </a:rPr>
            </a:br>
            <a:r>
              <a:rPr lang="en-US" sz="1050" b="0" i="0" dirty="0">
                <a:effectLst/>
                <a:latin typeface="Helvetica" panose="020B0604020202020204" pitchFamily="34" charset="0"/>
              </a:rPr>
              <a:t>Sample data: [{'item': 'item1', 'amount': 400}, {'item': 'item2', 'amount': 300}, {'item': 'item1', 'amount': 750}]</a:t>
            </a:r>
            <a:br>
              <a:rPr lang="en-US" sz="1050" b="0" i="0" dirty="0">
                <a:effectLst/>
                <a:latin typeface="Helvetica" panose="020B0604020202020204" pitchFamily="34" charset="0"/>
              </a:rPr>
            </a:br>
            <a:r>
              <a:rPr lang="en-US" sz="1050" b="0" i="0" dirty="0">
                <a:effectLst/>
                <a:latin typeface="Helvetica" panose="020B0604020202020204" pitchFamily="34" charset="0"/>
              </a:rPr>
              <a:t>Expected Output: Counter({'item1': 1150, 'item2': 300})</a:t>
            </a:r>
            <a:br>
              <a:rPr lang="en-US" sz="1050" b="0" i="0" dirty="0">
                <a:effectLst/>
                <a:latin typeface="Helvetica" panose="020B0604020202020204" pitchFamily="34" charset="0"/>
              </a:rPr>
            </a:br>
            <a:endParaRPr lang="en-US" sz="1050" b="0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1050" b="1" i="0" dirty="0">
                <a:effectLst/>
                <a:latin typeface="Helvetica" panose="020B0604020202020204" pitchFamily="34" charset="0"/>
              </a:rPr>
              <a:t>24.</a:t>
            </a:r>
            <a:r>
              <a:rPr lang="en-US" sz="1050" b="0" i="0" dirty="0">
                <a:effectLst/>
                <a:latin typeface="Helvetica" panose="020B0604020202020204" pitchFamily="34" charset="0"/>
              </a:rPr>
              <a:t> Write a Python program to create a dictionary from a string. </a:t>
            </a:r>
            <a:br>
              <a:rPr lang="en-US" sz="1050" b="0" i="0" dirty="0">
                <a:effectLst/>
                <a:latin typeface="Helvetica" panose="020B0604020202020204" pitchFamily="34" charset="0"/>
              </a:rPr>
            </a:br>
            <a:r>
              <a:rPr lang="en-US" sz="1050" b="0" i="0" dirty="0">
                <a:effectLst/>
                <a:latin typeface="Helvetica" panose="020B0604020202020204" pitchFamily="34" charset="0"/>
              </a:rPr>
              <a:t>Note: Track the count of the letters from the string.</a:t>
            </a:r>
            <a:br>
              <a:rPr lang="en-US" sz="1050" b="0" i="0" dirty="0">
                <a:effectLst/>
                <a:latin typeface="Helvetica" panose="020B0604020202020204" pitchFamily="34" charset="0"/>
              </a:rPr>
            </a:br>
            <a:r>
              <a:rPr lang="en-US" sz="1050" b="0" i="0" dirty="0">
                <a:effectLst/>
                <a:latin typeface="Helvetica" panose="020B0604020202020204" pitchFamily="34" charset="0"/>
              </a:rPr>
              <a:t>Sample string : 'w3resource'</a:t>
            </a:r>
            <a:br>
              <a:rPr lang="en-US" sz="1050" b="0" i="0" dirty="0">
                <a:effectLst/>
                <a:latin typeface="Helvetica" panose="020B0604020202020204" pitchFamily="34" charset="0"/>
              </a:rPr>
            </a:br>
            <a:r>
              <a:rPr lang="en-US" sz="1050" b="0" i="0" dirty="0">
                <a:effectLst/>
                <a:latin typeface="Helvetica" panose="020B0604020202020204" pitchFamily="34" charset="0"/>
              </a:rPr>
              <a:t>Expected output: {'w': 1, '3': 1, 'r': 2, 'e': 2, 's': 1, 'o': 1, 'u': 1, 'c': 1}</a:t>
            </a:r>
            <a:br>
              <a:rPr lang="en-US" sz="1050" b="0" i="0" dirty="0">
                <a:effectLst/>
                <a:latin typeface="Helvetica" panose="020B0604020202020204" pitchFamily="34" charset="0"/>
              </a:rPr>
            </a:br>
            <a:endParaRPr lang="en-US" sz="1050" b="0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1050" b="1" i="0" dirty="0">
                <a:effectLst/>
                <a:latin typeface="Helvetica" panose="020B0604020202020204" pitchFamily="34" charset="0"/>
              </a:rPr>
              <a:t>25.</a:t>
            </a:r>
            <a:r>
              <a:rPr lang="en-US" sz="1050" b="0" i="0" dirty="0">
                <a:effectLst/>
                <a:latin typeface="Helvetica" panose="020B0604020202020204" pitchFamily="34" charset="0"/>
              </a:rPr>
              <a:t> Write a Python program to print a dictionary in table format</a:t>
            </a:r>
          </a:p>
          <a:p>
            <a:pPr algn="l"/>
            <a:r>
              <a:rPr lang="en-US" sz="1050" b="1" i="0" dirty="0">
                <a:effectLst/>
                <a:latin typeface="Helvetica" panose="020B0604020202020204" pitchFamily="34" charset="0"/>
              </a:rPr>
              <a:t>26.</a:t>
            </a:r>
            <a:r>
              <a:rPr lang="en-US" sz="1050" b="0" i="0" dirty="0">
                <a:effectLst/>
                <a:latin typeface="Helvetica" panose="020B0604020202020204" pitchFamily="34" charset="0"/>
              </a:rPr>
              <a:t> Write a Python program to count the values associated with key in a dictionary. </a:t>
            </a:r>
            <a:br>
              <a:rPr lang="en-US" sz="1050" b="0" i="0" dirty="0">
                <a:effectLst/>
                <a:latin typeface="Helvetica" panose="020B0604020202020204" pitchFamily="34" charset="0"/>
              </a:rPr>
            </a:br>
            <a:r>
              <a:rPr lang="en-US" sz="1050" b="0" i="0" dirty="0">
                <a:effectLst/>
                <a:latin typeface="Helvetica" panose="020B0604020202020204" pitchFamily="34" charset="0"/>
              </a:rPr>
              <a:t>Expected Output:</a:t>
            </a:r>
            <a:br>
              <a:rPr lang="en-US" sz="1050" b="0" i="0" dirty="0">
                <a:effectLst/>
                <a:latin typeface="Helvetica" panose="020B0604020202020204" pitchFamily="34" charset="0"/>
              </a:rPr>
            </a:br>
            <a:r>
              <a:rPr lang="en-US" sz="1050" b="0" i="0" dirty="0">
                <a:effectLst/>
                <a:latin typeface="Helvetica" panose="020B0604020202020204" pitchFamily="34" charset="0"/>
              </a:rPr>
              <a:t>6</a:t>
            </a:r>
            <a:br>
              <a:rPr lang="en-US" sz="1050" b="0" i="0" dirty="0">
                <a:effectLst/>
                <a:latin typeface="Helvetica" panose="020B0604020202020204" pitchFamily="34" charset="0"/>
              </a:rPr>
            </a:br>
            <a:r>
              <a:rPr lang="en-US" sz="1050" b="0" i="0" dirty="0">
                <a:effectLst/>
                <a:latin typeface="Helvetica" panose="020B0604020202020204" pitchFamily="34" charset="0"/>
              </a:rPr>
              <a:t>2</a:t>
            </a:r>
            <a:br>
              <a:rPr lang="en-US" sz="1050" b="0" i="0" dirty="0">
                <a:effectLst/>
                <a:latin typeface="Helvetica" panose="020B0604020202020204" pitchFamily="34" charset="0"/>
              </a:rPr>
            </a:br>
            <a:endParaRPr lang="en-CA" sz="105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86C63-FB15-4611-81C6-559192FC11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algn="l"/>
            <a:r>
              <a:rPr lang="en-US" sz="1100" b="1" i="0" dirty="0">
                <a:effectLst/>
                <a:latin typeface="Helvetica" panose="020B0604020202020204" pitchFamily="34" charset="0"/>
              </a:rPr>
              <a:t>27.</a:t>
            </a:r>
            <a:r>
              <a:rPr lang="en-US" sz="1100" b="0" i="0" dirty="0">
                <a:effectLst/>
                <a:latin typeface="Helvetica" panose="020B0604020202020204" pitchFamily="34" charset="0"/>
              </a:rPr>
              <a:t> Write a Python program to convert a list into a nested dictionary of keys. </a:t>
            </a:r>
          </a:p>
          <a:p>
            <a:pPr algn="l"/>
            <a:r>
              <a:rPr lang="en-US" sz="1100" b="1" i="0" dirty="0">
                <a:effectLst/>
                <a:latin typeface="Helvetica" panose="020B0604020202020204" pitchFamily="34" charset="0"/>
              </a:rPr>
              <a:t>28.</a:t>
            </a:r>
            <a:r>
              <a:rPr lang="en-US" sz="1100" b="0" i="0" dirty="0">
                <a:effectLst/>
                <a:latin typeface="Helvetica" panose="020B0604020202020204" pitchFamily="34" charset="0"/>
              </a:rPr>
              <a:t> Write a Python program to sort a list alphabetically in a dictionary. </a:t>
            </a:r>
          </a:p>
          <a:p>
            <a:pPr algn="l"/>
            <a:r>
              <a:rPr lang="en-US" sz="1100" b="1" i="0" dirty="0">
                <a:effectLst/>
                <a:latin typeface="Helvetica" panose="020B0604020202020204" pitchFamily="34" charset="0"/>
              </a:rPr>
              <a:t>29.</a:t>
            </a:r>
            <a:r>
              <a:rPr lang="en-US" sz="1100" b="0" i="0" dirty="0">
                <a:effectLst/>
                <a:latin typeface="Helvetica" panose="020B0604020202020204" pitchFamily="34" charset="0"/>
              </a:rPr>
              <a:t> Write a Python program to remove spaces from dictionary keys. </a:t>
            </a:r>
          </a:p>
          <a:p>
            <a:pPr algn="l"/>
            <a:r>
              <a:rPr lang="en-US" sz="1100" b="1" i="0" dirty="0">
                <a:effectLst/>
                <a:latin typeface="Helvetica" panose="020B0604020202020204" pitchFamily="34" charset="0"/>
              </a:rPr>
              <a:t>30.</a:t>
            </a:r>
            <a:r>
              <a:rPr lang="en-US" sz="1100" b="0" i="0" dirty="0">
                <a:effectLst/>
                <a:latin typeface="Helvetica" panose="020B0604020202020204" pitchFamily="34" charset="0"/>
              </a:rPr>
              <a:t> Write a Python program to get the top three items in a shop. </a:t>
            </a:r>
            <a:br>
              <a:rPr lang="en-US" sz="1100" b="0" i="0" dirty="0">
                <a:effectLst/>
                <a:latin typeface="Helvetica" panose="020B0604020202020204" pitchFamily="34" charset="0"/>
              </a:rPr>
            </a:br>
            <a:r>
              <a:rPr lang="en-US" sz="1100" b="0" i="0" dirty="0">
                <a:effectLst/>
                <a:latin typeface="Helvetica" panose="020B0604020202020204" pitchFamily="34" charset="0"/>
              </a:rPr>
              <a:t>Sample data: {'item1': 45.50, 'item2':35, 'item3': 41.30, 'item4':55, 'item5': 24}</a:t>
            </a:r>
            <a:br>
              <a:rPr lang="en-US" sz="1100" b="0" i="0" dirty="0">
                <a:effectLst/>
                <a:latin typeface="Helvetica" panose="020B0604020202020204" pitchFamily="34" charset="0"/>
              </a:rPr>
            </a:br>
            <a:r>
              <a:rPr lang="en-US" sz="1100" b="0" i="0" dirty="0">
                <a:effectLst/>
                <a:latin typeface="Helvetica" panose="020B0604020202020204" pitchFamily="34" charset="0"/>
              </a:rPr>
              <a:t>Expected Output:</a:t>
            </a:r>
            <a:br>
              <a:rPr lang="en-US" sz="1100" b="0" i="0" dirty="0">
                <a:effectLst/>
                <a:latin typeface="Helvetica" panose="020B0604020202020204" pitchFamily="34" charset="0"/>
              </a:rPr>
            </a:br>
            <a:r>
              <a:rPr lang="en-US" sz="1100" b="0" i="0" dirty="0">
                <a:effectLst/>
                <a:latin typeface="Helvetica" panose="020B0604020202020204" pitchFamily="34" charset="0"/>
              </a:rPr>
              <a:t>item4 55</a:t>
            </a:r>
            <a:br>
              <a:rPr lang="en-US" sz="1100" b="0" i="0" dirty="0">
                <a:effectLst/>
                <a:latin typeface="Helvetica" panose="020B0604020202020204" pitchFamily="34" charset="0"/>
              </a:rPr>
            </a:br>
            <a:r>
              <a:rPr lang="en-US" sz="1100" b="0" i="0" dirty="0">
                <a:effectLst/>
                <a:latin typeface="Helvetica" panose="020B0604020202020204" pitchFamily="34" charset="0"/>
              </a:rPr>
              <a:t>item1 45.5</a:t>
            </a:r>
            <a:br>
              <a:rPr lang="en-US" sz="1100" b="0" i="0" dirty="0">
                <a:effectLst/>
                <a:latin typeface="Helvetica" panose="020B0604020202020204" pitchFamily="34" charset="0"/>
              </a:rPr>
            </a:br>
            <a:r>
              <a:rPr lang="en-US" sz="1100" b="0" i="0" dirty="0">
                <a:effectLst/>
                <a:latin typeface="Helvetica" panose="020B0604020202020204" pitchFamily="34" charset="0"/>
              </a:rPr>
              <a:t>item3 41.3</a:t>
            </a:r>
            <a:br>
              <a:rPr lang="en-US" sz="1100" b="0" i="0" dirty="0">
                <a:effectLst/>
                <a:latin typeface="Helvetica" panose="020B0604020202020204" pitchFamily="34" charset="0"/>
              </a:rPr>
            </a:br>
            <a:endParaRPr lang="en-US" sz="1100" b="0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1100" b="1" i="0" dirty="0">
                <a:effectLst/>
                <a:latin typeface="Helvetica" panose="020B0604020202020204" pitchFamily="34" charset="0"/>
              </a:rPr>
              <a:t>31.</a:t>
            </a:r>
            <a:r>
              <a:rPr lang="en-US" sz="1100" b="0" i="0" dirty="0">
                <a:effectLst/>
                <a:latin typeface="Helvetica" panose="020B0604020202020204" pitchFamily="34" charset="0"/>
              </a:rPr>
              <a:t> Write a Python program to get the key, value and item in a dictionary.</a:t>
            </a:r>
          </a:p>
          <a:p>
            <a:pPr algn="l"/>
            <a:r>
              <a:rPr lang="en-US" sz="1100" b="1" i="0" dirty="0">
                <a:effectLst/>
                <a:latin typeface="Helvetica" panose="020B0604020202020204" pitchFamily="34" charset="0"/>
              </a:rPr>
              <a:t>32.</a:t>
            </a:r>
            <a:r>
              <a:rPr lang="en-US" sz="1100" b="0" i="0" dirty="0">
                <a:effectLst/>
                <a:latin typeface="Helvetica" panose="020B0604020202020204" pitchFamily="34" charset="0"/>
              </a:rPr>
              <a:t> Write a Python program to print a dictionary line by line. </a:t>
            </a:r>
          </a:p>
          <a:p>
            <a:pPr algn="l"/>
            <a:r>
              <a:rPr lang="en-US" sz="1100" b="1" i="0" dirty="0">
                <a:effectLst/>
                <a:latin typeface="Helvetica" panose="020B0604020202020204" pitchFamily="34" charset="0"/>
              </a:rPr>
              <a:t>33.</a:t>
            </a:r>
            <a:r>
              <a:rPr lang="en-US" sz="1100" b="0" i="0" dirty="0">
                <a:effectLst/>
                <a:latin typeface="Helvetica" panose="020B0604020202020204" pitchFamily="34" charset="0"/>
              </a:rPr>
              <a:t> Write a Python program to check multiple keys exists in a dictionary. </a:t>
            </a:r>
          </a:p>
          <a:p>
            <a:pPr algn="l"/>
            <a:r>
              <a:rPr lang="en-US" sz="1100" b="1" i="0" dirty="0">
                <a:effectLst/>
                <a:latin typeface="Helvetica" panose="020B0604020202020204" pitchFamily="34" charset="0"/>
              </a:rPr>
              <a:t>34.</a:t>
            </a:r>
            <a:r>
              <a:rPr lang="en-US" sz="1100" b="0" i="0" dirty="0">
                <a:effectLst/>
                <a:latin typeface="Helvetica" panose="020B0604020202020204" pitchFamily="34" charset="0"/>
              </a:rPr>
              <a:t> Write a Python program to count number of items in a dictionary value that is a list. </a:t>
            </a:r>
          </a:p>
          <a:p>
            <a:pPr algn="l"/>
            <a:r>
              <a:rPr lang="en-US" sz="1100" b="1" i="0" dirty="0">
                <a:effectLst/>
                <a:latin typeface="Helvetica" panose="020B0604020202020204" pitchFamily="34" charset="0"/>
              </a:rPr>
              <a:t>35.</a:t>
            </a:r>
            <a:r>
              <a:rPr lang="en-US" sz="1100" b="0" i="0" dirty="0">
                <a:effectLst/>
                <a:latin typeface="Helvetica" panose="020B0604020202020204" pitchFamily="34" charset="0"/>
              </a:rPr>
              <a:t> Write a Python program to sort Counter by value.</a:t>
            </a:r>
            <a:br>
              <a:rPr lang="en-US" sz="1100" b="0" i="0" dirty="0">
                <a:effectLst/>
                <a:latin typeface="Helvetica" panose="020B0604020202020204" pitchFamily="34" charset="0"/>
              </a:rPr>
            </a:br>
            <a:r>
              <a:rPr lang="en-US" sz="1100" b="0" i="0" dirty="0">
                <a:effectLst/>
                <a:latin typeface="Helvetica" panose="020B0604020202020204" pitchFamily="34" charset="0"/>
              </a:rPr>
              <a:t>Sample data : {'Math':81, 'Physics':83, 'Chemistry':87}</a:t>
            </a:r>
            <a:br>
              <a:rPr lang="en-US" sz="1100" b="0" i="0" dirty="0">
                <a:effectLst/>
                <a:latin typeface="Helvetica" panose="020B0604020202020204" pitchFamily="34" charset="0"/>
              </a:rPr>
            </a:br>
            <a:r>
              <a:rPr lang="en-US" sz="1100" b="0" i="0" dirty="0">
                <a:effectLst/>
                <a:latin typeface="Helvetica" panose="020B0604020202020204" pitchFamily="34" charset="0"/>
              </a:rPr>
              <a:t>Expected data: [('Chemistry', 87), ('Physics', 83), ('Math', 81)]</a:t>
            </a:r>
            <a:br>
              <a:rPr lang="en-US" sz="1100" b="0" i="0" dirty="0">
                <a:effectLst/>
                <a:latin typeface="Helvetica" panose="020B0604020202020204" pitchFamily="34" charset="0"/>
              </a:rPr>
            </a:b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83079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0D4E-1472-4B63-9C6D-60FC4E71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30F67-17E6-4701-9AC9-308FD7B5B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375957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4000" b="1" i="0" dirty="0">
                <a:effectLst/>
                <a:latin typeface="Helvetica" panose="020B0604020202020204" pitchFamily="34" charset="0"/>
              </a:rPr>
              <a:t>36.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 Write a Python program to create a dictionary from two lists without losing duplicate values. 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Sample lists: ['Class-V', 'Class-VI', 'Class-VII', 'Class-VIII'], [1, 2, 2, 3]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Expected Output: </a:t>
            </a:r>
            <a:r>
              <a:rPr lang="en-US" sz="4000" b="0" i="0" dirty="0" err="1">
                <a:effectLst/>
                <a:latin typeface="Helvetica" panose="020B0604020202020204" pitchFamily="34" charset="0"/>
              </a:rPr>
              <a:t>defaultdict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(&lt;class 'set'&gt;, {'Class-V': {1}, 'Class-VI': {2}, 'Class-VII': {2}, 'Class-VIII': {3}})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endParaRPr lang="en-US" sz="4000" b="0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4000" b="1" i="0" dirty="0">
                <a:effectLst/>
                <a:latin typeface="Helvetica" panose="020B0604020202020204" pitchFamily="34" charset="0"/>
              </a:rPr>
              <a:t>37.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 Write a Python program to replace dictionary values with their average. </a:t>
            </a:r>
          </a:p>
          <a:p>
            <a:pPr algn="l"/>
            <a:r>
              <a:rPr lang="en-US" sz="4000" b="1" i="0" dirty="0">
                <a:effectLst/>
                <a:latin typeface="Helvetica" panose="020B0604020202020204" pitchFamily="34" charset="0"/>
              </a:rPr>
              <a:t>38.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 Write a Python program to match key values in two dictionaries. 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Sample dictionary: {'key1': 1, 'key2': 3, 'key3': 2}, {'key1': 1, 'key2': 2}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Expected output: key1: 1 is present in both x and y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endParaRPr lang="en-US" sz="4000" b="0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CA" sz="4000" b="1" i="0" dirty="0">
                <a:effectLst/>
                <a:latin typeface="Helvetica" panose="020B0604020202020204" pitchFamily="34" charset="0"/>
              </a:rPr>
              <a:t>39.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 Write a Python program to store a given dictionary in a json file.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Original dictionary: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{'students': [{'</a:t>
            </a:r>
            <a:r>
              <a:rPr lang="en-CA" sz="4000" b="0" i="0" dirty="0" err="1">
                <a:effectLst/>
                <a:latin typeface="Helvetica" panose="020B0604020202020204" pitchFamily="34" charset="0"/>
              </a:rPr>
              <a:t>firstName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': 'Nikki', '</a:t>
            </a:r>
            <a:r>
              <a:rPr lang="en-CA" sz="4000" b="0" i="0" dirty="0" err="1">
                <a:effectLst/>
                <a:latin typeface="Helvetica" panose="020B0604020202020204" pitchFamily="34" charset="0"/>
              </a:rPr>
              <a:t>lastName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': '</a:t>
            </a:r>
            <a:r>
              <a:rPr lang="en-CA" sz="4000" b="0" i="0" dirty="0" err="1">
                <a:effectLst/>
                <a:latin typeface="Helvetica" panose="020B0604020202020204" pitchFamily="34" charset="0"/>
              </a:rPr>
              <a:t>Roysden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'}, {'</a:t>
            </a:r>
            <a:r>
              <a:rPr lang="en-CA" sz="4000" b="0" i="0" dirty="0" err="1">
                <a:effectLst/>
                <a:latin typeface="Helvetica" panose="020B0604020202020204" pitchFamily="34" charset="0"/>
              </a:rPr>
              <a:t>firstName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': 'Mervin', '</a:t>
            </a:r>
            <a:r>
              <a:rPr lang="en-CA" sz="4000" b="0" i="0" dirty="0" err="1">
                <a:effectLst/>
                <a:latin typeface="Helvetica" panose="020B0604020202020204" pitchFamily="34" charset="0"/>
              </a:rPr>
              <a:t>lastName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': 'Friedland'}, {'</a:t>
            </a:r>
            <a:r>
              <a:rPr lang="en-CA" sz="4000" b="0" i="0" dirty="0" err="1">
                <a:effectLst/>
                <a:latin typeface="Helvetica" panose="020B0604020202020204" pitchFamily="34" charset="0"/>
              </a:rPr>
              <a:t>firstName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': 'Aron ', '</a:t>
            </a:r>
            <a:r>
              <a:rPr lang="en-CA" sz="4000" b="0" i="0" dirty="0" err="1">
                <a:effectLst/>
                <a:latin typeface="Helvetica" panose="020B0604020202020204" pitchFamily="34" charset="0"/>
              </a:rPr>
              <a:t>lastName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': '</a:t>
            </a:r>
            <a:r>
              <a:rPr lang="en-CA" sz="4000" b="0" i="0" dirty="0" err="1">
                <a:effectLst/>
                <a:latin typeface="Helvetica" panose="020B0604020202020204" pitchFamily="34" charset="0"/>
              </a:rPr>
              <a:t>Wilkins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'}], 'teachers': [{'</a:t>
            </a:r>
            <a:r>
              <a:rPr lang="en-CA" sz="4000" b="0" i="0" dirty="0" err="1">
                <a:effectLst/>
                <a:latin typeface="Helvetica" panose="020B0604020202020204" pitchFamily="34" charset="0"/>
              </a:rPr>
              <a:t>firstName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': 'Amberly', '</a:t>
            </a:r>
            <a:r>
              <a:rPr lang="en-CA" sz="4000" b="0" i="0" dirty="0" err="1">
                <a:effectLst/>
                <a:latin typeface="Helvetica" panose="020B0604020202020204" pitchFamily="34" charset="0"/>
              </a:rPr>
              <a:t>lastName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': 'Calico'}, {'</a:t>
            </a:r>
            <a:r>
              <a:rPr lang="en-CA" sz="4000" b="0" i="0" dirty="0" err="1">
                <a:effectLst/>
                <a:latin typeface="Helvetica" panose="020B0604020202020204" pitchFamily="34" charset="0"/>
              </a:rPr>
              <a:t>firstName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': 'Regine', '</a:t>
            </a:r>
            <a:r>
              <a:rPr lang="en-CA" sz="4000" b="0" i="0" dirty="0" err="1">
                <a:effectLst/>
                <a:latin typeface="Helvetica" panose="020B0604020202020204" pitchFamily="34" charset="0"/>
              </a:rPr>
              <a:t>lastName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': '</a:t>
            </a:r>
            <a:r>
              <a:rPr lang="en-CA" sz="4000" b="0" i="0" dirty="0" err="1">
                <a:effectLst/>
                <a:latin typeface="Helvetica" panose="020B0604020202020204" pitchFamily="34" charset="0"/>
              </a:rPr>
              <a:t>Agtarap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'}]}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&lt;class '</a:t>
            </a:r>
            <a:r>
              <a:rPr lang="en-CA" sz="4000" b="0" i="0" dirty="0" err="1">
                <a:effectLst/>
                <a:latin typeface="Helvetica" panose="020B0604020202020204" pitchFamily="34" charset="0"/>
              </a:rPr>
              <a:t>dict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'&gt;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Json file to dictionary: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{'students': [{'</a:t>
            </a:r>
            <a:r>
              <a:rPr lang="en-CA" sz="4000" b="0" i="0" dirty="0" err="1">
                <a:effectLst/>
                <a:latin typeface="Helvetica" panose="020B0604020202020204" pitchFamily="34" charset="0"/>
              </a:rPr>
              <a:t>firstName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': 'Nikki', '</a:t>
            </a:r>
            <a:r>
              <a:rPr lang="en-CA" sz="4000" b="0" i="0" dirty="0" err="1">
                <a:effectLst/>
                <a:latin typeface="Helvetica" panose="020B0604020202020204" pitchFamily="34" charset="0"/>
              </a:rPr>
              <a:t>lastName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': '</a:t>
            </a:r>
            <a:r>
              <a:rPr lang="en-CA" sz="4000" b="0" i="0" dirty="0" err="1">
                <a:effectLst/>
                <a:latin typeface="Helvetica" panose="020B0604020202020204" pitchFamily="34" charset="0"/>
              </a:rPr>
              <a:t>Roysden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'}, {'</a:t>
            </a:r>
            <a:r>
              <a:rPr lang="en-CA" sz="4000" b="0" i="0" dirty="0" err="1">
                <a:effectLst/>
                <a:latin typeface="Helvetica" panose="020B0604020202020204" pitchFamily="34" charset="0"/>
              </a:rPr>
              <a:t>firstName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': 'Mervin', '</a:t>
            </a:r>
            <a:r>
              <a:rPr lang="en-CA" sz="4000" b="0" i="0" dirty="0" err="1">
                <a:effectLst/>
                <a:latin typeface="Helvetica" panose="020B0604020202020204" pitchFamily="34" charset="0"/>
              </a:rPr>
              <a:t>lastName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': 'Friedland'}, {'</a:t>
            </a:r>
            <a:r>
              <a:rPr lang="en-CA" sz="4000" b="0" i="0" dirty="0" err="1">
                <a:effectLst/>
                <a:latin typeface="Helvetica" panose="020B0604020202020204" pitchFamily="34" charset="0"/>
              </a:rPr>
              <a:t>firstName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': 'Aron ', '</a:t>
            </a:r>
            <a:r>
              <a:rPr lang="en-CA" sz="4000" b="0" i="0" dirty="0" err="1">
                <a:effectLst/>
                <a:latin typeface="Helvetica" panose="020B0604020202020204" pitchFamily="34" charset="0"/>
              </a:rPr>
              <a:t>lastName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': '</a:t>
            </a:r>
            <a:r>
              <a:rPr lang="en-CA" sz="4000" b="0" i="0" dirty="0" err="1">
                <a:effectLst/>
                <a:latin typeface="Helvetica" panose="020B0604020202020204" pitchFamily="34" charset="0"/>
              </a:rPr>
              <a:t>Wilkins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'}], 'teachers': [{'</a:t>
            </a:r>
            <a:r>
              <a:rPr lang="en-CA" sz="4000" b="0" i="0" dirty="0" err="1">
                <a:effectLst/>
                <a:latin typeface="Helvetica" panose="020B0604020202020204" pitchFamily="34" charset="0"/>
              </a:rPr>
              <a:t>firstName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': 'Amberly', '</a:t>
            </a:r>
            <a:r>
              <a:rPr lang="en-CA" sz="4000" b="0" i="0" dirty="0" err="1">
                <a:effectLst/>
                <a:latin typeface="Helvetica" panose="020B0604020202020204" pitchFamily="34" charset="0"/>
              </a:rPr>
              <a:t>lastName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': 'Calico'}, {'</a:t>
            </a:r>
            <a:r>
              <a:rPr lang="en-CA" sz="4000" b="0" i="0" dirty="0" err="1">
                <a:effectLst/>
                <a:latin typeface="Helvetica" panose="020B0604020202020204" pitchFamily="34" charset="0"/>
              </a:rPr>
              <a:t>firstName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': 'Regine', '</a:t>
            </a:r>
            <a:r>
              <a:rPr lang="en-CA" sz="4000" b="0" i="0" dirty="0" err="1">
                <a:effectLst/>
                <a:latin typeface="Helvetica" panose="020B0604020202020204" pitchFamily="34" charset="0"/>
              </a:rPr>
              <a:t>lastName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': '</a:t>
            </a:r>
            <a:r>
              <a:rPr lang="en-CA" sz="4000" b="0" i="0" dirty="0" err="1">
                <a:effectLst/>
                <a:latin typeface="Helvetica" panose="020B0604020202020204" pitchFamily="34" charset="0"/>
              </a:rPr>
              <a:t>Agtarap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'}]}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endParaRPr lang="en-CA" sz="4000" b="0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CA" sz="4000" b="1" i="0" dirty="0">
                <a:effectLst/>
                <a:latin typeface="Helvetica" panose="020B0604020202020204" pitchFamily="34" charset="0"/>
              </a:rPr>
              <a:t>40.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 Write a Python program to create a dictionary of keys x, y, and z where each key has as value a list from 11-20, 21-30, and 31-40 respectively. Access the fifth value of each key from the dictionary. 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{'x': [11, 12, 13, 14, 15, 16, 17, 18, 19],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'y': [21, 22, 23, 24, 25, 26, 27, 28, 29],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'z': [31, 32, 33, 34, 35, 36, 37, 38, 39]}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15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25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35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x has value [11, 12, 13, 14, 15, 16, 17, 18, 19]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y has value [21, 22, 23, 24, 25, 26, 27, 28, 29]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z has value [31, 32, 33, 34, 35, 36, 37, 38, 39]</a:t>
            </a:r>
          </a:p>
          <a:p>
            <a:pPr algn="l"/>
            <a:br>
              <a:rPr lang="en-US" sz="2000" dirty="0"/>
            </a:br>
            <a:endParaRPr lang="en-CA" sz="2000" dirty="0"/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4EB3D-9C38-413E-9655-91940811F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en-CA" sz="4000" b="1" i="0" dirty="0">
                <a:effectLst/>
                <a:latin typeface="Helvetica" panose="020B0604020202020204" pitchFamily="34" charset="0"/>
              </a:rPr>
              <a:t>41.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 Write a Python program to drop empty Items from a given Dictionary.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Original Dictionary: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{'c1': 'Red', 'c2': 'Green', 'c3': None}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New Dictionary after dropping empty items: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{'c1': 'Red', 'c2': 'Green’}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endParaRPr lang="en-CA" sz="4000" b="0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CA" sz="4000" b="1" i="0" dirty="0">
                <a:effectLst/>
                <a:latin typeface="Helvetica" panose="020B0604020202020204" pitchFamily="34" charset="0"/>
              </a:rPr>
              <a:t>42.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 Write a Python program to filter a dictionary based on values. 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Original Dictionary: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{'Cierra Vega': 175, 'Alden Cantrell': 180, 'Kierra Gentry': 165, 'Pierre Cox': 190}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Marks greater than 170: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{'Cierra Vega': 175, 'Alden Cantrell': 180, 'Pierre Cox': 190}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endParaRPr lang="en-CA" sz="4000" b="0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CA" sz="4000" b="1" i="0" dirty="0">
                <a:effectLst/>
                <a:latin typeface="Helvetica" panose="020B0604020202020204" pitchFamily="34" charset="0"/>
              </a:rPr>
              <a:t>43.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 Write a Python program to convert more than one list to nested dictionary.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Original strings: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['S001', 'S002', 'S003', 'S004']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['Adina Park', 'Leyton Marsh', 'Duncan Boyle', '</a:t>
            </a:r>
            <a:r>
              <a:rPr lang="en-CA" sz="4000" b="0" i="0" dirty="0" err="1">
                <a:effectLst/>
                <a:latin typeface="Helvetica" panose="020B0604020202020204" pitchFamily="34" charset="0"/>
              </a:rPr>
              <a:t>Saim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 Richards']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[85, 98, 89, 92]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Nested dictionary: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[{'S001': {'Adina Park': 85}}, {'S002': {'Leyton Marsh': 98}}, {'S003': {'Duncan Boyle': 89}}, {'S004': {'</a:t>
            </a:r>
            <a:r>
              <a:rPr lang="en-CA" sz="4000" b="0" i="0" dirty="0" err="1">
                <a:effectLst/>
                <a:latin typeface="Helvetica" panose="020B0604020202020204" pitchFamily="34" charset="0"/>
              </a:rPr>
              <a:t>Saim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 Richards': 92}}]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endParaRPr lang="en-CA" sz="4000" b="0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CA" sz="4000" b="1" i="0" dirty="0">
                <a:effectLst/>
                <a:latin typeface="Helvetica" panose="020B0604020202020204" pitchFamily="34" charset="0"/>
              </a:rPr>
              <a:t>44.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 Write a Python program to filter the height and width of students, which are stored in a dictionary.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Original Dictionary: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{'Cierra Vega': (6.2, 70), 'Alden Cantrell': (5.9, 65), 'Kierra Gentry': (6.0, 68), 'Pierre Cox': (5.8, 66)}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Height &gt; 6ft and Weight&gt; 70kg: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{'Cierra Vega': (6.2, 70)}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endParaRPr lang="en-CA" sz="4000" b="0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CA" sz="4000" b="1" i="0" dirty="0">
                <a:effectLst/>
                <a:latin typeface="Helvetica" panose="020B0604020202020204" pitchFamily="34" charset="0"/>
              </a:rPr>
              <a:t>45.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 Write a Python program to check all values are same in a dictionary. 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Original Dictionary: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{'Cierra Vega': 12, 'Alden Cantrell': 12, 'Kierra Gentry': 12, 'Pierre Cox': 12}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Check all are 12 in the dictionary.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True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Check all are 10 in the dictionary.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82053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2544-2C58-4C6B-806E-595F2510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6274-27CD-42E2-B741-759D63CF77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en-CA" sz="4000" b="1" i="0" dirty="0">
                <a:effectLst/>
                <a:latin typeface="Helvetica" panose="020B0604020202020204" pitchFamily="34" charset="0"/>
              </a:rPr>
              <a:t>46.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 Write a Python program to create a dictionary grouping a sequence of key-value pairs into a dictionary of lists. 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Original list: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[('yellow', 1), ('blue', 2), ('yellow', 3), ('blue', 4), ('red', 1)]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Grouping a sequence of key-value pairs into a dictionary of lists: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{'yellow': [1, 3], 'blue': [2, 4], 'red': [1]}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endParaRPr lang="en-CA" sz="4000" b="0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CA" sz="4000" b="1" i="0" dirty="0">
                <a:effectLst/>
                <a:latin typeface="Helvetica" panose="020B0604020202020204" pitchFamily="34" charset="0"/>
              </a:rPr>
              <a:t>47.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 Write a Python program to split a given dictionary of lists into list of dictionaries. 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Original dictionary of lists: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{'Science': [88, 89, 62, 95], 'Language': [77, 78, 84, 80]}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Split said dictionary of lists into list of dictionaries: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[{'Science': 88, 'Language': 77}, {'Science': 89, 'Language': 78}, {'Science': 62, 'Language': 84}, {'Science': 95, 'Language': 80}]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endParaRPr lang="en-CA" sz="4000" b="0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CA" sz="4000" b="1" i="0" dirty="0">
                <a:effectLst/>
                <a:latin typeface="Helvetica" panose="020B0604020202020204" pitchFamily="34" charset="0"/>
              </a:rPr>
              <a:t>48.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 Write a Python program to remove a specified dictionary from a given list.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Original list of dictionary: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[{'id': '#FF0000', 'color': 'Red'}, {'id': '#800000', 'color': 'Maroon'}, {'id': '#FFFF00', 'color': 'Yellow'}, {'id': '#808000', 'color': 'Olive'}]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Remove id #FF0000 from the said list of dictionary: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[{'id': '#800000', 'color': 'Maroon'}, {'id': '#FFFF00', 'color': 'Yellow'}, {'id': '#808000', 'color': 'Olive’}]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endParaRPr lang="en-CA" sz="4000" b="0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CA" sz="4000" b="1" i="0" dirty="0">
                <a:effectLst/>
                <a:latin typeface="Helvetica" panose="020B0604020202020204" pitchFamily="34" charset="0"/>
              </a:rPr>
              <a:t>49.</a:t>
            </a:r>
            <a:r>
              <a:rPr lang="en-CA" sz="4000" b="0" i="0" dirty="0">
                <a:effectLst/>
                <a:latin typeface="Helvetica" panose="020B0604020202020204" pitchFamily="34" charset="0"/>
              </a:rPr>
              <a:t> Write a Python program to convert string values of a given dictionary, into integer/float datatypes.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Original list: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[{'x': '10', 'y': '20', 'z': '30'}, {'p': '40', 'q': '50', 'r': '60'}]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String values of a given dictionary, into integer types: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[{'x': 10, 'y': 20, 'z': 30}, {'p': 40, 'q': 50, 'r': 60}]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Original list: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[{'x': '10.12', 'y': '20.23', 'z': '30'}, {'p': '40.00', 'q': '50.19', 'r': '60.99'}]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String values of a given dictionary, into float types: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r>
              <a:rPr lang="en-CA" sz="4000" b="0" i="0" dirty="0">
                <a:effectLst/>
                <a:latin typeface="Helvetica" panose="020B0604020202020204" pitchFamily="34" charset="0"/>
              </a:rPr>
              <a:t>[{'x': 10.12, 'y': 20.23, 'z': 30.0}, {'p': 40.0, 'q': 50.19, 'r': 60.99}]</a:t>
            </a:r>
            <a:br>
              <a:rPr lang="en-CA" sz="4000" b="0" i="0" dirty="0">
                <a:effectLst/>
                <a:latin typeface="Helvetica" panose="020B0604020202020204" pitchFamily="34" charset="0"/>
              </a:rPr>
            </a:b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64E61-C4E5-4C38-B037-C67EE3ABEA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CA" sz="4000" dirty="0">
                <a:latin typeface="Helvetica" panose="020B0604020202020204" pitchFamily="34" charset="0"/>
              </a:rPr>
              <a:t>50. A Python Dictionary contains List as value. Write a Python program to clear the list values in the said dictionary. </a:t>
            </a:r>
            <a:br>
              <a:rPr lang="en-CA" sz="4000" dirty="0">
                <a:latin typeface="Helvetica" panose="020B0604020202020204" pitchFamily="34" charset="0"/>
              </a:rPr>
            </a:br>
            <a:r>
              <a:rPr lang="en-CA" sz="4000" dirty="0">
                <a:latin typeface="Helvetica" panose="020B0604020202020204" pitchFamily="34" charset="0"/>
              </a:rPr>
              <a:t>Original Dictionary:</a:t>
            </a:r>
            <a:br>
              <a:rPr lang="en-CA" sz="4000" dirty="0">
                <a:latin typeface="Helvetica" panose="020B0604020202020204" pitchFamily="34" charset="0"/>
              </a:rPr>
            </a:br>
            <a:r>
              <a:rPr lang="en-CA" sz="4000" dirty="0">
                <a:latin typeface="Helvetica" panose="020B0604020202020204" pitchFamily="34" charset="0"/>
              </a:rPr>
              <a:t>{'C1': [10, 20, 30], 'C2': [20, 30, 40], 'C3': [12, 34]}</a:t>
            </a:r>
            <a:br>
              <a:rPr lang="en-CA" sz="4000" dirty="0">
                <a:latin typeface="Helvetica" panose="020B0604020202020204" pitchFamily="34" charset="0"/>
              </a:rPr>
            </a:br>
            <a:r>
              <a:rPr lang="en-CA" sz="4000" dirty="0">
                <a:latin typeface="Helvetica" panose="020B0604020202020204" pitchFamily="34" charset="0"/>
              </a:rPr>
              <a:t>Clear the list values in the said dictionary:</a:t>
            </a:r>
            <a:br>
              <a:rPr lang="en-CA" sz="4000" dirty="0">
                <a:latin typeface="Helvetica" panose="020B0604020202020204" pitchFamily="34" charset="0"/>
              </a:rPr>
            </a:br>
            <a:r>
              <a:rPr lang="en-CA" sz="4000" dirty="0">
                <a:latin typeface="Helvetica" panose="020B0604020202020204" pitchFamily="34" charset="0"/>
              </a:rPr>
              <a:t>{'C1': [], 'C2': [], 'C3': []}</a:t>
            </a:r>
          </a:p>
          <a:p>
            <a:pPr algn="l"/>
            <a:r>
              <a:rPr lang="en-US" sz="3600" b="1" i="0" dirty="0">
                <a:effectLst/>
                <a:latin typeface="Helvetica" panose="020B0604020202020204" pitchFamily="34" charset="0"/>
              </a:rPr>
              <a:t>51.</a:t>
            </a:r>
            <a:r>
              <a:rPr lang="en-US" sz="3600" b="0" i="0" dirty="0">
                <a:effectLst/>
                <a:latin typeface="Helvetica" panose="020B0604020202020204" pitchFamily="34" charset="0"/>
              </a:rPr>
              <a:t> A Python Dictionary contains List as value. Write a Python program to update the list values in the said dictionary. </a:t>
            </a:r>
            <a:br>
              <a:rPr lang="en-US" sz="3600" b="0" i="0" dirty="0">
                <a:effectLst/>
                <a:latin typeface="Helvetica" panose="020B0604020202020204" pitchFamily="34" charset="0"/>
              </a:rPr>
            </a:br>
            <a:r>
              <a:rPr lang="en-US" sz="3600" b="0" i="0" dirty="0">
                <a:effectLst/>
                <a:latin typeface="Helvetica" panose="020B0604020202020204" pitchFamily="34" charset="0"/>
              </a:rPr>
              <a:t>Original Dictionary:</a:t>
            </a:r>
            <a:br>
              <a:rPr lang="en-US" sz="3600" b="0" i="0" dirty="0">
                <a:effectLst/>
                <a:latin typeface="Helvetica" panose="020B0604020202020204" pitchFamily="34" charset="0"/>
              </a:rPr>
            </a:br>
            <a:r>
              <a:rPr lang="en-US" sz="3600" b="0" i="0" dirty="0">
                <a:effectLst/>
                <a:latin typeface="Helvetica" panose="020B0604020202020204" pitchFamily="34" charset="0"/>
              </a:rPr>
              <a:t>{'Math': [88, 89, 90], 'Physics': [92, 94, 89], 'Chemistry': [90, 87, 93]}</a:t>
            </a:r>
            <a:br>
              <a:rPr lang="en-US" sz="3600" b="0" i="0" dirty="0">
                <a:effectLst/>
                <a:latin typeface="Helvetica" panose="020B0604020202020204" pitchFamily="34" charset="0"/>
              </a:rPr>
            </a:br>
            <a:r>
              <a:rPr lang="en-US" sz="3600" b="0" i="0" dirty="0">
                <a:effectLst/>
                <a:latin typeface="Helvetica" panose="020B0604020202020204" pitchFamily="34" charset="0"/>
              </a:rPr>
              <a:t>Update the list values of the said dictionary:</a:t>
            </a:r>
            <a:br>
              <a:rPr lang="en-US" sz="3600" b="0" i="0" dirty="0">
                <a:effectLst/>
                <a:latin typeface="Helvetica" panose="020B0604020202020204" pitchFamily="34" charset="0"/>
              </a:rPr>
            </a:br>
            <a:r>
              <a:rPr lang="en-US" sz="3600" b="0" i="0" dirty="0">
                <a:effectLst/>
                <a:latin typeface="Helvetica" panose="020B0604020202020204" pitchFamily="34" charset="0"/>
              </a:rPr>
              <a:t>{'Math': [89, 90, 91], 'Physics': [90, 92, 87], 'Chemistry': [90, 87, 93]}</a:t>
            </a:r>
            <a:br>
              <a:rPr lang="en-US" sz="3600" b="0" i="0" dirty="0">
                <a:effectLst/>
                <a:latin typeface="Helvetica" panose="020B0604020202020204" pitchFamily="34" charset="0"/>
              </a:rPr>
            </a:br>
            <a:endParaRPr lang="en-US" sz="3600" b="0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3600" b="1" i="0" dirty="0">
                <a:effectLst/>
                <a:latin typeface="Helvetica" panose="020B0604020202020204" pitchFamily="34" charset="0"/>
              </a:rPr>
              <a:t>52.</a:t>
            </a:r>
            <a:r>
              <a:rPr lang="en-US" sz="3600" b="0" i="0" dirty="0">
                <a:effectLst/>
                <a:latin typeface="Helvetica" panose="020B0604020202020204" pitchFamily="34" charset="0"/>
              </a:rPr>
              <a:t> Write a Python program to extract a list of values from a given list of dictionaries.</a:t>
            </a:r>
            <a:br>
              <a:rPr lang="en-US" sz="3600" b="0" i="0" dirty="0">
                <a:effectLst/>
                <a:latin typeface="Helvetica" panose="020B0604020202020204" pitchFamily="34" charset="0"/>
              </a:rPr>
            </a:br>
            <a:r>
              <a:rPr lang="en-US" sz="3600" b="0" i="0" dirty="0">
                <a:effectLst/>
                <a:latin typeface="Helvetica" panose="020B0604020202020204" pitchFamily="34" charset="0"/>
              </a:rPr>
              <a:t>Original Dictionary:</a:t>
            </a:r>
            <a:br>
              <a:rPr lang="en-US" sz="3600" b="0" i="0" dirty="0">
                <a:effectLst/>
                <a:latin typeface="Helvetica" panose="020B0604020202020204" pitchFamily="34" charset="0"/>
              </a:rPr>
            </a:br>
            <a:r>
              <a:rPr lang="en-US" sz="3600" b="0" i="0" dirty="0">
                <a:effectLst/>
                <a:latin typeface="Helvetica" panose="020B0604020202020204" pitchFamily="34" charset="0"/>
              </a:rPr>
              <a:t>[{'Math': 90, 'Science': 92}, {'Math': 89, 'Science': 94}, {'Math': 92, 'Science': 88}]</a:t>
            </a:r>
            <a:br>
              <a:rPr lang="en-US" sz="3600" b="0" i="0" dirty="0">
                <a:effectLst/>
                <a:latin typeface="Helvetica" panose="020B0604020202020204" pitchFamily="34" charset="0"/>
              </a:rPr>
            </a:br>
            <a:r>
              <a:rPr lang="en-US" sz="3600" b="0" i="0" dirty="0">
                <a:effectLst/>
                <a:latin typeface="Helvetica" panose="020B0604020202020204" pitchFamily="34" charset="0"/>
              </a:rPr>
              <a:t>Extract a list of values from said list of dictionaries where subject = Science</a:t>
            </a:r>
            <a:br>
              <a:rPr lang="en-US" sz="3600" b="0" i="0" dirty="0">
                <a:effectLst/>
                <a:latin typeface="Helvetica" panose="020B0604020202020204" pitchFamily="34" charset="0"/>
              </a:rPr>
            </a:br>
            <a:r>
              <a:rPr lang="en-US" sz="3600" b="0" i="0" dirty="0">
                <a:effectLst/>
                <a:latin typeface="Helvetica" panose="020B0604020202020204" pitchFamily="34" charset="0"/>
              </a:rPr>
              <a:t>[92, 94, 88]</a:t>
            </a:r>
            <a:br>
              <a:rPr lang="en-US" sz="3600" b="0" i="0" dirty="0">
                <a:effectLst/>
                <a:latin typeface="Helvetica" panose="020B0604020202020204" pitchFamily="34" charset="0"/>
              </a:rPr>
            </a:br>
            <a:r>
              <a:rPr lang="en-US" sz="3600" b="0" i="0" dirty="0">
                <a:effectLst/>
                <a:latin typeface="Helvetica" panose="020B0604020202020204" pitchFamily="34" charset="0"/>
              </a:rPr>
              <a:t>Original Dictionary:</a:t>
            </a:r>
            <a:br>
              <a:rPr lang="en-US" sz="3600" b="0" i="0" dirty="0">
                <a:effectLst/>
                <a:latin typeface="Helvetica" panose="020B0604020202020204" pitchFamily="34" charset="0"/>
              </a:rPr>
            </a:br>
            <a:r>
              <a:rPr lang="en-US" sz="3600" b="0" i="0" dirty="0">
                <a:effectLst/>
                <a:latin typeface="Helvetica" panose="020B0604020202020204" pitchFamily="34" charset="0"/>
              </a:rPr>
              <a:t>[{'Math': 90, 'Science': 92}, {'Math': 89, 'Science': 94}, {'Math': 92, 'Science': 88}]</a:t>
            </a:r>
            <a:br>
              <a:rPr lang="en-US" sz="3600" b="0" i="0" dirty="0">
                <a:effectLst/>
                <a:latin typeface="Helvetica" panose="020B0604020202020204" pitchFamily="34" charset="0"/>
              </a:rPr>
            </a:br>
            <a:r>
              <a:rPr lang="en-US" sz="3600" b="0" i="0" dirty="0">
                <a:effectLst/>
                <a:latin typeface="Helvetica" panose="020B0604020202020204" pitchFamily="34" charset="0"/>
              </a:rPr>
              <a:t>Extract a list of values from said list of dictionaries where subject = Math</a:t>
            </a:r>
            <a:br>
              <a:rPr lang="en-US" sz="3600" b="0" i="0" dirty="0">
                <a:effectLst/>
                <a:latin typeface="Helvetica" panose="020B0604020202020204" pitchFamily="34" charset="0"/>
              </a:rPr>
            </a:br>
            <a:r>
              <a:rPr lang="en-US" sz="3600" b="0" i="0" dirty="0">
                <a:effectLst/>
                <a:latin typeface="Helvetica" panose="020B0604020202020204" pitchFamily="34" charset="0"/>
              </a:rPr>
              <a:t>[90, 89, 92]</a:t>
            </a:r>
            <a:br>
              <a:rPr lang="en-US" sz="3600" b="0" i="0" dirty="0">
                <a:effectLst/>
                <a:latin typeface="Helvetica" panose="020B0604020202020204" pitchFamily="34" charset="0"/>
              </a:rPr>
            </a:br>
            <a:endParaRPr lang="en-US" sz="3600" b="0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3600" b="1" i="0" dirty="0">
                <a:effectLst/>
                <a:latin typeface="Helvetica" panose="020B0604020202020204" pitchFamily="34" charset="0"/>
              </a:rPr>
              <a:t>53.</a:t>
            </a:r>
            <a:r>
              <a:rPr lang="en-US" sz="3600" b="0" i="0" dirty="0">
                <a:effectLst/>
                <a:latin typeface="Helvetica" panose="020B0604020202020204" pitchFamily="34" charset="0"/>
              </a:rPr>
              <a:t> Write a Python program to find the length of a given dictionary values. </a:t>
            </a:r>
            <a:br>
              <a:rPr lang="en-US" sz="3600" b="0" i="0" dirty="0">
                <a:effectLst/>
                <a:latin typeface="Helvetica" panose="020B0604020202020204" pitchFamily="34" charset="0"/>
              </a:rPr>
            </a:br>
            <a:r>
              <a:rPr lang="en-US" sz="3600" b="0" i="0" dirty="0">
                <a:effectLst/>
                <a:latin typeface="Helvetica" panose="020B0604020202020204" pitchFamily="34" charset="0"/>
              </a:rPr>
              <a:t>Original Dictionary:</a:t>
            </a:r>
            <a:br>
              <a:rPr lang="en-US" sz="3600" b="0" i="0" dirty="0">
                <a:effectLst/>
                <a:latin typeface="Helvetica" panose="020B0604020202020204" pitchFamily="34" charset="0"/>
              </a:rPr>
            </a:br>
            <a:r>
              <a:rPr lang="en-US" sz="3600" b="0" i="0" dirty="0">
                <a:effectLst/>
                <a:latin typeface="Helvetica" panose="020B0604020202020204" pitchFamily="34" charset="0"/>
              </a:rPr>
              <a:t>{1: 'red', 2: 'green', 3: 'black', 4: 'white', 5: 'black'}</a:t>
            </a:r>
            <a:br>
              <a:rPr lang="en-US" sz="3600" b="0" i="0" dirty="0">
                <a:effectLst/>
                <a:latin typeface="Helvetica" panose="020B0604020202020204" pitchFamily="34" charset="0"/>
              </a:rPr>
            </a:br>
            <a:r>
              <a:rPr lang="en-US" sz="3600" b="0" i="0" dirty="0">
                <a:effectLst/>
                <a:latin typeface="Helvetica" panose="020B0604020202020204" pitchFamily="34" charset="0"/>
              </a:rPr>
              <a:t>Length of dictionary values:</a:t>
            </a:r>
            <a:br>
              <a:rPr lang="en-US" sz="3600" b="0" i="0" dirty="0">
                <a:effectLst/>
                <a:latin typeface="Helvetica" panose="020B0604020202020204" pitchFamily="34" charset="0"/>
              </a:rPr>
            </a:br>
            <a:r>
              <a:rPr lang="en-US" sz="3600" b="0" i="0" dirty="0">
                <a:effectLst/>
                <a:latin typeface="Helvetica" panose="020B0604020202020204" pitchFamily="34" charset="0"/>
              </a:rPr>
              <a:t>{'red': 3, 'green': 5, 'black': 5, 'white': 5}</a:t>
            </a:r>
            <a:br>
              <a:rPr lang="en-US" sz="3600" b="0" i="0" dirty="0">
                <a:effectLst/>
                <a:latin typeface="Helvetica" panose="020B0604020202020204" pitchFamily="34" charset="0"/>
              </a:rPr>
            </a:br>
            <a:r>
              <a:rPr lang="en-US" sz="3600" b="0" i="0" dirty="0">
                <a:effectLst/>
                <a:latin typeface="Helvetica" panose="020B0604020202020204" pitchFamily="34" charset="0"/>
              </a:rPr>
              <a:t>Original Dictionary:</a:t>
            </a:r>
            <a:br>
              <a:rPr lang="en-US" sz="3600" b="0" i="0" dirty="0">
                <a:effectLst/>
                <a:latin typeface="Helvetica" panose="020B0604020202020204" pitchFamily="34" charset="0"/>
              </a:rPr>
            </a:br>
            <a:r>
              <a:rPr lang="en-US" sz="3600" b="0" i="0" dirty="0">
                <a:effectLst/>
                <a:latin typeface="Helvetica" panose="020B0604020202020204" pitchFamily="34" charset="0"/>
              </a:rPr>
              <a:t>{'1': 'Austin Little', '2': 'Natasha Howard', '3': 'Alfred Mullins', '4': 'Jamie Rowe'}</a:t>
            </a:r>
            <a:br>
              <a:rPr lang="en-US" sz="3600" b="0" i="0" dirty="0">
                <a:effectLst/>
                <a:latin typeface="Helvetica" panose="020B0604020202020204" pitchFamily="34" charset="0"/>
              </a:rPr>
            </a:br>
            <a:r>
              <a:rPr lang="en-US" sz="3600" b="0" i="0" dirty="0">
                <a:effectLst/>
                <a:latin typeface="Helvetica" panose="020B0604020202020204" pitchFamily="34" charset="0"/>
              </a:rPr>
              <a:t>Length of dictionary values:</a:t>
            </a:r>
            <a:br>
              <a:rPr lang="en-US" sz="3600" b="0" i="0" dirty="0">
                <a:effectLst/>
                <a:latin typeface="Helvetica" panose="020B0604020202020204" pitchFamily="34" charset="0"/>
              </a:rPr>
            </a:br>
            <a:r>
              <a:rPr lang="en-US" sz="3600" b="0" i="0" dirty="0">
                <a:effectLst/>
                <a:latin typeface="Helvetica" panose="020B0604020202020204" pitchFamily="34" charset="0"/>
              </a:rPr>
              <a:t>{'Austin Little': 13, 'Natasha Howard': 14, 'Alfred Mullins': 14, 'Jamie Rowe': 10}</a:t>
            </a:r>
            <a:br>
              <a:rPr lang="en-US" sz="3600" b="0" i="0" dirty="0">
                <a:effectLst/>
                <a:latin typeface="Helvetica" panose="020B0604020202020204" pitchFamily="34" charset="0"/>
              </a:rPr>
            </a:br>
            <a:br>
              <a:rPr lang="en-CA" sz="4000" dirty="0">
                <a:latin typeface="Helvetica" panose="020B0604020202020204" pitchFamily="34" charset="0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9233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C4E9-2D7B-4BBA-B02D-2C248274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02D58-E5D1-4E18-876F-618C2040C7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en-US" sz="3400" b="1" i="0" dirty="0">
                <a:effectLst/>
                <a:latin typeface="Helvetica" panose="020B0604020202020204" pitchFamily="34" charset="0"/>
              </a:rPr>
              <a:t>54.</a:t>
            </a:r>
            <a:r>
              <a:rPr lang="en-US" sz="3400" b="0" i="0" dirty="0">
                <a:effectLst/>
                <a:latin typeface="Helvetica" panose="020B0604020202020204" pitchFamily="34" charset="0"/>
              </a:rPr>
              <a:t> Write a Python program to get the depth of a dictionary. </a:t>
            </a:r>
            <a:br>
              <a:rPr lang="en-US" sz="3400" b="0" i="0" dirty="0">
                <a:effectLst/>
                <a:latin typeface="Helvetica" panose="020B0604020202020204" pitchFamily="34" charset="0"/>
              </a:rPr>
            </a:br>
            <a:r>
              <a:rPr lang="en-US" sz="3400" b="0" i="0" dirty="0">
                <a:effectLst/>
                <a:latin typeface="Helvetica" panose="020B0604020202020204" pitchFamily="34" charset="0"/>
              </a:rPr>
              <a:t>Expected Output:</a:t>
            </a:r>
            <a:br>
              <a:rPr lang="en-US" sz="3400" b="0" i="0" dirty="0">
                <a:effectLst/>
                <a:latin typeface="Helvetica" panose="020B0604020202020204" pitchFamily="34" charset="0"/>
              </a:rPr>
            </a:br>
            <a:r>
              <a:rPr lang="en-US" sz="3400" b="0" i="0" dirty="0">
                <a:effectLst/>
                <a:latin typeface="Helvetica" panose="020B0604020202020204" pitchFamily="34" charset="0"/>
              </a:rPr>
              <a:t>4</a:t>
            </a:r>
          </a:p>
          <a:p>
            <a:pPr algn="l"/>
            <a:r>
              <a:rPr lang="en-US" sz="3400" b="1" i="0" dirty="0">
                <a:effectLst/>
                <a:latin typeface="Helvetica" panose="020B0604020202020204" pitchFamily="34" charset="0"/>
              </a:rPr>
              <a:t>55.</a:t>
            </a:r>
            <a:r>
              <a:rPr lang="en-US" sz="3400" b="0" i="0" dirty="0">
                <a:effectLst/>
                <a:latin typeface="Helvetica" panose="020B0604020202020204" pitchFamily="34" charset="0"/>
              </a:rPr>
              <a:t> Write a Python program to access dictionary key's element by index. </a:t>
            </a:r>
          </a:p>
          <a:p>
            <a:pPr algn="l"/>
            <a:r>
              <a:rPr lang="en-US" sz="3400" b="0" i="0" dirty="0">
                <a:effectLst/>
                <a:latin typeface="Helvetica" panose="020B0604020202020204" pitchFamily="34" charset="0"/>
              </a:rPr>
              <a:t>Expected Output:</a:t>
            </a:r>
            <a:br>
              <a:rPr lang="en-US" sz="3400" b="0" i="0" dirty="0">
                <a:effectLst/>
                <a:latin typeface="Helvetica" panose="020B0604020202020204" pitchFamily="34" charset="0"/>
              </a:rPr>
            </a:br>
            <a:r>
              <a:rPr lang="en-US" sz="3400" b="0" i="0" dirty="0">
                <a:effectLst/>
                <a:latin typeface="Helvetica" panose="020B0604020202020204" pitchFamily="34" charset="0"/>
              </a:rPr>
              <a:t>physics</a:t>
            </a:r>
            <a:br>
              <a:rPr lang="en-US" sz="3400" b="0" i="0" dirty="0">
                <a:effectLst/>
                <a:latin typeface="Helvetica" panose="020B0604020202020204" pitchFamily="34" charset="0"/>
              </a:rPr>
            </a:br>
            <a:r>
              <a:rPr lang="en-US" sz="3400" b="0" i="0" dirty="0">
                <a:effectLst/>
                <a:latin typeface="Helvetica" panose="020B0604020202020204" pitchFamily="34" charset="0"/>
              </a:rPr>
              <a:t>math</a:t>
            </a:r>
            <a:br>
              <a:rPr lang="en-US" sz="3400" b="0" i="0" dirty="0">
                <a:effectLst/>
                <a:latin typeface="Helvetica" panose="020B0604020202020204" pitchFamily="34" charset="0"/>
              </a:rPr>
            </a:br>
            <a:r>
              <a:rPr lang="en-US" sz="3400" b="0" i="0" dirty="0">
                <a:effectLst/>
                <a:latin typeface="Helvetica" panose="020B0604020202020204" pitchFamily="34" charset="0"/>
              </a:rPr>
              <a:t>chemistry</a:t>
            </a:r>
            <a:br>
              <a:rPr lang="en-US" sz="3400" b="0" i="0" dirty="0">
                <a:effectLst/>
                <a:latin typeface="Helvetica" panose="020B0604020202020204" pitchFamily="34" charset="0"/>
              </a:rPr>
            </a:br>
            <a:endParaRPr lang="en-US" sz="3400" b="0" i="0" u="none" strike="noStrike" dirty="0">
              <a:solidFill>
                <a:srgbClr val="448AFF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3400" b="1" i="0" dirty="0">
                <a:effectLst/>
                <a:latin typeface="Helvetica" panose="020B0604020202020204" pitchFamily="34" charset="0"/>
              </a:rPr>
              <a:t>56.</a:t>
            </a:r>
            <a:r>
              <a:rPr lang="en-US" sz="3400" b="0" i="0" dirty="0">
                <a:effectLst/>
                <a:latin typeface="Helvetica" panose="020B0604020202020204" pitchFamily="34" charset="0"/>
              </a:rPr>
              <a:t> Write a Python program to convert a given dictionary into a list of lists. </a:t>
            </a:r>
            <a:br>
              <a:rPr lang="en-US" sz="3400" b="0" i="0" dirty="0">
                <a:effectLst/>
                <a:latin typeface="Helvetica" panose="020B0604020202020204" pitchFamily="34" charset="0"/>
              </a:rPr>
            </a:br>
            <a:r>
              <a:rPr lang="en-US" sz="3400" b="0" i="0" dirty="0">
                <a:effectLst/>
                <a:latin typeface="Helvetica" panose="020B0604020202020204" pitchFamily="34" charset="0"/>
              </a:rPr>
              <a:t>Original Dictionary:</a:t>
            </a:r>
            <a:br>
              <a:rPr lang="en-US" sz="3400" b="0" i="0" dirty="0">
                <a:effectLst/>
                <a:latin typeface="Helvetica" panose="020B0604020202020204" pitchFamily="34" charset="0"/>
              </a:rPr>
            </a:br>
            <a:r>
              <a:rPr lang="en-US" sz="3400" b="0" i="0" dirty="0">
                <a:effectLst/>
                <a:latin typeface="Helvetica" panose="020B0604020202020204" pitchFamily="34" charset="0"/>
              </a:rPr>
              <a:t>{1: 'red', 2: 'green', 3: 'black', 4: 'white', 5: 'black'}</a:t>
            </a:r>
            <a:br>
              <a:rPr lang="en-US" sz="3400" b="0" i="0" dirty="0">
                <a:effectLst/>
                <a:latin typeface="Helvetica" panose="020B0604020202020204" pitchFamily="34" charset="0"/>
              </a:rPr>
            </a:br>
            <a:r>
              <a:rPr lang="en-US" sz="3400" b="0" i="0" dirty="0">
                <a:effectLst/>
                <a:latin typeface="Helvetica" panose="020B0604020202020204" pitchFamily="34" charset="0"/>
              </a:rPr>
              <a:t>Convert the said dictionary into a list of lists:</a:t>
            </a:r>
            <a:br>
              <a:rPr lang="en-US" sz="3400" b="0" i="0" dirty="0">
                <a:effectLst/>
                <a:latin typeface="Helvetica" panose="020B0604020202020204" pitchFamily="34" charset="0"/>
              </a:rPr>
            </a:br>
            <a:r>
              <a:rPr lang="en-US" sz="3400" b="0" i="0" dirty="0">
                <a:effectLst/>
                <a:latin typeface="Helvetica" panose="020B0604020202020204" pitchFamily="34" charset="0"/>
              </a:rPr>
              <a:t>[[1, 'red'], [2, 'green'], [3, 'black'], [4, 'white'], [5, 'black']]</a:t>
            </a:r>
            <a:br>
              <a:rPr lang="en-US" sz="3400" b="0" i="0" dirty="0">
                <a:effectLst/>
                <a:latin typeface="Helvetica" panose="020B0604020202020204" pitchFamily="34" charset="0"/>
              </a:rPr>
            </a:br>
            <a:r>
              <a:rPr lang="en-US" sz="3400" b="0" i="0" dirty="0">
                <a:effectLst/>
                <a:latin typeface="Helvetica" panose="020B0604020202020204" pitchFamily="34" charset="0"/>
              </a:rPr>
              <a:t>Original Dictionary:</a:t>
            </a:r>
            <a:br>
              <a:rPr lang="en-US" sz="3400" b="0" i="0" dirty="0">
                <a:effectLst/>
                <a:latin typeface="Helvetica" panose="020B0604020202020204" pitchFamily="34" charset="0"/>
              </a:rPr>
            </a:br>
            <a:r>
              <a:rPr lang="en-US" sz="3400" b="0" i="0" dirty="0">
                <a:effectLst/>
                <a:latin typeface="Helvetica" panose="020B0604020202020204" pitchFamily="34" charset="0"/>
              </a:rPr>
              <a:t>{'1': 'Austin Little', '2': 'Natasha Howard', '3': 'Alfred Mullins', '4': 'Jamie Rowe'}</a:t>
            </a:r>
            <a:br>
              <a:rPr lang="en-US" sz="3400" b="0" i="0" dirty="0">
                <a:effectLst/>
                <a:latin typeface="Helvetica" panose="020B0604020202020204" pitchFamily="34" charset="0"/>
              </a:rPr>
            </a:br>
            <a:r>
              <a:rPr lang="en-US" sz="3400" b="0" i="0" dirty="0">
                <a:effectLst/>
                <a:latin typeface="Helvetica" panose="020B0604020202020204" pitchFamily="34" charset="0"/>
              </a:rPr>
              <a:t>Convert the said dictionary into a list of lists:</a:t>
            </a:r>
            <a:br>
              <a:rPr lang="en-US" sz="3400" b="0" i="0" dirty="0">
                <a:effectLst/>
                <a:latin typeface="Helvetica" panose="020B0604020202020204" pitchFamily="34" charset="0"/>
              </a:rPr>
            </a:br>
            <a:r>
              <a:rPr lang="en-US" sz="3400" b="0" i="0" dirty="0">
                <a:effectLst/>
                <a:latin typeface="Helvetica" panose="020B0604020202020204" pitchFamily="34" charset="0"/>
              </a:rPr>
              <a:t>[['1', 'Austin Little'], ['2', 'Natasha Howard'], ['3', 'Alfred Mullins'], ['4', 'Jamie Rowe’]]</a:t>
            </a:r>
            <a:br>
              <a:rPr lang="en-US" sz="3400" b="0" i="0" dirty="0">
                <a:effectLst/>
                <a:latin typeface="Helvetica" panose="020B0604020202020204" pitchFamily="34" charset="0"/>
              </a:rPr>
            </a:br>
            <a:endParaRPr lang="en-US" sz="3400" b="0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3400" b="1" i="0" dirty="0">
                <a:effectLst/>
                <a:latin typeface="Helvetica" panose="020B0604020202020204" pitchFamily="34" charset="0"/>
              </a:rPr>
              <a:t>57.</a:t>
            </a:r>
            <a:r>
              <a:rPr lang="en-US" sz="3400" b="0" i="0" dirty="0">
                <a:effectLst/>
                <a:latin typeface="Helvetica" panose="020B0604020202020204" pitchFamily="34" charset="0"/>
              </a:rPr>
              <a:t> Write a Python program to filter even numbers from a given dictionary values. </a:t>
            </a:r>
            <a:br>
              <a:rPr lang="en-US" sz="3400" b="0" i="0" dirty="0">
                <a:effectLst/>
                <a:latin typeface="Helvetica" panose="020B0604020202020204" pitchFamily="34" charset="0"/>
              </a:rPr>
            </a:br>
            <a:r>
              <a:rPr lang="en-US" sz="3400" b="0" i="0" dirty="0">
                <a:effectLst/>
                <a:latin typeface="Helvetica" panose="020B0604020202020204" pitchFamily="34" charset="0"/>
              </a:rPr>
              <a:t>Original Dictionary:</a:t>
            </a:r>
            <a:br>
              <a:rPr lang="en-US" sz="3400" b="0" i="0" dirty="0">
                <a:effectLst/>
                <a:latin typeface="Helvetica" panose="020B0604020202020204" pitchFamily="34" charset="0"/>
              </a:rPr>
            </a:br>
            <a:r>
              <a:rPr lang="en-US" sz="3400" b="0" i="0" dirty="0">
                <a:effectLst/>
                <a:latin typeface="Helvetica" panose="020B0604020202020204" pitchFamily="34" charset="0"/>
              </a:rPr>
              <a:t>{'V': [1, 4, 6, 10], 'VI': [1, 4, 12], 'VII': [1, 3, 8]}</a:t>
            </a:r>
            <a:br>
              <a:rPr lang="en-US" sz="3400" b="0" i="0" dirty="0">
                <a:effectLst/>
                <a:latin typeface="Helvetica" panose="020B0604020202020204" pitchFamily="34" charset="0"/>
              </a:rPr>
            </a:br>
            <a:r>
              <a:rPr lang="en-US" sz="3400" b="0" i="0" dirty="0">
                <a:effectLst/>
                <a:latin typeface="Helvetica" panose="020B0604020202020204" pitchFamily="34" charset="0"/>
              </a:rPr>
              <a:t>Filter even numbers from said dictionary values:</a:t>
            </a:r>
            <a:br>
              <a:rPr lang="en-US" sz="3400" b="0" i="0" dirty="0">
                <a:effectLst/>
                <a:latin typeface="Helvetica" panose="020B0604020202020204" pitchFamily="34" charset="0"/>
              </a:rPr>
            </a:br>
            <a:r>
              <a:rPr lang="en-US" sz="3400" b="0" i="0" dirty="0">
                <a:effectLst/>
                <a:latin typeface="Helvetica" panose="020B0604020202020204" pitchFamily="34" charset="0"/>
              </a:rPr>
              <a:t>{'V': [4, 6, 10], 'VI': [4, 12], 'VII': [8]}</a:t>
            </a:r>
            <a:br>
              <a:rPr lang="en-US" sz="3400" b="0" i="0" dirty="0">
                <a:effectLst/>
                <a:latin typeface="Helvetica" panose="020B0604020202020204" pitchFamily="34" charset="0"/>
              </a:rPr>
            </a:br>
            <a:r>
              <a:rPr lang="en-US" sz="3400" b="0" i="0" dirty="0">
                <a:effectLst/>
                <a:latin typeface="Helvetica" panose="020B0604020202020204" pitchFamily="34" charset="0"/>
              </a:rPr>
              <a:t>Original Dictionary:</a:t>
            </a:r>
            <a:br>
              <a:rPr lang="en-US" sz="3400" b="0" i="0" dirty="0">
                <a:effectLst/>
                <a:latin typeface="Helvetica" panose="020B0604020202020204" pitchFamily="34" charset="0"/>
              </a:rPr>
            </a:br>
            <a:r>
              <a:rPr lang="en-US" sz="3400" b="0" i="0" dirty="0">
                <a:effectLst/>
                <a:latin typeface="Helvetica" panose="020B0604020202020204" pitchFamily="34" charset="0"/>
              </a:rPr>
              <a:t>{'V': [1, 3, 5], 'VI': [1, 5], 'VII': [2, 7, 9]}</a:t>
            </a:r>
            <a:br>
              <a:rPr lang="en-US" sz="3400" b="0" i="0" dirty="0">
                <a:effectLst/>
                <a:latin typeface="Helvetica" panose="020B0604020202020204" pitchFamily="34" charset="0"/>
              </a:rPr>
            </a:br>
            <a:r>
              <a:rPr lang="en-US" sz="3400" b="0" i="0" dirty="0">
                <a:effectLst/>
                <a:latin typeface="Helvetica" panose="020B0604020202020204" pitchFamily="34" charset="0"/>
              </a:rPr>
              <a:t>Filter even numbers from said dictionary values:</a:t>
            </a:r>
            <a:br>
              <a:rPr lang="en-US" sz="3400" b="0" i="0" dirty="0">
                <a:effectLst/>
                <a:latin typeface="Helvetica" panose="020B0604020202020204" pitchFamily="34" charset="0"/>
              </a:rPr>
            </a:br>
            <a:r>
              <a:rPr lang="en-US" sz="3400" b="0" i="0" dirty="0">
                <a:effectLst/>
                <a:latin typeface="Helvetica" panose="020B0604020202020204" pitchFamily="34" charset="0"/>
              </a:rPr>
              <a:t>{'V': [], 'VI': [], 'VII': [2]}</a:t>
            </a:r>
            <a:br>
              <a:rPr lang="en-US" sz="3400" b="0" i="0" dirty="0">
                <a:effectLst/>
                <a:latin typeface="Helvetica" panose="020B0604020202020204" pitchFamily="34" charset="0"/>
              </a:rPr>
            </a:br>
            <a:endParaRPr lang="en-US" sz="3400" b="0" i="0" dirty="0">
              <a:effectLst/>
              <a:latin typeface="Helvetica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AB250-4018-4D00-9438-5CD786DBC2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900" b="1" i="0" dirty="0">
                <a:effectLst/>
                <a:latin typeface="Helvetica" panose="020B0604020202020204" pitchFamily="34" charset="0"/>
              </a:rPr>
              <a:t>58.</a:t>
            </a:r>
            <a:r>
              <a:rPr lang="en-US" sz="900" b="0" i="0" dirty="0">
                <a:effectLst/>
                <a:latin typeface="Helvetica" panose="020B0604020202020204" pitchFamily="34" charset="0"/>
              </a:rPr>
              <a:t> Write a Python program to get all combinations of key-value pairs in a given dictionary. </a:t>
            </a:r>
            <a:br>
              <a:rPr lang="en-US" sz="900" b="0" i="0" dirty="0">
                <a:effectLst/>
                <a:latin typeface="Helvetica" panose="020B0604020202020204" pitchFamily="34" charset="0"/>
              </a:rPr>
            </a:br>
            <a:r>
              <a:rPr lang="en-US" sz="900" b="0" i="0" dirty="0">
                <a:effectLst/>
                <a:latin typeface="Helvetica" panose="020B0604020202020204" pitchFamily="34" charset="0"/>
              </a:rPr>
              <a:t>Original Dictionary:</a:t>
            </a:r>
            <a:br>
              <a:rPr lang="en-US" sz="900" b="0" i="0" dirty="0">
                <a:effectLst/>
                <a:latin typeface="Helvetica" panose="020B0604020202020204" pitchFamily="34" charset="0"/>
              </a:rPr>
            </a:br>
            <a:r>
              <a:rPr lang="en-US" sz="900" b="0" i="0" dirty="0">
                <a:effectLst/>
                <a:latin typeface="Helvetica" panose="020B0604020202020204" pitchFamily="34" charset="0"/>
              </a:rPr>
              <a:t>{'V': [1, 4, 6, 10], 'VI': [1, 4, 12], 'VII': [1, 3, 8]}</a:t>
            </a:r>
            <a:br>
              <a:rPr lang="en-US" sz="900" b="0" i="0" dirty="0">
                <a:effectLst/>
                <a:latin typeface="Helvetica" panose="020B0604020202020204" pitchFamily="34" charset="0"/>
              </a:rPr>
            </a:br>
            <a:r>
              <a:rPr lang="en-US" sz="900" b="0" i="0" dirty="0">
                <a:effectLst/>
                <a:latin typeface="Helvetica" panose="020B0604020202020204" pitchFamily="34" charset="0"/>
              </a:rPr>
              <a:t>Combinations of key-value pairs of the said dictionary:</a:t>
            </a:r>
            <a:br>
              <a:rPr lang="en-US" sz="900" b="0" i="0" dirty="0">
                <a:effectLst/>
                <a:latin typeface="Helvetica" panose="020B0604020202020204" pitchFamily="34" charset="0"/>
              </a:rPr>
            </a:br>
            <a:r>
              <a:rPr lang="en-US" sz="900" b="0" i="0" dirty="0">
                <a:effectLst/>
                <a:latin typeface="Helvetica" panose="020B0604020202020204" pitchFamily="34" charset="0"/>
              </a:rPr>
              <a:t>[{'V': [1, 4, 6, 10], 'VI': [1, 4, 12]}, {'V': [1, 4, 6, 10], 'VII': [1, 3, 8]}, {'VI': [1, 4, 12], 'VII': [1, 3, 8]}]</a:t>
            </a:r>
            <a:br>
              <a:rPr lang="en-US" sz="900" b="0" i="0" dirty="0">
                <a:effectLst/>
                <a:latin typeface="Helvetica" panose="020B0604020202020204" pitchFamily="34" charset="0"/>
              </a:rPr>
            </a:br>
            <a:r>
              <a:rPr lang="en-US" sz="900" b="0" i="0" dirty="0">
                <a:effectLst/>
                <a:latin typeface="Helvetica" panose="020B0604020202020204" pitchFamily="34" charset="0"/>
              </a:rPr>
              <a:t>Original Dictionary:</a:t>
            </a:r>
            <a:br>
              <a:rPr lang="en-US" sz="900" b="0" i="0" dirty="0">
                <a:effectLst/>
                <a:latin typeface="Helvetica" panose="020B0604020202020204" pitchFamily="34" charset="0"/>
              </a:rPr>
            </a:br>
            <a:r>
              <a:rPr lang="en-US" sz="900" b="0" i="0" dirty="0">
                <a:effectLst/>
                <a:latin typeface="Helvetica" panose="020B0604020202020204" pitchFamily="34" charset="0"/>
              </a:rPr>
              <a:t>{'V': [1, 3, 5], 'VI': [1, 5]}</a:t>
            </a:r>
            <a:br>
              <a:rPr lang="en-US" sz="900" b="0" i="0" dirty="0">
                <a:effectLst/>
                <a:latin typeface="Helvetica" panose="020B0604020202020204" pitchFamily="34" charset="0"/>
              </a:rPr>
            </a:br>
            <a:r>
              <a:rPr lang="en-US" sz="900" b="0" i="0" dirty="0">
                <a:effectLst/>
                <a:latin typeface="Helvetica" panose="020B0604020202020204" pitchFamily="34" charset="0"/>
              </a:rPr>
              <a:t>Combinations of key-value pairs of the said dictionary:</a:t>
            </a:r>
            <a:br>
              <a:rPr lang="en-US" sz="900" b="0" i="0" dirty="0">
                <a:effectLst/>
                <a:latin typeface="Helvetica" panose="020B0604020202020204" pitchFamily="34" charset="0"/>
              </a:rPr>
            </a:br>
            <a:r>
              <a:rPr lang="en-US" sz="900" b="0" i="0" dirty="0">
                <a:effectLst/>
                <a:latin typeface="Helvetica" panose="020B0604020202020204" pitchFamily="34" charset="0"/>
              </a:rPr>
              <a:t>[{'V': [1, 3, 5], 'VI': [1, 5]}]</a:t>
            </a:r>
            <a:br>
              <a:rPr lang="en-US" sz="900" b="0" i="0" dirty="0">
                <a:effectLst/>
                <a:latin typeface="Helvetica" panose="020B0604020202020204" pitchFamily="34" charset="0"/>
              </a:rPr>
            </a:br>
            <a:endParaRPr lang="en-US" sz="900" b="0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CA" sz="900" b="1" i="0" dirty="0">
                <a:effectLst/>
                <a:latin typeface="Helvetica" panose="020B0604020202020204" pitchFamily="34" charset="0"/>
              </a:rPr>
              <a:t>59.</a:t>
            </a:r>
            <a:r>
              <a:rPr lang="en-CA" sz="900" b="0" i="0" dirty="0">
                <a:effectLst/>
                <a:latin typeface="Helvetica" panose="020B0604020202020204" pitchFamily="34" charset="0"/>
              </a:rPr>
              <a:t> Write a Python program to find the specified number of maximum values in a given dictionary. </a:t>
            </a:r>
            <a:br>
              <a:rPr lang="en-CA" sz="900" b="0" i="0" dirty="0">
                <a:effectLst/>
                <a:latin typeface="Helvetica" panose="020B0604020202020204" pitchFamily="34" charset="0"/>
              </a:rPr>
            </a:br>
            <a:r>
              <a:rPr lang="en-CA" sz="900" b="0" i="0" dirty="0">
                <a:effectLst/>
                <a:latin typeface="Helvetica" panose="020B0604020202020204" pitchFamily="34" charset="0"/>
              </a:rPr>
              <a:t>Original Dictionary:</a:t>
            </a:r>
            <a:br>
              <a:rPr lang="en-CA" sz="900" b="0" i="0" dirty="0">
                <a:effectLst/>
                <a:latin typeface="Helvetica" panose="020B0604020202020204" pitchFamily="34" charset="0"/>
              </a:rPr>
            </a:br>
            <a:r>
              <a:rPr lang="en-CA" sz="900" b="0" i="0" dirty="0">
                <a:effectLst/>
                <a:latin typeface="Helvetica" panose="020B0604020202020204" pitchFamily="34" charset="0"/>
              </a:rPr>
              <a:t>{'a': 5, 'b': 14, 'c': 32, 'd': 35, 'e': 24, 'f': 100, 'g': 57, 'h': 8, '</a:t>
            </a:r>
            <a:r>
              <a:rPr lang="en-CA" sz="900" b="0" i="0" dirty="0" err="1">
                <a:effectLst/>
                <a:latin typeface="Helvetica" panose="020B0604020202020204" pitchFamily="34" charset="0"/>
              </a:rPr>
              <a:t>i</a:t>
            </a:r>
            <a:r>
              <a:rPr lang="en-CA" sz="900" b="0" i="0" dirty="0">
                <a:effectLst/>
                <a:latin typeface="Helvetica" panose="020B0604020202020204" pitchFamily="34" charset="0"/>
              </a:rPr>
              <a:t>': 100}</a:t>
            </a:r>
            <a:br>
              <a:rPr lang="en-CA" sz="900" b="0" i="0" dirty="0">
                <a:effectLst/>
                <a:latin typeface="Helvetica" panose="020B0604020202020204" pitchFamily="34" charset="0"/>
              </a:rPr>
            </a:br>
            <a:r>
              <a:rPr lang="en-CA" sz="900" b="0" i="0" dirty="0">
                <a:effectLst/>
                <a:latin typeface="Helvetica" panose="020B0604020202020204" pitchFamily="34" charset="0"/>
              </a:rPr>
              <a:t>1 maximum value(s) in the said dictionary:</a:t>
            </a:r>
            <a:br>
              <a:rPr lang="en-CA" sz="900" b="0" i="0" dirty="0">
                <a:effectLst/>
                <a:latin typeface="Helvetica" panose="020B0604020202020204" pitchFamily="34" charset="0"/>
              </a:rPr>
            </a:br>
            <a:r>
              <a:rPr lang="en-CA" sz="900" b="0" i="0" dirty="0">
                <a:effectLst/>
                <a:latin typeface="Helvetica" panose="020B0604020202020204" pitchFamily="34" charset="0"/>
              </a:rPr>
              <a:t>['f']</a:t>
            </a:r>
            <a:br>
              <a:rPr lang="en-CA" sz="900" b="0" i="0" dirty="0">
                <a:effectLst/>
                <a:latin typeface="Helvetica" panose="020B0604020202020204" pitchFamily="34" charset="0"/>
              </a:rPr>
            </a:br>
            <a:r>
              <a:rPr lang="en-CA" sz="900" b="0" i="0" dirty="0">
                <a:effectLst/>
                <a:latin typeface="Helvetica" panose="020B0604020202020204" pitchFamily="34" charset="0"/>
              </a:rPr>
              <a:t>2 maximum value(s) in the said dictionary:</a:t>
            </a:r>
            <a:br>
              <a:rPr lang="en-CA" sz="900" b="0" i="0" dirty="0">
                <a:effectLst/>
                <a:latin typeface="Helvetica" panose="020B0604020202020204" pitchFamily="34" charset="0"/>
              </a:rPr>
            </a:br>
            <a:r>
              <a:rPr lang="en-CA" sz="900" b="0" i="0" dirty="0">
                <a:effectLst/>
                <a:latin typeface="Helvetica" panose="020B0604020202020204" pitchFamily="34" charset="0"/>
              </a:rPr>
              <a:t>['f', '</a:t>
            </a:r>
            <a:r>
              <a:rPr lang="en-CA" sz="900" b="0" i="0" dirty="0" err="1">
                <a:effectLst/>
                <a:latin typeface="Helvetica" panose="020B0604020202020204" pitchFamily="34" charset="0"/>
              </a:rPr>
              <a:t>i</a:t>
            </a:r>
            <a:r>
              <a:rPr lang="en-CA" sz="900" b="0" i="0" dirty="0">
                <a:effectLst/>
                <a:latin typeface="Helvetica" panose="020B0604020202020204" pitchFamily="34" charset="0"/>
              </a:rPr>
              <a:t>']</a:t>
            </a:r>
            <a:br>
              <a:rPr lang="en-CA" sz="900" b="0" i="0" dirty="0">
                <a:effectLst/>
                <a:latin typeface="Helvetica" panose="020B0604020202020204" pitchFamily="34" charset="0"/>
              </a:rPr>
            </a:br>
            <a:r>
              <a:rPr lang="en-CA" sz="900" b="0" i="0" dirty="0">
                <a:effectLst/>
                <a:latin typeface="Helvetica" panose="020B0604020202020204" pitchFamily="34" charset="0"/>
              </a:rPr>
              <a:t>5 maximum value(s) in the said dictionary:</a:t>
            </a:r>
            <a:br>
              <a:rPr lang="en-CA" sz="900" b="0" i="0" dirty="0">
                <a:effectLst/>
                <a:latin typeface="Helvetica" panose="020B0604020202020204" pitchFamily="34" charset="0"/>
              </a:rPr>
            </a:br>
            <a:r>
              <a:rPr lang="en-CA" sz="900" b="0" i="0" dirty="0">
                <a:effectLst/>
                <a:latin typeface="Helvetica" panose="020B0604020202020204" pitchFamily="34" charset="0"/>
              </a:rPr>
              <a:t>['f', '</a:t>
            </a:r>
            <a:r>
              <a:rPr lang="en-CA" sz="900" b="0" i="0" dirty="0" err="1">
                <a:effectLst/>
                <a:latin typeface="Helvetica" panose="020B0604020202020204" pitchFamily="34" charset="0"/>
              </a:rPr>
              <a:t>i</a:t>
            </a:r>
            <a:r>
              <a:rPr lang="en-CA" sz="900" b="0" i="0" dirty="0">
                <a:effectLst/>
                <a:latin typeface="Helvetica" panose="020B0604020202020204" pitchFamily="34" charset="0"/>
              </a:rPr>
              <a:t>', 'g', 'd', 'c’]</a:t>
            </a:r>
            <a:br>
              <a:rPr lang="en-CA" sz="900" b="0" i="0" dirty="0">
                <a:effectLst/>
                <a:latin typeface="Helvetica" panose="020B0604020202020204" pitchFamily="34" charset="0"/>
              </a:rPr>
            </a:br>
            <a:endParaRPr lang="en-CA" sz="900" b="0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CA" sz="900" b="1" i="0" dirty="0">
                <a:effectLst/>
                <a:latin typeface="Helvetica" panose="020B0604020202020204" pitchFamily="34" charset="0"/>
              </a:rPr>
              <a:t>60.</a:t>
            </a:r>
            <a:r>
              <a:rPr lang="en-CA" sz="900" b="0" i="0" dirty="0">
                <a:effectLst/>
                <a:latin typeface="Helvetica" panose="020B0604020202020204" pitchFamily="34" charset="0"/>
              </a:rPr>
              <a:t> Write a Python program to find shortest list of values with the keys in a given dictionary</a:t>
            </a:r>
            <a:br>
              <a:rPr lang="en-CA" sz="900" b="0" i="0" dirty="0">
                <a:effectLst/>
                <a:latin typeface="Helvetica" panose="020B0604020202020204" pitchFamily="34" charset="0"/>
              </a:rPr>
            </a:br>
            <a:r>
              <a:rPr lang="en-CA" sz="900" b="0" i="0" dirty="0">
                <a:effectLst/>
                <a:latin typeface="Helvetica" panose="020B0604020202020204" pitchFamily="34" charset="0"/>
              </a:rPr>
              <a:t>Original Dictionary: {'V': [10, 12], 'VI': [10], 'VII': [10, 20, 30, 40], 'VIII': [20], 'IX': [10, 30, 50, 70], 'X': [80]} Shortest list of values with the keys of the said dictionary: ['VI', 'VIII', 'X’]</a:t>
            </a:r>
            <a:br>
              <a:rPr lang="en-CA" sz="900" b="0" i="0" dirty="0">
                <a:effectLst/>
                <a:latin typeface="Helvetica" panose="020B0604020202020204" pitchFamily="34" charset="0"/>
              </a:rPr>
            </a:br>
            <a:endParaRPr lang="en-CA" sz="900" b="0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CA" sz="900" b="1" i="0" dirty="0">
                <a:effectLst/>
                <a:latin typeface="Helvetica" panose="020B0604020202020204" pitchFamily="34" charset="0"/>
              </a:rPr>
              <a:t>61.</a:t>
            </a:r>
            <a:r>
              <a:rPr lang="en-CA" sz="900" b="0" i="0" dirty="0">
                <a:effectLst/>
                <a:latin typeface="Helvetica" panose="020B0604020202020204" pitchFamily="34" charset="0"/>
              </a:rPr>
              <a:t> Write a Python program to count the frequency in a given dictionary. </a:t>
            </a:r>
            <a:br>
              <a:rPr lang="en-CA" sz="900" b="0" i="0" dirty="0">
                <a:effectLst/>
                <a:latin typeface="Helvetica" panose="020B0604020202020204" pitchFamily="34" charset="0"/>
              </a:rPr>
            </a:br>
            <a:r>
              <a:rPr lang="en-CA" sz="900" b="0" i="0" dirty="0">
                <a:effectLst/>
                <a:latin typeface="Helvetica" panose="020B0604020202020204" pitchFamily="34" charset="0"/>
              </a:rPr>
              <a:t>Original Dictionary:</a:t>
            </a:r>
            <a:br>
              <a:rPr lang="en-CA" sz="900" b="0" i="0" dirty="0">
                <a:effectLst/>
                <a:latin typeface="Helvetica" panose="020B0604020202020204" pitchFamily="34" charset="0"/>
              </a:rPr>
            </a:br>
            <a:r>
              <a:rPr lang="en-CA" sz="900" b="0" i="0" dirty="0">
                <a:effectLst/>
                <a:latin typeface="Helvetica" panose="020B0604020202020204" pitchFamily="34" charset="0"/>
              </a:rPr>
              <a:t>{'V': 10, 'VI': 10, 'VII': 40, 'VIII': 20, 'IX': 70, 'X': 80, 'XI': 40, 'XII': 20}</a:t>
            </a:r>
            <a:br>
              <a:rPr lang="en-CA" sz="900" b="0" i="0" dirty="0">
                <a:effectLst/>
                <a:latin typeface="Helvetica" panose="020B0604020202020204" pitchFamily="34" charset="0"/>
              </a:rPr>
            </a:br>
            <a:r>
              <a:rPr lang="en-CA" sz="900" b="0" i="0" dirty="0">
                <a:effectLst/>
                <a:latin typeface="Helvetica" panose="020B0604020202020204" pitchFamily="34" charset="0"/>
              </a:rPr>
              <a:t>Count the frequency of the said dictionary:</a:t>
            </a:r>
            <a:br>
              <a:rPr lang="en-CA" sz="900" b="0" i="0" dirty="0">
                <a:effectLst/>
                <a:latin typeface="Helvetica" panose="020B0604020202020204" pitchFamily="34" charset="0"/>
              </a:rPr>
            </a:br>
            <a:r>
              <a:rPr lang="en-CA" sz="900" b="0" i="0" dirty="0">
                <a:effectLst/>
                <a:latin typeface="Helvetica" panose="020B0604020202020204" pitchFamily="34" charset="0"/>
              </a:rPr>
              <a:t>Counter({10: 2, 40: 2, 20: 2, 70: 1, 80: 1})</a:t>
            </a:r>
            <a:br>
              <a:rPr lang="en-CA" sz="900" b="0" i="0" dirty="0">
                <a:effectLst/>
                <a:latin typeface="Helvetica" panose="020B0604020202020204" pitchFamily="34" charset="0"/>
              </a:rPr>
            </a:br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379074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59E8-A57E-45B4-A5A8-83C0DA07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E9B5B-1838-41AD-917F-F398486EC1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CA" b="1" i="0" dirty="0">
                <a:effectLst/>
                <a:latin typeface="Helvetica" panose="020B0604020202020204" pitchFamily="34" charset="0"/>
              </a:rPr>
              <a:t>64.</a:t>
            </a:r>
            <a:r>
              <a:rPr lang="en-CA" b="0" i="0" dirty="0">
                <a:effectLst/>
                <a:latin typeface="Helvetica" panose="020B0604020202020204" pitchFamily="34" charset="0"/>
              </a:rPr>
              <a:t> Write a Python program to create a key-value list pairings in a given dictionary. </a:t>
            </a:r>
            <a:br>
              <a:rPr lang="en-CA" b="0" i="0" dirty="0">
                <a:effectLst/>
                <a:latin typeface="Helvetica" panose="020B0604020202020204" pitchFamily="34" charset="0"/>
              </a:rPr>
            </a:br>
            <a:r>
              <a:rPr lang="en-CA" b="0" i="0" dirty="0">
                <a:effectLst/>
                <a:latin typeface="Helvetica" panose="020B0604020202020204" pitchFamily="34" charset="0"/>
              </a:rPr>
              <a:t>Original dictionary:</a:t>
            </a:r>
            <a:br>
              <a:rPr lang="en-CA" b="0" i="0" dirty="0">
                <a:effectLst/>
                <a:latin typeface="Helvetica" panose="020B0604020202020204" pitchFamily="34" charset="0"/>
              </a:rPr>
            </a:br>
            <a:r>
              <a:rPr lang="en-CA" b="0" i="0" dirty="0">
                <a:effectLst/>
                <a:latin typeface="Helvetica" panose="020B0604020202020204" pitchFamily="34" charset="0"/>
              </a:rPr>
              <a:t>{1: ['Jean Castro'], 2: ['Lula Powell'], 3: ['Brian Howell'], 4: ['Lynne Foster'], 5: ['Zachary Simon']}</a:t>
            </a:r>
            <a:br>
              <a:rPr lang="en-CA" b="0" i="0" dirty="0">
                <a:effectLst/>
                <a:latin typeface="Helvetica" panose="020B0604020202020204" pitchFamily="34" charset="0"/>
              </a:rPr>
            </a:br>
            <a:r>
              <a:rPr lang="en-CA" b="0" i="0" dirty="0">
                <a:effectLst/>
                <a:latin typeface="Helvetica" panose="020B0604020202020204" pitchFamily="34" charset="0"/>
              </a:rPr>
              <a:t>A key-value list pairings of the said dictionary:</a:t>
            </a:r>
            <a:br>
              <a:rPr lang="en-CA" b="0" i="0" dirty="0">
                <a:effectLst/>
                <a:latin typeface="Helvetica" panose="020B0604020202020204" pitchFamily="34" charset="0"/>
              </a:rPr>
            </a:br>
            <a:r>
              <a:rPr lang="en-CA" b="0" i="0" dirty="0">
                <a:effectLst/>
                <a:latin typeface="Helvetica" panose="020B0604020202020204" pitchFamily="34" charset="0"/>
              </a:rPr>
              <a:t>[{1: 'Jean Castro', 2: 'Lula Powell', 3: 'Brian Howell', 4: 'Lynne Foster', 5: 'Zachary Simon’}]</a:t>
            </a:r>
            <a:br>
              <a:rPr lang="en-CA" b="0" i="0" dirty="0">
                <a:effectLst/>
                <a:latin typeface="Helvetica" panose="020B0604020202020204" pitchFamily="34" charset="0"/>
              </a:rPr>
            </a:br>
            <a:endParaRPr lang="en-CA" b="0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CA" b="1" i="0" dirty="0">
                <a:effectLst/>
                <a:latin typeface="Helvetica" panose="020B0604020202020204" pitchFamily="34" charset="0"/>
              </a:rPr>
              <a:t>65.</a:t>
            </a:r>
            <a:r>
              <a:rPr lang="en-CA" b="0" i="0" dirty="0">
                <a:effectLst/>
                <a:latin typeface="Helvetica" panose="020B0604020202020204" pitchFamily="34" charset="0"/>
              </a:rPr>
              <a:t> Write a Python program to get the total length of all values of a given dictionary with string values.</a:t>
            </a:r>
            <a:br>
              <a:rPr lang="en-CA" b="0" i="0" dirty="0">
                <a:effectLst/>
                <a:latin typeface="Helvetica" panose="020B0604020202020204" pitchFamily="34" charset="0"/>
              </a:rPr>
            </a:br>
            <a:r>
              <a:rPr lang="en-CA" b="0" i="0" dirty="0">
                <a:effectLst/>
                <a:latin typeface="Helvetica" panose="020B0604020202020204" pitchFamily="34" charset="0"/>
              </a:rPr>
              <a:t>Original dictionary:</a:t>
            </a:r>
            <a:br>
              <a:rPr lang="en-CA" b="0" i="0" dirty="0">
                <a:effectLst/>
                <a:latin typeface="Helvetica" panose="020B0604020202020204" pitchFamily="34" charset="0"/>
              </a:rPr>
            </a:br>
            <a:r>
              <a:rPr lang="en-CA" b="0" i="0" dirty="0">
                <a:effectLst/>
                <a:latin typeface="Helvetica" panose="020B0604020202020204" pitchFamily="34" charset="0"/>
              </a:rPr>
              <a:t>{'#FF0000': 'Red', '#800000': 'Maroon', '#FFFF00': 'Yellow', '#808000': 'Olive'}</a:t>
            </a:r>
            <a:br>
              <a:rPr lang="en-CA" b="0" i="0" dirty="0">
                <a:effectLst/>
                <a:latin typeface="Helvetica" panose="020B0604020202020204" pitchFamily="34" charset="0"/>
              </a:rPr>
            </a:br>
            <a:r>
              <a:rPr lang="en-CA" b="0" i="0" dirty="0">
                <a:effectLst/>
                <a:latin typeface="Helvetica" panose="020B0604020202020204" pitchFamily="34" charset="0"/>
              </a:rPr>
              <a:t>Total length of all values of the said dictionary with string values:</a:t>
            </a:r>
            <a:br>
              <a:rPr lang="en-CA" b="0" i="0" dirty="0">
                <a:effectLst/>
                <a:latin typeface="Helvetica" panose="020B0604020202020204" pitchFamily="34" charset="0"/>
              </a:rPr>
            </a:br>
            <a:r>
              <a:rPr lang="en-CA" b="0" i="0" dirty="0">
                <a:effectLst/>
                <a:latin typeface="Helvetica" panose="020B0604020202020204" pitchFamily="34" charset="0"/>
              </a:rPr>
              <a:t>20</a:t>
            </a:r>
            <a:br>
              <a:rPr lang="en-CA" b="0" i="0" dirty="0">
                <a:effectLst/>
                <a:latin typeface="Helvetica" panose="020B0604020202020204" pitchFamily="34" charset="0"/>
              </a:rPr>
            </a:br>
            <a:endParaRPr lang="en-CA" b="0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CA" b="1" i="0" dirty="0">
                <a:effectLst/>
                <a:latin typeface="Helvetica" panose="020B0604020202020204" pitchFamily="34" charset="0"/>
              </a:rPr>
              <a:t>66.</a:t>
            </a:r>
            <a:r>
              <a:rPr lang="en-CA" b="0" i="0" dirty="0">
                <a:effectLst/>
                <a:latin typeface="Helvetica" panose="020B0604020202020204" pitchFamily="34" charset="0"/>
              </a:rPr>
              <a:t> Write a Python program to check if a specific Key and a value exist in a dictionary.</a:t>
            </a:r>
            <a:br>
              <a:rPr lang="en-CA" b="0" i="0" dirty="0">
                <a:effectLst/>
                <a:latin typeface="Helvetica" panose="020B0604020202020204" pitchFamily="34" charset="0"/>
              </a:rPr>
            </a:br>
            <a:r>
              <a:rPr lang="en-CA" b="0" i="0" dirty="0">
                <a:effectLst/>
                <a:latin typeface="Helvetica" panose="020B0604020202020204" pitchFamily="34" charset="0"/>
              </a:rPr>
              <a:t>Original dictionary:</a:t>
            </a:r>
            <a:br>
              <a:rPr lang="en-CA" b="0" i="0" dirty="0">
                <a:effectLst/>
                <a:latin typeface="Helvetica" panose="020B0604020202020204" pitchFamily="34" charset="0"/>
              </a:rPr>
            </a:br>
            <a:r>
              <a:rPr lang="en-CA" b="0" i="0" dirty="0">
                <a:effectLst/>
                <a:latin typeface="Helvetica" panose="020B0604020202020204" pitchFamily="34" charset="0"/>
              </a:rPr>
              <a:t>[{'</a:t>
            </a:r>
            <a:r>
              <a:rPr lang="en-CA" b="0" i="0" dirty="0" err="1">
                <a:effectLst/>
                <a:latin typeface="Helvetica" panose="020B0604020202020204" pitchFamily="34" charset="0"/>
              </a:rPr>
              <a:t>student_id</a:t>
            </a:r>
            <a:r>
              <a:rPr lang="en-CA" b="0" i="0" dirty="0">
                <a:effectLst/>
                <a:latin typeface="Helvetica" panose="020B0604020202020204" pitchFamily="34" charset="0"/>
              </a:rPr>
              <a:t>': 1, 'name': 'Jean Castro', 'class': 'V'}, {'</a:t>
            </a:r>
            <a:r>
              <a:rPr lang="en-CA" b="0" i="0" dirty="0" err="1">
                <a:effectLst/>
                <a:latin typeface="Helvetica" panose="020B0604020202020204" pitchFamily="34" charset="0"/>
              </a:rPr>
              <a:t>student_id</a:t>
            </a:r>
            <a:r>
              <a:rPr lang="en-CA" b="0" i="0" dirty="0">
                <a:effectLst/>
                <a:latin typeface="Helvetica" panose="020B0604020202020204" pitchFamily="34" charset="0"/>
              </a:rPr>
              <a:t>': 2, 'name': 'Lula Powell', 'class': 'V'}, {'</a:t>
            </a:r>
            <a:r>
              <a:rPr lang="en-CA" b="0" i="0" dirty="0" err="1">
                <a:effectLst/>
                <a:latin typeface="Helvetica" panose="020B0604020202020204" pitchFamily="34" charset="0"/>
              </a:rPr>
              <a:t>student_id</a:t>
            </a:r>
            <a:r>
              <a:rPr lang="en-CA" b="0" i="0" dirty="0">
                <a:effectLst/>
                <a:latin typeface="Helvetica" panose="020B0604020202020204" pitchFamily="34" charset="0"/>
              </a:rPr>
              <a:t>': 3, 'name': 'Brian Howell', 'class': 'VI'}, {'</a:t>
            </a:r>
            <a:r>
              <a:rPr lang="en-CA" b="0" i="0" dirty="0" err="1">
                <a:effectLst/>
                <a:latin typeface="Helvetica" panose="020B0604020202020204" pitchFamily="34" charset="0"/>
              </a:rPr>
              <a:t>student_id</a:t>
            </a:r>
            <a:r>
              <a:rPr lang="en-CA" b="0" i="0" dirty="0">
                <a:effectLst/>
                <a:latin typeface="Helvetica" panose="020B0604020202020204" pitchFamily="34" charset="0"/>
              </a:rPr>
              <a:t>': 4, 'name': 'Lynne Foster', 'class': 'VI'}, {'</a:t>
            </a:r>
            <a:r>
              <a:rPr lang="en-CA" b="0" i="0" dirty="0" err="1">
                <a:effectLst/>
                <a:latin typeface="Helvetica" panose="020B0604020202020204" pitchFamily="34" charset="0"/>
              </a:rPr>
              <a:t>student_id</a:t>
            </a:r>
            <a:r>
              <a:rPr lang="en-CA" b="0" i="0" dirty="0">
                <a:effectLst/>
                <a:latin typeface="Helvetica" panose="020B0604020202020204" pitchFamily="34" charset="0"/>
              </a:rPr>
              <a:t>': 5, 'name': 'Zachary Simon', 'class': 'VII'}]</a:t>
            </a:r>
            <a:br>
              <a:rPr lang="en-CA" b="0" i="0" dirty="0">
                <a:effectLst/>
                <a:latin typeface="Helvetica" panose="020B0604020202020204" pitchFamily="34" charset="0"/>
              </a:rPr>
            </a:br>
            <a:r>
              <a:rPr lang="en-CA" b="0" i="0" dirty="0">
                <a:effectLst/>
                <a:latin typeface="Helvetica" panose="020B0604020202020204" pitchFamily="34" charset="0"/>
              </a:rPr>
              <a:t>Check if a specific Key and a value exist in the said dictionary:</a:t>
            </a:r>
            <a:br>
              <a:rPr lang="en-CA" b="0" i="0" dirty="0">
                <a:effectLst/>
                <a:latin typeface="Helvetica" panose="020B0604020202020204" pitchFamily="34" charset="0"/>
              </a:rPr>
            </a:br>
            <a:r>
              <a:rPr lang="en-CA" b="0" i="0" dirty="0">
                <a:effectLst/>
                <a:latin typeface="Helvetica" panose="020B0604020202020204" pitchFamily="34" charset="0"/>
              </a:rPr>
              <a:t>True</a:t>
            </a:r>
            <a:br>
              <a:rPr lang="en-CA" b="0" i="0" dirty="0">
                <a:effectLst/>
                <a:latin typeface="Helvetica" panose="020B0604020202020204" pitchFamily="34" charset="0"/>
              </a:rPr>
            </a:br>
            <a:r>
              <a:rPr lang="en-CA" b="0" i="0" dirty="0" err="1">
                <a:effectLst/>
                <a:latin typeface="Helvetica" panose="020B0604020202020204" pitchFamily="34" charset="0"/>
              </a:rPr>
              <a:t>True</a:t>
            </a:r>
            <a:br>
              <a:rPr lang="en-CA" b="0" i="0" dirty="0">
                <a:effectLst/>
                <a:latin typeface="Helvetica" panose="020B0604020202020204" pitchFamily="34" charset="0"/>
              </a:rPr>
            </a:br>
            <a:r>
              <a:rPr lang="en-CA" b="0" i="0" dirty="0" err="1">
                <a:effectLst/>
                <a:latin typeface="Helvetica" panose="020B0604020202020204" pitchFamily="34" charset="0"/>
              </a:rPr>
              <a:t>True</a:t>
            </a:r>
            <a:br>
              <a:rPr lang="en-CA" b="0" i="0" dirty="0">
                <a:effectLst/>
                <a:latin typeface="Helvetica" panose="020B0604020202020204" pitchFamily="34" charset="0"/>
              </a:rPr>
            </a:br>
            <a:r>
              <a:rPr lang="en-CA" b="0" i="0" dirty="0">
                <a:effectLst/>
                <a:latin typeface="Helvetica" panose="020B0604020202020204" pitchFamily="34" charset="0"/>
              </a:rPr>
              <a:t>False</a:t>
            </a:r>
            <a:br>
              <a:rPr lang="en-CA" b="0" i="0" dirty="0">
                <a:effectLst/>
                <a:latin typeface="Helvetica" panose="020B0604020202020204" pitchFamily="34" charset="0"/>
              </a:rPr>
            </a:br>
            <a:r>
              <a:rPr lang="en-CA" b="0" i="0" dirty="0" err="1">
                <a:effectLst/>
                <a:latin typeface="Helvetica" panose="020B0604020202020204" pitchFamily="34" charset="0"/>
              </a:rPr>
              <a:t>False</a:t>
            </a:r>
            <a:br>
              <a:rPr lang="en-CA" b="0" i="0" dirty="0">
                <a:effectLst/>
                <a:latin typeface="Helvetica" panose="020B0604020202020204" pitchFamily="34" charset="0"/>
              </a:rPr>
            </a:br>
            <a:r>
              <a:rPr lang="en-CA" b="0" i="0" dirty="0" err="1">
                <a:effectLst/>
                <a:latin typeface="Helvetica" panose="020B0604020202020204" pitchFamily="34" charset="0"/>
              </a:rPr>
              <a:t>False</a:t>
            </a:r>
            <a:endParaRPr lang="en-CA" b="0" i="0" dirty="0">
              <a:effectLst/>
              <a:latin typeface="Helvetica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D1D1C-7189-4A00-BEC3-92C531D50B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CA" b="1" i="0" dirty="0">
                <a:effectLst/>
                <a:latin typeface="Helvetica" panose="020B0604020202020204" pitchFamily="34" charset="0"/>
              </a:rPr>
              <a:t>62.</a:t>
            </a:r>
            <a:r>
              <a:rPr lang="en-CA" b="0" i="0" dirty="0">
                <a:effectLst/>
                <a:latin typeface="Helvetica" panose="020B0604020202020204" pitchFamily="34" charset="0"/>
              </a:rPr>
              <a:t> Write a Python program to extract values from a given dictionaries and create a list of lists from those values.</a:t>
            </a:r>
            <a:br>
              <a:rPr lang="en-CA" b="0" i="0" dirty="0">
                <a:effectLst/>
                <a:latin typeface="Helvetica" panose="020B0604020202020204" pitchFamily="34" charset="0"/>
              </a:rPr>
            </a:br>
            <a:r>
              <a:rPr lang="en-CA" b="0" i="0" dirty="0">
                <a:effectLst/>
                <a:latin typeface="Helvetica" panose="020B0604020202020204" pitchFamily="34" charset="0"/>
              </a:rPr>
              <a:t>Original Dictionary:</a:t>
            </a:r>
            <a:br>
              <a:rPr lang="en-CA" b="0" i="0" dirty="0">
                <a:effectLst/>
                <a:latin typeface="Helvetica" panose="020B0604020202020204" pitchFamily="34" charset="0"/>
              </a:rPr>
            </a:br>
            <a:r>
              <a:rPr lang="en-CA" b="0" i="0" dirty="0">
                <a:effectLst/>
                <a:latin typeface="Helvetica" panose="020B0604020202020204" pitchFamily="34" charset="0"/>
              </a:rPr>
              <a:t>[{'</a:t>
            </a:r>
            <a:r>
              <a:rPr lang="en-CA" b="0" i="0" dirty="0" err="1">
                <a:effectLst/>
                <a:latin typeface="Helvetica" panose="020B0604020202020204" pitchFamily="34" charset="0"/>
              </a:rPr>
              <a:t>student_id</a:t>
            </a:r>
            <a:r>
              <a:rPr lang="en-CA" b="0" i="0" dirty="0">
                <a:effectLst/>
                <a:latin typeface="Helvetica" panose="020B0604020202020204" pitchFamily="34" charset="0"/>
              </a:rPr>
              <a:t>': 1, 'name': 'Jean Castro', 'class': 'V'}, {'</a:t>
            </a:r>
            <a:r>
              <a:rPr lang="en-CA" b="0" i="0" dirty="0" err="1">
                <a:effectLst/>
                <a:latin typeface="Helvetica" panose="020B0604020202020204" pitchFamily="34" charset="0"/>
              </a:rPr>
              <a:t>student_id</a:t>
            </a:r>
            <a:r>
              <a:rPr lang="en-CA" b="0" i="0" dirty="0">
                <a:effectLst/>
                <a:latin typeface="Helvetica" panose="020B0604020202020204" pitchFamily="34" charset="0"/>
              </a:rPr>
              <a:t>': 2, 'name': 'Lula Powell', 'class': 'V'}, {'</a:t>
            </a:r>
            <a:r>
              <a:rPr lang="en-CA" b="0" i="0" dirty="0" err="1">
                <a:effectLst/>
                <a:latin typeface="Helvetica" panose="020B0604020202020204" pitchFamily="34" charset="0"/>
              </a:rPr>
              <a:t>student_id</a:t>
            </a:r>
            <a:r>
              <a:rPr lang="en-CA" b="0" i="0" dirty="0">
                <a:effectLst/>
                <a:latin typeface="Helvetica" panose="020B0604020202020204" pitchFamily="34" charset="0"/>
              </a:rPr>
              <a:t>': 3, 'name': 'Brian Howell', 'class': 'VI'}, {'</a:t>
            </a:r>
            <a:r>
              <a:rPr lang="en-CA" b="0" i="0" dirty="0" err="1">
                <a:effectLst/>
                <a:latin typeface="Helvetica" panose="020B0604020202020204" pitchFamily="34" charset="0"/>
              </a:rPr>
              <a:t>student_id</a:t>
            </a:r>
            <a:r>
              <a:rPr lang="en-CA" b="0" i="0" dirty="0">
                <a:effectLst/>
                <a:latin typeface="Helvetica" panose="020B0604020202020204" pitchFamily="34" charset="0"/>
              </a:rPr>
              <a:t>': 4, 'name': 'Lynne Foster', 'class': 'VI'}, {'</a:t>
            </a:r>
            <a:r>
              <a:rPr lang="en-CA" b="0" i="0" dirty="0" err="1">
                <a:effectLst/>
                <a:latin typeface="Helvetica" panose="020B0604020202020204" pitchFamily="34" charset="0"/>
              </a:rPr>
              <a:t>student_id</a:t>
            </a:r>
            <a:r>
              <a:rPr lang="en-CA" b="0" i="0" dirty="0">
                <a:effectLst/>
                <a:latin typeface="Helvetica" panose="020B0604020202020204" pitchFamily="34" charset="0"/>
              </a:rPr>
              <a:t>': 5, 'name': 'Zachary Simon', 'class': 'VII'}]</a:t>
            </a:r>
            <a:br>
              <a:rPr lang="en-CA" b="0" i="0" dirty="0">
                <a:effectLst/>
                <a:latin typeface="Helvetica" panose="020B0604020202020204" pitchFamily="34" charset="0"/>
              </a:rPr>
            </a:br>
            <a:r>
              <a:rPr lang="en-CA" b="0" i="0" dirty="0">
                <a:effectLst/>
                <a:latin typeface="Helvetica" panose="020B0604020202020204" pitchFamily="34" charset="0"/>
              </a:rPr>
              <a:t>Extract values from the said </a:t>
            </a:r>
            <a:r>
              <a:rPr lang="en-CA" b="0" i="0" dirty="0" err="1">
                <a:effectLst/>
                <a:latin typeface="Helvetica" panose="020B0604020202020204" pitchFamily="34" charset="0"/>
              </a:rPr>
              <a:t>dictionarie</a:t>
            </a:r>
            <a:r>
              <a:rPr lang="en-CA" b="0" i="0" dirty="0">
                <a:effectLst/>
                <a:latin typeface="Helvetica" panose="020B0604020202020204" pitchFamily="34" charset="0"/>
              </a:rPr>
              <a:t> and create a list of lists using those values:</a:t>
            </a:r>
            <a:br>
              <a:rPr lang="en-CA" b="0" i="0" dirty="0">
                <a:effectLst/>
                <a:latin typeface="Helvetica" panose="020B0604020202020204" pitchFamily="34" charset="0"/>
              </a:rPr>
            </a:br>
            <a:r>
              <a:rPr lang="en-CA" b="0" i="0" dirty="0">
                <a:effectLst/>
                <a:latin typeface="Helvetica" panose="020B0604020202020204" pitchFamily="34" charset="0"/>
              </a:rPr>
              <a:t>[[1, 'Jean Castro', 'V'], [2, 'Lula Powell', 'V'], [3, 'Brian Howell', 'VI'], [4, 'Lynne Foster', 'VI'], [5, 'Zachary Simon', 'VII']]</a:t>
            </a:r>
            <a:br>
              <a:rPr lang="en-CA" b="0" i="0" dirty="0">
                <a:effectLst/>
                <a:latin typeface="Helvetica" panose="020B0604020202020204" pitchFamily="34" charset="0"/>
              </a:rPr>
            </a:br>
            <a:r>
              <a:rPr lang="en-CA" b="0" i="0" dirty="0">
                <a:effectLst/>
                <a:latin typeface="Helvetica" panose="020B0604020202020204" pitchFamily="34" charset="0"/>
              </a:rPr>
              <a:t>[[1, 'Jean Castro'], [2, 'Lula Powell'], [3, 'Brian Howell'], [4, 'Lynne Foster'], [5, 'Zachary Simon']]</a:t>
            </a:r>
            <a:br>
              <a:rPr lang="en-CA" b="0" i="0" dirty="0">
                <a:effectLst/>
                <a:latin typeface="Helvetica" panose="020B0604020202020204" pitchFamily="34" charset="0"/>
              </a:rPr>
            </a:br>
            <a:r>
              <a:rPr lang="en-CA" b="0" i="0" dirty="0">
                <a:effectLst/>
                <a:latin typeface="Helvetica" panose="020B0604020202020204" pitchFamily="34" charset="0"/>
              </a:rPr>
              <a:t>[['Jean Castro', 'V'], ['Lula Powell', 'V'], ['Brian Howell', 'VI'], ['Lynne Foster', 'VI'], ['Zachary Simon', 'VII’]] </a:t>
            </a:r>
          </a:p>
          <a:p>
            <a:pPr algn="l"/>
            <a:r>
              <a:rPr lang="en-CA" b="1" i="0" dirty="0">
                <a:effectLst/>
                <a:latin typeface="Helvetica" panose="020B0604020202020204" pitchFamily="34" charset="0"/>
              </a:rPr>
              <a:t>63.</a:t>
            </a:r>
            <a:r>
              <a:rPr lang="en-CA" b="0" i="0" dirty="0">
                <a:effectLst/>
                <a:latin typeface="Helvetica" panose="020B0604020202020204" pitchFamily="34" charset="0"/>
              </a:rPr>
              <a:t> Write a Python program to convert a given list of lists to a dictionary. </a:t>
            </a:r>
            <a:br>
              <a:rPr lang="en-CA" b="0" i="0" dirty="0">
                <a:effectLst/>
                <a:latin typeface="Helvetica" panose="020B0604020202020204" pitchFamily="34" charset="0"/>
              </a:rPr>
            </a:br>
            <a:r>
              <a:rPr lang="en-CA" b="0" i="0" dirty="0">
                <a:effectLst/>
                <a:latin typeface="Helvetica" panose="020B0604020202020204" pitchFamily="34" charset="0"/>
              </a:rPr>
              <a:t>Original list of lists:</a:t>
            </a:r>
            <a:br>
              <a:rPr lang="en-CA" b="0" i="0" dirty="0">
                <a:effectLst/>
                <a:latin typeface="Helvetica" panose="020B0604020202020204" pitchFamily="34" charset="0"/>
              </a:rPr>
            </a:br>
            <a:r>
              <a:rPr lang="en-CA" b="0" i="0" dirty="0">
                <a:effectLst/>
                <a:latin typeface="Helvetica" panose="020B0604020202020204" pitchFamily="34" charset="0"/>
              </a:rPr>
              <a:t>[[1, 'Jean Castro', 'V'], [2, 'Lula Powell', 'V'], [3, 'Brian Howell', 'VI'], [4, 'Lynne Foster', 'VI'], [5, 'Zachary Simon', 'VII']]</a:t>
            </a:r>
            <a:br>
              <a:rPr lang="en-CA" b="0" i="0" dirty="0">
                <a:effectLst/>
                <a:latin typeface="Helvetica" panose="020B0604020202020204" pitchFamily="34" charset="0"/>
              </a:rPr>
            </a:br>
            <a:r>
              <a:rPr lang="en-CA" b="0" i="0" dirty="0">
                <a:effectLst/>
                <a:latin typeface="Helvetica" panose="020B0604020202020204" pitchFamily="34" charset="0"/>
              </a:rPr>
              <a:t>Convert the said list of lists to a dictionary:</a:t>
            </a:r>
            <a:br>
              <a:rPr lang="en-CA" b="0" i="0" dirty="0">
                <a:effectLst/>
                <a:latin typeface="Helvetica" panose="020B0604020202020204" pitchFamily="34" charset="0"/>
              </a:rPr>
            </a:br>
            <a:r>
              <a:rPr lang="en-CA" b="0" i="0" dirty="0">
                <a:effectLst/>
                <a:latin typeface="Helvetica" panose="020B0604020202020204" pitchFamily="34" charset="0"/>
              </a:rPr>
              <a:t>{1: ['Jean Castro', 'V'], 2: ['Lula Powell', 'V'], 3: ['Brian Howell', 'VI'], 4: ['Lynne Foster', 'VI'], 5: ['Zachary Simon', 'VII']}</a:t>
            </a:r>
            <a:br>
              <a:rPr lang="en-CA" b="0" i="0" dirty="0">
                <a:effectLst/>
                <a:latin typeface="Helvetica" panose="020B0604020202020204" pitchFamily="34" charset="0"/>
              </a:rPr>
            </a:br>
            <a:endParaRPr lang="en-CA" b="0" i="0" dirty="0">
              <a:effectLst/>
              <a:latin typeface="Helvetica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7693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300B-84B4-4CEC-8C2F-111BC3C5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CFCA-CC26-4628-84A6-D379D53FA6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b="1" i="0" dirty="0">
                <a:effectLst/>
                <a:latin typeface="Helvetica" panose="020B0604020202020204" pitchFamily="34" charset="0"/>
              </a:rPr>
              <a:t>1.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Write a Python program to create a tuple. </a:t>
            </a:r>
          </a:p>
          <a:p>
            <a:pPr algn="l"/>
            <a:r>
              <a:rPr lang="en-US" b="1" i="0" dirty="0">
                <a:effectLst/>
                <a:latin typeface="Helvetica" panose="020B0604020202020204" pitchFamily="34" charset="0"/>
              </a:rPr>
              <a:t>2.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Write a Python program to create a tuple with different data types</a:t>
            </a:r>
          </a:p>
          <a:p>
            <a:pPr algn="l"/>
            <a:r>
              <a:rPr lang="en-US" b="1" i="0" dirty="0">
                <a:effectLst/>
                <a:latin typeface="Helvetica" panose="020B0604020202020204" pitchFamily="34" charset="0"/>
              </a:rPr>
              <a:t>3.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Write a Python program to create a tuple with numbers and print one item</a:t>
            </a:r>
          </a:p>
          <a:p>
            <a:pPr algn="l"/>
            <a:r>
              <a:rPr lang="en-US" b="1" i="0" dirty="0">
                <a:effectLst/>
                <a:latin typeface="Helvetica" panose="020B0604020202020204" pitchFamily="34" charset="0"/>
              </a:rPr>
              <a:t>4.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Write a Python program to unpack a tuple in several variables. </a:t>
            </a:r>
          </a:p>
          <a:p>
            <a:pPr algn="l"/>
            <a:r>
              <a:rPr lang="en-US" b="1" i="0" dirty="0">
                <a:effectLst/>
                <a:latin typeface="Helvetica" panose="020B0604020202020204" pitchFamily="34" charset="0"/>
              </a:rPr>
              <a:t>5.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Write a Python program to add an item in a tuple. </a:t>
            </a:r>
          </a:p>
          <a:p>
            <a:pPr algn="l"/>
            <a:r>
              <a:rPr lang="en-US" b="1" i="0" dirty="0">
                <a:effectLst/>
                <a:latin typeface="Helvetica" panose="020B0604020202020204" pitchFamily="34" charset="0"/>
              </a:rPr>
              <a:t>6.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Write a Python program to convert a tuple to a string. </a:t>
            </a:r>
          </a:p>
          <a:p>
            <a:pPr algn="l"/>
            <a:r>
              <a:rPr lang="en-US" b="1" i="0" dirty="0">
                <a:effectLst/>
                <a:latin typeface="Helvetica" panose="020B0604020202020204" pitchFamily="34" charset="0"/>
              </a:rPr>
              <a:t>7.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Write a Python program to get the 4th element and 4th element from last of a tuple. </a:t>
            </a:r>
          </a:p>
          <a:p>
            <a:pPr algn="l"/>
            <a:r>
              <a:rPr lang="en-US" b="1" i="0" dirty="0">
                <a:effectLst/>
                <a:latin typeface="Helvetica" panose="020B0604020202020204" pitchFamily="34" charset="0"/>
              </a:rPr>
              <a:t>8.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Write a Python program to create the colon of a tuple. </a:t>
            </a:r>
          </a:p>
          <a:p>
            <a:pPr algn="l"/>
            <a:r>
              <a:rPr lang="en-US" b="1" i="0" dirty="0">
                <a:effectLst/>
                <a:latin typeface="Helvetica" panose="020B0604020202020204" pitchFamily="34" charset="0"/>
              </a:rPr>
              <a:t>9.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Write a Python program to find the repeated items of a tuple. </a:t>
            </a:r>
          </a:p>
          <a:p>
            <a:pPr algn="l"/>
            <a:r>
              <a:rPr lang="en-US" b="1" i="0" dirty="0">
                <a:effectLst/>
                <a:latin typeface="Helvetica" panose="020B0604020202020204" pitchFamily="34" charset="0"/>
              </a:rPr>
              <a:t>10.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Write a Python program to check whether an element exists within a tuple. 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3788A-5544-4F58-BFB1-B3E7F0BFA3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b="1" i="0" dirty="0">
                <a:effectLst/>
                <a:latin typeface="Helvetica" panose="020B0604020202020204" pitchFamily="34" charset="0"/>
              </a:rPr>
              <a:t>11.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Write a Python program to convert a list to a tuple. </a:t>
            </a:r>
          </a:p>
          <a:p>
            <a:pPr algn="l"/>
            <a:r>
              <a:rPr lang="en-US" b="1" i="0" dirty="0">
                <a:effectLst/>
                <a:latin typeface="Helvetica" panose="020B0604020202020204" pitchFamily="34" charset="0"/>
              </a:rPr>
              <a:t>12.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Write a Python program to remove an item from a tuple. </a:t>
            </a:r>
          </a:p>
          <a:p>
            <a:pPr algn="l"/>
            <a:r>
              <a:rPr lang="en-US" b="1" i="0" dirty="0">
                <a:effectLst/>
                <a:latin typeface="Helvetica" panose="020B0604020202020204" pitchFamily="34" charset="0"/>
              </a:rPr>
              <a:t>13.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Write a Python program to slice a tuple. </a:t>
            </a:r>
          </a:p>
          <a:p>
            <a:pPr algn="l"/>
            <a:r>
              <a:rPr lang="en-US" b="1" i="0" dirty="0">
                <a:effectLst/>
                <a:latin typeface="Helvetica" panose="020B0604020202020204" pitchFamily="34" charset="0"/>
              </a:rPr>
              <a:t>14.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Write a Python program to find the index of an item of a tuple. </a:t>
            </a:r>
          </a:p>
          <a:p>
            <a:pPr algn="l"/>
            <a:r>
              <a:rPr lang="en-US" b="1" i="0" dirty="0">
                <a:effectLst/>
                <a:latin typeface="Helvetica" panose="020B0604020202020204" pitchFamily="34" charset="0"/>
              </a:rPr>
              <a:t>15.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Write a Python program to find the length of a tuple. </a:t>
            </a:r>
          </a:p>
          <a:p>
            <a:pPr algn="l"/>
            <a:r>
              <a:rPr lang="en-US" b="1" i="0" dirty="0">
                <a:effectLst/>
                <a:latin typeface="Helvetica" panose="020B0604020202020204" pitchFamily="34" charset="0"/>
              </a:rPr>
              <a:t>16.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Write a Python program to convert a tuple to a dictionary. </a:t>
            </a:r>
          </a:p>
          <a:p>
            <a:pPr algn="l"/>
            <a:r>
              <a:rPr lang="en-US" b="1" i="0" dirty="0">
                <a:effectLst/>
                <a:latin typeface="Helvetica" panose="020B0604020202020204" pitchFamily="34" charset="0"/>
              </a:rPr>
              <a:t>17.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Write a Python program to unzip a list of tuples into individual lists. </a:t>
            </a:r>
          </a:p>
          <a:p>
            <a:pPr algn="l"/>
            <a:r>
              <a:rPr lang="en-US" b="1" i="0" dirty="0">
                <a:effectLst/>
                <a:latin typeface="Helvetica" panose="020B0604020202020204" pitchFamily="34" charset="0"/>
              </a:rPr>
              <a:t>18.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Write a Python program to reverse a tuple. </a:t>
            </a:r>
          </a:p>
          <a:p>
            <a:pPr algn="l"/>
            <a:r>
              <a:rPr lang="en-US" b="1" i="0" dirty="0">
                <a:effectLst/>
                <a:latin typeface="Helvetica" panose="020B0604020202020204" pitchFamily="34" charset="0"/>
              </a:rPr>
              <a:t>19.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Write a Python program to convert a list of tuples into a dictionary. </a:t>
            </a:r>
          </a:p>
          <a:p>
            <a:pPr algn="l"/>
            <a:r>
              <a:rPr lang="en-US" b="1" i="0" dirty="0">
                <a:effectLst/>
                <a:latin typeface="Helvetica" panose="020B0604020202020204" pitchFamily="34" charset="0"/>
              </a:rPr>
              <a:t>20.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Write a Python program to print a tuple with string formatting. </a:t>
            </a:r>
            <a:br>
              <a:rPr lang="en-US" b="0" i="0" dirty="0">
                <a:effectLst/>
                <a:latin typeface="Helvetica" panose="020B0604020202020204" pitchFamily="34" charset="0"/>
              </a:rPr>
            </a:br>
            <a:r>
              <a:rPr lang="en-US" b="0" i="0" dirty="0">
                <a:effectLst/>
                <a:latin typeface="Helvetica" panose="020B0604020202020204" pitchFamily="34" charset="0"/>
              </a:rPr>
              <a:t>Sample tuple : (100, 200, 300)</a:t>
            </a:r>
            <a:br>
              <a:rPr lang="en-US" b="0" i="0" dirty="0">
                <a:effectLst/>
                <a:latin typeface="Helvetica" panose="020B0604020202020204" pitchFamily="34" charset="0"/>
              </a:rPr>
            </a:br>
            <a:r>
              <a:rPr lang="en-US" b="0" i="0" dirty="0">
                <a:effectLst/>
                <a:latin typeface="Helvetica" panose="020B0604020202020204" pitchFamily="34" charset="0"/>
              </a:rPr>
              <a:t>Output : This is a tuple (100, 200, 300)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767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B211-C8D8-4D60-B604-6AF8B6D3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D41E2-3360-402B-BA92-4049DCFD3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Immutable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No Duplication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Unordered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974ED-518C-462F-ACA4-13352EAA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371" y="1836956"/>
            <a:ext cx="2438400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54D019-E904-4F78-81B1-0AAA62B55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929" y="3307221"/>
            <a:ext cx="1781175" cy="314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540A36-1E48-4E6C-9D50-FF56EBFCB5B7}"/>
              </a:ext>
            </a:extLst>
          </p:cNvPr>
          <p:cNvSpPr txBox="1"/>
          <p:nvPr/>
        </p:nvSpPr>
        <p:spPr>
          <a:xfrm>
            <a:off x="5036371" y="2890819"/>
            <a:ext cx="112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F4E9D3-304F-47C3-84F9-D3317C1D6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722" y="3568563"/>
            <a:ext cx="2590800" cy="137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0AC2E4-8CDC-4DEB-87C5-B52CF4C9A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0968" y="4652484"/>
            <a:ext cx="1170533" cy="4938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1409EF-D564-4AC6-915A-61089D1D9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4285" y="5107652"/>
            <a:ext cx="361950" cy="8572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07C044E-5CE2-46D9-8A66-BD1DB25D5C21}"/>
              </a:ext>
            </a:extLst>
          </p:cNvPr>
          <p:cNvSpPr/>
          <p:nvPr/>
        </p:nvSpPr>
        <p:spPr>
          <a:xfrm>
            <a:off x="4717915" y="1821156"/>
            <a:ext cx="3219855" cy="1709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6F9D99-72E7-4239-98CF-EBC7C1BFF57E}"/>
              </a:ext>
            </a:extLst>
          </p:cNvPr>
          <p:cNvSpPr/>
          <p:nvPr/>
        </p:nvSpPr>
        <p:spPr>
          <a:xfrm>
            <a:off x="4717915" y="3677224"/>
            <a:ext cx="3219855" cy="2479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0A39E1-2D60-4304-897C-0187C379BF4E}"/>
              </a:ext>
            </a:extLst>
          </p:cNvPr>
          <p:cNvSpPr/>
          <p:nvPr/>
        </p:nvSpPr>
        <p:spPr>
          <a:xfrm>
            <a:off x="807408" y="1829880"/>
            <a:ext cx="3219855" cy="2479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133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EEE4-1B03-4A58-8623-093774DA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53CF-D19F-46CF-A1D4-E9A6F31597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1000" b="1" i="0" dirty="0">
                <a:effectLst/>
                <a:latin typeface="Helvetica" panose="020B0604020202020204" pitchFamily="34" charset="0"/>
              </a:rPr>
              <a:t>21.</a:t>
            </a:r>
            <a:r>
              <a:rPr lang="en-US" sz="1000" b="0" i="0" dirty="0">
                <a:effectLst/>
                <a:latin typeface="Helvetica" panose="020B0604020202020204" pitchFamily="34" charset="0"/>
              </a:rPr>
              <a:t> Write a Python program to replace last value of tuples in a list. 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Sample list: [(10, 20, 40), (40, 50, 60), (70, 80, 90)]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Expected Output: [(10, 20, 100), (40, 50, 100), (70, 80, 100)]</a:t>
            </a:r>
          </a:p>
          <a:p>
            <a:pPr algn="l"/>
            <a:r>
              <a:rPr lang="en-US" sz="1000" b="1" i="0" dirty="0">
                <a:effectLst/>
                <a:latin typeface="Helvetica" panose="020B0604020202020204" pitchFamily="34" charset="0"/>
              </a:rPr>
              <a:t>22.</a:t>
            </a:r>
            <a:r>
              <a:rPr lang="en-US" sz="1000" b="0" i="0" dirty="0">
                <a:effectLst/>
                <a:latin typeface="Helvetica" panose="020B0604020202020204" pitchFamily="34" charset="0"/>
              </a:rPr>
              <a:t> Write a Python program to remove an empty tuple(s) from a list of tuples.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Sample data: [(), (), ('',), ('a', 'b'), ('a', 'b', 'c'), ('d')]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Expected output: [('',), ('a', 'b'), ('a', 'b', 'c'), 'd']</a:t>
            </a:r>
          </a:p>
          <a:p>
            <a:pPr algn="l"/>
            <a:r>
              <a:rPr lang="en-US" sz="1000" b="1" i="0" dirty="0">
                <a:effectLst/>
                <a:latin typeface="Helvetica" panose="020B0604020202020204" pitchFamily="34" charset="0"/>
              </a:rPr>
              <a:t>23.</a:t>
            </a:r>
            <a:r>
              <a:rPr lang="en-US" sz="1000" b="0" i="0" dirty="0">
                <a:effectLst/>
                <a:latin typeface="Helvetica" panose="020B0604020202020204" pitchFamily="34" charset="0"/>
              </a:rPr>
              <a:t> Write a Python program to sort a tuple by its float element. 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Sample data: [('item1', '12.20'), ('item2', '15.10'), ('item3', '24.5')]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Expected Output: [('item3', '24.5'), ('item2', '15.10'), ('item1', '12.20’)]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endParaRPr lang="en-US" sz="1000" b="0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1000" b="1" i="0" dirty="0">
                <a:effectLst/>
                <a:latin typeface="Helvetica" panose="020B0604020202020204" pitchFamily="34" charset="0"/>
              </a:rPr>
              <a:t>24.</a:t>
            </a:r>
            <a:r>
              <a:rPr lang="en-US" sz="1000" b="0" i="0" dirty="0">
                <a:effectLst/>
                <a:latin typeface="Helvetica" panose="020B0604020202020204" pitchFamily="34" charset="0"/>
              </a:rPr>
              <a:t> Write a Python program to count the elements in a list until an element is a tuple. </a:t>
            </a:r>
          </a:p>
          <a:p>
            <a:pPr algn="l"/>
            <a:r>
              <a:rPr lang="en-US" sz="1000" b="1" i="0" dirty="0">
                <a:effectLst/>
                <a:latin typeface="Helvetica" panose="020B0604020202020204" pitchFamily="34" charset="0"/>
              </a:rPr>
              <a:t>25.</a:t>
            </a:r>
            <a:r>
              <a:rPr lang="en-US" sz="1000" b="0" i="0" dirty="0">
                <a:effectLst/>
                <a:latin typeface="Helvetica" panose="020B0604020202020204" pitchFamily="34" charset="0"/>
              </a:rPr>
              <a:t> Write a Python program convert a given string list to a tuple. 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Original string: python 3.0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&lt;class 'str'&gt;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Convert the said string to a tuple: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('p', 'y', 't', 'h', 'o', 'n', '3', '.', '0')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&lt;class 'tuple’&gt;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endParaRPr lang="en-US" sz="1000" b="0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1000" b="1" i="0" dirty="0">
                <a:effectLst/>
                <a:latin typeface="Helvetica" panose="020B0604020202020204" pitchFamily="34" charset="0"/>
              </a:rPr>
              <a:t>26.</a:t>
            </a:r>
            <a:r>
              <a:rPr lang="en-US" sz="1000" b="0" i="0" dirty="0">
                <a:effectLst/>
                <a:latin typeface="Helvetica" panose="020B0604020202020204" pitchFamily="34" charset="0"/>
              </a:rPr>
              <a:t> Write a Python program calculate the product, multiplying all the numbers of a given tuple.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Original Tuple: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(4, 3, 2, 2, -1, 18)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Product - multiplying all the numbers of the said tuple: -864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Original Tuple: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(2, 4, 8, 8, 3, 2, 9)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Product - multiplying all the numbers of the said tuple: 27648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endParaRPr lang="en-US" sz="1000" b="0" i="0" dirty="0">
              <a:effectLst/>
              <a:latin typeface="Helvetica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1EA13-E674-4E42-BCEA-E53BA3EF86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algn="l"/>
            <a:r>
              <a:rPr lang="en-US" sz="1000" b="1" i="0" dirty="0">
                <a:effectLst/>
                <a:latin typeface="Helvetica" panose="020B0604020202020204" pitchFamily="34" charset="0"/>
              </a:rPr>
              <a:t>27.</a:t>
            </a:r>
            <a:r>
              <a:rPr lang="en-US" sz="1000" b="0" i="0" dirty="0">
                <a:effectLst/>
                <a:latin typeface="Helvetica" panose="020B0604020202020204" pitchFamily="34" charset="0"/>
              </a:rPr>
              <a:t> Write a Python program to calculate the average value of the numbers in a given tuple of tuples. 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Original Tuple: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((10, 10, 10, 12), (30, 45, 56, 45), (81, 80, 39, 32), (1, 2, 3, 4))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Average value of the numbers of the said tuple of tuples: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[30.5, 34.25, 27.0, 23.25]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Original Tuple: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((1, 1, -5), (30, -15, 56), (81, -60, -39), (-10, 2, 3))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Average value of the numbers of the said tuple of tuples: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[25.5, -18.0, 3.75]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endParaRPr lang="en-US" sz="1000" b="0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1000" b="1" i="0" dirty="0">
                <a:effectLst/>
                <a:latin typeface="Helvetica" panose="020B0604020202020204" pitchFamily="34" charset="0"/>
              </a:rPr>
              <a:t>28.</a:t>
            </a:r>
            <a:r>
              <a:rPr lang="en-US" sz="1000" b="0" i="0" dirty="0">
                <a:effectLst/>
                <a:latin typeface="Helvetica" panose="020B0604020202020204" pitchFamily="34" charset="0"/>
              </a:rPr>
              <a:t> Write a Python program to convert a tuple of string values to a tuple of integer values. 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Original tuple values: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(('333', '33'), ('1416', '55'))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New tuple values: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((333, 33), (1416, 55))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endParaRPr lang="en-US" sz="1000" b="0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1000" b="1" i="0" dirty="0">
                <a:effectLst/>
                <a:latin typeface="Helvetica" panose="020B0604020202020204" pitchFamily="34" charset="0"/>
              </a:rPr>
              <a:t>29.</a:t>
            </a:r>
            <a:r>
              <a:rPr lang="en-US" sz="1000" b="0" i="0" dirty="0">
                <a:effectLst/>
                <a:latin typeface="Helvetica" panose="020B0604020202020204" pitchFamily="34" charset="0"/>
              </a:rPr>
              <a:t> Write a Python program to convert a given tuple of positive integers into an integer. 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Original tuple: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(1, 2, 3)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Convert the said tuple of positive integers into an integer: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123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Original tuple: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(10, 20, 40, 5, 70)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Convert the said tuple of positive integers into an integer: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r>
              <a:rPr lang="en-US" sz="1000" b="0" i="0" dirty="0">
                <a:effectLst/>
                <a:latin typeface="Helvetica" panose="020B0604020202020204" pitchFamily="34" charset="0"/>
              </a:rPr>
              <a:t>102040570</a:t>
            </a:r>
            <a:br>
              <a:rPr lang="en-US" sz="1000" b="0" i="0" dirty="0">
                <a:effectLst/>
                <a:latin typeface="Helvetica" panose="020B0604020202020204" pitchFamily="34" charset="0"/>
              </a:rPr>
            </a:br>
            <a:endParaRPr lang="en-US" sz="1000" b="0" i="0" dirty="0"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973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622F-495D-408D-BCF0-9C99D02E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4662B-9D74-4429-8C14-3F4D205478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4000" b="1" i="0" dirty="0">
                <a:effectLst/>
                <a:latin typeface="Helvetica" panose="020B0604020202020204" pitchFamily="34" charset="0"/>
              </a:rPr>
              <a:t>30.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 Write a Python program to check if a specified element presents in a tuple of tuples.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Original list: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(('Red', 'White', 'Blue'), ('Green', 'Pink', 'Purple'), ('Orange', 'Yellow', 'Lime'))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Check if White </a:t>
            </a:r>
            <a:r>
              <a:rPr lang="en-US" sz="4000" b="0" i="0" dirty="0" err="1">
                <a:effectLst/>
                <a:latin typeface="Helvetica" panose="020B0604020202020204" pitchFamily="34" charset="0"/>
              </a:rPr>
              <a:t>presenet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 in said tuple of tuples!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True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Check if White </a:t>
            </a:r>
            <a:r>
              <a:rPr lang="en-US" sz="4000" b="0" i="0" dirty="0" err="1">
                <a:effectLst/>
                <a:latin typeface="Helvetica" panose="020B0604020202020204" pitchFamily="34" charset="0"/>
              </a:rPr>
              <a:t>presenet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 in said tuple of tuples!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True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Check if Olive </a:t>
            </a:r>
            <a:r>
              <a:rPr lang="en-US" sz="4000" b="0" i="0" dirty="0" err="1">
                <a:effectLst/>
                <a:latin typeface="Helvetica" panose="020B0604020202020204" pitchFamily="34" charset="0"/>
              </a:rPr>
              <a:t>presenet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 in said tuple of tuples!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False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endParaRPr lang="en-US" sz="4000" b="0" i="0" dirty="0">
              <a:effectLst/>
              <a:latin typeface="Helvetica" panose="020B0604020202020204" pitchFamily="34" charset="0"/>
            </a:endParaRPr>
          </a:p>
          <a:p>
            <a:pPr algn="l"/>
            <a:endParaRPr lang="en-US" sz="4000" b="1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4000" b="1" i="0" dirty="0">
                <a:effectLst/>
                <a:latin typeface="Helvetica" panose="020B0604020202020204" pitchFamily="34" charset="0"/>
              </a:rPr>
              <a:t>31.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 Write a Python program to compute element-wise sum of given tuples.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Original lists: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(1, 2, 3, 4)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(3, 5, 2, 1)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(2, 2, 3, 1)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Element-wise sum of the said tuples: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(6, 9, 8, 6)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endParaRPr lang="en-US" sz="4000" b="0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US" sz="4000" b="1" i="0" dirty="0">
                <a:effectLst/>
                <a:latin typeface="Helvetica" panose="020B0604020202020204" pitchFamily="34" charset="0"/>
              </a:rPr>
              <a:t>32.</a:t>
            </a:r>
            <a:r>
              <a:rPr lang="en-US" sz="4000" b="0" i="0" dirty="0">
                <a:effectLst/>
                <a:latin typeface="Helvetica" panose="020B0604020202020204" pitchFamily="34" charset="0"/>
              </a:rPr>
              <a:t> Write a Python program to compute the sum of all the elements of each tuple stored inside a list of tuples.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Original list of tuples: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[(1, 2), (2, 3), (3, 4)]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Sum of all the elements of each tuple stored inside the said list of tuples: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[3, 5, 7]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Original list of tuples: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[(1, 2, 6), (2, 3, -6), (3, 4), (2, 2, 2, 2)]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Sum of all the elements of each tuple stored inside the said list of tuples: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r>
              <a:rPr lang="en-US" sz="4000" b="0" i="0" dirty="0">
                <a:effectLst/>
                <a:latin typeface="Helvetica" panose="020B0604020202020204" pitchFamily="34" charset="0"/>
              </a:rPr>
              <a:t>[9, -1, 7, 8]</a:t>
            </a:r>
            <a:br>
              <a:rPr lang="en-US" sz="4000" b="0" i="0" dirty="0">
                <a:effectLst/>
                <a:latin typeface="Helvetica" panose="020B0604020202020204" pitchFamily="34" charset="0"/>
              </a:rPr>
            </a:br>
            <a:endParaRPr lang="en-US" sz="4000" b="0" i="0" dirty="0">
              <a:effectLst/>
              <a:latin typeface="Helvetica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D1AE8-D092-4E47-9E6A-A61C78E4AD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en-US" sz="4400" b="1" i="0" dirty="0">
                <a:effectLst/>
                <a:latin typeface="Helvetica" panose="020B0604020202020204" pitchFamily="34" charset="0"/>
              </a:rPr>
              <a:t>33.</a:t>
            </a:r>
            <a:r>
              <a:rPr lang="en-US" sz="4400" b="0" i="0" dirty="0">
                <a:effectLst/>
                <a:latin typeface="Helvetica" panose="020B0604020202020204" pitchFamily="34" charset="0"/>
              </a:rPr>
              <a:t> Write a Python program to convert a given list of tuples to a list of lists.</a:t>
            </a:r>
            <a:br>
              <a:rPr lang="en-US" sz="4400" b="0" i="0" dirty="0">
                <a:effectLst/>
                <a:latin typeface="Helvetica" panose="020B0604020202020204" pitchFamily="34" charset="0"/>
              </a:rPr>
            </a:br>
            <a:r>
              <a:rPr lang="en-US" sz="4400" b="0" i="0" dirty="0">
                <a:effectLst/>
                <a:latin typeface="Helvetica" panose="020B0604020202020204" pitchFamily="34" charset="0"/>
              </a:rPr>
              <a:t>Original list of tuples: [(1, 2), (2, 3), (3, 4)]</a:t>
            </a:r>
            <a:br>
              <a:rPr lang="en-US" sz="4400" b="0" i="0" dirty="0">
                <a:effectLst/>
                <a:latin typeface="Helvetica" panose="020B0604020202020204" pitchFamily="34" charset="0"/>
              </a:rPr>
            </a:br>
            <a:r>
              <a:rPr lang="en-US" sz="4400" b="0" i="0" dirty="0">
                <a:effectLst/>
                <a:latin typeface="Helvetica" panose="020B0604020202020204" pitchFamily="34" charset="0"/>
              </a:rPr>
              <a:t>Convert the said list of tuples to a list of lists: [[1, 2], [2, 3], [3, 4]]</a:t>
            </a:r>
            <a:br>
              <a:rPr lang="en-US" sz="4400" b="0" i="0" dirty="0">
                <a:effectLst/>
                <a:latin typeface="Helvetica" panose="020B0604020202020204" pitchFamily="34" charset="0"/>
              </a:rPr>
            </a:br>
            <a:r>
              <a:rPr lang="en-US" sz="4400" b="0" i="0" dirty="0">
                <a:effectLst/>
                <a:latin typeface="Helvetica" panose="020B0604020202020204" pitchFamily="34" charset="0"/>
              </a:rPr>
              <a:t>Original list of tuples: [(1, 2), (2, 3, 5), (3, 4), (2, 3, 4, 2)]</a:t>
            </a:r>
            <a:br>
              <a:rPr lang="en-US" sz="4400" b="0" i="0" dirty="0">
                <a:effectLst/>
                <a:latin typeface="Helvetica" panose="020B0604020202020204" pitchFamily="34" charset="0"/>
              </a:rPr>
            </a:br>
            <a:r>
              <a:rPr lang="en-US" sz="4400" b="0" i="0" dirty="0">
                <a:effectLst/>
                <a:latin typeface="Helvetica" panose="020B0604020202020204" pitchFamily="34" charset="0"/>
              </a:rPr>
              <a:t>Convert the said list of tuples to a list of lists: [[1, 2], [2, 3, 5], [3, 4], [2, 3, 4, 2]]</a:t>
            </a:r>
            <a:br>
              <a:rPr lang="en-US" sz="4400" b="0" i="0" dirty="0">
                <a:effectLst/>
                <a:latin typeface="Helvetica" panose="020B0604020202020204" pitchFamily="34" charset="0"/>
              </a:rPr>
            </a:br>
            <a:endParaRPr lang="en-US" sz="4400" b="0" i="0" dirty="0">
              <a:effectLst/>
              <a:latin typeface="Helvetica" panose="020B0604020202020204" pitchFamily="34" charset="0"/>
            </a:endParaRPr>
          </a:p>
          <a:p>
            <a:br>
              <a:rPr lang="en-US" sz="4400" dirty="0"/>
            </a:br>
            <a:endParaRPr lang="en-CA" sz="4400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1821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05D8-30D2-463E-80B7-6EEBFF11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3DBF-AA26-4DD8-B4F8-4B70EAB028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en-US" sz="1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en-US" sz="1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Write a Python program to create a set. </a:t>
            </a:r>
          </a:p>
          <a:p>
            <a:pPr algn="l"/>
            <a:r>
              <a:rPr lang="en-US" sz="4000" dirty="0">
                <a:latin typeface="Helvetica" panose="020B0604020202020204" pitchFamily="34" charset="0"/>
              </a:rPr>
              <a:t>2. Write a Python program to iterate over sets. </a:t>
            </a:r>
          </a:p>
          <a:p>
            <a:pPr algn="l"/>
            <a:r>
              <a:rPr lang="en-US" sz="4000" dirty="0">
                <a:latin typeface="Helvetica" panose="020B0604020202020204" pitchFamily="34" charset="0"/>
              </a:rPr>
              <a:t>3. Write a Python program to add member(s) in a set. </a:t>
            </a:r>
          </a:p>
          <a:p>
            <a:pPr algn="l"/>
            <a:r>
              <a:rPr lang="en-US" sz="4000" dirty="0">
                <a:latin typeface="Helvetica" panose="020B0604020202020204" pitchFamily="34" charset="0"/>
              </a:rPr>
              <a:t>4. Write a Python program to remove item(s) from set</a:t>
            </a:r>
          </a:p>
          <a:p>
            <a:pPr algn="l"/>
            <a:r>
              <a:rPr lang="en-US" sz="4000" dirty="0">
                <a:latin typeface="Helvetica" panose="020B0604020202020204" pitchFamily="34" charset="0"/>
              </a:rPr>
              <a:t>5. Write a Python program to remove an item from a set if it is present in the set. </a:t>
            </a:r>
          </a:p>
          <a:p>
            <a:pPr algn="l"/>
            <a:r>
              <a:rPr lang="en-US" sz="4000" dirty="0">
                <a:latin typeface="Helvetica" panose="020B0604020202020204" pitchFamily="34" charset="0"/>
              </a:rPr>
              <a:t>6. Write a Python program to create an intersection of sets. </a:t>
            </a:r>
          </a:p>
          <a:p>
            <a:pPr algn="l"/>
            <a:r>
              <a:rPr lang="en-US" sz="4000" dirty="0">
                <a:latin typeface="Helvetica" panose="020B0604020202020204" pitchFamily="34" charset="0"/>
              </a:rPr>
              <a:t>7. Write a Python program to create a union of sets. </a:t>
            </a:r>
          </a:p>
          <a:p>
            <a:pPr algn="l"/>
            <a:r>
              <a:rPr lang="en-US" sz="4000" dirty="0">
                <a:latin typeface="Helvetica" panose="020B0604020202020204" pitchFamily="34" charset="0"/>
              </a:rPr>
              <a:t>8. Write a Python program to create set difference. </a:t>
            </a:r>
          </a:p>
          <a:p>
            <a:pPr algn="l"/>
            <a:r>
              <a:rPr lang="en-US" sz="4000" dirty="0">
                <a:latin typeface="Helvetica" panose="020B0604020202020204" pitchFamily="34" charset="0"/>
              </a:rPr>
              <a:t>9. Write a Python program to create a symmetric difference. </a:t>
            </a:r>
          </a:p>
          <a:p>
            <a:pPr algn="l"/>
            <a:r>
              <a:rPr lang="en-US" sz="4000" dirty="0">
                <a:latin typeface="Helvetica" panose="020B0604020202020204" pitchFamily="34" charset="0"/>
              </a:rPr>
              <a:t>10. Write a Python program to check if a set is a subset of another set.</a:t>
            </a:r>
            <a:endParaRPr lang="en-CA" sz="4000" dirty="0">
              <a:latin typeface="Helvetica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941DC-0A2C-4A9B-9438-40EBDBBF3D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en-US" sz="4000" dirty="0">
                <a:latin typeface="Helvetica" panose="020B0604020202020204" pitchFamily="34" charset="0"/>
              </a:rPr>
              <a:t>11. Write a Python program to create a shallow copy of sets. </a:t>
            </a:r>
          </a:p>
          <a:p>
            <a:pPr algn="l"/>
            <a:r>
              <a:rPr lang="en-US" sz="4000" dirty="0">
                <a:latin typeface="Helvetica" panose="020B0604020202020204" pitchFamily="34" charset="0"/>
              </a:rPr>
              <a:t>Note : Shallow copy is a bit-wise copy of an object. A new object is created that has an exact copy of the values in the original object.</a:t>
            </a:r>
          </a:p>
          <a:p>
            <a:pPr algn="l"/>
            <a:r>
              <a:rPr lang="en-US" sz="4000" dirty="0">
                <a:latin typeface="Helvetica" panose="020B0604020202020204" pitchFamily="34" charset="0"/>
              </a:rPr>
              <a:t>12. Write a Python program to clear a set</a:t>
            </a:r>
          </a:p>
          <a:p>
            <a:pPr algn="l"/>
            <a:r>
              <a:rPr lang="en-US" sz="4000" dirty="0">
                <a:latin typeface="Helvetica" panose="020B0604020202020204" pitchFamily="34" charset="0"/>
              </a:rPr>
              <a:t>13. Write a Python program to use of </a:t>
            </a:r>
            <a:r>
              <a:rPr lang="en-US" sz="4000" dirty="0" err="1">
                <a:latin typeface="Helvetica" panose="020B0604020202020204" pitchFamily="34" charset="0"/>
              </a:rPr>
              <a:t>frozensets</a:t>
            </a:r>
            <a:r>
              <a:rPr lang="en-US" sz="4000" dirty="0">
                <a:latin typeface="Helvetica" panose="020B0604020202020204" pitchFamily="34" charset="0"/>
              </a:rPr>
              <a:t>.</a:t>
            </a:r>
            <a:br>
              <a:rPr lang="en-US" sz="4000" dirty="0">
                <a:latin typeface="Helvetica" panose="020B0604020202020204" pitchFamily="34" charset="0"/>
              </a:rPr>
            </a:br>
            <a:r>
              <a:rPr lang="en-US" sz="4000" dirty="0">
                <a:latin typeface="Helvetica" panose="020B0604020202020204" pitchFamily="34" charset="0"/>
              </a:rPr>
              <a:t>Note: </a:t>
            </a:r>
            <a:r>
              <a:rPr lang="en-US" sz="4000" dirty="0" err="1">
                <a:latin typeface="Helvetica" panose="020B0604020202020204" pitchFamily="34" charset="0"/>
              </a:rPr>
              <a:t>Frozensets</a:t>
            </a:r>
            <a:r>
              <a:rPr lang="en-US" sz="4000" dirty="0">
                <a:latin typeface="Helvetica" panose="020B0604020202020204" pitchFamily="34" charset="0"/>
              </a:rPr>
              <a:t> behave just like sets except they are immutable.</a:t>
            </a:r>
          </a:p>
          <a:p>
            <a:pPr algn="l"/>
            <a:r>
              <a:rPr lang="en-US" sz="4000" dirty="0">
                <a:latin typeface="Helvetica" panose="020B0604020202020204" pitchFamily="34" charset="0"/>
              </a:rPr>
              <a:t>14. Write a Python program to find maximum and the minimum value in a set</a:t>
            </a:r>
          </a:p>
          <a:p>
            <a:pPr algn="l"/>
            <a:r>
              <a:rPr lang="en-US" sz="4000" dirty="0">
                <a:latin typeface="Helvetica" panose="020B0604020202020204" pitchFamily="34" charset="0"/>
              </a:rPr>
              <a:t>15. Write a Python program to find the length of a set. </a:t>
            </a:r>
          </a:p>
          <a:p>
            <a:pPr algn="l"/>
            <a:r>
              <a:rPr lang="en-US" sz="4000" dirty="0">
                <a:latin typeface="Helvetica" panose="020B0604020202020204" pitchFamily="34" charset="0"/>
              </a:rPr>
              <a:t>16. Write a Python program to check if a given value is present in a set or </a:t>
            </a:r>
          </a:p>
          <a:p>
            <a:pPr algn="l"/>
            <a:r>
              <a:rPr lang="en-US" sz="4000" dirty="0">
                <a:latin typeface="Helvetica" panose="020B0604020202020204" pitchFamily="34" charset="0"/>
              </a:rPr>
              <a:t>17. Write a Python program to check if two given sets have no elements in common. </a:t>
            </a:r>
          </a:p>
          <a:p>
            <a:pPr algn="l"/>
            <a:r>
              <a:rPr lang="en-US" sz="4000" dirty="0">
                <a:latin typeface="Helvetica" panose="020B0604020202020204" pitchFamily="34" charset="0"/>
              </a:rPr>
              <a:t>18. Write a Python program to check if a given set is superset of itself and superset of another given set. </a:t>
            </a:r>
          </a:p>
          <a:p>
            <a:pPr algn="l"/>
            <a:r>
              <a:rPr lang="en-US" sz="4000" dirty="0">
                <a:latin typeface="Helvetica" panose="020B0604020202020204" pitchFamily="34" charset="0"/>
              </a:rPr>
              <a:t>19. Write a Python program to find the elements in a given set that are not in another set. </a:t>
            </a:r>
          </a:p>
          <a:p>
            <a:pPr algn="l"/>
            <a:r>
              <a:rPr lang="en-US" sz="4000" dirty="0">
                <a:latin typeface="Helvetica" panose="020B0604020202020204" pitchFamily="34" charset="0"/>
              </a:rPr>
              <a:t>20. Write a Python program to check a given set has no elements in common with other given set</a:t>
            </a:r>
          </a:p>
          <a:p>
            <a:pPr algn="l"/>
            <a:r>
              <a:rPr lang="en-US" sz="4000" dirty="0">
                <a:latin typeface="Helvetica" panose="020B0604020202020204" pitchFamily="34" charset="0"/>
              </a:rPr>
              <a:t>21. Write a Python program to remove the intersection of a 2nd set from the 1st set. </a:t>
            </a:r>
          </a:p>
          <a:p>
            <a:pPr algn="l"/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88349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8B23-9382-4D47-9383-DA6043A7C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9871"/>
            <a:ext cx="10058400" cy="1450757"/>
          </a:xfrm>
        </p:spPr>
        <p:txBody>
          <a:bodyPr/>
          <a:lstStyle/>
          <a:p>
            <a:r>
              <a:rPr lang="en-CA" dirty="0"/>
              <a:t>Sets- Add and Update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BF5F1F5-D1C1-4199-A638-4ECA204D0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9464" y="2620312"/>
            <a:ext cx="3524250" cy="17240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E58CD1-6B22-4249-83F2-3625A6475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98" y="1845734"/>
            <a:ext cx="3981450" cy="3667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6BEAA7-5691-4060-AF89-E07AAE835E65}"/>
              </a:ext>
            </a:extLst>
          </p:cNvPr>
          <p:cNvSpPr txBox="1"/>
          <p:nvPr/>
        </p:nvSpPr>
        <p:spPr>
          <a:xfrm>
            <a:off x="6329464" y="1994170"/>
            <a:ext cx="153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421565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3357-C698-4DBB-B716-3F48C1A1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Sets - Remove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84AAF6-DD99-4795-9CB4-5E4D91A05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313" y="1846263"/>
            <a:ext cx="3995713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7DFB36-3238-45E8-95FF-6B5F44AC3CF6}"/>
              </a:ext>
            </a:extLst>
          </p:cNvPr>
          <p:cNvSpPr txBox="1"/>
          <p:nvPr/>
        </p:nvSpPr>
        <p:spPr>
          <a:xfrm>
            <a:off x="6264613" y="2091447"/>
            <a:ext cx="160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F38EA6-F386-4ED8-846D-49372808B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613" y="2680173"/>
            <a:ext cx="26670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5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A51C-8981-48FF-A953-F1FB65ED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Sets - Loop &amp; Join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591E35-BEE7-4FAF-9DFF-1FC0D0AC0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07353"/>
            <a:ext cx="5465929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F2D8B3-477F-409B-98F3-D8DF20D9A111}"/>
              </a:ext>
            </a:extLst>
          </p:cNvPr>
          <p:cNvSpPr txBox="1"/>
          <p:nvPr/>
        </p:nvSpPr>
        <p:spPr>
          <a:xfrm>
            <a:off x="6965004" y="2130357"/>
            <a:ext cx="134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Result: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E11235-B1A3-412E-8AD6-6FFC39026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004" y="2594043"/>
            <a:ext cx="3810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AC09-006B-4D2A-BB37-CBB90AA8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76B7B-2577-4DFD-BCB0-DDD9F9118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Key/value pair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Ordered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Changeable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No Duplication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260EE5-227D-47E2-9917-46AC6F013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488" y="1961757"/>
            <a:ext cx="2971800" cy="1181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4E13D9-6F85-4896-A97F-A13C11BF19BA}"/>
              </a:ext>
            </a:extLst>
          </p:cNvPr>
          <p:cNvSpPr txBox="1"/>
          <p:nvPr/>
        </p:nvSpPr>
        <p:spPr>
          <a:xfrm>
            <a:off x="5590488" y="3142857"/>
            <a:ext cx="129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Result: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C28A8B-007E-4A68-B271-83A14785E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488" y="3685964"/>
            <a:ext cx="22764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9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4F9D9BD-069B-4DC0-8444-AE5F86897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39362"/>
            <a:ext cx="5267325" cy="26574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8407CC-DF28-495E-A4EE-78035D41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Dictionary – Accessing Items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5D25C-D9BD-4124-AEBE-CE86FB18C503}"/>
              </a:ext>
            </a:extLst>
          </p:cNvPr>
          <p:cNvSpPr txBox="1"/>
          <p:nvPr/>
        </p:nvSpPr>
        <p:spPr>
          <a:xfrm>
            <a:off x="1097280" y="4598839"/>
            <a:ext cx="13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E05424-6164-4491-B91C-83FB7C8AD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5168021"/>
            <a:ext cx="34194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4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61A1-ACBD-4460-BAB7-3BD05B6E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Dictionary – Updating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5FAAF8-0ECF-4D12-A28D-88909DDCD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442" y="1847444"/>
            <a:ext cx="3497303" cy="24220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1F5AE6-AFC9-44D5-A1AC-8828B58A799D}"/>
              </a:ext>
            </a:extLst>
          </p:cNvPr>
          <p:cNvSpPr txBox="1"/>
          <p:nvPr/>
        </p:nvSpPr>
        <p:spPr>
          <a:xfrm>
            <a:off x="6225702" y="2130357"/>
            <a:ext cx="1235413" cy="379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92109B-0DF5-410D-A551-3F3E37A71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262" y="2658604"/>
            <a:ext cx="30194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2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B09E-01A4-47CD-AF91-E72C701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Dictionary – Adding Values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331A16-593D-42BD-9AAD-F94972DBE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4465705"/>
            <a:ext cx="4314825" cy="9239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24A7AD-AB01-4A93-BF3B-E06D4320F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758" y="1962557"/>
            <a:ext cx="3556068" cy="1778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7A406-2097-416B-B3BC-C2A88BBEF289}"/>
              </a:ext>
            </a:extLst>
          </p:cNvPr>
          <p:cNvSpPr txBox="1"/>
          <p:nvPr/>
        </p:nvSpPr>
        <p:spPr>
          <a:xfrm>
            <a:off x="1097280" y="3857414"/>
            <a:ext cx="136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22172467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2170</TotalTime>
  <Words>6028</Words>
  <Application>Microsoft Office PowerPoint</Application>
  <PresentationFormat>Widescreen</PresentationFormat>
  <Paragraphs>160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Helvetica</vt:lpstr>
      <vt:lpstr>Wingdings</vt:lpstr>
      <vt:lpstr>Retrospect</vt:lpstr>
      <vt:lpstr>Sets, Tuples &amp; Dictionary</vt:lpstr>
      <vt:lpstr>Sets</vt:lpstr>
      <vt:lpstr>Sets- Add and Update</vt:lpstr>
      <vt:lpstr>Sets - Remove</vt:lpstr>
      <vt:lpstr>Sets - Loop &amp; Join</vt:lpstr>
      <vt:lpstr>Dictionaries</vt:lpstr>
      <vt:lpstr>Dictionary – Accessing Items</vt:lpstr>
      <vt:lpstr>Dictionary – Updating Values</vt:lpstr>
      <vt:lpstr>Dictionary – Adding Values</vt:lpstr>
      <vt:lpstr>Dictionary – Removing item</vt:lpstr>
      <vt:lpstr>Dictionary Loops</vt:lpstr>
      <vt:lpstr>Dictionary - Copy</vt:lpstr>
      <vt:lpstr>Sample Programs - Dictionary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Tuples</vt:lpstr>
      <vt:lpstr>PowerPoint Presentation</vt:lpstr>
      <vt:lpstr>PowerPoint Presentation</vt:lpstr>
      <vt:lpstr>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 &amp; Dictionary</dc:title>
  <dc:creator>kiranmayee tadepalli</dc:creator>
  <cp:lastModifiedBy>kiranmayee tadepalli</cp:lastModifiedBy>
  <cp:revision>45</cp:revision>
  <dcterms:created xsi:type="dcterms:W3CDTF">2021-05-17T23:06:06Z</dcterms:created>
  <dcterms:modified xsi:type="dcterms:W3CDTF">2021-05-19T11:21:12Z</dcterms:modified>
</cp:coreProperties>
</file>