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8"/>
  </p:notesMasterIdLst>
  <p:handoutMasterIdLst>
    <p:handoutMasterId r:id="rId19"/>
  </p:handoutMasterIdLst>
  <p:sldIdLst>
    <p:sldId id="256" r:id="rId2"/>
    <p:sldId id="307" r:id="rId3"/>
    <p:sldId id="294" r:id="rId4"/>
    <p:sldId id="292" r:id="rId5"/>
    <p:sldId id="298" r:id="rId6"/>
    <p:sldId id="295" r:id="rId7"/>
    <p:sldId id="297" r:id="rId8"/>
    <p:sldId id="296" r:id="rId9"/>
    <p:sldId id="299" r:id="rId10"/>
    <p:sldId id="308" r:id="rId11"/>
    <p:sldId id="306" r:id="rId12"/>
    <p:sldId id="300" r:id="rId13"/>
    <p:sldId id="304" r:id="rId14"/>
    <p:sldId id="302" r:id="rId15"/>
    <p:sldId id="301" r:id="rId16"/>
    <p:sldId id="303" r:id="rId17"/>
  </p:sldIdLst>
  <p:sldSz cx="12192000" cy="6858000"/>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古谷雅俊" initials="古谷雅俊" lastIdx="2" clrIdx="0">
    <p:extLst>
      <p:ext uri="{19B8F6BF-5375-455C-9EA6-DF929625EA0E}">
        <p15:presenceInfo xmlns:p15="http://schemas.microsoft.com/office/powerpoint/2012/main" userId="80374fec1e40849c" providerId="Windows Live"/>
      </p:ext>
    </p:extLst>
  </p:cmAuthor>
  <p:cmAuthor id="2" name="古谷 雅俊" initials="古谷" lastIdx="1" clrIdx="1">
    <p:extLst>
      <p:ext uri="{19B8F6BF-5375-455C-9EA6-DF929625EA0E}">
        <p15:presenceInfo xmlns:p15="http://schemas.microsoft.com/office/powerpoint/2012/main" userId="S-1-5-21-3521252172-2116692254-616001927-14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0000FF"/>
    <a:srgbClr val="CC3300"/>
    <a:srgbClr val="3333FF"/>
    <a:srgbClr val="99CCFF"/>
    <a:srgbClr val="3366CC"/>
    <a:srgbClr val="0033CC"/>
    <a:srgbClr val="3366FF"/>
    <a:srgbClr val="6666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80026" autoAdjust="0"/>
  </p:normalViewPr>
  <p:slideViewPr>
    <p:cSldViewPr snapToGrid="0">
      <p:cViewPr varScale="1">
        <p:scale>
          <a:sx n="83" d="100"/>
          <a:sy n="83" d="100"/>
        </p:scale>
        <p:origin x="126" y="108"/>
      </p:cViewPr>
      <p:guideLst>
        <p:guide orient="horz" pos="2160"/>
        <p:guide pos="3840"/>
      </p:guideLst>
    </p:cSldViewPr>
  </p:slideViewPr>
  <p:outlineViewPr>
    <p:cViewPr>
      <p:scale>
        <a:sx n="33" d="100"/>
        <a:sy n="33" d="100"/>
      </p:scale>
      <p:origin x="0" y="-738"/>
    </p:cViewPr>
    <p:sldLst>
      <p:sld r:id="rId1" collapse="1"/>
    </p:sldLst>
  </p:outlineViewPr>
  <p:notesTextViewPr>
    <p:cViewPr>
      <p:scale>
        <a:sx n="1" d="1"/>
        <a:sy n="1" d="1"/>
      </p:scale>
      <p:origin x="0" y="0"/>
    </p:cViewPr>
  </p:notesTextViewPr>
  <p:notesViewPr>
    <p:cSldViewPr snapToGrid="0">
      <p:cViewPr varScale="1">
        <p:scale>
          <a:sx n="60" d="100"/>
          <a:sy n="60" d="100"/>
        </p:scale>
        <p:origin x="28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06B73788-739E-40BC-8379-48AADF412ACC}" type="datetimeFigureOut">
              <a:rPr kumimoji="1" lang="ja-JP" altLang="en-US" smtClean="0"/>
              <a:t>2019/9/17</a:t>
            </a:fld>
            <a:endParaRPr kumimoji="1" lang="ja-JP" altLang="en-US"/>
          </a:p>
        </p:txBody>
      </p:sp>
      <p:sp>
        <p:nvSpPr>
          <p:cNvPr id="4" name="フッター プレースホルダー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r>
              <a:rPr kumimoji="1" lang="ja-JP" altLang="en-US"/>
              <a:t>えらべる倶楽部認証機能整理</a:t>
            </a:r>
          </a:p>
        </p:txBody>
      </p:sp>
      <p:sp>
        <p:nvSpPr>
          <p:cNvPr id="5" name="スライド番号プレースホルダー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F9CF36E4-F1B3-493D-A087-18A8A2ECA3A5}" type="slidenum">
              <a:rPr kumimoji="1" lang="ja-JP" altLang="en-US" smtClean="0"/>
              <a:t>‹#›</a:t>
            </a:fld>
            <a:endParaRPr kumimoji="1" lang="ja-JP" altLang="en-US"/>
          </a:p>
        </p:txBody>
      </p:sp>
    </p:spTree>
    <p:extLst>
      <p:ext uri="{BB962C8B-B14F-4D97-AF65-F5344CB8AC3E}">
        <p14:creationId xmlns:p14="http://schemas.microsoft.com/office/powerpoint/2010/main" val="24509949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0FDBAD26-15E4-4AC6-B799-52CE2F38094D}" type="datetimeFigureOut">
              <a:rPr kumimoji="1" lang="ja-JP" altLang="en-US" smtClean="0"/>
              <a:t>2019/9/17</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r>
              <a:rPr kumimoji="1" lang="ja-JP" altLang="en-US"/>
              <a:t>えらべる倶楽部認証機能整理</a:t>
            </a:r>
          </a:p>
        </p:txBody>
      </p:sp>
      <p:sp>
        <p:nvSpPr>
          <p:cNvPr id="7" name="スライド番号プレースホルダー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B59A70A6-02AF-4217-BC4B-A4DEF535E012}" type="slidenum">
              <a:rPr kumimoji="1" lang="ja-JP" altLang="en-US" smtClean="0"/>
              <a:t>‹#›</a:t>
            </a:fld>
            <a:endParaRPr kumimoji="1" lang="ja-JP" altLang="en-US"/>
          </a:p>
        </p:txBody>
      </p:sp>
    </p:spTree>
    <p:extLst>
      <p:ext uri="{BB962C8B-B14F-4D97-AF65-F5344CB8AC3E}">
        <p14:creationId xmlns:p14="http://schemas.microsoft.com/office/powerpoint/2010/main" val="3545474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1</a:t>
            </a:fld>
            <a:endParaRPr kumimoji="1" lang="ja-JP" altLang="en-US"/>
          </a:p>
        </p:txBody>
      </p:sp>
    </p:spTree>
    <p:extLst>
      <p:ext uri="{BB962C8B-B14F-4D97-AF65-F5344CB8AC3E}">
        <p14:creationId xmlns:p14="http://schemas.microsoft.com/office/powerpoint/2010/main" val="1907967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ログインエンジン側で、強制的に本</a:t>
            </a:r>
            <a:r>
              <a:rPr kumimoji="1" lang="en-US" altLang="ja-JP"/>
              <a:t>PW</a:t>
            </a:r>
            <a:r>
              <a:rPr kumimoji="1" lang="ja-JP" altLang="en-US"/>
              <a:t>登録済み＋有効期限切れチェックを外すパラメータを設けてそれをセットする。</a:t>
            </a:r>
            <a:endParaRPr kumimoji="1" lang="ja-JP" altLang="en-US" dirty="0"/>
          </a:p>
        </p:txBody>
      </p:sp>
      <p:sp>
        <p:nvSpPr>
          <p:cNvPr id="4" name="フッター プレースホルダー 3"/>
          <p:cNvSpPr>
            <a:spLocks noGrp="1"/>
          </p:cNvSpPr>
          <p:nvPr>
            <p:ph type="ftr" sz="quarter" idx="10"/>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11"/>
          </p:nvPr>
        </p:nvSpPr>
        <p:spPr/>
        <p:txBody>
          <a:bodyPr/>
          <a:lstStyle/>
          <a:p>
            <a:fld id="{B59A70A6-02AF-4217-BC4B-A4DEF535E012}" type="slidenum">
              <a:rPr kumimoji="1" lang="ja-JP" altLang="en-US" smtClean="0"/>
              <a:t>10</a:t>
            </a:fld>
            <a:endParaRPr kumimoji="1" lang="ja-JP" altLang="en-US"/>
          </a:p>
        </p:txBody>
      </p:sp>
    </p:spTree>
    <p:extLst>
      <p:ext uri="{BB962C8B-B14F-4D97-AF65-F5344CB8AC3E}">
        <p14:creationId xmlns:p14="http://schemas.microsoft.com/office/powerpoint/2010/main" val="2053263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11"/>
          </p:nvPr>
        </p:nvSpPr>
        <p:spPr/>
        <p:txBody>
          <a:bodyPr/>
          <a:lstStyle/>
          <a:p>
            <a:fld id="{B59A70A6-02AF-4217-BC4B-A4DEF535E012}" type="slidenum">
              <a:rPr kumimoji="1" lang="ja-JP" altLang="en-US" smtClean="0"/>
              <a:t>11</a:t>
            </a:fld>
            <a:endParaRPr kumimoji="1" lang="ja-JP" altLang="en-US"/>
          </a:p>
        </p:txBody>
      </p:sp>
    </p:spTree>
    <p:extLst>
      <p:ext uri="{BB962C8B-B14F-4D97-AF65-F5344CB8AC3E}">
        <p14:creationId xmlns:p14="http://schemas.microsoft.com/office/powerpoint/2010/main" val="405363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12</a:t>
            </a:fld>
            <a:endParaRPr kumimoji="1" lang="ja-JP" altLang="en-US"/>
          </a:p>
        </p:txBody>
      </p:sp>
    </p:spTree>
    <p:extLst>
      <p:ext uri="{BB962C8B-B14F-4D97-AF65-F5344CB8AC3E}">
        <p14:creationId xmlns:p14="http://schemas.microsoft.com/office/powerpoint/2010/main" val="2172092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13</a:t>
            </a:fld>
            <a:endParaRPr kumimoji="1" lang="ja-JP" altLang="en-US"/>
          </a:p>
        </p:txBody>
      </p:sp>
    </p:spTree>
    <p:extLst>
      <p:ext uri="{BB962C8B-B14F-4D97-AF65-F5344CB8AC3E}">
        <p14:creationId xmlns:p14="http://schemas.microsoft.com/office/powerpoint/2010/main" val="3890649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14</a:t>
            </a:fld>
            <a:endParaRPr kumimoji="1" lang="ja-JP" altLang="en-US"/>
          </a:p>
        </p:txBody>
      </p:sp>
    </p:spTree>
    <p:extLst>
      <p:ext uri="{BB962C8B-B14F-4D97-AF65-F5344CB8AC3E}">
        <p14:creationId xmlns:p14="http://schemas.microsoft.com/office/powerpoint/2010/main" val="3224023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新認証局用</a:t>
            </a:r>
            <a:r>
              <a:rPr kumimoji="1" lang="en-US" altLang="ja-JP" dirty="0"/>
              <a:t>Cookie</a:t>
            </a:r>
            <a:r>
              <a:rPr kumimoji="1" lang="ja-JP" altLang="en-US" dirty="0"/>
              <a:t>のキー名は</a:t>
            </a:r>
            <a:r>
              <a:rPr kumimoji="1" lang="en-US" altLang="ja-JP" dirty="0"/>
              <a:t>jtb-benefit.co.jp</a:t>
            </a:r>
            <a:r>
              <a:rPr kumimoji="1" lang="ja-JP" altLang="en-US" dirty="0"/>
              <a:t>側</a:t>
            </a:r>
            <a:r>
              <a:rPr kumimoji="1" lang="en-US" altLang="ja-JP" dirty="0"/>
              <a:t>/</a:t>
            </a:r>
            <a:r>
              <a:rPr kumimoji="1" lang="en-US" altLang="ja-JP" dirty="0" err="1"/>
              <a:t>ela</a:t>
            </a:r>
            <a:r>
              <a:rPr kumimoji="1" lang="en-US" altLang="ja-JP" dirty="0"/>
              <a:t> vel-club.com</a:t>
            </a:r>
            <a:r>
              <a:rPr kumimoji="1" lang="ja-JP" altLang="en-US" dirty="0"/>
              <a:t>側共に「</a:t>
            </a:r>
            <a:r>
              <a:rPr kumimoji="1" lang="en-US" altLang="ja-JP" dirty="0"/>
              <a:t>temp$_spk1</a:t>
            </a:r>
            <a:r>
              <a:rPr kumimoji="1" lang="ja-JP" altLang="en-US" dirty="0"/>
              <a:t>」。家族マイコードログインの場合はここに家族連番が含まれる。</a:t>
            </a:r>
            <a:endParaRPr kumimoji="1" lang="en-US" altLang="ja-JP" dirty="0"/>
          </a:p>
          <a:p>
            <a:r>
              <a:rPr kumimoji="1" lang="ja-JP" altLang="en-US" dirty="0"/>
              <a:t>遷移先コントローラは認証周辺機能に対して</a:t>
            </a:r>
            <a:r>
              <a:rPr kumimoji="1" lang="en-US" altLang="ja-JP" dirty="0"/>
              <a:t>DLL</a:t>
            </a:r>
            <a:r>
              <a:rPr kumimoji="1" lang="ja-JP" altLang="en-US" dirty="0"/>
              <a:t>提供を考慮する。（＝ランドとリップの回数を減らすため）</a:t>
            </a:r>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15</a:t>
            </a:fld>
            <a:endParaRPr kumimoji="1" lang="ja-JP" altLang="en-US"/>
          </a:p>
        </p:txBody>
      </p:sp>
    </p:spTree>
    <p:extLst>
      <p:ext uri="{BB962C8B-B14F-4D97-AF65-F5344CB8AC3E}">
        <p14:creationId xmlns:p14="http://schemas.microsoft.com/office/powerpoint/2010/main" val="3723885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16</a:t>
            </a:fld>
            <a:endParaRPr kumimoji="1" lang="ja-JP" altLang="en-US"/>
          </a:p>
        </p:txBody>
      </p:sp>
    </p:spTree>
    <p:extLst>
      <p:ext uri="{BB962C8B-B14F-4D97-AF65-F5344CB8AC3E}">
        <p14:creationId xmlns:p14="http://schemas.microsoft.com/office/powerpoint/2010/main" val="3131427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2</a:t>
            </a:fld>
            <a:endParaRPr kumimoji="1" lang="ja-JP" altLang="en-US"/>
          </a:p>
        </p:txBody>
      </p:sp>
    </p:spTree>
    <p:extLst>
      <p:ext uri="{BB962C8B-B14F-4D97-AF65-F5344CB8AC3E}">
        <p14:creationId xmlns:p14="http://schemas.microsoft.com/office/powerpoint/2010/main" val="327682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a:t>SSO</a:t>
            </a:r>
            <a:r>
              <a:rPr kumimoji="1" lang="ja-JP" altLang="en-US" dirty="0"/>
              <a:t>で連携する企業会員が未認証時にブックマークジャンプを試行すると、ログインエンジンの働きで提携先ログインページに遷移</a:t>
            </a:r>
            <a:r>
              <a:rPr kumimoji="1" lang="ja-JP" altLang="en-US"/>
              <a:t>する。</a:t>
            </a:r>
            <a:endParaRPr kumimoji="1" lang="en-US" altLang="ja-JP"/>
          </a:p>
          <a:p>
            <a:pPr algn="l"/>
            <a:r>
              <a:rPr kumimoji="1" lang="ja-JP" altLang="en-US"/>
              <a:t>今回の修正で</a:t>
            </a:r>
            <a:r>
              <a:rPr kumimoji="1" lang="en-US" altLang="ja-JP"/>
              <a:t>BookmakJump</a:t>
            </a:r>
            <a:r>
              <a:rPr kumimoji="1" lang="ja-JP" altLang="en-US"/>
              <a:t>指定時などログイン後の遷移先ページはログインエンジン側でいったん</a:t>
            </a:r>
            <a:r>
              <a:rPr kumimoji="1" lang="en-US" altLang="ja-JP"/>
              <a:t>DB</a:t>
            </a:r>
            <a:r>
              <a:rPr kumimoji="1" lang="ja-JP" altLang="en-US"/>
              <a:t>上に保存する。</a:t>
            </a:r>
            <a:endParaRPr kumimoji="1" lang="ja-JP" altLang="en-US" dirty="0"/>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3</a:t>
            </a:fld>
            <a:endParaRPr kumimoji="1" lang="ja-JP" altLang="en-US"/>
          </a:p>
        </p:txBody>
      </p:sp>
    </p:spTree>
    <p:extLst>
      <p:ext uri="{BB962C8B-B14F-4D97-AF65-F5344CB8AC3E}">
        <p14:creationId xmlns:p14="http://schemas.microsoft.com/office/powerpoint/2010/main" val="274063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特権ログインチェックとはサイトクローズ状態でも特定のクエリパラメータでログインすることにより認証許可を受けることを云う。</a:t>
            </a:r>
            <a:endParaRPr kumimoji="1" lang="en-US" altLang="ja-JP" dirty="0"/>
          </a:p>
          <a:p>
            <a:r>
              <a:rPr kumimoji="1" lang="ja-JP" altLang="en-US" dirty="0"/>
              <a:t>（</a:t>
            </a:r>
            <a:r>
              <a:rPr kumimoji="1" lang="en-US" altLang="ja-JP" dirty="0"/>
              <a:t>※</a:t>
            </a:r>
            <a:r>
              <a:rPr kumimoji="1" lang="ja-JP" altLang="en-US" dirty="0"/>
              <a:t>クエリパラメータ：</a:t>
            </a:r>
            <a:r>
              <a:rPr kumimoji="1" lang="en-US" altLang="ja-JP" sz="1200" kern="1200" dirty="0" err="1">
                <a:solidFill>
                  <a:schemeClr val="tx1"/>
                </a:solidFill>
                <a:effectLst/>
                <a:latin typeface="+mn-lt"/>
                <a:ea typeface="+mn-ea"/>
                <a:cs typeface="+mn-cs"/>
              </a:rPr>
              <a:t>testuser</a:t>
            </a:r>
            <a:r>
              <a:rPr kumimoji="1" lang="en-US" altLang="ja-JP" sz="1200" kern="1200" dirty="0">
                <a:solidFill>
                  <a:schemeClr val="tx1"/>
                </a:solidFill>
                <a:effectLst/>
                <a:latin typeface="+mn-lt"/>
                <a:ea typeface="+mn-ea"/>
                <a:cs typeface="+mn-cs"/>
              </a:rPr>
              <a:t>=true </a:t>
            </a:r>
            <a:r>
              <a:rPr kumimoji="1" lang="ja-JP" altLang="en-US" sz="1200" kern="1200" dirty="0">
                <a:solidFill>
                  <a:schemeClr val="tx1"/>
                </a:solidFill>
                <a:effectLst/>
                <a:latin typeface="+mn-lt"/>
                <a:ea typeface="+mn-ea"/>
                <a:cs typeface="+mn-cs"/>
              </a:rPr>
              <a:t>にすると特権ログインが可能</a:t>
            </a:r>
            <a:r>
              <a:rPr kumimoji="1" lang="ja-JP" altLang="en-US" dirty="0"/>
              <a:t>）</a:t>
            </a:r>
            <a:endParaRPr kumimoji="1" lang="en-US" altLang="ja-JP" dirty="0"/>
          </a:p>
          <a:p>
            <a:r>
              <a:rPr kumimoji="1" lang="ja-JP" altLang="en-US" dirty="0"/>
              <a:t>ブックマークジャンプとパラメータによる遷移先指定がバッティングすることは無い。</a:t>
            </a:r>
            <a:endParaRPr kumimoji="1" lang="en-US" altLang="ja-JP" dirty="0"/>
          </a:p>
          <a:p>
            <a:r>
              <a:rPr kumimoji="1" lang="ja-JP" altLang="en-US" dirty="0"/>
              <a:t>ブックマークジャンプ、またはパラメータによる遷移先指定がある場合</a:t>
            </a:r>
            <a:endParaRPr kumimoji="1" lang="en-US" altLang="ja-JP" dirty="0"/>
          </a:p>
          <a:p>
            <a:r>
              <a:rPr kumimoji="1" lang="en-US" altLang="ja-JP" dirty="0"/>
              <a:t>(1)</a:t>
            </a:r>
            <a:r>
              <a:rPr kumimoji="1" lang="ja-JP" altLang="en-US" dirty="0"/>
              <a:t>ランディングページへの遷移よりも優先される。</a:t>
            </a:r>
            <a:endParaRPr kumimoji="1" lang="en-US" altLang="ja-JP" dirty="0"/>
          </a:p>
          <a:p>
            <a:r>
              <a:rPr kumimoji="1" lang="en-US" altLang="ja-JP" dirty="0"/>
              <a:t>(2)</a:t>
            </a:r>
            <a:r>
              <a:rPr kumimoji="1" lang="ja-JP" altLang="en-US" dirty="0"/>
              <a:t>スマホ⇔</a:t>
            </a:r>
            <a:r>
              <a:rPr kumimoji="1" lang="en-US" altLang="ja-JP" dirty="0"/>
              <a:t>PC</a:t>
            </a:r>
            <a:r>
              <a:rPr kumimoji="1" lang="ja-JP" altLang="en-US" dirty="0"/>
              <a:t>遷移先自動変換マスターを参照するが、ログインエンジンが保持する</a:t>
            </a:r>
            <a:r>
              <a:rPr kumimoji="1" lang="en-US" altLang="ja-JP" dirty="0"/>
              <a:t>URL</a:t>
            </a:r>
            <a:r>
              <a:rPr kumimoji="1" lang="ja-JP" altLang="en-US" dirty="0"/>
              <a:t>は</a:t>
            </a:r>
            <a:r>
              <a:rPr kumimoji="1" lang="en-US" altLang="ja-JP" dirty="0"/>
              <a:t>STOP</a:t>
            </a:r>
            <a:r>
              <a:rPr kumimoji="1" lang="ja-JP" altLang="en-US" dirty="0"/>
              <a:t>用の書式になっているためマスターと一致しない。</a:t>
            </a:r>
          </a:p>
        </p:txBody>
      </p:sp>
      <p:sp>
        <p:nvSpPr>
          <p:cNvPr id="4" name="フッター プレースホルダー 3"/>
          <p:cNvSpPr>
            <a:spLocks noGrp="1"/>
          </p:cNvSpPr>
          <p:nvPr>
            <p:ph type="ftr" sz="quarter" idx="10"/>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11"/>
          </p:nvPr>
        </p:nvSpPr>
        <p:spPr/>
        <p:txBody>
          <a:bodyPr/>
          <a:lstStyle/>
          <a:p>
            <a:fld id="{B59A70A6-02AF-4217-BC4B-A4DEF535E012}" type="slidenum">
              <a:rPr kumimoji="1" lang="ja-JP" altLang="en-US" smtClean="0"/>
              <a:t>4</a:t>
            </a:fld>
            <a:endParaRPr kumimoji="1" lang="ja-JP" altLang="en-US"/>
          </a:p>
        </p:txBody>
      </p:sp>
    </p:spTree>
    <p:extLst>
      <p:ext uri="{BB962C8B-B14F-4D97-AF65-F5344CB8AC3E}">
        <p14:creationId xmlns:p14="http://schemas.microsoft.com/office/powerpoint/2010/main" val="2137436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えらべる倶楽部ページ閲覧中に当該ページについてブラウザセッションが終了し、再度ページ要求を発生する際の遷移はブックマークジャンプと同一である。</a:t>
            </a:r>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5</a:t>
            </a:fld>
            <a:endParaRPr kumimoji="1" lang="ja-JP" altLang="en-US"/>
          </a:p>
        </p:txBody>
      </p:sp>
    </p:spTree>
    <p:extLst>
      <p:ext uri="{BB962C8B-B14F-4D97-AF65-F5344CB8AC3E}">
        <p14:creationId xmlns:p14="http://schemas.microsoft.com/office/powerpoint/2010/main" val="389261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初回ログイン時、または仮</a:t>
            </a:r>
            <a:r>
              <a:rPr kumimoji="1" lang="en-US" altLang="ja-JP" dirty="0"/>
              <a:t>PW</a:t>
            </a:r>
            <a:r>
              <a:rPr kumimoji="1" lang="ja-JP" altLang="en-US" dirty="0"/>
              <a:t>でのログイン時は確認メールを使用した本</a:t>
            </a:r>
            <a:r>
              <a:rPr kumimoji="1" lang="en-US" altLang="ja-JP" dirty="0"/>
              <a:t>PW</a:t>
            </a:r>
            <a:r>
              <a:rPr kumimoji="1" lang="ja-JP" altLang="en-US" dirty="0"/>
              <a:t>登録機能へ遷移する。</a:t>
            </a:r>
            <a:endParaRPr kumimoji="1" lang="en-US" altLang="ja-JP" dirty="0"/>
          </a:p>
          <a:p>
            <a:r>
              <a:rPr kumimoji="1" lang="ja-JP" altLang="en-US" dirty="0"/>
              <a:t>この場合、本</a:t>
            </a:r>
            <a:r>
              <a:rPr kumimoji="1" lang="en-US" altLang="ja-JP" dirty="0"/>
              <a:t>PW</a:t>
            </a:r>
            <a:r>
              <a:rPr kumimoji="1" lang="ja-JP" altLang="en-US" dirty="0"/>
              <a:t>登録完了してもユーザーは認証させず、ログイン</a:t>
            </a:r>
            <a:r>
              <a:rPr kumimoji="1" lang="en-US" altLang="ja-JP" dirty="0"/>
              <a:t>UI</a:t>
            </a:r>
            <a:r>
              <a:rPr kumimoji="1" lang="ja-JP" altLang="en-US" dirty="0"/>
              <a:t>へ遷移をプロンプトする。</a:t>
            </a:r>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6</a:t>
            </a:fld>
            <a:endParaRPr kumimoji="1" lang="ja-JP" altLang="en-US"/>
          </a:p>
        </p:txBody>
      </p:sp>
    </p:spTree>
    <p:extLst>
      <p:ext uri="{BB962C8B-B14F-4D97-AF65-F5344CB8AC3E}">
        <p14:creationId xmlns:p14="http://schemas.microsoft.com/office/powerpoint/2010/main" val="3846719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a:t>
            </a:r>
            <a:r>
              <a:rPr kumimoji="1" lang="en-US" altLang="ja-JP" dirty="0"/>
              <a:t>PW</a:t>
            </a:r>
            <a:r>
              <a:rPr kumimoji="1" lang="ja-JP" altLang="en-US" dirty="0"/>
              <a:t>有効期限切れの場合は、本</a:t>
            </a:r>
            <a:r>
              <a:rPr kumimoji="1" lang="en-US" altLang="ja-JP" dirty="0"/>
              <a:t>PW</a:t>
            </a:r>
            <a:r>
              <a:rPr kumimoji="1" lang="ja-JP" altLang="en-US" dirty="0"/>
              <a:t>登録終了後に通常ログイン時と同じフローを辿る。（ラウンドトリップを減らすためこの実装はクラスライブラリ共有により対応する予定）</a:t>
            </a:r>
            <a:endParaRPr kumimoji="1" lang="en-US" altLang="ja-JP" dirty="0"/>
          </a:p>
          <a:p>
            <a:r>
              <a:rPr kumimoji="1" lang="en-US" altLang="ja-JP" dirty="0"/>
              <a:t>※</a:t>
            </a:r>
            <a:r>
              <a:rPr kumimoji="1" lang="ja-JP" altLang="en-US" dirty="0"/>
              <a:t>）本</a:t>
            </a:r>
            <a:r>
              <a:rPr kumimoji="1" lang="en-US" altLang="ja-JP" dirty="0"/>
              <a:t>PW</a:t>
            </a:r>
            <a:r>
              <a:rPr kumimoji="1" lang="ja-JP" altLang="en-US" dirty="0"/>
              <a:t>再設定時にメールアドレス未登録会員に対してメルアド登録をプロンプトするか等については当該機能設計時に決定する。</a:t>
            </a:r>
            <a:endParaRPr kumimoji="1" lang="en-US" altLang="ja-JP" dirty="0"/>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7</a:t>
            </a:fld>
            <a:endParaRPr kumimoji="1" lang="ja-JP" altLang="en-US"/>
          </a:p>
        </p:txBody>
      </p:sp>
    </p:spTree>
    <p:extLst>
      <p:ext uri="{BB962C8B-B14F-4D97-AF65-F5344CB8AC3E}">
        <p14:creationId xmlns:p14="http://schemas.microsoft.com/office/powerpoint/2010/main" val="1695534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8</a:t>
            </a:fld>
            <a:endParaRPr kumimoji="1" lang="ja-JP" altLang="en-US"/>
          </a:p>
        </p:txBody>
      </p:sp>
    </p:spTree>
    <p:extLst>
      <p:ext uri="{BB962C8B-B14F-4D97-AF65-F5344CB8AC3E}">
        <p14:creationId xmlns:p14="http://schemas.microsoft.com/office/powerpoint/2010/main" val="318775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佐川ホールディングスのように通常ログイン画面からの認証を許可する</a:t>
            </a:r>
            <a:r>
              <a:rPr kumimoji="1" lang="en-US" altLang="ja-JP" dirty="0"/>
              <a:t>SSO</a:t>
            </a:r>
            <a:r>
              <a:rPr kumimoji="1" lang="ja-JP" altLang="en-US" dirty="0"/>
              <a:t>企業に対しては初回ログイン時に本</a:t>
            </a:r>
            <a:r>
              <a:rPr kumimoji="1" lang="en-US" altLang="ja-JP" dirty="0"/>
              <a:t>PW</a:t>
            </a:r>
            <a:r>
              <a:rPr kumimoji="1" lang="ja-JP" altLang="en-US" dirty="0"/>
              <a:t>登録を行う必要あり。ただしメルアド収受するか否かは要検討。</a:t>
            </a:r>
            <a:endParaRPr kumimoji="1" lang="en-US" altLang="ja-JP" dirty="0"/>
          </a:p>
          <a:p>
            <a:r>
              <a:rPr kumimoji="1" lang="en-US" altLang="ja-JP" dirty="0"/>
              <a:t>SSO</a:t>
            </a:r>
            <a:r>
              <a:rPr kumimoji="1" lang="ja-JP" altLang="en-US" dirty="0"/>
              <a:t>連携用マスター</a:t>
            </a:r>
            <a:r>
              <a:rPr kumimoji="1" lang="en-US" altLang="ja-JP" dirty="0"/>
              <a:t>(Mst_Ebc_SsoID16)</a:t>
            </a:r>
            <a:r>
              <a:rPr kumimoji="1" lang="ja-JP" altLang="en-US" dirty="0"/>
              <a:t>内にあるランディングページ指定用項目</a:t>
            </a:r>
            <a:r>
              <a:rPr kumimoji="1" lang="en-US" altLang="ja-JP" dirty="0"/>
              <a:t>(=</a:t>
            </a:r>
            <a:r>
              <a:rPr kumimoji="1" lang="en-US" altLang="ja-JP" dirty="0" err="1"/>
              <a:t>SsoDestUrl</a:t>
            </a:r>
            <a:r>
              <a:rPr kumimoji="1" lang="en-US" altLang="ja-JP" dirty="0"/>
              <a:t>)</a:t>
            </a:r>
            <a:r>
              <a:rPr kumimoji="1" lang="ja-JP" altLang="en-US" dirty="0"/>
              <a:t>は使用されていない為利用を廃止して、</a:t>
            </a:r>
            <a:r>
              <a:rPr kumimoji="1" lang="en-US" altLang="ja-JP" dirty="0" err="1"/>
              <a:t>LandingPage</a:t>
            </a:r>
            <a:r>
              <a:rPr kumimoji="1" lang="ja-JP" altLang="en-US" dirty="0"/>
              <a:t>の指定に寄せる。</a:t>
            </a:r>
            <a:endParaRPr kumimoji="1" lang="en-US" altLang="ja-JP" dirty="0"/>
          </a:p>
          <a:p>
            <a:r>
              <a:rPr kumimoji="1" lang="ja-JP" altLang="en-US" dirty="0"/>
              <a:t>パラメータによる遷移先指定がある場合</a:t>
            </a:r>
            <a:r>
              <a:rPr kumimoji="1" lang="en-US" altLang="ja-JP" dirty="0"/>
              <a:t>PC</a:t>
            </a:r>
            <a:r>
              <a:rPr kumimoji="1" lang="ja-JP" altLang="en-US" dirty="0"/>
              <a:t>⇔スマホ・遷移先自動変換マスターを契約組織</a:t>
            </a:r>
            <a:r>
              <a:rPr kumimoji="1" lang="en-US" altLang="ja-JP" dirty="0"/>
              <a:t>CD</a:t>
            </a:r>
            <a:r>
              <a:rPr kumimoji="1" lang="ja-JP" altLang="en-US" dirty="0"/>
              <a:t>考慮のうえ参照する。</a:t>
            </a:r>
            <a:r>
              <a:rPr kumimoji="1" lang="en-US" altLang="ja-JP" dirty="0"/>
              <a:t>SSO</a:t>
            </a:r>
            <a:r>
              <a:rPr kumimoji="1" lang="ja-JP" altLang="en-US" dirty="0"/>
              <a:t>の場合</a:t>
            </a:r>
            <a:r>
              <a:rPr kumimoji="1" lang="en-US" altLang="ja-JP" dirty="0"/>
              <a:t>STOP</a:t>
            </a:r>
            <a:r>
              <a:rPr kumimoji="1" lang="ja-JP" altLang="en-US" dirty="0"/>
              <a:t>は経由しないので自動変換マスターの参照が有効になる。</a:t>
            </a:r>
          </a:p>
        </p:txBody>
      </p:sp>
      <p:sp>
        <p:nvSpPr>
          <p:cNvPr id="4" name="フッター プレースホルダー 3"/>
          <p:cNvSpPr>
            <a:spLocks noGrp="1"/>
          </p:cNvSpPr>
          <p:nvPr>
            <p:ph type="ftr" sz="quarter" idx="4"/>
          </p:nvPr>
        </p:nvSpPr>
        <p:spPr/>
        <p:txBody>
          <a:bodyPr/>
          <a:lstStyle/>
          <a:p>
            <a:r>
              <a:rPr kumimoji="1" lang="ja-JP" altLang="en-US"/>
              <a:t>えらべる倶楽部認証機能整理</a:t>
            </a:r>
          </a:p>
        </p:txBody>
      </p:sp>
      <p:sp>
        <p:nvSpPr>
          <p:cNvPr id="5" name="スライド番号プレースホルダー 4"/>
          <p:cNvSpPr>
            <a:spLocks noGrp="1"/>
          </p:cNvSpPr>
          <p:nvPr>
            <p:ph type="sldNum" sz="quarter" idx="5"/>
          </p:nvPr>
        </p:nvSpPr>
        <p:spPr/>
        <p:txBody>
          <a:bodyPr/>
          <a:lstStyle/>
          <a:p>
            <a:fld id="{B59A70A6-02AF-4217-BC4B-A4DEF535E012}" type="slidenum">
              <a:rPr kumimoji="1" lang="ja-JP" altLang="en-US" smtClean="0"/>
              <a:t>9</a:t>
            </a:fld>
            <a:endParaRPr kumimoji="1" lang="ja-JP" altLang="en-US"/>
          </a:p>
        </p:txBody>
      </p:sp>
    </p:spTree>
    <p:extLst>
      <p:ext uri="{BB962C8B-B14F-4D97-AF65-F5344CB8AC3E}">
        <p14:creationId xmlns:p14="http://schemas.microsoft.com/office/powerpoint/2010/main" val="168523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50F84E2-2D7A-43CF-AC90-352A289A783A}"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6E2C9B-5FA2-460D-9BE7-B0812FC2A6FF}" type="datetime1">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374940-A916-4C8B-9648-02A2D3898F9E}" type="datetime1">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9/17/2019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commons.wikimedia.org/wiki/File:Smartphone_icon_-_Noun_Project_283536.svg"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hyperlink" Target="https://commons.wikimedia.org/wiki/File:Smartphone_icon_-_Noun_Project_283536.sv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2.xml"/><Relationship Id="rId2" Type="http://schemas.openxmlformats.org/officeDocument/2006/relationships/notesSlide" Target="../notesSlides/notesSlide2.xml"/><Relationship Id="rId16"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5" Type="http://schemas.openxmlformats.org/officeDocument/2006/relationships/slide" Target="slide1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pixabay.com/en/mail-message-email-send-message-1454731/"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533393"/>
            <a:ext cx="8584642" cy="1633007"/>
          </a:xfrm>
        </p:spPr>
        <p:txBody>
          <a:bodyPr>
            <a:normAutofit/>
          </a:bodyPr>
          <a:lstStyle/>
          <a:p>
            <a:r>
              <a:rPr kumimoji="1" lang="ja-JP" altLang="en-US" sz="4800" dirty="0">
                <a:latin typeface="HGP創英角ｺﾞｼｯｸUB" panose="020B0900000000000000" pitchFamily="50" charset="-128"/>
                <a:ea typeface="HGP創英角ｺﾞｼｯｸUB" panose="020B0900000000000000" pitchFamily="50" charset="-128"/>
              </a:rPr>
              <a:t>えらべる倶楽部　認証機能整理</a:t>
            </a:r>
            <a:br>
              <a:rPr kumimoji="1" lang="en-US" altLang="ja-JP" sz="4800" dirty="0">
                <a:latin typeface="HGP創英角ｺﾞｼｯｸUB" panose="020B0900000000000000" pitchFamily="50" charset="-128"/>
                <a:ea typeface="HGP創英角ｺﾞｼｯｸUB" panose="020B0900000000000000" pitchFamily="50" charset="-128"/>
              </a:rPr>
            </a:br>
            <a:r>
              <a:rPr kumimoji="1" lang="en-US" altLang="ja-JP" sz="4800" dirty="0">
                <a:latin typeface="HGP創英角ｺﾞｼｯｸUB" panose="020B0900000000000000" pitchFamily="50" charset="-128"/>
                <a:ea typeface="HGP創英角ｺﾞｼｯｸUB" panose="020B0900000000000000" pitchFamily="50" charset="-128"/>
              </a:rPr>
              <a:t>					</a:t>
            </a:r>
            <a:r>
              <a:rPr kumimoji="1" lang="en-US" altLang="ja-JP" sz="2400" dirty="0">
                <a:latin typeface="HGP創英角ｺﾞｼｯｸUB" panose="020B0900000000000000" pitchFamily="50" charset="-128"/>
                <a:ea typeface="HGP創英角ｺﾞｼｯｸUB" panose="020B0900000000000000" pitchFamily="50" charset="-128"/>
              </a:rPr>
              <a:t>(</a:t>
            </a:r>
            <a:r>
              <a:rPr kumimoji="1" lang="en-US" altLang="ja-JP" sz="2400" err="1">
                <a:latin typeface="HGP創英角ｺﾞｼｯｸUB" panose="020B0900000000000000" pitchFamily="50" charset="-128"/>
                <a:ea typeface="HGP創英角ｺﾞｼｯｸUB" panose="020B0900000000000000" pitchFamily="50" charset="-128"/>
              </a:rPr>
              <a:t>ver</a:t>
            </a:r>
            <a:r>
              <a:rPr kumimoji="1" lang="en-US" altLang="ja-JP" sz="2400">
                <a:latin typeface="HGP創英角ｺﾞｼｯｸUB" panose="020B0900000000000000" pitchFamily="50" charset="-128"/>
                <a:ea typeface="HGP創英角ｺﾞｼｯｸUB" panose="020B0900000000000000" pitchFamily="50" charset="-128"/>
              </a:rPr>
              <a:t> 1.10)</a:t>
            </a:r>
            <a:endParaRPr kumimoji="1" lang="ja-JP" altLang="en-US" sz="4800" dirty="0">
              <a:latin typeface="HGP創英角ｺﾞｼｯｸUB" panose="020B0900000000000000" pitchFamily="50" charset="-128"/>
              <a:ea typeface="HGP創英角ｺﾞｼｯｸUB" panose="020B0900000000000000" pitchFamily="50" charset="-128"/>
            </a:endParaRPr>
          </a:p>
        </p:txBody>
      </p:sp>
      <p:sp>
        <p:nvSpPr>
          <p:cNvPr id="3" name="サブタイトル 2"/>
          <p:cNvSpPr>
            <a:spLocks noGrp="1"/>
          </p:cNvSpPr>
          <p:nvPr>
            <p:ph type="subTitle" idx="1"/>
          </p:nvPr>
        </p:nvSpPr>
        <p:spPr>
          <a:xfrm>
            <a:off x="1752600" y="2566624"/>
            <a:ext cx="9436100" cy="2286988"/>
          </a:xfrm>
        </p:spPr>
        <p:txBody>
          <a:bodyPr>
            <a:normAutofit lnSpcReduction="10000"/>
          </a:bodyPr>
          <a:lstStyle/>
          <a:p>
            <a:pPr algn="l">
              <a:lnSpc>
                <a:spcPct val="120000"/>
              </a:lnSpc>
            </a:pPr>
            <a:r>
              <a:rPr lang="ja-JP" altLang="en-US" dirty="0"/>
              <a:t>ログイン簡素化</a:t>
            </a:r>
            <a:r>
              <a:rPr lang="ja-JP" altLang="ja-JP" dirty="0"/>
              <a:t>改修</a:t>
            </a:r>
            <a:r>
              <a:rPr lang="ja-JP" altLang="en-US" dirty="0"/>
              <a:t>を実施するに当たり、</a:t>
            </a:r>
            <a:r>
              <a:rPr lang="ja-JP" altLang="ja-JP" dirty="0"/>
              <a:t>従来提供してきた機能を整理</a:t>
            </a:r>
            <a:r>
              <a:rPr lang="ja-JP" altLang="en-US" dirty="0"/>
              <a:t>して、「えらべる倶楽部認証」が提供する機能を明確にする。</a:t>
            </a:r>
            <a:endParaRPr lang="ja-JP" altLang="ja-JP" dirty="0"/>
          </a:p>
          <a:p>
            <a:pPr lvl="0" algn="l">
              <a:lnSpc>
                <a:spcPct val="120000"/>
              </a:lnSpc>
            </a:pPr>
            <a:r>
              <a:rPr lang="ja-JP" altLang="en-US" dirty="0"/>
              <a:t>また</a:t>
            </a:r>
            <a:r>
              <a:rPr lang="ja-JP" altLang="ja-JP" dirty="0"/>
              <a:t>従来提供してきた機能のうち、不要となる機能を洗い出し</a:t>
            </a:r>
            <a:r>
              <a:rPr lang="ja-JP" altLang="en-US" dirty="0"/>
              <a:t>、</a:t>
            </a:r>
            <a:r>
              <a:rPr lang="ja-JP" altLang="ja-JP" dirty="0"/>
              <a:t>今後提供する機能から</a:t>
            </a:r>
            <a:r>
              <a:rPr lang="ja-JP" altLang="en-US" dirty="0"/>
              <a:t>外し、ログインのパフォーマンス向上とコード保守性の向上に役立てる</a:t>
            </a:r>
            <a:r>
              <a:rPr lang="ja-JP" altLang="ja-JP" dirty="0"/>
              <a:t>。</a:t>
            </a:r>
            <a:endParaRPr kumimoji="1" lang="en-US" altLang="ja-JP" dirty="0"/>
          </a:p>
        </p:txBody>
      </p:sp>
      <p:sp>
        <p:nvSpPr>
          <p:cNvPr id="4" name="サブタイトル 2"/>
          <p:cNvSpPr txBox="1">
            <a:spLocks/>
          </p:cNvSpPr>
          <p:nvPr/>
        </p:nvSpPr>
        <p:spPr>
          <a:xfrm>
            <a:off x="1752600" y="4973212"/>
            <a:ext cx="9144000" cy="14086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kumimoji="1"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kumimoji="1"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kumimoji="1"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kumimoji="1"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kumimoji="1"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kumimoji="1" sz="2000" kern="1200">
                <a:solidFill>
                  <a:schemeClr val="tx1"/>
                </a:solidFill>
                <a:latin typeface="+mn-lt"/>
                <a:ea typeface="+mn-ea"/>
                <a:cs typeface="+mn-cs"/>
              </a:defRPr>
            </a:lvl9pPr>
          </a:lstStyle>
          <a:p>
            <a:pPr algn="r"/>
            <a:r>
              <a:rPr lang="en-US" altLang="ja-JP" dirty="0"/>
              <a:t>2019</a:t>
            </a:r>
            <a:r>
              <a:rPr lang="ja-JP" altLang="en-US" dirty="0"/>
              <a:t>年</a:t>
            </a:r>
            <a:r>
              <a:rPr lang="en-US" altLang="ja-JP" dirty="0"/>
              <a:t>8</a:t>
            </a:r>
            <a:r>
              <a:rPr lang="ja-JP" altLang="en-US" dirty="0"/>
              <a:t>月</a:t>
            </a:r>
            <a:r>
              <a:rPr lang="en-US" altLang="ja-JP" dirty="0"/>
              <a:t>6</a:t>
            </a:r>
            <a:r>
              <a:rPr lang="ja-JP" altLang="en-US" dirty="0"/>
              <a:t>日</a:t>
            </a:r>
            <a:endParaRPr lang="en-US" altLang="ja-JP" dirty="0"/>
          </a:p>
          <a:p>
            <a:pPr algn="r"/>
            <a:r>
              <a:rPr lang="ja-JP" altLang="en-US" dirty="0"/>
              <a:t>株式会社</a:t>
            </a:r>
            <a:r>
              <a:rPr lang="en-US" altLang="ja-JP" dirty="0"/>
              <a:t>JTB</a:t>
            </a:r>
            <a:r>
              <a:rPr lang="ja-JP" altLang="en-US" dirty="0"/>
              <a:t>情報システム</a:t>
            </a:r>
            <a:endParaRPr lang="en-US" altLang="ja-JP" dirty="0"/>
          </a:p>
          <a:p>
            <a:pPr algn="r"/>
            <a:r>
              <a:rPr lang="ja-JP" altLang="en-US" dirty="0"/>
              <a:t>システム開発部</a:t>
            </a:r>
          </a:p>
        </p:txBody>
      </p:sp>
    </p:spTree>
    <p:extLst>
      <p:ext uri="{BB962C8B-B14F-4D97-AF65-F5344CB8AC3E}">
        <p14:creationId xmlns:p14="http://schemas.microsoft.com/office/powerpoint/2010/main" val="349419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角丸四角形 41">
            <a:extLst>
              <a:ext uri="{FF2B5EF4-FFF2-40B4-BE49-F238E27FC236}">
                <a16:creationId xmlns:a16="http://schemas.microsoft.com/office/drawing/2014/main" id="{87CFDF62-BDC7-4F6C-A9E7-517C6A016B9D}"/>
              </a:ext>
            </a:extLst>
          </p:cNvPr>
          <p:cNvSpPr/>
          <p:nvPr/>
        </p:nvSpPr>
        <p:spPr>
          <a:xfrm>
            <a:off x="5884879" y="1965705"/>
            <a:ext cx="2735829" cy="689912"/>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ja-JP" altLang="en-US" sz="1600" b="1" dirty="0">
                <a:latin typeface="+mj-ea"/>
                <a:ea typeface="+mj-ea"/>
              </a:rPr>
              <a:t>ログインエンジン専用</a:t>
            </a:r>
            <a:endParaRPr kumimoji="1" lang="en-US" altLang="ja-JP" sz="1600" b="1" dirty="0">
              <a:latin typeface="+mj-ea"/>
              <a:ea typeface="+mj-ea"/>
            </a:endParaRPr>
          </a:p>
          <a:p>
            <a:r>
              <a:rPr kumimoji="1" lang="en-US" altLang="ja-JP" sz="1600" b="1" dirty="0">
                <a:latin typeface="+mj-ea"/>
                <a:ea typeface="+mj-ea"/>
              </a:rPr>
              <a:t>SSO</a:t>
            </a:r>
            <a:r>
              <a:rPr kumimoji="1" lang="ja-JP" altLang="en-US" sz="1600" b="1" dirty="0">
                <a:latin typeface="+mj-ea"/>
                <a:ea typeface="+mj-ea"/>
              </a:rPr>
              <a:t>要求パラメータチェック</a:t>
            </a:r>
          </a:p>
        </p:txBody>
      </p:sp>
      <p:cxnSp>
        <p:nvCxnSpPr>
          <p:cNvPr id="64" name="コネクタ: カギ線 63">
            <a:extLst>
              <a:ext uri="{FF2B5EF4-FFF2-40B4-BE49-F238E27FC236}">
                <a16:creationId xmlns:a16="http://schemas.microsoft.com/office/drawing/2014/main" id="{68C3EF30-4B23-49CA-B5AF-224C838B97EB}"/>
              </a:ext>
            </a:extLst>
          </p:cNvPr>
          <p:cNvCxnSpPr>
            <a:cxnSpLocks/>
            <a:stCxn id="60" idx="2"/>
            <a:endCxn id="113" idx="0"/>
          </p:cNvCxnSpPr>
          <p:nvPr/>
        </p:nvCxnSpPr>
        <p:spPr>
          <a:xfrm rot="5400000">
            <a:off x="6728321" y="3176494"/>
            <a:ext cx="1045350" cy="359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フローチャート: 判断 64">
            <a:extLst>
              <a:ext uri="{FF2B5EF4-FFF2-40B4-BE49-F238E27FC236}">
                <a16:creationId xmlns:a16="http://schemas.microsoft.com/office/drawing/2014/main" id="{EE43C903-5AB6-463C-89B5-E0191BBD20FA}"/>
              </a:ext>
            </a:extLst>
          </p:cNvPr>
          <p:cNvSpPr/>
          <p:nvPr/>
        </p:nvSpPr>
        <p:spPr>
          <a:xfrm>
            <a:off x="7065839" y="4462699"/>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sp>
        <p:nvSpPr>
          <p:cNvPr id="67" name="角丸四角形 41">
            <a:extLst>
              <a:ext uri="{FF2B5EF4-FFF2-40B4-BE49-F238E27FC236}">
                <a16:creationId xmlns:a16="http://schemas.microsoft.com/office/drawing/2014/main" id="{59C282C4-B786-418A-B476-803B9DC7625A}"/>
              </a:ext>
            </a:extLst>
          </p:cNvPr>
          <p:cNvSpPr/>
          <p:nvPr/>
        </p:nvSpPr>
        <p:spPr>
          <a:xfrm>
            <a:off x="9123653" y="4869734"/>
            <a:ext cx="2533649" cy="392728"/>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dirty="0">
                <a:ln>
                  <a:solidFill>
                    <a:schemeClr val="bg1">
                      <a:lumMod val="85000"/>
                    </a:schemeClr>
                  </a:solidFill>
                </a:ln>
              </a:rPr>
              <a:t>ランディングページ</a:t>
            </a:r>
            <a:endParaRPr kumimoji="1" lang="ja-JP" altLang="en-US" sz="1600" b="1" dirty="0">
              <a:latin typeface="+mj-ea"/>
              <a:ea typeface="+mj-ea"/>
            </a:endParaRPr>
          </a:p>
        </p:txBody>
      </p:sp>
      <p:cxnSp>
        <p:nvCxnSpPr>
          <p:cNvPr id="68" name="コネクタ: カギ線 67">
            <a:extLst>
              <a:ext uri="{FF2B5EF4-FFF2-40B4-BE49-F238E27FC236}">
                <a16:creationId xmlns:a16="http://schemas.microsoft.com/office/drawing/2014/main" id="{8D55DCEC-D1B3-4753-97D7-FE0676E4FE59}"/>
              </a:ext>
            </a:extLst>
          </p:cNvPr>
          <p:cNvCxnSpPr>
            <a:cxnSpLocks/>
            <a:stCxn id="65" idx="3"/>
            <a:endCxn id="67" idx="1"/>
          </p:cNvCxnSpPr>
          <p:nvPr/>
        </p:nvCxnSpPr>
        <p:spPr>
          <a:xfrm>
            <a:off x="7432554" y="4631976"/>
            <a:ext cx="1691099" cy="434122"/>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6180B5C5-68A8-4F82-B0BA-77211180BC4E}"/>
              </a:ext>
            </a:extLst>
          </p:cNvPr>
          <p:cNvCxnSpPr>
            <a:cxnSpLocks/>
            <a:stCxn id="65" idx="2"/>
            <a:endCxn id="71" idx="0"/>
          </p:cNvCxnSpPr>
          <p:nvPr/>
        </p:nvCxnSpPr>
        <p:spPr>
          <a:xfrm rot="16200000" flipH="1">
            <a:off x="7340622" y="4709827"/>
            <a:ext cx="773447" cy="956297"/>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角丸四角形 46">
            <a:extLst>
              <a:ext uri="{FF2B5EF4-FFF2-40B4-BE49-F238E27FC236}">
                <a16:creationId xmlns:a16="http://schemas.microsoft.com/office/drawing/2014/main" id="{87BE2F41-65F1-4C44-A0E3-46374784E681}"/>
              </a:ext>
            </a:extLst>
          </p:cNvPr>
          <p:cNvSpPr/>
          <p:nvPr/>
        </p:nvSpPr>
        <p:spPr>
          <a:xfrm>
            <a:off x="5611481" y="5776154"/>
            <a:ext cx="5188020" cy="881468"/>
          </a:xfrm>
          <a:prstGeom prst="roundRect">
            <a:avLst>
              <a:gd name="adj" fmla="val 9096"/>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en-US" altLang="ja-JP" sz="1600" dirty="0">
              <a:solidFill>
                <a:schemeClr val="tx1"/>
              </a:solidFill>
            </a:endParaRPr>
          </a:p>
        </p:txBody>
      </p:sp>
      <p:sp>
        <p:nvSpPr>
          <p:cNvPr id="71" name="テキスト ボックス 70">
            <a:extLst>
              <a:ext uri="{FF2B5EF4-FFF2-40B4-BE49-F238E27FC236}">
                <a16:creationId xmlns:a16="http://schemas.microsoft.com/office/drawing/2014/main" id="{0787D112-02A5-4C8B-9785-D8E23A15FB10}"/>
              </a:ext>
            </a:extLst>
          </p:cNvPr>
          <p:cNvSpPr txBox="1"/>
          <p:nvPr/>
        </p:nvSpPr>
        <p:spPr>
          <a:xfrm>
            <a:off x="5611482" y="5574700"/>
            <a:ext cx="5188024" cy="338554"/>
          </a:xfrm>
          <a:prstGeom prst="rect">
            <a:avLst/>
          </a:prstGeom>
          <a:ln w="28575">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会員</a:t>
            </a:r>
            <a:r>
              <a:rPr kumimoji="1" lang="en-US" altLang="ja-JP" sz="1600" dirty="0">
                <a:latin typeface="HGP創英角ｺﾞｼｯｸUB" panose="020B0900000000000000" pitchFamily="50" charset="-128"/>
                <a:ea typeface="HGP創英角ｺﾞｼｯｸUB" panose="020B0900000000000000" pitchFamily="50" charset="-128"/>
              </a:rPr>
              <a:t>Top</a:t>
            </a:r>
            <a:r>
              <a:rPr kumimoji="1" lang="ja-JP" altLang="en-US" sz="1600" dirty="0">
                <a:latin typeface="HGP創英角ｺﾞｼｯｸUB" panose="020B0900000000000000" pitchFamily="50" charset="-128"/>
                <a:ea typeface="HGP創英角ｺﾞｼｯｸUB" panose="020B0900000000000000" pitchFamily="50" charset="-128"/>
              </a:rPr>
              <a:t>ページゲートウェイ</a:t>
            </a:r>
          </a:p>
        </p:txBody>
      </p:sp>
      <p:sp>
        <p:nvSpPr>
          <p:cNvPr id="72" name="角丸四角形 41">
            <a:extLst>
              <a:ext uri="{FF2B5EF4-FFF2-40B4-BE49-F238E27FC236}">
                <a16:creationId xmlns:a16="http://schemas.microsoft.com/office/drawing/2014/main" id="{F91F1229-7EA2-4CBD-96AE-69A246269CDD}"/>
              </a:ext>
            </a:extLst>
          </p:cNvPr>
          <p:cNvSpPr/>
          <p:nvPr/>
        </p:nvSpPr>
        <p:spPr>
          <a:xfrm>
            <a:off x="5871043" y="6100715"/>
            <a:ext cx="1849433"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600" b="1" dirty="0">
                <a:latin typeface="+mj-ea"/>
                <a:ea typeface="+mj-ea"/>
              </a:rPr>
              <a:t>PC</a:t>
            </a:r>
            <a:r>
              <a:rPr kumimoji="1" lang="ja-JP" altLang="en-US" sz="1600" b="1" dirty="0">
                <a:latin typeface="+mj-ea"/>
                <a:ea typeface="+mj-ea"/>
              </a:rPr>
              <a:t> </a:t>
            </a:r>
            <a:r>
              <a:rPr kumimoji="1" lang="en-US" altLang="ja-JP" sz="1600" b="1" dirty="0">
                <a:latin typeface="+mj-ea"/>
                <a:ea typeface="+mj-ea"/>
              </a:rPr>
              <a:t>Top</a:t>
            </a:r>
            <a:endParaRPr kumimoji="1" lang="ja-JP" altLang="en-US" sz="1600" b="1" dirty="0">
              <a:latin typeface="+mj-ea"/>
              <a:ea typeface="+mj-ea"/>
            </a:endParaRPr>
          </a:p>
        </p:txBody>
      </p:sp>
      <p:cxnSp>
        <p:nvCxnSpPr>
          <p:cNvPr id="74" name="コネクタ: カギ線 73">
            <a:extLst>
              <a:ext uri="{FF2B5EF4-FFF2-40B4-BE49-F238E27FC236}">
                <a16:creationId xmlns:a16="http://schemas.microsoft.com/office/drawing/2014/main" id="{2930A2FE-EDF1-4C5A-BC8E-53A2A2A7E16E}"/>
              </a:ext>
            </a:extLst>
          </p:cNvPr>
          <p:cNvCxnSpPr>
            <a:cxnSpLocks/>
            <a:stCxn id="73" idx="3"/>
            <a:endCxn id="6" idx="1"/>
          </p:cNvCxnSpPr>
          <p:nvPr/>
        </p:nvCxnSpPr>
        <p:spPr>
          <a:xfrm flipV="1">
            <a:off x="1109278" y="920688"/>
            <a:ext cx="930028" cy="126188"/>
          </a:xfrm>
          <a:prstGeom prst="bentConnector3">
            <a:avLst>
              <a:gd name="adj1" fmla="val 5000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角丸四角形 41">
            <a:extLst>
              <a:ext uri="{FF2B5EF4-FFF2-40B4-BE49-F238E27FC236}">
                <a16:creationId xmlns:a16="http://schemas.microsoft.com/office/drawing/2014/main" id="{80AAD16F-7843-41FB-9237-47B6BD43C7AD}"/>
              </a:ext>
            </a:extLst>
          </p:cNvPr>
          <p:cNvSpPr/>
          <p:nvPr/>
        </p:nvSpPr>
        <p:spPr>
          <a:xfrm>
            <a:off x="7992094" y="6100715"/>
            <a:ext cx="1849433"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スマホ </a:t>
            </a:r>
            <a:r>
              <a:rPr kumimoji="1" lang="en-US" altLang="ja-JP" sz="1600" b="1" dirty="0">
                <a:latin typeface="+mj-ea"/>
                <a:ea typeface="+mj-ea"/>
              </a:rPr>
              <a:t>Top</a:t>
            </a:r>
            <a:endParaRPr kumimoji="1" lang="ja-JP" altLang="en-US" sz="1600" b="1" dirty="0">
              <a:latin typeface="+mj-ea"/>
              <a:ea typeface="+mj-ea"/>
            </a:endParaRPr>
          </a:p>
        </p:txBody>
      </p:sp>
      <p:sp>
        <p:nvSpPr>
          <p:cNvPr id="80" name="テキスト ボックス 79">
            <a:extLst>
              <a:ext uri="{FF2B5EF4-FFF2-40B4-BE49-F238E27FC236}">
                <a16:creationId xmlns:a16="http://schemas.microsoft.com/office/drawing/2014/main" id="{E9E50DE3-3A6D-4DB4-AC8A-20CFA862F971}"/>
              </a:ext>
            </a:extLst>
          </p:cNvPr>
          <p:cNvSpPr txBox="1"/>
          <p:nvPr/>
        </p:nvSpPr>
        <p:spPr>
          <a:xfrm>
            <a:off x="9924926" y="6152636"/>
            <a:ext cx="733949" cy="338554"/>
          </a:xfrm>
          <a:prstGeom prst="rect">
            <a:avLst/>
          </a:prstGeom>
          <a:noFill/>
        </p:spPr>
        <p:txBody>
          <a:bodyPr wrap="square" rtlCol="0">
            <a:spAutoFit/>
          </a:bodyPr>
          <a:lstStyle/>
          <a:p>
            <a:r>
              <a:rPr kumimoji="1" lang="ja-JP" altLang="en-US" sz="1600" dirty="0"/>
              <a:t>・・・</a:t>
            </a:r>
          </a:p>
        </p:txBody>
      </p:sp>
      <p:cxnSp>
        <p:nvCxnSpPr>
          <p:cNvPr id="81" name="コネクタ: カギ線 80">
            <a:extLst>
              <a:ext uri="{FF2B5EF4-FFF2-40B4-BE49-F238E27FC236}">
                <a16:creationId xmlns:a16="http://schemas.microsoft.com/office/drawing/2014/main" id="{97A3B525-FB4C-4B77-984F-2AD3C334276B}"/>
              </a:ext>
            </a:extLst>
          </p:cNvPr>
          <p:cNvCxnSpPr>
            <a:cxnSpLocks/>
            <a:stCxn id="113" idx="2"/>
            <a:endCxn id="65" idx="0"/>
          </p:cNvCxnSpPr>
          <p:nvPr/>
        </p:nvCxnSpPr>
        <p:spPr>
          <a:xfrm rot="5400000">
            <a:off x="7037608" y="4251110"/>
            <a:ext cx="423178" cy="1270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DC0EA52D-6533-409A-AA20-62FA56B725D4}"/>
              </a:ext>
            </a:extLst>
          </p:cNvPr>
          <p:cNvSpPr txBox="1"/>
          <p:nvPr/>
        </p:nvSpPr>
        <p:spPr>
          <a:xfrm>
            <a:off x="5290028" y="4111483"/>
            <a:ext cx="3330680" cy="338554"/>
          </a:xfrm>
          <a:prstGeom prst="rect">
            <a:avLst/>
          </a:prstGeom>
          <a:noFill/>
        </p:spPr>
        <p:txBody>
          <a:bodyPr wrap="square" rtlCol="0">
            <a:spAutoFit/>
          </a:bodyPr>
          <a:lstStyle/>
          <a:p>
            <a:r>
              <a:rPr kumimoji="1" lang="ja-JP" altLang="en-US" sz="1600" dirty="0">
                <a:effectLst>
                  <a:glow rad="63500">
                    <a:schemeClr val="accent4">
                      <a:satMod val="175000"/>
                      <a:alpha val="40000"/>
                    </a:schemeClr>
                  </a:glow>
                </a:effectLst>
              </a:rPr>
              <a:t>ランディングページ指定があるか？</a:t>
            </a:r>
          </a:p>
        </p:txBody>
      </p:sp>
      <p:sp>
        <p:nvSpPr>
          <p:cNvPr id="85" name="角丸四角形 46">
            <a:extLst>
              <a:ext uri="{FF2B5EF4-FFF2-40B4-BE49-F238E27FC236}">
                <a16:creationId xmlns:a16="http://schemas.microsoft.com/office/drawing/2014/main" id="{AFCE561B-F188-4601-806E-3B0E91D7226F}"/>
              </a:ext>
            </a:extLst>
          </p:cNvPr>
          <p:cNvSpPr/>
          <p:nvPr/>
        </p:nvSpPr>
        <p:spPr>
          <a:xfrm>
            <a:off x="5611482" y="1544570"/>
            <a:ext cx="3203619" cy="1289686"/>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a:t>
            </a:r>
            <a:r>
              <a:rPr kumimoji="1" lang="ja-JP" altLang="en-US" sz="1600" dirty="0">
                <a:solidFill>
                  <a:schemeClr val="tx1"/>
                </a:solidFill>
              </a:rPr>
              <a:t>ログインエンジン内</a:t>
            </a:r>
            <a:r>
              <a:rPr kumimoji="1" lang="en-US" altLang="ja-JP" sz="1600" dirty="0">
                <a:solidFill>
                  <a:schemeClr val="tx1"/>
                </a:solidFill>
              </a:rPr>
              <a:t>SSO</a:t>
            </a:r>
            <a:r>
              <a:rPr kumimoji="1" lang="ja-JP" altLang="en-US" sz="1600" dirty="0">
                <a:solidFill>
                  <a:schemeClr val="tx1"/>
                </a:solidFill>
              </a:rPr>
              <a:t> </a:t>
            </a:r>
            <a:r>
              <a:rPr kumimoji="1" lang="en-US" altLang="ja-JP" sz="1600" dirty="0">
                <a:solidFill>
                  <a:schemeClr val="tx1"/>
                </a:solidFill>
              </a:rPr>
              <a:t>I/F)</a:t>
            </a:r>
            <a:endParaRPr kumimoji="1" lang="ja-JP" altLang="en-US" sz="1600" dirty="0">
              <a:solidFill>
                <a:schemeClr val="tx1"/>
              </a:solidFill>
            </a:endParaRPr>
          </a:p>
        </p:txBody>
      </p:sp>
      <p:sp>
        <p:nvSpPr>
          <p:cNvPr id="87" name="角丸四角形 46">
            <a:extLst>
              <a:ext uri="{FF2B5EF4-FFF2-40B4-BE49-F238E27FC236}">
                <a16:creationId xmlns:a16="http://schemas.microsoft.com/office/drawing/2014/main" id="{96646D91-D774-4BEF-8E91-4353DF8D93D3}"/>
              </a:ext>
            </a:extLst>
          </p:cNvPr>
          <p:cNvSpPr/>
          <p:nvPr/>
        </p:nvSpPr>
        <p:spPr>
          <a:xfrm>
            <a:off x="331522" y="1504764"/>
            <a:ext cx="4241238" cy="5153625"/>
          </a:xfrm>
          <a:prstGeom prst="roundRect">
            <a:avLst>
              <a:gd name="adj" fmla="val 2781"/>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600" dirty="0">
                <a:solidFill>
                  <a:schemeClr val="tx1"/>
                </a:solidFill>
              </a:rPr>
              <a:t>/</a:t>
            </a:r>
            <a:r>
              <a:rPr kumimoji="1" lang="en-US" altLang="ja-JP" sz="1600" dirty="0" err="1">
                <a:solidFill>
                  <a:schemeClr val="tx1"/>
                </a:solidFill>
              </a:rPr>
              <a:t>smp</a:t>
            </a:r>
            <a:r>
              <a:rPr kumimoji="1" lang="en-US" altLang="ja-JP" sz="1600" dirty="0">
                <a:solidFill>
                  <a:schemeClr val="tx1"/>
                </a:solidFill>
              </a:rPr>
              <a:t>/linkage2/LoginLink.ashx</a:t>
            </a:r>
            <a:endParaRPr kumimoji="1" lang="ja-JP" altLang="en-US" sz="1600" dirty="0">
              <a:solidFill>
                <a:schemeClr val="tx1"/>
              </a:solidFill>
            </a:endParaRPr>
          </a:p>
        </p:txBody>
      </p:sp>
      <p:sp>
        <p:nvSpPr>
          <p:cNvPr id="89" name="角丸四角形 41">
            <a:extLst>
              <a:ext uri="{FF2B5EF4-FFF2-40B4-BE49-F238E27FC236}">
                <a16:creationId xmlns:a16="http://schemas.microsoft.com/office/drawing/2014/main" id="{A5BAB7F4-96CB-43FD-9324-4555D704B9F3}"/>
              </a:ext>
            </a:extLst>
          </p:cNvPr>
          <p:cNvSpPr/>
          <p:nvPr/>
        </p:nvSpPr>
        <p:spPr>
          <a:xfrm>
            <a:off x="611949" y="1871298"/>
            <a:ext cx="3685932" cy="40011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ログイン要求パラメータチェック</a:t>
            </a:r>
          </a:p>
        </p:txBody>
      </p:sp>
      <p:sp>
        <p:nvSpPr>
          <p:cNvPr id="90" name="角丸四角形 41">
            <a:extLst>
              <a:ext uri="{FF2B5EF4-FFF2-40B4-BE49-F238E27FC236}">
                <a16:creationId xmlns:a16="http://schemas.microsoft.com/office/drawing/2014/main" id="{CD0A54E8-C557-47AA-88DD-4DAE69E9B9AD}"/>
              </a:ext>
            </a:extLst>
          </p:cNvPr>
          <p:cNvSpPr/>
          <p:nvPr/>
        </p:nvSpPr>
        <p:spPr>
          <a:xfrm>
            <a:off x="624756" y="4576791"/>
            <a:ext cx="3685932" cy="686016"/>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企業制御変数と契約組織の</a:t>
            </a:r>
            <a:br>
              <a:rPr kumimoji="1" lang="en-US" altLang="ja-JP" sz="1600" b="1" dirty="0">
                <a:latin typeface="+mj-ea"/>
                <a:ea typeface="+mj-ea"/>
              </a:rPr>
            </a:br>
            <a:r>
              <a:rPr kumimoji="1" lang="ja-JP" altLang="en-US" sz="1600" b="1" dirty="0">
                <a:latin typeface="+mj-ea"/>
                <a:ea typeface="+mj-ea"/>
              </a:rPr>
              <a:t>照合チェック、その他</a:t>
            </a:r>
          </a:p>
        </p:txBody>
      </p:sp>
      <p:sp>
        <p:nvSpPr>
          <p:cNvPr id="92" name="角丸四角形 41">
            <a:extLst>
              <a:ext uri="{FF2B5EF4-FFF2-40B4-BE49-F238E27FC236}">
                <a16:creationId xmlns:a16="http://schemas.microsoft.com/office/drawing/2014/main" id="{76E8EBDE-EB4D-4882-A7CB-80C907FBCCE6}"/>
              </a:ext>
            </a:extLst>
          </p:cNvPr>
          <p:cNvSpPr/>
          <p:nvPr/>
        </p:nvSpPr>
        <p:spPr>
          <a:xfrm>
            <a:off x="631107" y="5592848"/>
            <a:ext cx="3685932" cy="686016"/>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えらべる倶楽部ログインエンジン専用</a:t>
            </a:r>
            <a:r>
              <a:rPr kumimoji="1" lang="en-US" altLang="ja-JP" sz="1600" b="1" dirty="0">
                <a:latin typeface="+mj-ea"/>
                <a:ea typeface="+mj-ea"/>
              </a:rPr>
              <a:t>SSO</a:t>
            </a:r>
            <a:r>
              <a:rPr kumimoji="1" lang="ja-JP" altLang="en-US" sz="1600" b="1" dirty="0">
                <a:latin typeface="+mj-ea"/>
                <a:ea typeface="+mj-ea"/>
              </a:rPr>
              <a:t>連携要求パラメータ生成</a:t>
            </a:r>
          </a:p>
        </p:txBody>
      </p:sp>
      <p:cxnSp>
        <p:nvCxnSpPr>
          <p:cNvPr id="93" name="コネクタ: カギ線 92">
            <a:extLst>
              <a:ext uri="{FF2B5EF4-FFF2-40B4-BE49-F238E27FC236}">
                <a16:creationId xmlns:a16="http://schemas.microsoft.com/office/drawing/2014/main" id="{8546F98C-B677-4A30-80C5-316347F122A1}"/>
              </a:ext>
            </a:extLst>
          </p:cNvPr>
          <p:cNvCxnSpPr>
            <a:cxnSpLocks/>
            <a:stCxn id="90" idx="2"/>
            <a:endCxn id="92" idx="0"/>
          </p:cNvCxnSpPr>
          <p:nvPr/>
        </p:nvCxnSpPr>
        <p:spPr>
          <a:xfrm rot="16200000" flipH="1">
            <a:off x="2305877" y="5424651"/>
            <a:ext cx="330041" cy="635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6AD05720-C66D-4F8A-BA96-119DF644E45D}"/>
              </a:ext>
            </a:extLst>
          </p:cNvPr>
          <p:cNvCxnSpPr>
            <a:cxnSpLocks/>
            <a:stCxn id="89" idx="2"/>
            <a:endCxn id="156" idx="0"/>
          </p:cNvCxnSpPr>
          <p:nvPr/>
        </p:nvCxnSpPr>
        <p:spPr>
          <a:xfrm rot="5400000">
            <a:off x="2325691" y="2400632"/>
            <a:ext cx="258448" cy="1270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6" name="コネクタ: カギ線 95">
            <a:extLst>
              <a:ext uri="{FF2B5EF4-FFF2-40B4-BE49-F238E27FC236}">
                <a16:creationId xmlns:a16="http://schemas.microsoft.com/office/drawing/2014/main" id="{189074F2-3CC2-45D0-B432-009B0442561C}"/>
              </a:ext>
            </a:extLst>
          </p:cNvPr>
          <p:cNvCxnSpPr>
            <a:cxnSpLocks/>
            <a:endCxn id="89" idx="0"/>
          </p:cNvCxnSpPr>
          <p:nvPr/>
        </p:nvCxnSpPr>
        <p:spPr>
          <a:xfrm rot="16200000" flipH="1">
            <a:off x="2142678" y="1559061"/>
            <a:ext cx="617838" cy="6636"/>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3" name="フローチャート: 判断 112">
            <a:extLst>
              <a:ext uri="{FF2B5EF4-FFF2-40B4-BE49-F238E27FC236}">
                <a16:creationId xmlns:a16="http://schemas.microsoft.com/office/drawing/2014/main" id="{43901437-9347-4804-81CB-56965352202E}"/>
              </a:ext>
            </a:extLst>
          </p:cNvPr>
          <p:cNvSpPr/>
          <p:nvPr/>
        </p:nvSpPr>
        <p:spPr>
          <a:xfrm>
            <a:off x="7065839" y="3700967"/>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sp>
        <p:nvSpPr>
          <p:cNvPr id="115" name="角丸四角形 46">
            <a:extLst>
              <a:ext uri="{FF2B5EF4-FFF2-40B4-BE49-F238E27FC236}">
                <a16:creationId xmlns:a16="http://schemas.microsoft.com/office/drawing/2014/main" id="{0C141714-D7C0-4387-BD88-3A6C5A2852C5}"/>
              </a:ext>
            </a:extLst>
          </p:cNvPr>
          <p:cNvSpPr/>
          <p:nvPr/>
        </p:nvSpPr>
        <p:spPr>
          <a:xfrm>
            <a:off x="8911197" y="2926032"/>
            <a:ext cx="2888352" cy="1853445"/>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パラメータ指定遷移先</a:t>
            </a:r>
          </a:p>
        </p:txBody>
      </p:sp>
      <p:sp>
        <p:nvSpPr>
          <p:cNvPr id="116" name="角丸四角形 41">
            <a:extLst>
              <a:ext uri="{FF2B5EF4-FFF2-40B4-BE49-F238E27FC236}">
                <a16:creationId xmlns:a16="http://schemas.microsoft.com/office/drawing/2014/main" id="{1404BE5E-367B-4BD5-AD5B-7A2AB6721640}"/>
              </a:ext>
            </a:extLst>
          </p:cNvPr>
          <p:cNvSpPr/>
          <p:nvPr/>
        </p:nvSpPr>
        <p:spPr>
          <a:xfrm>
            <a:off x="9090420" y="3320125"/>
            <a:ext cx="2533649" cy="64085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PC</a:t>
            </a:r>
            <a:r>
              <a:rPr kumimoji="1" lang="ja-JP" altLang="en-US" sz="1600" b="1" dirty="0">
                <a:latin typeface="+mj-ea"/>
                <a:ea typeface="+mj-ea"/>
              </a:rPr>
              <a:t>⇔スマホ・遷移先</a:t>
            </a:r>
            <a:br>
              <a:rPr kumimoji="1" lang="en-US" altLang="ja-JP" sz="1600" b="1" dirty="0">
                <a:latin typeface="+mj-ea"/>
                <a:ea typeface="+mj-ea"/>
              </a:rPr>
            </a:br>
            <a:r>
              <a:rPr kumimoji="1" lang="ja-JP" altLang="en-US" sz="1600" b="1" dirty="0">
                <a:latin typeface="+mj-ea"/>
                <a:ea typeface="+mj-ea"/>
              </a:rPr>
              <a:t>自動変換</a:t>
            </a:r>
          </a:p>
        </p:txBody>
      </p:sp>
      <p:sp>
        <p:nvSpPr>
          <p:cNvPr id="118" name="角丸四角形 41">
            <a:extLst>
              <a:ext uri="{FF2B5EF4-FFF2-40B4-BE49-F238E27FC236}">
                <a16:creationId xmlns:a16="http://schemas.microsoft.com/office/drawing/2014/main" id="{2AB7E544-D65E-4B14-99AF-924C34EC460F}"/>
              </a:ext>
            </a:extLst>
          </p:cNvPr>
          <p:cNvSpPr/>
          <p:nvPr/>
        </p:nvSpPr>
        <p:spPr>
          <a:xfrm>
            <a:off x="9089769" y="4228005"/>
            <a:ext cx="2533649" cy="409245"/>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指定遷移先</a:t>
            </a:r>
          </a:p>
        </p:txBody>
      </p:sp>
      <p:cxnSp>
        <p:nvCxnSpPr>
          <p:cNvPr id="119" name="コネクタ: カギ線 118">
            <a:extLst>
              <a:ext uri="{FF2B5EF4-FFF2-40B4-BE49-F238E27FC236}">
                <a16:creationId xmlns:a16="http://schemas.microsoft.com/office/drawing/2014/main" id="{B90FFF9A-1222-4F52-8D05-54EEB66D5F9A}"/>
              </a:ext>
            </a:extLst>
          </p:cNvPr>
          <p:cNvCxnSpPr>
            <a:cxnSpLocks/>
            <a:stCxn id="116" idx="2"/>
            <a:endCxn id="118" idx="0"/>
          </p:cNvCxnSpPr>
          <p:nvPr/>
        </p:nvCxnSpPr>
        <p:spPr>
          <a:xfrm rot="5400000">
            <a:off x="10223405" y="4094165"/>
            <a:ext cx="267030" cy="651"/>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コネクタ: カギ線 119">
            <a:extLst>
              <a:ext uri="{FF2B5EF4-FFF2-40B4-BE49-F238E27FC236}">
                <a16:creationId xmlns:a16="http://schemas.microsoft.com/office/drawing/2014/main" id="{8C2FA8C0-911E-4FCD-9E2D-F5D6ED4CC115}"/>
              </a:ext>
            </a:extLst>
          </p:cNvPr>
          <p:cNvCxnSpPr>
            <a:cxnSpLocks/>
            <a:stCxn id="113" idx="3"/>
            <a:endCxn id="116" idx="1"/>
          </p:cNvCxnSpPr>
          <p:nvPr/>
        </p:nvCxnSpPr>
        <p:spPr>
          <a:xfrm flipV="1">
            <a:off x="7432554" y="3640550"/>
            <a:ext cx="1657866" cy="229694"/>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937AC321-E590-4F69-9974-1C5CE1555AD0}"/>
              </a:ext>
            </a:extLst>
          </p:cNvPr>
          <p:cNvSpPr txBox="1"/>
          <p:nvPr/>
        </p:nvSpPr>
        <p:spPr>
          <a:xfrm>
            <a:off x="5114234" y="3287087"/>
            <a:ext cx="3667676" cy="338554"/>
          </a:xfrm>
          <a:prstGeom prst="rect">
            <a:avLst/>
          </a:prstGeom>
          <a:noFill/>
        </p:spPr>
        <p:txBody>
          <a:bodyPr wrap="square" rtlCol="0">
            <a:spAutoFit/>
          </a:bodyPr>
          <a:lstStyle/>
          <a:p>
            <a:r>
              <a:rPr kumimoji="1" lang="ja-JP" altLang="en-US" sz="1600" dirty="0">
                <a:effectLst>
                  <a:glow rad="63500">
                    <a:schemeClr val="accent4">
                      <a:satMod val="175000"/>
                      <a:alpha val="40000"/>
                    </a:schemeClr>
                  </a:glow>
                </a:effectLst>
              </a:rPr>
              <a:t>パラメータによる遷移先指定があるか？</a:t>
            </a:r>
          </a:p>
        </p:txBody>
      </p:sp>
      <p:sp>
        <p:nvSpPr>
          <p:cNvPr id="150" name="角丸四角形 41">
            <a:extLst>
              <a:ext uri="{FF2B5EF4-FFF2-40B4-BE49-F238E27FC236}">
                <a16:creationId xmlns:a16="http://schemas.microsoft.com/office/drawing/2014/main" id="{68AD0987-F9DE-4A20-AB45-FF65CE67CE2A}"/>
              </a:ext>
            </a:extLst>
          </p:cNvPr>
          <p:cNvSpPr/>
          <p:nvPr/>
        </p:nvSpPr>
        <p:spPr>
          <a:xfrm>
            <a:off x="611949" y="3209034"/>
            <a:ext cx="3685932" cy="40011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仮</a:t>
            </a:r>
            <a:r>
              <a:rPr kumimoji="1" lang="en-US" altLang="ja-JP" sz="1600" b="1" dirty="0">
                <a:latin typeface="+mj-ea"/>
                <a:ea typeface="+mj-ea"/>
              </a:rPr>
              <a:t>PW</a:t>
            </a:r>
            <a:r>
              <a:rPr kumimoji="1" lang="ja-JP" altLang="en-US" sz="1600" b="1" dirty="0">
                <a:latin typeface="+mj-ea"/>
                <a:ea typeface="+mj-ea"/>
              </a:rPr>
              <a:t>状態チェック</a:t>
            </a:r>
          </a:p>
        </p:txBody>
      </p:sp>
      <p:sp>
        <p:nvSpPr>
          <p:cNvPr id="156" name="角丸四角形 41">
            <a:extLst>
              <a:ext uri="{FF2B5EF4-FFF2-40B4-BE49-F238E27FC236}">
                <a16:creationId xmlns:a16="http://schemas.microsoft.com/office/drawing/2014/main" id="{39D04F17-4327-4E30-98D7-FEA5CD8A9E59}"/>
              </a:ext>
            </a:extLst>
          </p:cNvPr>
          <p:cNvSpPr/>
          <p:nvPr/>
        </p:nvSpPr>
        <p:spPr>
          <a:xfrm>
            <a:off x="611949" y="2529856"/>
            <a:ext cx="3685932" cy="40011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ID+PW</a:t>
            </a:r>
            <a:r>
              <a:rPr kumimoji="1" lang="ja-JP" altLang="en-US" sz="1600" b="1" dirty="0">
                <a:latin typeface="+mj-ea"/>
                <a:ea typeface="+mj-ea"/>
              </a:rPr>
              <a:t>チェック</a:t>
            </a:r>
          </a:p>
        </p:txBody>
      </p:sp>
      <p:cxnSp>
        <p:nvCxnSpPr>
          <p:cNvPr id="158" name="コネクタ: カギ線 157">
            <a:extLst>
              <a:ext uri="{FF2B5EF4-FFF2-40B4-BE49-F238E27FC236}">
                <a16:creationId xmlns:a16="http://schemas.microsoft.com/office/drawing/2014/main" id="{230EF1D6-3457-4C5D-BAD1-AD39985D38C2}"/>
              </a:ext>
            </a:extLst>
          </p:cNvPr>
          <p:cNvCxnSpPr>
            <a:cxnSpLocks/>
            <a:stCxn id="156" idx="2"/>
            <a:endCxn id="150" idx="0"/>
          </p:cNvCxnSpPr>
          <p:nvPr/>
        </p:nvCxnSpPr>
        <p:spPr>
          <a:xfrm rot="5400000">
            <a:off x="2315381" y="3069500"/>
            <a:ext cx="279068" cy="1270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1" name="コネクタ: カギ線 160">
            <a:extLst>
              <a:ext uri="{FF2B5EF4-FFF2-40B4-BE49-F238E27FC236}">
                <a16:creationId xmlns:a16="http://schemas.microsoft.com/office/drawing/2014/main" id="{8C307E75-150A-41B5-9B87-AEB3BDFDCC07}"/>
              </a:ext>
            </a:extLst>
          </p:cNvPr>
          <p:cNvCxnSpPr>
            <a:cxnSpLocks/>
            <a:stCxn id="150" idx="2"/>
            <a:endCxn id="180" idx="0"/>
          </p:cNvCxnSpPr>
          <p:nvPr/>
        </p:nvCxnSpPr>
        <p:spPr>
          <a:xfrm rot="16200000" flipH="1">
            <a:off x="2321831" y="3742227"/>
            <a:ext cx="278975" cy="1280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6" name="テキスト ボックス 165">
            <a:extLst>
              <a:ext uri="{FF2B5EF4-FFF2-40B4-BE49-F238E27FC236}">
                <a16:creationId xmlns:a16="http://schemas.microsoft.com/office/drawing/2014/main" id="{32C4BE83-47A2-41BB-8CA7-EBDE3CD7EE4A}"/>
              </a:ext>
            </a:extLst>
          </p:cNvPr>
          <p:cNvSpPr txBox="1"/>
          <p:nvPr/>
        </p:nvSpPr>
        <p:spPr>
          <a:xfrm>
            <a:off x="2629434" y="814505"/>
            <a:ext cx="1273621" cy="338554"/>
          </a:xfrm>
          <a:prstGeom prst="rect">
            <a:avLst/>
          </a:prstGeom>
          <a:noFill/>
        </p:spPr>
        <p:txBody>
          <a:bodyPr wrap="square" rtlCol="0">
            <a:spAutoFit/>
          </a:bodyPr>
          <a:lstStyle/>
          <a:p>
            <a:r>
              <a:rPr kumimoji="1" lang="ja-JP" altLang="en-US" sz="1600" dirty="0">
                <a:effectLst>
                  <a:glow rad="63500">
                    <a:schemeClr val="accent4">
                      <a:satMod val="175000"/>
                      <a:alpha val="40000"/>
                    </a:schemeClr>
                  </a:glow>
                </a:effectLst>
              </a:rPr>
              <a:t>スマホアプリ</a:t>
            </a:r>
          </a:p>
        </p:txBody>
      </p:sp>
      <p:sp>
        <p:nvSpPr>
          <p:cNvPr id="180" name="角丸四角形 41">
            <a:extLst>
              <a:ext uri="{FF2B5EF4-FFF2-40B4-BE49-F238E27FC236}">
                <a16:creationId xmlns:a16="http://schemas.microsoft.com/office/drawing/2014/main" id="{325C75D0-1B90-4178-94ED-238063E97735}"/>
              </a:ext>
            </a:extLst>
          </p:cNvPr>
          <p:cNvSpPr/>
          <p:nvPr/>
        </p:nvSpPr>
        <p:spPr>
          <a:xfrm>
            <a:off x="624756" y="3888119"/>
            <a:ext cx="3685932" cy="419741"/>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退会状態チェック、その他</a:t>
            </a:r>
          </a:p>
        </p:txBody>
      </p:sp>
      <p:cxnSp>
        <p:nvCxnSpPr>
          <p:cNvPr id="185" name="コネクタ: カギ線 184">
            <a:extLst>
              <a:ext uri="{FF2B5EF4-FFF2-40B4-BE49-F238E27FC236}">
                <a16:creationId xmlns:a16="http://schemas.microsoft.com/office/drawing/2014/main" id="{51FF9151-EE46-40E5-9315-797F351EBB2F}"/>
              </a:ext>
            </a:extLst>
          </p:cNvPr>
          <p:cNvCxnSpPr>
            <a:cxnSpLocks/>
            <a:stCxn id="180" idx="2"/>
            <a:endCxn id="90" idx="0"/>
          </p:cNvCxnSpPr>
          <p:nvPr/>
        </p:nvCxnSpPr>
        <p:spPr>
          <a:xfrm rot="5400000">
            <a:off x="2333257" y="4442325"/>
            <a:ext cx="268931" cy="1270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コネクタ: カギ線 61">
            <a:extLst>
              <a:ext uri="{FF2B5EF4-FFF2-40B4-BE49-F238E27FC236}">
                <a16:creationId xmlns:a16="http://schemas.microsoft.com/office/drawing/2014/main" id="{1D584F4F-93CA-4686-89EC-6B15AF839DDA}"/>
              </a:ext>
            </a:extLst>
          </p:cNvPr>
          <p:cNvCxnSpPr>
            <a:cxnSpLocks/>
            <a:stCxn id="92" idx="3"/>
            <a:endCxn id="60" idx="1"/>
          </p:cNvCxnSpPr>
          <p:nvPr/>
        </p:nvCxnSpPr>
        <p:spPr>
          <a:xfrm flipV="1">
            <a:off x="4317039" y="2310661"/>
            <a:ext cx="1567840" cy="3625195"/>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7" name="角丸四角形 46">
            <a:extLst>
              <a:ext uri="{FF2B5EF4-FFF2-40B4-BE49-F238E27FC236}">
                <a16:creationId xmlns:a16="http://schemas.microsoft.com/office/drawing/2014/main" id="{4FF45C86-3006-4873-B472-F72EC5BD6AF0}"/>
              </a:ext>
            </a:extLst>
          </p:cNvPr>
          <p:cNvSpPr/>
          <p:nvPr/>
        </p:nvSpPr>
        <p:spPr>
          <a:xfrm>
            <a:off x="495021" y="1757954"/>
            <a:ext cx="3918857" cy="3590001"/>
          </a:xfrm>
          <a:prstGeom prst="roundRect">
            <a:avLst>
              <a:gd name="adj" fmla="val 4269"/>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600" dirty="0">
              <a:solidFill>
                <a:schemeClr val="tx1"/>
              </a:solidFill>
            </a:endParaRPr>
          </a:p>
        </p:txBody>
      </p:sp>
      <p:sp>
        <p:nvSpPr>
          <p:cNvPr id="44" name="テキスト ボックス 43">
            <a:extLst>
              <a:ext uri="{FF2B5EF4-FFF2-40B4-BE49-F238E27FC236}">
                <a16:creationId xmlns:a16="http://schemas.microsoft.com/office/drawing/2014/main" id="{F174526D-177C-48E1-ADEA-A276E5BC3927}"/>
              </a:ext>
            </a:extLst>
          </p:cNvPr>
          <p:cNvSpPr txBox="1"/>
          <p:nvPr/>
        </p:nvSpPr>
        <p:spPr>
          <a:xfrm>
            <a:off x="331522" y="1245351"/>
            <a:ext cx="4241238" cy="338554"/>
          </a:xfrm>
          <a:prstGeom prst="rect">
            <a:avLst/>
          </a:prstGeom>
          <a:ln w="28575">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スマホアプリ・ログイン</a:t>
            </a:r>
            <a:r>
              <a:rPr kumimoji="1" lang="en-US" altLang="ja-JP" sz="1600" dirty="0">
                <a:latin typeface="HGP創英角ｺﾞｼｯｸUB" panose="020B0900000000000000" pitchFamily="50" charset="-128"/>
                <a:ea typeface="HGP創英角ｺﾞｼｯｸUB" panose="020B0900000000000000" pitchFamily="50" charset="-128"/>
              </a:rPr>
              <a:t>I/F</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pic>
        <p:nvPicPr>
          <p:cNvPr id="73" name="図 72">
            <a:extLst>
              <a:ext uri="{FF2B5EF4-FFF2-40B4-BE49-F238E27FC236}">
                <a16:creationId xmlns:a16="http://schemas.microsoft.com/office/drawing/2014/main" id="{4CE39347-DBDD-4F36-BE50-30ABD98B6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63" y="580407"/>
            <a:ext cx="366715" cy="932938"/>
          </a:xfrm>
          <a:prstGeom prst="rect">
            <a:avLst/>
          </a:prstGeom>
        </p:spPr>
      </p:pic>
      <p:pic>
        <p:nvPicPr>
          <p:cNvPr id="6" name="図 5">
            <a:extLst>
              <a:ext uri="{FF2B5EF4-FFF2-40B4-BE49-F238E27FC236}">
                <a16:creationId xmlns:a16="http://schemas.microsoft.com/office/drawing/2014/main" id="{0D83C616-B21D-416E-B2D4-1A63394E80F1}"/>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39306" y="524415"/>
            <a:ext cx="792545" cy="792545"/>
          </a:xfrm>
          <a:prstGeom prst="rect">
            <a:avLst/>
          </a:prstGeom>
        </p:spPr>
      </p:pic>
      <p:grpSp>
        <p:nvGrpSpPr>
          <p:cNvPr id="45" name="グループ化 44">
            <a:extLst>
              <a:ext uri="{FF2B5EF4-FFF2-40B4-BE49-F238E27FC236}">
                <a16:creationId xmlns:a16="http://schemas.microsoft.com/office/drawing/2014/main" id="{6824EB62-18E7-4C33-9127-80860956D47E}"/>
              </a:ext>
            </a:extLst>
          </p:cNvPr>
          <p:cNvGrpSpPr/>
          <p:nvPr/>
        </p:nvGrpSpPr>
        <p:grpSpPr>
          <a:xfrm>
            <a:off x="9243550" y="561393"/>
            <a:ext cx="2830649" cy="307777"/>
            <a:chOff x="2008051" y="6512575"/>
            <a:chExt cx="2830649" cy="307777"/>
          </a:xfrm>
        </p:grpSpPr>
        <p:sp>
          <p:nvSpPr>
            <p:cNvPr id="46" name="楕円 45">
              <a:extLst>
                <a:ext uri="{FF2B5EF4-FFF2-40B4-BE49-F238E27FC236}">
                  <a16:creationId xmlns:a16="http://schemas.microsoft.com/office/drawing/2014/main" id="{F953248F-56BC-4287-94B8-DDCC671519BD}"/>
                </a:ext>
              </a:extLst>
            </p:cNvPr>
            <p:cNvSpPr/>
            <p:nvPr/>
          </p:nvSpPr>
          <p:spPr>
            <a:xfrm>
              <a:off x="2008051" y="6512575"/>
              <a:ext cx="376771" cy="256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8A409A47-493F-44FD-A67E-4A0FEBC135C8}"/>
                </a:ext>
              </a:extLst>
            </p:cNvPr>
            <p:cNvSpPr txBox="1"/>
            <p:nvPr/>
          </p:nvSpPr>
          <p:spPr>
            <a:xfrm>
              <a:off x="2384822" y="6512575"/>
              <a:ext cx="2453878" cy="307777"/>
            </a:xfrm>
            <a:prstGeom prst="rect">
              <a:avLst/>
            </a:prstGeom>
            <a:noFill/>
          </p:spPr>
          <p:txBody>
            <a:bodyPr wrap="square" rtlCol="0">
              <a:spAutoFit/>
            </a:bodyPr>
            <a:lstStyle/>
            <a:p>
              <a:r>
                <a:rPr kumimoji="1" lang="ja-JP" altLang="en-US" sz="1400" dirty="0"/>
                <a:t>：プログラム修正ポイント</a:t>
              </a:r>
            </a:p>
          </p:txBody>
        </p:sp>
      </p:grpSp>
      <p:sp>
        <p:nvSpPr>
          <p:cNvPr id="48" name="楕円 47">
            <a:extLst>
              <a:ext uri="{FF2B5EF4-FFF2-40B4-BE49-F238E27FC236}">
                <a16:creationId xmlns:a16="http://schemas.microsoft.com/office/drawing/2014/main" id="{2BEE4E5D-A35C-406A-8FB0-7CF6182BB93E}"/>
              </a:ext>
            </a:extLst>
          </p:cNvPr>
          <p:cNvSpPr/>
          <p:nvPr/>
        </p:nvSpPr>
        <p:spPr>
          <a:xfrm>
            <a:off x="3992518" y="6074887"/>
            <a:ext cx="452381" cy="3098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04DC011-5384-49EE-9EDD-73D9E7636DCA}"/>
              </a:ext>
            </a:extLst>
          </p:cNvPr>
          <p:cNvSpPr>
            <a:spLocks noGrp="1"/>
          </p:cNvSpPr>
          <p:nvPr>
            <p:ph type="title" idx="4294967295"/>
          </p:nvPr>
        </p:nvSpPr>
        <p:spPr>
          <a:xfrm>
            <a:off x="0" y="-4312"/>
            <a:ext cx="12192000" cy="396000"/>
          </a:xfrm>
        </p:spPr>
        <p:style>
          <a:lnRef idx="0">
            <a:schemeClr val="accent5"/>
          </a:lnRef>
          <a:fillRef idx="3">
            <a:schemeClr val="accent5"/>
          </a:fillRef>
          <a:effectRef idx="3">
            <a:schemeClr val="accent5"/>
          </a:effectRef>
          <a:fontRef idx="minor">
            <a:schemeClr val="lt1"/>
          </a:fontRef>
        </p:style>
        <p:txBody>
          <a:bodyPr/>
          <a:lstStyle/>
          <a:p>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8. </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スマホアプリからのログインフロー</a:t>
            </a:r>
            <a:endParaRPr kumimoji="1" lang="ja-JP" altLang="en-US" dirty="0"/>
          </a:p>
        </p:txBody>
      </p:sp>
      <p:sp>
        <p:nvSpPr>
          <p:cNvPr id="49" name="吹き出し: 角を丸めた四角形 48">
            <a:extLst>
              <a:ext uri="{FF2B5EF4-FFF2-40B4-BE49-F238E27FC236}">
                <a16:creationId xmlns:a16="http://schemas.microsoft.com/office/drawing/2014/main" id="{7A95D4EA-4D30-4A19-968E-660095B71C6A}"/>
              </a:ext>
            </a:extLst>
          </p:cNvPr>
          <p:cNvSpPr/>
          <p:nvPr/>
        </p:nvSpPr>
        <p:spPr>
          <a:xfrm>
            <a:off x="9435776" y="1661301"/>
            <a:ext cx="2401873" cy="790412"/>
          </a:xfrm>
          <a:prstGeom prst="wedgeRoundRectCallout">
            <a:avLst>
              <a:gd name="adj1" fmla="val -33501"/>
              <a:gd name="adj2" fmla="val 20630"/>
              <a:gd name="adj3" fmla="val 16667"/>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400" dirty="0"/>
              <a:t>スマホアプリログイン時は</a:t>
            </a:r>
            <a:endParaRPr kumimoji="1" lang="en-US" altLang="ja-JP" sz="1400" dirty="0"/>
          </a:p>
          <a:p>
            <a:r>
              <a:rPr kumimoji="1" lang="ja-JP" altLang="en-US" sz="1400" dirty="0"/>
              <a:t>本</a:t>
            </a:r>
            <a:r>
              <a:rPr kumimoji="1" lang="en-US" altLang="ja-JP" sz="1400" dirty="0"/>
              <a:t>PW</a:t>
            </a:r>
            <a:r>
              <a:rPr kumimoji="1" lang="ja-JP" altLang="en-US" sz="1400" dirty="0"/>
              <a:t>有効期限切れでも</a:t>
            </a:r>
            <a:r>
              <a:rPr kumimoji="1" lang="en-US" altLang="ja-JP" sz="1400" dirty="0"/>
              <a:t>PW</a:t>
            </a:r>
            <a:r>
              <a:rPr kumimoji="1" lang="ja-JP" altLang="en-US" sz="1400" dirty="0"/>
              <a:t>変更画面は表示しない</a:t>
            </a:r>
          </a:p>
        </p:txBody>
      </p:sp>
      <p:grpSp>
        <p:nvGrpSpPr>
          <p:cNvPr id="3" name="グループ化 2">
            <a:extLst>
              <a:ext uri="{FF2B5EF4-FFF2-40B4-BE49-F238E27FC236}">
                <a16:creationId xmlns:a16="http://schemas.microsoft.com/office/drawing/2014/main" id="{19A9FD7B-81CF-47A6-B930-081BAD18E007}"/>
              </a:ext>
            </a:extLst>
          </p:cNvPr>
          <p:cNvGrpSpPr/>
          <p:nvPr/>
        </p:nvGrpSpPr>
        <p:grpSpPr>
          <a:xfrm>
            <a:off x="4987947" y="952840"/>
            <a:ext cx="7085349" cy="4349727"/>
            <a:chOff x="4934899" y="499186"/>
            <a:chExt cx="7085349" cy="5062388"/>
          </a:xfrm>
        </p:grpSpPr>
        <p:sp>
          <p:nvSpPr>
            <p:cNvPr id="50" name="角丸四角形 46">
              <a:extLst>
                <a:ext uri="{FF2B5EF4-FFF2-40B4-BE49-F238E27FC236}">
                  <a16:creationId xmlns:a16="http://schemas.microsoft.com/office/drawing/2014/main" id="{A126A781-631B-4F18-B072-437EAE34C5BC}"/>
                </a:ext>
              </a:extLst>
            </p:cNvPr>
            <p:cNvSpPr/>
            <p:nvPr/>
          </p:nvSpPr>
          <p:spPr>
            <a:xfrm>
              <a:off x="4937759" y="681440"/>
              <a:ext cx="7052009" cy="4880134"/>
            </a:xfrm>
            <a:prstGeom prst="roundRect">
              <a:avLst>
                <a:gd name="adj" fmla="val 327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600" dirty="0">
                <a:solidFill>
                  <a:schemeClr val="tx1"/>
                </a:solidFill>
              </a:endParaRPr>
            </a:p>
          </p:txBody>
        </p:sp>
        <p:sp>
          <p:nvSpPr>
            <p:cNvPr id="51" name="テキスト ボックス 50">
              <a:extLst>
                <a:ext uri="{FF2B5EF4-FFF2-40B4-BE49-F238E27FC236}">
                  <a16:creationId xmlns:a16="http://schemas.microsoft.com/office/drawing/2014/main" id="{C78722B5-3D43-4349-B760-6A05A1AEA9CC}"/>
                </a:ext>
              </a:extLst>
            </p:cNvPr>
            <p:cNvSpPr txBox="1"/>
            <p:nvPr/>
          </p:nvSpPr>
          <p:spPr>
            <a:xfrm>
              <a:off x="4934899" y="499186"/>
              <a:ext cx="7085349" cy="338554"/>
            </a:xfrm>
            <a:prstGeom prst="rect">
              <a:avLst/>
            </a:prstGeom>
            <a:ln w="28575">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えらべる倶楽部ログインエンジン</a:t>
              </a:r>
            </a:p>
          </p:txBody>
        </p:sp>
        <p:sp>
          <p:nvSpPr>
            <p:cNvPr id="52" name="テキスト ボックス 51">
              <a:extLst>
                <a:ext uri="{FF2B5EF4-FFF2-40B4-BE49-F238E27FC236}">
                  <a16:creationId xmlns:a16="http://schemas.microsoft.com/office/drawing/2014/main" id="{C6B2B428-FC6E-4BE0-A371-228A47DD1CDB}"/>
                </a:ext>
              </a:extLst>
            </p:cNvPr>
            <p:cNvSpPr txBox="1"/>
            <p:nvPr/>
          </p:nvSpPr>
          <p:spPr>
            <a:xfrm>
              <a:off x="7091757" y="844170"/>
              <a:ext cx="3623319" cy="523220"/>
            </a:xfrm>
            <a:prstGeom prst="rect">
              <a:avLst/>
            </a:prstGeom>
            <a:noFill/>
          </p:spPr>
          <p:txBody>
            <a:bodyPr wrap="square" rtlCol="0">
              <a:spAutoFit/>
            </a:bodyPr>
            <a:lstStyle/>
            <a:p>
              <a:r>
                <a:rPr kumimoji="1" lang="ja-JP" altLang="en-US" sz="1400" dirty="0"/>
                <a:t>：</a:t>
              </a:r>
              <a:r>
                <a:rPr kumimoji="1" lang="en-US" altLang="ja-JP" sz="1400" dirty="0"/>
                <a:t>(/EClub.WebSite.MemberLogin.aspx)</a:t>
              </a:r>
              <a:endParaRPr kumimoji="1" lang="ja-JP" altLang="en-US" sz="1400" dirty="0"/>
            </a:p>
            <a:p>
              <a:endParaRPr kumimoji="1" lang="ja-JP" altLang="en-US" sz="1400" dirty="0"/>
            </a:p>
          </p:txBody>
        </p:sp>
      </p:grpSp>
      <p:sp>
        <p:nvSpPr>
          <p:cNvPr id="208" name="吹き出し: 角を丸めた四角形 207">
            <a:extLst>
              <a:ext uri="{FF2B5EF4-FFF2-40B4-BE49-F238E27FC236}">
                <a16:creationId xmlns:a16="http://schemas.microsoft.com/office/drawing/2014/main" id="{60507E74-3D19-4E34-9257-EAA81AFA4796}"/>
              </a:ext>
            </a:extLst>
          </p:cNvPr>
          <p:cNvSpPr/>
          <p:nvPr/>
        </p:nvSpPr>
        <p:spPr>
          <a:xfrm>
            <a:off x="3565213" y="4998219"/>
            <a:ext cx="2430759" cy="642902"/>
          </a:xfrm>
          <a:prstGeom prst="wedgeRoundRectCallout">
            <a:avLst>
              <a:gd name="adj1" fmla="val -30994"/>
              <a:gd name="adj2" fmla="val -116859"/>
              <a:gd name="adj3" fmla="val 16667"/>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400" dirty="0"/>
              <a:t>チェックエラー時は、所定のエラー値を返して終了する。</a:t>
            </a:r>
          </a:p>
        </p:txBody>
      </p:sp>
    </p:spTree>
    <p:extLst>
      <p:ext uri="{BB962C8B-B14F-4D97-AF65-F5344CB8AC3E}">
        <p14:creationId xmlns:p14="http://schemas.microsoft.com/office/powerpoint/2010/main" val="393693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角丸四角形 46">
            <a:extLst>
              <a:ext uri="{FF2B5EF4-FFF2-40B4-BE49-F238E27FC236}">
                <a16:creationId xmlns:a16="http://schemas.microsoft.com/office/drawing/2014/main" id="{22F95E26-52BD-4CAE-B6B1-F04CEB1210E8}"/>
              </a:ext>
            </a:extLst>
          </p:cNvPr>
          <p:cNvSpPr/>
          <p:nvPr/>
        </p:nvSpPr>
        <p:spPr>
          <a:xfrm>
            <a:off x="455234" y="1435716"/>
            <a:ext cx="4742126" cy="2633681"/>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600" dirty="0">
              <a:solidFill>
                <a:schemeClr val="tx1"/>
              </a:solidFill>
            </a:endParaRPr>
          </a:p>
        </p:txBody>
      </p:sp>
      <p:cxnSp>
        <p:nvCxnSpPr>
          <p:cNvPr id="69" name="コネクタ: カギ線 68">
            <a:extLst>
              <a:ext uri="{FF2B5EF4-FFF2-40B4-BE49-F238E27FC236}">
                <a16:creationId xmlns:a16="http://schemas.microsoft.com/office/drawing/2014/main" id="{6180B5C5-68A8-4F82-B0BA-77211180BC4E}"/>
              </a:ext>
            </a:extLst>
          </p:cNvPr>
          <p:cNvCxnSpPr>
            <a:cxnSpLocks/>
            <a:stCxn id="97" idx="2"/>
            <a:endCxn id="71" idx="0"/>
          </p:cNvCxnSpPr>
          <p:nvPr/>
        </p:nvCxnSpPr>
        <p:spPr>
          <a:xfrm rot="16200000" flipH="1">
            <a:off x="8356608" y="4952227"/>
            <a:ext cx="1093718" cy="3"/>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角丸四角形 46">
            <a:extLst>
              <a:ext uri="{FF2B5EF4-FFF2-40B4-BE49-F238E27FC236}">
                <a16:creationId xmlns:a16="http://schemas.microsoft.com/office/drawing/2014/main" id="{87BE2F41-65F1-4C44-A0E3-46374784E681}"/>
              </a:ext>
            </a:extLst>
          </p:cNvPr>
          <p:cNvSpPr/>
          <p:nvPr/>
        </p:nvSpPr>
        <p:spPr>
          <a:xfrm>
            <a:off x="6309456" y="5700542"/>
            <a:ext cx="5188020" cy="881468"/>
          </a:xfrm>
          <a:prstGeom prst="roundRect">
            <a:avLst>
              <a:gd name="adj" fmla="val 9096"/>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en-US" altLang="ja-JP" sz="1600" dirty="0">
              <a:solidFill>
                <a:schemeClr val="tx1"/>
              </a:solidFill>
            </a:endParaRPr>
          </a:p>
        </p:txBody>
      </p:sp>
      <p:sp>
        <p:nvSpPr>
          <p:cNvPr id="71" name="テキスト ボックス 70">
            <a:extLst>
              <a:ext uri="{FF2B5EF4-FFF2-40B4-BE49-F238E27FC236}">
                <a16:creationId xmlns:a16="http://schemas.microsoft.com/office/drawing/2014/main" id="{0787D112-02A5-4C8B-9785-D8E23A15FB10}"/>
              </a:ext>
            </a:extLst>
          </p:cNvPr>
          <p:cNvSpPr txBox="1"/>
          <p:nvPr/>
        </p:nvSpPr>
        <p:spPr>
          <a:xfrm>
            <a:off x="6309457" y="5499088"/>
            <a:ext cx="5188024" cy="338554"/>
          </a:xfrm>
          <a:prstGeom prst="rect">
            <a:avLst/>
          </a:prstGeom>
          <a:ln w="28575">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会員</a:t>
            </a:r>
            <a:r>
              <a:rPr kumimoji="1" lang="en-US" altLang="ja-JP" sz="1600" dirty="0">
                <a:latin typeface="HGP創英角ｺﾞｼｯｸUB" panose="020B0900000000000000" pitchFamily="50" charset="-128"/>
                <a:ea typeface="HGP創英角ｺﾞｼｯｸUB" panose="020B0900000000000000" pitchFamily="50" charset="-128"/>
              </a:rPr>
              <a:t>Top</a:t>
            </a:r>
            <a:r>
              <a:rPr kumimoji="1" lang="ja-JP" altLang="en-US" sz="1600" dirty="0">
                <a:latin typeface="HGP創英角ｺﾞｼｯｸUB" panose="020B0900000000000000" pitchFamily="50" charset="-128"/>
                <a:ea typeface="HGP創英角ｺﾞｼｯｸUB" panose="020B0900000000000000" pitchFamily="50" charset="-128"/>
              </a:rPr>
              <a:t>ページゲートウェイ</a:t>
            </a:r>
          </a:p>
        </p:txBody>
      </p:sp>
      <p:sp>
        <p:nvSpPr>
          <p:cNvPr id="72" name="角丸四角形 41">
            <a:extLst>
              <a:ext uri="{FF2B5EF4-FFF2-40B4-BE49-F238E27FC236}">
                <a16:creationId xmlns:a16="http://schemas.microsoft.com/office/drawing/2014/main" id="{F91F1229-7EA2-4CBD-96AE-69A246269CDD}"/>
              </a:ext>
            </a:extLst>
          </p:cNvPr>
          <p:cNvSpPr/>
          <p:nvPr/>
        </p:nvSpPr>
        <p:spPr>
          <a:xfrm>
            <a:off x="6569018" y="6025103"/>
            <a:ext cx="1849433"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600" b="1" dirty="0">
                <a:latin typeface="+mj-ea"/>
                <a:ea typeface="+mj-ea"/>
              </a:rPr>
              <a:t>PC</a:t>
            </a:r>
            <a:r>
              <a:rPr kumimoji="1" lang="ja-JP" altLang="en-US" sz="1600" b="1" dirty="0">
                <a:latin typeface="+mj-ea"/>
                <a:ea typeface="+mj-ea"/>
              </a:rPr>
              <a:t> </a:t>
            </a:r>
            <a:r>
              <a:rPr kumimoji="1" lang="en-US" altLang="ja-JP" sz="1600" b="1" dirty="0">
                <a:latin typeface="+mj-ea"/>
                <a:ea typeface="+mj-ea"/>
              </a:rPr>
              <a:t>Top</a:t>
            </a:r>
            <a:endParaRPr kumimoji="1" lang="ja-JP" altLang="en-US" sz="1600" b="1" dirty="0">
              <a:latin typeface="+mj-ea"/>
              <a:ea typeface="+mj-ea"/>
            </a:endParaRPr>
          </a:p>
        </p:txBody>
      </p:sp>
      <p:cxnSp>
        <p:nvCxnSpPr>
          <p:cNvPr id="74" name="コネクタ: カギ線 73">
            <a:extLst>
              <a:ext uri="{FF2B5EF4-FFF2-40B4-BE49-F238E27FC236}">
                <a16:creationId xmlns:a16="http://schemas.microsoft.com/office/drawing/2014/main" id="{2930A2FE-EDF1-4C5A-BC8E-53A2A2A7E16E}"/>
              </a:ext>
            </a:extLst>
          </p:cNvPr>
          <p:cNvCxnSpPr>
            <a:cxnSpLocks/>
            <a:stCxn id="73" idx="3"/>
            <a:endCxn id="6" idx="1"/>
          </p:cNvCxnSpPr>
          <p:nvPr/>
        </p:nvCxnSpPr>
        <p:spPr>
          <a:xfrm>
            <a:off x="1109278" y="1046876"/>
            <a:ext cx="924474" cy="112116"/>
          </a:xfrm>
          <a:prstGeom prst="bentConnector3">
            <a:avLst>
              <a:gd name="adj1" fmla="val 5000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角丸四角形 41">
            <a:extLst>
              <a:ext uri="{FF2B5EF4-FFF2-40B4-BE49-F238E27FC236}">
                <a16:creationId xmlns:a16="http://schemas.microsoft.com/office/drawing/2014/main" id="{80AAD16F-7843-41FB-9237-47B6BD43C7AD}"/>
              </a:ext>
            </a:extLst>
          </p:cNvPr>
          <p:cNvSpPr/>
          <p:nvPr/>
        </p:nvSpPr>
        <p:spPr>
          <a:xfrm>
            <a:off x="8690069" y="6025103"/>
            <a:ext cx="1849433"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スマホ </a:t>
            </a:r>
            <a:r>
              <a:rPr kumimoji="1" lang="en-US" altLang="ja-JP" sz="1600" b="1" dirty="0">
                <a:latin typeface="+mj-ea"/>
                <a:ea typeface="+mj-ea"/>
              </a:rPr>
              <a:t>Top</a:t>
            </a:r>
            <a:endParaRPr kumimoji="1" lang="ja-JP" altLang="en-US" sz="1600" b="1" dirty="0">
              <a:latin typeface="+mj-ea"/>
              <a:ea typeface="+mj-ea"/>
            </a:endParaRPr>
          </a:p>
        </p:txBody>
      </p:sp>
      <p:sp>
        <p:nvSpPr>
          <p:cNvPr id="80" name="テキスト ボックス 79">
            <a:extLst>
              <a:ext uri="{FF2B5EF4-FFF2-40B4-BE49-F238E27FC236}">
                <a16:creationId xmlns:a16="http://schemas.microsoft.com/office/drawing/2014/main" id="{E9E50DE3-3A6D-4DB4-AC8A-20CFA862F971}"/>
              </a:ext>
            </a:extLst>
          </p:cNvPr>
          <p:cNvSpPr txBox="1"/>
          <p:nvPr/>
        </p:nvSpPr>
        <p:spPr>
          <a:xfrm>
            <a:off x="10622901" y="6077024"/>
            <a:ext cx="733949" cy="338554"/>
          </a:xfrm>
          <a:prstGeom prst="rect">
            <a:avLst/>
          </a:prstGeom>
          <a:noFill/>
        </p:spPr>
        <p:txBody>
          <a:bodyPr wrap="square" rtlCol="0">
            <a:spAutoFit/>
          </a:bodyPr>
          <a:lstStyle/>
          <a:p>
            <a:r>
              <a:rPr kumimoji="1" lang="ja-JP" altLang="en-US" sz="1600" dirty="0"/>
              <a:t>・・・</a:t>
            </a:r>
          </a:p>
        </p:txBody>
      </p:sp>
      <p:pic>
        <p:nvPicPr>
          <p:cNvPr id="6" name="図 5">
            <a:extLst>
              <a:ext uri="{FF2B5EF4-FFF2-40B4-BE49-F238E27FC236}">
                <a16:creationId xmlns:a16="http://schemas.microsoft.com/office/drawing/2014/main" id="{0D83C616-B21D-416E-B2D4-1A63394E80F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33752" y="762719"/>
            <a:ext cx="792545" cy="792545"/>
          </a:xfrm>
          <a:prstGeom prst="rect">
            <a:avLst/>
          </a:prstGeom>
        </p:spPr>
      </p:pic>
      <p:sp>
        <p:nvSpPr>
          <p:cNvPr id="166" name="テキスト ボックス 165">
            <a:extLst>
              <a:ext uri="{FF2B5EF4-FFF2-40B4-BE49-F238E27FC236}">
                <a16:creationId xmlns:a16="http://schemas.microsoft.com/office/drawing/2014/main" id="{32C4BE83-47A2-41BB-8CA7-EBDE3CD7EE4A}"/>
              </a:ext>
            </a:extLst>
          </p:cNvPr>
          <p:cNvSpPr txBox="1"/>
          <p:nvPr/>
        </p:nvSpPr>
        <p:spPr>
          <a:xfrm>
            <a:off x="2712002" y="850940"/>
            <a:ext cx="3409831" cy="584775"/>
          </a:xfrm>
          <a:prstGeom prst="rect">
            <a:avLst/>
          </a:prstGeom>
          <a:noFill/>
        </p:spPr>
        <p:txBody>
          <a:bodyPr wrap="square" rtlCol="0">
            <a:spAutoFit/>
          </a:bodyPr>
          <a:lstStyle/>
          <a:p>
            <a:r>
              <a:rPr kumimoji="1" lang="ja-JP" altLang="en-US" sz="1600" dirty="0">
                <a:effectLst>
                  <a:glow rad="63500">
                    <a:schemeClr val="accent4">
                      <a:satMod val="175000"/>
                      <a:alpha val="40000"/>
                    </a:schemeClr>
                  </a:glow>
                </a:effectLst>
              </a:rPr>
              <a:t>ライフ新汎用ログイン</a:t>
            </a:r>
            <a:r>
              <a:rPr kumimoji="1" lang="en-US" altLang="ja-JP" sz="1600" dirty="0">
                <a:effectLst>
                  <a:glow rad="63500">
                    <a:schemeClr val="accent4">
                      <a:satMod val="175000"/>
                      <a:alpha val="40000"/>
                    </a:schemeClr>
                  </a:glow>
                </a:effectLst>
              </a:rPr>
              <a:t>UI</a:t>
            </a:r>
          </a:p>
          <a:p>
            <a:r>
              <a:rPr kumimoji="1" lang="ja-JP" altLang="en-US" sz="1600" dirty="0">
                <a:effectLst>
                  <a:glow rad="63500">
                    <a:schemeClr val="accent4">
                      <a:satMod val="175000"/>
                      <a:alpha val="40000"/>
                    </a:schemeClr>
                  </a:glow>
                </a:effectLst>
              </a:rPr>
              <a:t> </a:t>
            </a:r>
            <a:r>
              <a:rPr kumimoji="1" lang="en-US" altLang="ja-JP" sz="1600" dirty="0">
                <a:effectLst>
                  <a:glow rad="63500">
                    <a:schemeClr val="accent4">
                      <a:satMod val="175000"/>
                      <a:alpha val="40000"/>
                    </a:schemeClr>
                  </a:glow>
                </a:effectLst>
              </a:rPr>
              <a:t>(access, </a:t>
            </a:r>
            <a:r>
              <a:rPr kumimoji="1" lang="en-US" altLang="ja-JP" sz="1600" dirty="0" err="1">
                <a:effectLst>
                  <a:glow rad="63500">
                    <a:schemeClr val="accent4">
                      <a:satMod val="175000"/>
                      <a:alpha val="40000"/>
                    </a:schemeClr>
                  </a:glow>
                </a:effectLst>
              </a:rPr>
              <a:t>smp</a:t>
            </a:r>
            <a:r>
              <a:rPr kumimoji="1" lang="en-US" altLang="ja-JP" sz="1600" dirty="0">
                <a:effectLst>
                  <a:glow rad="63500">
                    <a:schemeClr val="accent4">
                      <a:satMod val="175000"/>
                      <a:alpha val="40000"/>
                    </a:schemeClr>
                  </a:glow>
                </a:effectLst>
              </a:rPr>
              <a:t>/</a:t>
            </a:r>
            <a:r>
              <a:rPr kumimoji="1" lang="en-US" altLang="ja-JP" sz="1600" dirty="0" err="1">
                <a:effectLst>
                  <a:glow rad="63500">
                    <a:schemeClr val="accent4">
                      <a:satMod val="175000"/>
                      <a:alpha val="40000"/>
                    </a:schemeClr>
                  </a:glow>
                </a:effectLst>
              </a:rPr>
              <a:t>loginui</a:t>
            </a:r>
            <a:r>
              <a:rPr kumimoji="1" lang="en-US" altLang="ja-JP" sz="1600" dirty="0">
                <a:effectLst>
                  <a:glow rad="63500">
                    <a:schemeClr val="accent4">
                      <a:satMod val="175000"/>
                      <a:alpha val="40000"/>
                    </a:schemeClr>
                  </a:glow>
                </a:effectLst>
              </a:rPr>
              <a:t>/login/life/…)</a:t>
            </a:r>
            <a:r>
              <a:rPr kumimoji="1" lang="ja-JP" altLang="en-US" sz="1600" dirty="0">
                <a:effectLst>
                  <a:glow rad="63500">
                    <a:schemeClr val="accent4">
                      <a:satMod val="175000"/>
                      <a:alpha val="40000"/>
                    </a:schemeClr>
                  </a:glow>
                </a:effectLst>
              </a:rPr>
              <a:t>等</a:t>
            </a:r>
            <a:endParaRPr kumimoji="1" lang="en-US" altLang="ja-JP" sz="1600" dirty="0">
              <a:effectLst>
                <a:glow rad="63500">
                  <a:schemeClr val="accent4">
                    <a:satMod val="175000"/>
                    <a:alpha val="40000"/>
                  </a:schemeClr>
                </a:glow>
              </a:effectLst>
            </a:endParaRPr>
          </a:p>
        </p:txBody>
      </p:sp>
      <p:pic>
        <p:nvPicPr>
          <p:cNvPr id="73" name="図 72">
            <a:extLst>
              <a:ext uri="{FF2B5EF4-FFF2-40B4-BE49-F238E27FC236}">
                <a16:creationId xmlns:a16="http://schemas.microsoft.com/office/drawing/2014/main" id="{4CE39347-DBDD-4F36-BE50-30ABD98B63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563" y="580407"/>
            <a:ext cx="366715" cy="932938"/>
          </a:xfrm>
          <a:prstGeom prst="rect">
            <a:avLst/>
          </a:prstGeom>
        </p:spPr>
      </p:pic>
      <p:grpSp>
        <p:nvGrpSpPr>
          <p:cNvPr id="44" name="グループ化 43">
            <a:extLst>
              <a:ext uri="{FF2B5EF4-FFF2-40B4-BE49-F238E27FC236}">
                <a16:creationId xmlns:a16="http://schemas.microsoft.com/office/drawing/2014/main" id="{8E6ED101-7426-4B77-942D-F5FA589019B7}"/>
              </a:ext>
            </a:extLst>
          </p:cNvPr>
          <p:cNvGrpSpPr/>
          <p:nvPr/>
        </p:nvGrpSpPr>
        <p:grpSpPr>
          <a:xfrm>
            <a:off x="645735" y="1625820"/>
            <a:ext cx="1855523" cy="2196165"/>
            <a:chOff x="592402" y="975897"/>
            <a:chExt cx="1855523" cy="2196165"/>
          </a:xfrm>
        </p:grpSpPr>
        <p:sp>
          <p:nvSpPr>
            <p:cNvPr id="45" name="角丸四角形 46">
              <a:extLst>
                <a:ext uri="{FF2B5EF4-FFF2-40B4-BE49-F238E27FC236}">
                  <a16:creationId xmlns:a16="http://schemas.microsoft.com/office/drawing/2014/main" id="{695FB6DB-1D31-47DA-B5E3-9C25ED56F67F}"/>
                </a:ext>
              </a:extLst>
            </p:cNvPr>
            <p:cNvSpPr/>
            <p:nvPr/>
          </p:nvSpPr>
          <p:spPr>
            <a:xfrm>
              <a:off x="592402" y="1124187"/>
              <a:ext cx="1855523" cy="204787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en-US" altLang="ja-JP" sz="1600" dirty="0">
                  <a:solidFill>
                    <a:schemeClr val="tx1"/>
                  </a:solidFill>
                </a:rPr>
                <a:t>16</a:t>
              </a:r>
              <a:r>
                <a:rPr kumimoji="1" lang="ja-JP" altLang="en-US" sz="1600" dirty="0">
                  <a:solidFill>
                    <a:schemeClr val="tx1"/>
                  </a:solidFill>
                </a:rPr>
                <a:t>桁会員番号</a:t>
              </a:r>
              <a:endParaRPr kumimoji="1" lang="en-US" altLang="ja-JP" sz="1600" dirty="0">
                <a:solidFill>
                  <a:schemeClr val="tx1"/>
                </a:solidFill>
              </a:endParaRPr>
            </a:p>
            <a:p>
              <a:r>
                <a:rPr kumimoji="1" lang="ja-JP" altLang="en-US" sz="1600" dirty="0">
                  <a:solidFill>
                    <a:schemeClr val="tx1"/>
                  </a:solidFill>
                </a:rPr>
                <a:t>マイコード</a:t>
              </a:r>
              <a:endParaRPr kumimoji="1" lang="en-US" altLang="ja-JP" sz="1600" dirty="0">
                <a:solidFill>
                  <a:schemeClr val="tx1"/>
                </a:solidFill>
              </a:endParaRPr>
            </a:p>
            <a:p>
              <a:r>
                <a:rPr kumimoji="1" lang="ja-JP" altLang="en-US" sz="1600" dirty="0">
                  <a:solidFill>
                    <a:schemeClr val="tx1"/>
                  </a:solidFill>
                </a:rPr>
                <a:t>メールアドレス</a:t>
              </a:r>
              <a:endParaRPr kumimoji="1" lang="en-US" altLang="ja-JP" sz="1600" dirty="0">
                <a:solidFill>
                  <a:schemeClr val="tx1"/>
                </a:solidFill>
              </a:endParaRPr>
            </a:p>
            <a:p>
              <a:r>
                <a:rPr kumimoji="1" lang="ja-JP" altLang="en-US" sz="1600" dirty="0">
                  <a:solidFill>
                    <a:schemeClr val="tx1"/>
                  </a:solidFill>
                </a:rPr>
                <a:t>顧客</a:t>
              </a:r>
              <a:r>
                <a:rPr kumimoji="1" lang="en-US" altLang="ja-JP" sz="1600" dirty="0">
                  <a:solidFill>
                    <a:schemeClr val="tx1"/>
                  </a:solidFill>
                </a:rPr>
                <a:t>ID</a:t>
              </a:r>
            </a:p>
            <a:p>
              <a:r>
                <a:rPr kumimoji="1" lang="en-US" altLang="ja-JP" sz="1600" dirty="0">
                  <a:solidFill>
                    <a:schemeClr val="tx1"/>
                  </a:solidFill>
                </a:rPr>
                <a:t>--------</a:t>
              </a:r>
            </a:p>
            <a:p>
              <a:r>
                <a:rPr kumimoji="1" lang="ja-JP" altLang="en-US" sz="1600" dirty="0">
                  <a:solidFill>
                    <a:schemeClr val="tx1"/>
                  </a:solidFill>
                </a:rPr>
                <a:t>家族マイコード</a:t>
              </a:r>
            </a:p>
          </p:txBody>
        </p:sp>
        <p:sp>
          <p:nvSpPr>
            <p:cNvPr id="46" name="テキスト ボックス 45">
              <a:extLst>
                <a:ext uri="{FF2B5EF4-FFF2-40B4-BE49-F238E27FC236}">
                  <a16:creationId xmlns:a16="http://schemas.microsoft.com/office/drawing/2014/main" id="{2EE04577-9CC2-4F5A-B40C-41475D35B99C}"/>
                </a:ext>
              </a:extLst>
            </p:cNvPr>
            <p:cNvSpPr txBox="1"/>
            <p:nvPr/>
          </p:nvSpPr>
          <p:spPr>
            <a:xfrm>
              <a:off x="592402" y="975897"/>
              <a:ext cx="1855523"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ID</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47" name="角丸四角形 46">
            <a:extLst>
              <a:ext uri="{FF2B5EF4-FFF2-40B4-BE49-F238E27FC236}">
                <a16:creationId xmlns:a16="http://schemas.microsoft.com/office/drawing/2014/main" id="{5FFA0FD6-6402-42B7-9E23-9AA9DEDB74D6}"/>
              </a:ext>
            </a:extLst>
          </p:cNvPr>
          <p:cNvSpPr/>
          <p:nvPr/>
        </p:nvSpPr>
        <p:spPr>
          <a:xfrm>
            <a:off x="2833587" y="1605841"/>
            <a:ext cx="1112573" cy="46166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本</a:t>
            </a:r>
            <a:r>
              <a:rPr kumimoji="1" lang="en-US" altLang="ja-JP" sz="1600" dirty="0">
                <a:solidFill>
                  <a:schemeClr val="tx1"/>
                </a:solidFill>
              </a:rPr>
              <a:t>PW</a:t>
            </a:r>
            <a:endParaRPr kumimoji="1" lang="ja-JP" altLang="en-US" sz="1600" dirty="0">
              <a:solidFill>
                <a:schemeClr val="tx1"/>
              </a:solidFill>
            </a:endParaRPr>
          </a:p>
        </p:txBody>
      </p:sp>
      <p:sp>
        <p:nvSpPr>
          <p:cNvPr id="52" name="角丸四角形 46">
            <a:extLst>
              <a:ext uri="{FF2B5EF4-FFF2-40B4-BE49-F238E27FC236}">
                <a16:creationId xmlns:a16="http://schemas.microsoft.com/office/drawing/2014/main" id="{24AE7BA5-AD91-47BA-ABDF-7E1BA46F8F12}"/>
              </a:ext>
            </a:extLst>
          </p:cNvPr>
          <p:cNvSpPr/>
          <p:nvPr/>
        </p:nvSpPr>
        <p:spPr>
          <a:xfrm>
            <a:off x="881566" y="4742394"/>
            <a:ext cx="4145226" cy="1990359"/>
          </a:xfrm>
          <a:prstGeom prst="roundRect">
            <a:avLst>
              <a:gd name="adj" fmla="val 660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600" dirty="0">
                <a:solidFill>
                  <a:schemeClr val="tx1"/>
                </a:solidFill>
              </a:rPr>
              <a:t>(/</a:t>
            </a:r>
            <a:r>
              <a:rPr kumimoji="1" lang="en-US" altLang="ja-JP" sz="1600" dirty="0" err="1">
                <a:solidFill>
                  <a:schemeClr val="tx1"/>
                </a:solidFill>
              </a:rPr>
              <a:t>smp</a:t>
            </a:r>
            <a:r>
              <a:rPr kumimoji="1" lang="en-US" altLang="ja-JP" sz="1600" dirty="0">
                <a:solidFill>
                  <a:schemeClr val="tx1"/>
                </a:solidFill>
              </a:rPr>
              <a:t>/login.ashx)</a:t>
            </a:r>
            <a:endParaRPr kumimoji="1" lang="ja-JP" altLang="en-US" sz="1600" dirty="0">
              <a:solidFill>
                <a:schemeClr val="tx1"/>
              </a:solidFill>
            </a:endParaRPr>
          </a:p>
        </p:txBody>
      </p:sp>
      <p:sp>
        <p:nvSpPr>
          <p:cNvPr id="55" name="角丸四角形 41">
            <a:extLst>
              <a:ext uri="{FF2B5EF4-FFF2-40B4-BE49-F238E27FC236}">
                <a16:creationId xmlns:a16="http://schemas.microsoft.com/office/drawing/2014/main" id="{AED9F68C-E123-4B31-BE54-8000456573AA}"/>
              </a:ext>
            </a:extLst>
          </p:cNvPr>
          <p:cNvSpPr/>
          <p:nvPr/>
        </p:nvSpPr>
        <p:spPr>
          <a:xfrm>
            <a:off x="1111213" y="5105003"/>
            <a:ext cx="3685932" cy="394085"/>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err="1">
                <a:latin typeface="+mj-ea"/>
                <a:ea typeface="+mj-ea"/>
              </a:rPr>
              <a:t>OneTimePW</a:t>
            </a:r>
            <a:r>
              <a:rPr kumimoji="1" lang="ja-JP" altLang="en-US" sz="1600" b="1" dirty="0">
                <a:latin typeface="+mj-ea"/>
                <a:ea typeface="+mj-ea"/>
              </a:rPr>
              <a:t>＋遷移先の受付</a:t>
            </a:r>
          </a:p>
        </p:txBody>
      </p:sp>
      <p:sp>
        <p:nvSpPr>
          <p:cNvPr id="56" name="角丸四角形 46">
            <a:extLst>
              <a:ext uri="{FF2B5EF4-FFF2-40B4-BE49-F238E27FC236}">
                <a16:creationId xmlns:a16="http://schemas.microsoft.com/office/drawing/2014/main" id="{84764A59-7AC2-45F0-BD95-CE58A4D211B8}"/>
              </a:ext>
            </a:extLst>
          </p:cNvPr>
          <p:cNvSpPr/>
          <p:nvPr/>
        </p:nvSpPr>
        <p:spPr>
          <a:xfrm>
            <a:off x="6309456" y="2161234"/>
            <a:ext cx="5188020" cy="2633681"/>
          </a:xfrm>
          <a:prstGeom prst="roundRect">
            <a:avLst>
              <a:gd name="adj" fmla="val 660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(/EClub.WebSite.MemberLogin.aspx)</a:t>
            </a:r>
            <a:endParaRPr kumimoji="1" lang="ja-JP" altLang="en-US" sz="1600" dirty="0">
              <a:solidFill>
                <a:schemeClr val="tx1"/>
              </a:solidFill>
            </a:endParaRPr>
          </a:p>
        </p:txBody>
      </p:sp>
      <p:sp>
        <p:nvSpPr>
          <p:cNvPr id="59" name="角丸四角形 41">
            <a:extLst>
              <a:ext uri="{FF2B5EF4-FFF2-40B4-BE49-F238E27FC236}">
                <a16:creationId xmlns:a16="http://schemas.microsoft.com/office/drawing/2014/main" id="{BFE5EFFF-F682-4977-8C4A-8D72A3254B5B}"/>
              </a:ext>
            </a:extLst>
          </p:cNvPr>
          <p:cNvSpPr/>
          <p:nvPr/>
        </p:nvSpPr>
        <p:spPr>
          <a:xfrm>
            <a:off x="2691759" y="3104144"/>
            <a:ext cx="2277002" cy="65089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ログイン用</a:t>
            </a:r>
            <a:endParaRPr kumimoji="1" lang="en-US" altLang="ja-JP" sz="1600" b="1" dirty="0">
              <a:latin typeface="+mj-ea"/>
              <a:ea typeface="+mj-ea"/>
            </a:endParaRPr>
          </a:p>
          <a:p>
            <a:pPr algn="ctr"/>
            <a:r>
              <a:rPr kumimoji="1" lang="en-US" altLang="ja-JP" sz="1600" b="1" dirty="0" err="1">
                <a:latin typeface="+mj-ea"/>
                <a:ea typeface="+mj-ea"/>
              </a:rPr>
              <a:t>OneTimePW</a:t>
            </a:r>
            <a:r>
              <a:rPr kumimoji="1" lang="ja-JP" altLang="en-US" sz="1600" b="1" dirty="0">
                <a:latin typeface="+mj-ea"/>
                <a:ea typeface="+mj-ea"/>
              </a:rPr>
              <a:t>を生成</a:t>
            </a:r>
          </a:p>
        </p:txBody>
      </p:sp>
      <p:cxnSp>
        <p:nvCxnSpPr>
          <p:cNvPr id="61" name="コネクタ: カギ線 60">
            <a:extLst>
              <a:ext uri="{FF2B5EF4-FFF2-40B4-BE49-F238E27FC236}">
                <a16:creationId xmlns:a16="http://schemas.microsoft.com/office/drawing/2014/main" id="{B23517B9-ED9C-4167-8EF8-40CD943BA5EE}"/>
              </a:ext>
            </a:extLst>
          </p:cNvPr>
          <p:cNvCxnSpPr>
            <a:cxnSpLocks/>
            <a:stCxn id="45" idx="3"/>
            <a:endCxn id="59" idx="0"/>
          </p:cNvCxnSpPr>
          <p:nvPr/>
        </p:nvCxnSpPr>
        <p:spPr>
          <a:xfrm>
            <a:off x="2501258" y="2798048"/>
            <a:ext cx="1329002" cy="306096"/>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A1236668-7C0C-47FB-9CA7-31CB9EBD2BDF}"/>
              </a:ext>
            </a:extLst>
          </p:cNvPr>
          <p:cNvCxnSpPr>
            <a:cxnSpLocks/>
            <a:stCxn id="47" idx="2"/>
            <a:endCxn id="59" idx="0"/>
          </p:cNvCxnSpPr>
          <p:nvPr/>
        </p:nvCxnSpPr>
        <p:spPr>
          <a:xfrm rot="16200000" flipH="1">
            <a:off x="3091748" y="2365632"/>
            <a:ext cx="1036638" cy="440386"/>
          </a:xfrm>
          <a:prstGeom prst="bentConnector3">
            <a:avLst>
              <a:gd name="adj1" fmla="val 70827"/>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74">
            <a:extLst>
              <a:ext uri="{FF2B5EF4-FFF2-40B4-BE49-F238E27FC236}">
                <a16:creationId xmlns:a16="http://schemas.microsoft.com/office/drawing/2014/main" id="{3C7FD3BD-4A62-43B1-AA73-7FD401AD4100}"/>
              </a:ext>
            </a:extLst>
          </p:cNvPr>
          <p:cNvCxnSpPr>
            <a:cxnSpLocks/>
            <a:stCxn id="59" idx="2"/>
            <a:endCxn id="55" idx="0"/>
          </p:cNvCxnSpPr>
          <p:nvPr/>
        </p:nvCxnSpPr>
        <p:spPr>
          <a:xfrm rot="5400000">
            <a:off x="2717236" y="3991978"/>
            <a:ext cx="1349969" cy="876081"/>
          </a:xfrm>
          <a:prstGeom prst="bentConnector3">
            <a:avLst>
              <a:gd name="adj1" fmla="val 3588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9C785ED3-31EE-4848-AA24-B0B2ABAA837A}"/>
              </a:ext>
            </a:extLst>
          </p:cNvPr>
          <p:cNvSpPr txBox="1"/>
          <p:nvPr/>
        </p:nvSpPr>
        <p:spPr>
          <a:xfrm>
            <a:off x="6309456" y="1898228"/>
            <a:ext cx="5188024" cy="338554"/>
          </a:xfrm>
          <a:prstGeom prst="rect">
            <a:avLst/>
          </a:prstGeom>
          <a:ln w="28575">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えらべる倶楽部ログインエンジン</a:t>
            </a:r>
          </a:p>
        </p:txBody>
      </p:sp>
      <p:sp>
        <p:nvSpPr>
          <p:cNvPr id="77" name="テキスト ボックス 76">
            <a:extLst>
              <a:ext uri="{FF2B5EF4-FFF2-40B4-BE49-F238E27FC236}">
                <a16:creationId xmlns:a16="http://schemas.microsoft.com/office/drawing/2014/main" id="{FDA53E4F-E45E-4C3F-BBBF-24912C76E686}"/>
              </a:ext>
            </a:extLst>
          </p:cNvPr>
          <p:cNvSpPr txBox="1"/>
          <p:nvPr/>
        </p:nvSpPr>
        <p:spPr>
          <a:xfrm>
            <a:off x="858576" y="4507369"/>
            <a:ext cx="4168216" cy="338554"/>
          </a:xfrm>
          <a:prstGeom prst="rect">
            <a:avLst/>
          </a:prstGeom>
          <a:ln w="28575">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スマホ・ログインエンジン</a:t>
            </a:r>
          </a:p>
        </p:txBody>
      </p:sp>
      <p:sp>
        <p:nvSpPr>
          <p:cNvPr id="83" name="角丸四角形 41">
            <a:extLst>
              <a:ext uri="{FF2B5EF4-FFF2-40B4-BE49-F238E27FC236}">
                <a16:creationId xmlns:a16="http://schemas.microsoft.com/office/drawing/2014/main" id="{B64D73F7-58F3-4467-AA01-997E7EB8D716}"/>
              </a:ext>
            </a:extLst>
          </p:cNvPr>
          <p:cNvSpPr/>
          <p:nvPr/>
        </p:nvSpPr>
        <p:spPr>
          <a:xfrm>
            <a:off x="1099718" y="5811124"/>
            <a:ext cx="3685932" cy="394085"/>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err="1">
                <a:latin typeface="+mj-ea"/>
              </a:rPr>
              <a:t>OneTimePW</a:t>
            </a:r>
            <a:r>
              <a:rPr kumimoji="1" lang="ja-JP" altLang="en-US" sz="1600" b="1" dirty="0">
                <a:latin typeface="+mj-ea"/>
              </a:rPr>
              <a:t>＋遷移先の引渡し</a:t>
            </a:r>
          </a:p>
        </p:txBody>
      </p:sp>
      <p:cxnSp>
        <p:nvCxnSpPr>
          <p:cNvPr id="86" name="コネクタ: カギ線 85">
            <a:extLst>
              <a:ext uri="{FF2B5EF4-FFF2-40B4-BE49-F238E27FC236}">
                <a16:creationId xmlns:a16="http://schemas.microsoft.com/office/drawing/2014/main" id="{41771170-ED3F-4F65-9936-0F6D340E9EC5}"/>
              </a:ext>
            </a:extLst>
          </p:cNvPr>
          <p:cNvCxnSpPr>
            <a:cxnSpLocks/>
            <a:stCxn id="55" idx="2"/>
            <a:endCxn id="83" idx="0"/>
          </p:cNvCxnSpPr>
          <p:nvPr/>
        </p:nvCxnSpPr>
        <p:spPr>
          <a:xfrm rot="5400000">
            <a:off x="2792414" y="5649359"/>
            <a:ext cx="312036" cy="11495"/>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1" name="角丸四角形 41">
            <a:extLst>
              <a:ext uri="{FF2B5EF4-FFF2-40B4-BE49-F238E27FC236}">
                <a16:creationId xmlns:a16="http://schemas.microsoft.com/office/drawing/2014/main" id="{703E9F90-EE14-47B1-A4F7-D5FCC003D804}"/>
              </a:ext>
            </a:extLst>
          </p:cNvPr>
          <p:cNvSpPr/>
          <p:nvPr/>
        </p:nvSpPr>
        <p:spPr>
          <a:xfrm>
            <a:off x="7060500" y="2797406"/>
            <a:ext cx="3685932" cy="394085"/>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err="1">
                <a:latin typeface="+mj-ea"/>
                <a:ea typeface="+mj-ea"/>
              </a:rPr>
              <a:t>OneTimePW</a:t>
            </a:r>
            <a:r>
              <a:rPr kumimoji="1" lang="ja-JP" altLang="en-US" sz="1600" b="1" dirty="0">
                <a:latin typeface="+mj-ea"/>
                <a:ea typeface="+mj-ea"/>
              </a:rPr>
              <a:t>＋遷移先の受付</a:t>
            </a:r>
          </a:p>
        </p:txBody>
      </p:sp>
      <p:cxnSp>
        <p:nvCxnSpPr>
          <p:cNvPr id="94" name="コネクタ: カギ線 93">
            <a:extLst>
              <a:ext uri="{FF2B5EF4-FFF2-40B4-BE49-F238E27FC236}">
                <a16:creationId xmlns:a16="http://schemas.microsoft.com/office/drawing/2014/main" id="{ED3B7D42-B590-45B7-A70A-1FCACC67C4BB}"/>
              </a:ext>
            </a:extLst>
          </p:cNvPr>
          <p:cNvCxnSpPr>
            <a:cxnSpLocks/>
            <a:stCxn id="83" idx="3"/>
            <a:endCxn id="91" idx="1"/>
          </p:cNvCxnSpPr>
          <p:nvPr/>
        </p:nvCxnSpPr>
        <p:spPr>
          <a:xfrm flipV="1">
            <a:off x="4785650" y="2994449"/>
            <a:ext cx="2274850" cy="3013718"/>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7" name="角丸四角形 41">
            <a:extLst>
              <a:ext uri="{FF2B5EF4-FFF2-40B4-BE49-F238E27FC236}">
                <a16:creationId xmlns:a16="http://schemas.microsoft.com/office/drawing/2014/main" id="{1F1432C5-7676-4797-A88A-19E9B66E7957}"/>
              </a:ext>
            </a:extLst>
          </p:cNvPr>
          <p:cNvSpPr/>
          <p:nvPr/>
        </p:nvSpPr>
        <p:spPr>
          <a:xfrm>
            <a:off x="7060500" y="3602101"/>
            <a:ext cx="3685932" cy="803269"/>
          </a:xfrm>
          <a:prstGeom prst="roundRect">
            <a:avLst>
              <a:gd name="adj" fmla="val 11384"/>
            </a:avLst>
          </a:prstGeom>
          <a:ln w="28575">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600" dirty="0">
                <a:ea typeface="+mj-ea"/>
              </a:rPr>
              <a:t>未認証状態からの通常ログインフロー</a:t>
            </a:r>
          </a:p>
        </p:txBody>
      </p:sp>
      <p:cxnSp>
        <p:nvCxnSpPr>
          <p:cNvPr id="98" name="コネクタ: カギ線 97">
            <a:extLst>
              <a:ext uri="{FF2B5EF4-FFF2-40B4-BE49-F238E27FC236}">
                <a16:creationId xmlns:a16="http://schemas.microsoft.com/office/drawing/2014/main" id="{3CDDA6B9-3490-4E89-8855-83B4AD90A1F6}"/>
              </a:ext>
            </a:extLst>
          </p:cNvPr>
          <p:cNvCxnSpPr>
            <a:cxnSpLocks/>
            <a:stCxn id="91" idx="2"/>
            <a:endCxn id="97" idx="0"/>
          </p:cNvCxnSpPr>
          <p:nvPr/>
        </p:nvCxnSpPr>
        <p:spPr>
          <a:xfrm>
            <a:off x="8903466" y="3191491"/>
            <a:ext cx="0" cy="4106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9B6A3122-5697-4899-BD1B-EF87DB597E8B}"/>
              </a:ext>
            </a:extLst>
          </p:cNvPr>
          <p:cNvGrpSpPr/>
          <p:nvPr/>
        </p:nvGrpSpPr>
        <p:grpSpPr>
          <a:xfrm>
            <a:off x="8909816" y="625055"/>
            <a:ext cx="2830649" cy="307777"/>
            <a:chOff x="2008051" y="6512575"/>
            <a:chExt cx="2830649" cy="307777"/>
          </a:xfrm>
        </p:grpSpPr>
        <p:sp>
          <p:nvSpPr>
            <p:cNvPr id="34" name="楕円 33">
              <a:extLst>
                <a:ext uri="{FF2B5EF4-FFF2-40B4-BE49-F238E27FC236}">
                  <a16:creationId xmlns:a16="http://schemas.microsoft.com/office/drawing/2014/main" id="{5B54E299-44A2-400F-90D0-A60C44780045}"/>
                </a:ext>
              </a:extLst>
            </p:cNvPr>
            <p:cNvSpPr/>
            <p:nvPr/>
          </p:nvSpPr>
          <p:spPr>
            <a:xfrm>
              <a:off x="2008051" y="6512575"/>
              <a:ext cx="376771" cy="256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13EDBAB1-551D-4602-A171-65FC7DFA9D70}"/>
                </a:ext>
              </a:extLst>
            </p:cNvPr>
            <p:cNvSpPr txBox="1"/>
            <p:nvPr/>
          </p:nvSpPr>
          <p:spPr>
            <a:xfrm>
              <a:off x="2384822" y="6512575"/>
              <a:ext cx="2453878" cy="307777"/>
            </a:xfrm>
            <a:prstGeom prst="rect">
              <a:avLst/>
            </a:prstGeom>
            <a:noFill/>
          </p:spPr>
          <p:txBody>
            <a:bodyPr wrap="square" rtlCol="0">
              <a:spAutoFit/>
            </a:bodyPr>
            <a:lstStyle/>
            <a:p>
              <a:r>
                <a:rPr kumimoji="1" lang="ja-JP" altLang="en-US" sz="1400" dirty="0"/>
                <a:t>：プログラム修正ポイント</a:t>
              </a:r>
            </a:p>
          </p:txBody>
        </p:sp>
      </p:grpSp>
      <p:sp>
        <p:nvSpPr>
          <p:cNvPr id="36" name="楕円 35">
            <a:extLst>
              <a:ext uri="{FF2B5EF4-FFF2-40B4-BE49-F238E27FC236}">
                <a16:creationId xmlns:a16="http://schemas.microsoft.com/office/drawing/2014/main" id="{122C81A0-0F54-4CDC-B0C1-97FF1C9AF53A}"/>
              </a:ext>
            </a:extLst>
          </p:cNvPr>
          <p:cNvSpPr/>
          <p:nvPr/>
        </p:nvSpPr>
        <p:spPr>
          <a:xfrm>
            <a:off x="4192400" y="6141276"/>
            <a:ext cx="452381" cy="3098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4CED75-D88D-4482-B8CD-CBFD527F8D14}"/>
              </a:ext>
            </a:extLst>
          </p:cNvPr>
          <p:cNvSpPr>
            <a:spLocks noGrp="1"/>
          </p:cNvSpPr>
          <p:nvPr>
            <p:ph type="title" idx="4294967295"/>
          </p:nvPr>
        </p:nvSpPr>
        <p:spPr>
          <a:xfrm>
            <a:off x="-2074" y="-2425"/>
            <a:ext cx="12194074" cy="396000"/>
          </a:xfrm>
        </p:spPr>
        <p:style>
          <a:lnRef idx="0">
            <a:schemeClr val="accent5"/>
          </a:lnRef>
          <a:fillRef idx="3">
            <a:schemeClr val="accent5"/>
          </a:fillRef>
          <a:effectRef idx="3">
            <a:schemeClr val="accent5"/>
          </a:effectRef>
          <a:fontRef idx="minor">
            <a:schemeClr val="lt1"/>
          </a:fontRef>
        </p:style>
        <p:txBody>
          <a:bodyPr/>
          <a:lstStyle/>
          <a:p>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9. </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スマホ専用ログインエンジンからのログインフロー</a:t>
            </a:r>
            <a:endParaRPr kumimoji="1" lang="ja-JP" altLang="en-US" dirty="0"/>
          </a:p>
        </p:txBody>
      </p:sp>
    </p:spTree>
    <p:extLst>
      <p:ext uri="{BB962C8B-B14F-4D97-AF65-F5344CB8AC3E}">
        <p14:creationId xmlns:p14="http://schemas.microsoft.com/office/powerpoint/2010/main" val="158005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5C6455-ECCE-4192-B66F-091DCE65D936}"/>
              </a:ext>
            </a:extLst>
          </p:cNvPr>
          <p:cNvSpPr txBox="1"/>
          <p:nvPr/>
        </p:nvSpPr>
        <p:spPr>
          <a:xfrm>
            <a:off x="444074" y="510158"/>
            <a:ext cx="11303852" cy="5612681"/>
          </a:xfrm>
          <a:prstGeom prst="rect">
            <a:avLst/>
          </a:prstGeom>
          <a:noFill/>
        </p:spPr>
        <p:txBody>
          <a:bodyPr wrap="square" tIns="36000" bIns="36000" rtlCol="0">
            <a:spAutoFit/>
          </a:bodyPr>
          <a:lstStyle/>
          <a:p>
            <a:pPr marL="342900" indent="-342900">
              <a:buFont typeface="+mj-lt"/>
              <a:buAutoNum type="arabicPeriod"/>
            </a:pPr>
            <a:r>
              <a:rPr kumimoji="1" lang="ja-JP" altLang="en-US" dirty="0"/>
              <a:t>ログイン後に</a:t>
            </a:r>
            <a:r>
              <a:rPr kumimoji="1" lang="ja-JP" altLang="en-US" b="1" dirty="0"/>
              <a:t>キャンペーンアラートページに遷移</a:t>
            </a:r>
            <a:r>
              <a:rPr kumimoji="1" lang="ja-JP" altLang="en-US" dirty="0"/>
              <a:t>する機能。</a:t>
            </a:r>
            <a:br>
              <a:rPr kumimoji="1" lang="en-US" altLang="ja-JP" dirty="0"/>
            </a:br>
            <a:r>
              <a:rPr kumimoji="1" lang="ja-JP" altLang="en-US" sz="1600" dirty="0"/>
              <a:t>専用マスター</a:t>
            </a:r>
            <a:r>
              <a:rPr kumimoji="1" lang="en-US" altLang="ja-JP" sz="1600" dirty="0"/>
              <a:t>(</a:t>
            </a:r>
            <a:r>
              <a:rPr kumimoji="1" lang="en-US" altLang="ja-JP" sz="1600" dirty="0" err="1"/>
              <a:t>Mst_Ebc_CampaignInfo</a:t>
            </a:r>
            <a:r>
              <a:rPr kumimoji="1" lang="en-US" altLang="ja-JP" sz="1600" dirty="0"/>
              <a:t>)</a:t>
            </a:r>
            <a:r>
              <a:rPr kumimoji="1" lang="ja-JP" altLang="en-US" sz="1600" dirty="0"/>
              <a:t>への登録如何に拘わらず、今後ログイン時のフローの中でキャンペーンアラートが表示されることは無い。</a:t>
            </a:r>
            <a:br>
              <a:rPr kumimoji="1" lang="en-US" altLang="ja-JP" sz="1600" dirty="0"/>
            </a:br>
            <a:endParaRPr kumimoji="1" lang="en-US" altLang="ja-JP" dirty="0"/>
          </a:p>
          <a:p>
            <a:pPr marL="342900" indent="-342900">
              <a:buFont typeface="+mj-lt"/>
              <a:buAutoNum type="arabicPeriod"/>
            </a:pPr>
            <a:r>
              <a:rPr kumimoji="1" lang="ja-JP" altLang="en-US" b="1" dirty="0"/>
              <a:t>ログイン</a:t>
            </a:r>
            <a:r>
              <a:rPr kumimoji="1" lang="en-US" altLang="ja-JP" b="1" dirty="0"/>
              <a:t>ID</a:t>
            </a:r>
            <a:r>
              <a:rPr kumimoji="1" lang="ja-JP" altLang="en-US" b="1" dirty="0"/>
              <a:t>自動補完ページ</a:t>
            </a:r>
            <a:r>
              <a:rPr kumimoji="1" lang="ja-JP" altLang="en-US" dirty="0"/>
              <a:t>。</a:t>
            </a:r>
            <a:br>
              <a:rPr kumimoji="1" lang="en-US" altLang="ja-JP" dirty="0"/>
            </a:br>
            <a:r>
              <a:rPr kumimoji="1" lang="ja-JP" altLang="en-US" sz="1600" dirty="0"/>
              <a:t>専用マスター</a:t>
            </a:r>
            <a:r>
              <a:rPr kumimoji="1" lang="en-US" altLang="ja-JP" sz="1600" dirty="0"/>
              <a:t>(</a:t>
            </a:r>
            <a:r>
              <a:rPr kumimoji="1" lang="en-US" altLang="ja-JP" sz="1600" dirty="0" err="1"/>
              <a:t>Mst_Ebc_LoginIdAutoCompleteOrg</a:t>
            </a:r>
            <a:r>
              <a:rPr kumimoji="1" lang="en-US" altLang="ja-JP" sz="1600" dirty="0"/>
              <a:t>)</a:t>
            </a:r>
            <a:r>
              <a:rPr kumimoji="1" lang="ja-JP" altLang="en-US" sz="1600" dirty="0"/>
              <a:t>への登録如何に拘わらず、今後ログイン時のフローの中でログイン自動補完を行うかどうか問い合わせることは無い。</a:t>
            </a:r>
            <a:br>
              <a:rPr kumimoji="1" lang="en-US" altLang="ja-JP" sz="1600" dirty="0"/>
            </a:br>
            <a:endParaRPr kumimoji="1" lang="en-US" altLang="ja-JP" dirty="0"/>
          </a:p>
          <a:p>
            <a:pPr marL="342900" indent="-342900">
              <a:buFont typeface="+mj-lt"/>
              <a:buAutoNum type="arabicPeriod"/>
            </a:pPr>
            <a:r>
              <a:rPr kumimoji="1" lang="ja-JP" altLang="en-US" b="1" dirty="0"/>
              <a:t>リマインダー照合による認証</a:t>
            </a:r>
            <a:r>
              <a:rPr kumimoji="1" lang="ja-JP" altLang="en-US" dirty="0"/>
              <a:t>。</a:t>
            </a:r>
            <a:br>
              <a:rPr kumimoji="1" lang="en-US" altLang="ja-JP" dirty="0"/>
            </a:br>
            <a:r>
              <a:rPr kumimoji="1" lang="en-US" altLang="ja-JP" sz="1600" dirty="0"/>
              <a:t>PW</a:t>
            </a:r>
            <a:r>
              <a:rPr kumimoji="1" lang="ja-JP" altLang="en-US" sz="1600" dirty="0"/>
              <a:t>忘失対応のため秘密の質問の回答照合に成功すると本</a:t>
            </a:r>
            <a:r>
              <a:rPr kumimoji="1" lang="en-US" altLang="ja-JP" sz="1600" dirty="0"/>
              <a:t>PW</a:t>
            </a:r>
            <a:r>
              <a:rPr kumimoji="1" lang="ja-JP" altLang="en-US" sz="1600" dirty="0"/>
              <a:t>設定用に認証させる機能は廃止する必要あり。この場合新しい本</a:t>
            </a:r>
            <a:r>
              <a:rPr kumimoji="1" lang="en-US" altLang="ja-JP" sz="1600" dirty="0"/>
              <a:t>PW</a:t>
            </a:r>
            <a:r>
              <a:rPr kumimoji="1" lang="ja-JP" altLang="en-US" sz="1600" dirty="0"/>
              <a:t>設定機能に遷移させるなどの対応が必要。（管理者向けには従来通り認証させた状態で本</a:t>
            </a:r>
            <a:r>
              <a:rPr kumimoji="1" lang="en-US" altLang="ja-JP" sz="1600" dirty="0"/>
              <a:t>PW</a:t>
            </a:r>
            <a:r>
              <a:rPr kumimoji="1" lang="ja-JP" altLang="en-US" sz="1600" dirty="0"/>
              <a:t>登録画面に遷移させる。）</a:t>
            </a:r>
            <a:br>
              <a:rPr kumimoji="1" lang="en-US" altLang="ja-JP" sz="1600" dirty="0"/>
            </a:br>
            <a:endParaRPr kumimoji="1" lang="en-US" altLang="ja-JP" dirty="0"/>
          </a:p>
          <a:p>
            <a:pPr marL="342900" indent="-342900">
              <a:buFont typeface="+mj-lt"/>
              <a:buAutoNum type="arabicPeriod"/>
            </a:pPr>
            <a:r>
              <a:rPr kumimoji="1" lang="ja-JP" altLang="en-US" dirty="0"/>
              <a:t>スマホログイン実行時に</a:t>
            </a:r>
            <a:r>
              <a:rPr kumimoji="1" lang="ja-JP" altLang="en-US" b="1" dirty="0"/>
              <a:t>スマホの利用可否をモバイル利用可否マスター</a:t>
            </a:r>
            <a:r>
              <a:rPr kumimoji="1" lang="en-US" altLang="ja-JP" sz="1600" dirty="0"/>
              <a:t>(</a:t>
            </a:r>
            <a:r>
              <a:rPr kumimoji="1" lang="en-US" altLang="ja-JP" sz="1600" dirty="0" err="1"/>
              <a:t>Mst_Cop_ContractOrganization_Cellular</a:t>
            </a:r>
            <a:r>
              <a:rPr kumimoji="1" lang="en-US" altLang="ja-JP" sz="1600" dirty="0"/>
              <a:t>)</a:t>
            </a:r>
            <a:r>
              <a:rPr kumimoji="1" lang="ja-JP" altLang="en-US" b="1" dirty="0"/>
              <a:t>に問い合わせる</a:t>
            </a:r>
            <a:r>
              <a:rPr kumimoji="1" lang="ja-JP" altLang="en-US" dirty="0"/>
              <a:t>機能。→ </a:t>
            </a:r>
            <a:r>
              <a:rPr kumimoji="1" lang="ja-JP" altLang="en-US" sz="1600" dirty="0"/>
              <a:t>今後は</a:t>
            </a:r>
            <a:r>
              <a:rPr kumimoji="1" lang="ja-JP" altLang="en-US" sz="1600" b="1" dirty="0"/>
              <a:t>何れの顧客企業もスマホの利用は可能とする</a:t>
            </a:r>
            <a:r>
              <a:rPr kumimoji="1" lang="ja-JP" altLang="en-US" sz="1600" dirty="0"/>
              <a:t>。</a:t>
            </a:r>
            <a:br>
              <a:rPr kumimoji="1" lang="en-US" altLang="ja-JP" sz="1600" dirty="0"/>
            </a:br>
            <a:endParaRPr kumimoji="1" lang="en-US" altLang="ja-JP" dirty="0"/>
          </a:p>
          <a:p>
            <a:pPr marL="342900" indent="-342900">
              <a:buFont typeface="+mj-lt"/>
              <a:buAutoNum type="arabicPeriod"/>
            </a:pPr>
            <a:r>
              <a:rPr kumimoji="1" lang="en-US" altLang="ja-JP" dirty="0"/>
              <a:t>SSO</a:t>
            </a:r>
            <a:r>
              <a:rPr kumimoji="1" lang="ja-JP" altLang="en-US" dirty="0"/>
              <a:t>連携時に</a:t>
            </a:r>
            <a:r>
              <a:rPr kumimoji="1" lang="en-US" altLang="ja-JP" b="1" dirty="0"/>
              <a:t>SSO</a:t>
            </a:r>
            <a:r>
              <a:rPr kumimoji="1" lang="ja-JP" altLang="en-US" b="1" dirty="0"/>
              <a:t>マスター</a:t>
            </a:r>
            <a:r>
              <a:rPr kumimoji="1" lang="en-US" altLang="ja-JP" b="1" dirty="0"/>
              <a:t>(Mst_Ebc_SsoID16)</a:t>
            </a:r>
            <a:r>
              <a:rPr kumimoji="1" lang="ja-JP" altLang="en-US" b="1" dirty="0"/>
              <a:t>のランディングページ指定を参照</a:t>
            </a:r>
            <a:r>
              <a:rPr kumimoji="1" lang="ja-JP" altLang="en-US" dirty="0"/>
              <a:t>する機能。</a:t>
            </a:r>
            <a:br>
              <a:rPr kumimoji="1" lang="en-US" altLang="ja-JP" dirty="0"/>
            </a:br>
            <a:r>
              <a:rPr kumimoji="1" lang="ja-JP" altLang="en-US" sz="1600" dirty="0"/>
              <a:t>ランディングページへの遷移はランディングページマスター</a:t>
            </a:r>
            <a:r>
              <a:rPr kumimoji="1" lang="en-US" altLang="ja-JP" sz="1600" dirty="0"/>
              <a:t>(</a:t>
            </a:r>
            <a:r>
              <a:rPr kumimoji="1" lang="en-US" altLang="ja-JP" sz="1600" dirty="0" err="1"/>
              <a:t>Mst_Ebc_LoginRedirectPage</a:t>
            </a:r>
            <a:r>
              <a:rPr kumimoji="1" lang="en-US" altLang="ja-JP" sz="1600" dirty="0"/>
              <a:t>)</a:t>
            </a:r>
            <a:r>
              <a:rPr kumimoji="1" lang="ja-JP" altLang="en-US" sz="1600" dirty="0"/>
              <a:t>に一元化する。</a:t>
            </a:r>
            <a:br>
              <a:rPr kumimoji="1" lang="en-US" altLang="ja-JP" sz="1600" dirty="0"/>
            </a:br>
            <a:endParaRPr kumimoji="1" lang="en-US" altLang="ja-JP" sz="1600" dirty="0"/>
          </a:p>
          <a:p>
            <a:pPr marL="342900" indent="-342900">
              <a:buFont typeface="+mj-lt"/>
              <a:buAutoNum type="arabicPeriod"/>
            </a:pPr>
            <a:r>
              <a:rPr kumimoji="1" lang="ja-JP" altLang="en-US" b="1" dirty="0"/>
              <a:t>初回ログイン時ガイダンス付きログイン画面</a:t>
            </a:r>
            <a:r>
              <a:rPr kumimoji="1" lang="ja-JP" altLang="en-US" dirty="0"/>
              <a:t>（＝「初めてログインされる方」。</a:t>
            </a:r>
            <a:br>
              <a:rPr kumimoji="1" lang="en-US" altLang="ja-JP" dirty="0"/>
            </a:br>
            <a:r>
              <a:rPr kumimoji="1" lang="ja-JP" altLang="en-US" sz="1600" dirty="0"/>
              <a:t>新規通常ログイン画面にて代用するため廃止する。</a:t>
            </a:r>
            <a:br>
              <a:rPr kumimoji="1" lang="en-US" altLang="ja-JP" sz="1600" dirty="0"/>
            </a:br>
            <a:endParaRPr kumimoji="1" lang="en-US" altLang="ja-JP" dirty="0"/>
          </a:p>
        </p:txBody>
      </p:sp>
      <p:sp>
        <p:nvSpPr>
          <p:cNvPr id="4" name="タイトル 3">
            <a:extLst>
              <a:ext uri="{FF2B5EF4-FFF2-40B4-BE49-F238E27FC236}">
                <a16:creationId xmlns:a16="http://schemas.microsoft.com/office/drawing/2014/main" id="{C81CE5C6-BEA2-4CED-BC2A-759511AC879C}"/>
              </a:ext>
            </a:extLst>
          </p:cNvPr>
          <p:cNvSpPr>
            <a:spLocks noGrp="1"/>
          </p:cNvSpPr>
          <p:nvPr>
            <p:ph type="title" idx="4294967295"/>
          </p:nvPr>
        </p:nvSpPr>
        <p:spPr>
          <a:xfrm>
            <a:off x="0" y="0"/>
            <a:ext cx="12192000" cy="396000"/>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10-1. </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今回の改修でログインから廃止する機能</a:t>
            </a:r>
            <a:endParaRPr kumimoji="1" lang="ja-JP" altLang="en-US" dirty="0"/>
          </a:p>
        </p:txBody>
      </p:sp>
    </p:spTree>
    <p:extLst>
      <p:ext uri="{BB962C8B-B14F-4D97-AF65-F5344CB8AC3E}">
        <p14:creationId xmlns:p14="http://schemas.microsoft.com/office/powerpoint/2010/main" val="169862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5C6455-ECCE-4192-B66F-091DCE65D936}"/>
              </a:ext>
            </a:extLst>
          </p:cNvPr>
          <p:cNvSpPr txBox="1"/>
          <p:nvPr/>
        </p:nvSpPr>
        <p:spPr>
          <a:xfrm>
            <a:off x="444074" y="510158"/>
            <a:ext cx="11303852" cy="3519801"/>
          </a:xfrm>
          <a:prstGeom prst="rect">
            <a:avLst/>
          </a:prstGeom>
          <a:noFill/>
        </p:spPr>
        <p:txBody>
          <a:bodyPr wrap="square" tIns="36000" bIns="36000" rtlCol="0">
            <a:spAutoFit/>
          </a:bodyPr>
          <a:lstStyle/>
          <a:p>
            <a:pPr marL="342900" indent="-342900">
              <a:buFont typeface="+mj-lt"/>
              <a:buAutoNum type="arabicPeriod"/>
            </a:pPr>
            <a:r>
              <a:rPr kumimoji="1" lang="ja-JP" altLang="en-US" b="1" dirty="0"/>
              <a:t>サブドメインによるログイン機能</a:t>
            </a:r>
            <a:r>
              <a:rPr kumimoji="1" lang="ja-JP" altLang="en-US" dirty="0"/>
              <a:t>。</a:t>
            </a:r>
            <a:br>
              <a:rPr kumimoji="1" lang="en-US" altLang="ja-JP" dirty="0"/>
            </a:br>
            <a:r>
              <a:rPr kumimoji="1" lang="ja-JP" altLang="en-US" sz="1400" dirty="0"/>
              <a:t>専用マスター</a:t>
            </a:r>
            <a:r>
              <a:rPr kumimoji="1" lang="en-US" altLang="ja-JP" sz="1400" dirty="0"/>
              <a:t>(</a:t>
            </a:r>
            <a:r>
              <a:rPr kumimoji="1" lang="en-US" altLang="ja-JP" sz="1400" dirty="0" err="1"/>
              <a:t>Mst_Ebc_DomainNameList</a:t>
            </a:r>
            <a:r>
              <a:rPr kumimoji="1" lang="ja-JP" altLang="en-US" sz="1400" dirty="0"/>
              <a:t>、及び</a:t>
            </a:r>
            <a:r>
              <a:rPr kumimoji="1" lang="en-US" altLang="ja-JP" sz="1400" dirty="0" err="1"/>
              <a:t>Mst_Ebc_DomainNameAuthentication</a:t>
            </a:r>
            <a:r>
              <a:rPr kumimoji="1" lang="en-US" altLang="ja-JP" sz="1400" dirty="0"/>
              <a:t>)</a:t>
            </a:r>
            <a:r>
              <a:rPr kumimoji="1" lang="ja-JP" altLang="en-US" sz="1400" dirty="0"/>
              <a:t>によるログイン制御は現在殆ど使われていない。唯一使用されていたサブドメインによるログインもポスタルクラブと旅カードが、この方式を使用していなければ、この部分のプログラムコードを削除してパフォーマンスとコード保守性を向上することが可能。</a:t>
            </a:r>
            <a:br>
              <a:rPr kumimoji="1" lang="en-US" altLang="ja-JP" sz="1400" dirty="0"/>
            </a:br>
            <a:endParaRPr kumimoji="1" lang="en-US" altLang="ja-JP" sz="1600" dirty="0"/>
          </a:p>
          <a:p>
            <a:pPr marL="342900" indent="-342900">
              <a:buFont typeface="+mj-lt"/>
              <a:buAutoNum type="arabicPeriod"/>
            </a:pPr>
            <a:r>
              <a:rPr kumimoji="1" lang="ja-JP" altLang="en-US" b="1" dirty="0"/>
              <a:t>スマホアプリ用ログイン機能内のガラケーサイト認証機能</a:t>
            </a:r>
            <a:r>
              <a:rPr kumimoji="1" lang="ja-JP" altLang="en-US" dirty="0"/>
              <a:t>。</a:t>
            </a:r>
            <a:br>
              <a:rPr kumimoji="1" lang="en-US" altLang="ja-JP" dirty="0"/>
            </a:br>
            <a:r>
              <a:rPr kumimoji="1" lang="ja-JP" altLang="en-US" sz="1600" dirty="0"/>
              <a:t>当該機能がリリースされる今年度末にはガラケーサイトは廃止されているため、当該機能は不要と</a:t>
            </a:r>
            <a:r>
              <a:rPr kumimoji="1" lang="ja-JP" altLang="en-US" sz="1600"/>
              <a:t>なる。</a:t>
            </a:r>
            <a:br>
              <a:rPr kumimoji="1" lang="en-US" altLang="ja-JP" sz="1600"/>
            </a:br>
            <a:endParaRPr kumimoji="1" lang="en-US" altLang="ja-JP" sz="1600"/>
          </a:p>
          <a:p>
            <a:pPr marL="342900" indent="-342900">
              <a:buFont typeface="+mj-lt"/>
              <a:buAutoNum type="arabicPeriod"/>
            </a:pPr>
            <a:r>
              <a:rPr kumimoji="1" lang="ja-JP" altLang="en-US" b="1"/>
              <a:t>その他現在使用していないと思われる古いレガシープログラム</a:t>
            </a:r>
            <a:endParaRPr kumimoji="1" lang="en-US" altLang="ja-JP" sz="1600" b="1"/>
          </a:p>
          <a:p>
            <a:pPr marL="800100" lvl="1" indent="-342900">
              <a:buFont typeface="Arial" panose="020B0604020202020204" pitchFamily="34" charset="0"/>
              <a:buChar char="•"/>
            </a:pPr>
            <a:endParaRPr kumimoji="1" lang="en-US" altLang="ja-JP" sz="1600"/>
          </a:p>
          <a:p>
            <a:pPr marL="800100" lvl="1" indent="-342900">
              <a:buFont typeface="Arial" panose="020B0604020202020204" pitchFamily="34" charset="0"/>
              <a:buChar char="•"/>
            </a:pPr>
            <a:r>
              <a:rPr kumimoji="1" lang="ja-JP" altLang="en-US" sz="1600"/>
              <a:t>認証中のユーザー再確認ページ</a:t>
            </a:r>
            <a:r>
              <a:rPr kumimoji="1" lang="en-US" altLang="ja-JP" sz="1600"/>
              <a:t>(</a:t>
            </a:r>
            <a:r>
              <a:rPr kumimoji="1" lang="en-US" altLang="ja-JP" sz="1600" b="1"/>
              <a:t>LoginChecker.aspx</a:t>
            </a:r>
            <a:r>
              <a:rPr kumimoji="1" lang="en-US" altLang="ja-JP" sz="1600"/>
              <a:t>)</a:t>
            </a:r>
            <a:br>
              <a:rPr kumimoji="1" lang="en-US" altLang="ja-JP" sz="1600"/>
            </a:br>
            <a:endParaRPr kumimoji="1" lang="en-US" altLang="ja-JP" sz="1600"/>
          </a:p>
          <a:p>
            <a:pPr marL="800100" lvl="1" indent="-342900">
              <a:buFont typeface="Arial" panose="020B0604020202020204" pitchFamily="34" charset="0"/>
              <a:buChar char="•"/>
            </a:pPr>
            <a:r>
              <a:rPr kumimoji="1" lang="ja-JP" altLang="en-US" sz="1600"/>
              <a:t>ログインエンジンが</a:t>
            </a:r>
            <a:r>
              <a:rPr kumimoji="1" lang="en-US" altLang="ja-JP" sz="1600"/>
              <a:t>POST</a:t>
            </a:r>
            <a:r>
              <a:rPr kumimoji="1" lang="ja-JP" altLang="en-US" sz="1600"/>
              <a:t>命令で直接ログイン</a:t>
            </a:r>
            <a:r>
              <a:rPr kumimoji="1" lang="en-US" altLang="ja-JP" sz="1600"/>
              <a:t>ID</a:t>
            </a:r>
            <a:r>
              <a:rPr kumimoji="1" lang="ja-JP" altLang="en-US" sz="1600"/>
              <a:t>やパスワードを受けるインターフェイス。</a:t>
            </a:r>
            <a:br>
              <a:rPr kumimoji="1" lang="en-US" altLang="ja-JP" sz="1600"/>
            </a:br>
            <a:r>
              <a:rPr kumimoji="1" lang="en-US" altLang="ja-JP" sz="1600"/>
              <a:t>(</a:t>
            </a:r>
            <a:r>
              <a:rPr kumimoji="1" lang="ja-JP" altLang="en-US" sz="1600" b="1"/>
              <a:t>「</a:t>
            </a:r>
            <a:r>
              <a:rPr kumimoji="1" lang="en-US" altLang="ja-JP" sz="1600" b="1"/>
              <a:t>PER_PASS</a:t>
            </a:r>
            <a:r>
              <a:rPr kumimoji="1" lang="ja-JP" altLang="en-US" sz="1600" b="1"/>
              <a:t>」や「</a:t>
            </a:r>
            <a:r>
              <a:rPr kumimoji="1" lang="en-US" altLang="ja-JP" sz="1600" b="1"/>
              <a:t>PER_ID</a:t>
            </a:r>
            <a:r>
              <a:rPr kumimoji="1" lang="ja-JP" altLang="en-US" sz="1600" b="1"/>
              <a:t>」という</a:t>
            </a:r>
            <a:r>
              <a:rPr kumimoji="1" lang="en-US" altLang="ja-JP" sz="1600" b="1"/>
              <a:t>POST</a:t>
            </a:r>
            <a:r>
              <a:rPr kumimoji="1" lang="ja-JP" altLang="en-US" sz="1600" b="1"/>
              <a:t>パラメータ</a:t>
            </a:r>
            <a:r>
              <a:rPr kumimoji="1" lang="ja-JP" altLang="en-US" sz="1600"/>
              <a:t>を受けるインターフェイス</a:t>
            </a:r>
            <a:r>
              <a:rPr kumimoji="1" lang="en-US" altLang="ja-JP" sz="1600"/>
              <a:t>)</a:t>
            </a:r>
            <a:endParaRPr kumimoji="1" lang="en-US" altLang="ja-JP" sz="1600" dirty="0"/>
          </a:p>
        </p:txBody>
      </p:sp>
      <p:sp>
        <p:nvSpPr>
          <p:cNvPr id="4" name="タイトル 3">
            <a:extLst>
              <a:ext uri="{FF2B5EF4-FFF2-40B4-BE49-F238E27FC236}">
                <a16:creationId xmlns:a16="http://schemas.microsoft.com/office/drawing/2014/main" id="{16EF97D6-0EED-4BC5-AD28-A298C3167A9B}"/>
              </a:ext>
            </a:extLst>
          </p:cNvPr>
          <p:cNvSpPr>
            <a:spLocks noGrp="1"/>
          </p:cNvSpPr>
          <p:nvPr>
            <p:ph type="title" idx="4294967295"/>
          </p:nvPr>
        </p:nvSpPr>
        <p:spPr>
          <a:xfrm>
            <a:off x="0" y="2158"/>
            <a:ext cx="12192000" cy="396000"/>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p:spPr>
        <p:style>
          <a:lnRef idx="0">
            <a:schemeClr val="accent2"/>
          </a:lnRef>
          <a:fillRef idx="3">
            <a:schemeClr val="accent2"/>
          </a:fillRef>
          <a:effectRef idx="3">
            <a:schemeClr val="accent2"/>
          </a:effectRef>
          <a:fontRef idx="minor">
            <a:schemeClr val="lt1"/>
          </a:fontRef>
        </p:style>
        <p:txBody>
          <a:bodyPr/>
          <a:lstStyle/>
          <a:p>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10-2. </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今回の改修でログインから追加で廃止すべき機能</a:t>
            </a:r>
            <a:endParaRPr kumimoji="1" lang="ja-JP" altLang="en-US" dirty="0"/>
          </a:p>
        </p:txBody>
      </p:sp>
    </p:spTree>
    <p:extLst>
      <p:ext uri="{BB962C8B-B14F-4D97-AF65-F5344CB8AC3E}">
        <p14:creationId xmlns:p14="http://schemas.microsoft.com/office/powerpoint/2010/main" val="375724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46">
            <a:extLst>
              <a:ext uri="{FF2B5EF4-FFF2-40B4-BE49-F238E27FC236}">
                <a16:creationId xmlns:a16="http://schemas.microsoft.com/office/drawing/2014/main" id="{D2424811-8FD8-414E-A4CD-10FBFF4E7665}"/>
              </a:ext>
            </a:extLst>
          </p:cNvPr>
          <p:cNvSpPr/>
          <p:nvPr/>
        </p:nvSpPr>
        <p:spPr>
          <a:xfrm>
            <a:off x="1167062" y="2237726"/>
            <a:ext cx="3567164" cy="1939277"/>
          </a:xfrm>
          <a:prstGeom prst="roundRect">
            <a:avLst>
              <a:gd name="adj" fmla="val 2781"/>
            </a:avLst>
          </a:prstGeom>
          <a:no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ログイン</a:t>
            </a:r>
            <a:r>
              <a:rPr kumimoji="1" lang="en-US" altLang="ja-JP" sz="1600" dirty="0">
                <a:solidFill>
                  <a:schemeClr val="tx1"/>
                </a:solidFill>
              </a:rPr>
              <a:t>ID</a:t>
            </a:r>
            <a:r>
              <a:rPr kumimoji="1" lang="ja-JP" altLang="en-US" sz="1600" dirty="0">
                <a:solidFill>
                  <a:schemeClr val="tx1"/>
                </a:solidFill>
              </a:rPr>
              <a:t>の変換</a:t>
            </a:r>
            <a:endParaRPr kumimoji="1" lang="en-US" altLang="ja-JP" sz="1600" dirty="0">
              <a:solidFill>
                <a:schemeClr val="tx1"/>
              </a:solidFill>
            </a:endParaRPr>
          </a:p>
        </p:txBody>
      </p:sp>
      <p:sp>
        <p:nvSpPr>
          <p:cNvPr id="5" name="テキスト ボックス 4">
            <a:extLst>
              <a:ext uri="{FF2B5EF4-FFF2-40B4-BE49-F238E27FC236}">
                <a16:creationId xmlns:a16="http://schemas.microsoft.com/office/drawing/2014/main" id="{A670B52A-6B20-43D8-AAFB-F1AB3EB640DC}"/>
              </a:ext>
            </a:extLst>
          </p:cNvPr>
          <p:cNvSpPr txBox="1"/>
          <p:nvPr/>
        </p:nvSpPr>
        <p:spPr>
          <a:xfrm>
            <a:off x="1368029" y="2644365"/>
            <a:ext cx="1446962" cy="1323439"/>
          </a:xfrm>
          <a:prstGeom prst="rect">
            <a:avLst/>
          </a:prstGeom>
          <a:noFill/>
          <a:ln w="28575">
            <a:solidFill>
              <a:schemeClr val="accent5">
                <a:lumMod val="75000"/>
              </a:schemeClr>
            </a:solidFill>
          </a:ln>
        </p:spPr>
        <p:txBody>
          <a:bodyPr wrap="square" rtlCol="0">
            <a:spAutoFit/>
          </a:bodyPr>
          <a:lstStyle/>
          <a:p>
            <a:pPr algn="ctr"/>
            <a:r>
              <a:rPr kumimoji="1" lang="ja-JP" altLang="en-US" sz="1600" dirty="0"/>
              <a:t>マイコード</a:t>
            </a:r>
            <a:br>
              <a:rPr kumimoji="1" lang="en-US" altLang="ja-JP" sz="1600" dirty="0"/>
            </a:br>
            <a:r>
              <a:rPr kumimoji="1" lang="ja-JP" altLang="en-US" sz="1600" dirty="0"/>
              <a:t>顧客</a:t>
            </a:r>
            <a:r>
              <a:rPr kumimoji="1" lang="en-US" altLang="ja-JP" sz="1600" dirty="0"/>
              <a:t>ID</a:t>
            </a:r>
          </a:p>
          <a:p>
            <a:pPr algn="ctr"/>
            <a:r>
              <a:rPr kumimoji="1" lang="ja-JP" altLang="en-US" sz="1600" dirty="0"/>
              <a:t>メールアドレス</a:t>
            </a:r>
            <a:endParaRPr kumimoji="1" lang="en-US" altLang="ja-JP" sz="1600" dirty="0"/>
          </a:p>
          <a:p>
            <a:pPr algn="ctr"/>
            <a:r>
              <a:rPr kumimoji="1" lang="en-US" altLang="ja-JP" sz="1600" dirty="0"/>
              <a:t>6</a:t>
            </a:r>
            <a:r>
              <a:rPr kumimoji="1" lang="ja-JP" altLang="en-US" sz="1600" dirty="0"/>
              <a:t>桁会員番号</a:t>
            </a:r>
            <a:endParaRPr kumimoji="1" lang="en-US" altLang="ja-JP" sz="1600" dirty="0"/>
          </a:p>
          <a:p>
            <a:pPr algn="ctr"/>
            <a:r>
              <a:rPr kumimoji="1" lang="ja-JP" altLang="en-US" sz="1600" dirty="0"/>
              <a:t>家族マイコード</a:t>
            </a:r>
          </a:p>
        </p:txBody>
      </p:sp>
      <p:sp>
        <p:nvSpPr>
          <p:cNvPr id="6" name="テキスト ボックス 5">
            <a:extLst>
              <a:ext uri="{FF2B5EF4-FFF2-40B4-BE49-F238E27FC236}">
                <a16:creationId xmlns:a16="http://schemas.microsoft.com/office/drawing/2014/main" id="{7FE8E87E-8D44-48C6-8238-FEDE42585727}"/>
              </a:ext>
            </a:extLst>
          </p:cNvPr>
          <p:cNvSpPr txBox="1"/>
          <p:nvPr/>
        </p:nvSpPr>
        <p:spPr>
          <a:xfrm>
            <a:off x="3126489" y="3016910"/>
            <a:ext cx="1426866" cy="584775"/>
          </a:xfrm>
          <a:prstGeom prst="rect">
            <a:avLst/>
          </a:prstGeom>
          <a:noFill/>
          <a:ln w="28575">
            <a:solidFill>
              <a:schemeClr val="accent5">
                <a:lumMod val="75000"/>
              </a:schemeClr>
            </a:solidFill>
          </a:ln>
        </p:spPr>
        <p:txBody>
          <a:bodyPr wrap="square" rtlCol="0">
            <a:spAutoFit/>
          </a:bodyPr>
          <a:lstStyle/>
          <a:p>
            <a:pPr algn="ctr"/>
            <a:r>
              <a:rPr kumimoji="1" lang="en-US" altLang="ja-JP" sz="1600" dirty="0"/>
              <a:t>16</a:t>
            </a:r>
            <a:r>
              <a:rPr kumimoji="1" lang="ja-JP" altLang="en-US" sz="1600" dirty="0"/>
              <a:t>桁会員番号</a:t>
            </a:r>
            <a:endParaRPr kumimoji="1" lang="en-US" altLang="ja-JP" sz="1600" dirty="0"/>
          </a:p>
          <a:p>
            <a:pPr algn="ctr"/>
            <a:r>
              <a:rPr kumimoji="1" lang="en-US" altLang="ja-JP" sz="1600" dirty="0"/>
              <a:t>(+</a:t>
            </a:r>
            <a:r>
              <a:rPr kumimoji="1" lang="ja-JP" altLang="en-US" sz="1600" dirty="0"/>
              <a:t>家族連番</a:t>
            </a:r>
            <a:r>
              <a:rPr kumimoji="1" lang="en-US" altLang="ja-JP" sz="1600" dirty="0"/>
              <a:t>)</a:t>
            </a:r>
            <a:endParaRPr kumimoji="1" lang="ja-JP" altLang="en-US" sz="1600" dirty="0"/>
          </a:p>
        </p:txBody>
      </p:sp>
      <p:sp>
        <p:nvSpPr>
          <p:cNvPr id="7" name="矢印: 右 6">
            <a:extLst>
              <a:ext uri="{FF2B5EF4-FFF2-40B4-BE49-F238E27FC236}">
                <a16:creationId xmlns:a16="http://schemas.microsoft.com/office/drawing/2014/main" id="{E14AF23E-70AA-4E63-BF33-CD0AB22650BA}"/>
              </a:ext>
            </a:extLst>
          </p:cNvPr>
          <p:cNvSpPr/>
          <p:nvPr/>
        </p:nvSpPr>
        <p:spPr>
          <a:xfrm>
            <a:off x="2814991" y="3155705"/>
            <a:ext cx="291401" cy="307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46">
            <a:extLst>
              <a:ext uri="{FF2B5EF4-FFF2-40B4-BE49-F238E27FC236}">
                <a16:creationId xmlns:a16="http://schemas.microsoft.com/office/drawing/2014/main" id="{7C48B27F-CB30-432B-82C3-DB0A06524AD6}"/>
              </a:ext>
            </a:extLst>
          </p:cNvPr>
          <p:cNvSpPr/>
          <p:nvPr/>
        </p:nvSpPr>
        <p:spPr>
          <a:xfrm>
            <a:off x="1167062" y="955673"/>
            <a:ext cx="3567164" cy="954360"/>
          </a:xfrm>
          <a:prstGeom prst="roundRect">
            <a:avLst>
              <a:gd name="adj" fmla="val 2781"/>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未認証時のログイン</a:t>
            </a:r>
            <a:r>
              <a:rPr kumimoji="1" lang="en-US" altLang="ja-JP" sz="1600" dirty="0">
                <a:solidFill>
                  <a:schemeClr val="tx1"/>
                </a:solidFill>
              </a:rPr>
              <a:t>UI</a:t>
            </a:r>
            <a:r>
              <a:rPr kumimoji="1" lang="ja-JP" altLang="en-US" sz="1600" dirty="0">
                <a:solidFill>
                  <a:schemeClr val="tx1"/>
                </a:solidFill>
              </a:rPr>
              <a:t>遷移指定</a:t>
            </a:r>
            <a:endParaRPr kumimoji="1" lang="en-US" altLang="ja-JP" sz="1600" dirty="0">
              <a:solidFill>
                <a:schemeClr val="tx1"/>
              </a:solidFill>
            </a:endParaRPr>
          </a:p>
        </p:txBody>
      </p:sp>
      <p:sp>
        <p:nvSpPr>
          <p:cNvPr id="9" name="角丸四角形 41">
            <a:extLst>
              <a:ext uri="{FF2B5EF4-FFF2-40B4-BE49-F238E27FC236}">
                <a16:creationId xmlns:a16="http://schemas.microsoft.com/office/drawing/2014/main" id="{B3F6EC00-D826-4454-A4C8-6AD309071794}"/>
              </a:ext>
            </a:extLst>
          </p:cNvPr>
          <p:cNvSpPr/>
          <p:nvPr/>
        </p:nvSpPr>
        <p:spPr>
          <a:xfrm>
            <a:off x="1523777" y="1343954"/>
            <a:ext cx="2873828" cy="386448"/>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最適ログイン画面指定</a:t>
            </a:r>
          </a:p>
        </p:txBody>
      </p:sp>
      <p:sp>
        <p:nvSpPr>
          <p:cNvPr id="10" name="テキスト ボックス 9">
            <a:extLst>
              <a:ext uri="{FF2B5EF4-FFF2-40B4-BE49-F238E27FC236}">
                <a16:creationId xmlns:a16="http://schemas.microsoft.com/office/drawing/2014/main" id="{F47452D9-EF17-4BA4-8541-039F6A253808}"/>
              </a:ext>
            </a:extLst>
          </p:cNvPr>
          <p:cNvSpPr txBox="1"/>
          <p:nvPr/>
        </p:nvSpPr>
        <p:spPr>
          <a:xfrm>
            <a:off x="5267982" y="3051556"/>
            <a:ext cx="2597494" cy="307777"/>
          </a:xfrm>
          <a:prstGeom prst="rect">
            <a:avLst/>
          </a:prstGeom>
          <a:solidFill>
            <a:schemeClr val="bg1"/>
          </a:solidFill>
          <a:ln w="28575">
            <a:solidFill>
              <a:schemeClr val="bg1">
                <a:lumMod val="50000"/>
              </a:schemeClr>
            </a:solidFill>
          </a:ln>
        </p:spPr>
        <p:txBody>
          <a:bodyPr wrap="square" rtlCol="0" anchor="ctr">
            <a:spAutoFit/>
          </a:bodyPr>
          <a:lstStyle/>
          <a:p>
            <a:pPr algn="ctr"/>
            <a:r>
              <a:rPr kumimoji="1" lang="ja-JP" altLang="en-US" sz="1400" dirty="0"/>
              <a:t>各種ログイン画面</a:t>
            </a:r>
          </a:p>
        </p:txBody>
      </p:sp>
      <p:cxnSp>
        <p:nvCxnSpPr>
          <p:cNvPr id="11" name="コネクタ: カギ線 10">
            <a:extLst>
              <a:ext uri="{FF2B5EF4-FFF2-40B4-BE49-F238E27FC236}">
                <a16:creationId xmlns:a16="http://schemas.microsoft.com/office/drawing/2014/main" id="{612D2A21-1D45-40AD-A4E2-FC278C9F5864}"/>
              </a:ext>
            </a:extLst>
          </p:cNvPr>
          <p:cNvCxnSpPr>
            <a:cxnSpLocks/>
            <a:stCxn id="10" idx="1"/>
            <a:endCxn id="4" idx="3"/>
          </p:cNvCxnSpPr>
          <p:nvPr/>
        </p:nvCxnSpPr>
        <p:spPr>
          <a:xfrm rot="10800000" flipV="1">
            <a:off x="4734226" y="3205445"/>
            <a:ext cx="533756" cy="192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角丸四角形 46">
            <a:extLst>
              <a:ext uri="{FF2B5EF4-FFF2-40B4-BE49-F238E27FC236}">
                <a16:creationId xmlns:a16="http://schemas.microsoft.com/office/drawing/2014/main" id="{C4888972-988D-4F17-BA83-CF3998895D4E}"/>
              </a:ext>
            </a:extLst>
          </p:cNvPr>
          <p:cNvSpPr/>
          <p:nvPr/>
        </p:nvSpPr>
        <p:spPr>
          <a:xfrm>
            <a:off x="5267982" y="4140509"/>
            <a:ext cx="2597494" cy="573641"/>
          </a:xfrm>
          <a:prstGeom prst="roundRect">
            <a:avLst>
              <a:gd name="adj" fmla="val 2218"/>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本人認証機能コア</a:t>
            </a:r>
            <a:endParaRPr kumimoji="1" lang="en-US" altLang="ja-JP" sz="1600" dirty="0">
              <a:solidFill>
                <a:schemeClr val="tx1"/>
              </a:solidFill>
            </a:endParaRPr>
          </a:p>
          <a:p>
            <a:pPr algn="ctr"/>
            <a:r>
              <a:rPr kumimoji="1" lang="en-US" altLang="ja-JP" sz="1200" dirty="0">
                <a:solidFill>
                  <a:schemeClr val="tx1"/>
                </a:solidFill>
              </a:rPr>
              <a:t>(</a:t>
            </a:r>
            <a:r>
              <a:rPr kumimoji="1" lang="ja-JP" altLang="en-US" sz="1200" dirty="0">
                <a:solidFill>
                  <a:schemeClr val="tx1"/>
                </a:solidFill>
              </a:rPr>
              <a:t>次ページで説明</a:t>
            </a:r>
            <a:r>
              <a:rPr kumimoji="1" lang="en-US" altLang="ja-JP" sz="1200" dirty="0">
                <a:solidFill>
                  <a:schemeClr val="tx1"/>
                </a:solidFill>
              </a:rPr>
              <a:t>)</a:t>
            </a:r>
            <a:endParaRPr kumimoji="1" lang="ja-JP" altLang="en-US" sz="1200" dirty="0">
              <a:solidFill>
                <a:schemeClr val="tx1"/>
              </a:solidFill>
            </a:endParaRPr>
          </a:p>
        </p:txBody>
      </p:sp>
      <p:cxnSp>
        <p:nvCxnSpPr>
          <p:cNvPr id="17" name="コネクタ: カギ線 16">
            <a:extLst>
              <a:ext uri="{FF2B5EF4-FFF2-40B4-BE49-F238E27FC236}">
                <a16:creationId xmlns:a16="http://schemas.microsoft.com/office/drawing/2014/main" id="{0914F14F-06EC-41AE-A5CE-A3B4B615DDB2}"/>
              </a:ext>
            </a:extLst>
          </p:cNvPr>
          <p:cNvCxnSpPr>
            <a:cxnSpLocks/>
            <a:stCxn id="10" idx="2"/>
            <a:endCxn id="16" idx="0"/>
          </p:cNvCxnSpPr>
          <p:nvPr/>
        </p:nvCxnSpPr>
        <p:spPr>
          <a:xfrm rot="5400000">
            <a:off x="6176141" y="3749921"/>
            <a:ext cx="781176" cy="1270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C55282CE-87B9-4644-9E19-80B9EA313451}"/>
              </a:ext>
            </a:extLst>
          </p:cNvPr>
          <p:cNvCxnSpPr>
            <a:cxnSpLocks/>
            <a:stCxn id="8" idx="3"/>
            <a:endCxn id="10" idx="0"/>
          </p:cNvCxnSpPr>
          <p:nvPr/>
        </p:nvCxnSpPr>
        <p:spPr>
          <a:xfrm>
            <a:off x="4734226" y="1432853"/>
            <a:ext cx="1832503" cy="1618703"/>
          </a:xfrm>
          <a:prstGeom prst="bentConnector2">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グループ化 42">
            <a:extLst>
              <a:ext uri="{FF2B5EF4-FFF2-40B4-BE49-F238E27FC236}">
                <a16:creationId xmlns:a16="http://schemas.microsoft.com/office/drawing/2014/main" id="{2C5DF264-3315-4713-A0AB-C9EE5652C37E}"/>
              </a:ext>
            </a:extLst>
          </p:cNvPr>
          <p:cNvGrpSpPr/>
          <p:nvPr/>
        </p:nvGrpSpPr>
        <p:grpSpPr>
          <a:xfrm>
            <a:off x="1607736" y="6199833"/>
            <a:ext cx="1848897" cy="369332"/>
            <a:chOff x="1607736" y="6199833"/>
            <a:chExt cx="1848897" cy="369332"/>
          </a:xfrm>
        </p:grpSpPr>
        <p:cxnSp>
          <p:nvCxnSpPr>
            <p:cNvPr id="34" name="コネクタ: カギ線 33">
              <a:extLst>
                <a:ext uri="{FF2B5EF4-FFF2-40B4-BE49-F238E27FC236}">
                  <a16:creationId xmlns:a16="http://schemas.microsoft.com/office/drawing/2014/main" id="{13671BB6-2B51-47BE-BD42-DBAC10859F2C}"/>
                </a:ext>
              </a:extLst>
            </p:cNvPr>
            <p:cNvCxnSpPr>
              <a:cxnSpLocks/>
            </p:cNvCxnSpPr>
            <p:nvPr/>
          </p:nvCxnSpPr>
          <p:spPr>
            <a:xfrm>
              <a:off x="1607736" y="6384499"/>
              <a:ext cx="483774" cy="1270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5024D25-4A84-4C67-91C0-D3B90575A4E4}"/>
                </a:ext>
              </a:extLst>
            </p:cNvPr>
            <p:cNvSpPr txBox="1"/>
            <p:nvPr/>
          </p:nvSpPr>
          <p:spPr>
            <a:xfrm>
              <a:off x="2091510" y="6199833"/>
              <a:ext cx="1365123" cy="369332"/>
            </a:xfrm>
            <a:prstGeom prst="rect">
              <a:avLst/>
            </a:prstGeom>
            <a:noFill/>
          </p:spPr>
          <p:txBody>
            <a:bodyPr wrap="square" rtlCol="0">
              <a:spAutoFit/>
            </a:bodyPr>
            <a:lstStyle/>
            <a:p>
              <a:r>
                <a:rPr kumimoji="1" lang="ja-JP" altLang="en-US" dirty="0"/>
                <a:t>依存の方向</a:t>
              </a:r>
            </a:p>
          </p:txBody>
        </p:sp>
      </p:grpSp>
      <p:grpSp>
        <p:nvGrpSpPr>
          <p:cNvPr id="42" name="グループ化 41">
            <a:extLst>
              <a:ext uri="{FF2B5EF4-FFF2-40B4-BE49-F238E27FC236}">
                <a16:creationId xmlns:a16="http://schemas.microsoft.com/office/drawing/2014/main" id="{EE93D259-A255-4A07-AABB-B8DDAAD69457}"/>
              </a:ext>
            </a:extLst>
          </p:cNvPr>
          <p:cNvGrpSpPr/>
          <p:nvPr/>
        </p:nvGrpSpPr>
        <p:grpSpPr>
          <a:xfrm>
            <a:off x="3857625" y="6212533"/>
            <a:ext cx="1815922" cy="369332"/>
            <a:chOff x="3857625" y="6212533"/>
            <a:chExt cx="1815922" cy="369332"/>
          </a:xfrm>
        </p:grpSpPr>
        <p:cxnSp>
          <p:nvCxnSpPr>
            <p:cNvPr id="37" name="コネクタ: カギ線 36">
              <a:extLst>
                <a:ext uri="{FF2B5EF4-FFF2-40B4-BE49-F238E27FC236}">
                  <a16:creationId xmlns:a16="http://schemas.microsoft.com/office/drawing/2014/main" id="{54068C8B-D43B-4DC0-8AAB-315760AFE0D8}"/>
                </a:ext>
              </a:extLst>
            </p:cNvPr>
            <p:cNvCxnSpPr>
              <a:cxnSpLocks/>
            </p:cNvCxnSpPr>
            <p:nvPr/>
          </p:nvCxnSpPr>
          <p:spPr>
            <a:xfrm>
              <a:off x="3857625" y="6390849"/>
              <a:ext cx="450799" cy="12700"/>
            </a:xfrm>
            <a:prstGeom prst="bentConnector3">
              <a:avLst>
                <a:gd name="adj1" fmla="val 50000"/>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77A40AB5-0ACB-41E5-81AC-FC6E315B2174}"/>
                </a:ext>
              </a:extLst>
            </p:cNvPr>
            <p:cNvSpPr txBox="1"/>
            <p:nvPr/>
          </p:nvSpPr>
          <p:spPr>
            <a:xfrm>
              <a:off x="4308424" y="6212533"/>
              <a:ext cx="1365123" cy="369332"/>
            </a:xfrm>
            <a:prstGeom prst="rect">
              <a:avLst/>
            </a:prstGeom>
            <a:noFill/>
          </p:spPr>
          <p:txBody>
            <a:bodyPr wrap="square" rtlCol="0">
              <a:spAutoFit/>
            </a:bodyPr>
            <a:lstStyle/>
            <a:p>
              <a:r>
                <a:rPr kumimoji="1" lang="ja-JP" altLang="en-US" dirty="0"/>
                <a:t>遷移の方向</a:t>
              </a:r>
            </a:p>
          </p:txBody>
        </p:sp>
      </p:grpSp>
      <p:sp>
        <p:nvSpPr>
          <p:cNvPr id="44" name="テキスト ボックス 43">
            <a:extLst>
              <a:ext uri="{FF2B5EF4-FFF2-40B4-BE49-F238E27FC236}">
                <a16:creationId xmlns:a16="http://schemas.microsoft.com/office/drawing/2014/main" id="{066A1EFE-2365-4F3A-8D90-7B46212DDF14}"/>
              </a:ext>
            </a:extLst>
          </p:cNvPr>
          <p:cNvSpPr txBox="1"/>
          <p:nvPr/>
        </p:nvSpPr>
        <p:spPr>
          <a:xfrm>
            <a:off x="8301390" y="3051556"/>
            <a:ext cx="2597494" cy="677108"/>
          </a:xfrm>
          <a:prstGeom prst="rect">
            <a:avLst/>
          </a:prstGeom>
          <a:solidFill>
            <a:schemeClr val="bg1"/>
          </a:solidFill>
          <a:ln w="28575">
            <a:solidFill>
              <a:schemeClr val="bg1">
                <a:lumMod val="50000"/>
              </a:schemeClr>
            </a:solidFill>
          </a:ln>
        </p:spPr>
        <p:txBody>
          <a:bodyPr wrap="square" rtlCol="0" anchor="ctr">
            <a:spAutoFit/>
          </a:bodyPr>
          <a:lstStyle/>
          <a:p>
            <a:pPr algn="ctr"/>
            <a:r>
              <a:rPr kumimoji="1" lang="ja-JP" altLang="en-US" sz="1400" dirty="0"/>
              <a:t>本</a:t>
            </a:r>
            <a:r>
              <a:rPr kumimoji="1" lang="en-US" altLang="ja-JP" sz="1400" dirty="0"/>
              <a:t>PW</a:t>
            </a:r>
            <a:r>
              <a:rPr kumimoji="1" lang="ja-JP" altLang="en-US" sz="1400" dirty="0"/>
              <a:t>登録画面</a:t>
            </a:r>
            <a:endParaRPr kumimoji="1" lang="en-US" altLang="ja-JP" sz="1400" dirty="0"/>
          </a:p>
          <a:p>
            <a:pPr algn="ctr"/>
            <a:r>
              <a:rPr kumimoji="1" lang="en-US" altLang="ja-JP" sz="1200" dirty="0"/>
              <a:t>(</a:t>
            </a:r>
            <a:r>
              <a:rPr kumimoji="1" lang="ja-JP" altLang="en-US" sz="1200" dirty="0"/>
              <a:t>本</a:t>
            </a:r>
            <a:r>
              <a:rPr kumimoji="1" lang="en-US" altLang="ja-JP" sz="1200" dirty="0"/>
              <a:t>PW</a:t>
            </a:r>
            <a:r>
              <a:rPr kumimoji="1" lang="ja-JP" altLang="en-US" sz="1200" dirty="0"/>
              <a:t>有効期限切れ時に</a:t>
            </a:r>
            <a:br>
              <a:rPr kumimoji="1" lang="en-US" altLang="ja-JP" sz="1200" dirty="0"/>
            </a:br>
            <a:r>
              <a:rPr kumimoji="1" lang="ja-JP" altLang="en-US" sz="1200" dirty="0"/>
              <a:t>コールされた場合</a:t>
            </a:r>
            <a:r>
              <a:rPr kumimoji="1" lang="en-US" altLang="ja-JP" sz="1200" dirty="0"/>
              <a:t>)</a:t>
            </a:r>
            <a:endParaRPr kumimoji="1" lang="ja-JP" altLang="en-US" sz="1200" dirty="0"/>
          </a:p>
        </p:txBody>
      </p:sp>
      <p:sp>
        <p:nvSpPr>
          <p:cNvPr id="45" name="角丸四角形 46">
            <a:extLst>
              <a:ext uri="{FF2B5EF4-FFF2-40B4-BE49-F238E27FC236}">
                <a16:creationId xmlns:a16="http://schemas.microsoft.com/office/drawing/2014/main" id="{1A508249-536F-40B2-A88F-2F347CD095A9}"/>
              </a:ext>
            </a:extLst>
          </p:cNvPr>
          <p:cNvSpPr/>
          <p:nvPr/>
        </p:nvSpPr>
        <p:spPr>
          <a:xfrm>
            <a:off x="8301390" y="4140508"/>
            <a:ext cx="2597494" cy="573641"/>
          </a:xfrm>
          <a:prstGeom prst="roundRect">
            <a:avLst>
              <a:gd name="adj" fmla="val 2218"/>
            </a:avLst>
          </a:prstGeom>
          <a:solidFill>
            <a:srgbClr val="FFFF00"/>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遷移先コントローラ</a:t>
            </a:r>
            <a:endParaRPr kumimoji="1" lang="en-US" altLang="ja-JP" sz="1600" dirty="0">
              <a:solidFill>
                <a:schemeClr val="tx1"/>
              </a:solidFill>
            </a:endParaRPr>
          </a:p>
          <a:p>
            <a:pPr algn="ctr"/>
            <a:r>
              <a:rPr kumimoji="1" lang="en-US" altLang="ja-JP" sz="1200" dirty="0">
                <a:solidFill>
                  <a:schemeClr val="tx1"/>
                </a:solidFill>
              </a:rPr>
              <a:t>(</a:t>
            </a:r>
            <a:r>
              <a:rPr kumimoji="1" lang="ja-JP" altLang="en-US" sz="1200" dirty="0">
                <a:solidFill>
                  <a:schemeClr val="tx1"/>
                </a:solidFill>
              </a:rPr>
              <a:t>次ページで説明</a:t>
            </a:r>
            <a:r>
              <a:rPr kumimoji="1" lang="en-US" altLang="ja-JP" sz="1200" dirty="0">
                <a:solidFill>
                  <a:schemeClr val="tx1"/>
                </a:solidFill>
              </a:rPr>
              <a:t>)</a:t>
            </a:r>
            <a:endParaRPr kumimoji="1" lang="ja-JP" altLang="en-US" sz="1200" dirty="0">
              <a:solidFill>
                <a:schemeClr val="tx1"/>
              </a:solidFill>
            </a:endParaRPr>
          </a:p>
        </p:txBody>
      </p:sp>
      <p:cxnSp>
        <p:nvCxnSpPr>
          <p:cNvPr id="46" name="コネクタ: カギ線 45">
            <a:extLst>
              <a:ext uri="{FF2B5EF4-FFF2-40B4-BE49-F238E27FC236}">
                <a16:creationId xmlns:a16="http://schemas.microsoft.com/office/drawing/2014/main" id="{032D8EF2-6F28-493C-9C69-C65F720B25D6}"/>
              </a:ext>
            </a:extLst>
          </p:cNvPr>
          <p:cNvCxnSpPr>
            <a:cxnSpLocks/>
            <a:stCxn id="44" idx="2"/>
            <a:endCxn id="45" idx="0"/>
          </p:cNvCxnSpPr>
          <p:nvPr/>
        </p:nvCxnSpPr>
        <p:spPr>
          <a:xfrm rot="5400000">
            <a:off x="9394215" y="3934586"/>
            <a:ext cx="411844" cy="1270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角丸四角形 46">
            <a:extLst>
              <a:ext uri="{FF2B5EF4-FFF2-40B4-BE49-F238E27FC236}">
                <a16:creationId xmlns:a16="http://schemas.microsoft.com/office/drawing/2014/main" id="{423435DC-0EAD-4630-B30A-2BB89D91876A}"/>
              </a:ext>
            </a:extLst>
          </p:cNvPr>
          <p:cNvSpPr/>
          <p:nvPr/>
        </p:nvSpPr>
        <p:spPr>
          <a:xfrm>
            <a:off x="6242115" y="6247735"/>
            <a:ext cx="552679" cy="273528"/>
          </a:xfrm>
          <a:prstGeom prst="roundRect">
            <a:avLst>
              <a:gd name="adj" fmla="val 2218"/>
            </a:avLst>
          </a:prstGeom>
          <a:solidFill>
            <a:srgbClr val="FFFF00"/>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33" name="テキスト ボックス 32">
            <a:extLst>
              <a:ext uri="{FF2B5EF4-FFF2-40B4-BE49-F238E27FC236}">
                <a16:creationId xmlns:a16="http://schemas.microsoft.com/office/drawing/2014/main" id="{20B7D335-B3A2-4EA1-8A45-5BD40688088E}"/>
              </a:ext>
            </a:extLst>
          </p:cNvPr>
          <p:cNvSpPr txBox="1"/>
          <p:nvPr/>
        </p:nvSpPr>
        <p:spPr>
          <a:xfrm>
            <a:off x="6794794" y="6218883"/>
            <a:ext cx="3911306" cy="369332"/>
          </a:xfrm>
          <a:prstGeom prst="rect">
            <a:avLst/>
          </a:prstGeom>
          <a:noFill/>
        </p:spPr>
        <p:txBody>
          <a:bodyPr wrap="square" rtlCol="0">
            <a:spAutoFit/>
          </a:bodyPr>
          <a:lstStyle/>
          <a:p>
            <a:r>
              <a:rPr kumimoji="1" lang="ja-JP" altLang="en-US" dirty="0"/>
              <a:t>今回修正・新設するプログラム</a:t>
            </a:r>
          </a:p>
        </p:txBody>
      </p:sp>
      <p:sp>
        <p:nvSpPr>
          <p:cNvPr id="22" name="タイトル 21">
            <a:extLst>
              <a:ext uri="{FF2B5EF4-FFF2-40B4-BE49-F238E27FC236}">
                <a16:creationId xmlns:a16="http://schemas.microsoft.com/office/drawing/2014/main" id="{8D857051-3907-48DE-8410-0D5BEB97B8C2}"/>
              </a:ext>
            </a:extLst>
          </p:cNvPr>
          <p:cNvSpPr>
            <a:spLocks noGrp="1"/>
          </p:cNvSpPr>
          <p:nvPr>
            <p:ph type="title" idx="4294967295"/>
          </p:nvPr>
        </p:nvSpPr>
        <p:spPr>
          <a:xfrm>
            <a:off x="0" y="0"/>
            <a:ext cx="12192000" cy="396000"/>
          </a:xfrm>
        </p:spPr>
        <p:style>
          <a:lnRef idx="0">
            <a:schemeClr val="accent6"/>
          </a:lnRef>
          <a:fillRef idx="3">
            <a:schemeClr val="accent6"/>
          </a:fillRef>
          <a:effectRef idx="3">
            <a:schemeClr val="accent6"/>
          </a:effectRef>
          <a:fontRef idx="minor">
            <a:schemeClr val="lt1"/>
          </a:fontRef>
        </p:style>
        <p:txBody>
          <a:bodyPr/>
          <a:lstStyle/>
          <a:p>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11-1.</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会員ログイン機能構成（</a:t>
            </a:r>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1-</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ログイン</a:t>
            </a:r>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UI</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＋周辺機能向け機能）</a:t>
            </a:r>
            <a:endParaRPr kumimoji="1" lang="ja-JP" altLang="en-US" dirty="0"/>
          </a:p>
        </p:txBody>
      </p:sp>
    </p:spTree>
    <p:extLst>
      <p:ext uri="{BB962C8B-B14F-4D97-AF65-F5344CB8AC3E}">
        <p14:creationId xmlns:p14="http://schemas.microsoft.com/office/powerpoint/2010/main" val="334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46">
            <a:extLst>
              <a:ext uri="{FF2B5EF4-FFF2-40B4-BE49-F238E27FC236}">
                <a16:creationId xmlns:a16="http://schemas.microsoft.com/office/drawing/2014/main" id="{5821E9C0-6E39-4ECA-9B39-EA701C94B6FD}"/>
              </a:ext>
            </a:extLst>
          </p:cNvPr>
          <p:cNvSpPr/>
          <p:nvPr/>
        </p:nvSpPr>
        <p:spPr>
          <a:xfrm>
            <a:off x="4240403" y="809981"/>
            <a:ext cx="3601984" cy="4402238"/>
          </a:xfrm>
          <a:prstGeom prst="roundRect">
            <a:avLst>
              <a:gd name="adj" fmla="val 2218"/>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本人認証機能コア</a:t>
            </a:r>
          </a:p>
        </p:txBody>
      </p:sp>
      <p:sp>
        <p:nvSpPr>
          <p:cNvPr id="6" name="角丸四角形 41">
            <a:extLst>
              <a:ext uri="{FF2B5EF4-FFF2-40B4-BE49-F238E27FC236}">
                <a16:creationId xmlns:a16="http://schemas.microsoft.com/office/drawing/2014/main" id="{1AC8D06B-45C6-431D-A2BA-A62F064745F2}"/>
              </a:ext>
            </a:extLst>
          </p:cNvPr>
          <p:cNvSpPr/>
          <p:nvPr/>
        </p:nvSpPr>
        <p:spPr>
          <a:xfrm>
            <a:off x="4576611" y="1236822"/>
            <a:ext cx="3071033" cy="386448"/>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ID</a:t>
            </a:r>
            <a:r>
              <a:rPr kumimoji="1" lang="ja-JP" altLang="en-US" sz="1600" b="1" dirty="0">
                <a:latin typeface="+mj-ea"/>
                <a:ea typeface="+mj-ea"/>
              </a:rPr>
              <a:t>＋</a:t>
            </a:r>
            <a:r>
              <a:rPr kumimoji="1" lang="en-US" altLang="ja-JP" sz="1600" b="1" dirty="0">
                <a:latin typeface="+mj-ea"/>
                <a:ea typeface="+mj-ea"/>
              </a:rPr>
              <a:t>PW</a:t>
            </a:r>
            <a:r>
              <a:rPr kumimoji="1" lang="ja-JP" altLang="en-US" sz="1600" b="1" dirty="0">
                <a:latin typeface="+mj-ea"/>
                <a:ea typeface="+mj-ea"/>
              </a:rPr>
              <a:t>の照合</a:t>
            </a:r>
          </a:p>
        </p:txBody>
      </p:sp>
      <p:sp>
        <p:nvSpPr>
          <p:cNvPr id="7" name="角丸四角形 41">
            <a:extLst>
              <a:ext uri="{FF2B5EF4-FFF2-40B4-BE49-F238E27FC236}">
                <a16:creationId xmlns:a16="http://schemas.microsoft.com/office/drawing/2014/main" id="{359EA5CB-1567-4474-85BA-0C9F91B05183}"/>
              </a:ext>
            </a:extLst>
          </p:cNvPr>
          <p:cNvSpPr/>
          <p:nvPr/>
        </p:nvSpPr>
        <p:spPr>
          <a:xfrm>
            <a:off x="4576611" y="3064844"/>
            <a:ext cx="3071033" cy="386448"/>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本人・組織の退会状態チェック</a:t>
            </a:r>
          </a:p>
        </p:txBody>
      </p:sp>
      <p:sp>
        <p:nvSpPr>
          <p:cNvPr id="8" name="角丸四角形 41">
            <a:extLst>
              <a:ext uri="{FF2B5EF4-FFF2-40B4-BE49-F238E27FC236}">
                <a16:creationId xmlns:a16="http://schemas.microsoft.com/office/drawing/2014/main" id="{9933A3C0-97C9-419E-BDA4-691F40663942}"/>
              </a:ext>
            </a:extLst>
          </p:cNvPr>
          <p:cNvSpPr/>
          <p:nvPr/>
        </p:nvSpPr>
        <p:spPr>
          <a:xfrm>
            <a:off x="4576611" y="3611622"/>
            <a:ext cx="3071033" cy="386448"/>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本</a:t>
            </a:r>
            <a:r>
              <a:rPr kumimoji="1" lang="en-US" altLang="ja-JP" sz="1600" b="1" dirty="0">
                <a:latin typeface="+mj-ea"/>
                <a:ea typeface="+mj-ea"/>
              </a:rPr>
              <a:t>PW</a:t>
            </a:r>
            <a:r>
              <a:rPr kumimoji="1" lang="ja-JP" altLang="en-US" sz="1600" b="1" dirty="0">
                <a:latin typeface="+mj-ea"/>
                <a:ea typeface="+mj-ea"/>
              </a:rPr>
              <a:t>設定状態のチェック</a:t>
            </a:r>
          </a:p>
        </p:txBody>
      </p:sp>
      <p:sp>
        <p:nvSpPr>
          <p:cNvPr id="15" name="テキスト ボックス 14">
            <a:extLst>
              <a:ext uri="{FF2B5EF4-FFF2-40B4-BE49-F238E27FC236}">
                <a16:creationId xmlns:a16="http://schemas.microsoft.com/office/drawing/2014/main" id="{423750CE-55D7-4913-B2B4-6239D82FC78A}"/>
              </a:ext>
            </a:extLst>
          </p:cNvPr>
          <p:cNvSpPr txBox="1"/>
          <p:nvPr/>
        </p:nvSpPr>
        <p:spPr>
          <a:xfrm>
            <a:off x="4903184" y="3940391"/>
            <a:ext cx="2466874" cy="523220"/>
          </a:xfrm>
          <a:prstGeom prst="rect">
            <a:avLst/>
          </a:prstGeom>
          <a:solidFill>
            <a:schemeClr val="bg1"/>
          </a:solidFill>
          <a:ln w="28575">
            <a:solidFill>
              <a:schemeClr val="accent5">
                <a:lumMod val="75000"/>
              </a:schemeClr>
            </a:solidFill>
          </a:ln>
        </p:spPr>
        <p:txBody>
          <a:bodyPr wrap="square" rtlCol="0">
            <a:spAutoFit/>
          </a:bodyPr>
          <a:lstStyle/>
          <a:p>
            <a:pPr algn="ctr"/>
            <a:r>
              <a:rPr kumimoji="1" lang="ja-JP" altLang="en-US" sz="1400" dirty="0"/>
              <a:t>仮</a:t>
            </a:r>
            <a:r>
              <a:rPr kumimoji="1" lang="en-US" altLang="ja-JP" sz="1400" dirty="0"/>
              <a:t>PW</a:t>
            </a:r>
            <a:r>
              <a:rPr kumimoji="1" lang="ja-JP" altLang="en-US" sz="1400" dirty="0"/>
              <a:t>状態チェック</a:t>
            </a:r>
            <a:endParaRPr kumimoji="1" lang="en-US" altLang="ja-JP" sz="1400" dirty="0"/>
          </a:p>
          <a:p>
            <a:pPr algn="ctr"/>
            <a:r>
              <a:rPr kumimoji="1" lang="ja-JP" altLang="en-US" sz="1400" dirty="0"/>
              <a:t>本</a:t>
            </a:r>
            <a:r>
              <a:rPr kumimoji="1" lang="en-US" altLang="ja-JP" sz="1400" dirty="0"/>
              <a:t>PW</a:t>
            </a:r>
            <a:r>
              <a:rPr kumimoji="1" lang="ja-JP" altLang="en-US" sz="1400" dirty="0"/>
              <a:t>有効期限チェック</a:t>
            </a:r>
          </a:p>
        </p:txBody>
      </p:sp>
      <p:sp>
        <p:nvSpPr>
          <p:cNvPr id="16" name="テキスト ボックス 15">
            <a:extLst>
              <a:ext uri="{FF2B5EF4-FFF2-40B4-BE49-F238E27FC236}">
                <a16:creationId xmlns:a16="http://schemas.microsoft.com/office/drawing/2014/main" id="{38432E2D-494E-43C8-9169-298281A9A1A4}"/>
              </a:ext>
            </a:extLst>
          </p:cNvPr>
          <p:cNvSpPr txBox="1"/>
          <p:nvPr/>
        </p:nvSpPr>
        <p:spPr>
          <a:xfrm>
            <a:off x="4906945" y="1603756"/>
            <a:ext cx="2466874" cy="307777"/>
          </a:xfrm>
          <a:prstGeom prst="rect">
            <a:avLst/>
          </a:prstGeom>
          <a:solidFill>
            <a:schemeClr val="bg1"/>
          </a:solidFill>
          <a:ln w="28575">
            <a:solidFill>
              <a:schemeClr val="accent5">
                <a:lumMod val="75000"/>
              </a:schemeClr>
            </a:solidFill>
          </a:ln>
        </p:spPr>
        <p:txBody>
          <a:bodyPr wrap="square" rtlCol="0">
            <a:spAutoFit/>
          </a:bodyPr>
          <a:lstStyle/>
          <a:p>
            <a:pPr algn="ctr"/>
            <a:r>
              <a:rPr kumimoji="1" lang="ja-JP" altLang="en-US" sz="1400" dirty="0"/>
              <a:t>アカウントロックアウト</a:t>
            </a:r>
          </a:p>
        </p:txBody>
      </p:sp>
      <p:sp>
        <p:nvSpPr>
          <p:cNvPr id="18" name="角丸四角形 46">
            <a:extLst>
              <a:ext uri="{FF2B5EF4-FFF2-40B4-BE49-F238E27FC236}">
                <a16:creationId xmlns:a16="http://schemas.microsoft.com/office/drawing/2014/main" id="{D14FEF98-CF4A-417D-9509-A364404026C4}"/>
              </a:ext>
            </a:extLst>
          </p:cNvPr>
          <p:cNvSpPr/>
          <p:nvPr/>
        </p:nvSpPr>
        <p:spPr>
          <a:xfrm>
            <a:off x="370117" y="1914842"/>
            <a:ext cx="3366197" cy="1865279"/>
          </a:xfrm>
          <a:prstGeom prst="roundRect">
            <a:avLst>
              <a:gd name="adj" fmla="val 4327"/>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ログイン実行時遷移先指定チェック</a:t>
            </a:r>
            <a:endParaRPr kumimoji="1" lang="en-US" altLang="ja-JP" sz="1600" dirty="0">
              <a:solidFill>
                <a:schemeClr val="tx1"/>
              </a:solidFill>
            </a:endParaRPr>
          </a:p>
        </p:txBody>
      </p:sp>
      <p:sp>
        <p:nvSpPr>
          <p:cNvPr id="22" name="テキスト ボックス 21">
            <a:extLst>
              <a:ext uri="{FF2B5EF4-FFF2-40B4-BE49-F238E27FC236}">
                <a16:creationId xmlns:a16="http://schemas.microsoft.com/office/drawing/2014/main" id="{D6F69B46-CBAA-48F1-9EE0-F32380AEAF85}"/>
              </a:ext>
            </a:extLst>
          </p:cNvPr>
          <p:cNvSpPr txBox="1"/>
          <p:nvPr/>
        </p:nvSpPr>
        <p:spPr>
          <a:xfrm>
            <a:off x="651472" y="2308097"/>
            <a:ext cx="2883875" cy="584775"/>
          </a:xfrm>
          <a:prstGeom prst="rect">
            <a:avLst/>
          </a:prstGeom>
          <a:ln w="28575"/>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ja-JP" altLang="en-US" sz="1600" dirty="0"/>
              <a:t>ブックマークジャンプ要求による</a:t>
            </a:r>
            <a:br>
              <a:rPr kumimoji="1" lang="en-US" altLang="ja-JP" sz="1600" dirty="0"/>
            </a:br>
            <a:r>
              <a:rPr kumimoji="1" lang="ja-JP" altLang="en-US" sz="1600" dirty="0"/>
              <a:t>遷移先の保持</a:t>
            </a:r>
          </a:p>
        </p:txBody>
      </p:sp>
      <p:sp>
        <p:nvSpPr>
          <p:cNvPr id="23" name="テキスト ボックス 22">
            <a:extLst>
              <a:ext uri="{FF2B5EF4-FFF2-40B4-BE49-F238E27FC236}">
                <a16:creationId xmlns:a16="http://schemas.microsoft.com/office/drawing/2014/main" id="{79A38CFA-E705-42B5-A41B-C2B9E9181227}"/>
              </a:ext>
            </a:extLst>
          </p:cNvPr>
          <p:cNvSpPr txBox="1"/>
          <p:nvPr/>
        </p:nvSpPr>
        <p:spPr>
          <a:xfrm>
            <a:off x="631377" y="3057724"/>
            <a:ext cx="2883875" cy="584775"/>
          </a:xfrm>
          <a:prstGeom prst="rect">
            <a:avLst/>
          </a:prstGeom>
          <a:ln w="28575"/>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ja-JP" altLang="en-US" sz="1600" dirty="0"/>
              <a:t>パラメータ指定による</a:t>
            </a:r>
            <a:br>
              <a:rPr kumimoji="1" lang="en-US" altLang="ja-JP" sz="1600" dirty="0"/>
            </a:br>
            <a:r>
              <a:rPr kumimoji="1" lang="ja-JP" altLang="en-US" sz="1600" dirty="0"/>
              <a:t>遷移先の保持</a:t>
            </a:r>
          </a:p>
        </p:txBody>
      </p:sp>
      <p:sp>
        <p:nvSpPr>
          <p:cNvPr id="24" name="角丸四角形 46">
            <a:extLst>
              <a:ext uri="{FF2B5EF4-FFF2-40B4-BE49-F238E27FC236}">
                <a16:creationId xmlns:a16="http://schemas.microsoft.com/office/drawing/2014/main" id="{3F2A19F6-3D1A-458B-A6EB-758EACBF5738}"/>
              </a:ext>
            </a:extLst>
          </p:cNvPr>
          <p:cNvSpPr/>
          <p:nvPr/>
        </p:nvSpPr>
        <p:spPr>
          <a:xfrm>
            <a:off x="370117" y="4303758"/>
            <a:ext cx="3366197" cy="908461"/>
          </a:xfrm>
          <a:prstGeom prst="roundRect">
            <a:avLst>
              <a:gd name="adj" fmla="val 9417"/>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プリセット遷移先指定チェック</a:t>
            </a:r>
            <a:endParaRPr kumimoji="1" lang="en-US" altLang="ja-JP" sz="1600" dirty="0">
              <a:solidFill>
                <a:schemeClr val="tx1"/>
              </a:solidFill>
            </a:endParaRPr>
          </a:p>
        </p:txBody>
      </p:sp>
      <p:sp>
        <p:nvSpPr>
          <p:cNvPr id="25" name="テキスト ボックス 24">
            <a:extLst>
              <a:ext uri="{FF2B5EF4-FFF2-40B4-BE49-F238E27FC236}">
                <a16:creationId xmlns:a16="http://schemas.microsoft.com/office/drawing/2014/main" id="{5823DCCC-8895-44D7-B9AA-BDC8B83D7A50}"/>
              </a:ext>
            </a:extLst>
          </p:cNvPr>
          <p:cNvSpPr txBox="1"/>
          <p:nvPr/>
        </p:nvSpPr>
        <p:spPr>
          <a:xfrm>
            <a:off x="661520" y="4690628"/>
            <a:ext cx="2883875" cy="338554"/>
          </a:xfrm>
          <a:prstGeom prst="rect">
            <a:avLst/>
          </a:prstGeom>
          <a:ln w="28575"/>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ja-JP" altLang="en-US" sz="1600" dirty="0"/>
              <a:t>指定ランディングページ取得</a:t>
            </a:r>
          </a:p>
        </p:txBody>
      </p:sp>
      <p:sp>
        <p:nvSpPr>
          <p:cNvPr id="27" name="テキスト ボックス 26">
            <a:extLst>
              <a:ext uri="{FF2B5EF4-FFF2-40B4-BE49-F238E27FC236}">
                <a16:creationId xmlns:a16="http://schemas.microsoft.com/office/drawing/2014/main" id="{FA9B460C-C3D9-4857-9089-8D94AD1751E0}"/>
              </a:ext>
            </a:extLst>
          </p:cNvPr>
          <p:cNvSpPr txBox="1"/>
          <p:nvPr/>
        </p:nvSpPr>
        <p:spPr>
          <a:xfrm>
            <a:off x="4602985" y="4699289"/>
            <a:ext cx="3044663" cy="338554"/>
          </a:xfrm>
          <a:prstGeom prst="rect">
            <a:avLst/>
          </a:prstGeom>
          <a:ln w="28575"/>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ja-JP" altLang="en-US" sz="1600" dirty="0"/>
              <a:t>本</a:t>
            </a:r>
            <a:r>
              <a:rPr kumimoji="1" lang="en-US" altLang="ja-JP" sz="1600" dirty="0"/>
              <a:t>PW</a:t>
            </a:r>
            <a:r>
              <a:rPr kumimoji="1" lang="ja-JP" altLang="en-US" sz="1600" dirty="0"/>
              <a:t>設定画面遷移指定</a:t>
            </a:r>
          </a:p>
        </p:txBody>
      </p:sp>
      <p:cxnSp>
        <p:nvCxnSpPr>
          <p:cNvPr id="28" name="コネクタ: カギ線 27">
            <a:extLst>
              <a:ext uri="{FF2B5EF4-FFF2-40B4-BE49-F238E27FC236}">
                <a16:creationId xmlns:a16="http://schemas.microsoft.com/office/drawing/2014/main" id="{8A3B130E-BBE2-475F-91D7-9E6313A0E537}"/>
              </a:ext>
            </a:extLst>
          </p:cNvPr>
          <p:cNvCxnSpPr>
            <a:cxnSpLocks/>
            <a:stCxn id="15" idx="2"/>
            <a:endCxn id="27" idx="0"/>
          </p:cNvCxnSpPr>
          <p:nvPr/>
        </p:nvCxnSpPr>
        <p:spPr>
          <a:xfrm rot="5400000">
            <a:off x="6013130" y="4575798"/>
            <a:ext cx="235678" cy="11304"/>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角丸四角形 46">
            <a:extLst>
              <a:ext uri="{FF2B5EF4-FFF2-40B4-BE49-F238E27FC236}">
                <a16:creationId xmlns:a16="http://schemas.microsoft.com/office/drawing/2014/main" id="{FEFB44C0-3EF9-4713-A060-409EBB26016B}"/>
              </a:ext>
            </a:extLst>
          </p:cNvPr>
          <p:cNvSpPr/>
          <p:nvPr/>
        </p:nvSpPr>
        <p:spPr>
          <a:xfrm>
            <a:off x="4293160" y="5427956"/>
            <a:ext cx="6229976" cy="1178464"/>
          </a:xfrm>
          <a:prstGeom prst="roundRect">
            <a:avLst>
              <a:gd name="adj" fmla="val 11630"/>
            </a:avLst>
          </a:prstGeom>
          <a:solidFill>
            <a:srgbClr val="FFFF00"/>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遷移先コントローラ</a:t>
            </a:r>
            <a:endParaRPr kumimoji="1" lang="en-US" altLang="ja-JP" sz="1600" dirty="0">
              <a:solidFill>
                <a:schemeClr val="tx1"/>
              </a:solidFill>
            </a:endParaRPr>
          </a:p>
        </p:txBody>
      </p:sp>
      <p:cxnSp>
        <p:nvCxnSpPr>
          <p:cNvPr id="33" name="コネクタ: カギ線 32">
            <a:extLst>
              <a:ext uri="{FF2B5EF4-FFF2-40B4-BE49-F238E27FC236}">
                <a16:creationId xmlns:a16="http://schemas.microsoft.com/office/drawing/2014/main" id="{32DE6320-4388-4EBB-9EA4-3604A12AB774}"/>
              </a:ext>
            </a:extLst>
          </p:cNvPr>
          <p:cNvCxnSpPr>
            <a:cxnSpLocks/>
            <a:stCxn id="32" idx="1"/>
            <a:endCxn id="18" idx="3"/>
          </p:cNvCxnSpPr>
          <p:nvPr/>
        </p:nvCxnSpPr>
        <p:spPr>
          <a:xfrm rot="10800000">
            <a:off x="3736314" y="2847482"/>
            <a:ext cx="556846" cy="3169706"/>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F5883114-6A3A-444F-B6B3-9E9B5A2648E6}"/>
              </a:ext>
            </a:extLst>
          </p:cNvPr>
          <p:cNvCxnSpPr>
            <a:cxnSpLocks/>
            <a:stCxn id="32" idx="1"/>
            <a:endCxn id="24" idx="3"/>
          </p:cNvCxnSpPr>
          <p:nvPr/>
        </p:nvCxnSpPr>
        <p:spPr>
          <a:xfrm rot="10800000">
            <a:off x="3736314" y="4757990"/>
            <a:ext cx="556846" cy="1259199"/>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A2FF73B0-7AF3-4E97-8105-9B681EA33B28}"/>
              </a:ext>
            </a:extLst>
          </p:cNvPr>
          <p:cNvSpPr txBox="1"/>
          <p:nvPr/>
        </p:nvSpPr>
        <p:spPr>
          <a:xfrm>
            <a:off x="4542270" y="5855818"/>
            <a:ext cx="2752834" cy="584775"/>
          </a:xfrm>
          <a:prstGeom prst="rect">
            <a:avLst/>
          </a:prstGeom>
          <a:ln w="28575"/>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ja-JP" altLang="en-US" sz="1600" dirty="0"/>
              <a:t>認証された状態で指定された</a:t>
            </a:r>
            <a:br>
              <a:rPr kumimoji="1" lang="en-US" altLang="ja-JP" sz="1600" dirty="0"/>
            </a:br>
            <a:r>
              <a:rPr kumimoji="1" lang="ja-JP" altLang="en-US" sz="1600" dirty="0"/>
              <a:t>ページに遷移する。</a:t>
            </a:r>
          </a:p>
        </p:txBody>
      </p:sp>
      <p:sp>
        <p:nvSpPr>
          <p:cNvPr id="54" name="角丸四角形 46">
            <a:extLst>
              <a:ext uri="{FF2B5EF4-FFF2-40B4-BE49-F238E27FC236}">
                <a16:creationId xmlns:a16="http://schemas.microsoft.com/office/drawing/2014/main" id="{9B7A153E-AF4E-4F90-8771-08759023A6C9}"/>
              </a:ext>
            </a:extLst>
          </p:cNvPr>
          <p:cNvSpPr/>
          <p:nvPr/>
        </p:nvSpPr>
        <p:spPr>
          <a:xfrm>
            <a:off x="8346476" y="809982"/>
            <a:ext cx="3475407" cy="2425588"/>
          </a:xfrm>
          <a:prstGeom prst="roundRect">
            <a:avLst>
              <a:gd name="adj" fmla="val 2781"/>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認証情報発行</a:t>
            </a:r>
            <a:endParaRPr kumimoji="1" lang="en-US" altLang="ja-JP" sz="1600" dirty="0">
              <a:solidFill>
                <a:schemeClr val="tx1"/>
              </a:solidFill>
            </a:endParaRPr>
          </a:p>
        </p:txBody>
      </p:sp>
      <p:sp>
        <p:nvSpPr>
          <p:cNvPr id="72" name="角丸四角形 41">
            <a:extLst>
              <a:ext uri="{FF2B5EF4-FFF2-40B4-BE49-F238E27FC236}">
                <a16:creationId xmlns:a16="http://schemas.microsoft.com/office/drawing/2014/main" id="{71B0A0C1-E640-4A3E-A69D-0B42EBC96C01}"/>
              </a:ext>
            </a:extLst>
          </p:cNvPr>
          <p:cNvSpPr/>
          <p:nvPr/>
        </p:nvSpPr>
        <p:spPr>
          <a:xfrm>
            <a:off x="4576611" y="2225101"/>
            <a:ext cx="3071033" cy="580596"/>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ログインエンジン用</a:t>
            </a:r>
            <a:endParaRPr kumimoji="1" lang="en-US" altLang="ja-JP" sz="1600" b="1" dirty="0">
              <a:latin typeface="+mj-ea"/>
              <a:ea typeface="+mj-ea"/>
            </a:endParaRPr>
          </a:p>
          <a:p>
            <a:pPr algn="ctr"/>
            <a:r>
              <a:rPr kumimoji="1" lang="en-US" altLang="ja-JP" sz="1600" b="1" dirty="0">
                <a:latin typeface="+mj-ea"/>
                <a:ea typeface="+mj-ea"/>
              </a:rPr>
              <a:t>SSO</a:t>
            </a:r>
            <a:r>
              <a:rPr kumimoji="1" lang="ja-JP" altLang="en-US" sz="1600" b="1" dirty="0">
                <a:latin typeface="+mj-ea"/>
                <a:ea typeface="+mj-ea"/>
              </a:rPr>
              <a:t>連携パラメータチェック</a:t>
            </a:r>
          </a:p>
        </p:txBody>
      </p:sp>
      <p:cxnSp>
        <p:nvCxnSpPr>
          <p:cNvPr id="74" name="コネクタ: カギ線 73">
            <a:extLst>
              <a:ext uri="{FF2B5EF4-FFF2-40B4-BE49-F238E27FC236}">
                <a16:creationId xmlns:a16="http://schemas.microsoft.com/office/drawing/2014/main" id="{DBD36B1B-2D4A-4A0F-98A4-4976BFD60FAE}"/>
              </a:ext>
            </a:extLst>
          </p:cNvPr>
          <p:cNvCxnSpPr>
            <a:cxnSpLocks/>
            <a:stCxn id="6" idx="1"/>
            <a:endCxn id="72" idx="1"/>
          </p:cNvCxnSpPr>
          <p:nvPr/>
        </p:nvCxnSpPr>
        <p:spPr>
          <a:xfrm rot="10800000" flipV="1">
            <a:off x="4576611" y="1430045"/>
            <a:ext cx="12700" cy="1085353"/>
          </a:xfrm>
          <a:prstGeom prst="bentConnector3">
            <a:avLst>
              <a:gd name="adj1" fmla="val 1800000"/>
            </a:avLst>
          </a:prstGeom>
          <a:ln w="28575">
            <a:solidFill>
              <a:srgbClr val="CC33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角丸四角形 41">
            <a:extLst>
              <a:ext uri="{FF2B5EF4-FFF2-40B4-BE49-F238E27FC236}">
                <a16:creationId xmlns:a16="http://schemas.microsoft.com/office/drawing/2014/main" id="{0C894081-28BE-40B4-B7F1-BA531BCB4C6C}"/>
              </a:ext>
            </a:extLst>
          </p:cNvPr>
          <p:cNvSpPr/>
          <p:nvPr/>
        </p:nvSpPr>
        <p:spPr>
          <a:xfrm>
            <a:off x="8647265" y="1236821"/>
            <a:ext cx="2873828" cy="386448"/>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Form</a:t>
            </a:r>
            <a:r>
              <a:rPr kumimoji="1" lang="ja-JP" altLang="en-US" sz="1600" b="1" dirty="0">
                <a:latin typeface="+mj-ea"/>
                <a:ea typeface="+mj-ea"/>
              </a:rPr>
              <a:t>認証チケット発行</a:t>
            </a:r>
          </a:p>
        </p:txBody>
      </p:sp>
      <p:sp>
        <p:nvSpPr>
          <p:cNvPr id="88" name="角丸四角形 41">
            <a:extLst>
              <a:ext uri="{FF2B5EF4-FFF2-40B4-BE49-F238E27FC236}">
                <a16:creationId xmlns:a16="http://schemas.microsoft.com/office/drawing/2014/main" id="{3F39CB5C-88DB-40FF-9D31-6023381130E2}"/>
              </a:ext>
            </a:extLst>
          </p:cNvPr>
          <p:cNvSpPr/>
          <p:nvPr/>
        </p:nvSpPr>
        <p:spPr>
          <a:xfrm>
            <a:off x="8647265" y="1784593"/>
            <a:ext cx="2873828" cy="547823"/>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jtb-benefit.co.jp</a:t>
            </a:r>
            <a:r>
              <a:rPr kumimoji="1" lang="ja-JP" altLang="en-US" sz="1600" b="1" dirty="0">
                <a:latin typeface="+mj-ea"/>
                <a:ea typeface="+mj-ea"/>
              </a:rPr>
              <a:t>側</a:t>
            </a:r>
            <a:br>
              <a:rPr kumimoji="1" lang="en-US" altLang="ja-JP" sz="1600" b="1" dirty="0">
                <a:latin typeface="+mj-ea"/>
                <a:ea typeface="+mj-ea"/>
              </a:rPr>
            </a:br>
            <a:r>
              <a:rPr kumimoji="1" lang="ja-JP" altLang="en-US" sz="1600" b="1" dirty="0">
                <a:latin typeface="+mj-ea"/>
                <a:ea typeface="+mj-ea"/>
              </a:rPr>
              <a:t>新認証局用</a:t>
            </a:r>
            <a:r>
              <a:rPr kumimoji="1" lang="en-US" altLang="ja-JP" sz="1600" b="1" dirty="0">
                <a:latin typeface="+mj-ea"/>
                <a:ea typeface="+mj-ea"/>
              </a:rPr>
              <a:t>Cookie</a:t>
            </a:r>
            <a:r>
              <a:rPr kumimoji="1" lang="ja-JP" altLang="en-US" sz="1600" b="1" dirty="0">
                <a:latin typeface="+mj-ea"/>
                <a:ea typeface="+mj-ea"/>
              </a:rPr>
              <a:t>生成</a:t>
            </a:r>
          </a:p>
        </p:txBody>
      </p:sp>
      <p:sp>
        <p:nvSpPr>
          <p:cNvPr id="90" name="角丸四角形 41">
            <a:extLst>
              <a:ext uri="{FF2B5EF4-FFF2-40B4-BE49-F238E27FC236}">
                <a16:creationId xmlns:a16="http://schemas.microsoft.com/office/drawing/2014/main" id="{5803172C-F889-468F-8778-EA1F4F66EF21}"/>
              </a:ext>
            </a:extLst>
          </p:cNvPr>
          <p:cNvSpPr/>
          <p:nvPr/>
        </p:nvSpPr>
        <p:spPr>
          <a:xfrm>
            <a:off x="8647265" y="2496500"/>
            <a:ext cx="2873828" cy="547823"/>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err="1">
                <a:latin typeface="+mj-ea"/>
                <a:ea typeface="+mj-ea"/>
              </a:rPr>
              <a:t>elavel</a:t>
            </a:r>
            <a:r>
              <a:rPr kumimoji="1" lang="en-US" altLang="ja-JP" sz="1600" b="1" dirty="0">
                <a:latin typeface="+mj-ea"/>
                <a:ea typeface="+mj-ea"/>
              </a:rPr>
              <a:t>-club</a:t>
            </a:r>
            <a:r>
              <a:rPr kumimoji="1" lang="ja-JP" altLang="en-US" sz="1600" b="1" dirty="0">
                <a:latin typeface="+mj-ea"/>
                <a:ea typeface="+mj-ea"/>
              </a:rPr>
              <a:t>側新認証局用</a:t>
            </a:r>
            <a:r>
              <a:rPr kumimoji="1" lang="en-US" altLang="ja-JP" sz="1600" b="1" dirty="0">
                <a:latin typeface="+mj-ea"/>
                <a:ea typeface="+mj-ea"/>
              </a:rPr>
              <a:t>Cookie</a:t>
            </a:r>
            <a:r>
              <a:rPr kumimoji="1" lang="ja-JP" altLang="en-US" sz="1600" b="1" dirty="0">
                <a:latin typeface="+mj-ea"/>
                <a:ea typeface="+mj-ea"/>
              </a:rPr>
              <a:t>生成機能巡回指令</a:t>
            </a:r>
          </a:p>
        </p:txBody>
      </p:sp>
      <p:cxnSp>
        <p:nvCxnSpPr>
          <p:cNvPr id="91" name="コネクタ: カギ線 90">
            <a:extLst>
              <a:ext uri="{FF2B5EF4-FFF2-40B4-BE49-F238E27FC236}">
                <a16:creationId xmlns:a16="http://schemas.microsoft.com/office/drawing/2014/main" id="{626DF9FB-A8E9-4DD1-B37F-41B3856BB48E}"/>
              </a:ext>
            </a:extLst>
          </p:cNvPr>
          <p:cNvCxnSpPr>
            <a:cxnSpLocks/>
            <a:stCxn id="4" idx="3"/>
            <a:endCxn id="54" idx="1"/>
          </p:cNvCxnSpPr>
          <p:nvPr/>
        </p:nvCxnSpPr>
        <p:spPr>
          <a:xfrm flipV="1">
            <a:off x="7842387" y="2022776"/>
            <a:ext cx="504089" cy="988324"/>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E397C81A-FC3A-420D-810A-18E136BBA31D}"/>
              </a:ext>
            </a:extLst>
          </p:cNvPr>
          <p:cNvSpPr txBox="1"/>
          <p:nvPr/>
        </p:nvSpPr>
        <p:spPr>
          <a:xfrm>
            <a:off x="9224389" y="3688728"/>
            <a:ext cx="2597494" cy="523220"/>
          </a:xfrm>
          <a:prstGeom prst="rect">
            <a:avLst/>
          </a:prstGeom>
          <a:solidFill>
            <a:schemeClr val="bg1"/>
          </a:solidFill>
          <a:ln w="28575">
            <a:solidFill>
              <a:schemeClr val="bg1">
                <a:lumMod val="50000"/>
              </a:schemeClr>
            </a:solidFill>
          </a:ln>
        </p:spPr>
        <p:txBody>
          <a:bodyPr wrap="square" rtlCol="0">
            <a:spAutoFit/>
          </a:bodyPr>
          <a:lstStyle/>
          <a:p>
            <a:pPr algn="ctr"/>
            <a:r>
              <a:rPr kumimoji="1" lang="en-US" altLang="ja-JP" sz="1400" dirty="0"/>
              <a:t>elavel-club.com</a:t>
            </a:r>
            <a:r>
              <a:rPr kumimoji="1" lang="ja-JP" altLang="en-US" sz="1400" dirty="0"/>
              <a:t>側</a:t>
            </a:r>
            <a:endParaRPr kumimoji="1" lang="en-US" altLang="ja-JP" sz="1400" dirty="0"/>
          </a:p>
          <a:p>
            <a:pPr algn="ctr"/>
            <a:r>
              <a:rPr kumimoji="1" lang="ja-JP" altLang="en-US" sz="1400" dirty="0"/>
              <a:t>新認証局</a:t>
            </a:r>
            <a:r>
              <a:rPr kumimoji="1" lang="en-US" altLang="ja-JP" sz="1400" dirty="0"/>
              <a:t>Cookie</a:t>
            </a:r>
            <a:r>
              <a:rPr kumimoji="1" lang="ja-JP" altLang="en-US" sz="1400" dirty="0"/>
              <a:t>セッター</a:t>
            </a:r>
          </a:p>
        </p:txBody>
      </p:sp>
      <p:cxnSp>
        <p:nvCxnSpPr>
          <p:cNvPr id="104" name="コネクタ: カギ線 103">
            <a:extLst>
              <a:ext uri="{FF2B5EF4-FFF2-40B4-BE49-F238E27FC236}">
                <a16:creationId xmlns:a16="http://schemas.microsoft.com/office/drawing/2014/main" id="{2AD27185-05CC-4BF1-8F13-B5ECD4D591EE}"/>
              </a:ext>
            </a:extLst>
          </p:cNvPr>
          <p:cNvCxnSpPr>
            <a:cxnSpLocks/>
            <a:stCxn id="90" idx="2"/>
            <a:endCxn id="98" idx="0"/>
          </p:cNvCxnSpPr>
          <p:nvPr/>
        </p:nvCxnSpPr>
        <p:spPr>
          <a:xfrm rot="16200000" flipH="1">
            <a:off x="9981455" y="3147046"/>
            <a:ext cx="644405" cy="438957"/>
          </a:xfrm>
          <a:prstGeom prst="bentConnector3">
            <a:avLst>
              <a:gd name="adj1" fmla="val 50000"/>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コネクタ: カギ線 109">
            <a:extLst>
              <a:ext uri="{FF2B5EF4-FFF2-40B4-BE49-F238E27FC236}">
                <a16:creationId xmlns:a16="http://schemas.microsoft.com/office/drawing/2014/main" id="{C0C43BBC-18AA-4E6D-8A90-999E8AF8F548}"/>
              </a:ext>
            </a:extLst>
          </p:cNvPr>
          <p:cNvCxnSpPr>
            <a:cxnSpLocks/>
            <a:stCxn id="117" idx="6"/>
            <a:endCxn id="120" idx="0"/>
          </p:cNvCxnSpPr>
          <p:nvPr/>
        </p:nvCxnSpPr>
        <p:spPr>
          <a:xfrm>
            <a:off x="7941885" y="3767815"/>
            <a:ext cx="404591" cy="1560151"/>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7" name="円/楕円 30">
            <a:extLst>
              <a:ext uri="{FF2B5EF4-FFF2-40B4-BE49-F238E27FC236}">
                <a16:creationId xmlns:a16="http://schemas.microsoft.com/office/drawing/2014/main" id="{DD0C630D-6294-4743-90E4-C9B25C73AC42}"/>
              </a:ext>
            </a:extLst>
          </p:cNvPr>
          <p:cNvSpPr/>
          <p:nvPr/>
        </p:nvSpPr>
        <p:spPr>
          <a:xfrm>
            <a:off x="7783551" y="3688728"/>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120" name="円/楕円 30">
            <a:extLst>
              <a:ext uri="{FF2B5EF4-FFF2-40B4-BE49-F238E27FC236}">
                <a16:creationId xmlns:a16="http://schemas.microsoft.com/office/drawing/2014/main" id="{C6D277AC-EE7F-44E3-9B31-F94F7E9D39E7}"/>
              </a:ext>
            </a:extLst>
          </p:cNvPr>
          <p:cNvSpPr/>
          <p:nvPr/>
        </p:nvSpPr>
        <p:spPr>
          <a:xfrm>
            <a:off x="8267309" y="5327966"/>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122" name="テキスト ボックス 121">
            <a:extLst>
              <a:ext uri="{FF2B5EF4-FFF2-40B4-BE49-F238E27FC236}">
                <a16:creationId xmlns:a16="http://schemas.microsoft.com/office/drawing/2014/main" id="{C97AF47D-F4B6-430F-98F2-B6ACD5A57447}"/>
              </a:ext>
            </a:extLst>
          </p:cNvPr>
          <p:cNvSpPr txBox="1"/>
          <p:nvPr/>
        </p:nvSpPr>
        <p:spPr>
          <a:xfrm>
            <a:off x="7941885" y="5888508"/>
            <a:ext cx="2343652" cy="523220"/>
          </a:xfrm>
          <a:prstGeom prst="rect">
            <a:avLst/>
          </a:prstGeom>
          <a:ln w="28575"/>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en-US" altLang="ja-JP" sz="1400" dirty="0">
                <a:latin typeface="+mj-ea"/>
              </a:rPr>
              <a:t>PC</a:t>
            </a:r>
            <a:r>
              <a:rPr kumimoji="1" lang="ja-JP" altLang="en-US" sz="1400" dirty="0">
                <a:latin typeface="+mj-ea"/>
              </a:rPr>
              <a:t>⇔スマホ・遷移先</a:t>
            </a:r>
            <a:br>
              <a:rPr kumimoji="1" lang="en-US" altLang="ja-JP" sz="1400" dirty="0">
                <a:latin typeface="+mj-ea"/>
              </a:rPr>
            </a:br>
            <a:r>
              <a:rPr kumimoji="1" lang="ja-JP" altLang="en-US" sz="1400" dirty="0">
                <a:latin typeface="+mj-ea"/>
              </a:rPr>
              <a:t>自動変換</a:t>
            </a:r>
            <a:endParaRPr kumimoji="1" lang="ja-JP" altLang="en-US" sz="1400" dirty="0"/>
          </a:p>
        </p:txBody>
      </p:sp>
      <p:cxnSp>
        <p:nvCxnSpPr>
          <p:cNvPr id="123" name="コネクタ: カギ線 122">
            <a:extLst>
              <a:ext uri="{FF2B5EF4-FFF2-40B4-BE49-F238E27FC236}">
                <a16:creationId xmlns:a16="http://schemas.microsoft.com/office/drawing/2014/main" id="{7F45BB70-3640-4D01-BB9E-7309D256BB1A}"/>
              </a:ext>
            </a:extLst>
          </p:cNvPr>
          <p:cNvCxnSpPr>
            <a:cxnSpLocks/>
            <a:stCxn id="47" idx="3"/>
            <a:endCxn id="122" idx="1"/>
          </p:cNvCxnSpPr>
          <p:nvPr/>
        </p:nvCxnSpPr>
        <p:spPr>
          <a:xfrm>
            <a:off x="7295104" y="6148206"/>
            <a:ext cx="646781" cy="1912"/>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43" name="図 142">
            <a:extLst>
              <a:ext uri="{FF2B5EF4-FFF2-40B4-BE49-F238E27FC236}">
                <a16:creationId xmlns:a16="http://schemas.microsoft.com/office/drawing/2014/main" id="{0AF56914-02C3-4A76-A294-21FEE1056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4476" y="1439483"/>
            <a:ext cx="553234" cy="271263"/>
          </a:xfrm>
          <a:prstGeom prst="rect">
            <a:avLst/>
          </a:prstGeom>
        </p:spPr>
      </p:pic>
      <p:pic>
        <p:nvPicPr>
          <p:cNvPr id="145" name="図 144">
            <a:extLst>
              <a:ext uri="{FF2B5EF4-FFF2-40B4-BE49-F238E27FC236}">
                <a16:creationId xmlns:a16="http://schemas.microsoft.com/office/drawing/2014/main" id="{E917A386-33CA-4EB7-AC97-596D71F42F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4476" y="2143195"/>
            <a:ext cx="553234" cy="271263"/>
          </a:xfrm>
          <a:prstGeom prst="rect">
            <a:avLst/>
          </a:prstGeom>
        </p:spPr>
      </p:pic>
      <p:pic>
        <p:nvPicPr>
          <p:cNvPr id="146" name="図 145">
            <a:extLst>
              <a:ext uri="{FF2B5EF4-FFF2-40B4-BE49-F238E27FC236}">
                <a16:creationId xmlns:a16="http://schemas.microsoft.com/office/drawing/2014/main" id="{7A3DC958-1468-4BA2-8A06-CADC10F8CD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4476" y="2888057"/>
            <a:ext cx="553234" cy="271263"/>
          </a:xfrm>
          <a:prstGeom prst="rect">
            <a:avLst/>
          </a:prstGeom>
        </p:spPr>
      </p:pic>
      <p:sp>
        <p:nvSpPr>
          <p:cNvPr id="12" name="タイトル 11">
            <a:extLst>
              <a:ext uri="{FF2B5EF4-FFF2-40B4-BE49-F238E27FC236}">
                <a16:creationId xmlns:a16="http://schemas.microsoft.com/office/drawing/2014/main" id="{AF77EDD8-89E8-4BB2-BECE-9DA719FCA803}"/>
              </a:ext>
            </a:extLst>
          </p:cNvPr>
          <p:cNvSpPr>
            <a:spLocks noGrp="1"/>
          </p:cNvSpPr>
          <p:nvPr>
            <p:ph type="title" idx="4294967295"/>
          </p:nvPr>
        </p:nvSpPr>
        <p:spPr>
          <a:xfrm>
            <a:off x="-23447" y="-1054"/>
            <a:ext cx="12192000" cy="396000"/>
          </a:xfrm>
        </p:spPr>
        <p:style>
          <a:lnRef idx="0">
            <a:schemeClr val="accent6"/>
          </a:lnRef>
          <a:fillRef idx="3">
            <a:schemeClr val="accent6"/>
          </a:fillRef>
          <a:effectRef idx="3">
            <a:schemeClr val="accent6"/>
          </a:effectRef>
          <a:fontRef idx="minor">
            <a:schemeClr val="lt1"/>
          </a:fontRef>
        </p:style>
        <p:txBody>
          <a:bodyPr>
            <a:normAutofit/>
          </a:bodyPr>
          <a:lstStyle/>
          <a:p>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11-2. </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会員ログイン機能構成（</a:t>
            </a:r>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2-</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本体機能）</a:t>
            </a:r>
            <a:endParaRPr kumimoji="1" lang="ja-JP" altLang="en-US" dirty="0"/>
          </a:p>
        </p:txBody>
      </p:sp>
    </p:spTree>
    <p:extLst>
      <p:ext uri="{BB962C8B-B14F-4D97-AF65-F5344CB8AC3E}">
        <p14:creationId xmlns:p14="http://schemas.microsoft.com/office/powerpoint/2010/main" val="41577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46">
            <a:extLst>
              <a:ext uri="{FF2B5EF4-FFF2-40B4-BE49-F238E27FC236}">
                <a16:creationId xmlns:a16="http://schemas.microsoft.com/office/drawing/2014/main" id="{9DD155E1-FF89-4E1A-A57A-5AF46D548CAF}"/>
              </a:ext>
            </a:extLst>
          </p:cNvPr>
          <p:cNvSpPr/>
          <p:nvPr/>
        </p:nvSpPr>
        <p:spPr>
          <a:xfrm>
            <a:off x="723479" y="934496"/>
            <a:ext cx="4069585" cy="2494503"/>
          </a:xfrm>
          <a:prstGeom prst="roundRect">
            <a:avLst>
              <a:gd name="adj" fmla="val 4533"/>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STOP(</a:t>
            </a:r>
            <a:r>
              <a:rPr kumimoji="1" lang="ja-JP" altLang="en-US" sz="1600" dirty="0">
                <a:solidFill>
                  <a:schemeClr val="tx1"/>
                </a:solidFill>
              </a:rPr>
              <a:t>認証情報引渡し</a:t>
            </a:r>
            <a:r>
              <a:rPr kumimoji="1" lang="en-US" altLang="ja-JP" sz="1600" dirty="0">
                <a:solidFill>
                  <a:schemeClr val="tx1"/>
                </a:solidFill>
              </a:rPr>
              <a:t>I/F)</a:t>
            </a:r>
            <a:endParaRPr kumimoji="1" lang="ja-JP" altLang="en-US" sz="1600" dirty="0">
              <a:solidFill>
                <a:schemeClr val="tx1"/>
              </a:solidFill>
            </a:endParaRPr>
          </a:p>
        </p:txBody>
      </p:sp>
      <p:sp>
        <p:nvSpPr>
          <p:cNvPr id="12" name="角丸四角形 41">
            <a:extLst>
              <a:ext uri="{FF2B5EF4-FFF2-40B4-BE49-F238E27FC236}">
                <a16:creationId xmlns:a16="http://schemas.microsoft.com/office/drawing/2014/main" id="{8206DD7D-75DB-4562-AA16-D4F2BE55CB0B}"/>
              </a:ext>
            </a:extLst>
          </p:cNvPr>
          <p:cNvSpPr/>
          <p:nvPr/>
        </p:nvSpPr>
        <p:spPr>
          <a:xfrm>
            <a:off x="1281824" y="1492751"/>
            <a:ext cx="2873828" cy="386448"/>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Form</a:t>
            </a:r>
            <a:r>
              <a:rPr kumimoji="1" lang="ja-JP" altLang="en-US" sz="1600" b="1" dirty="0">
                <a:latin typeface="+mj-ea"/>
                <a:ea typeface="+mj-ea"/>
              </a:rPr>
              <a:t>認証チケット</a:t>
            </a:r>
          </a:p>
        </p:txBody>
      </p:sp>
      <p:pic>
        <p:nvPicPr>
          <p:cNvPr id="13" name="図 12">
            <a:extLst>
              <a:ext uri="{FF2B5EF4-FFF2-40B4-BE49-F238E27FC236}">
                <a16:creationId xmlns:a16="http://schemas.microsoft.com/office/drawing/2014/main" id="{473C82FA-6CEF-44A5-82DD-3A0AECE506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4748" y="1550343"/>
            <a:ext cx="553234" cy="271263"/>
          </a:xfrm>
          <a:prstGeom prst="rect">
            <a:avLst/>
          </a:prstGeom>
        </p:spPr>
      </p:pic>
      <p:sp>
        <p:nvSpPr>
          <p:cNvPr id="14" name="角丸四角形 41">
            <a:extLst>
              <a:ext uri="{FF2B5EF4-FFF2-40B4-BE49-F238E27FC236}">
                <a16:creationId xmlns:a16="http://schemas.microsoft.com/office/drawing/2014/main" id="{BA358596-DA01-4F0B-98FB-2C15B9B13BDB}"/>
              </a:ext>
            </a:extLst>
          </p:cNvPr>
          <p:cNvSpPr/>
          <p:nvPr/>
        </p:nvSpPr>
        <p:spPr>
          <a:xfrm>
            <a:off x="1055077" y="2413584"/>
            <a:ext cx="3326004" cy="660818"/>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認証情報引渡しページ</a:t>
            </a:r>
            <a:endParaRPr kumimoji="1" lang="en-US" altLang="ja-JP" sz="1600" b="1" dirty="0">
              <a:latin typeface="+mj-ea"/>
              <a:ea typeface="+mj-ea"/>
            </a:endParaRPr>
          </a:p>
          <a:p>
            <a:pPr algn="ctr"/>
            <a:r>
              <a:rPr kumimoji="1" lang="en-US" altLang="ja-JP" sz="1600" b="1" dirty="0">
                <a:latin typeface="+mj-ea"/>
                <a:ea typeface="+mj-ea"/>
              </a:rPr>
              <a:t>(SessionTimeoutProvider.aspx)</a:t>
            </a:r>
            <a:endParaRPr kumimoji="1" lang="ja-JP" altLang="en-US" sz="1600" b="1" dirty="0">
              <a:latin typeface="+mj-ea"/>
              <a:ea typeface="+mj-ea"/>
            </a:endParaRPr>
          </a:p>
        </p:txBody>
      </p:sp>
      <p:sp>
        <p:nvSpPr>
          <p:cNvPr id="15" name="角丸四角形 46">
            <a:extLst>
              <a:ext uri="{FF2B5EF4-FFF2-40B4-BE49-F238E27FC236}">
                <a16:creationId xmlns:a16="http://schemas.microsoft.com/office/drawing/2014/main" id="{723414D5-10BD-4FDC-B843-E815DFB15DBD}"/>
              </a:ext>
            </a:extLst>
          </p:cNvPr>
          <p:cNvSpPr/>
          <p:nvPr/>
        </p:nvSpPr>
        <p:spPr>
          <a:xfrm>
            <a:off x="6660906" y="934495"/>
            <a:ext cx="4382232" cy="4411377"/>
          </a:xfrm>
          <a:prstGeom prst="roundRect">
            <a:avLst>
              <a:gd name="adj" fmla="val 4533"/>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えらべる倶楽部アプリケーション側</a:t>
            </a:r>
            <a:endParaRPr kumimoji="1" lang="en-US" altLang="ja-JP" sz="1600" dirty="0">
              <a:solidFill>
                <a:schemeClr val="tx1"/>
              </a:solidFill>
            </a:endParaRPr>
          </a:p>
          <a:p>
            <a:pPr algn="ctr"/>
            <a:r>
              <a:rPr kumimoji="1" lang="en-US" altLang="ja-JP" sz="1600" dirty="0">
                <a:solidFill>
                  <a:schemeClr val="tx1"/>
                </a:solidFill>
              </a:rPr>
              <a:t>(/elavel-club.com)</a:t>
            </a:r>
            <a:endParaRPr kumimoji="1" lang="ja-JP" altLang="en-US" sz="1600" dirty="0">
              <a:solidFill>
                <a:schemeClr val="tx1"/>
              </a:solidFill>
            </a:endParaRPr>
          </a:p>
        </p:txBody>
      </p:sp>
      <p:sp>
        <p:nvSpPr>
          <p:cNvPr id="16" name="角丸四角形 41">
            <a:extLst>
              <a:ext uri="{FF2B5EF4-FFF2-40B4-BE49-F238E27FC236}">
                <a16:creationId xmlns:a16="http://schemas.microsoft.com/office/drawing/2014/main" id="{CE15A704-699F-4879-BF3A-930E7AD279B0}"/>
              </a:ext>
            </a:extLst>
          </p:cNvPr>
          <p:cNvSpPr/>
          <p:nvPr/>
        </p:nvSpPr>
        <p:spPr>
          <a:xfrm>
            <a:off x="7205987" y="1685974"/>
            <a:ext cx="3210517" cy="660818"/>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認証情報中継ページ</a:t>
            </a:r>
            <a:endParaRPr kumimoji="1" lang="en-US" altLang="ja-JP" sz="1600" b="1" dirty="0">
              <a:latin typeface="+mj-ea"/>
              <a:ea typeface="+mj-ea"/>
            </a:endParaRPr>
          </a:p>
          <a:p>
            <a:pPr algn="ctr"/>
            <a:r>
              <a:rPr kumimoji="1" lang="en-US" altLang="ja-JP" sz="1600" b="1" dirty="0">
                <a:latin typeface="+mj-ea"/>
                <a:ea typeface="+mj-ea"/>
              </a:rPr>
              <a:t>(AuthTransmitter.ashx)</a:t>
            </a:r>
            <a:endParaRPr kumimoji="1" lang="ja-JP" altLang="en-US" sz="1600" b="1" dirty="0">
              <a:latin typeface="+mj-ea"/>
              <a:ea typeface="+mj-ea"/>
            </a:endParaRPr>
          </a:p>
        </p:txBody>
      </p:sp>
      <p:cxnSp>
        <p:nvCxnSpPr>
          <p:cNvPr id="17" name="コネクタ: カギ線 16">
            <a:extLst>
              <a:ext uri="{FF2B5EF4-FFF2-40B4-BE49-F238E27FC236}">
                <a16:creationId xmlns:a16="http://schemas.microsoft.com/office/drawing/2014/main" id="{86E11959-F5AE-4CA5-94B0-A42BA81B0931}"/>
              </a:ext>
            </a:extLst>
          </p:cNvPr>
          <p:cNvCxnSpPr>
            <a:cxnSpLocks/>
            <a:stCxn id="16" idx="1"/>
            <a:endCxn id="14" idx="3"/>
          </p:cNvCxnSpPr>
          <p:nvPr/>
        </p:nvCxnSpPr>
        <p:spPr>
          <a:xfrm rot="10800000" flipV="1">
            <a:off x="4381081" y="2016383"/>
            <a:ext cx="2824906" cy="72761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5E08E00D-8C6D-4896-96F3-AB2DEF62C764}"/>
              </a:ext>
            </a:extLst>
          </p:cNvPr>
          <p:cNvCxnSpPr>
            <a:cxnSpLocks/>
            <a:stCxn id="14" idx="0"/>
            <a:endCxn id="12" idx="2"/>
          </p:cNvCxnSpPr>
          <p:nvPr/>
        </p:nvCxnSpPr>
        <p:spPr>
          <a:xfrm rot="5400000" flipH="1" flipV="1">
            <a:off x="2451216" y="2146063"/>
            <a:ext cx="534385" cy="659"/>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27B5E27-159C-4CB1-85C4-ADD00C07EC81}"/>
              </a:ext>
            </a:extLst>
          </p:cNvPr>
          <p:cNvSpPr txBox="1"/>
          <p:nvPr/>
        </p:nvSpPr>
        <p:spPr>
          <a:xfrm>
            <a:off x="7199575" y="2727289"/>
            <a:ext cx="3216930" cy="553998"/>
          </a:xfrm>
          <a:prstGeom prst="rect">
            <a:avLst/>
          </a:prstGeom>
          <a:ln w="28575"/>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1400" dirty="0"/>
              <a:t>アプリケーション自身の認証発行</a:t>
            </a:r>
            <a:endParaRPr kumimoji="1" lang="en-US" altLang="ja-JP" sz="1400" dirty="0"/>
          </a:p>
          <a:p>
            <a:pPr algn="ctr"/>
            <a:r>
              <a:rPr kumimoji="1" lang="ja-JP" altLang="en-US" sz="1600" b="1" dirty="0">
                <a:solidFill>
                  <a:schemeClr val="accent6">
                    <a:lumMod val="50000"/>
                  </a:schemeClr>
                </a:solidFill>
              </a:rPr>
              <a:t>（</a:t>
            </a:r>
            <a:r>
              <a:rPr kumimoji="1" lang="en-US" altLang="ja-JP" sz="1600" b="1" dirty="0">
                <a:solidFill>
                  <a:schemeClr val="accent6">
                    <a:lumMod val="50000"/>
                  </a:schemeClr>
                </a:solidFill>
              </a:rPr>
              <a:t>=</a:t>
            </a:r>
            <a:r>
              <a:rPr kumimoji="1" lang="ja-JP" altLang="en-US" sz="1600" b="1" dirty="0">
                <a:solidFill>
                  <a:schemeClr val="accent6">
                    <a:lumMod val="50000"/>
                  </a:schemeClr>
                </a:solidFill>
              </a:rPr>
              <a:t>認可）</a:t>
            </a:r>
          </a:p>
        </p:txBody>
      </p:sp>
      <p:cxnSp>
        <p:nvCxnSpPr>
          <p:cNvPr id="29" name="コネクタ: カギ線 28">
            <a:extLst>
              <a:ext uri="{FF2B5EF4-FFF2-40B4-BE49-F238E27FC236}">
                <a16:creationId xmlns:a16="http://schemas.microsoft.com/office/drawing/2014/main" id="{CBBE8ACC-0804-4CE4-8210-C2E6BEFDCED6}"/>
              </a:ext>
            </a:extLst>
          </p:cNvPr>
          <p:cNvCxnSpPr>
            <a:cxnSpLocks/>
            <a:stCxn id="28" idx="0"/>
            <a:endCxn id="16" idx="2"/>
          </p:cNvCxnSpPr>
          <p:nvPr/>
        </p:nvCxnSpPr>
        <p:spPr>
          <a:xfrm rot="5400000" flipH="1" flipV="1">
            <a:off x="8619395" y="2535438"/>
            <a:ext cx="380497" cy="3206"/>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2" name="図 31">
            <a:extLst>
              <a:ext uri="{FF2B5EF4-FFF2-40B4-BE49-F238E27FC236}">
                <a16:creationId xmlns:a16="http://schemas.microsoft.com/office/drawing/2014/main" id="{68B85042-0ABB-4C74-9AC4-C4FD608315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8451" y="2938770"/>
            <a:ext cx="553234" cy="271263"/>
          </a:xfrm>
          <a:prstGeom prst="rect">
            <a:avLst/>
          </a:prstGeom>
        </p:spPr>
      </p:pic>
      <p:sp>
        <p:nvSpPr>
          <p:cNvPr id="35" name="角丸四角形 41">
            <a:extLst>
              <a:ext uri="{FF2B5EF4-FFF2-40B4-BE49-F238E27FC236}">
                <a16:creationId xmlns:a16="http://schemas.microsoft.com/office/drawing/2014/main" id="{1D9A6C3F-FBE0-4D1E-B4A2-ACF3E07DD223}"/>
              </a:ext>
            </a:extLst>
          </p:cNvPr>
          <p:cNvSpPr/>
          <p:nvPr/>
        </p:nvSpPr>
        <p:spPr>
          <a:xfrm>
            <a:off x="7209623" y="5622150"/>
            <a:ext cx="3191881" cy="444828"/>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新認証局用</a:t>
            </a:r>
            <a:r>
              <a:rPr kumimoji="1" lang="en-US" altLang="ja-JP" sz="1600" b="1" dirty="0">
                <a:latin typeface="+mj-ea"/>
                <a:ea typeface="+mj-ea"/>
              </a:rPr>
              <a:t>Cookie</a:t>
            </a:r>
            <a:endParaRPr kumimoji="1" lang="ja-JP" altLang="en-US" sz="1600" b="1" dirty="0">
              <a:latin typeface="+mj-ea"/>
              <a:ea typeface="+mj-ea"/>
            </a:endParaRPr>
          </a:p>
        </p:txBody>
      </p:sp>
      <p:pic>
        <p:nvPicPr>
          <p:cNvPr id="36" name="図 35">
            <a:extLst>
              <a:ext uri="{FF2B5EF4-FFF2-40B4-BE49-F238E27FC236}">
                <a16:creationId xmlns:a16="http://schemas.microsoft.com/office/drawing/2014/main" id="{8FEC9EA9-0808-4690-85A1-2A2710DD0E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3404" y="5669114"/>
            <a:ext cx="553234" cy="271263"/>
          </a:xfrm>
          <a:prstGeom prst="rect">
            <a:avLst/>
          </a:prstGeom>
        </p:spPr>
      </p:pic>
      <p:sp>
        <p:nvSpPr>
          <p:cNvPr id="37" name="角丸四角形 41">
            <a:extLst>
              <a:ext uri="{FF2B5EF4-FFF2-40B4-BE49-F238E27FC236}">
                <a16:creationId xmlns:a16="http://schemas.microsoft.com/office/drawing/2014/main" id="{E4595AB4-1F33-452F-8743-36E879862BA3}"/>
              </a:ext>
            </a:extLst>
          </p:cNvPr>
          <p:cNvSpPr/>
          <p:nvPr/>
        </p:nvSpPr>
        <p:spPr>
          <a:xfrm>
            <a:off x="7205987" y="3661784"/>
            <a:ext cx="3210517" cy="1412296"/>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各ページ要求開始時処理</a:t>
            </a:r>
            <a:endParaRPr kumimoji="1" lang="en-US" altLang="ja-JP" sz="1600" b="1" dirty="0">
              <a:latin typeface="+mj-ea"/>
              <a:ea typeface="+mj-ea"/>
            </a:endParaRPr>
          </a:p>
          <a:p>
            <a:pPr algn="ctr"/>
            <a:r>
              <a:rPr kumimoji="1" lang="ja-JP" altLang="en-US" sz="1600" b="1" dirty="0">
                <a:latin typeface="+mj-ea"/>
                <a:ea typeface="+mj-ea"/>
              </a:rPr>
              <a:t>↓</a:t>
            </a:r>
            <a:r>
              <a:rPr kumimoji="1" lang="ja-JP" altLang="en-US" sz="1600" b="1" dirty="0">
                <a:latin typeface="+mj-ea"/>
              </a:rPr>
              <a:t> ↓ </a:t>
            </a:r>
            <a:endParaRPr kumimoji="1" lang="en-US" altLang="ja-JP" sz="1600" b="1" dirty="0">
              <a:latin typeface="+mj-ea"/>
              <a:ea typeface="+mj-ea"/>
            </a:endParaRPr>
          </a:p>
          <a:p>
            <a:pPr algn="ctr"/>
            <a:r>
              <a:rPr kumimoji="1" lang="ja-JP" altLang="en-US" sz="1600" b="1" dirty="0">
                <a:latin typeface="+mj-ea"/>
                <a:ea typeface="+mj-ea"/>
              </a:rPr>
              <a:t>認証状態チェック処理</a:t>
            </a:r>
            <a:endParaRPr kumimoji="1" lang="en-US" altLang="ja-JP" sz="1600" b="1" dirty="0">
              <a:latin typeface="+mj-ea"/>
              <a:ea typeface="+mj-ea"/>
            </a:endParaRPr>
          </a:p>
          <a:p>
            <a:pPr algn="ctr"/>
            <a:r>
              <a:rPr kumimoji="1" lang="ja-JP" altLang="en-US" sz="1600" b="1" dirty="0">
                <a:latin typeface="+mj-ea"/>
                <a:ea typeface="+mj-ea"/>
              </a:rPr>
              <a:t>状態に応じて自身の認証情報書き換え／セッションクリア・・・</a:t>
            </a:r>
          </a:p>
        </p:txBody>
      </p:sp>
      <p:cxnSp>
        <p:nvCxnSpPr>
          <p:cNvPr id="38" name="コネクタ: カギ線 37">
            <a:extLst>
              <a:ext uri="{FF2B5EF4-FFF2-40B4-BE49-F238E27FC236}">
                <a16:creationId xmlns:a16="http://schemas.microsoft.com/office/drawing/2014/main" id="{63821449-029D-45C9-AEC2-2BC5757B7C87}"/>
              </a:ext>
            </a:extLst>
          </p:cNvPr>
          <p:cNvCxnSpPr>
            <a:cxnSpLocks/>
            <a:stCxn id="37" idx="2"/>
            <a:endCxn id="35" idx="0"/>
          </p:cNvCxnSpPr>
          <p:nvPr/>
        </p:nvCxnSpPr>
        <p:spPr>
          <a:xfrm rot="5400000">
            <a:off x="8534370" y="5345274"/>
            <a:ext cx="548070" cy="5682"/>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CCBA3C29-5227-41B0-BD90-8ED372B1AD5B}"/>
              </a:ext>
            </a:extLst>
          </p:cNvPr>
          <p:cNvSpPr>
            <a:spLocks noGrp="1"/>
          </p:cNvSpPr>
          <p:nvPr>
            <p:ph type="title" idx="4294967295"/>
          </p:nvPr>
        </p:nvSpPr>
        <p:spPr>
          <a:xfrm>
            <a:off x="0" y="-15328"/>
            <a:ext cx="12192000" cy="396000"/>
          </a:xfrm>
        </p:spPr>
        <p:style>
          <a:lnRef idx="0">
            <a:schemeClr val="accent6"/>
          </a:lnRef>
          <a:fillRef idx="3">
            <a:schemeClr val="accent6"/>
          </a:fillRef>
          <a:effectRef idx="3">
            <a:schemeClr val="accent6"/>
          </a:effectRef>
          <a:fontRef idx="minor">
            <a:schemeClr val="lt1"/>
          </a:fontRef>
        </p:style>
        <p:txBody>
          <a:bodyPr/>
          <a:lstStyle/>
          <a:p>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11-3.</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会員ログイン機能構成（</a:t>
            </a:r>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3-STOP</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を利用するアプリケーション側）</a:t>
            </a:r>
            <a:endParaRPr kumimoji="1" lang="ja-JP" altLang="en-US" dirty="0"/>
          </a:p>
        </p:txBody>
      </p:sp>
      <p:sp>
        <p:nvSpPr>
          <p:cNvPr id="18" name="吹き出し: 角を丸めた四角形 17">
            <a:extLst>
              <a:ext uri="{FF2B5EF4-FFF2-40B4-BE49-F238E27FC236}">
                <a16:creationId xmlns:a16="http://schemas.microsoft.com/office/drawing/2014/main" id="{5F64D980-6B4F-4EA1-9AB3-F71A95E5613D}"/>
              </a:ext>
            </a:extLst>
          </p:cNvPr>
          <p:cNvSpPr/>
          <p:nvPr/>
        </p:nvSpPr>
        <p:spPr>
          <a:xfrm>
            <a:off x="2222500" y="4379703"/>
            <a:ext cx="3873500" cy="894432"/>
          </a:xfrm>
          <a:prstGeom prst="wedgeRoundRectCallout">
            <a:avLst>
              <a:gd name="adj1" fmla="val 64573"/>
              <a:gd name="adj2" fmla="val -38127"/>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r>
              <a:rPr kumimoji="1" lang="ja-JP" altLang="en-US" sz="1400" dirty="0">
                <a:solidFill>
                  <a:schemeClr val="tx1"/>
                </a:solidFill>
              </a:rPr>
              <a:t>スマホサイト</a:t>
            </a:r>
            <a:r>
              <a:rPr kumimoji="1" lang="en-US" altLang="ja-JP" sz="1400" dirty="0">
                <a:solidFill>
                  <a:schemeClr val="tx1"/>
                </a:solidFill>
              </a:rPr>
              <a:t>(/</a:t>
            </a:r>
            <a:r>
              <a:rPr kumimoji="1" lang="en-US" altLang="ja-JP" sz="1400" dirty="0" err="1">
                <a:solidFill>
                  <a:schemeClr val="tx1"/>
                </a:solidFill>
              </a:rPr>
              <a:t>smp</a:t>
            </a:r>
            <a:r>
              <a:rPr kumimoji="1" lang="en-US" altLang="ja-JP" sz="1400" dirty="0">
                <a:solidFill>
                  <a:schemeClr val="tx1"/>
                </a:solidFill>
              </a:rPr>
              <a:t>)</a:t>
            </a:r>
            <a:r>
              <a:rPr kumimoji="1" lang="ja-JP" altLang="en-US" sz="1400" dirty="0">
                <a:solidFill>
                  <a:schemeClr val="tx1"/>
                </a:solidFill>
              </a:rPr>
              <a:t>はこの形式に直すため、認証部分の修正が必要になる。</a:t>
            </a:r>
          </a:p>
        </p:txBody>
      </p:sp>
    </p:spTree>
    <p:extLst>
      <p:ext uri="{BB962C8B-B14F-4D97-AF65-F5344CB8AC3E}">
        <p14:creationId xmlns:p14="http://schemas.microsoft.com/office/powerpoint/2010/main" val="14100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45786FC5-5635-4BE4-A7AB-93E11C29F3C6}"/>
              </a:ext>
            </a:extLst>
          </p:cNvPr>
          <p:cNvSpPr>
            <a:spLocks noGrp="1"/>
          </p:cNvSpPr>
          <p:nvPr>
            <p:ph type="title"/>
          </p:nvPr>
        </p:nvSpPr>
        <p:spPr>
          <a:xfrm>
            <a:off x="0" y="-1"/>
            <a:ext cx="12192000" cy="468000"/>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Autofit/>
          </a:bodyPr>
          <a:lstStyle/>
          <a:p>
            <a:r>
              <a:rPr kumimoji="1" lang="ja-JP" altLang="en-US" sz="2400" dirty="0">
                <a:latin typeface="HGS創英角ｺﾞｼｯｸUB" panose="020B0900000000000000" pitchFamily="50" charset="-128"/>
                <a:ea typeface="HGS創英角ｺﾞｼｯｸUB" panose="020B0900000000000000" pitchFamily="50" charset="-128"/>
              </a:rPr>
              <a:t>目次</a:t>
            </a:r>
          </a:p>
        </p:txBody>
      </p:sp>
      <p:sp>
        <p:nvSpPr>
          <p:cNvPr id="9" name="コンテンツ プレースホルダー 8">
            <a:extLst>
              <a:ext uri="{FF2B5EF4-FFF2-40B4-BE49-F238E27FC236}">
                <a16:creationId xmlns:a16="http://schemas.microsoft.com/office/drawing/2014/main" id="{29146447-1323-4CAA-A05E-C80D2635764F}"/>
              </a:ext>
            </a:extLst>
          </p:cNvPr>
          <p:cNvSpPr>
            <a:spLocks noGrp="1"/>
          </p:cNvSpPr>
          <p:nvPr>
            <p:ph idx="1"/>
          </p:nvPr>
        </p:nvSpPr>
        <p:spPr>
          <a:xfrm>
            <a:off x="374650" y="857250"/>
            <a:ext cx="11474450" cy="4718050"/>
          </a:xfrm>
        </p:spPr>
        <p:txBody>
          <a:bodyPr numCol="2">
            <a:normAutofit/>
          </a:bodyPr>
          <a:lstStyle/>
          <a:p>
            <a:pPr marL="0" indent="0">
              <a:buNone/>
            </a:pPr>
            <a:r>
              <a:rPr lang="en-US" altLang="ja-JP" sz="1600" dirty="0">
                <a:latin typeface="+mj-ea"/>
                <a:ea typeface="+mj-ea"/>
                <a:hlinkClick r:id="rId3" action="ppaction://hlinksldjump"/>
              </a:rPr>
              <a:t>1. </a:t>
            </a:r>
            <a:r>
              <a:rPr lang="ja-JP" altLang="en-US" sz="1600" dirty="0">
                <a:latin typeface="+mj-ea"/>
                <a:ea typeface="+mj-ea"/>
                <a:hlinkClick r:id="rId3" action="ppaction://hlinksldjump"/>
              </a:rPr>
              <a:t>ログイン</a:t>
            </a:r>
            <a:r>
              <a:rPr lang="en-US" altLang="ja-JP" sz="1600" dirty="0">
                <a:latin typeface="+mj-ea"/>
                <a:ea typeface="+mj-ea"/>
                <a:hlinkClick r:id="rId3" action="ppaction://hlinksldjump"/>
              </a:rPr>
              <a:t>UI</a:t>
            </a:r>
            <a:r>
              <a:rPr lang="ja-JP" altLang="en-US" sz="1600" dirty="0">
                <a:latin typeface="+mj-ea"/>
                <a:ea typeface="+mj-ea"/>
                <a:hlinkClick r:id="rId3" action="ppaction://hlinksldjump"/>
              </a:rPr>
              <a:t>表示時のフロー</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4" action="ppaction://hlinksldjump"/>
              </a:rPr>
              <a:t>2. </a:t>
            </a:r>
            <a:r>
              <a:rPr lang="ja-JP" altLang="en-US" sz="1600" dirty="0">
                <a:latin typeface="+mj-ea"/>
                <a:ea typeface="+mj-ea"/>
                <a:hlinkClick r:id="rId4" action="ppaction://hlinksldjump"/>
              </a:rPr>
              <a:t>未認証状態からの通常ログインフロー</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5" action="ppaction://hlinksldjump"/>
              </a:rPr>
              <a:t>3. </a:t>
            </a:r>
            <a:r>
              <a:rPr lang="ja-JP" altLang="en-US" sz="1600" dirty="0">
                <a:latin typeface="+mj-ea"/>
                <a:ea typeface="+mj-ea"/>
                <a:hlinkClick r:id="rId5" action="ppaction://hlinksldjump"/>
              </a:rPr>
              <a:t>セッションタイムアウト時のログインフロー</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6" action="ppaction://hlinksldjump"/>
              </a:rPr>
              <a:t>4. </a:t>
            </a:r>
            <a:r>
              <a:rPr lang="ja-JP" altLang="en-US" sz="1600" dirty="0">
                <a:latin typeface="+mj-ea"/>
                <a:ea typeface="+mj-ea"/>
                <a:hlinkClick r:id="rId6" action="ppaction://hlinksldjump"/>
              </a:rPr>
              <a:t>初回ログイン</a:t>
            </a:r>
            <a:r>
              <a:rPr lang="en-US" altLang="ja-JP" sz="1600" dirty="0">
                <a:latin typeface="+mj-ea"/>
                <a:ea typeface="+mj-ea"/>
                <a:hlinkClick r:id="rId6" action="ppaction://hlinksldjump"/>
              </a:rPr>
              <a:t>(</a:t>
            </a:r>
            <a:r>
              <a:rPr lang="ja-JP" altLang="en-US" sz="1600" dirty="0">
                <a:latin typeface="+mj-ea"/>
                <a:ea typeface="+mj-ea"/>
                <a:hlinkClick r:id="rId6" action="ppaction://hlinksldjump"/>
              </a:rPr>
              <a:t>＝仮</a:t>
            </a:r>
            <a:r>
              <a:rPr lang="en-US" altLang="ja-JP" sz="1600" dirty="0">
                <a:latin typeface="+mj-ea"/>
                <a:ea typeface="+mj-ea"/>
                <a:hlinkClick r:id="rId6" action="ppaction://hlinksldjump"/>
              </a:rPr>
              <a:t>PW</a:t>
            </a:r>
            <a:r>
              <a:rPr lang="ja-JP" altLang="en-US" sz="1600" dirty="0">
                <a:latin typeface="+mj-ea"/>
                <a:ea typeface="+mj-ea"/>
                <a:hlinkClick r:id="rId6" action="ppaction://hlinksldjump"/>
              </a:rPr>
              <a:t>状態でのログイン</a:t>
            </a:r>
            <a:r>
              <a:rPr lang="en-US" altLang="ja-JP" sz="1600" dirty="0">
                <a:latin typeface="+mj-ea"/>
                <a:ea typeface="+mj-ea"/>
                <a:hlinkClick r:id="rId6" action="ppaction://hlinksldjump"/>
              </a:rPr>
              <a:t>)</a:t>
            </a:r>
            <a:r>
              <a:rPr lang="ja-JP" altLang="en-US" sz="1600" dirty="0">
                <a:latin typeface="+mj-ea"/>
                <a:ea typeface="+mj-ea"/>
                <a:hlinkClick r:id="rId6" action="ppaction://hlinksldjump"/>
              </a:rPr>
              <a:t>時のフロー</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7" action="ppaction://hlinksldjump"/>
              </a:rPr>
              <a:t>5. </a:t>
            </a:r>
            <a:r>
              <a:rPr lang="ja-JP" altLang="en-US" sz="1600" dirty="0">
                <a:latin typeface="+mj-ea"/>
                <a:ea typeface="+mj-ea"/>
                <a:hlinkClick r:id="rId7" action="ppaction://hlinksldjump"/>
              </a:rPr>
              <a:t>本</a:t>
            </a:r>
            <a:r>
              <a:rPr lang="en-US" altLang="ja-JP" sz="1600" dirty="0">
                <a:latin typeface="+mj-ea"/>
                <a:ea typeface="+mj-ea"/>
                <a:hlinkClick r:id="rId7" action="ppaction://hlinksldjump"/>
              </a:rPr>
              <a:t>PW</a:t>
            </a:r>
            <a:r>
              <a:rPr lang="ja-JP" altLang="en-US" sz="1600" dirty="0">
                <a:latin typeface="+mj-ea"/>
                <a:ea typeface="+mj-ea"/>
                <a:hlinkClick r:id="rId7" action="ppaction://hlinksldjump"/>
              </a:rPr>
              <a:t>有効期限切れ時のログインフロー</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8" action="ppaction://hlinksldjump"/>
              </a:rPr>
              <a:t>6. UI</a:t>
            </a:r>
            <a:r>
              <a:rPr lang="ja-JP" altLang="en-US" sz="1600" dirty="0">
                <a:latin typeface="+mj-ea"/>
                <a:ea typeface="+mj-ea"/>
                <a:hlinkClick r:id="rId8" action="ppaction://hlinksldjump"/>
              </a:rPr>
              <a:t>からのログインエラー時のフロー</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9" action="ppaction://hlinksldjump"/>
              </a:rPr>
              <a:t>7. SSO</a:t>
            </a:r>
            <a:r>
              <a:rPr lang="ja-JP" altLang="en-US" sz="1600" dirty="0">
                <a:latin typeface="+mj-ea"/>
                <a:ea typeface="+mj-ea"/>
                <a:hlinkClick r:id="rId9" action="ppaction://hlinksldjump"/>
              </a:rPr>
              <a:t>連携要求時のフロー</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10" action="ppaction://hlinksldjump"/>
              </a:rPr>
              <a:t>8. </a:t>
            </a:r>
            <a:r>
              <a:rPr lang="ja-JP" altLang="en-US" sz="1600" dirty="0">
                <a:latin typeface="+mj-ea"/>
                <a:ea typeface="+mj-ea"/>
                <a:hlinkClick r:id="rId10" action="ppaction://hlinksldjump"/>
              </a:rPr>
              <a:t>スマホアプリからのログインフロー</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11" action="ppaction://hlinksldjump"/>
              </a:rPr>
              <a:t>9. </a:t>
            </a:r>
            <a:r>
              <a:rPr lang="ja-JP" altLang="en-US" sz="1600" dirty="0">
                <a:latin typeface="+mj-ea"/>
                <a:ea typeface="+mj-ea"/>
                <a:hlinkClick r:id="rId11" action="ppaction://hlinksldjump"/>
              </a:rPr>
              <a:t>スマホ専用ログインエンジンからのログインフロー</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12" action="ppaction://hlinksldjump"/>
              </a:rPr>
              <a:t>10-1. </a:t>
            </a:r>
            <a:r>
              <a:rPr lang="ja-JP" altLang="en-US" sz="1600" dirty="0">
                <a:latin typeface="+mj-ea"/>
                <a:ea typeface="+mj-ea"/>
                <a:hlinkClick r:id="rId12" action="ppaction://hlinksldjump"/>
              </a:rPr>
              <a:t>今回の改修でログインから廃止する機能</a:t>
            </a:r>
            <a:endParaRPr lang="ja-JP" altLang="en-US" sz="1600" dirty="0">
              <a:latin typeface="+mj-ea"/>
              <a:ea typeface="+mj-ea"/>
            </a:endParaRPr>
          </a:p>
          <a:p>
            <a:pPr marL="0" indent="0">
              <a:buNone/>
            </a:pPr>
            <a:br>
              <a:rPr lang="en-US" altLang="ja-JP" sz="1600" dirty="0">
                <a:latin typeface="+mj-ea"/>
                <a:ea typeface="+mj-ea"/>
                <a:hlinkClick r:id="rId13" action="ppaction://hlinksldjump"/>
              </a:rPr>
            </a:br>
            <a:r>
              <a:rPr lang="en-US" altLang="ja-JP" sz="1600" dirty="0">
                <a:latin typeface="+mj-ea"/>
                <a:ea typeface="+mj-ea"/>
                <a:hlinkClick r:id="rId13" action="ppaction://hlinksldjump"/>
              </a:rPr>
              <a:t>10-2. </a:t>
            </a:r>
            <a:r>
              <a:rPr lang="ja-JP" altLang="en-US" sz="1600" dirty="0">
                <a:latin typeface="+mj-ea"/>
                <a:ea typeface="+mj-ea"/>
                <a:hlinkClick r:id="rId13" action="ppaction://hlinksldjump"/>
              </a:rPr>
              <a:t>今回の改修でログインから追加で廃止すべき機能</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14" action="ppaction://hlinksldjump"/>
              </a:rPr>
              <a:t>11-1.</a:t>
            </a:r>
            <a:r>
              <a:rPr lang="ja-JP" altLang="en-US" sz="1600" dirty="0">
                <a:latin typeface="+mj-ea"/>
                <a:ea typeface="+mj-ea"/>
                <a:hlinkClick r:id="rId14" action="ppaction://hlinksldjump"/>
              </a:rPr>
              <a:t>会員ログイン機能構成（</a:t>
            </a:r>
            <a:r>
              <a:rPr lang="en-US" altLang="ja-JP" sz="1600" dirty="0">
                <a:latin typeface="+mj-ea"/>
                <a:ea typeface="+mj-ea"/>
                <a:hlinkClick r:id="rId14" action="ppaction://hlinksldjump"/>
              </a:rPr>
              <a:t>1-</a:t>
            </a:r>
            <a:r>
              <a:rPr lang="ja-JP" altLang="en-US" sz="1600" dirty="0">
                <a:latin typeface="+mj-ea"/>
                <a:ea typeface="+mj-ea"/>
                <a:hlinkClick r:id="rId14" action="ppaction://hlinksldjump"/>
              </a:rPr>
              <a:t>ログイン</a:t>
            </a:r>
            <a:r>
              <a:rPr lang="en-US" altLang="ja-JP" sz="1600" dirty="0">
                <a:latin typeface="+mj-ea"/>
                <a:ea typeface="+mj-ea"/>
                <a:hlinkClick r:id="rId14" action="ppaction://hlinksldjump"/>
              </a:rPr>
              <a:t>UI</a:t>
            </a:r>
            <a:r>
              <a:rPr lang="ja-JP" altLang="en-US" sz="1600" dirty="0">
                <a:latin typeface="+mj-ea"/>
                <a:ea typeface="+mj-ea"/>
                <a:hlinkClick r:id="rId14" action="ppaction://hlinksldjump"/>
              </a:rPr>
              <a:t>＋周辺機能向け機能）</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15" action="ppaction://hlinksldjump"/>
              </a:rPr>
              <a:t>11-2. </a:t>
            </a:r>
            <a:r>
              <a:rPr lang="ja-JP" altLang="en-US" sz="1600" dirty="0">
                <a:latin typeface="+mj-ea"/>
                <a:ea typeface="+mj-ea"/>
                <a:hlinkClick r:id="rId15" action="ppaction://hlinksldjump"/>
              </a:rPr>
              <a:t>会員ログイン機能構成（</a:t>
            </a:r>
            <a:r>
              <a:rPr lang="en-US" altLang="ja-JP" sz="1600" dirty="0">
                <a:latin typeface="+mj-ea"/>
                <a:ea typeface="+mj-ea"/>
                <a:hlinkClick r:id="rId15" action="ppaction://hlinksldjump"/>
              </a:rPr>
              <a:t>2-</a:t>
            </a:r>
            <a:r>
              <a:rPr lang="ja-JP" altLang="en-US" sz="1600" dirty="0">
                <a:latin typeface="+mj-ea"/>
                <a:ea typeface="+mj-ea"/>
                <a:hlinkClick r:id="rId15" action="ppaction://hlinksldjump"/>
              </a:rPr>
              <a:t>本体機能）</a:t>
            </a:r>
            <a:br>
              <a:rPr lang="en-US" altLang="ja-JP" sz="1600" dirty="0">
                <a:latin typeface="+mj-ea"/>
                <a:ea typeface="+mj-ea"/>
              </a:rPr>
            </a:br>
            <a:endParaRPr lang="ja-JP" altLang="en-US" sz="1600" dirty="0">
              <a:latin typeface="+mj-ea"/>
              <a:ea typeface="+mj-ea"/>
            </a:endParaRPr>
          </a:p>
          <a:p>
            <a:pPr marL="0" indent="0">
              <a:buNone/>
            </a:pPr>
            <a:r>
              <a:rPr lang="en-US" altLang="ja-JP" sz="1600" dirty="0">
                <a:latin typeface="+mj-ea"/>
                <a:ea typeface="+mj-ea"/>
                <a:hlinkClick r:id="rId16" action="ppaction://hlinksldjump"/>
              </a:rPr>
              <a:t>11-3.</a:t>
            </a:r>
            <a:r>
              <a:rPr lang="ja-JP" altLang="en-US" sz="1600" dirty="0">
                <a:latin typeface="+mj-ea"/>
                <a:ea typeface="+mj-ea"/>
                <a:hlinkClick r:id="rId16" action="ppaction://hlinksldjump"/>
              </a:rPr>
              <a:t>会員ログイン機能構成（</a:t>
            </a:r>
            <a:r>
              <a:rPr lang="en-US" altLang="ja-JP" sz="1600" dirty="0">
                <a:latin typeface="+mj-ea"/>
                <a:ea typeface="+mj-ea"/>
                <a:hlinkClick r:id="rId16" action="ppaction://hlinksldjump"/>
              </a:rPr>
              <a:t>3-STOP</a:t>
            </a:r>
            <a:r>
              <a:rPr lang="ja-JP" altLang="en-US" sz="1600" dirty="0">
                <a:latin typeface="+mj-ea"/>
                <a:ea typeface="+mj-ea"/>
                <a:hlinkClick r:id="rId16" action="ppaction://hlinksldjump"/>
              </a:rPr>
              <a:t>を利用するアプリケーション側）</a:t>
            </a:r>
            <a:endParaRPr lang="ja-JP" altLang="en-US" sz="1600" dirty="0">
              <a:latin typeface="+mj-ea"/>
              <a:ea typeface="+mj-ea"/>
            </a:endParaRPr>
          </a:p>
          <a:p>
            <a:endParaRPr kumimoji="1" lang="ja-JP" altLang="en-US" sz="1800" dirty="0">
              <a:latin typeface="+mj-ea"/>
              <a:ea typeface="+mj-ea"/>
            </a:endParaRPr>
          </a:p>
        </p:txBody>
      </p:sp>
    </p:spTree>
    <p:extLst>
      <p:ext uri="{BB962C8B-B14F-4D97-AF65-F5344CB8AC3E}">
        <p14:creationId xmlns:p14="http://schemas.microsoft.com/office/powerpoint/2010/main" val="417163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楕円 51">
            <a:extLst>
              <a:ext uri="{FF2B5EF4-FFF2-40B4-BE49-F238E27FC236}">
                <a16:creationId xmlns:a16="http://schemas.microsoft.com/office/drawing/2014/main" id="{9C764BE6-78C9-4F66-B4FF-18AAB57EA102}"/>
              </a:ext>
            </a:extLst>
          </p:cNvPr>
          <p:cNvSpPr/>
          <p:nvPr/>
        </p:nvSpPr>
        <p:spPr>
          <a:xfrm>
            <a:off x="3833332" y="1973683"/>
            <a:ext cx="552982" cy="26996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4EDA2F78-EFD4-41F1-8939-29F377F4F833}"/>
              </a:ext>
            </a:extLst>
          </p:cNvPr>
          <p:cNvGrpSpPr/>
          <p:nvPr/>
        </p:nvGrpSpPr>
        <p:grpSpPr>
          <a:xfrm>
            <a:off x="7408482" y="813916"/>
            <a:ext cx="3822792" cy="3145134"/>
            <a:chOff x="6989234" y="763675"/>
            <a:chExt cx="3822792" cy="3315956"/>
          </a:xfrm>
        </p:grpSpPr>
        <p:sp>
          <p:nvSpPr>
            <p:cNvPr id="40" name="角丸四角形 41">
              <a:extLst>
                <a:ext uri="{FF2B5EF4-FFF2-40B4-BE49-F238E27FC236}">
                  <a16:creationId xmlns:a16="http://schemas.microsoft.com/office/drawing/2014/main" id="{C361D125-7E8D-46E2-A092-BD6DBAE6AEB8}"/>
                </a:ext>
              </a:extLst>
            </p:cNvPr>
            <p:cNvSpPr/>
            <p:nvPr/>
          </p:nvSpPr>
          <p:spPr>
            <a:xfrm>
              <a:off x="7576457" y="1777080"/>
              <a:ext cx="2703399" cy="430832"/>
            </a:xfrm>
            <a:prstGeom prst="roundRect">
              <a:avLst>
                <a:gd name="adj" fmla="val 11384"/>
              </a:avLst>
            </a:prstGeom>
            <a:solidFill>
              <a:schemeClr val="accent6">
                <a:lumMod val="75000"/>
              </a:schemeClr>
            </a:solidFill>
            <a:ln>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600" b="1" dirty="0">
                  <a:latin typeface="+mj-ea"/>
                  <a:ea typeface="+mj-ea"/>
                </a:rPr>
                <a:t>Spook</a:t>
              </a:r>
              <a:r>
                <a:rPr kumimoji="1" lang="ja-JP" altLang="en-US" sz="1600" b="1" dirty="0">
                  <a:latin typeface="+mj-ea"/>
                  <a:ea typeface="+mj-ea"/>
                </a:rPr>
                <a:t>コンテンツページ</a:t>
              </a:r>
            </a:p>
          </p:txBody>
        </p:sp>
        <p:sp>
          <p:nvSpPr>
            <p:cNvPr id="43" name="角丸四角形 41">
              <a:extLst>
                <a:ext uri="{FF2B5EF4-FFF2-40B4-BE49-F238E27FC236}">
                  <a16:creationId xmlns:a16="http://schemas.microsoft.com/office/drawing/2014/main" id="{3C6BE36F-117F-46C4-A02F-CCE0FD7CC9A3}"/>
                </a:ext>
              </a:extLst>
            </p:cNvPr>
            <p:cNvSpPr/>
            <p:nvPr/>
          </p:nvSpPr>
          <p:spPr>
            <a:xfrm>
              <a:off x="7576457" y="2342513"/>
              <a:ext cx="2703399" cy="430832"/>
            </a:xfrm>
            <a:prstGeom prst="roundRect">
              <a:avLst>
                <a:gd name="adj" fmla="val 11384"/>
              </a:avLst>
            </a:prstGeom>
            <a:solidFill>
              <a:schemeClr val="accent6">
                <a:lumMod val="75000"/>
              </a:schemeClr>
            </a:solidFill>
            <a:ln>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600" b="1" dirty="0">
                  <a:latin typeface="+mj-ea"/>
                  <a:ea typeface="+mj-ea"/>
                </a:rPr>
                <a:t>TSM/ELMO</a:t>
              </a:r>
              <a:r>
                <a:rPr kumimoji="1" lang="ja-JP" altLang="en-US" sz="1600" b="1" dirty="0">
                  <a:latin typeface="+mj-ea"/>
                  <a:ea typeface="+mj-ea"/>
                </a:rPr>
                <a:t>内ページ</a:t>
              </a:r>
            </a:p>
          </p:txBody>
        </p:sp>
        <p:sp>
          <p:nvSpPr>
            <p:cNvPr id="50" name="角丸四角形 46">
              <a:extLst>
                <a:ext uri="{FF2B5EF4-FFF2-40B4-BE49-F238E27FC236}">
                  <a16:creationId xmlns:a16="http://schemas.microsoft.com/office/drawing/2014/main" id="{695A1F50-CED5-4D77-890F-39618BC0181C}"/>
                </a:ext>
              </a:extLst>
            </p:cNvPr>
            <p:cNvSpPr/>
            <p:nvPr/>
          </p:nvSpPr>
          <p:spPr>
            <a:xfrm>
              <a:off x="6989234" y="763675"/>
              <a:ext cx="3822792" cy="3315956"/>
            </a:xfrm>
            <a:prstGeom prst="roundRect">
              <a:avLst>
                <a:gd name="adj" fmla="val 2148"/>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elavel-club.com</a:t>
              </a:r>
              <a:r>
                <a:rPr kumimoji="1" lang="ja-JP" altLang="en-US" sz="1600" dirty="0">
                  <a:solidFill>
                    <a:schemeClr val="tx1"/>
                  </a:solidFill>
                </a:rPr>
                <a:t>側</a:t>
              </a:r>
            </a:p>
          </p:txBody>
        </p:sp>
        <p:sp>
          <p:nvSpPr>
            <p:cNvPr id="53" name="角丸四角形 41">
              <a:extLst>
                <a:ext uri="{FF2B5EF4-FFF2-40B4-BE49-F238E27FC236}">
                  <a16:creationId xmlns:a16="http://schemas.microsoft.com/office/drawing/2014/main" id="{81976594-133A-40F4-B8AC-36333E3B395F}"/>
                </a:ext>
              </a:extLst>
            </p:cNvPr>
            <p:cNvSpPr/>
            <p:nvPr/>
          </p:nvSpPr>
          <p:spPr>
            <a:xfrm>
              <a:off x="7576457" y="1218360"/>
              <a:ext cx="2703399" cy="430832"/>
            </a:xfrm>
            <a:prstGeom prst="roundRect">
              <a:avLst>
                <a:gd name="adj" fmla="val 11384"/>
              </a:avLst>
            </a:prstGeom>
            <a:solidFill>
              <a:schemeClr val="accent6">
                <a:lumMod val="75000"/>
              </a:schemeClr>
            </a:solidFill>
            <a:ln>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600" b="1" dirty="0">
                  <a:latin typeface="+mj-ea"/>
                  <a:ea typeface="+mj-ea"/>
                </a:rPr>
                <a:t>SPDB(Top)</a:t>
              </a:r>
              <a:r>
                <a:rPr kumimoji="1" lang="ja-JP" altLang="en-US" sz="1600" b="1" dirty="0">
                  <a:latin typeface="+mj-ea"/>
                  <a:ea typeface="+mj-ea"/>
                </a:rPr>
                <a:t>ページ</a:t>
              </a:r>
            </a:p>
          </p:txBody>
        </p:sp>
        <p:sp>
          <p:nvSpPr>
            <p:cNvPr id="54" name="角丸四角形 41">
              <a:extLst>
                <a:ext uri="{FF2B5EF4-FFF2-40B4-BE49-F238E27FC236}">
                  <a16:creationId xmlns:a16="http://schemas.microsoft.com/office/drawing/2014/main" id="{352CB7B0-0150-4CBD-B4B7-C6E6EB8D0B54}"/>
                </a:ext>
              </a:extLst>
            </p:cNvPr>
            <p:cNvSpPr/>
            <p:nvPr/>
          </p:nvSpPr>
          <p:spPr>
            <a:xfrm>
              <a:off x="7576456" y="2890936"/>
              <a:ext cx="2703399" cy="432000"/>
            </a:xfrm>
            <a:prstGeom prst="roundRect">
              <a:avLst>
                <a:gd name="adj" fmla="val 11384"/>
              </a:avLst>
            </a:prstGeom>
            <a:solidFill>
              <a:schemeClr val="accent6">
                <a:lumMod val="75000"/>
              </a:schemeClr>
            </a:solidFill>
            <a:ln>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新スマホページ</a:t>
              </a:r>
              <a:r>
                <a:rPr kumimoji="1" lang="en-US" altLang="ja-JP" sz="1600" b="1" dirty="0">
                  <a:latin typeface="+mj-ea"/>
                  <a:ea typeface="+mj-ea"/>
                </a:rPr>
                <a:t>(/</a:t>
              </a:r>
              <a:r>
                <a:rPr kumimoji="1" lang="en-US" altLang="ja-JP" sz="1600" b="1" dirty="0" err="1">
                  <a:latin typeface="+mj-ea"/>
                  <a:ea typeface="+mj-ea"/>
                </a:rPr>
                <a:t>sp</a:t>
              </a:r>
              <a:r>
                <a:rPr kumimoji="1" lang="en-US" altLang="ja-JP" sz="1600" b="1" dirty="0">
                  <a:latin typeface="+mj-ea"/>
                  <a:ea typeface="+mj-ea"/>
                </a:rPr>
                <a:t>)</a:t>
              </a:r>
              <a:endParaRPr kumimoji="1" lang="ja-JP" altLang="en-US" sz="1600" b="1" dirty="0">
                <a:latin typeface="+mj-ea"/>
                <a:ea typeface="+mj-ea"/>
              </a:endParaRPr>
            </a:p>
          </p:txBody>
        </p:sp>
        <p:sp>
          <p:nvSpPr>
            <p:cNvPr id="55" name="角丸四角形 41">
              <a:extLst>
                <a:ext uri="{FF2B5EF4-FFF2-40B4-BE49-F238E27FC236}">
                  <a16:creationId xmlns:a16="http://schemas.microsoft.com/office/drawing/2014/main" id="{E709335A-252C-4BEC-807E-18A1A22EBE17}"/>
                </a:ext>
              </a:extLst>
            </p:cNvPr>
            <p:cNvSpPr/>
            <p:nvPr/>
          </p:nvSpPr>
          <p:spPr>
            <a:xfrm>
              <a:off x="7576456" y="3456340"/>
              <a:ext cx="2703399" cy="432000"/>
            </a:xfrm>
            <a:prstGeom prst="roundRect">
              <a:avLst>
                <a:gd name="adj" fmla="val 11384"/>
              </a:avLst>
            </a:prstGeom>
            <a:solidFill>
              <a:schemeClr val="accent6">
                <a:lumMod val="75000"/>
              </a:schemeClr>
            </a:solidFill>
            <a:ln>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旧スマホページ</a:t>
              </a:r>
              <a:r>
                <a:rPr kumimoji="1" lang="en-US" altLang="ja-JP" sz="1600" b="1" dirty="0">
                  <a:latin typeface="+mj-ea"/>
                  <a:ea typeface="+mj-ea"/>
                </a:rPr>
                <a:t>(/</a:t>
              </a:r>
              <a:r>
                <a:rPr kumimoji="1" lang="en-US" altLang="ja-JP" sz="1600" b="1" dirty="0" err="1">
                  <a:latin typeface="+mj-ea"/>
                  <a:ea typeface="+mj-ea"/>
                </a:rPr>
                <a:t>smp</a:t>
              </a:r>
              <a:r>
                <a:rPr kumimoji="1" lang="en-US" altLang="ja-JP" sz="1600" b="1" dirty="0">
                  <a:latin typeface="+mj-ea"/>
                  <a:ea typeface="+mj-ea"/>
                </a:rPr>
                <a:t>)</a:t>
              </a:r>
              <a:endParaRPr kumimoji="1" lang="ja-JP" altLang="en-US" sz="1600" b="1" dirty="0">
                <a:latin typeface="+mj-ea"/>
                <a:ea typeface="+mj-ea"/>
              </a:endParaRPr>
            </a:p>
          </p:txBody>
        </p:sp>
      </p:grpSp>
      <p:grpSp>
        <p:nvGrpSpPr>
          <p:cNvPr id="22" name="グループ化 21">
            <a:extLst>
              <a:ext uri="{FF2B5EF4-FFF2-40B4-BE49-F238E27FC236}">
                <a16:creationId xmlns:a16="http://schemas.microsoft.com/office/drawing/2014/main" id="{0ECF51C5-7A7B-4E13-AF9B-642AB9598BEF}"/>
              </a:ext>
            </a:extLst>
          </p:cNvPr>
          <p:cNvGrpSpPr/>
          <p:nvPr/>
        </p:nvGrpSpPr>
        <p:grpSpPr>
          <a:xfrm>
            <a:off x="7408482" y="4093651"/>
            <a:ext cx="3822792" cy="2136326"/>
            <a:chOff x="6989234" y="4214232"/>
            <a:chExt cx="3822792" cy="2196616"/>
          </a:xfrm>
        </p:grpSpPr>
        <p:sp>
          <p:nvSpPr>
            <p:cNvPr id="45" name="角丸四角形 41">
              <a:extLst>
                <a:ext uri="{FF2B5EF4-FFF2-40B4-BE49-F238E27FC236}">
                  <a16:creationId xmlns:a16="http://schemas.microsoft.com/office/drawing/2014/main" id="{CC85F307-EBD9-48F4-BE32-3DAB0C4AAF2F}"/>
                </a:ext>
              </a:extLst>
            </p:cNvPr>
            <p:cNvSpPr/>
            <p:nvPr/>
          </p:nvSpPr>
          <p:spPr>
            <a:xfrm>
              <a:off x="7576456" y="5173909"/>
              <a:ext cx="2703399" cy="432000"/>
            </a:xfrm>
            <a:prstGeom prst="roundRect">
              <a:avLst>
                <a:gd name="adj" fmla="val 11384"/>
              </a:avLst>
            </a:prstGeom>
            <a:solidFill>
              <a:schemeClr val="accent6">
                <a:lumMod val="75000"/>
              </a:schemeClr>
            </a:solidFill>
            <a:ln>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ネット宿泊</a:t>
              </a:r>
              <a:r>
                <a:rPr kumimoji="1" lang="en-US" altLang="ja-JP" sz="1600" b="1" dirty="0">
                  <a:latin typeface="+mj-ea"/>
                  <a:ea typeface="+mj-ea"/>
                </a:rPr>
                <a:t>/MBA</a:t>
              </a:r>
              <a:endParaRPr kumimoji="1" lang="ja-JP" altLang="en-US" sz="1600" b="1" dirty="0">
                <a:latin typeface="+mj-ea"/>
                <a:ea typeface="+mj-ea"/>
              </a:endParaRPr>
            </a:p>
          </p:txBody>
        </p:sp>
        <p:sp>
          <p:nvSpPr>
            <p:cNvPr id="56" name="角丸四角形 41">
              <a:extLst>
                <a:ext uri="{FF2B5EF4-FFF2-40B4-BE49-F238E27FC236}">
                  <a16:creationId xmlns:a16="http://schemas.microsoft.com/office/drawing/2014/main" id="{55F59E06-E086-4F7D-BDCA-009E3D1950BA}"/>
                </a:ext>
              </a:extLst>
            </p:cNvPr>
            <p:cNvSpPr/>
            <p:nvPr/>
          </p:nvSpPr>
          <p:spPr>
            <a:xfrm>
              <a:off x="7576456" y="5754827"/>
              <a:ext cx="2703399" cy="432000"/>
            </a:xfrm>
            <a:prstGeom prst="roundRect">
              <a:avLst>
                <a:gd name="adj" fmla="val 11384"/>
              </a:avLst>
            </a:prstGeom>
            <a:solidFill>
              <a:schemeClr val="accent6">
                <a:lumMod val="75000"/>
              </a:schemeClr>
            </a:solidFill>
            <a:ln>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旧</a:t>
              </a:r>
              <a:r>
                <a:rPr kumimoji="1" lang="en-US" altLang="ja-JP" sz="1600" b="1" dirty="0">
                  <a:latin typeface="+mj-ea"/>
                  <a:ea typeface="+mj-ea"/>
                </a:rPr>
                <a:t>asp</a:t>
              </a:r>
              <a:r>
                <a:rPr kumimoji="1" lang="ja-JP" altLang="en-US" sz="1600" b="1" dirty="0">
                  <a:latin typeface="+mj-ea"/>
                  <a:ea typeface="+mj-ea"/>
                </a:rPr>
                <a:t>プログラムページ</a:t>
              </a:r>
            </a:p>
          </p:txBody>
        </p:sp>
        <p:sp>
          <p:nvSpPr>
            <p:cNvPr id="57" name="角丸四角形 41">
              <a:extLst>
                <a:ext uri="{FF2B5EF4-FFF2-40B4-BE49-F238E27FC236}">
                  <a16:creationId xmlns:a16="http://schemas.microsoft.com/office/drawing/2014/main" id="{26EFC490-EB1B-441D-81C2-66326F932347}"/>
                </a:ext>
              </a:extLst>
            </p:cNvPr>
            <p:cNvSpPr/>
            <p:nvPr/>
          </p:nvSpPr>
          <p:spPr>
            <a:xfrm>
              <a:off x="7576456" y="4610906"/>
              <a:ext cx="2703399" cy="432000"/>
            </a:xfrm>
            <a:prstGeom prst="roundRect">
              <a:avLst>
                <a:gd name="adj" fmla="val 11384"/>
              </a:avLst>
            </a:prstGeom>
            <a:solidFill>
              <a:schemeClr val="accent6">
                <a:lumMod val="75000"/>
              </a:schemeClr>
            </a:solidFill>
            <a:ln>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認証周辺機能ページ</a:t>
              </a:r>
            </a:p>
          </p:txBody>
        </p:sp>
        <p:sp>
          <p:nvSpPr>
            <p:cNvPr id="58" name="角丸四角形 46">
              <a:extLst>
                <a:ext uri="{FF2B5EF4-FFF2-40B4-BE49-F238E27FC236}">
                  <a16:creationId xmlns:a16="http://schemas.microsoft.com/office/drawing/2014/main" id="{51F33122-9E57-43CE-AA46-47531F1E0FE4}"/>
                </a:ext>
              </a:extLst>
            </p:cNvPr>
            <p:cNvSpPr/>
            <p:nvPr/>
          </p:nvSpPr>
          <p:spPr>
            <a:xfrm>
              <a:off x="6989234" y="4214232"/>
              <a:ext cx="3822792" cy="2196616"/>
            </a:xfrm>
            <a:prstGeom prst="roundRect">
              <a:avLst>
                <a:gd name="adj" fmla="val 4269"/>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Jtb-benefit.co.jp</a:t>
              </a:r>
              <a:r>
                <a:rPr kumimoji="1" lang="ja-JP" altLang="en-US" sz="1600" dirty="0">
                  <a:solidFill>
                    <a:schemeClr val="tx1"/>
                  </a:solidFill>
                </a:rPr>
                <a:t>側</a:t>
              </a:r>
            </a:p>
          </p:txBody>
        </p:sp>
      </p:grpSp>
      <p:grpSp>
        <p:nvGrpSpPr>
          <p:cNvPr id="87" name="グループ化 86">
            <a:extLst>
              <a:ext uri="{FF2B5EF4-FFF2-40B4-BE49-F238E27FC236}">
                <a16:creationId xmlns:a16="http://schemas.microsoft.com/office/drawing/2014/main" id="{4C8C2029-90CE-4C61-B88C-5244D0FB85E0}"/>
              </a:ext>
            </a:extLst>
          </p:cNvPr>
          <p:cNvGrpSpPr/>
          <p:nvPr/>
        </p:nvGrpSpPr>
        <p:grpSpPr>
          <a:xfrm>
            <a:off x="2302201" y="4392217"/>
            <a:ext cx="3624236" cy="1629665"/>
            <a:chOff x="1379974" y="1049389"/>
            <a:chExt cx="4046134" cy="1629665"/>
          </a:xfrm>
        </p:grpSpPr>
        <p:grpSp>
          <p:nvGrpSpPr>
            <p:cNvPr id="35" name="グループ化 34">
              <a:extLst>
                <a:ext uri="{FF2B5EF4-FFF2-40B4-BE49-F238E27FC236}">
                  <a16:creationId xmlns:a16="http://schemas.microsoft.com/office/drawing/2014/main" id="{022BF2B4-7008-4E6B-A57A-5DE6BCEB2580}"/>
                </a:ext>
              </a:extLst>
            </p:cNvPr>
            <p:cNvGrpSpPr/>
            <p:nvPr/>
          </p:nvGrpSpPr>
          <p:grpSpPr>
            <a:xfrm>
              <a:off x="1379974" y="1049389"/>
              <a:ext cx="4046134" cy="1629665"/>
              <a:chOff x="401901" y="3809109"/>
              <a:chExt cx="3589075" cy="1629665"/>
            </a:xfrm>
          </p:grpSpPr>
          <p:sp>
            <p:nvSpPr>
              <p:cNvPr id="36" name="角丸四角形 46">
                <a:extLst>
                  <a:ext uri="{FF2B5EF4-FFF2-40B4-BE49-F238E27FC236}">
                    <a16:creationId xmlns:a16="http://schemas.microsoft.com/office/drawing/2014/main" id="{9E470F2E-8863-4C1F-BD40-8AFA5838F1D3}"/>
                  </a:ext>
                </a:extLst>
              </p:cNvPr>
              <p:cNvSpPr/>
              <p:nvPr/>
            </p:nvSpPr>
            <p:spPr>
              <a:xfrm>
                <a:off x="401902" y="3978385"/>
                <a:ext cx="3589074" cy="1460389"/>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r>
                  <a:rPr kumimoji="1" lang="ja-JP" altLang="en-US" sz="1600" b="1" dirty="0">
                    <a:solidFill>
                      <a:schemeClr val="tx1"/>
                    </a:solidFill>
                    <a:highlight>
                      <a:srgbClr val="FFFF00"/>
                    </a:highlight>
                  </a:rPr>
                  <a:t>新レスポンシブログイン</a:t>
                </a:r>
                <a:r>
                  <a:rPr kumimoji="1" lang="en-US" altLang="ja-JP" sz="1600" b="1" dirty="0">
                    <a:solidFill>
                      <a:schemeClr val="tx1"/>
                    </a:solidFill>
                    <a:highlight>
                      <a:srgbClr val="FFFF00"/>
                    </a:highlight>
                  </a:rPr>
                  <a:t>UI</a:t>
                </a:r>
              </a:p>
              <a:p>
                <a:pPr lvl="1"/>
                <a:r>
                  <a:rPr kumimoji="1" lang="ja-JP" altLang="en-US" sz="1600" dirty="0">
                    <a:solidFill>
                      <a:schemeClr val="tx1"/>
                    </a:solidFill>
                  </a:rPr>
                  <a:t>ライフレスポンシブログイン</a:t>
                </a:r>
                <a:r>
                  <a:rPr kumimoji="1" lang="en-US" altLang="ja-JP" sz="1600" dirty="0">
                    <a:solidFill>
                      <a:schemeClr val="tx1"/>
                    </a:solidFill>
                  </a:rPr>
                  <a:t>UI</a:t>
                </a:r>
              </a:p>
              <a:p>
                <a:pPr lvl="1"/>
                <a:r>
                  <a:rPr kumimoji="1" lang="en-US" altLang="ja-JP" sz="1600" dirty="0">
                    <a:solidFill>
                      <a:schemeClr val="tx1"/>
                    </a:solidFill>
                  </a:rPr>
                  <a:t>PC</a:t>
                </a:r>
                <a:r>
                  <a:rPr kumimoji="1" lang="ja-JP" altLang="en-US" sz="1600" dirty="0">
                    <a:solidFill>
                      <a:schemeClr val="tx1"/>
                    </a:solidFill>
                  </a:rPr>
                  <a:t>側個別ログイン</a:t>
                </a:r>
                <a:r>
                  <a:rPr kumimoji="1" lang="en-US" altLang="ja-JP" sz="1600" dirty="0">
                    <a:solidFill>
                      <a:schemeClr val="tx1"/>
                    </a:solidFill>
                  </a:rPr>
                  <a:t>UI</a:t>
                </a:r>
              </a:p>
              <a:p>
                <a:pPr lvl="1"/>
                <a:r>
                  <a:rPr kumimoji="1" lang="ja-JP" altLang="en-US" sz="1600" dirty="0">
                    <a:solidFill>
                      <a:schemeClr val="tx1"/>
                    </a:solidFill>
                  </a:rPr>
                  <a:t>スマホ側個別ログイン</a:t>
                </a:r>
                <a:r>
                  <a:rPr kumimoji="1" lang="en-US" altLang="ja-JP" sz="1600" dirty="0">
                    <a:solidFill>
                      <a:schemeClr val="tx1"/>
                    </a:solidFill>
                  </a:rPr>
                  <a:t>UI</a:t>
                </a:r>
              </a:p>
            </p:txBody>
          </p:sp>
          <p:sp>
            <p:nvSpPr>
              <p:cNvPr id="37" name="テキスト ボックス 36">
                <a:extLst>
                  <a:ext uri="{FF2B5EF4-FFF2-40B4-BE49-F238E27FC236}">
                    <a16:creationId xmlns:a16="http://schemas.microsoft.com/office/drawing/2014/main" id="{D11C896B-9A6D-4819-AE36-190C03A331E9}"/>
                  </a:ext>
                </a:extLst>
              </p:cNvPr>
              <p:cNvSpPr txBox="1"/>
              <p:nvPr/>
            </p:nvSpPr>
            <p:spPr>
              <a:xfrm>
                <a:off x="401901" y="3809109"/>
                <a:ext cx="3589074"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ログイン</a:t>
                </a:r>
                <a:r>
                  <a:rPr kumimoji="1" lang="en-US" altLang="ja-JP" sz="1600" dirty="0">
                    <a:latin typeface="HGP創英角ｺﾞｼｯｸUB" panose="020B0900000000000000" pitchFamily="50" charset="-128"/>
                    <a:ea typeface="HGP創英角ｺﾞｼｯｸUB" panose="020B0900000000000000" pitchFamily="50" charset="-128"/>
                  </a:rPr>
                  <a:t>UI</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39" name="円/楕円 30">
              <a:extLst>
                <a:ext uri="{FF2B5EF4-FFF2-40B4-BE49-F238E27FC236}">
                  <a16:creationId xmlns:a16="http://schemas.microsoft.com/office/drawing/2014/main" id="{FFC7180C-873F-41BC-B2B2-901FEED2FDC8}"/>
                </a:ext>
              </a:extLst>
            </p:cNvPr>
            <p:cNvSpPr/>
            <p:nvPr/>
          </p:nvSpPr>
          <p:spPr>
            <a:xfrm>
              <a:off x="1622242" y="1619605"/>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73" name="円/楕円 30">
              <a:extLst>
                <a:ext uri="{FF2B5EF4-FFF2-40B4-BE49-F238E27FC236}">
                  <a16:creationId xmlns:a16="http://schemas.microsoft.com/office/drawing/2014/main" id="{14D41BA1-E673-455E-99D4-D9B3A1A4767E}"/>
                </a:ext>
              </a:extLst>
            </p:cNvPr>
            <p:cNvSpPr/>
            <p:nvPr/>
          </p:nvSpPr>
          <p:spPr>
            <a:xfrm>
              <a:off x="1630875" y="1888697"/>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74" name="円/楕円 30">
              <a:extLst>
                <a:ext uri="{FF2B5EF4-FFF2-40B4-BE49-F238E27FC236}">
                  <a16:creationId xmlns:a16="http://schemas.microsoft.com/office/drawing/2014/main" id="{1BBD4927-EEF6-48F0-A1C0-47EEDF3B0CE6}"/>
                </a:ext>
              </a:extLst>
            </p:cNvPr>
            <p:cNvSpPr/>
            <p:nvPr/>
          </p:nvSpPr>
          <p:spPr>
            <a:xfrm>
              <a:off x="1619915" y="2138513"/>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75" name="円/楕円 30">
              <a:extLst>
                <a:ext uri="{FF2B5EF4-FFF2-40B4-BE49-F238E27FC236}">
                  <a16:creationId xmlns:a16="http://schemas.microsoft.com/office/drawing/2014/main" id="{37406167-31A1-4011-AA1D-C7D57531926D}"/>
                </a:ext>
              </a:extLst>
            </p:cNvPr>
            <p:cNvSpPr/>
            <p:nvPr/>
          </p:nvSpPr>
          <p:spPr>
            <a:xfrm>
              <a:off x="1630875" y="2393426"/>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grpSp>
      <p:grpSp>
        <p:nvGrpSpPr>
          <p:cNvPr id="86" name="グループ化 85">
            <a:extLst>
              <a:ext uri="{FF2B5EF4-FFF2-40B4-BE49-F238E27FC236}">
                <a16:creationId xmlns:a16="http://schemas.microsoft.com/office/drawing/2014/main" id="{2C042C17-74BD-4D0F-9B5A-0B614520FE35}"/>
              </a:ext>
            </a:extLst>
          </p:cNvPr>
          <p:cNvGrpSpPr/>
          <p:nvPr/>
        </p:nvGrpSpPr>
        <p:grpSpPr>
          <a:xfrm>
            <a:off x="2037213" y="934497"/>
            <a:ext cx="4140304" cy="3150202"/>
            <a:chOff x="803833" y="3200356"/>
            <a:chExt cx="4622277" cy="3150202"/>
          </a:xfrm>
        </p:grpSpPr>
        <p:sp>
          <p:nvSpPr>
            <p:cNvPr id="60" name="角丸四角形 46">
              <a:extLst>
                <a:ext uri="{FF2B5EF4-FFF2-40B4-BE49-F238E27FC236}">
                  <a16:creationId xmlns:a16="http://schemas.microsoft.com/office/drawing/2014/main" id="{C9DF78C5-3A23-40B0-A6F2-16FE2DB9BA91}"/>
                </a:ext>
              </a:extLst>
            </p:cNvPr>
            <p:cNvSpPr/>
            <p:nvPr/>
          </p:nvSpPr>
          <p:spPr>
            <a:xfrm>
              <a:off x="803833" y="3429000"/>
              <a:ext cx="4622275" cy="2921558"/>
            </a:xfrm>
            <a:prstGeom prst="roundRect">
              <a:avLst>
                <a:gd name="adj" fmla="val 3182"/>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en-US" altLang="ja-JP" sz="1600" dirty="0">
                <a:solidFill>
                  <a:schemeClr val="tx1"/>
                </a:solidFill>
              </a:endParaRPr>
            </a:p>
          </p:txBody>
        </p:sp>
        <p:sp>
          <p:nvSpPr>
            <p:cNvPr id="61" name="テキスト ボックス 60">
              <a:extLst>
                <a:ext uri="{FF2B5EF4-FFF2-40B4-BE49-F238E27FC236}">
                  <a16:creationId xmlns:a16="http://schemas.microsoft.com/office/drawing/2014/main" id="{4F568B6D-EF12-48EE-B3D8-C7BB4EAB5519}"/>
                </a:ext>
              </a:extLst>
            </p:cNvPr>
            <p:cNvSpPr txBox="1"/>
            <p:nvPr/>
          </p:nvSpPr>
          <p:spPr>
            <a:xfrm>
              <a:off x="803833" y="3200356"/>
              <a:ext cx="4622277"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ログインエンジン</a:t>
              </a:r>
              <a:r>
                <a:rPr kumimoji="1" lang="en-US" altLang="ja-JP" sz="1600" dirty="0">
                  <a:latin typeface="HGP創英角ｺﾞｼｯｸUB" panose="020B0900000000000000" pitchFamily="50" charset="-128"/>
                  <a:ea typeface="HGP創英角ｺﾞｼｯｸUB" panose="020B0900000000000000" pitchFamily="50" charset="-128"/>
                </a:rPr>
                <a:t>(MemberLogin.aspx)</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69" name="角丸四角形 41">
              <a:extLst>
                <a:ext uri="{FF2B5EF4-FFF2-40B4-BE49-F238E27FC236}">
                  <a16:creationId xmlns:a16="http://schemas.microsoft.com/office/drawing/2014/main" id="{D7C2C275-78F3-4895-88D6-7BE9FC0D4E16}"/>
                </a:ext>
              </a:extLst>
            </p:cNvPr>
            <p:cNvSpPr/>
            <p:nvPr/>
          </p:nvSpPr>
          <p:spPr>
            <a:xfrm>
              <a:off x="1297444" y="3707964"/>
              <a:ext cx="3635057"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ja-JP" altLang="en-US" sz="1600" b="1" dirty="0">
                  <a:latin typeface="+mj-ea"/>
                  <a:ea typeface="+mj-ea"/>
                </a:rPr>
                <a:t>認証状態チェック→未認証と判定</a:t>
              </a:r>
            </a:p>
          </p:txBody>
        </p:sp>
        <p:sp>
          <p:nvSpPr>
            <p:cNvPr id="71" name="角丸四角形 41">
              <a:extLst>
                <a:ext uri="{FF2B5EF4-FFF2-40B4-BE49-F238E27FC236}">
                  <a16:creationId xmlns:a16="http://schemas.microsoft.com/office/drawing/2014/main" id="{BD129745-A680-492F-A433-564DAD992607}"/>
                </a:ext>
              </a:extLst>
            </p:cNvPr>
            <p:cNvSpPr/>
            <p:nvPr/>
          </p:nvSpPr>
          <p:spPr>
            <a:xfrm>
              <a:off x="1292955" y="4755418"/>
              <a:ext cx="3635057" cy="668534"/>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en-US" altLang="ja-JP" sz="1600" b="1" dirty="0">
                  <a:latin typeface="+mj-ea"/>
                  <a:ea typeface="+mj-ea"/>
                </a:rPr>
                <a:t>Cookie</a:t>
              </a:r>
              <a:r>
                <a:rPr kumimoji="1" lang="ja-JP" altLang="en-US" sz="1600" b="1" dirty="0">
                  <a:latin typeface="+mj-ea"/>
                  <a:ea typeface="+mj-ea"/>
                </a:rPr>
                <a:t>内企業制御変数</a:t>
              </a:r>
              <a:r>
                <a:rPr kumimoji="1" lang="en-US" altLang="ja-JP" sz="1600" b="1" dirty="0">
                  <a:latin typeface="+mj-ea"/>
                  <a:ea typeface="+mj-ea"/>
                </a:rPr>
                <a:t>(</a:t>
              </a:r>
              <a:r>
                <a:rPr kumimoji="1" lang="en-US" altLang="ja-JP" sz="1600" b="1" dirty="0" err="1">
                  <a:latin typeface="+mj-ea"/>
                  <a:ea typeface="+mj-ea"/>
                </a:rPr>
                <a:t>snidf</a:t>
              </a:r>
              <a:r>
                <a:rPr kumimoji="1" lang="en-US" altLang="ja-JP" sz="1600" b="1" dirty="0">
                  <a:latin typeface="+mj-ea"/>
                  <a:ea typeface="+mj-ea"/>
                </a:rPr>
                <a:t>)</a:t>
              </a:r>
              <a:r>
                <a:rPr kumimoji="1" lang="ja-JP" altLang="en-US" sz="1600" b="1" dirty="0">
                  <a:latin typeface="+mj-ea"/>
                  <a:ea typeface="+mj-ea"/>
                </a:rPr>
                <a:t>より</a:t>
              </a:r>
              <a:endParaRPr kumimoji="1" lang="en-US" altLang="ja-JP" sz="1600" b="1" dirty="0">
                <a:latin typeface="+mj-ea"/>
                <a:ea typeface="+mj-ea"/>
              </a:endParaRPr>
            </a:p>
            <a:p>
              <a:r>
                <a:rPr kumimoji="1" lang="ja-JP" altLang="en-US" sz="1600" b="1" dirty="0">
                  <a:latin typeface="+mj-ea"/>
                  <a:ea typeface="+mj-ea"/>
                </a:rPr>
                <a:t>最適なログイン</a:t>
              </a:r>
              <a:r>
                <a:rPr kumimoji="1" lang="en-US" altLang="ja-JP" sz="1600" b="1" dirty="0">
                  <a:latin typeface="+mj-ea"/>
                  <a:ea typeface="+mj-ea"/>
                </a:rPr>
                <a:t>UI</a:t>
              </a:r>
              <a:r>
                <a:rPr kumimoji="1" lang="ja-JP" altLang="en-US" sz="1600" b="1" dirty="0">
                  <a:latin typeface="+mj-ea"/>
                  <a:ea typeface="+mj-ea"/>
                </a:rPr>
                <a:t>の</a:t>
              </a:r>
              <a:r>
                <a:rPr kumimoji="1" lang="en-US" altLang="ja-JP" sz="1600" b="1" dirty="0" err="1">
                  <a:latin typeface="+mj-ea"/>
                  <a:ea typeface="+mj-ea"/>
                </a:rPr>
                <a:t>url</a:t>
              </a:r>
              <a:r>
                <a:rPr kumimoji="1" lang="ja-JP" altLang="en-US" sz="1600" b="1" dirty="0">
                  <a:latin typeface="+mj-ea"/>
                  <a:ea typeface="+mj-ea"/>
                </a:rPr>
                <a:t>を取得</a:t>
              </a:r>
            </a:p>
          </p:txBody>
        </p:sp>
        <p:sp>
          <p:nvSpPr>
            <p:cNvPr id="72" name="角丸四角形 41">
              <a:extLst>
                <a:ext uri="{FF2B5EF4-FFF2-40B4-BE49-F238E27FC236}">
                  <a16:creationId xmlns:a16="http://schemas.microsoft.com/office/drawing/2014/main" id="{BBBC49EB-41E5-4C8A-8927-05A9FE6BC87C}"/>
                </a:ext>
              </a:extLst>
            </p:cNvPr>
            <p:cNvSpPr/>
            <p:nvPr/>
          </p:nvSpPr>
          <p:spPr>
            <a:xfrm>
              <a:off x="1305206" y="5770508"/>
              <a:ext cx="3635057"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ja-JP" altLang="en-US" sz="1600" b="1" dirty="0">
                  <a:latin typeface="+mj-ea"/>
                  <a:ea typeface="+mj-ea"/>
                </a:rPr>
                <a:t>取得したログイン</a:t>
              </a:r>
              <a:r>
                <a:rPr kumimoji="1" lang="en-US" altLang="ja-JP" sz="1600" b="1" dirty="0">
                  <a:latin typeface="+mj-ea"/>
                  <a:ea typeface="+mj-ea"/>
                </a:rPr>
                <a:t>UI</a:t>
              </a:r>
              <a:r>
                <a:rPr kumimoji="1" lang="ja-JP" altLang="en-US" sz="1600" b="1" dirty="0">
                  <a:latin typeface="+mj-ea"/>
                  <a:ea typeface="+mj-ea"/>
                </a:rPr>
                <a:t>に遷移</a:t>
              </a:r>
            </a:p>
          </p:txBody>
        </p:sp>
        <p:cxnSp>
          <p:nvCxnSpPr>
            <p:cNvPr id="76" name="コネクタ: カギ線 75">
              <a:extLst>
                <a:ext uri="{FF2B5EF4-FFF2-40B4-BE49-F238E27FC236}">
                  <a16:creationId xmlns:a16="http://schemas.microsoft.com/office/drawing/2014/main" id="{7F62C797-8C59-4F65-AFCF-72096D45FA3A}"/>
                </a:ext>
              </a:extLst>
            </p:cNvPr>
            <p:cNvCxnSpPr>
              <a:cxnSpLocks/>
              <a:stCxn id="69" idx="2"/>
              <a:endCxn id="71" idx="0"/>
            </p:cNvCxnSpPr>
            <p:nvPr/>
          </p:nvCxnSpPr>
          <p:spPr>
            <a:xfrm flipH="1">
              <a:off x="3110484" y="4139964"/>
              <a:ext cx="4489" cy="6154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27DF622A-11ED-4E1D-8C3A-DF7BED7971D5}"/>
                </a:ext>
              </a:extLst>
            </p:cNvPr>
            <p:cNvCxnSpPr>
              <a:cxnSpLocks/>
              <a:stCxn id="71" idx="2"/>
              <a:endCxn id="72" idx="0"/>
            </p:cNvCxnSpPr>
            <p:nvPr/>
          </p:nvCxnSpPr>
          <p:spPr>
            <a:xfrm>
              <a:off x="3110484" y="5423952"/>
              <a:ext cx="12251" cy="3465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88" name="円/楕円 30">
            <a:extLst>
              <a:ext uri="{FF2B5EF4-FFF2-40B4-BE49-F238E27FC236}">
                <a16:creationId xmlns:a16="http://schemas.microsoft.com/office/drawing/2014/main" id="{F3ADEDD3-D199-4A3E-AE17-492349D79EAE}"/>
              </a:ext>
            </a:extLst>
          </p:cNvPr>
          <p:cNvSpPr/>
          <p:nvPr/>
        </p:nvSpPr>
        <p:spPr>
          <a:xfrm>
            <a:off x="2095440" y="1047581"/>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89" name="円/楕円 30">
            <a:extLst>
              <a:ext uri="{FF2B5EF4-FFF2-40B4-BE49-F238E27FC236}">
                <a16:creationId xmlns:a16="http://schemas.microsoft.com/office/drawing/2014/main" id="{4A05CD96-2596-48F4-8BA7-F7F1DB98F0E1}"/>
              </a:ext>
            </a:extLst>
          </p:cNvPr>
          <p:cNvSpPr/>
          <p:nvPr/>
        </p:nvSpPr>
        <p:spPr>
          <a:xfrm>
            <a:off x="7897474" y="1399070"/>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90" name="円/楕円 30">
            <a:extLst>
              <a:ext uri="{FF2B5EF4-FFF2-40B4-BE49-F238E27FC236}">
                <a16:creationId xmlns:a16="http://schemas.microsoft.com/office/drawing/2014/main" id="{96F7F50B-941D-454D-8E12-102D66DD705E}"/>
              </a:ext>
            </a:extLst>
          </p:cNvPr>
          <p:cNvSpPr/>
          <p:nvPr/>
        </p:nvSpPr>
        <p:spPr>
          <a:xfrm>
            <a:off x="7897474" y="3007827"/>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grpSp>
        <p:nvGrpSpPr>
          <p:cNvPr id="93" name="グループ化 92">
            <a:extLst>
              <a:ext uri="{FF2B5EF4-FFF2-40B4-BE49-F238E27FC236}">
                <a16:creationId xmlns:a16="http://schemas.microsoft.com/office/drawing/2014/main" id="{1DD0ABD9-94DF-4EE3-8B17-121EB6D657E7}"/>
              </a:ext>
            </a:extLst>
          </p:cNvPr>
          <p:cNvGrpSpPr/>
          <p:nvPr/>
        </p:nvGrpSpPr>
        <p:grpSpPr>
          <a:xfrm>
            <a:off x="487700" y="6355616"/>
            <a:ext cx="7276892" cy="338554"/>
            <a:chOff x="980069" y="6314010"/>
            <a:chExt cx="7276892" cy="338554"/>
          </a:xfrm>
        </p:grpSpPr>
        <p:sp>
          <p:nvSpPr>
            <p:cNvPr id="91" name="円/楕円 30">
              <a:extLst>
                <a:ext uri="{FF2B5EF4-FFF2-40B4-BE49-F238E27FC236}">
                  <a16:creationId xmlns:a16="http://schemas.microsoft.com/office/drawing/2014/main" id="{0620FA1A-E05D-4425-8506-E836D583489D}"/>
                </a:ext>
              </a:extLst>
            </p:cNvPr>
            <p:cNvSpPr/>
            <p:nvPr/>
          </p:nvSpPr>
          <p:spPr>
            <a:xfrm>
              <a:off x="980069" y="6419589"/>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92" name="テキスト ボックス 91">
              <a:extLst>
                <a:ext uri="{FF2B5EF4-FFF2-40B4-BE49-F238E27FC236}">
                  <a16:creationId xmlns:a16="http://schemas.microsoft.com/office/drawing/2014/main" id="{8C3CA76D-97DD-4680-9169-7A290E5ABD0B}"/>
                </a:ext>
              </a:extLst>
            </p:cNvPr>
            <p:cNvSpPr txBox="1"/>
            <p:nvPr/>
          </p:nvSpPr>
          <p:spPr>
            <a:xfrm>
              <a:off x="1113394" y="6314010"/>
              <a:ext cx="7143567" cy="338554"/>
            </a:xfrm>
            <a:prstGeom prst="rect">
              <a:avLst/>
            </a:prstGeom>
            <a:noFill/>
          </p:spPr>
          <p:txBody>
            <a:bodyPr wrap="square" rtlCol="0">
              <a:spAutoFit/>
            </a:bodyPr>
            <a:lstStyle/>
            <a:p>
              <a:r>
                <a:rPr kumimoji="1" lang="ja-JP" altLang="en-US" sz="1600" dirty="0"/>
                <a:t>ログイン画面としてページ要求</a:t>
              </a:r>
              <a:r>
                <a:rPr kumimoji="1" lang="en-US" altLang="ja-JP" sz="1600" dirty="0"/>
                <a:t>(=</a:t>
              </a:r>
              <a:r>
                <a:rPr kumimoji="1" lang="ja-JP" altLang="en-US" sz="1600" dirty="0"/>
                <a:t>ブックマーク</a:t>
              </a:r>
              <a:r>
                <a:rPr kumimoji="1" lang="en-US" altLang="ja-JP" sz="1600" dirty="0"/>
                <a:t>)</a:t>
              </a:r>
              <a:r>
                <a:rPr kumimoji="1" lang="ja-JP" altLang="en-US" sz="1600" dirty="0"/>
                <a:t>される可能性のある</a:t>
              </a:r>
              <a:r>
                <a:rPr kumimoji="1" lang="en-US" altLang="ja-JP" sz="1600" dirty="0"/>
                <a:t>URL</a:t>
              </a:r>
              <a:endParaRPr kumimoji="1" lang="ja-JP" altLang="en-US" sz="1600" dirty="0"/>
            </a:p>
          </p:txBody>
        </p:sp>
      </p:grpSp>
      <p:sp>
        <p:nvSpPr>
          <p:cNvPr id="94" name="左中かっこ 93">
            <a:extLst>
              <a:ext uri="{FF2B5EF4-FFF2-40B4-BE49-F238E27FC236}">
                <a16:creationId xmlns:a16="http://schemas.microsoft.com/office/drawing/2014/main" id="{57B7DD30-B0BC-4D68-9C02-E67E670D1124}"/>
              </a:ext>
            </a:extLst>
          </p:cNvPr>
          <p:cNvSpPr/>
          <p:nvPr/>
        </p:nvSpPr>
        <p:spPr>
          <a:xfrm>
            <a:off x="6907943" y="724958"/>
            <a:ext cx="336612" cy="5600217"/>
          </a:xfrm>
          <a:prstGeom prst="leftBrace">
            <a:avLst/>
          </a:prstGeom>
          <a:ln w="19050">
            <a:solidFill>
              <a:srgbClr val="CC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cxnSp>
        <p:nvCxnSpPr>
          <p:cNvPr id="95" name="コネクタ: カギ線 94">
            <a:extLst>
              <a:ext uri="{FF2B5EF4-FFF2-40B4-BE49-F238E27FC236}">
                <a16:creationId xmlns:a16="http://schemas.microsoft.com/office/drawing/2014/main" id="{0EFF5222-7B6A-4DA5-8270-A7EBAE6FA5A2}"/>
              </a:ext>
            </a:extLst>
          </p:cNvPr>
          <p:cNvCxnSpPr>
            <a:cxnSpLocks/>
            <a:stCxn id="94" idx="1"/>
            <a:endCxn id="69" idx="3"/>
          </p:cNvCxnSpPr>
          <p:nvPr/>
        </p:nvCxnSpPr>
        <p:spPr>
          <a:xfrm rot="10800000">
            <a:off x="5735377" y="1658105"/>
            <a:ext cx="1172566" cy="1866962"/>
          </a:xfrm>
          <a:prstGeom prst="bentConnector3">
            <a:avLst>
              <a:gd name="adj1" fmla="val 50000"/>
            </a:avLst>
          </a:prstGeom>
          <a:ln w="57150">
            <a:solidFill>
              <a:srgbClr val="CC33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00107456-BA6F-4F3A-A94D-E3812BE2BC93}"/>
              </a:ext>
            </a:extLst>
          </p:cNvPr>
          <p:cNvCxnSpPr>
            <a:cxnSpLocks/>
            <a:stCxn id="72" idx="2"/>
            <a:endCxn id="37" idx="0"/>
          </p:cNvCxnSpPr>
          <p:nvPr/>
        </p:nvCxnSpPr>
        <p:spPr>
          <a:xfrm>
            <a:off x="4114319" y="3936649"/>
            <a:ext cx="0" cy="4555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214FBC22-8D16-4C76-9862-AAEDA1B17EB5}"/>
              </a:ext>
            </a:extLst>
          </p:cNvPr>
          <p:cNvSpPr txBox="1"/>
          <p:nvPr/>
        </p:nvSpPr>
        <p:spPr>
          <a:xfrm>
            <a:off x="5828045" y="3572740"/>
            <a:ext cx="1416510" cy="338554"/>
          </a:xfrm>
          <a:prstGeom prst="rect">
            <a:avLst/>
          </a:prstGeom>
          <a:noFill/>
        </p:spPr>
        <p:txBody>
          <a:bodyPr wrap="square" rtlCol="0">
            <a:spAutoFit/>
          </a:bodyPr>
          <a:lstStyle/>
          <a:p>
            <a:r>
              <a:rPr kumimoji="1" lang="ja-JP" altLang="en-US" sz="1600" dirty="0"/>
              <a:t>ページ要求</a:t>
            </a:r>
          </a:p>
        </p:txBody>
      </p:sp>
      <p:sp>
        <p:nvSpPr>
          <p:cNvPr id="7" name="タイトル 6">
            <a:extLst>
              <a:ext uri="{FF2B5EF4-FFF2-40B4-BE49-F238E27FC236}">
                <a16:creationId xmlns:a16="http://schemas.microsoft.com/office/drawing/2014/main" id="{8C6306D0-0CA7-4A07-BE83-40661C247302}"/>
              </a:ext>
            </a:extLst>
          </p:cNvPr>
          <p:cNvSpPr>
            <a:spLocks noGrp="1"/>
          </p:cNvSpPr>
          <p:nvPr>
            <p:ph type="title"/>
          </p:nvPr>
        </p:nvSpPr>
        <p:spPr>
          <a:xfrm>
            <a:off x="0" y="-2668"/>
            <a:ext cx="12192000" cy="396000"/>
          </a:xfrm>
        </p:spPr>
        <p:style>
          <a:lnRef idx="1">
            <a:schemeClr val="accent5"/>
          </a:lnRef>
          <a:fillRef idx="3">
            <a:schemeClr val="accent5"/>
          </a:fillRef>
          <a:effectRef idx="2">
            <a:schemeClr val="accent5"/>
          </a:effectRef>
          <a:fontRef idx="minor">
            <a:schemeClr val="lt1"/>
          </a:fontRef>
        </p:style>
        <p:txBody>
          <a:bodyPr>
            <a:normAutofit fontScale="90000"/>
          </a:bodyPr>
          <a:lstStyle/>
          <a:p>
            <a:r>
              <a:rPr kumimoji="1" lang="en-US" altLang="ja-JP" sz="2400" dirty="0">
                <a:latin typeface="HGS創英角ｺﾞｼｯｸUB" panose="020B0900000000000000" pitchFamily="50" charset="-128"/>
                <a:ea typeface="HGS創英角ｺﾞｼｯｸUB" panose="020B0900000000000000" pitchFamily="50" charset="-128"/>
              </a:rPr>
              <a:t>1. </a:t>
            </a:r>
            <a:r>
              <a:rPr kumimoji="1" lang="ja-JP" altLang="en-US" sz="2400" dirty="0">
                <a:latin typeface="HGS創英角ｺﾞｼｯｸUB" panose="020B0900000000000000" pitchFamily="50" charset="-128"/>
                <a:ea typeface="HGS創英角ｺﾞｼｯｸUB" panose="020B0900000000000000" pitchFamily="50" charset="-128"/>
              </a:rPr>
              <a:t>ログイン</a:t>
            </a:r>
            <a:r>
              <a:rPr kumimoji="1" lang="en-US" altLang="ja-JP" sz="2400" dirty="0">
                <a:latin typeface="HGS創英角ｺﾞｼｯｸUB" panose="020B0900000000000000" pitchFamily="50" charset="-128"/>
                <a:ea typeface="HGS創英角ｺﾞｼｯｸUB" panose="020B0900000000000000" pitchFamily="50" charset="-128"/>
              </a:rPr>
              <a:t>UI</a:t>
            </a:r>
            <a:r>
              <a:rPr kumimoji="1" lang="ja-JP" altLang="en-US" sz="2400" dirty="0">
                <a:latin typeface="HGS創英角ｺﾞｼｯｸUB" panose="020B0900000000000000" pitchFamily="50" charset="-128"/>
                <a:ea typeface="HGS創英角ｺﾞｼｯｸUB" panose="020B0900000000000000" pitchFamily="50" charset="-128"/>
              </a:rPr>
              <a:t>表示時のフロー</a:t>
            </a:r>
          </a:p>
        </p:txBody>
      </p:sp>
      <p:grpSp>
        <p:nvGrpSpPr>
          <p:cNvPr id="42" name="グループ化 41">
            <a:extLst>
              <a:ext uri="{FF2B5EF4-FFF2-40B4-BE49-F238E27FC236}">
                <a16:creationId xmlns:a16="http://schemas.microsoft.com/office/drawing/2014/main" id="{501759D2-6B48-4D0F-B727-EEF543734B72}"/>
              </a:ext>
            </a:extLst>
          </p:cNvPr>
          <p:cNvGrpSpPr/>
          <p:nvPr/>
        </p:nvGrpSpPr>
        <p:grpSpPr>
          <a:xfrm>
            <a:off x="87259" y="4395520"/>
            <a:ext cx="2051015" cy="879718"/>
            <a:chOff x="401901" y="3809108"/>
            <a:chExt cx="3589075" cy="1013252"/>
          </a:xfrm>
        </p:grpSpPr>
        <p:sp>
          <p:nvSpPr>
            <p:cNvPr id="49" name="角丸四角形 46">
              <a:extLst>
                <a:ext uri="{FF2B5EF4-FFF2-40B4-BE49-F238E27FC236}">
                  <a16:creationId xmlns:a16="http://schemas.microsoft.com/office/drawing/2014/main" id="{5F296AAA-FA19-43DF-BEF8-8BEE1270EF97}"/>
                </a:ext>
              </a:extLst>
            </p:cNvPr>
            <p:cNvSpPr/>
            <p:nvPr/>
          </p:nvSpPr>
          <p:spPr>
            <a:xfrm>
              <a:off x="401903" y="3978384"/>
              <a:ext cx="3589073" cy="843976"/>
            </a:xfrm>
            <a:prstGeom prst="roundRect">
              <a:avLst>
                <a:gd name="adj" fmla="val 9096"/>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1"/>
              <a:endParaRPr kumimoji="1" lang="en-US" altLang="ja-JP" sz="1600" dirty="0">
                <a:solidFill>
                  <a:schemeClr val="tx1"/>
                </a:solidFill>
              </a:endParaRPr>
            </a:p>
          </p:txBody>
        </p:sp>
        <p:sp>
          <p:nvSpPr>
            <p:cNvPr id="51" name="テキスト ボックス 50">
              <a:extLst>
                <a:ext uri="{FF2B5EF4-FFF2-40B4-BE49-F238E27FC236}">
                  <a16:creationId xmlns:a16="http://schemas.microsoft.com/office/drawing/2014/main" id="{4052F2E7-216D-4B21-B0A6-AD142C391401}"/>
                </a:ext>
              </a:extLst>
            </p:cNvPr>
            <p:cNvSpPr txBox="1"/>
            <p:nvPr/>
          </p:nvSpPr>
          <p:spPr>
            <a:xfrm>
              <a:off x="401901" y="3809108"/>
              <a:ext cx="3589073" cy="389766"/>
            </a:xfrm>
            <a:prstGeom prst="rect">
              <a:avLst/>
            </a:prstGeom>
            <a:solidFill>
              <a:schemeClr val="bg1">
                <a:lumMod val="50000"/>
              </a:schemeClr>
            </a:solidFill>
            <a:ln w="28575">
              <a:solidFill>
                <a:schemeClr val="bg1">
                  <a:lumMod val="50000"/>
                </a:schemeClr>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提携先ログイン</a:t>
              </a:r>
              <a:r>
                <a:rPr kumimoji="1" lang="en-US" altLang="ja-JP" sz="1600" dirty="0">
                  <a:latin typeface="HGP創英角ｺﾞｼｯｸUB" panose="020B0900000000000000" pitchFamily="50" charset="-128"/>
                  <a:ea typeface="HGP創英角ｺﾞｼｯｸUB" panose="020B0900000000000000" pitchFamily="50" charset="-128"/>
                </a:rPr>
                <a:t>UI</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cxnSp>
        <p:nvCxnSpPr>
          <p:cNvPr id="62" name="コネクタ: カギ線 98">
            <a:extLst>
              <a:ext uri="{FF2B5EF4-FFF2-40B4-BE49-F238E27FC236}">
                <a16:creationId xmlns:a16="http://schemas.microsoft.com/office/drawing/2014/main" id="{4CB98082-5AA6-4941-822E-B9EF62DE852F}"/>
              </a:ext>
            </a:extLst>
          </p:cNvPr>
          <p:cNvCxnSpPr>
            <a:cxnSpLocks/>
            <a:stCxn id="71" idx="2"/>
            <a:endCxn id="51" idx="0"/>
          </p:cNvCxnSpPr>
          <p:nvPr/>
        </p:nvCxnSpPr>
        <p:spPr>
          <a:xfrm rot="5400000">
            <a:off x="1989343" y="2281517"/>
            <a:ext cx="1237427" cy="2990579"/>
          </a:xfrm>
          <a:prstGeom prst="bentConnector3">
            <a:avLst>
              <a:gd name="adj1" fmla="val 7908"/>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6" name="グループ化 45">
            <a:extLst>
              <a:ext uri="{FF2B5EF4-FFF2-40B4-BE49-F238E27FC236}">
                <a16:creationId xmlns:a16="http://schemas.microsoft.com/office/drawing/2014/main" id="{56CB41DF-DC86-45F0-ABD7-464A5C95F328}"/>
              </a:ext>
            </a:extLst>
          </p:cNvPr>
          <p:cNvGrpSpPr/>
          <p:nvPr/>
        </p:nvGrpSpPr>
        <p:grpSpPr>
          <a:xfrm>
            <a:off x="8241820" y="6386393"/>
            <a:ext cx="2830649" cy="307777"/>
            <a:chOff x="2008051" y="6512575"/>
            <a:chExt cx="2830649" cy="307777"/>
          </a:xfrm>
        </p:grpSpPr>
        <p:sp>
          <p:nvSpPr>
            <p:cNvPr id="47" name="楕円 46">
              <a:extLst>
                <a:ext uri="{FF2B5EF4-FFF2-40B4-BE49-F238E27FC236}">
                  <a16:creationId xmlns:a16="http://schemas.microsoft.com/office/drawing/2014/main" id="{975F68F7-5950-4113-95B4-1CC87C1A59AC}"/>
                </a:ext>
              </a:extLst>
            </p:cNvPr>
            <p:cNvSpPr/>
            <p:nvPr/>
          </p:nvSpPr>
          <p:spPr>
            <a:xfrm>
              <a:off x="2008051" y="6512575"/>
              <a:ext cx="376771" cy="256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291891DC-01FB-484F-86ED-8C3CAD7A70C6}"/>
                </a:ext>
              </a:extLst>
            </p:cNvPr>
            <p:cNvSpPr txBox="1"/>
            <p:nvPr/>
          </p:nvSpPr>
          <p:spPr>
            <a:xfrm>
              <a:off x="2384822" y="6512575"/>
              <a:ext cx="2453878" cy="307777"/>
            </a:xfrm>
            <a:prstGeom prst="rect">
              <a:avLst/>
            </a:prstGeom>
            <a:noFill/>
          </p:spPr>
          <p:txBody>
            <a:bodyPr wrap="square" rtlCol="0">
              <a:spAutoFit/>
            </a:bodyPr>
            <a:lstStyle/>
            <a:p>
              <a:r>
                <a:rPr kumimoji="1" lang="ja-JP" altLang="en-US" sz="1400" dirty="0"/>
                <a:t>：プログラム修正ポイント</a:t>
              </a:r>
            </a:p>
          </p:txBody>
        </p:sp>
      </p:grpSp>
      <p:sp>
        <p:nvSpPr>
          <p:cNvPr id="59" name="吹き出し: 角を丸めた四角形 58">
            <a:extLst>
              <a:ext uri="{FF2B5EF4-FFF2-40B4-BE49-F238E27FC236}">
                <a16:creationId xmlns:a16="http://schemas.microsoft.com/office/drawing/2014/main" id="{E3F2AE28-DCF5-4AE7-98FB-7CA1189B23AC}"/>
              </a:ext>
            </a:extLst>
          </p:cNvPr>
          <p:cNvSpPr/>
          <p:nvPr/>
        </p:nvSpPr>
        <p:spPr>
          <a:xfrm>
            <a:off x="425225" y="1941585"/>
            <a:ext cx="1886182" cy="774292"/>
          </a:xfrm>
          <a:prstGeom prst="wedgeRoundRectCallout">
            <a:avLst>
              <a:gd name="adj1" fmla="val 129489"/>
              <a:gd name="adj2" fmla="val -23963"/>
              <a:gd name="adj3" fmla="val 16667"/>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400"/>
              <a:t>指定された遷移先</a:t>
            </a:r>
            <a:r>
              <a:rPr kumimoji="1" lang="en-US" altLang="ja-JP" sz="1400"/>
              <a:t>(Bookmark</a:t>
            </a:r>
            <a:r>
              <a:rPr kumimoji="1" lang="ja-JP" altLang="en-US" sz="1400"/>
              <a:t>先</a:t>
            </a:r>
            <a:r>
              <a:rPr kumimoji="1" lang="en-US" altLang="ja-JP" sz="1400"/>
              <a:t>)</a:t>
            </a:r>
            <a:r>
              <a:rPr kumimoji="1" lang="ja-JP" altLang="en-US" sz="1400"/>
              <a:t>は</a:t>
            </a:r>
            <a:r>
              <a:rPr kumimoji="1" lang="en-US" altLang="ja-JP" sz="1400"/>
              <a:t>DB</a:t>
            </a:r>
            <a:r>
              <a:rPr kumimoji="1" lang="ja-JP" altLang="en-US" sz="1400"/>
              <a:t>に</a:t>
            </a:r>
            <a:endParaRPr kumimoji="1" lang="en-US" altLang="ja-JP" sz="1400"/>
          </a:p>
          <a:p>
            <a:r>
              <a:rPr kumimoji="1" lang="ja-JP" altLang="en-US" sz="1400"/>
              <a:t>保存する。</a:t>
            </a:r>
            <a:endParaRPr kumimoji="1" lang="ja-JP" altLang="en-US" sz="1400" dirty="0"/>
          </a:p>
        </p:txBody>
      </p:sp>
    </p:spTree>
    <p:extLst>
      <p:ext uri="{BB962C8B-B14F-4D97-AF65-F5344CB8AC3E}">
        <p14:creationId xmlns:p14="http://schemas.microsoft.com/office/powerpoint/2010/main" val="280967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楕円 52">
            <a:extLst>
              <a:ext uri="{FF2B5EF4-FFF2-40B4-BE49-F238E27FC236}">
                <a16:creationId xmlns:a16="http://schemas.microsoft.com/office/drawing/2014/main" id="{DE784659-9B9B-42B4-82A9-A2F99855BD84}"/>
              </a:ext>
            </a:extLst>
          </p:cNvPr>
          <p:cNvSpPr/>
          <p:nvPr/>
        </p:nvSpPr>
        <p:spPr>
          <a:xfrm>
            <a:off x="5537647" y="4972720"/>
            <a:ext cx="844648" cy="38521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DC3E3D85-1373-491A-A2CA-6C46E2F8B02B}"/>
              </a:ext>
            </a:extLst>
          </p:cNvPr>
          <p:cNvGrpSpPr/>
          <p:nvPr/>
        </p:nvGrpSpPr>
        <p:grpSpPr>
          <a:xfrm>
            <a:off x="344973" y="1147347"/>
            <a:ext cx="1855523" cy="2196165"/>
            <a:chOff x="592402" y="975897"/>
            <a:chExt cx="1855523" cy="2196165"/>
          </a:xfrm>
        </p:grpSpPr>
        <p:sp>
          <p:nvSpPr>
            <p:cNvPr id="104" name="角丸四角形 46">
              <a:extLst>
                <a:ext uri="{FF2B5EF4-FFF2-40B4-BE49-F238E27FC236}">
                  <a16:creationId xmlns:a16="http://schemas.microsoft.com/office/drawing/2014/main" id="{6A84DC97-4BF3-4954-8E84-88F9C119663E}"/>
                </a:ext>
              </a:extLst>
            </p:cNvPr>
            <p:cNvSpPr/>
            <p:nvPr/>
          </p:nvSpPr>
          <p:spPr>
            <a:xfrm>
              <a:off x="592402" y="1124187"/>
              <a:ext cx="1855523" cy="204787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en-US" altLang="ja-JP" sz="1600" dirty="0">
                  <a:solidFill>
                    <a:schemeClr val="tx1"/>
                  </a:solidFill>
                </a:rPr>
                <a:t>16</a:t>
              </a:r>
              <a:r>
                <a:rPr kumimoji="1" lang="ja-JP" altLang="en-US" sz="1600" dirty="0">
                  <a:solidFill>
                    <a:schemeClr val="tx1"/>
                  </a:solidFill>
                </a:rPr>
                <a:t>桁会員番号</a:t>
              </a:r>
              <a:endParaRPr kumimoji="1" lang="en-US" altLang="ja-JP" sz="1600" dirty="0">
                <a:solidFill>
                  <a:schemeClr val="tx1"/>
                </a:solidFill>
              </a:endParaRPr>
            </a:p>
            <a:p>
              <a:r>
                <a:rPr kumimoji="1" lang="ja-JP" altLang="en-US" sz="1600" dirty="0">
                  <a:solidFill>
                    <a:schemeClr val="tx1"/>
                  </a:solidFill>
                </a:rPr>
                <a:t>マイコード</a:t>
              </a:r>
              <a:endParaRPr kumimoji="1" lang="en-US" altLang="ja-JP" sz="1600" dirty="0">
                <a:solidFill>
                  <a:schemeClr val="tx1"/>
                </a:solidFill>
              </a:endParaRPr>
            </a:p>
            <a:p>
              <a:r>
                <a:rPr kumimoji="1" lang="ja-JP" altLang="en-US" sz="1600" dirty="0">
                  <a:solidFill>
                    <a:schemeClr val="tx1"/>
                  </a:solidFill>
                </a:rPr>
                <a:t>メールアドレス</a:t>
              </a:r>
              <a:endParaRPr kumimoji="1" lang="en-US" altLang="ja-JP" sz="1600" dirty="0">
                <a:solidFill>
                  <a:schemeClr val="tx1"/>
                </a:solidFill>
              </a:endParaRPr>
            </a:p>
            <a:p>
              <a:r>
                <a:rPr kumimoji="1" lang="ja-JP" altLang="en-US" sz="1600" dirty="0">
                  <a:solidFill>
                    <a:schemeClr val="tx1"/>
                  </a:solidFill>
                </a:rPr>
                <a:t>顧客</a:t>
              </a:r>
              <a:r>
                <a:rPr kumimoji="1" lang="en-US" altLang="ja-JP" sz="1600" dirty="0">
                  <a:solidFill>
                    <a:schemeClr val="tx1"/>
                  </a:solidFill>
                </a:rPr>
                <a:t>ID</a:t>
              </a:r>
            </a:p>
            <a:p>
              <a:r>
                <a:rPr kumimoji="1" lang="en-US" altLang="ja-JP" sz="1600" dirty="0">
                  <a:solidFill>
                    <a:schemeClr val="tx1"/>
                  </a:solidFill>
                </a:rPr>
                <a:t>--------</a:t>
              </a:r>
            </a:p>
            <a:p>
              <a:r>
                <a:rPr kumimoji="1" lang="ja-JP" altLang="en-US" sz="1600" dirty="0">
                  <a:solidFill>
                    <a:schemeClr val="tx1"/>
                  </a:solidFill>
                </a:rPr>
                <a:t>家族マイコード</a:t>
              </a:r>
            </a:p>
          </p:txBody>
        </p:sp>
        <p:sp>
          <p:nvSpPr>
            <p:cNvPr id="105" name="テキスト ボックス 104">
              <a:extLst>
                <a:ext uri="{FF2B5EF4-FFF2-40B4-BE49-F238E27FC236}">
                  <a16:creationId xmlns:a16="http://schemas.microsoft.com/office/drawing/2014/main" id="{0521AC12-91F7-4BFF-8C39-74F9D03EB885}"/>
                </a:ext>
              </a:extLst>
            </p:cNvPr>
            <p:cNvSpPr txBox="1"/>
            <p:nvPr/>
          </p:nvSpPr>
          <p:spPr>
            <a:xfrm>
              <a:off x="592402" y="975897"/>
              <a:ext cx="1855523"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ID</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107" name="角丸四角形 46">
            <a:extLst>
              <a:ext uri="{FF2B5EF4-FFF2-40B4-BE49-F238E27FC236}">
                <a16:creationId xmlns:a16="http://schemas.microsoft.com/office/drawing/2014/main" id="{014E4432-39DF-4544-B3DB-F9DD8313D932}"/>
              </a:ext>
            </a:extLst>
          </p:cNvPr>
          <p:cNvSpPr/>
          <p:nvPr/>
        </p:nvSpPr>
        <p:spPr>
          <a:xfrm>
            <a:off x="2379486" y="1862682"/>
            <a:ext cx="1112573" cy="46166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本</a:t>
            </a:r>
            <a:r>
              <a:rPr kumimoji="1" lang="en-US" altLang="ja-JP" sz="1600" dirty="0">
                <a:solidFill>
                  <a:schemeClr val="tx1"/>
                </a:solidFill>
              </a:rPr>
              <a:t>PW</a:t>
            </a:r>
            <a:endParaRPr kumimoji="1" lang="ja-JP" altLang="en-US" sz="1600" dirty="0">
              <a:solidFill>
                <a:schemeClr val="tx1"/>
              </a:solidFill>
            </a:endParaRPr>
          </a:p>
        </p:txBody>
      </p:sp>
      <p:grpSp>
        <p:nvGrpSpPr>
          <p:cNvPr id="4" name="グループ化 3">
            <a:extLst>
              <a:ext uri="{FF2B5EF4-FFF2-40B4-BE49-F238E27FC236}">
                <a16:creationId xmlns:a16="http://schemas.microsoft.com/office/drawing/2014/main" id="{74B28B78-EEE7-4943-A05C-2BADD488AAAB}"/>
              </a:ext>
            </a:extLst>
          </p:cNvPr>
          <p:cNvGrpSpPr/>
          <p:nvPr/>
        </p:nvGrpSpPr>
        <p:grpSpPr>
          <a:xfrm>
            <a:off x="262051" y="3904359"/>
            <a:ext cx="3589075" cy="1629665"/>
            <a:chOff x="401901" y="3809109"/>
            <a:chExt cx="3589075" cy="1629665"/>
          </a:xfrm>
        </p:grpSpPr>
        <p:sp>
          <p:nvSpPr>
            <p:cNvPr id="124" name="角丸四角形 46">
              <a:extLst>
                <a:ext uri="{FF2B5EF4-FFF2-40B4-BE49-F238E27FC236}">
                  <a16:creationId xmlns:a16="http://schemas.microsoft.com/office/drawing/2014/main" id="{6C9D9B16-A736-4DB9-A3D7-A5849425D8D8}"/>
                </a:ext>
              </a:extLst>
            </p:cNvPr>
            <p:cNvSpPr/>
            <p:nvPr/>
          </p:nvSpPr>
          <p:spPr>
            <a:xfrm>
              <a:off x="401902" y="3978385"/>
              <a:ext cx="3589074" cy="1460389"/>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600" b="1" dirty="0">
                  <a:solidFill>
                    <a:schemeClr val="tx1"/>
                  </a:solidFill>
                  <a:highlight>
                    <a:srgbClr val="FFFF00"/>
                  </a:highlight>
                </a:rPr>
                <a:t>新レスポンシブログイン</a:t>
              </a:r>
              <a:r>
                <a:rPr kumimoji="1" lang="en-US" altLang="ja-JP" sz="1600" b="1" dirty="0">
                  <a:solidFill>
                    <a:schemeClr val="tx1"/>
                  </a:solidFill>
                  <a:highlight>
                    <a:srgbClr val="FFFF00"/>
                  </a:highlight>
                </a:rPr>
                <a:t>UI</a:t>
              </a:r>
            </a:p>
            <a:p>
              <a:pPr algn="ctr"/>
              <a:r>
                <a:rPr kumimoji="1" lang="ja-JP" altLang="en-US" sz="1600" dirty="0">
                  <a:solidFill>
                    <a:schemeClr val="tx1"/>
                  </a:solidFill>
                </a:rPr>
                <a:t>ライフレスポンシブログイン</a:t>
              </a:r>
              <a:r>
                <a:rPr kumimoji="1" lang="en-US" altLang="ja-JP" sz="1600" dirty="0">
                  <a:solidFill>
                    <a:schemeClr val="tx1"/>
                  </a:solidFill>
                </a:rPr>
                <a:t>UI</a:t>
              </a:r>
            </a:p>
            <a:p>
              <a:pPr algn="ctr"/>
              <a:r>
                <a:rPr kumimoji="1" lang="en-US" altLang="ja-JP" sz="1600" dirty="0">
                  <a:solidFill>
                    <a:schemeClr val="tx1"/>
                  </a:solidFill>
                </a:rPr>
                <a:t>PC</a:t>
              </a:r>
              <a:r>
                <a:rPr kumimoji="1" lang="ja-JP" altLang="en-US" sz="1600" dirty="0">
                  <a:solidFill>
                    <a:schemeClr val="tx1"/>
                  </a:solidFill>
                </a:rPr>
                <a:t>側個別ログイン</a:t>
              </a:r>
              <a:r>
                <a:rPr kumimoji="1" lang="en-US" altLang="ja-JP" sz="1600" dirty="0">
                  <a:solidFill>
                    <a:schemeClr val="tx1"/>
                  </a:solidFill>
                </a:rPr>
                <a:t>UI</a:t>
              </a:r>
            </a:p>
            <a:p>
              <a:pPr algn="ctr"/>
              <a:r>
                <a:rPr kumimoji="1" lang="ja-JP" altLang="en-US" sz="1600" dirty="0">
                  <a:solidFill>
                    <a:schemeClr val="tx1"/>
                  </a:solidFill>
                </a:rPr>
                <a:t>スマホ側個別ログイン</a:t>
              </a:r>
              <a:r>
                <a:rPr kumimoji="1" lang="en-US" altLang="ja-JP" sz="1600" dirty="0">
                  <a:solidFill>
                    <a:schemeClr val="tx1"/>
                  </a:solidFill>
                </a:rPr>
                <a:t>UI</a:t>
              </a:r>
            </a:p>
          </p:txBody>
        </p:sp>
        <p:sp>
          <p:nvSpPr>
            <p:cNvPr id="117" name="テキスト ボックス 116">
              <a:extLst>
                <a:ext uri="{FF2B5EF4-FFF2-40B4-BE49-F238E27FC236}">
                  <a16:creationId xmlns:a16="http://schemas.microsoft.com/office/drawing/2014/main" id="{E0B28975-FB2C-42F2-86C4-D925EFE96BD8}"/>
                </a:ext>
              </a:extLst>
            </p:cNvPr>
            <p:cNvSpPr txBox="1"/>
            <p:nvPr/>
          </p:nvSpPr>
          <p:spPr>
            <a:xfrm>
              <a:off x="401901" y="3809109"/>
              <a:ext cx="3589074"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ログイン</a:t>
              </a:r>
              <a:r>
                <a:rPr kumimoji="1" lang="en-US" altLang="ja-JP" sz="1600" dirty="0">
                  <a:latin typeface="HGP創英角ｺﾞｼｯｸUB" panose="020B0900000000000000" pitchFamily="50" charset="-128"/>
                  <a:ea typeface="HGP創英角ｺﾞｼｯｸUB" panose="020B0900000000000000" pitchFamily="50" charset="-128"/>
                </a:rPr>
                <a:t>UI</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148" name="角丸四角形 46">
            <a:extLst>
              <a:ext uri="{FF2B5EF4-FFF2-40B4-BE49-F238E27FC236}">
                <a16:creationId xmlns:a16="http://schemas.microsoft.com/office/drawing/2014/main" id="{949444D1-7C54-44E2-91DC-3A1102F3FAFF}"/>
              </a:ext>
            </a:extLst>
          </p:cNvPr>
          <p:cNvSpPr/>
          <p:nvPr/>
        </p:nvSpPr>
        <p:spPr>
          <a:xfrm>
            <a:off x="165230" y="630941"/>
            <a:ext cx="3545263" cy="2959984"/>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ログイン</a:t>
            </a:r>
            <a:r>
              <a:rPr kumimoji="1" lang="en-US" altLang="ja-JP" sz="1600" dirty="0">
                <a:solidFill>
                  <a:schemeClr val="tx1"/>
                </a:solidFill>
              </a:rPr>
              <a:t>UI</a:t>
            </a:r>
            <a:r>
              <a:rPr kumimoji="1" lang="ja-JP" altLang="en-US" sz="1600" dirty="0">
                <a:solidFill>
                  <a:schemeClr val="tx1"/>
                </a:solidFill>
              </a:rPr>
              <a:t>からの入力</a:t>
            </a:r>
          </a:p>
        </p:txBody>
      </p:sp>
      <p:sp>
        <p:nvSpPr>
          <p:cNvPr id="153" name="角丸四角形 41">
            <a:extLst>
              <a:ext uri="{FF2B5EF4-FFF2-40B4-BE49-F238E27FC236}">
                <a16:creationId xmlns:a16="http://schemas.microsoft.com/office/drawing/2014/main" id="{EC22F2B2-DE22-4F95-8D93-E8300CFFD391}"/>
              </a:ext>
            </a:extLst>
          </p:cNvPr>
          <p:cNvSpPr/>
          <p:nvPr/>
        </p:nvSpPr>
        <p:spPr>
          <a:xfrm>
            <a:off x="4127590" y="1223681"/>
            <a:ext cx="3664763"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ID + PW</a:t>
            </a:r>
            <a:r>
              <a:rPr kumimoji="1" lang="ja-JP" altLang="en-US" sz="1600" b="1" dirty="0">
                <a:latin typeface="+mj-ea"/>
                <a:ea typeface="+mj-ea"/>
              </a:rPr>
              <a:t>照合チェック</a:t>
            </a:r>
          </a:p>
        </p:txBody>
      </p:sp>
      <p:sp>
        <p:nvSpPr>
          <p:cNvPr id="155" name="角丸四角形 41">
            <a:extLst>
              <a:ext uri="{FF2B5EF4-FFF2-40B4-BE49-F238E27FC236}">
                <a16:creationId xmlns:a16="http://schemas.microsoft.com/office/drawing/2014/main" id="{485DBC8C-205F-4A77-A3B1-9B53C661BE8E}"/>
              </a:ext>
            </a:extLst>
          </p:cNvPr>
          <p:cNvSpPr/>
          <p:nvPr/>
        </p:nvSpPr>
        <p:spPr>
          <a:xfrm>
            <a:off x="4127590" y="1893311"/>
            <a:ext cx="3664763"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会員＋企業の</a:t>
            </a:r>
            <a:r>
              <a:rPr kumimoji="1" lang="ja-JP" altLang="en-US" sz="1600" b="1" dirty="0">
                <a:latin typeface="+mj-ea"/>
              </a:rPr>
              <a:t>退会</a:t>
            </a:r>
            <a:r>
              <a:rPr kumimoji="1" lang="ja-JP" altLang="en-US" sz="1600" b="1" dirty="0">
                <a:latin typeface="+mj-ea"/>
                <a:ea typeface="+mj-ea"/>
              </a:rPr>
              <a:t>チェック</a:t>
            </a:r>
            <a:r>
              <a:rPr kumimoji="1" lang="en-US" altLang="ja-JP" sz="1600" b="1" dirty="0">
                <a:latin typeface="+mj-ea"/>
                <a:ea typeface="+mj-ea"/>
              </a:rPr>
              <a:t>OK</a:t>
            </a:r>
            <a:endParaRPr kumimoji="1" lang="ja-JP" altLang="en-US" sz="1600" b="1" dirty="0">
              <a:latin typeface="+mj-ea"/>
              <a:ea typeface="+mj-ea"/>
            </a:endParaRPr>
          </a:p>
        </p:txBody>
      </p:sp>
      <p:sp>
        <p:nvSpPr>
          <p:cNvPr id="159" name="角丸四角形 41">
            <a:extLst>
              <a:ext uri="{FF2B5EF4-FFF2-40B4-BE49-F238E27FC236}">
                <a16:creationId xmlns:a16="http://schemas.microsoft.com/office/drawing/2014/main" id="{9B5D2C43-5639-416D-BC60-390C04CE3F4E}"/>
              </a:ext>
            </a:extLst>
          </p:cNvPr>
          <p:cNvSpPr/>
          <p:nvPr/>
        </p:nvSpPr>
        <p:spPr>
          <a:xfrm>
            <a:off x="4127571" y="2562942"/>
            <a:ext cx="3664800"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本</a:t>
            </a:r>
            <a:r>
              <a:rPr kumimoji="1" lang="en-US" altLang="ja-JP" sz="1600" b="1" dirty="0">
                <a:latin typeface="+mj-ea"/>
                <a:ea typeface="+mj-ea"/>
              </a:rPr>
              <a:t>PW</a:t>
            </a:r>
            <a:r>
              <a:rPr kumimoji="1" lang="ja-JP" altLang="en-US" sz="1600" b="1" dirty="0">
                <a:latin typeface="+mj-ea"/>
                <a:ea typeface="+mj-ea"/>
              </a:rPr>
              <a:t>の設定状態</a:t>
            </a:r>
            <a:r>
              <a:rPr kumimoji="1" lang="en-US" altLang="ja-JP" sz="1600" b="1" dirty="0">
                <a:latin typeface="+mj-ea"/>
                <a:ea typeface="+mj-ea"/>
              </a:rPr>
              <a:t>OK</a:t>
            </a:r>
            <a:endParaRPr kumimoji="1" lang="ja-JP" altLang="en-US" sz="1600" b="1" dirty="0">
              <a:latin typeface="+mj-ea"/>
              <a:ea typeface="+mj-ea"/>
            </a:endParaRPr>
          </a:p>
        </p:txBody>
      </p:sp>
      <p:sp>
        <p:nvSpPr>
          <p:cNvPr id="7" name="フローチャート: 判断 6">
            <a:extLst>
              <a:ext uri="{FF2B5EF4-FFF2-40B4-BE49-F238E27FC236}">
                <a16:creationId xmlns:a16="http://schemas.microsoft.com/office/drawing/2014/main" id="{414B1AA2-488C-4127-ABC9-98277D34C7E0}"/>
              </a:ext>
            </a:extLst>
          </p:cNvPr>
          <p:cNvSpPr/>
          <p:nvPr/>
        </p:nvSpPr>
        <p:spPr>
          <a:xfrm>
            <a:off x="5776614" y="3456702"/>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9" name="コネクタ: カギ線 8">
            <a:extLst>
              <a:ext uri="{FF2B5EF4-FFF2-40B4-BE49-F238E27FC236}">
                <a16:creationId xmlns:a16="http://schemas.microsoft.com/office/drawing/2014/main" id="{7D1B8278-CD34-42DC-BE70-A4CA3EA96647}"/>
              </a:ext>
            </a:extLst>
          </p:cNvPr>
          <p:cNvCxnSpPr>
            <a:cxnSpLocks/>
            <a:stCxn id="148" idx="3"/>
            <a:endCxn id="55" idx="1"/>
          </p:cNvCxnSpPr>
          <p:nvPr/>
        </p:nvCxnSpPr>
        <p:spPr>
          <a:xfrm flipV="1">
            <a:off x="3710493" y="770051"/>
            <a:ext cx="417097" cy="1340882"/>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0" name="コネクタ: カギ線 159">
            <a:extLst>
              <a:ext uri="{FF2B5EF4-FFF2-40B4-BE49-F238E27FC236}">
                <a16:creationId xmlns:a16="http://schemas.microsoft.com/office/drawing/2014/main" id="{FA1A71A6-5B1B-4075-B4E2-C3978D6E1492}"/>
              </a:ext>
            </a:extLst>
          </p:cNvPr>
          <p:cNvCxnSpPr>
            <a:cxnSpLocks/>
            <a:stCxn id="153" idx="2"/>
            <a:endCxn id="155" idx="0"/>
          </p:cNvCxnSpPr>
          <p:nvPr/>
        </p:nvCxnSpPr>
        <p:spPr>
          <a:xfrm>
            <a:off x="5959972" y="1655681"/>
            <a:ext cx="0" cy="2376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4" name="コネクタ: カギ線 163">
            <a:extLst>
              <a:ext uri="{FF2B5EF4-FFF2-40B4-BE49-F238E27FC236}">
                <a16:creationId xmlns:a16="http://schemas.microsoft.com/office/drawing/2014/main" id="{7D396070-2623-4765-AAFA-E8F64EBE4664}"/>
              </a:ext>
            </a:extLst>
          </p:cNvPr>
          <p:cNvCxnSpPr>
            <a:cxnSpLocks/>
            <a:stCxn id="155" idx="2"/>
            <a:endCxn id="159" idx="0"/>
          </p:cNvCxnSpPr>
          <p:nvPr/>
        </p:nvCxnSpPr>
        <p:spPr>
          <a:xfrm flipH="1">
            <a:off x="5959971" y="2325311"/>
            <a:ext cx="1" cy="2376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5" name="コネクタ: カギ線 164">
            <a:extLst>
              <a:ext uri="{FF2B5EF4-FFF2-40B4-BE49-F238E27FC236}">
                <a16:creationId xmlns:a16="http://schemas.microsoft.com/office/drawing/2014/main" id="{36E96F45-5DD0-4E1A-87B4-BCC4EBC155E1}"/>
              </a:ext>
            </a:extLst>
          </p:cNvPr>
          <p:cNvCxnSpPr>
            <a:cxnSpLocks/>
            <a:stCxn id="159" idx="2"/>
            <a:endCxn id="7" idx="0"/>
          </p:cNvCxnSpPr>
          <p:nvPr/>
        </p:nvCxnSpPr>
        <p:spPr>
          <a:xfrm>
            <a:off x="5959971" y="2994942"/>
            <a:ext cx="1" cy="461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AF8DC612-7A11-4E43-B668-B684153B4A80}"/>
              </a:ext>
            </a:extLst>
          </p:cNvPr>
          <p:cNvSpPr txBox="1"/>
          <p:nvPr/>
        </p:nvSpPr>
        <p:spPr>
          <a:xfrm>
            <a:off x="4496096" y="3143671"/>
            <a:ext cx="2927750" cy="338554"/>
          </a:xfrm>
          <a:prstGeom prst="rect">
            <a:avLst/>
          </a:prstGeom>
          <a:noFill/>
        </p:spPr>
        <p:txBody>
          <a:bodyPr wrap="square" rtlCol="0">
            <a:spAutoFit/>
          </a:bodyPr>
          <a:lstStyle/>
          <a:p>
            <a:pPr algn="ctr"/>
            <a:r>
              <a:rPr kumimoji="1" lang="ja-JP" altLang="en-US" sz="1600" dirty="0">
                <a:effectLst>
                  <a:glow rad="63500">
                    <a:schemeClr val="accent4">
                      <a:satMod val="175000"/>
                      <a:alpha val="40000"/>
                    </a:schemeClr>
                  </a:glow>
                </a:effectLst>
              </a:rPr>
              <a:t>ブックマークジャンプ要求か？</a:t>
            </a:r>
          </a:p>
        </p:txBody>
      </p:sp>
      <p:sp>
        <p:nvSpPr>
          <p:cNvPr id="168" name="フローチャート: 判断 167">
            <a:extLst>
              <a:ext uri="{FF2B5EF4-FFF2-40B4-BE49-F238E27FC236}">
                <a16:creationId xmlns:a16="http://schemas.microsoft.com/office/drawing/2014/main" id="{362B4E1D-A2F8-4A3A-AFF9-BF482EC10234}"/>
              </a:ext>
            </a:extLst>
          </p:cNvPr>
          <p:cNvSpPr/>
          <p:nvPr/>
        </p:nvSpPr>
        <p:spPr>
          <a:xfrm>
            <a:off x="5776614" y="4229253"/>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170" name="コネクタ: カギ線 169">
            <a:extLst>
              <a:ext uri="{FF2B5EF4-FFF2-40B4-BE49-F238E27FC236}">
                <a16:creationId xmlns:a16="http://schemas.microsoft.com/office/drawing/2014/main" id="{908EFFC6-1363-49DF-AE8F-A3D7425E886F}"/>
              </a:ext>
            </a:extLst>
          </p:cNvPr>
          <p:cNvCxnSpPr>
            <a:cxnSpLocks/>
            <a:stCxn id="7" idx="2"/>
            <a:endCxn id="168" idx="0"/>
          </p:cNvCxnSpPr>
          <p:nvPr/>
        </p:nvCxnSpPr>
        <p:spPr>
          <a:xfrm>
            <a:off x="5959972" y="3795256"/>
            <a:ext cx="0" cy="4339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2" name="フローチャート: 判断 171">
            <a:extLst>
              <a:ext uri="{FF2B5EF4-FFF2-40B4-BE49-F238E27FC236}">
                <a16:creationId xmlns:a16="http://schemas.microsoft.com/office/drawing/2014/main" id="{2E8D5C42-4CA4-484F-97E8-68346DF48893}"/>
              </a:ext>
            </a:extLst>
          </p:cNvPr>
          <p:cNvSpPr/>
          <p:nvPr/>
        </p:nvSpPr>
        <p:spPr>
          <a:xfrm>
            <a:off x="5776614" y="5001805"/>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176" name="コネクタ: カギ線 175">
            <a:extLst>
              <a:ext uri="{FF2B5EF4-FFF2-40B4-BE49-F238E27FC236}">
                <a16:creationId xmlns:a16="http://schemas.microsoft.com/office/drawing/2014/main" id="{B839403A-370D-4ACF-8D0F-350D65815B6C}"/>
              </a:ext>
            </a:extLst>
          </p:cNvPr>
          <p:cNvCxnSpPr>
            <a:cxnSpLocks/>
            <a:stCxn id="168" idx="2"/>
            <a:endCxn id="172" idx="0"/>
          </p:cNvCxnSpPr>
          <p:nvPr/>
        </p:nvCxnSpPr>
        <p:spPr>
          <a:xfrm>
            <a:off x="5959972" y="4567807"/>
            <a:ext cx="0" cy="4339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8" name="角丸四角形 46">
            <a:extLst>
              <a:ext uri="{FF2B5EF4-FFF2-40B4-BE49-F238E27FC236}">
                <a16:creationId xmlns:a16="http://schemas.microsoft.com/office/drawing/2014/main" id="{4CB1BA6F-3A74-4083-82B4-CEBB7305FC98}"/>
              </a:ext>
            </a:extLst>
          </p:cNvPr>
          <p:cNvSpPr/>
          <p:nvPr/>
        </p:nvSpPr>
        <p:spPr>
          <a:xfrm>
            <a:off x="8054865" y="2617878"/>
            <a:ext cx="2910949" cy="874772"/>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指定ブックマーク先</a:t>
            </a:r>
          </a:p>
        </p:txBody>
      </p:sp>
      <p:sp>
        <p:nvSpPr>
          <p:cNvPr id="191" name="角丸四角形 41">
            <a:extLst>
              <a:ext uri="{FF2B5EF4-FFF2-40B4-BE49-F238E27FC236}">
                <a16:creationId xmlns:a16="http://schemas.microsoft.com/office/drawing/2014/main" id="{7882FDF9-4B69-43D5-8349-8DFC51734DEE}"/>
              </a:ext>
            </a:extLst>
          </p:cNvPr>
          <p:cNvSpPr/>
          <p:nvPr/>
        </p:nvSpPr>
        <p:spPr>
          <a:xfrm>
            <a:off x="8251817" y="2926776"/>
            <a:ext cx="2347647" cy="432000"/>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ブックマーク先</a:t>
            </a:r>
          </a:p>
        </p:txBody>
      </p:sp>
      <p:cxnSp>
        <p:nvCxnSpPr>
          <p:cNvPr id="199" name="コネクタ: カギ線 198">
            <a:extLst>
              <a:ext uri="{FF2B5EF4-FFF2-40B4-BE49-F238E27FC236}">
                <a16:creationId xmlns:a16="http://schemas.microsoft.com/office/drawing/2014/main" id="{1609AEF3-CD13-49AF-BB0F-9D9E0453FFBC}"/>
              </a:ext>
            </a:extLst>
          </p:cNvPr>
          <p:cNvCxnSpPr>
            <a:cxnSpLocks/>
            <a:stCxn id="7" idx="3"/>
            <a:endCxn id="191" idx="1"/>
          </p:cNvCxnSpPr>
          <p:nvPr/>
        </p:nvCxnSpPr>
        <p:spPr>
          <a:xfrm flipV="1">
            <a:off x="6143329" y="3142776"/>
            <a:ext cx="2108488" cy="483203"/>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2" name="角丸四角形 41">
            <a:extLst>
              <a:ext uri="{FF2B5EF4-FFF2-40B4-BE49-F238E27FC236}">
                <a16:creationId xmlns:a16="http://schemas.microsoft.com/office/drawing/2014/main" id="{1F229D87-E4E4-4B1E-B55F-166A56C9F044}"/>
              </a:ext>
            </a:extLst>
          </p:cNvPr>
          <p:cNvSpPr/>
          <p:nvPr/>
        </p:nvSpPr>
        <p:spPr>
          <a:xfrm>
            <a:off x="8821629" y="4958276"/>
            <a:ext cx="2347647"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ランディングページ</a:t>
            </a:r>
          </a:p>
        </p:txBody>
      </p:sp>
      <p:sp>
        <p:nvSpPr>
          <p:cNvPr id="205" name="角丸四角形 46">
            <a:extLst>
              <a:ext uri="{FF2B5EF4-FFF2-40B4-BE49-F238E27FC236}">
                <a16:creationId xmlns:a16="http://schemas.microsoft.com/office/drawing/2014/main" id="{4C12AEEB-A59B-4E6E-B7C7-B5D6B515BFD7}"/>
              </a:ext>
            </a:extLst>
          </p:cNvPr>
          <p:cNvSpPr/>
          <p:nvPr/>
        </p:nvSpPr>
        <p:spPr>
          <a:xfrm>
            <a:off x="8366917" y="3886707"/>
            <a:ext cx="3139283" cy="809609"/>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パラメータ指定遷移先</a:t>
            </a:r>
          </a:p>
        </p:txBody>
      </p:sp>
      <p:sp>
        <p:nvSpPr>
          <p:cNvPr id="211" name="角丸四角形 41">
            <a:extLst>
              <a:ext uri="{FF2B5EF4-FFF2-40B4-BE49-F238E27FC236}">
                <a16:creationId xmlns:a16="http://schemas.microsoft.com/office/drawing/2014/main" id="{9FE58543-5C36-43CD-8C86-83C85BD76EF5}"/>
              </a:ext>
            </a:extLst>
          </p:cNvPr>
          <p:cNvSpPr/>
          <p:nvPr/>
        </p:nvSpPr>
        <p:spPr>
          <a:xfrm>
            <a:off x="8762735" y="4213028"/>
            <a:ext cx="2347647" cy="409245"/>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指定遷移先</a:t>
            </a:r>
          </a:p>
        </p:txBody>
      </p:sp>
      <p:sp>
        <p:nvSpPr>
          <p:cNvPr id="171" name="テキスト ボックス 170">
            <a:extLst>
              <a:ext uri="{FF2B5EF4-FFF2-40B4-BE49-F238E27FC236}">
                <a16:creationId xmlns:a16="http://schemas.microsoft.com/office/drawing/2014/main" id="{3A8AEA42-6E8F-4730-97EE-8F61EA2B47CB}"/>
              </a:ext>
            </a:extLst>
          </p:cNvPr>
          <p:cNvSpPr txBox="1"/>
          <p:nvPr/>
        </p:nvSpPr>
        <p:spPr>
          <a:xfrm>
            <a:off x="4345284" y="4701863"/>
            <a:ext cx="3229374" cy="338554"/>
          </a:xfrm>
          <a:prstGeom prst="rect">
            <a:avLst/>
          </a:prstGeom>
          <a:noFill/>
        </p:spPr>
        <p:txBody>
          <a:bodyPr wrap="square" rtlCol="0">
            <a:spAutoFit/>
          </a:bodyPr>
          <a:lstStyle/>
          <a:p>
            <a:pPr algn="ctr"/>
            <a:r>
              <a:rPr kumimoji="1" lang="ja-JP" altLang="en-US" sz="1600" dirty="0">
                <a:effectLst>
                  <a:glow rad="63500">
                    <a:schemeClr val="accent4">
                      <a:satMod val="175000"/>
                      <a:alpha val="40000"/>
                    </a:schemeClr>
                  </a:glow>
                </a:effectLst>
              </a:rPr>
              <a:t>ランディングページ指定があるか？</a:t>
            </a:r>
          </a:p>
        </p:txBody>
      </p:sp>
      <p:cxnSp>
        <p:nvCxnSpPr>
          <p:cNvPr id="251" name="コネクタ: カギ線 250">
            <a:extLst>
              <a:ext uri="{FF2B5EF4-FFF2-40B4-BE49-F238E27FC236}">
                <a16:creationId xmlns:a16="http://schemas.microsoft.com/office/drawing/2014/main" id="{700E8E87-547D-42AE-B553-75C1DC754A14}"/>
              </a:ext>
            </a:extLst>
          </p:cNvPr>
          <p:cNvCxnSpPr>
            <a:cxnSpLocks/>
            <a:stCxn id="168" idx="3"/>
            <a:endCxn id="211" idx="1"/>
          </p:cNvCxnSpPr>
          <p:nvPr/>
        </p:nvCxnSpPr>
        <p:spPr>
          <a:xfrm>
            <a:off x="6143329" y="4398530"/>
            <a:ext cx="2619406" cy="191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3" name="テキスト ボックス 222">
            <a:extLst>
              <a:ext uri="{FF2B5EF4-FFF2-40B4-BE49-F238E27FC236}">
                <a16:creationId xmlns:a16="http://schemas.microsoft.com/office/drawing/2014/main" id="{6733926D-BF1A-459E-AD52-BD12BF2DB2DA}"/>
              </a:ext>
            </a:extLst>
          </p:cNvPr>
          <p:cNvSpPr txBox="1"/>
          <p:nvPr/>
        </p:nvSpPr>
        <p:spPr>
          <a:xfrm>
            <a:off x="4126133" y="3801436"/>
            <a:ext cx="3667676" cy="338554"/>
          </a:xfrm>
          <a:prstGeom prst="rect">
            <a:avLst/>
          </a:prstGeom>
          <a:noFill/>
        </p:spPr>
        <p:txBody>
          <a:bodyPr wrap="square" rtlCol="0">
            <a:spAutoFit/>
          </a:bodyPr>
          <a:lstStyle/>
          <a:p>
            <a:pPr algn="ctr"/>
            <a:r>
              <a:rPr kumimoji="1" lang="ja-JP" altLang="en-US" sz="1600" dirty="0">
                <a:effectLst>
                  <a:glow rad="63500">
                    <a:schemeClr val="accent4">
                      <a:satMod val="175000"/>
                      <a:alpha val="40000"/>
                    </a:schemeClr>
                  </a:glow>
                </a:effectLst>
              </a:rPr>
              <a:t>パラメータによる遷移先指定があるか？</a:t>
            </a:r>
          </a:p>
        </p:txBody>
      </p:sp>
      <p:sp>
        <p:nvSpPr>
          <p:cNvPr id="288" name="円/楕円 30">
            <a:extLst>
              <a:ext uri="{FF2B5EF4-FFF2-40B4-BE49-F238E27FC236}">
                <a16:creationId xmlns:a16="http://schemas.microsoft.com/office/drawing/2014/main" id="{F5B69143-3F11-47E0-98CF-B959230ADD35}"/>
              </a:ext>
            </a:extLst>
          </p:cNvPr>
          <p:cNvSpPr/>
          <p:nvPr/>
        </p:nvSpPr>
        <p:spPr>
          <a:xfrm>
            <a:off x="2289591" y="5477836"/>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290" name="円/楕円 30">
            <a:extLst>
              <a:ext uri="{FF2B5EF4-FFF2-40B4-BE49-F238E27FC236}">
                <a16:creationId xmlns:a16="http://schemas.microsoft.com/office/drawing/2014/main" id="{AAE99CE0-E865-4A9D-A216-A55271D61C6F}"/>
              </a:ext>
            </a:extLst>
          </p:cNvPr>
          <p:cNvSpPr/>
          <p:nvPr/>
        </p:nvSpPr>
        <p:spPr>
          <a:xfrm>
            <a:off x="8223302" y="3250785"/>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cxnSp>
        <p:nvCxnSpPr>
          <p:cNvPr id="291" name="コネクタ: カギ線 290">
            <a:extLst>
              <a:ext uri="{FF2B5EF4-FFF2-40B4-BE49-F238E27FC236}">
                <a16:creationId xmlns:a16="http://schemas.microsoft.com/office/drawing/2014/main" id="{F62CC34B-9E2B-4DCB-8A94-E113F287A9C4}"/>
              </a:ext>
            </a:extLst>
          </p:cNvPr>
          <p:cNvCxnSpPr>
            <a:cxnSpLocks/>
            <a:stCxn id="290" idx="4"/>
            <a:endCxn id="288" idx="4"/>
          </p:cNvCxnSpPr>
          <p:nvPr/>
        </p:nvCxnSpPr>
        <p:spPr>
          <a:xfrm rot="5400000">
            <a:off x="4222089" y="1555628"/>
            <a:ext cx="2227051" cy="5933711"/>
          </a:xfrm>
          <a:prstGeom prst="bentConnector3">
            <a:avLst>
              <a:gd name="adj1" fmla="val 148909"/>
            </a:avLst>
          </a:prstGeom>
          <a:ln w="190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98" name="図 297">
            <a:extLst>
              <a:ext uri="{FF2B5EF4-FFF2-40B4-BE49-F238E27FC236}">
                <a16:creationId xmlns:a16="http://schemas.microsoft.com/office/drawing/2014/main" id="{D69C6307-EA0B-4094-8F6F-E7C7E49EB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1419" y="2346547"/>
            <a:ext cx="366715" cy="932937"/>
          </a:xfrm>
          <a:prstGeom prst="rect">
            <a:avLst/>
          </a:prstGeom>
        </p:spPr>
      </p:pic>
      <p:pic>
        <p:nvPicPr>
          <p:cNvPr id="299" name="図 298">
            <a:extLst>
              <a:ext uri="{FF2B5EF4-FFF2-40B4-BE49-F238E27FC236}">
                <a16:creationId xmlns:a16="http://schemas.microsoft.com/office/drawing/2014/main" id="{509A36D4-9282-445C-ABB1-A60A05846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24" y="5663672"/>
            <a:ext cx="366715" cy="932937"/>
          </a:xfrm>
          <a:prstGeom prst="rect">
            <a:avLst/>
          </a:prstGeom>
        </p:spPr>
      </p:pic>
      <p:cxnSp>
        <p:nvCxnSpPr>
          <p:cNvPr id="300" name="コネクタ: カギ線 299">
            <a:extLst>
              <a:ext uri="{FF2B5EF4-FFF2-40B4-BE49-F238E27FC236}">
                <a16:creationId xmlns:a16="http://schemas.microsoft.com/office/drawing/2014/main" id="{7FAB46BA-1425-442A-B6D9-156D6350458C}"/>
              </a:ext>
            </a:extLst>
          </p:cNvPr>
          <p:cNvCxnSpPr>
            <a:cxnSpLocks/>
            <a:stCxn id="298" idx="1"/>
            <a:endCxn id="191" idx="3"/>
          </p:cNvCxnSpPr>
          <p:nvPr/>
        </p:nvCxnSpPr>
        <p:spPr>
          <a:xfrm rot="10800000" flipV="1">
            <a:off x="10599465" y="2813016"/>
            <a:ext cx="721955" cy="329760"/>
          </a:xfrm>
          <a:prstGeom prst="bentConnector3">
            <a:avLst>
              <a:gd name="adj1" fmla="val 5000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コネクタ: カギ線 306">
            <a:extLst>
              <a:ext uri="{FF2B5EF4-FFF2-40B4-BE49-F238E27FC236}">
                <a16:creationId xmlns:a16="http://schemas.microsoft.com/office/drawing/2014/main" id="{1A9C1CAF-313C-4AF4-9F42-BA2918776BF3}"/>
              </a:ext>
            </a:extLst>
          </p:cNvPr>
          <p:cNvCxnSpPr>
            <a:cxnSpLocks/>
            <a:stCxn id="299" idx="3"/>
            <a:endCxn id="124" idx="2"/>
          </p:cNvCxnSpPr>
          <p:nvPr/>
        </p:nvCxnSpPr>
        <p:spPr>
          <a:xfrm flipV="1">
            <a:off x="1452539" y="5534024"/>
            <a:ext cx="604050" cy="596117"/>
          </a:xfrm>
          <a:prstGeom prst="bent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コネクタ: カギ線 317">
            <a:extLst>
              <a:ext uri="{FF2B5EF4-FFF2-40B4-BE49-F238E27FC236}">
                <a16:creationId xmlns:a16="http://schemas.microsoft.com/office/drawing/2014/main" id="{BF81CFD9-B668-4EE7-BCCD-E38C2EE8C97B}"/>
              </a:ext>
            </a:extLst>
          </p:cNvPr>
          <p:cNvCxnSpPr>
            <a:cxnSpLocks/>
            <a:stCxn id="298" idx="3"/>
            <a:endCxn id="211" idx="3"/>
          </p:cNvCxnSpPr>
          <p:nvPr/>
        </p:nvCxnSpPr>
        <p:spPr>
          <a:xfrm flipH="1">
            <a:off x="11110382" y="2813016"/>
            <a:ext cx="577752" cy="1604635"/>
          </a:xfrm>
          <a:prstGeom prst="bentConnector3">
            <a:avLst>
              <a:gd name="adj1" fmla="val -39567"/>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4" name="円/楕円 30">
            <a:extLst>
              <a:ext uri="{FF2B5EF4-FFF2-40B4-BE49-F238E27FC236}">
                <a16:creationId xmlns:a16="http://schemas.microsoft.com/office/drawing/2014/main" id="{4BC710F9-0593-4FC1-BA83-8DEDDFAC4909}"/>
              </a:ext>
            </a:extLst>
          </p:cNvPr>
          <p:cNvSpPr/>
          <p:nvPr/>
        </p:nvSpPr>
        <p:spPr>
          <a:xfrm>
            <a:off x="8706258" y="4474903"/>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cxnSp>
        <p:nvCxnSpPr>
          <p:cNvPr id="325" name="コネクタ: カギ線 324">
            <a:extLst>
              <a:ext uri="{FF2B5EF4-FFF2-40B4-BE49-F238E27FC236}">
                <a16:creationId xmlns:a16="http://schemas.microsoft.com/office/drawing/2014/main" id="{8855ED5E-2BBD-48B3-9E10-766595BF5448}"/>
              </a:ext>
            </a:extLst>
          </p:cNvPr>
          <p:cNvCxnSpPr>
            <a:cxnSpLocks/>
            <a:stCxn id="324" idx="2"/>
            <a:endCxn id="288" idx="4"/>
          </p:cNvCxnSpPr>
          <p:nvPr/>
        </p:nvCxnSpPr>
        <p:spPr>
          <a:xfrm rot="10800000" flipV="1">
            <a:off x="2368758" y="4553989"/>
            <a:ext cx="6337500" cy="1082019"/>
          </a:xfrm>
          <a:prstGeom prst="bentConnector4">
            <a:avLst>
              <a:gd name="adj1" fmla="val 6090"/>
              <a:gd name="adj2" fmla="val 200664"/>
            </a:avLst>
          </a:prstGeom>
          <a:ln w="190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7" name="角丸四角形 46">
            <a:extLst>
              <a:ext uri="{FF2B5EF4-FFF2-40B4-BE49-F238E27FC236}">
                <a16:creationId xmlns:a16="http://schemas.microsoft.com/office/drawing/2014/main" id="{CDB2CBB8-2B62-405D-AAC6-495AD6CA7C6B}"/>
              </a:ext>
            </a:extLst>
          </p:cNvPr>
          <p:cNvSpPr/>
          <p:nvPr/>
        </p:nvSpPr>
        <p:spPr>
          <a:xfrm>
            <a:off x="4299493" y="5703571"/>
            <a:ext cx="7463881" cy="881468"/>
          </a:xfrm>
          <a:prstGeom prst="roundRect">
            <a:avLst>
              <a:gd name="adj" fmla="val 9096"/>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en-US" altLang="ja-JP" sz="1600" dirty="0">
              <a:solidFill>
                <a:schemeClr val="tx1"/>
              </a:solidFill>
            </a:endParaRPr>
          </a:p>
        </p:txBody>
      </p:sp>
      <p:sp>
        <p:nvSpPr>
          <p:cNvPr id="338" name="テキスト ボックス 337">
            <a:extLst>
              <a:ext uri="{FF2B5EF4-FFF2-40B4-BE49-F238E27FC236}">
                <a16:creationId xmlns:a16="http://schemas.microsoft.com/office/drawing/2014/main" id="{2BA71F3A-A696-43A5-A4AA-35D63CFC799D}"/>
              </a:ext>
            </a:extLst>
          </p:cNvPr>
          <p:cNvSpPr txBox="1"/>
          <p:nvPr/>
        </p:nvSpPr>
        <p:spPr>
          <a:xfrm>
            <a:off x="4299494" y="5527517"/>
            <a:ext cx="7463880" cy="338554"/>
          </a:xfrm>
          <a:prstGeom prst="rect">
            <a:avLst/>
          </a:prstGeom>
          <a:ln w="28575">
            <a:solidFill>
              <a:schemeClr val="accent1">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会員</a:t>
            </a:r>
            <a:r>
              <a:rPr kumimoji="1" lang="en-US" altLang="ja-JP" sz="1600" dirty="0">
                <a:latin typeface="HGP創英角ｺﾞｼｯｸUB" panose="020B0900000000000000" pitchFamily="50" charset="-128"/>
                <a:ea typeface="HGP創英角ｺﾞｼｯｸUB" panose="020B0900000000000000" pitchFamily="50" charset="-128"/>
              </a:rPr>
              <a:t>Top</a:t>
            </a:r>
            <a:r>
              <a:rPr kumimoji="1" lang="ja-JP" altLang="en-US" sz="1600" dirty="0">
                <a:latin typeface="HGP創英角ｺﾞｼｯｸUB" panose="020B0900000000000000" pitchFamily="50" charset="-128"/>
                <a:ea typeface="HGP創英角ｺﾞｼｯｸUB" panose="020B0900000000000000" pitchFamily="50" charset="-128"/>
              </a:rPr>
              <a:t>ページゲートウェイ</a:t>
            </a:r>
          </a:p>
        </p:txBody>
      </p:sp>
      <p:sp>
        <p:nvSpPr>
          <p:cNvPr id="339" name="角丸四角形 41">
            <a:extLst>
              <a:ext uri="{FF2B5EF4-FFF2-40B4-BE49-F238E27FC236}">
                <a16:creationId xmlns:a16="http://schemas.microsoft.com/office/drawing/2014/main" id="{01E2FD13-61FF-4D66-8D40-C22B9BC1886B}"/>
              </a:ext>
            </a:extLst>
          </p:cNvPr>
          <p:cNvSpPr/>
          <p:nvPr/>
        </p:nvSpPr>
        <p:spPr>
          <a:xfrm>
            <a:off x="4585239" y="6018679"/>
            <a:ext cx="1849433"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600" b="1" dirty="0">
                <a:latin typeface="+mj-ea"/>
                <a:ea typeface="+mj-ea"/>
              </a:rPr>
              <a:t>PC</a:t>
            </a:r>
            <a:r>
              <a:rPr kumimoji="1" lang="ja-JP" altLang="en-US" sz="1600" b="1" dirty="0">
                <a:latin typeface="+mj-ea"/>
                <a:ea typeface="+mj-ea"/>
              </a:rPr>
              <a:t> </a:t>
            </a:r>
            <a:r>
              <a:rPr kumimoji="1" lang="en-US" altLang="ja-JP" sz="1600" b="1" dirty="0">
                <a:latin typeface="+mj-ea"/>
                <a:ea typeface="+mj-ea"/>
              </a:rPr>
              <a:t>Top</a:t>
            </a:r>
            <a:endParaRPr kumimoji="1" lang="ja-JP" altLang="en-US" sz="1600" b="1" dirty="0">
              <a:latin typeface="+mj-ea"/>
              <a:ea typeface="+mj-ea"/>
            </a:endParaRPr>
          </a:p>
        </p:txBody>
      </p:sp>
      <p:sp>
        <p:nvSpPr>
          <p:cNvPr id="340" name="角丸四角形 41">
            <a:extLst>
              <a:ext uri="{FF2B5EF4-FFF2-40B4-BE49-F238E27FC236}">
                <a16:creationId xmlns:a16="http://schemas.microsoft.com/office/drawing/2014/main" id="{9AE44F63-30E1-4144-8A5A-0A419CD03BDD}"/>
              </a:ext>
            </a:extLst>
          </p:cNvPr>
          <p:cNvSpPr/>
          <p:nvPr/>
        </p:nvSpPr>
        <p:spPr>
          <a:xfrm>
            <a:off x="6591047" y="6018679"/>
            <a:ext cx="1849433"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スマホ </a:t>
            </a:r>
            <a:r>
              <a:rPr kumimoji="1" lang="en-US" altLang="ja-JP" sz="1600" b="1" dirty="0">
                <a:latin typeface="+mj-ea"/>
                <a:ea typeface="+mj-ea"/>
              </a:rPr>
              <a:t>Top</a:t>
            </a:r>
            <a:endParaRPr kumimoji="1" lang="ja-JP" altLang="en-US" sz="1600" b="1" dirty="0">
              <a:latin typeface="+mj-ea"/>
              <a:ea typeface="+mj-ea"/>
            </a:endParaRPr>
          </a:p>
        </p:txBody>
      </p:sp>
      <p:sp>
        <p:nvSpPr>
          <p:cNvPr id="341" name="角丸四角形 41">
            <a:extLst>
              <a:ext uri="{FF2B5EF4-FFF2-40B4-BE49-F238E27FC236}">
                <a16:creationId xmlns:a16="http://schemas.microsoft.com/office/drawing/2014/main" id="{97B1C320-FB53-456A-BDA9-51E333E6B3A7}"/>
              </a:ext>
            </a:extLst>
          </p:cNvPr>
          <p:cNvSpPr/>
          <p:nvPr/>
        </p:nvSpPr>
        <p:spPr>
          <a:xfrm>
            <a:off x="8620663" y="6018679"/>
            <a:ext cx="2301876"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カフェ専用企業</a:t>
            </a:r>
            <a:r>
              <a:rPr kumimoji="1" lang="en-US" altLang="ja-JP" sz="1600" b="1" dirty="0">
                <a:latin typeface="+mj-ea"/>
                <a:ea typeface="+mj-ea"/>
              </a:rPr>
              <a:t>Top</a:t>
            </a:r>
            <a:endParaRPr kumimoji="1" lang="ja-JP" altLang="en-US" sz="1600" b="1" dirty="0">
              <a:latin typeface="+mj-ea"/>
              <a:ea typeface="+mj-ea"/>
            </a:endParaRPr>
          </a:p>
        </p:txBody>
      </p:sp>
      <p:cxnSp>
        <p:nvCxnSpPr>
          <p:cNvPr id="257" name="コネクタ: カギ線 256">
            <a:extLst>
              <a:ext uri="{FF2B5EF4-FFF2-40B4-BE49-F238E27FC236}">
                <a16:creationId xmlns:a16="http://schemas.microsoft.com/office/drawing/2014/main" id="{B38511C2-262A-45BC-942A-DAE5F9FE9545}"/>
              </a:ext>
            </a:extLst>
          </p:cNvPr>
          <p:cNvCxnSpPr>
            <a:cxnSpLocks/>
            <a:stCxn id="172" idx="2"/>
          </p:cNvCxnSpPr>
          <p:nvPr/>
        </p:nvCxnSpPr>
        <p:spPr>
          <a:xfrm rot="16200000" flipH="1">
            <a:off x="5845546" y="5454785"/>
            <a:ext cx="228855" cy="2"/>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3" name="テキスト ボックス 342">
            <a:extLst>
              <a:ext uri="{FF2B5EF4-FFF2-40B4-BE49-F238E27FC236}">
                <a16:creationId xmlns:a16="http://schemas.microsoft.com/office/drawing/2014/main" id="{1DD333A9-DB21-4402-B1E0-C45BE1245A51}"/>
              </a:ext>
            </a:extLst>
          </p:cNvPr>
          <p:cNvSpPr txBox="1"/>
          <p:nvPr/>
        </p:nvSpPr>
        <p:spPr>
          <a:xfrm>
            <a:off x="11029425" y="6081348"/>
            <a:ext cx="733949" cy="338554"/>
          </a:xfrm>
          <a:prstGeom prst="rect">
            <a:avLst/>
          </a:prstGeom>
          <a:noFill/>
        </p:spPr>
        <p:txBody>
          <a:bodyPr wrap="square" rtlCol="0">
            <a:spAutoFit/>
          </a:bodyPr>
          <a:lstStyle/>
          <a:p>
            <a:r>
              <a:rPr kumimoji="1" lang="ja-JP" altLang="en-US" sz="1600" dirty="0"/>
              <a:t>・・・</a:t>
            </a:r>
          </a:p>
        </p:txBody>
      </p:sp>
      <p:cxnSp>
        <p:nvCxnSpPr>
          <p:cNvPr id="204" name="コネクタ: カギ線 203">
            <a:extLst>
              <a:ext uri="{FF2B5EF4-FFF2-40B4-BE49-F238E27FC236}">
                <a16:creationId xmlns:a16="http://schemas.microsoft.com/office/drawing/2014/main" id="{6EB1256B-1F4B-4E19-91DC-DFA09C3ED4E1}"/>
              </a:ext>
            </a:extLst>
          </p:cNvPr>
          <p:cNvCxnSpPr>
            <a:cxnSpLocks/>
            <a:stCxn id="172" idx="3"/>
            <a:endCxn id="202" idx="1"/>
          </p:cNvCxnSpPr>
          <p:nvPr/>
        </p:nvCxnSpPr>
        <p:spPr>
          <a:xfrm>
            <a:off x="6143329" y="5171082"/>
            <a:ext cx="2678300" cy="319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角丸四角形 41">
            <a:extLst>
              <a:ext uri="{FF2B5EF4-FFF2-40B4-BE49-F238E27FC236}">
                <a16:creationId xmlns:a16="http://schemas.microsoft.com/office/drawing/2014/main" id="{1FF13C11-1287-437A-A1DF-8E1BED7EB1CB}"/>
              </a:ext>
            </a:extLst>
          </p:cNvPr>
          <p:cNvSpPr/>
          <p:nvPr/>
        </p:nvSpPr>
        <p:spPr>
          <a:xfrm>
            <a:off x="4127590" y="554051"/>
            <a:ext cx="3664763"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サイトクローズ＋特権ログインチェック</a:t>
            </a:r>
          </a:p>
        </p:txBody>
      </p:sp>
      <p:cxnSp>
        <p:nvCxnSpPr>
          <p:cNvPr id="66" name="コネクタ: カギ線 65">
            <a:extLst>
              <a:ext uri="{FF2B5EF4-FFF2-40B4-BE49-F238E27FC236}">
                <a16:creationId xmlns:a16="http://schemas.microsoft.com/office/drawing/2014/main" id="{6A0156B8-EC13-46E2-8AE5-0FC1702EF72F}"/>
              </a:ext>
            </a:extLst>
          </p:cNvPr>
          <p:cNvCxnSpPr>
            <a:cxnSpLocks/>
            <a:stCxn id="55" idx="2"/>
            <a:endCxn id="153" idx="0"/>
          </p:cNvCxnSpPr>
          <p:nvPr/>
        </p:nvCxnSpPr>
        <p:spPr>
          <a:xfrm>
            <a:off x="5959972" y="986051"/>
            <a:ext cx="0" cy="2376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タイトル 18">
            <a:extLst>
              <a:ext uri="{FF2B5EF4-FFF2-40B4-BE49-F238E27FC236}">
                <a16:creationId xmlns:a16="http://schemas.microsoft.com/office/drawing/2014/main" id="{0CD4CC56-8A33-4190-8204-F56CE8EEFC69}"/>
              </a:ext>
            </a:extLst>
          </p:cNvPr>
          <p:cNvSpPr>
            <a:spLocks noGrp="1"/>
          </p:cNvSpPr>
          <p:nvPr>
            <p:ph type="title" idx="4294967295"/>
          </p:nvPr>
        </p:nvSpPr>
        <p:spPr>
          <a:xfrm>
            <a:off x="0" y="-2700"/>
            <a:ext cx="12192000" cy="396000"/>
          </a:xfrm>
        </p:spPr>
        <p:style>
          <a:lnRef idx="0">
            <a:schemeClr val="accent5"/>
          </a:lnRef>
          <a:fillRef idx="3">
            <a:schemeClr val="accent5"/>
          </a:fillRef>
          <a:effectRef idx="3">
            <a:schemeClr val="accent5"/>
          </a:effectRef>
          <a:fontRef idx="minor">
            <a:schemeClr val="lt1"/>
          </a:fontRef>
        </p:style>
        <p:txBody>
          <a:bodyPr/>
          <a:lstStyle/>
          <a:p>
            <a:pPr rtl="0" eaLnBrk="1" latinLnBrk="0" hangingPunct="1"/>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2. </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未認証状態からの通常ログインフロー</a:t>
            </a:r>
            <a:endParaRPr kumimoji="1" lang="ja-JP" altLang="en-US" dirty="0"/>
          </a:p>
        </p:txBody>
      </p:sp>
      <p:grpSp>
        <p:nvGrpSpPr>
          <p:cNvPr id="54" name="グループ化 53">
            <a:extLst>
              <a:ext uri="{FF2B5EF4-FFF2-40B4-BE49-F238E27FC236}">
                <a16:creationId xmlns:a16="http://schemas.microsoft.com/office/drawing/2014/main" id="{95609C96-E3D3-4445-A8DF-DECF5A7C945E}"/>
              </a:ext>
            </a:extLst>
          </p:cNvPr>
          <p:cNvGrpSpPr/>
          <p:nvPr/>
        </p:nvGrpSpPr>
        <p:grpSpPr>
          <a:xfrm>
            <a:off x="8959450" y="622020"/>
            <a:ext cx="2830649" cy="307777"/>
            <a:chOff x="2008051" y="6512575"/>
            <a:chExt cx="2830649" cy="307777"/>
          </a:xfrm>
        </p:grpSpPr>
        <p:sp>
          <p:nvSpPr>
            <p:cNvPr id="56" name="楕円 55">
              <a:extLst>
                <a:ext uri="{FF2B5EF4-FFF2-40B4-BE49-F238E27FC236}">
                  <a16:creationId xmlns:a16="http://schemas.microsoft.com/office/drawing/2014/main" id="{7768E603-019A-4E1A-9AC6-F57BD27A2B27}"/>
                </a:ext>
              </a:extLst>
            </p:cNvPr>
            <p:cNvSpPr/>
            <p:nvPr/>
          </p:nvSpPr>
          <p:spPr>
            <a:xfrm>
              <a:off x="2008051" y="6512575"/>
              <a:ext cx="376771" cy="256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C4A6C3-0DF4-4908-A64B-A13EE9BAEADA}"/>
                </a:ext>
              </a:extLst>
            </p:cNvPr>
            <p:cNvSpPr txBox="1"/>
            <p:nvPr/>
          </p:nvSpPr>
          <p:spPr>
            <a:xfrm>
              <a:off x="2384822" y="6512575"/>
              <a:ext cx="2453878" cy="307777"/>
            </a:xfrm>
            <a:prstGeom prst="rect">
              <a:avLst/>
            </a:prstGeom>
            <a:noFill/>
          </p:spPr>
          <p:txBody>
            <a:bodyPr wrap="square" rtlCol="0">
              <a:spAutoFit/>
            </a:bodyPr>
            <a:lstStyle/>
            <a:p>
              <a:r>
                <a:rPr kumimoji="1" lang="ja-JP" altLang="en-US" sz="1400" dirty="0"/>
                <a:t>：プログラム修正ポイント</a:t>
              </a:r>
            </a:p>
          </p:txBody>
        </p:sp>
      </p:grpSp>
      <p:sp>
        <p:nvSpPr>
          <p:cNvPr id="58" name="吹き出し: 角を丸めた四角形 57">
            <a:extLst>
              <a:ext uri="{FF2B5EF4-FFF2-40B4-BE49-F238E27FC236}">
                <a16:creationId xmlns:a16="http://schemas.microsoft.com/office/drawing/2014/main" id="{D8697ADB-CF06-4743-A6AC-9EF540207AE5}"/>
              </a:ext>
            </a:extLst>
          </p:cNvPr>
          <p:cNvSpPr/>
          <p:nvPr/>
        </p:nvSpPr>
        <p:spPr>
          <a:xfrm>
            <a:off x="9471986" y="5519057"/>
            <a:ext cx="2347647" cy="432001"/>
          </a:xfrm>
          <a:prstGeom prst="wedgeRoundRectCallout">
            <a:avLst>
              <a:gd name="adj1" fmla="val -41165"/>
              <a:gd name="adj2" fmla="val -8280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ja-JP" altLang="en-US" sz="1400" dirty="0"/>
              <a:t>スマホサイトログイン時</a:t>
            </a:r>
            <a:endParaRPr kumimoji="1" lang="en-US" altLang="ja-JP" sz="1400" dirty="0"/>
          </a:p>
          <a:p>
            <a:r>
              <a:rPr kumimoji="1" lang="ja-JP" altLang="en-US" sz="1400" dirty="0"/>
              <a:t>対応を追加</a:t>
            </a:r>
          </a:p>
        </p:txBody>
      </p:sp>
    </p:spTree>
    <p:extLst>
      <p:ext uri="{BB962C8B-B14F-4D97-AF65-F5344CB8AC3E}">
        <p14:creationId xmlns:p14="http://schemas.microsoft.com/office/powerpoint/2010/main" val="133241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5D25C5A6-54BC-4D06-ABCD-412677827839}"/>
              </a:ext>
            </a:extLst>
          </p:cNvPr>
          <p:cNvGrpSpPr/>
          <p:nvPr/>
        </p:nvGrpSpPr>
        <p:grpSpPr>
          <a:xfrm>
            <a:off x="592402" y="1147347"/>
            <a:ext cx="1855523" cy="2196165"/>
            <a:chOff x="592402" y="975897"/>
            <a:chExt cx="1855523" cy="2196165"/>
          </a:xfrm>
        </p:grpSpPr>
        <p:sp>
          <p:nvSpPr>
            <p:cNvPr id="4" name="角丸四角形 46">
              <a:extLst>
                <a:ext uri="{FF2B5EF4-FFF2-40B4-BE49-F238E27FC236}">
                  <a16:creationId xmlns:a16="http://schemas.microsoft.com/office/drawing/2014/main" id="{B23D58D2-B3B6-4B81-9477-0FE3BCD2EF49}"/>
                </a:ext>
              </a:extLst>
            </p:cNvPr>
            <p:cNvSpPr/>
            <p:nvPr/>
          </p:nvSpPr>
          <p:spPr>
            <a:xfrm>
              <a:off x="592402" y="1124187"/>
              <a:ext cx="1855523" cy="204787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en-US" altLang="ja-JP" sz="1600" dirty="0">
                  <a:solidFill>
                    <a:schemeClr val="tx1"/>
                  </a:solidFill>
                </a:rPr>
                <a:t>16</a:t>
              </a:r>
              <a:r>
                <a:rPr kumimoji="1" lang="ja-JP" altLang="en-US" sz="1600" dirty="0">
                  <a:solidFill>
                    <a:schemeClr val="tx1"/>
                  </a:solidFill>
                </a:rPr>
                <a:t>桁会員番号</a:t>
              </a:r>
              <a:endParaRPr kumimoji="1" lang="en-US" altLang="ja-JP" sz="1600" dirty="0">
                <a:solidFill>
                  <a:schemeClr val="tx1"/>
                </a:solidFill>
              </a:endParaRPr>
            </a:p>
            <a:p>
              <a:r>
                <a:rPr kumimoji="1" lang="ja-JP" altLang="en-US" sz="1600" dirty="0">
                  <a:solidFill>
                    <a:schemeClr val="tx1"/>
                  </a:solidFill>
                </a:rPr>
                <a:t>マイコード</a:t>
              </a:r>
              <a:endParaRPr kumimoji="1" lang="en-US" altLang="ja-JP" sz="1600" dirty="0">
                <a:solidFill>
                  <a:schemeClr val="tx1"/>
                </a:solidFill>
              </a:endParaRPr>
            </a:p>
            <a:p>
              <a:r>
                <a:rPr kumimoji="1" lang="ja-JP" altLang="en-US" sz="1600" dirty="0">
                  <a:solidFill>
                    <a:schemeClr val="tx1"/>
                  </a:solidFill>
                </a:rPr>
                <a:t>メールアドレス</a:t>
              </a:r>
              <a:endParaRPr kumimoji="1" lang="en-US" altLang="ja-JP" sz="1600" dirty="0">
                <a:solidFill>
                  <a:schemeClr val="tx1"/>
                </a:solidFill>
              </a:endParaRPr>
            </a:p>
            <a:p>
              <a:r>
                <a:rPr kumimoji="1" lang="ja-JP" altLang="en-US" sz="1600" dirty="0">
                  <a:solidFill>
                    <a:schemeClr val="tx1"/>
                  </a:solidFill>
                </a:rPr>
                <a:t>顧客</a:t>
              </a:r>
              <a:r>
                <a:rPr kumimoji="1" lang="en-US" altLang="ja-JP" sz="1600" dirty="0">
                  <a:solidFill>
                    <a:schemeClr val="tx1"/>
                  </a:solidFill>
                </a:rPr>
                <a:t>ID</a:t>
              </a:r>
            </a:p>
            <a:p>
              <a:r>
                <a:rPr kumimoji="1" lang="en-US" altLang="ja-JP" sz="1600" dirty="0">
                  <a:solidFill>
                    <a:schemeClr val="tx1"/>
                  </a:solidFill>
                </a:rPr>
                <a:t>--------</a:t>
              </a:r>
            </a:p>
            <a:p>
              <a:r>
                <a:rPr kumimoji="1" lang="ja-JP" altLang="en-US" sz="1600" dirty="0">
                  <a:solidFill>
                    <a:schemeClr val="tx1"/>
                  </a:solidFill>
                </a:rPr>
                <a:t>家族マイコード</a:t>
              </a:r>
            </a:p>
          </p:txBody>
        </p:sp>
        <p:sp>
          <p:nvSpPr>
            <p:cNvPr id="5" name="テキスト ボックス 4">
              <a:extLst>
                <a:ext uri="{FF2B5EF4-FFF2-40B4-BE49-F238E27FC236}">
                  <a16:creationId xmlns:a16="http://schemas.microsoft.com/office/drawing/2014/main" id="{7BAE5D0B-F046-4F22-8836-F99594C2D0E5}"/>
                </a:ext>
              </a:extLst>
            </p:cNvPr>
            <p:cNvSpPr txBox="1"/>
            <p:nvPr/>
          </p:nvSpPr>
          <p:spPr>
            <a:xfrm>
              <a:off x="592402" y="975897"/>
              <a:ext cx="1855523"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ID</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6" name="角丸四角形 46">
            <a:extLst>
              <a:ext uri="{FF2B5EF4-FFF2-40B4-BE49-F238E27FC236}">
                <a16:creationId xmlns:a16="http://schemas.microsoft.com/office/drawing/2014/main" id="{7BBD09D4-AF47-4BCB-A501-54EB56A3F1E0}"/>
              </a:ext>
            </a:extLst>
          </p:cNvPr>
          <p:cNvSpPr/>
          <p:nvPr/>
        </p:nvSpPr>
        <p:spPr>
          <a:xfrm>
            <a:off x="2626915" y="1862682"/>
            <a:ext cx="1112573" cy="46166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本</a:t>
            </a:r>
            <a:r>
              <a:rPr kumimoji="1" lang="en-US" altLang="ja-JP" sz="1600" dirty="0">
                <a:solidFill>
                  <a:schemeClr val="tx1"/>
                </a:solidFill>
              </a:rPr>
              <a:t>PW</a:t>
            </a:r>
            <a:endParaRPr kumimoji="1" lang="ja-JP" altLang="en-US" sz="1600" dirty="0">
              <a:solidFill>
                <a:schemeClr val="tx1"/>
              </a:solidFill>
            </a:endParaRPr>
          </a:p>
        </p:txBody>
      </p:sp>
      <p:grpSp>
        <p:nvGrpSpPr>
          <p:cNvPr id="7" name="グループ化 6">
            <a:extLst>
              <a:ext uri="{FF2B5EF4-FFF2-40B4-BE49-F238E27FC236}">
                <a16:creationId xmlns:a16="http://schemas.microsoft.com/office/drawing/2014/main" id="{16DACC6B-316B-4496-B5CC-7BBD1F9D38FC}"/>
              </a:ext>
            </a:extLst>
          </p:cNvPr>
          <p:cNvGrpSpPr/>
          <p:nvPr/>
        </p:nvGrpSpPr>
        <p:grpSpPr>
          <a:xfrm>
            <a:off x="401901" y="3904359"/>
            <a:ext cx="3589075" cy="1629665"/>
            <a:chOff x="401901" y="3809109"/>
            <a:chExt cx="3589075" cy="1629665"/>
          </a:xfrm>
        </p:grpSpPr>
        <p:sp>
          <p:nvSpPr>
            <p:cNvPr id="8" name="角丸四角形 46">
              <a:extLst>
                <a:ext uri="{FF2B5EF4-FFF2-40B4-BE49-F238E27FC236}">
                  <a16:creationId xmlns:a16="http://schemas.microsoft.com/office/drawing/2014/main" id="{91E98E9B-75B5-4070-9F70-1D7E712349D6}"/>
                </a:ext>
              </a:extLst>
            </p:cNvPr>
            <p:cNvSpPr/>
            <p:nvPr/>
          </p:nvSpPr>
          <p:spPr>
            <a:xfrm>
              <a:off x="401902" y="3978385"/>
              <a:ext cx="3589074" cy="1460389"/>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600" b="1" dirty="0">
                  <a:solidFill>
                    <a:schemeClr val="tx1"/>
                  </a:solidFill>
                  <a:highlight>
                    <a:srgbClr val="FFFF00"/>
                  </a:highlight>
                </a:rPr>
                <a:t>新レスポンシブログイン</a:t>
              </a:r>
              <a:r>
                <a:rPr kumimoji="1" lang="en-US" altLang="ja-JP" sz="1600" b="1" dirty="0">
                  <a:solidFill>
                    <a:schemeClr val="tx1"/>
                  </a:solidFill>
                  <a:highlight>
                    <a:srgbClr val="FFFF00"/>
                  </a:highlight>
                </a:rPr>
                <a:t>UI</a:t>
              </a:r>
            </a:p>
            <a:p>
              <a:pPr algn="ctr"/>
              <a:r>
                <a:rPr kumimoji="1" lang="ja-JP" altLang="en-US" sz="1600" dirty="0">
                  <a:solidFill>
                    <a:schemeClr val="tx1"/>
                  </a:solidFill>
                </a:rPr>
                <a:t>ライフレスポンシブログイン</a:t>
              </a:r>
              <a:r>
                <a:rPr kumimoji="1" lang="en-US" altLang="ja-JP" sz="1600" dirty="0">
                  <a:solidFill>
                    <a:schemeClr val="tx1"/>
                  </a:solidFill>
                </a:rPr>
                <a:t>UI</a:t>
              </a:r>
            </a:p>
            <a:p>
              <a:pPr algn="ctr"/>
              <a:r>
                <a:rPr kumimoji="1" lang="en-US" altLang="ja-JP" sz="1600" dirty="0">
                  <a:solidFill>
                    <a:schemeClr val="tx1"/>
                  </a:solidFill>
                </a:rPr>
                <a:t>PC</a:t>
              </a:r>
              <a:r>
                <a:rPr kumimoji="1" lang="ja-JP" altLang="en-US" sz="1600" dirty="0">
                  <a:solidFill>
                    <a:schemeClr val="tx1"/>
                  </a:solidFill>
                </a:rPr>
                <a:t>側個別ログイン</a:t>
              </a:r>
              <a:r>
                <a:rPr kumimoji="1" lang="en-US" altLang="ja-JP" sz="1600" dirty="0">
                  <a:solidFill>
                    <a:schemeClr val="tx1"/>
                  </a:solidFill>
                </a:rPr>
                <a:t>UI</a:t>
              </a:r>
            </a:p>
            <a:p>
              <a:pPr algn="ctr"/>
              <a:r>
                <a:rPr kumimoji="1" lang="ja-JP" altLang="en-US" sz="1600" dirty="0">
                  <a:solidFill>
                    <a:schemeClr val="tx1"/>
                  </a:solidFill>
                </a:rPr>
                <a:t>スマホ側個別ログイン</a:t>
              </a:r>
              <a:r>
                <a:rPr kumimoji="1" lang="en-US" altLang="ja-JP" sz="1600" dirty="0">
                  <a:solidFill>
                    <a:schemeClr val="tx1"/>
                  </a:solidFill>
                </a:rPr>
                <a:t>UI</a:t>
              </a:r>
            </a:p>
          </p:txBody>
        </p:sp>
        <p:sp>
          <p:nvSpPr>
            <p:cNvPr id="9" name="テキスト ボックス 8">
              <a:extLst>
                <a:ext uri="{FF2B5EF4-FFF2-40B4-BE49-F238E27FC236}">
                  <a16:creationId xmlns:a16="http://schemas.microsoft.com/office/drawing/2014/main" id="{3E3E8872-FDC0-4233-859B-AAF00F526EC8}"/>
                </a:ext>
              </a:extLst>
            </p:cNvPr>
            <p:cNvSpPr txBox="1"/>
            <p:nvPr/>
          </p:nvSpPr>
          <p:spPr>
            <a:xfrm>
              <a:off x="401901" y="3809109"/>
              <a:ext cx="3589074"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ログイン</a:t>
              </a:r>
              <a:r>
                <a:rPr kumimoji="1" lang="en-US" altLang="ja-JP" sz="1600" dirty="0">
                  <a:latin typeface="HGP創英角ｺﾞｼｯｸUB" panose="020B0900000000000000" pitchFamily="50" charset="-128"/>
                  <a:ea typeface="HGP創英角ｺﾞｼｯｸUB" panose="020B0900000000000000" pitchFamily="50" charset="-128"/>
                </a:rPr>
                <a:t>UI</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10" name="角丸四角形 46">
            <a:extLst>
              <a:ext uri="{FF2B5EF4-FFF2-40B4-BE49-F238E27FC236}">
                <a16:creationId xmlns:a16="http://schemas.microsoft.com/office/drawing/2014/main" id="{C32B3BB4-5850-4D3E-8379-6EFC02F5B87B}"/>
              </a:ext>
            </a:extLst>
          </p:cNvPr>
          <p:cNvSpPr/>
          <p:nvPr/>
        </p:nvSpPr>
        <p:spPr>
          <a:xfrm>
            <a:off x="401901" y="630941"/>
            <a:ext cx="3589074" cy="2959984"/>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ログイン</a:t>
            </a:r>
            <a:r>
              <a:rPr kumimoji="1" lang="en-US" altLang="ja-JP" sz="1600" dirty="0">
                <a:solidFill>
                  <a:schemeClr val="tx1"/>
                </a:solidFill>
              </a:rPr>
              <a:t>UI</a:t>
            </a:r>
            <a:r>
              <a:rPr kumimoji="1" lang="ja-JP" altLang="en-US" sz="1600" dirty="0">
                <a:solidFill>
                  <a:schemeClr val="tx1"/>
                </a:solidFill>
              </a:rPr>
              <a:t>からの入力</a:t>
            </a:r>
          </a:p>
        </p:txBody>
      </p:sp>
      <p:sp>
        <p:nvSpPr>
          <p:cNvPr id="11" name="角丸四角形 41">
            <a:extLst>
              <a:ext uri="{FF2B5EF4-FFF2-40B4-BE49-F238E27FC236}">
                <a16:creationId xmlns:a16="http://schemas.microsoft.com/office/drawing/2014/main" id="{C906B29E-5125-4EE5-BC9B-809B6AA55455}"/>
              </a:ext>
            </a:extLst>
          </p:cNvPr>
          <p:cNvSpPr/>
          <p:nvPr/>
        </p:nvSpPr>
        <p:spPr>
          <a:xfrm>
            <a:off x="4457075" y="1683837"/>
            <a:ext cx="2533649"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ID + PW</a:t>
            </a:r>
            <a:r>
              <a:rPr kumimoji="1" lang="ja-JP" altLang="en-US" sz="1600" b="1" dirty="0">
                <a:latin typeface="+mj-ea"/>
                <a:ea typeface="+mj-ea"/>
              </a:rPr>
              <a:t>照合</a:t>
            </a:r>
            <a:r>
              <a:rPr kumimoji="1" lang="en-US" altLang="ja-JP" sz="1600" b="1" dirty="0">
                <a:latin typeface="+mj-ea"/>
                <a:ea typeface="+mj-ea"/>
              </a:rPr>
              <a:t>OK</a:t>
            </a:r>
            <a:endParaRPr kumimoji="1" lang="ja-JP" altLang="en-US" sz="1600" b="1" dirty="0">
              <a:latin typeface="+mj-ea"/>
              <a:ea typeface="+mj-ea"/>
            </a:endParaRPr>
          </a:p>
        </p:txBody>
      </p:sp>
      <p:sp>
        <p:nvSpPr>
          <p:cNvPr id="12" name="角丸四角形 41">
            <a:extLst>
              <a:ext uri="{FF2B5EF4-FFF2-40B4-BE49-F238E27FC236}">
                <a16:creationId xmlns:a16="http://schemas.microsoft.com/office/drawing/2014/main" id="{61056B39-5EED-4066-BDED-D980CF846C98}"/>
              </a:ext>
            </a:extLst>
          </p:cNvPr>
          <p:cNvSpPr/>
          <p:nvPr/>
        </p:nvSpPr>
        <p:spPr>
          <a:xfrm>
            <a:off x="4457076" y="2425516"/>
            <a:ext cx="2533649" cy="64085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会員＋</a:t>
            </a:r>
            <a:br>
              <a:rPr kumimoji="1" lang="en-US" altLang="ja-JP" sz="1600" b="1" dirty="0">
                <a:latin typeface="+mj-ea"/>
                <a:ea typeface="+mj-ea"/>
              </a:rPr>
            </a:br>
            <a:r>
              <a:rPr kumimoji="1" lang="ja-JP" altLang="en-US" sz="1600" b="1" dirty="0">
                <a:latin typeface="+mj-ea"/>
                <a:ea typeface="+mj-ea"/>
              </a:rPr>
              <a:t>企業の退会チェック</a:t>
            </a:r>
            <a:r>
              <a:rPr kumimoji="1" lang="en-US" altLang="ja-JP" sz="1600" b="1" dirty="0">
                <a:latin typeface="+mj-ea"/>
                <a:ea typeface="+mj-ea"/>
              </a:rPr>
              <a:t>OK</a:t>
            </a:r>
            <a:endParaRPr kumimoji="1" lang="ja-JP" altLang="en-US" sz="1600" b="1" dirty="0">
              <a:latin typeface="+mj-ea"/>
              <a:ea typeface="+mj-ea"/>
            </a:endParaRPr>
          </a:p>
        </p:txBody>
      </p:sp>
      <p:sp>
        <p:nvSpPr>
          <p:cNvPr id="13" name="角丸四角形 41">
            <a:extLst>
              <a:ext uri="{FF2B5EF4-FFF2-40B4-BE49-F238E27FC236}">
                <a16:creationId xmlns:a16="http://schemas.microsoft.com/office/drawing/2014/main" id="{EC8829DE-7BD3-4D02-B706-38DB8E132AEC}"/>
              </a:ext>
            </a:extLst>
          </p:cNvPr>
          <p:cNvSpPr/>
          <p:nvPr/>
        </p:nvSpPr>
        <p:spPr>
          <a:xfrm>
            <a:off x="4457075" y="3405913"/>
            <a:ext cx="2533649"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本</a:t>
            </a:r>
            <a:r>
              <a:rPr kumimoji="1" lang="en-US" altLang="ja-JP" sz="1600" b="1" dirty="0">
                <a:latin typeface="+mj-ea"/>
                <a:ea typeface="+mj-ea"/>
              </a:rPr>
              <a:t>PW</a:t>
            </a:r>
            <a:r>
              <a:rPr kumimoji="1" lang="ja-JP" altLang="en-US" sz="1600" b="1" dirty="0">
                <a:latin typeface="+mj-ea"/>
                <a:ea typeface="+mj-ea"/>
              </a:rPr>
              <a:t>の設定状態</a:t>
            </a:r>
            <a:r>
              <a:rPr kumimoji="1" lang="en-US" altLang="ja-JP" sz="1600" b="1" dirty="0">
                <a:latin typeface="+mj-ea"/>
                <a:ea typeface="+mj-ea"/>
              </a:rPr>
              <a:t>OK</a:t>
            </a:r>
            <a:endParaRPr kumimoji="1" lang="ja-JP" altLang="en-US" sz="1600" b="1" dirty="0">
              <a:latin typeface="+mj-ea"/>
              <a:ea typeface="+mj-ea"/>
            </a:endParaRPr>
          </a:p>
        </p:txBody>
      </p:sp>
      <p:sp>
        <p:nvSpPr>
          <p:cNvPr id="14" name="フローチャート: 判断 13">
            <a:extLst>
              <a:ext uri="{FF2B5EF4-FFF2-40B4-BE49-F238E27FC236}">
                <a16:creationId xmlns:a16="http://schemas.microsoft.com/office/drawing/2014/main" id="{462DA75E-BEF1-40E2-9D30-03C44A673694}"/>
              </a:ext>
            </a:extLst>
          </p:cNvPr>
          <p:cNvSpPr/>
          <p:nvPr/>
        </p:nvSpPr>
        <p:spPr>
          <a:xfrm>
            <a:off x="5534986" y="4264330"/>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15" name="コネクタ: カギ線 14">
            <a:extLst>
              <a:ext uri="{FF2B5EF4-FFF2-40B4-BE49-F238E27FC236}">
                <a16:creationId xmlns:a16="http://schemas.microsoft.com/office/drawing/2014/main" id="{A7546229-EAA7-4AA1-8976-D121C112A94D}"/>
              </a:ext>
            </a:extLst>
          </p:cNvPr>
          <p:cNvCxnSpPr>
            <a:cxnSpLocks/>
            <a:stCxn id="10" idx="3"/>
            <a:endCxn id="32" idx="1"/>
          </p:cNvCxnSpPr>
          <p:nvPr/>
        </p:nvCxnSpPr>
        <p:spPr>
          <a:xfrm flipV="1">
            <a:off x="3990975" y="1021557"/>
            <a:ext cx="477043" cy="1089376"/>
          </a:xfrm>
          <a:prstGeom prst="bentConnector3">
            <a:avLst>
              <a:gd name="adj1" fmla="val 31364"/>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DB84E4B3-76F8-4096-98B4-698BF203A1E6}"/>
              </a:ext>
            </a:extLst>
          </p:cNvPr>
          <p:cNvCxnSpPr>
            <a:cxnSpLocks/>
            <a:stCxn id="11" idx="2"/>
            <a:endCxn id="12" idx="0"/>
          </p:cNvCxnSpPr>
          <p:nvPr/>
        </p:nvCxnSpPr>
        <p:spPr>
          <a:xfrm rot="16200000" flipH="1">
            <a:off x="5569061" y="2270675"/>
            <a:ext cx="309679" cy="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223F7FD1-55D0-4183-89D5-4F5D04726016}"/>
              </a:ext>
            </a:extLst>
          </p:cNvPr>
          <p:cNvCxnSpPr>
            <a:cxnSpLocks/>
            <a:stCxn id="12" idx="2"/>
            <a:endCxn id="13" idx="0"/>
          </p:cNvCxnSpPr>
          <p:nvPr/>
        </p:nvCxnSpPr>
        <p:spPr>
          <a:xfrm rot="5400000">
            <a:off x="5554128" y="3236139"/>
            <a:ext cx="339547" cy="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10F52D0B-0259-4D0A-831A-2B203098C04A}"/>
              </a:ext>
            </a:extLst>
          </p:cNvPr>
          <p:cNvCxnSpPr>
            <a:cxnSpLocks/>
            <a:stCxn id="13" idx="2"/>
            <a:endCxn id="14" idx="0"/>
          </p:cNvCxnSpPr>
          <p:nvPr/>
        </p:nvCxnSpPr>
        <p:spPr>
          <a:xfrm rot="5400000">
            <a:off x="5507914" y="4048343"/>
            <a:ext cx="426417" cy="5556"/>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97EC7C0E-84D5-4BBF-857C-68D3D42BB7A6}"/>
              </a:ext>
            </a:extLst>
          </p:cNvPr>
          <p:cNvSpPr txBox="1"/>
          <p:nvPr/>
        </p:nvSpPr>
        <p:spPr>
          <a:xfrm>
            <a:off x="4457075" y="3936297"/>
            <a:ext cx="2927750" cy="338554"/>
          </a:xfrm>
          <a:prstGeom prst="rect">
            <a:avLst/>
          </a:prstGeom>
          <a:noFill/>
        </p:spPr>
        <p:txBody>
          <a:bodyPr wrap="square" rtlCol="0">
            <a:spAutoFit/>
          </a:bodyPr>
          <a:lstStyle/>
          <a:p>
            <a:r>
              <a:rPr kumimoji="1" lang="en-US" altLang="ja-JP" sz="1600" dirty="0">
                <a:effectLst>
                  <a:glow rad="63500">
                    <a:schemeClr val="accent4">
                      <a:satMod val="175000"/>
                      <a:alpha val="40000"/>
                    </a:schemeClr>
                  </a:glow>
                </a:effectLst>
              </a:rPr>
              <a:t>Bookmark</a:t>
            </a:r>
            <a:r>
              <a:rPr kumimoji="1" lang="ja-JP" altLang="en-US" sz="1600" dirty="0">
                <a:effectLst>
                  <a:glow rad="63500">
                    <a:schemeClr val="accent4">
                      <a:satMod val="175000"/>
                      <a:alpha val="40000"/>
                    </a:schemeClr>
                  </a:glow>
                </a:effectLst>
              </a:rPr>
              <a:t> </a:t>
            </a:r>
            <a:r>
              <a:rPr kumimoji="1" lang="en-US" altLang="ja-JP" sz="1600" dirty="0">
                <a:effectLst>
                  <a:glow rad="63500">
                    <a:schemeClr val="accent4">
                      <a:satMod val="175000"/>
                      <a:alpha val="40000"/>
                    </a:schemeClr>
                  </a:glow>
                </a:effectLst>
              </a:rPr>
              <a:t>Jump</a:t>
            </a:r>
            <a:r>
              <a:rPr kumimoji="1" lang="ja-JP" altLang="en-US" sz="1600" dirty="0">
                <a:effectLst>
                  <a:glow rad="63500">
                    <a:schemeClr val="accent4">
                      <a:satMod val="175000"/>
                      <a:alpha val="40000"/>
                    </a:schemeClr>
                  </a:glow>
                </a:effectLst>
              </a:rPr>
              <a:t>要求か？</a:t>
            </a:r>
          </a:p>
        </p:txBody>
      </p:sp>
      <p:sp>
        <p:nvSpPr>
          <p:cNvPr id="24" name="角丸四角形 46">
            <a:extLst>
              <a:ext uri="{FF2B5EF4-FFF2-40B4-BE49-F238E27FC236}">
                <a16:creationId xmlns:a16="http://schemas.microsoft.com/office/drawing/2014/main" id="{89FF28DF-6075-4990-8D7C-D5B448E414FF}"/>
              </a:ext>
            </a:extLst>
          </p:cNvPr>
          <p:cNvSpPr/>
          <p:nvPr/>
        </p:nvSpPr>
        <p:spPr>
          <a:xfrm>
            <a:off x="7517608" y="3168512"/>
            <a:ext cx="3139283" cy="2377147"/>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指定ブックマーク先</a:t>
            </a:r>
            <a:endParaRPr kumimoji="1" lang="en-US" altLang="ja-JP" sz="1600" dirty="0">
              <a:solidFill>
                <a:schemeClr val="tx1"/>
              </a:solidFill>
            </a:endParaRPr>
          </a:p>
          <a:p>
            <a:pPr algn="ctr"/>
            <a:r>
              <a:rPr kumimoji="1" lang="ja-JP" altLang="en-US" sz="1600" dirty="0">
                <a:solidFill>
                  <a:schemeClr val="tx1"/>
                </a:solidFill>
              </a:rPr>
              <a:t>（＝セッションが失効した</a:t>
            </a:r>
            <a:br>
              <a:rPr kumimoji="1" lang="en-US" altLang="ja-JP" sz="1600" dirty="0">
                <a:solidFill>
                  <a:schemeClr val="tx1"/>
                </a:solidFill>
              </a:rPr>
            </a:br>
            <a:r>
              <a:rPr kumimoji="1" lang="ja-JP" altLang="en-US" sz="1600" dirty="0">
                <a:solidFill>
                  <a:schemeClr val="tx1"/>
                </a:solidFill>
              </a:rPr>
              <a:t>認証時閲覧中ページ）</a:t>
            </a:r>
          </a:p>
        </p:txBody>
      </p:sp>
      <p:sp>
        <p:nvSpPr>
          <p:cNvPr id="26" name="角丸四角形 41">
            <a:extLst>
              <a:ext uri="{FF2B5EF4-FFF2-40B4-BE49-F238E27FC236}">
                <a16:creationId xmlns:a16="http://schemas.microsoft.com/office/drawing/2014/main" id="{6D79B443-1BC0-4120-9F84-5AD896D3BCD0}"/>
              </a:ext>
            </a:extLst>
          </p:cNvPr>
          <p:cNvSpPr/>
          <p:nvPr/>
        </p:nvSpPr>
        <p:spPr>
          <a:xfrm>
            <a:off x="7824791" y="4220963"/>
            <a:ext cx="2533649" cy="418943"/>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閲覧中ページ</a:t>
            </a:r>
          </a:p>
        </p:txBody>
      </p:sp>
      <p:cxnSp>
        <p:nvCxnSpPr>
          <p:cNvPr id="27" name="コネクタ: カギ線 26">
            <a:extLst>
              <a:ext uri="{FF2B5EF4-FFF2-40B4-BE49-F238E27FC236}">
                <a16:creationId xmlns:a16="http://schemas.microsoft.com/office/drawing/2014/main" id="{04D18540-A203-4B66-B1D4-5EE47E120E40}"/>
              </a:ext>
            </a:extLst>
          </p:cNvPr>
          <p:cNvCxnSpPr>
            <a:cxnSpLocks/>
            <a:stCxn id="14" idx="3"/>
            <a:endCxn id="26" idx="1"/>
          </p:cNvCxnSpPr>
          <p:nvPr/>
        </p:nvCxnSpPr>
        <p:spPr>
          <a:xfrm flipV="1">
            <a:off x="5901701" y="4430435"/>
            <a:ext cx="1923090" cy="3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円/楕円 30">
            <a:extLst>
              <a:ext uri="{FF2B5EF4-FFF2-40B4-BE49-F238E27FC236}">
                <a16:creationId xmlns:a16="http://schemas.microsoft.com/office/drawing/2014/main" id="{0C1B7F60-7275-43B7-AC87-6258F8192E41}"/>
              </a:ext>
            </a:extLst>
          </p:cNvPr>
          <p:cNvSpPr/>
          <p:nvPr/>
        </p:nvSpPr>
        <p:spPr>
          <a:xfrm>
            <a:off x="2289591" y="5477836"/>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7" name="円/楕円 30">
            <a:extLst>
              <a:ext uri="{FF2B5EF4-FFF2-40B4-BE49-F238E27FC236}">
                <a16:creationId xmlns:a16="http://schemas.microsoft.com/office/drawing/2014/main" id="{AE1A6F4E-7135-482F-9A2E-0B40FE8E3AFE}"/>
              </a:ext>
            </a:extLst>
          </p:cNvPr>
          <p:cNvSpPr/>
          <p:nvPr/>
        </p:nvSpPr>
        <p:spPr>
          <a:xfrm>
            <a:off x="9071773" y="4465753"/>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cxnSp>
        <p:nvCxnSpPr>
          <p:cNvPr id="48" name="コネクタ: カギ線 47">
            <a:extLst>
              <a:ext uri="{FF2B5EF4-FFF2-40B4-BE49-F238E27FC236}">
                <a16:creationId xmlns:a16="http://schemas.microsoft.com/office/drawing/2014/main" id="{9A57A74C-1BDD-4698-A337-859F738F2FBA}"/>
              </a:ext>
            </a:extLst>
          </p:cNvPr>
          <p:cNvCxnSpPr>
            <a:cxnSpLocks/>
            <a:stCxn id="47" idx="4"/>
            <a:endCxn id="46" idx="4"/>
          </p:cNvCxnSpPr>
          <p:nvPr/>
        </p:nvCxnSpPr>
        <p:spPr>
          <a:xfrm rot="5400000">
            <a:off x="5253808" y="1738876"/>
            <a:ext cx="1012083" cy="6782182"/>
          </a:xfrm>
          <a:prstGeom prst="bentConnector3">
            <a:avLst>
              <a:gd name="adj1" fmla="val 141410"/>
            </a:avLst>
          </a:prstGeom>
          <a:ln w="190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49" name="図 48">
            <a:extLst>
              <a:ext uri="{FF2B5EF4-FFF2-40B4-BE49-F238E27FC236}">
                <a16:creationId xmlns:a16="http://schemas.microsoft.com/office/drawing/2014/main" id="{4E68384B-3751-4007-8A68-DAE497D44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5358" y="3582958"/>
            <a:ext cx="366715" cy="932937"/>
          </a:xfrm>
          <a:prstGeom prst="rect">
            <a:avLst/>
          </a:prstGeom>
        </p:spPr>
      </p:pic>
      <p:cxnSp>
        <p:nvCxnSpPr>
          <p:cNvPr id="51" name="コネクタ: カギ線 50">
            <a:extLst>
              <a:ext uri="{FF2B5EF4-FFF2-40B4-BE49-F238E27FC236}">
                <a16:creationId xmlns:a16="http://schemas.microsoft.com/office/drawing/2014/main" id="{FE340351-ED18-46FC-BCDB-89277D729CCF}"/>
              </a:ext>
            </a:extLst>
          </p:cNvPr>
          <p:cNvCxnSpPr>
            <a:cxnSpLocks/>
            <a:stCxn id="49" idx="1"/>
            <a:endCxn id="26" idx="3"/>
          </p:cNvCxnSpPr>
          <p:nvPr/>
        </p:nvCxnSpPr>
        <p:spPr>
          <a:xfrm rot="10800000" flipV="1">
            <a:off x="10358440" y="4049427"/>
            <a:ext cx="746918" cy="381008"/>
          </a:xfrm>
          <a:prstGeom prst="bentConnector3">
            <a:avLst>
              <a:gd name="adj1" fmla="val 5000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星: 10 pt 66">
            <a:extLst>
              <a:ext uri="{FF2B5EF4-FFF2-40B4-BE49-F238E27FC236}">
                <a16:creationId xmlns:a16="http://schemas.microsoft.com/office/drawing/2014/main" id="{96469040-812A-4B5D-B282-2D1A0D782EB7}"/>
              </a:ext>
            </a:extLst>
          </p:cNvPr>
          <p:cNvSpPr/>
          <p:nvPr/>
        </p:nvSpPr>
        <p:spPr>
          <a:xfrm>
            <a:off x="8158166" y="4612588"/>
            <a:ext cx="2027632" cy="807721"/>
          </a:xfrm>
          <a:prstGeom prst="star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600" dirty="0"/>
              <a:t>セッション</a:t>
            </a:r>
            <a:endParaRPr kumimoji="1" lang="en-US" altLang="ja-JP" sz="1600" dirty="0"/>
          </a:p>
          <a:p>
            <a:pPr algn="ctr"/>
            <a:r>
              <a:rPr kumimoji="1" lang="ja-JP" altLang="en-US" sz="1600" dirty="0"/>
              <a:t>タイムアウト</a:t>
            </a:r>
          </a:p>
        </p:txBody>
      </p:sp>
      <p:sp>
        <p:nvSpPr>
          <p:cNvPr id="32" name="角丸四角形 41">
            <a:extLst>
              <a:ext uri="{FF2B5EF4-FFF2-40B4-BE49-F238E27FC236}">
                <a16:creationId xmlns:a16="http://schemas.microsoft.com/office/drawing/2014/main" id="{643C3263-6A59-47E2-9C4B-A65BA9F34FAD}"/>
              </a:ext>
            </a:extLst>
          </p:cNvPr>
          <p:cNvSpPr/>
          <p:nvPr/>
        </p:nvSpPr>
        <p:spPr>
          <a:xfrm>
            <a:off x="4468018" y="701132"/>
            <a:ext cx="2533649" cy="64085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サイトクローズ＋</a:t>
            </a:r>
            <a:br>
              <a:rPr kumimoji="1" lang="en-US" altLang="ja-JP" sz="1600" b="1" dirty="0">
                <a:latin typeface="+mj-ea"/>
                <a:ea typeface="+mj-ea"/>
              </a:rPr>
            </a:br>
            <a:r>
              <a:rPr kumimoji="1" lang="ja-JP" altLang="en-US" sz="1600" b="1" dirty="0">
                <a:latin typeface="+mj-ea"/>
                <a:ea typeface="+mj-ea"/>
              </a:rPr>
              <a:t>特権ログインチェック</a:t>
            </a:r>
          </a:p>
        </p:txBody>
      </p:sp>
      <p:cxnSp>
        <p:nvCxnSpPr>
          <p:cNvPr id="35" name="コネクタ: カギ線 34">
            <a:extLst>
              <a:ext uri="{FF2B5EF4-FFF2-40B4-BE49-F238E27FC236}">
                <a16:creationId xmlns:a16="http://schemas.microsoft.com/office/drawing/2014/main" id="{A088788D-5D41-4AB9-AE61-2C9C251D0ACC}"/>
              </a:ext>
            </a:extLst>
          </p:cNvPr>
          <p:cNvCxnSpPr>
            <a:cxnSpLocks/>
            <a:stCxn id="32" idx="2"/>
            <a:endCxn id="11" idx="0"/>
          </p:cNvCxnSpPr>
          <p:nvPr/>
        </p:nvCxnSpPr>
        <p:spPr>
          <a:xfrm rot="5400000">
            <a:off x="5558445" y="1507438"/>
            <a:ext cx="341855" cy="10943"/>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タイトル 19">
            <a:extLst>
              <a:ext uri="{FF2B5EF4-FFF2-40B4-BE49-F238E27FC236}">
                <a16:creationId xmlns:a16="http://schemas.microsoft.com/office/drawing/2014/main" id="{FB67D9DE-814B-43CA-8841-7DFBE0C3E07B}"/>
              </a:ext>
            </a:extLst>
          </p:cNvPr>
          <p:cNvSpPr>
            <a:spLocks noGrp="1"/>
          </p:cNvSpPr>
          <p:nvPr>
            <p:ph type="title" idx="4294967295"/>
          </p:nvPr>
        </p:nvSpPr>
        <p:spPr>
          <a:xfrm>
            <a:off x="0" y="-15271"/>
            <a:ext cx="12192000" cy="396000"/>
          </a:xfrm>
        </p:spPr>
        <p:style>
          <a:lnRef idx="0">
            <a:schemeClr val="accent5"/>
          </a:lnRef>
          <a:fillRef idx="3">
            <a:schemeClr val="accent5"/>
          </a:fillRef>
          <a:effectRef idx="3">
            <a:schemeClr val="accent5"/>
          </a:effectRef>
          <a:fontRef idx="minor">
            <a:schemeClr val="lt1"/>
          </a:fontRef>
        </p:style>
        <p:txBody>
          <a:bodyPr/>
          <a:lstStyle/>
          <a:p>
            <a:pPr rtl="0" eaLnBrk="1" latinLnBrk="0" hangingPunct="1"/>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3. </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セッションタイムアウト時のログインフロー</a:t>
            </a:r>
            <a:endParaRPr kumimoji="1" lang="ja-JP" altLang="en-US" dirty="0"/>
          </a:p>
        </p:txBody>
      </p:sp>
    </p:spTree>
    <p:extLst>
      <p:ext uri="{BB962C8B-B14F-4D97-AF65-F5344CB8AC3E}">
        <p14:creationId xmlns:p14="http://schemas.microsoft.com/office/powerpoint/2010/main" val="35441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41">
            <a:extLst>
              <a:ext uri="{FF2B5EF4-FFF2-40B4-BE49-F238E27FC236}">
                <a16:creationId xmlns:a16="http://schemas.microsoft.com/office/drawing/2014/main" id="{8BE6CCCE-45B0-40B1-A54F-DFC0A9FA7316}"/>
              </a:ext>
            </a:extLst>
          </p:cNvPr>
          <p:cNvSpPr/>
          <p:nvPr/>
        </p:nvSpPr>
        <p:spPr>
          <a:xfrm>
            <a:off x="6521459" y="1218069"/>
            <a:ext cx="2533649"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ID + PW</a:t>
            </a:r>
            <a:r>
              <a:rPr kumimoji="1" lang="ja-JP" altLang="en-US" sz="1600" b="1" dirty="0">
                <a:latin typeface="+mj-ea"/>
                <a:ea typeface="+mj-ea"/>
              </a:rPr>
              <a:t>照合</a:t>
            </a:r>
            <a:r>
              <a:rPr kumimoji="1" lang="en-US" altLang="ja-JP" sz="1600" b="1" dirty="0">
                <a:latin typeface="+mj-ea"/>
                <a:ea typeface="+mj-ea"/>
              </a:rPr>
              <a:t>OK</a:t>
            </a:r>
            <a:endParaRPr kumimoji="1" lang="ja-JP" altLang="en-US" sz="1600" b="1" dirty="0">
              <a:latin typeface="+mj-ea"/>
              <a:ea typeface="+mj-ea"/>
            </a:endParaRPr>
          </a:p>
        </p:txBody>
      </p:sp>
      <p:sp>
        <p:nvSpPr>
          <p:cNvPr id="12" name="角丸四角形 41">
            <a:extLst>
              <a:ext uri="{FF2B5EF4-FFF2-40B4-BE49-F238E27FC236}">
                <a16:creationId xmlns:a16="http://schemas.microsoft.com/office/drawing/2014/main" id="{A46FDA76-192C-495D-83D2-2C0137C44598}"/>
              </a:ext>
            </a:extLst>
          </p:cNvPr>
          <p:cNvSpPr/>
          <p:nvPr/>
        </p:nvSpPr>
        <p:spPr>
          <a:xfrm>
            <a:off x="6521460" y="1959748"/>
            <a:ext cx="2533649" cy="64085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特定される会員＋</a:t>
            </a:r>
            <a:br>
              <a:rPr kumimoji="1" lang="en-US" altLang="ja-JP" sz="1600" b="1" dirty="0">
                <a:latin typeface="+mj-ea"/>
                <a:ea typeface="+mj-ea"/>
              </a:rPr>
            </a:br>
            <a:r>
              <a:rPr kumimoji="1" lang="ja-JP" altLang="en-US" sz="1600" b="1" dirty="0">
                <a:latin typeface="+mj-ea"/>
                <a:ea typeface="+mj-ea"/>
              </a:rPr>
              <a:t>企業の</a:t>
            </a:r>
            <a:r>
              <a:rPr kumimoji="1" lang="ja-JP" altLang="en-US" sz="1600" b="1" dirty="0">
                <a:latin typeface="+mj-ea"/>
              </a:rPr>
              <a:t>退会</a:t>
            </a:r>
            <a:r>
              <a:rPr kumimoji="1" lang="ja-JP" altLang="en-US" sz="1600" b="1" dirty="0">
                <a:latin typeface="+mj-ea"/>
                <a:ea typeface="+mj-ea"/>
              </a:rPr>
              <a:t>チェック</a:t>
            </a:r>
            <a:r>
              <a:rPr kumimoji="1" lang="en-US" altLang="ja-JP" sz="1600" b="1" dirty="0">
                <a:latin typeface="+mj-ea"/>
                <a:ea typeface="+mj-ea"/>
              </a:rPr>
              <a:t>OK</a:t>
            </a:r>
            <a:endParaRPr kumimoji="1" lang="ja-JP" altLang="en-US" sz="1600" b="1" dirty="0">
              <a:latin typeface="+mj-ea"/>
              <a:ea typeface="+mj-ea"/>
            </a:endParaRPr>
          </a:p>
        </p:txBody>
      </p:sp>
      <p:cxnSp>
        <p:nvCxnSpPr>
          <p:cNvPr id="15" name="コネクタ: カギ線 14">
            <a:extLst>
              <a:ext uri="{FF2B5EF4-FFF2-40B4-BE49-F238E27FC236}">
                <a16:creationId xmlns:a16="http://schemas.microsoft.com/office/drawing/2014/main" id="{4F9B13A9-BD55-4D26-B7FD-574B8AB2CE78}"/>
              </a:ext>
            </a:extLst>
          </p:cNvPr>
          <p:cNvCxnSpPr>
            <a:cxnSpLocks/>
            <a:stCxn id="108" idx="3"/>
            <a:endCxn id="11" idx="0"/>
          </p:cNvCxnSpPr>
          <p:nvPr/>
        </p:nvCxnSpPr>
        <p:spPr>
          <a:xfrm flipV="1">
            <a:off x="3343435" y="1218069"/>
            <a:ext cx="4444849" cy="1084526"/>
          </a:xfrm>
          <a:prstGeom prst="bentConnector4">
            <a:avLst>
              <a:gd name="adj1" fmla="val 35750"/>
              <a:gd name="adj2" fmla="val 13760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A8DE7597-7918-4AB4-9C46-683ABE83EAFE}"/>
              </a:ext>
            </a:extLst>
          </p:cNvPr>
          <p:cNvCxnSpPr>
            <a:cxnSpLocks/>
            <a:stCxn id="11" idx="2"/>
            <a:endCxn id="12" idx="0"/>
          </p:cNvCxnSpPr>
          <p:nvPr/>
        </p:nvCxnSpPr>
        <p:spPr>
          <a:xfrm rot="16200000" flipH="1">
            <a:off x="7633445" y="1804907"/>
            <a:ext cx="309679" cy="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03D0F2FE-62C4-49B6-BE58-458751054707}"/>
              </a:ext>
            </a:extLst>
          </p:cNvPr>
          <p:cNvCxnSpPr>
            <a:cxnSpLocks/>
            <a:stCxn id="12" idx="2"/>
            <a:endCxn id="56" idx="0"/>
          </p:cNvCxnSpPr>
          <p:nvPr/>
        </p:nvCxnSpPr>
        <p:spPr>
          <a:xfrm rot="5400000">
            <a:off x="7517932" y="2869693"/>
            <a:ext cx="539448" cy="1259"/>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0" name="図 49">
            <a:extLst>
              <a:ext uri="{FF2B5EF4-FFF2-40B4-BE49-F238E27FC236}">
                <a16:creationId xmlns:a16="http://schemas.microsoft.com/office/drawing/2014/main" id="{E68CA696-CB01-4406-8F35-C00799956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594" y="5321099"/>
            <a:ext cx="366715" cy="932937"/>
          </a:xfrm>
          <a:prstGeom prst="rect">
            <a:avLst/>
          </a:prstGeom>
        </p:spPr>
      </p:pic>
      <p:cxnSp>
        <p:nvCxnSpPr>
          <p:cNvPr id="52" name="コネクタ: カギ線 51">
            <a:extLst>
              <a:ext uri="{FF2B5EF4-FFF2-40B4-BE49-F238E27FC236}">
                <a16:creationId xmlns:a16="http://schemas.microsoft.com/office/drawing/2014/main" id="{66F0D3E1-F303-4146-A651-33C0D8AE5A2C}"/>
              </a:ext>
            </a:extLst>
          </p:cNvPr>
          <p:cNvCxnSpPr>
            <a:cxnSpLocks/>
            <a:stCxn id="50" idx="3"/>
            <a:endCxn id="106" idx="2"/>
          </p:cNvCxnSpPr>
          <p:nvPr/>
        </p:nvCxnSpPr>
        <p:spPr>
          <a:xfrm flipV="1">
            <a:off x="1538309" y="4965119"/>
            <a:ext cx="658130" cy="822449"/>
          </a:xfrm>
          <a:prstGeom prst="bent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フローチャート: 判断 55">
            <a:extLst>
              <a:ext uri="{FF2B5EF4-FFF2-40B4-BE49-F238E27FC236}">
                <a16:creationId xmlns:a16="http://schemas.microsoft.com/office/drawing/2014/main" id="{FF204CA1-2648-4A42-ACF1-C376C632FCE8}"/>
              </a:ext>
            </a:extLst>
          </p:cNvPr>
          <p:cNvSpPr/>
          <p:nvPr/>
        </p:nvSpPr>
        <p:spPr>
          <a:xfrm>
            <a:off x="7603668" y="3140046"/>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CCD6A900-D12D-42E9-8449-3A64E94F6EB2}"/>
              </a:ext>
            </a:extLst>
          </p:cNvPr>
          <p:cNvSpPr txBox="1"/>
          <p:nvPr/>
        </p:nvSpPr>
        <p:spPr>
          <a:xfrm>
            <a:off x="6301721" y="2763509"/>
            <a:ext cx="2937140" cy="338554"/>
          </a:xfrm>
          <a:prstGeom prst="rect">
            <a:avLst/>
          </a:prstGeom>
          <a:noFill/>
        </p:spPr>
        <p:txBody>
          <a:bodyPr wrap="square" rtlCol="0">
            <a:spAutoFit/>
          </a:bodyPr>
          <a:lstStyle/>
          <a:p>
            <a:pPr algn="ctr"/>
            <a:r>
              <a:rPr kumimoji="1" lang="ja-JP" altLang="en-US" sz="1600" dirty="0">
                <a:effectLst>
                  <a:glow rad="63500">
                    <a:schemeClr val="accent4">
                      <a:satMod val="175000"/>
                      <a:alpha val="40000"/>
                    </a:schemeClr>
                  </a:glow>
                </a:effectLst>
              </a:rPr>
              <a:t>本</a:t>
            </a:r>
            <a:r>
              <a:rPr kumimoji="1" lang="en-US" altLang="ja-JP" sz="1600" dirty="0">
                <a:effectLst>
                  <a:glow rad="63500">
                    <a:schemeClr val="accent4">
                      <a:satMod val="175000"/>
                      <a:alpha val="40000"/>
                    </a:schemeClr>
                  </a:glow>
                </a:effectLst>
              </a:rPr>
              <a:t>PW</a:t>
            </a:r>
            <a:r>
              <a:rPr kumimoji="1" lang="ja-JP" altLang="en-US" sz="1600" dirty="0">
                <a:effectLst>
                  <a:glow rad="63500">
                    <a:schemeClr val="accent4">
                      <a:satMod val="175000"/>
                      <a:alpha val="40000"/>
                    </a:schemeClr>
                  </a:glow>
                </a:effectLst>
              </a:rPr>
              <a:t>の設定状態</a:t>
            </a:r>
            <a:r>
              <a:rPr kumimoji="1" lang="en-US" altLang="ja-JP" sz="1600" dirty="0">
                <a:effectLst>
                  <a:glow rad="63500">
                    <a:schemeClr val="accent4">
                      <a:satMod val="175000"/>
                      <a:alpha val="40000"/>
                    </a:schemeClr>
                  </a:glow>
                </a:effectLst>
              </a:rPr>
              <a:t>=</a:t>
            </a:r>
            <a:r>
              <a:rPr kumimoji="1" lang="ja-JP" altLang="en-US" sz="1600" dirty="0">
                <a:effectLst>
                  <a:glow rad="63500">
                    <a:schemeClr val="accent4">
                      <a:satMod val="175000"/>
                      <a:alpha val="40000"/>
                    </a:schemeClr>
                  </a:glow>
                </a:effectLst>
              </a:rPr>
              <a:t>仮</a:t>
            </a:r>
            <a:r>
              <a:rPr kumimoji="1" lang="en-US" altLang="ja-JP" sz="1600" dirty="0">
                <a:effectLst>
                  <a:glow rad="63500">
                    <a:schemeClr val="accent4">
                      <a:satMod val="175000"/>
                      <a:alpha val="40000"/>
                    </a:schemeClr>
                  </a:glow>
                </a:effectLst>
              </a:rPr>
              <a:t>PW</a:t>
            </a:r>
            <a:r>
              <a:rPr kumimoji="1" lang="ja-JP" altLang="en-US" sz="1600" dirty="0">
                <a:effectLst>
                  <a:glow rad="63500">
                    <a:schemeClr val="accent4">
                      <a:satMod val="175000"/>
                      <a:alpha val="40000"/>
                    </a:schemeClr>
                  </a:glow>
                </a:effectLst>
              </a:rPr>
              <a:t>か？</a:t>
            </a:r>
          </a:p>
        </p:txBody>
      </p:sp>
      <p:sp>
        <p:nvSpPr>
          <p:cNvPr id="66" name="角丸四角形 46">
            <a:extLst>
              <a:ext uri="{FF2B5EF4-FFF2-40B4-BE49-F238E27FC236}">
                <a16:creationId xmlns:a16="http://schemas.microsoft.com/office/drawing/2014/main" id="{E8B80EF1-D0AB-4630-8F00-B94DB21E52F2}"/>
              </a:ext>
            </a:extLst>
          </p:cNvPr>
          <p:cNvSpPr/>
          <p:nvPr/>
        </p:nvSpPr>
        <p:spPr>
          <a:xfrm>
            <a:off x="5363223" y="4071195"/>
            <a:ext cx="4841214" cy="2230564"/>
          </a:xfrm>
          <a:prstGeom prst="roundRect">
            <a:avLst>
              <a:gd name="adj" fmla="val 3815"/>
            </a:avLst>
          </a:prstGeom>
          <a:solidFill>
            <a:schemeClr val="accent5">
              <a:lumMod val="20000"/>
              <a:lumOff val="80000"/>
            </a:schemeClr>
          </a:solid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en-US" altLang="ja-JP" dirty="0">
              <a:solidFill>
                <a:schemeClr val="tx1"/>
              </a:solidFill>
            </a:endParaRPr>
          </a:p>
        </p:txBody>
      </p:sp>
      <p:sp>
        <p:nvSpPr>
          <p:cNvPr id="67" name="テキスト ボックス 66">
            <a:extLst>
              <a:ext uri="{FF2B5EF4-FFF2-40B4-BE49-F238E27FC236}">
                <a16:creationId xmlns:a16="http://schemas.microsoft.com/office/drawing/2014/main" id="{30F21AA4-0F90-4D84-8B5D-3CF28A6B500A}"/>
              </a:ext>
            </a:extLst>
          </p:cNvPr>
          <p:cNvSpPr txBox="1"/>
          <p:nvPr/>
        </p:nvSpPr>
        <p:spPr>
          <a:xfrm>
            <a:off x="5363248" y="3901919"/>
            <a:ext cx="4841214" cy="338554"/>
          </a:xfrm>
          <a:prstGeom prst="rect">
            <a:avLst/>
          </a:prstGeom>
          <a:ln>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kumimoji="1" lang="ja-JP" altLang="en-US" sz="1600" dirty="0">
                <a:effectLst>
                  <a:outerShdw blurRad="50800" dist="38100" dir="2700000" algn="tl" rotWithShape="0">
                    <a:prstClr val="black">
                      <a:alpha val="40000"/>
                    </a:prstClr>
                  </a:outerShdw>
                </a:effectLst>
                <a:latin typeface="HGP創英角ｺﾞｼｯｸUB" panose="020B0900000000000000" pitchFamily="50" charset="-128"/>
                <a:ea typeface="HGP創英角ｺﾞｼｯｸUB" panose="020B0900000000000000" pitchFamily="50" charset="-128"/>
              </a:rPr>
              <a:t>本</a:t>
            </a:r>
            <a:r>
              <a:rPr kumimoji="1" lang="en-US" altLang="ja-JP" sz="1600" dirty="0">
                <a:effectLst>
                  <a:outerShdw blurRad="50800" dist="38100" dir="2700000" algn="tl" rotWithShape="0">
                    <a:prstClr val="black">
                      <a:alpha val="40000"/>
                    </a:prstClr>
                  </a:outerShdw>
                </a:effectLst>
                <a:latin typeface="HGP創英角ｺﾞｼｯｸUB" panose="020B0900000000000000" pitchFamily="50" charset="-128"/>
                <a:ea typeface="HGP創英角ｺﾞｼｯｸUB" panose="020B0900000000000000" pitchFamily="50" charset="-128"/>
              </a:rPr>
              <a:t>PW</a:t>
            </a:r>
            <a:r>
              <a:rPr kumimoji="1" lang="ja-JP" altLang="en-US" sz="1600" dirty="0">
                <a:effectLst>
                  <a:outerShdw blurRad="50800" dist="38100" dir="2700000" algn="tl" rotWithShape="0">
                    <a:prstClr val="black">
                      <a:alpha val="40000"/>
                    </a:prstClr>
                  </a:outerShdw>
                </a:effectLst>
                <a:latin typeface="HGP創英角ｺﾞｼｯｸUB" panose="020B0900000000000000" pitchFamily="50" charset="-128"/>
                <a:ea typeface="HGP創英角ｺﾞｼｯｸUB" panose="020B0900000000000000" pitchFamily="50" charset="-128"/>
              </a:rPr>
              <a:t>登録機能</a:t>
            </a:r>
            <a:r>
              <a:rPr kumimoji="1" lang="en-US" altLang="ja-JP" sz="1600" dirty="0">
                <a:effectLst>
                  <a:outerShdw blurRad="50800" dist="38100" dir="2700000" algn="tl" rotWithShape="0">
                    <a:prstClr val="black">
                      <a:alpha val="40000"/>
                    </a:prstClr>
                  </a:outerShdw>
                </a:effectLst>
                <a:latin typeface="HGP創英角ｺﾞｼｯｸUB" panose="020B0900000000000000" pitchFamily="50" charset="-128"/>
                <a:ea typeface="HGP創英角ｺﾞｼｯｸUB" panose="020B0900000000000000" pitchFamily="50" charset="-128"/>
              </a:rPr>
              <a:t>(</a:t>
            </a:r>
            <a:r>
              <a:rPr kumimoji="1" lang="ja-JP" altLang="en-US" sz="1600" dirty="0">
                <a:effectLst>
                  <a:outerShdw blurRad="50800" dist="38100" dir="2700000" algn="tl" rotWithShape="0">
                    <a:prstClr val="black">
                      <a:alpha val="40000"/>
                    </a:prstClr>
                  </a:outerShdw>
                </a:effectLst>
                <a:latin typeface="HGP創英角ｺﾞｼｯｸUB" panose="020B0900000000000000" pitchFamily="50" charset="-128"/>
                <a:ea typeface="HGP創英角ｺﾞｼｯｸUB" panose="020B0900000000000000" pitchFamily="50" charset="-128"/>
              </a:rPr>
              <a:t>未認証ページ</a:t>
            </a:r>
            <a:r>
              <a:rPr kumimoji="1" lang="en-US" altLang="ja-JP" sz="1600" dirty="0">
                <a:effectLst>
                  <a:outerShdw blurRad="50800" dist="38100" dir="2700000" algn="tl" rotWithShape="0">
                    <a:prstClr val="black">
                      <a:alpha val="40000"/>
                    </a:prstClr>
                  </a:outerShdw>
                </a:effectLst>
                <a:latin typeface="HGP創英角ｺﾞｼｯｸUB" panose="020B0900000000000000" pitchFamily="50" charset="-128"/>
                <a:ea typeface="HGP創英角ｺﾞｼｯｸUB" panose="020B0900000000000000" pitchFamily="50" charset="-128"/>
              </a:rPr>
              <a:t>)</a:t>
            </a:r>
            <a:endParaRPr kumimoji="1" lang="ja-JP" altLang="en-US" sz="1600" dirty="0">
              <a:effectLst>
                <a:outerShdw blurRad="50800" dist="38100" dir="2700000" algn="tl" rotWithShape="0">
                  <a:prstClr val="black">
                    <a:alpha val="40000"/>
                  </a:prstClr>
                </a:outerShdw>
              </a:effectLst>
              <a:latin typeface="HGP創英角ｺﾞｼｯｸUB" panose="020B0900000000000000" pitchFamily="50" charset="-128"/>
              <a:ea typeface="HGP創英角ｺﾞｼｯｸUB" panose="020B0900000000000000" pitchFamily="50" charset="-128"/>
            </a:endParaRPr>
          </a:p>
        </p:txBody>
      </p:sp>
      <p:sp>
        <p:nvSpPr>
          <p:cNvPr id="71" name="角丸四角形 41">
            <a:extLst>
              <a:ext uri="{FF2B5EF4-FFF2-40B4-BE49-F238E27FC236}">
                <a16:creationId xmlns:a16="http://schemas.microsoft.com/office/drawing/2014/main" id="{C91EE595-B0DD-48FD-9396-ABDB39F1AB2D}"/>
              </a:ext>
            </a:extLst>
          </p:cNvPr>
          <p:cNvSpPr/>
          <p:nvPr/>
        </p:nvSpPr>
        <p:spPr>
          <a:xfrm>
            <a:off x="6102692" y="4462158"/>
            <a:ext cx="2768270" cy="432000"/>
          </a:xfrm>
          <a:prstGeom prst="roundRect">
            <a:avLst>
              <a:gd name="adj" fmla="val 11384"/>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600" b="1" dirty="0">
                <a:effectLst>
                  <a:outerShdw blurRad="50800" dist="38100" algn="l" rotWithShape="0">
                    <a:prstClr val="black">
                      <a:alpha val="40000"/>
                    </a:prstClr>
                  </a:outerShdw>
                </a:effectLst>
                <a:latin typeface="+mj-ea"/>
                <a:ea typeface="+mj-ea"/>
              </a:rPr>
              <a:t>確認メール送信</a:t>
            </a:r>
          </a:p>
        </p:txBody>
      </p:sp>
      <p:pic>
        <p:nvPicPr>
          <p:cNvPr id="75" name="図 74">
            <a:extLst>
              <a:ext uri="{FF2B5EF4-FFF2-40B4-BE49-F238E27FC236}">
                <a16:creationId xmlns:a16="http://schemas.microsoft.com/office/drawing/2014/main" id="{57FFF77C-C09F-4EB0-9559-C30EA0512854}"/>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21213" y="5007336"/>
            <a:ext cx="588816" cy="612521"/>
          </a:xfrm>
          <a:prstGeom prst="rect">
            <a:avLst/>
          </a:prstGeom>
        </p:spPr>
      </p:pic>
      <p:sp>
        <p:nvSpPr>
          <p:cNvPr id="76" name="角丸四角形 41">
            <a:extLst>
              <a:ext uri="{FF2B5EF4-FFF2-40B4-BE49-F238E27FC236}">
                <a16:creationId xmlns:a16="http://schemas.microsoft.com/office/drawing/2014/main" id="{BF788F3F-B0ED-461F-BCA7-EB577CD32BC5}"/>
              </a:ext>
            </a:extLst>
          </p:cNvPr>
          <p:cNvSpPr/>
          <p:nvPr/>
        </p:nvSpPr>
        <p:spPr>
          <a:xfrm>
            <a:off x="6102692" y="5637527"/>
            <a:ext cx="2768271" cy="432000"/>
          </a:xfrm>
          <a:prstGeom prst="roundRect">
            <a:avLst>
              <a:gd name="adj" fmla="val 11384"/>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600" b="1" dirty="0">
                <a:effectLst>
                  <a:outerShdw blurRad="50800" dist="38100" algn="l" rotWithShape="0">
                    <a:prstClr val="black">
                      <a:alpha val="40000"/>
                    </a:prstClr>
                  </a:outerShdw>
                </a:effectLst>
                <a:latin typeface="+mj-ea"/>
                <a:ea typeface="+mj-ea"/>
              </a:rPr>
              <a:t>本</a:t>
            </a:r>
            <a:r>
              <a:rPr kumimoji="1" lang="en-US" altLang="ja-JP" sz="1600" b="1" dirty="0">
                <a:effectLst>
                  <a:outerShdw blurRad="50800" dist="38100" algn="l" rotWithShape="0">
                    <a:prstClr val="black">
                      <a:alpha val="40000"/>
                    </a:prstClr>
                  </a:outerShdw>
                </a:effectLst>
                <a:latin typeface="+mj-ea"/>
                <a:ea typeface="+mj-ea"/>
              </a:rPr>
              <a:t>PW</a:t>
            </a:r>
            <a:r>
              <a:rPr kumimoji="1" lang="ja-JP" altLang="en-US" sz="1600" b="1" dirty="0">
                <a:effectLst>
                  <a:outerShdw blurRad="50800" dist="38100" algn="l" rotWithShape="0">
                    <a:prstClr val="black">
                      <a:alpha val="40000"/>
                    </a:prstClr>
                  </a:outerShdw>
                </a:effectLst>
                <a:latin typeface="+mj-ea"/>
                <a:ea typeface="+mj-ea"/>
              </a:rPr>
              <a:t>登録</a:t>
            </a:r>
            <a:endParaRPr kumimoji="1" lang="en-US" altLang="ja-JP" sz="1600" b="1" dirty="0">
              <a:effectLst>
                <a:outerShdw blurRad="50800" dist="38100" algn="l" rotWithShape="0">
                  <a:prstClr val="black">
                    <a:alpha val="40000"/>
                  </a:prstClr>
                </a:outerShdw>
              </a:effectLst>
              <a:latin typeface="+mj-ea"/>
              <a:ea typeface="+mj-ea"/>
            </a:endParaRPr>
          </a:p>
        </p:txBody>
      </p:sp>
      <p:cxnSp>
        <p:nvCxnSpPr>
          <p:cNvPr id="77" name="コネクタ: カギ線 76">
            <a:extLst>
              <a:ext uri="{FF2B5EF4-FFF2-40B4-BE49-F238E27FC236}">
                <a16:creationId xmlns:a16="http://schemas.microsoft.com/office/drawing/2014/main" id="{7D77D8A2-07BB-44D9-99A3-62F15FC12D61}"/>
              </a:ext>
            </a:extLst>
          </p:cNvPr>
          <p:cNvCxnSpPr>
            <a:cxnSpLocks/>
            <a:stCxn id="71" idx="3"/>
            <a:endCxn id="75" idx="0"/>
          </p:cNvCxnSpPr>
          <p:nvPr/>
        </p:nvCxnSpPr>
        <p:spPr>
          <a:xfrm>
            <a:off x="8870962" y="4678158"/>
            <a:ext cx="744659" cy="329178"/>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42C71A8E-E386-453D-8B8C-19FB7E25F46E}"/>
              </a:ext>
            </a:extLst>
          </p:cNvPr>
          <p:cNvCxnSpPr>
            <a:cxnSpLocks/>
            <a:stCxn id="75" idx="2"/>
            <a:endCxn id="76" idx="3"/>
          </p:cNvCxnSpPr>
          <p:nvPr/>
        </p:nvCxnSpPr>
        <p:spPr>
          <a:xfrm rot="5400000">
            <a:off x="9126457" y="5364363"/>
            <a:ext cx="233670" cy="744658"/>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4" name="コネクタ: カギ線 83">
            <a:extLst>
              <a:ext uri="{FF2B5EF4-FFF2-40B4-BE49-F238E27FC236}">
                <a16:creationId xmlns:a16="http://schemas.microsoft.com/office/drawing/2014/main" id="{33B0D60C-BC0E-4C48-BEFA-9834E095EAE9}"/>
              </a:ext>
            </a:extLst>
          </p:cNvPr>
          <p:cNvCxnSpPr>
            <a:cxnSpLocks/>
            <a:stCxn id="76" idx="1"/>
            <a:endCxn id="46" idx="4"/>
          </p:cNvCxnSpPr>
          <p:nvPr/>
        </p:nvCxnSpPr>
        <p:spPr>
          <a:xfrm rot="10800000">
            <a:off x="2637340" y="5025729"/>
            <a:ext cx="3465353" cy="827799"/>
          </a:xfrm>
          <a:prstGeom prst="bentConnector2">
            <a:avLst/>
          </a:prstGeom>
          <a:ln w="190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C073F270-7285-440D-8C32-C78D28371B13}"/>
              </a:ext>
            </a:extLst>
          </p:cNvPr>
          <p:cNvSpPr txBox="1"/>
          <p:nvPr/>
        </p:nvSpPr>
        <p:spPr>
          <a:xfrm>
            <a:off x="5442424" y="5130897"/>
            <a:ext cx="2158070" cy="307777"/>
          </a:xfrm>
          <a:prstGeom prst="rect">
            <a:avLst/>
          </a:prstGeom>
          <a:noFill/>
        </p:spPr>
        <p:txBody>
          <a:bodyPr wrap="square" rtlCol="0">
            <a:spAutoFit/>
          </a:bodyPr>
          <a:lstStyle/>
          <a:p>
            <a:r>
              <a:rPr kumimoji="1" lang="en-US" altLang="ja-JP" sz="1400" dirty="0"/>
              <a:t>※</a:t>
            </a:r>
            <a:r>
              <a:rPr kumimoji="1" lang="ja-JP" altLang="en-US" sz="1400" dirty="0"/>
              <a:t>機能詳細は別途設計中</a:t>
            </a:r>
          </a:p>
        </p:txBody>
      </p:sp>
      <p:grpSp>
        <p:nvGrpSpPr>
          <p:cNvPr id="102" name="グループ化 101">
            <a:extLst>
              <a:ext uri="{FF2B5EF4-FFF2-40B4-BE49-F238E27FC236}">
                <a16:creationId xmlns:a16="http://schemas.microsoft.com/office/drawing/2014/main" id="{01002C86-7F24-462A-92AC-3B9466D3EEA1}"/>
              </a:ext>
            </a:extLst>
          </p:cNvPr>
          <p:cNvGrpSpPr/>
          <p:nvPr/>
        </p:nvGrpSpPr>
        <p:grpSpPr>
          <a:xfrm>
            <a:off x="1263915" y="1844322"/>
            <a:ext cx="1855523" cy="768916"/>
            <a:chOff x="592402" y="2403146"/>
            <a:chExt cx="1855523" cy="768916"/>
          </a:xfrm>
        </p:grpSpPr>
        <p:sp>
          <p:nvSpPr>
            <p:cNvPr id="103" name="角丸四角形 46">
              <a:extLst>
                <a:ext uri="{FF2B5EF4-FFF2-40B4-BE49-F238E27FC236}">
                  <a16:creationId xmlns:a16="http://schemas.microsoft.com/office/drawing/2014/main" id="{44FDA327-7FAB-49A3-84D5-C344F2C6FDAC}"/>
                </a:ext>
              </a:extLst>
            </p:cNvPr>
            <p:cNvSpPr/>
            <p:nvPr/>
          </p:nvSpPr>
          <p:spPr>
            <a:xfrm>
              <a:off x="592402" y="2572193"/>
              <a:ext cx="1855523" cy="599869"/>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dirty="0">
                  <a:solidFill>
                    <a:schemeClr val="tx1"/>
                  </a:solidFill>
                </a:rPr>
                <a:t>・・・</a:t>
              </a:r>
            </a:p>
          </p:txBody>
        </p:sp>
        <p:sp>
          <p:nvSpPr>
            <p:cNvPr id="104" name="テキスト ボックス 103">
              <a:extLst>
                <a:ext uri="{FF2B5EF4-FFF2-40B4-BE49-F238E27FC236}">
                  <a16:creationId xmlns:a16="http://schemas.microsoft.com/office/drawing/2014/main" id="{6873BDA7-8F05-43D5-92D5-F450E830E517}"/>
                </a:ext>
              </a:extLst>
            </p:cNvPr>
            <p:cNvSpPr txBox="1"/>
            <p:nvPr/>
          </p:nvSpPr>
          <p:spPr>
            <a:xfrm>
              <a:off x="592402" y="2403146"/>
              <a:ext cx="1855523"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ID</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105" name="角丸四角形 46">
            <a:extLst>
              <a:ext uri="{FF2B5EF4-FFF2-40B4-BE49-F238E27FC236}">
                <a16:creationId xmlns:a16="http://schemas.microsoft.com/office/drawing/2014/main" id="{13B7AE99-23C5-4F5B-87D2-1EE16745C2F6}"/>
              </a:ext>
            </a:extLst>
          </p:cNvPr>
          <p:cNvSpPr/>
          <p:nvPr/>
        </p:nvSpPr>
        <p:spPr>
          <a:xfrm>
            <a:off x="1633061" y="2804214"/>
            <a:ext cx="1112573" cy="46166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仮</a:t>
            </a:r>
            <a:r>
              <a:rPr kumimoji="1" lang="en-US" altLang="ja-JP" dirty="0">
                <a:solidFill>
                  <a:schemeClr val="tx1"/>
                </a:solidFill>
              </a:rPr>
              <a:t>PW</a:t>
            </a:r>
            <a:endParaRPr kumimoji="1" lang="ja-JP" altLang="en-US" dirty="0">
              <a:solidFill>
                <a:schemeClr val="tx1"/>
              </a:solidFill>
            </a:endParaRPr>
          </a:p>
        </p:txBody>
      </p:sp>
      <p:sp>
        <p:nvSpPr>
          <p:cNvPr id="106" name="角丸四角形 46">
            <a:extLst>
              <a:ext uri="{FF2B5EF4-FFF2-40B4-BE49-F238E27FC236}">
                <a16:creationId xmlns:a16="http://schemas.microsoft.com/office/drawing/2014/main" id="{7784E97E-C7FD-43DA-ABBF-788A53D08415}"/>
              </a:ext>
            </a:extLst>
          </p:cNvPr>
          <p:cNvSpPr/>
          <p:nvPr/>
        </p:nvSpPr>
        <p:spPr>
          <a:xfrm>
            <a:off x="1049443" y="4071197"/>
            <a:ext cx="2293992" cy="893922"/>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en-US" altLang="ja-JP" dirty="0">
              <a:solidFill>
                <a:schemeClr val="tx1"/>
              </a:solidFill>
            </a:endParaRPr>
          </a:p>
        </p:txBody>
      </p:sp>
      <p:sp>
        <p:nvSpPr>
          <p:cNvPr id="107" name="テキスト ボックス 106">
            <a:extLst>
              <a:ext uri="{FF2B5EF4-FFF2-40B4-BE49-F238E27FC236}">
                <a16:creationId xmlns:a16="http://schemas.microsoft.com/office/drawing/2014/main" id="{C78E1EB5-3708-4C19-B921-DF5E4CCEDA40}"/>
              </a:ext>
            </a:extLst>
          </p:cNvPr>
          <p:cNvSpPr txBox="1"/>
          <p:nvPr/>
        </p:nvSpPr>
        <p:spPr>
          <a:xfrm>
            <a:off x="1049441" y="3799934"/>
            <a:ext cx="2293992"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ログイン</a:t>
            </a:r>
            <a:r>
              <a:rPr kumimoji="1" lang="en-US" altLang="ja-JP" sz="1600" dirty="0">
                <a:latin typeface="HGP創英角ｺﾞｼｯｸUB" panose="020B0900000000000000" pitchFamily="50" charset="-128"/>
                <a:ea typeface="HGP創英角ｺﾞｼｯｸUB" panose="020B0900000000000000" pitchFamily="50" charset="-128"/>
              </a:rPr>
              <a:t>UI</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108" name="角丸四角形 46">
            <a:extLst>
              <a:ext uri="{FF2B5EF4-FFF2-40B4-BE49-F238E27FC236}">
                <a16:creationId xmlns:a16="http://schemas.microsoft.com/office/drawing/2014/main" id="{EB1AAC3A-DA14-4AA4-835D-709004108332}"/>
              </a:ext>
            </a:extLst>
          </p:cNvPr>
          <p:cNvSpPr/>
          <p:nvPr/>
        </p:nvSpPr>
        <p:spPr>
          <a:xfrm>
            <a:off x="1049442" y="1038792"/>
            <a:ext cx="2293993" cy="2527606"/>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ログイン</a:t>
            </a:r>
            <a:r>
              <a:rPr kumimoji="1" lang="en-US" altLang="ja-JP" sz="1600" dirty="0">
                <a:solidFill>
                  <a:schemeClr val="tx1"/>
                </a:solidFill>
              </a:rPr>
              <a:t>UI</a:t>
            </a:r>
          </a:p>
          <a:p>
            <a:pPr algn="ctr"/>
            <a:r>
              <a:rPr kumimoji="1" lang="ja-JP" altLang="en-US" sz="1600" dirty="0">
                <a:solidFill>
                  <a:schemeClr val="tx1"/>
                </a:solidFill>
              </a:rPr>
              <a:t>からの入力</a:t>
            </a:r>
          </a:p>
        </p:txBody>
      </p:sp>
      <p:sp>
        <p:nvSpPr>
          <p:cNvPr id="135" name="テキスト ボックス 134">
            <a:extLst>
              <a:ext uri="{FF2B5EF4-FFF2-40B4-BE49-F238E27FC236}">
                <a16:creationId xmlns:a16="http://schemas.microsoft.com/office/drawing/2014/main" id="{9291BBEF-1BAA-4B16-8A03-5C743D80521E}"/>
              </a:ext>
            </a:extLst>
          </p:cNvPr>
          <p:cNvSpPr txBox="1"/>
          <p:nvPr/>
        </p:nvSpPr>
        <p:spPr>
          <a:xfrm>
            <a:off x="1987539" y="4474568"/>
            <a:ext cx="733949" cy="369332"/>
          </a:xfrm>
          <a:prstGeom prst="rect">
            <a:avLst/>
          </a:prstGeom>
          <a:noFill/>
        </p:spPr>
        <p:txBody>
          <a:bodyPr wrap="square" rtlCol="0">
            <a:spAutoFit/>
          </a:bodyPr>
          <a:lstStyle/>
          <a:p>
            <a:r>
              <a:rPr kumimoji="1" lang="ja-JP" altLang="en-US" dirty="0"/>
              <a:t>・・・</a:t>
            </a:r>
          </a:p>
        </p:txBody>
      </p:sp>
      <p:sp>
        <p:nvSpPr>
          <p:cNvPr id="46" name="円/楕円 30">
            <a:extLst>
              <a:ext uri="{FF2B5EF4-FFF2-40B4-BE49-F238E27FC236}">
                <a16:creationId xmlns:a16="http://schemas.microsoft.com/office/drawing/2014/main" id="{93F5DFAB-4D86-43CC-ABA7-8EDDFF44875B}"/>
              </a:ext>
            </a:extLst>
          </p:cNvPr>
          <p:cNvSpPr/>
          <p:nvPr/>
        </p:nvSpPr>
        <p:spPr>
          <a:xfrm>
            <a:off x="2558172" y="4867555"/>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grpSp>
        <p:nvGrpSpPr>
          <p:cNvPr id="5" name="グループ化 4">
            <a:extLst>
              <a:ext uri="{FF2B5EF4-FFF2-40B4-BE49-F238E27FC236}">
                <a16:creationId xmlns:a16="http://schemas.microsoft.com/office/drawing/2014/main" id="{C5FDC118-6856-4718-A1E3-A14D63800056}"/>
              </a:ext>
            </a:extLst>
          </p:cNvPr>
          <p:cNvGrpSpPr/>
          <p:nvPr/>
        </p:nvGrpSpPr>
        <p:grpSpPr>
          <a:xfrm>
            <a:off x="9615621" y="6477048"/>
            <a:ext cx="2830649" cy="307777"/>
            <a:chOff x="2008051" y="6512575"/>
            <a:chExt cx="2830649" cy="307777"/>
          </a:xfrm>
        </p:grpSpPr>
        <p:sp>
          <p:nvSpPr>
            <p:cNvPr id="33" name="楕円 32">
              <a:extLst>
                <a:ext uri="{FF2B5EF4-FFF2-40B4-BE49-F238E27FC236}">
                  <a16:creationId xmlns:a16="http://schemas.microsoft.com/office/drawing/2014/main" id="{805FCA9F-FA97-4D13-9F82-20572D2EC2EA}"/>
                </a:ext>
              </a:extLst>
            </p:cNvPr>
            <p:cNvSpPr/>
            <p:nvPr/>
          </p:nvSpPr>
          <p:spPr>
            <a:xfrm>
              <a:off x="2008051" y="6512575"/>
              <a:ext cx="376771" cy="256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6119B59-42C9-4A27-9B32-CEFC8579F56B}"/>
                </a:ext>
              </a:extLst>
            </p:cNvPr>
            <p:cNvSpPr txBox="1"/>
            <p:nvPr/>
          </p:nvSpPr>
          <p:spPr>
            <a:xfrm>
              <a:off x="2384822" y="6512575"/>
              <a:ext cx="2453878" cy="307777"/>
            </a:xfrm>
            <a:prstGeom prst="rect">
              <a:avLst/>
            </a:prstGeom>
            <a:noFill/>
          </p:spPr>
          <p:txBody>
            <a:bodyPr wrap="square" rtlCol="0">
              <a:spAutoFit/>
            </a:bodyPr>
            <a:lstStyle/>
            <a:p>
              <a:r>
                <a:rPr kumimoji="1" lang="ja-JP" altLang="en-US" sz="1400" dirty="0"/>
                <a:t>：プログラム修正ポイント</a:t>
              </a:r>
            </a:p>
          </p:txBody>
        </p:sp>
      </p:grpSp>
      <p:sp>
        <p:nvSpPr>
          <p:cNvPr id="3" name="楕円 2">
            <a:extLst>
              <a:ext uri="{FF2B5EF4-FFF2-40B4-BE49-F238E27FC236}">
                <a16:creationId xmlns:a16="http://schemas.microsoft.com/office/drawing/2014/main" id="{AF55BC5A-486E-4EC3-8C38-391D171DC3C8}"/>
              </a:ext>
            </a:extLst>
          </p:cNvPr>
          <p:cNvSpPr/>
          <p:nvPr/>
        </p:nvSpPr>
        <p:spPr>
          <a:xfrm>
            <a:off x="7350117" y="3600961"/>
            <a:ext cx="844648" cy="38521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cxnSp>
        <p:nvCxnSpPr>
          <p:cNvPr id="88" name="コネクタ: カギ線 87">
            <a:extLst>
              <a:ext uri="{FF2B5EF4-FFF2-40B4-BE49-F238E27FC236}">
                <a16:creationId xmlns:a16="http://schemas.microsoft.com/office/drawing/2014/main" id="{DCAAF7C7-261B-421A-A30B-0ADD2D27F1D5}"/>
              </a:ext>
            </a:extLst>
          </p:cNvPr>
          <p:cNvCxnSpPr>
            <a:cxnSpLocks/>
            <a:stCxn id="56" idx="2"/>
            <a:endCxn id="67" idx="0"/>
          </p:cNvCxnSpPr>
          <p:nvPr/>
        </p:nvCxnSpPr>
        <p:spPr>
          <a:xfrm rot="5400000">
            <a:off x="7573782" y="3688674"/>
            <a:ext cx="423319" cy="317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吹き出し: 角を丸めた四角形 33">
            <a:extLst>
              <a:ext uri="{FF2B5EF4-FFF2-40B4-BE49-F238E27FC236}">
                <a16:creationId xmlns:a16="http://schemas.microsoft.com/office/drawing/2014/main" id="{A030673C-DA3C-4021-AF8F-82FF8CE78E99}"/>
              </a:ext>
            </a:extLst>
          </p:cNvPr>
          <p:cNvSpPr/>
          <p:nvPr/>
        </p:nvSpPr>
        <p:spPr>
          <a:xfrm>
            <a:off x="9052592" y="2916896"/>
            <a:ext cx="2775163" cy="666030"/>
          </a:xfrm>
          <a:prstGeom prst="wedgeRoundRectCallout">
            <a:avLst>
              <a:gd name="adj1" fmla="val -94513"/>
              <a:gd name="adj2" fmla="val 6823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1400" dirty="0"/>
              <a:t>16</a:t>
            </a:r>
            <a:r>
              <a:rPr kumimoji="1" lang="ja-JP" altLang="en-US" sz="1400" dirty="0"/>
              <a:t>桁会員番号を暗号化したクエリパラメータとして引き渡す。</a:t>
            </a:r>
          </a:p>
        </p:txBody>
      </p:sp>
      <p:sp>
        <p:nvSpPr>
          <p:cNvPr id="6" name="タイトル 5">
            <a:extLst>
              <a:ext uri="{FF2B5EF4-FFF2-40B4-BE49-F238E27FC236}">
                <a16:creationId xmlns:a16="http://schemas.microsoft.com/office/drawing/2014/main" id="{79582B81-FEF1-44DF-A9F5-5693BBD2DCDB}"/>
              </a:ext>
            </a:extLst>
          </p:cNvPr>
          <p:cNvSpPr>
            <a:spLocks noGrp="1"/>
          </p:cNvSpPr>
          <p:nvPr>
            <p:ph type="title" idx="4294967295"/>
          </p:nvPr>
        </p:nvSpPr>
        <p:spPr>
          <a:xfrm>
            <a:off x="0" y="-2970"/>
            <a:ext cx="12192000" cy="396000"/>
          </a:xfrm>
        </p:spPr>
        <p:style>
          <a:lnRef idx="0">
            <a:schemeClr val="accent5"/>
          </a:lnRef>
          <a:fillRef idx="3">
            <a:schemeClr val="accent5"/>
          </a:fillRef>
          <a:effectRef idx="3">
            <a:schemeClr val="accent5"/>
          </a:effectRef>
          <a:fontRef idx="minor">
            <a:schemeClr val="lt1"/>
          </a:fontRef>
        </p:style>
        <p:txBody>
          <a:bodyPr/>
          <a:lstStyle/>
          <a:p>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4. </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初回ログイン</a:t>
            </a:r>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＝仮</a:t>
            </a:r>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PW</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状態でのログイン</a:t>
            </a:r>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時のフロー</a:t>
            </a:r>
            <a:endParaRPr kumimoji="1" lang="ja-JP" altLang="en-US" dirty="0"/>
          </a:p>
        </p:txBody>
      </p:sp>
    </p:spTree>
    <p:extLst>
      <p:ext uri="{BB962C8B-B14F-4D97-AF65-F5344CB8AC3E}">
        <p14:creationId xmlns:p14="http://schemas.microsoft.com/office/powerpoint/2010/main" val="264778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コネクタ: カギ線 14">
            <a:extLst>
              <a:ext uri="{FF2B5EF4-FFF2-40B4-BE49-F238E27FC236}">
                <a16:creationId xmlns:a16="http://schemas.microsoft.com/office/drawing/2014/main" id="{0EE6417F-E47C-496A-858C-0BBA43AF85F9}"/>
              </a:ext>
            </a:extLst>
          </p:cNvPr>
          <p:cNvCxnSpPr>
            <a:cxnSpLocks/>
            <a:stCxn id="10" idx="3"/>
            <a:endCxn id="12" idx="1"/>
          </p:cNvCxnSpPr>
          <p:nvPr/>
        </p:nvCxnSpPr>
        <p:spPr>
          <a:xfrm flipV="1">
            <a:off x="2695894" y="728492"/>
            <a:ext cx="3528612" cy="1166252"/>
          </a:xfrm>
          <a:prstGeom prst="bentConnector3">
            <a:avLst>
              <a:gd name="adj1" fmla="val 415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1302FB30-8AD0-40E8-BD36-B50F7580EE14}"/>
              </a:ext>
            </a:extLst>
          </p:cNvPr>
          <p:cNvCxnSpPr>
            <a:cxnSpLocks/>
            <a:stCxn id="47" idx="4"/>
            <a:endCxn id="46" idx="4"/>
          </p:cNvCxnSpPr>
          <p:nvPr/>
        </p:nvCxnSpPr>
        <p:spPr>
          <a:xfrm rot="5400000">
            <a:off x="4209518" y="232617"/>
            <a:ext cx="1788808" cy="6248144"/>
          </a:xfrm>
          <a:prstGeom prst="bentConnector3">
            <a:avLst>
              <a:gd name="adj1" fmla="val 237035"/>
            </a:avLst>
          </a:prstGeom>
          <a:ln w="190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C3EA04F9-CDBA-43BB-BFB0-C2CF4CB7E82A}"/>
              </a:ext>
            </a:extLst>
          </p:cNvPr>
          <p:cNvCxnSpPr>
            <a:cxnSpLocks/>
            <a:stCxn id="54" idx="2"/>
            <a:endCxn id="46" idx="4"/>
          </p:cNvCxnSpPr>
          <p:nvPr/>
        </p:nvCxnSpPr>
        <p:spPr>
          <a:xfrm rot="10800000" flipV="1">
            <a:off x="1979850" y="4049595"/>
            <a:ext cx="6656348" cy="201497"/>
          </a:xfrm>
          <a:prstGeom prst="bentConnector4">
            <a:avLst>
              <a:gd name="adj1" fmla="val 6094"/>
              <a:gd name="adj2" fmla="val 1316445"/>
            </a:avLst>
          </a:prstGeom>
          <a:ln w="190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 name="グループ化 2">
            <a:extLst>
              <a:ext uri="{FF2B5EF4-FFF2-40B4-BE49-F238E27FC236}">
                <a16:creationId xmlns:a16="http://schemas.microsoft.com/office/drawing/2014/main" id="{E77BE29A-94AC-43E9-A158-3385E520C844}"/>
              </a:ext>
            </a:extLst>
          </p:cNvPr>
          <p:cNvGrpSpPr/>
          <p:nvPr/>
        </p:nvGrpSpPr>
        <p:grpSpPr>
          <a:xfrm>
            <a:off x="616374" y="1436471"/>
            <a:ext cx="1855523" cy="768916"/>
            <a:chOff x="592402" y="2403146"/>
            <a:chExt cx="1855523" cy="768916"/>
          </a:xfrm>
        </p:grpSpPr>
        <p:sp>
          <p:nvSpPr>
            <p:cNvPr id="4" name="角丸四角形 46">
              <a:extLst>
                <a:ext uri="{FF2B5EF4-FFF2-40B4-BE49-F238E27FC236}">
                  <a16:creationId xmlns:a16="http://schemas.microsoft.com/office/drawing/2014/main" id="{0B96FE9D-11CB-454E-A1EA-DEB22B3F95DA}"/>
                </a:ext>
              </a:extLst>
            </p:cNvPr>
            <p:cNvSpPr/>
            <p:nvPr/>
          </p:nvSpPr>
          <p:spPr>
            <a:xfrm>
              <a:off x="592402" y="2572193"/>
              <a:ext cx="1855523" cy="599869"/>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600" dirty="0">
                  <a:solidFill>
                    <a:schemeClr val="tx1"/>
                  </a:solidFill>
                </a:rPr>
                <a:t>・・・</a:t>
              </a:r>
            </a:p>
          </p:txBody>
        </p:sp>
        <p:sp>
          <p:nvSpPr>
            <p:cNvPr id="5" name="テキスト ボックス 4">
              <a:extLst>
                <a:ext uri="{FF2B5EF4-FFF2-40B4-BE49-F238E27FC236}">
                  <a16:creationId xmlns:a16="http://schemas.microsoft.com/office/drawing/2014/main" id="{08601970-4AEC-405D-916F-D5CE237C5CD7}"/>
                </a:ext>
              </a:extLst>
            </p:cNvPr>
            <p:cNvSpPr txBox="1"/>
            <p:nvPr/>
          </p:nvSpPr>
          <p:spPr>
            <a:xfrm>
              <a:off x="592402" y="2403146"/>
              <a:ext cx="1855523"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ID</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6" name="角丸四角形 46">
            <a:extLst>
              <a:ext uri="{FF2B5EF4-FFF2-40B4-BE49-F238E27FC236}">
                <a16:creationId xmlns:a16="http://schemas.microsoft.com/office/drawing/2014/main" id="{68D23D51-6EF1-4ED4-933D-AE6AE919DAE2}"/>
              </a:ext>
            </a:extLst>
          </p:cNvPr>
          <p:cNvSpPr/>
          <p:nvPr/>
        </p:nvSpPr>
        <p:spPr>
          <a:xfrm>
            <a:off x="985520" y="2396363"/>
            <a:ext cx="1112573" cy="46166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本</a:t>
            </a:r>
            <a:r>
              <a:rPr kumimoji="1" lang="en-US" altLang="ja-JP" sz="1600" dirty="0">
                <a:solidFill>
                  <a:schemeClr val="tx1"/>
                </a:solidFill>
              </a:rPr>
              <a:t>PW</a:t>
            </a:r>
            <a:endParaRPr kumimoji="1" lang="ja-JP" altLang="en-US" sz="1600" dirty="0">
              <a:solidFill>
                <a:schemeClr val="tx1"/>
              </a:solidFill>
            </a:endParaRPr>
          </a:p>
        </p:txBody>
      </p:sp>
      <p:sp>
        <p:nvSpPr>
          <p:cNvPr id="8" name="角丸四角形 46">
            <a:extLst>
              <a:ext uri="{FF2B5EF4-FFF2-40B4-BE49-F238E27FC236}">
                <a16:creationId xmlns:a16="http://schemas.microsoft.com/office/drawing/2014/main" id="{6794F207-0935-4FD5-9DC2-754A848EE47B}"/>
              </a:ext>
            </a:extLst>
          </p:cNvPr>
          <p:cNvSpPr/>
          <p:nvPr/>
        </p:nvSpPr>
        <p:spPr>
          <a:xfrm>
            <a:off x="469984" y="3660640"/>
            <a:ext cx="2244378" cy="539029"/>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600" dirty="0">
                <a:solidFill>
                  <a:schemeClr val="tx1"/>
                </a:solidFill>
              </a:rPr>
              <a:t>・・・</a:t>
            </a:r>
            <a:endParaRPr kumimoji="1" lang="en-US" altLang="ja-JP" sz="1600" dirty="0">
              <a:solidFill>
                <a:schemeClr val="tx1"/>
              </a:solidFill>
            </a:endParaRPr>
          </a:p>
        </p:txBody>
      </p:sp>
      <p:sp>
        <p:nvSpPr>
          <p:cNvPr id="9" name="テキスト ボックス 8">
            <a:extLst>
              <a:ext uri="{FF2B5EF4-FFF2-40B4-BE49-F238E27FC236}">
                <a16:creationId xmlns:a16="http://schemas.microsoft.com/office/drawing/2014/main" id="{06454065-0AE1-4687-BF6B-295B726546AF}"/>
              </a:ext>
            </a:extLst>
          </p:cNvPr>
          <p:cNvSpPr txBox="1"/>
          <p:nvPr/>
        </p:nvSpPr>
        <p:spPr>
          <a:xfrm>
            <a:off x="469982" y="3389378"/>
            <a:ext cx="2244380"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ログイン</a:t>
            </a:r>
            <a:r>
              <a:rPr kumimoji="1" lang="en-US" altLang="ja-JP" sz="1600" dirty="0">
                <a:latin typeface="HGP創英角ｺﾞｼｯｸUB" panose="020B0900000000000000" pitchFamily="50" charset="-128"/>
                <a:ea typeface="HGP創英角ｺﾞｼｯｸUB" panose="020B0900000000000000" pitchFamily="50" charset="-128"/>
              </a:rPr>
              <a:t>UI</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10" name="角丸四角形 46">
            <a:extLst>
              <a:ext uri="{FF2B5EF4-FFF2-40B4-BE49-F238E27FC236}">
                <a16:creationId xmlns:a16="http://schemas.microsoft.com/office/drawing/2014/main" id="{DD6048F4-8343-4EF2-BE45-6F46634FFD26}"/>
              </a:ext>
            </a:extLst>
          </p:cNvPr>
          <p:cNvSpPr/>
          <p:nvPr/>
        </p:nvSpPr>
        <p:spPr>
          <a:xfrm>
            <a:off x="401901" y="630941"/>
            <a:ext cx="2293993" cy="2527606"/>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ログイン</a:t>
            </a:r>
            <a:r>
              <a:rPr kumimoji="1" lang="en-US" altLang="ja-JP" sz="1600" dirty="0">
                <a:solidFill>
                  <a:schemeClr val="tx1"/>
                </a:solidFill>
              </a:rPr>
              <a:t>UI</a:t>
            </a:r>
          </a:p>
          <a:p>
            <a:pPr algn="ctr"/>
            <a:r>
              <a:rPr kumimoji="1" lang="ja-JP" altLang="en-US" sz="1600" dirty="0">
                <a:solidFill>
                  <a:schemeClr val="tx1"/>
                </a:solidFill>
              </a:rPr>
              <a:t>からの入力</a:t>
            </a:r>
          </a:p>
        </p:txBody>
      </p:sp>
      <p:sp>
        <p:nvSpPr>
          <p:cNvPr id="11" name="角丸四角形 41">
            <a:extLst>
              <a:ext uri="{FF2B5EF4-FFF2-40B4-BE49-F238E27FC236}">
                <a16:creationId xmlns:a16="http://schemas.microsoft.com/office/drawing/2014/main" id="{03ECBD40-578E-43D6-AF87-D648124BA25B}"/>
              </a:ext>
            </a:extLst>
          </p:cNvPr>
          <p:cNvSpPr/>
          <p:nvPr/>
        </p:nvSpPr>
        <p:spPr>
          <a:xfrm>
            <a:off x="4577830" y="524542"/>
            <a:ext cx="1368618" cy="40011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en-US" altLang="ja-JP" sz="1600" b="1" dirty="0">
                <a:latin typeface="+mj-ea"/>
                <a:ea typeface="+mj-ea"/>
              </a:rPr>
              <a:t>ID + PW</a:t>
            </a:r>
            <a:r>
              <a:rPr kumimoji="1" lang="ja-JP" altLang="en-US" sz="1600" b="1" dirty="0">
                <a:latin typeface="+mj-ea"/>
                <a:ea typeface="+mj-ea"/>
              </a:rPr>
              <a:t>照合</a:t>
            </a:r>
          </a:p>
        </p:txBody>
      </p:sp>
      <p:sp>
        <p:nvSpPr>
          <p:cNvPr id="12" name="角丸四角形 41">
            <a:extLst>
              <a:ext uri="{FF2B5EF4-FFF2-40B4-BE49-F238E27FC236}">
                <a16:creationId xmlns:a16="http://schemas.microsoft.com/office/drawing/2014/main" id="{A699FD35-3505-46BD-9ED4-2047B4A35F00}"/>
              </a:ext>
            </a:extLst>
          </p:cNvPr>
          <p:cNvSpPr/>
          <p:nvPr/>
        </p:nvSpPr>
        <p:spPr>
          <a:xfrm>
            <a:off x="6224506" y="512492"/>
            <a:ext cx="1301226"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ja-JP" altLang="en-US" sz="1600" b="1" dirty="0">
                <a:latin typeface="+mj-ea"/>
                <a:ea typeface="+mj-ea"/>
              </a:rPr>
              <a:t>退会チェック</a:t>
            </a:r>
          </a:p>
        </p:txBody>
      </p:sp>
      <p:sp>
        <p:nvSpPr>
          <p:cNvPr id="14" name="フローチャート: 判断 13">
            <a:extLst>
              <a:ext uri="{FF2B5EF4-FFF2-40B4-BE49-F238E27FC236}">
                <a16:creationId xmlns:a16="http://schemas.microsoft.com/office/drawing/2014/main" id="{8121A210-1205-4EAD-B467-547BF914A41B}"/>
              </a:ext>
            </a:extLst>
          </p:cNvPr>
          <p:cNvSpPr/>
          <p:nvPr/>
        </p:nvSpPr>
        <p:spPr>
          <a:xfrm>
            <a:off x="5411785" y="3638940"/>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17" name="コネクタ: カギ線 16">
            <a:extLst>
              <a:ext uri="{FF2B5EF4-FFF2-40B4-BE49-F238E27FC236}">
                <a16:creationId xmlns:a16="http://schemas.microsoft.com/office/drawing/2014/main" id="{9B4418AE-45BE-4CFF-82FE-6E66F632B408}"/>
              </a:ext>
            </a:extLst>
          </p:cNvPr>
          <p:cNvCxnSpPr>
            <a:cxnSpLocks/>
            <a:stCxn id="12" idx="2"/>
            <a:endCxn id="128" idx="0"/>
          </p:cNvCxnSpPr>
          <p:nvPr/>
        </p:nvCxnSpPr>
        <p:spPr>
          <a:xfrm rot="5400000">
            <a:off x="5745962" y="346451"/>
            <a:ext cx="531116" cy="1727199"/>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判断 19">
            <a:extLst>
              <a:ext uri="{FF2B5EF4-FFF2-40B4-BE49-F238E27FC236}">
                <a16:creationId xmlns:a16="http://schemas.microsoft.com/office/drawing/2014/main" id="{1AF71016-422C-4188-8E14-9D6E529DD411}"/>
              </a:ext>
            </a:extLst>
          </p:cNvPr>
          <p:cNvSpPr/>
          <p:nvPr/>
        </p:nvSpPr>
        <p:spPr>
          <a:xfrm>
            <a:off x="5418136" y="4241665"/>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21" name="コネクタ: カギ線 20">
            <a:extLst>
              <a:ext uri="{FF2B5EF4-FFF2-40B4-BE49-F238E27FC236}">
                <a16:creationId xmlns:a16="http://schemas.microsoft.com/office/drawing/2014/main" id="{321AEA25-67AF-4973-94A4-D0C650F00DA1}"/>
              </a:ext>
            </a:extLst>
          </p:cNvPr>
          <p:cNvCxnSpPr>
            <a:cxnSpLocks/>
            <a:stCxn id="14" idx="2"/>
            <a:endCxn id="20" idx="0"/>
          </p:cNvCxnSpPr>
          <p:nvPr/>
        </p:nvCxnSpPr>
        <p:spPr>
          <a:xfrm rot="16200000" flipH="1">
            <a:off x="5466233" y="4106403"/>
            <a:ext cx="264171" cy="635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判断 21">
            <a:extLst>
              <a:ext uri="{FF2B5EF4-FFF2-40B4-BE49-F238E27FC236}">
                <a16:creationId xmlns:a16="http://schemas.microsoft.com/office/drawing/2014/main" id="{5F4AA3DF-A93E-4772-95AF-64DEFEBA0D24}"/>
              </a:ext>
            </a:extLst>
          </p:cNvPr>
          <p:cNvSpPr/>
          <p:nvPr/>
        </p:nvSpPr>
        <p:spPr>
          <a:xfrm>
            <a:off x="5424555" y="4887050"/>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23" name="コネクタ: カギ線 22">
            <a:extLst>
              <a:ext uri="{FF2B5EF4-FFF2-40B4-BE49-F238E27FC236}">
                <a16:creationId xmlns:a16="http://schemas.microsoft.com/office/drawing/2014/main" id="{F1A2FDE8-1A25-4096-AFCF-723EE7C6BA95}"/>
              </a:ext>
            </a:extLst>
          </p:cNvPr>
          <p:cNvCxnSpPr>
            <a:cxnSpLocks/>
            <a:stCxn id="20" idx="2"/>
            <a:endCxn id="22" idx="0"/>
          </p:cNvCxnSpPr>
          <p:nvPr/>
        </p:nvCxnSpPr>
        <p:spPr>
          <a:xfrm rot="16200000" flipH="1">
            <a:off x="5451288" y="4730424"/>
            <a:ext cx="306831" cy="6419"/>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角丸四角形 46">
            <a:extLst>
              <a:ext uri="{FF2B5EF4-FFF2-40B4-BE49-F238E27FC236}">
                <a16:creationId xmlns:a16="http://schemas.microsoft.com/office/drawing/2014/main" id="{DB72E9E5-E111-41B0-9851-57651D414491}"/>
              </a:ext>
            </a:extLst>
          </p:cNvPr>
          <p:cNvSpPr/>
          <p:nvPr/>
        </p:nvSpPr>
        <p:spPr>
          <a:xfrm>
            <a:off x="7638598" y="1684350"/>
            <a:ext cx="3080390" cy="890245"/>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指定ブックマーク先</a:t>
            </a:r>
          </a:p>
        </p:txBody>
      </p:sp>
      <p:sp>
        <p:nvSpPr>
          <p:cNvPr id="26" name="角丸四角形 41">
            <a:extLst>
              <a:ext uri="{FF2B5EF4-FFF2-40B4-BE49-F238E27FC236}">
                <a16:creationId xmlns:a16="http://schemas.microsoft.com/office/drawing/2014/main" id="{4A35ABC5-D97D-48F0-9378-E7B74BAD8A72}"/>
              </a:ext>
            </a:extLst>
          </p:cNvPr>
          <p:cNvSpPr/>
          <p:nvPr/>
        </p:nvSpPr>
        <p:spPr>
          <a:xfrm>
            <a:off x="7886887" y="1999275"/>
            <a:ext cx="2533649" cy="369792"/>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ブックマーク先</a:t>
            </a:r>
          </a:p>
        </p:txBody>
      </p:sp>
      <p:cxnSp>
        <p:nvCxnSpPr>
          <p:cNvPr id="27" name="コネクタ: カギ線 26">
            <a:extLst>
              <a:ext uri="{FF2B5EF4-FFF2-40B4-BE49-F238E27FC236}">
                <a16:creationId xmlns:a16="http://schemas.microsoft.com/office/drawing/2014/main" id="{C81EAFC5-F661-4B29-9F5B-082ED3F139F8}"/>
              </a:ext>
            </a:extLst>
          </p:cNvPr>
          <p:cNvCxnSpPr>
            <a:cxnSpLocks/>
            <a:stCxn id="14" idx="3"/>
            <a:endCxn id="26" idx="1"/>
          </p:cNvCxnSpPr>
          <p:nvPr/>
        </p:nvCxnSpPr>
        <p:spPr>
          <a:xfrm flipV="1">
            <a:off x="5778500" y="2184171"/>
            <a:ext cx="2108387" cy="1624046"/>
          </a:xfrm>
          <a:prstGeom prst="bentConnector3">
            <a:avLst>
              <a:gd name="adj1" fmla="val 62047"/>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角丸四角形 41">
            <a:extLst>
              <a:ext uri="{FF2B5EF4-FFF2-40B4-BE49-F238E27FC236}">
                <a16:creationId xmlns:a16="http://schemas.microsoft.com/office/drawing/2014/main" id="{9F98B226-20CD-43CF-B715-BAD12C7B1956}"/>
              </a:ext>
            </a:extLst>
          </p:cNvPr>
          <p:cNvSpPr/>
          <p:nvPr/>
        </p:nvSpPr>
        <p:spPr>
          <a:xfrm>
            <a:off x="8596260" y="4859962"/>
            <a:ext cx="2533649" cy="392728"/>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dirty="0">
                <a:ln>
                  <a:solidFill>
                    <a:schemeClr val="bg1">
                      <a:lumMod val="85000"/>
                    </a:schemeClr>
                  </a:solidFill>
                </a:ln>
              </a:rPr>
              <a:t>ランディングページ</a:t>
            </a:r>
            <a:endParaRPr kumimoji="1" lang="ja-JP" altLang="en-US" sz="1600" b="1" dirty="0">
              <a:latin typeface="+mj-ea"/>
              <a:ea typeface="+mj-ea"/>
            </a:endParaRPr>
          </a:p>
        </p:txBody>
      </p:sp>
      <p:cxnSp>
        <p:nvCxnSpPr>
          <p:cNvPr id="30" name="コネクタ: カギ線 29">
            <a:extLst>
              <a:ext uri="{FF2B5EF4-FFF2-40B4-BE49-F238E27FC236}">
                <a16:creationId xmlns:a16="http://schemas.microsoft.com/office/drawing/2014/main" id="{4C3132E5-2685-441F-96A6-CACE762B7D86}"/>
              </a:ext>
            </a:extLst>
          </p:cNvPr>
          <p:cNvCxnSpPr>
            <a:cxnSpLocks/>
            <a:stCxn id="22" idx="3"/>
            <a:endCxn id="29" idx="1"/>
          </p:cNvCxnSpPr>
          <p:nvPr/>
        </p:nvCxnSpPr>
        <p:spPr>
          <a:xfrm flipV="1">
            <a:off x="5791270" y="5056326"/>
            <a:ext cx="2804990" cy="1"/>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角丸四角形 46">
            <a:extLst>
              <a:ext uri="{FF2B5EF4-FFF2-40B4-BE49-F238E27FC236}">
                <a16:creationId xmlns:a16="http://schemas.microsoft.com/office/drawing/2014/main" id="{E9B1A807-61C8-4DF8-923A-AADC43D6599B}"/>
              </a:ext>
            </a:extLst>
          </p:cNvPr>
          <p:cNvSpPr/>
          <p:nvPr/>
        </p:nvSpPr>
        <p:spPr>
          <a:xfrm>
            <a:off x="8366917" y="3315470"/>
            <a:ext cx="3139283" cy="967935"/>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パラメータ指定遷移先</a:t>
            </a:r>
          </a:p>
        </p:txBody>
      </p:sp>
      <p:sp>
        <p:nvSpPr>
          <p:cNvPr id="33" name="角丸四角形 41">
            <a:extLst>
              <a:ext uri="{FF2B5EF4-FFF2-40B4-BE49-F238E27FC236}">
                <a16:creationId xmlns:a16="http://schemas.microsoft.com/office/drawing/2014/main" id="{7DE4E085-D6CE-4779-9855-032049E4FA0E}"/>
              </a:ext>
            </a:extLst>
          </p:cNvPr>
          <p:cNvSpPr/>
          <p:nvPr/>
        </p:nvSpPr>
        <p:spPr>
          <a:xfrm>
            <a:off x="8675427" y="3704005"/>
            <a:ext cx="2533649" cy="415083"/>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指定遷移先</a:t>
            </a:r>
          </a:p>
        </p:txBody>
      </p:sp>
      <p:sp>
        <p:nvSpPr>
          <p:cNvPr id="35" name="テキスト ボックス 34">
            <a:extLst>
              <a:ext uri="{FF2B5EF4-FFF2-40B4-BE49-F238E27FC236}">
                <a16:creationId xmlns:a16="http://schemas.microsoft.com/office/drawing/2014/main" id="{5D04FB43-C528-4D59-860D-2A4E4EBC9519}"/>
              </a:ext>
            </a:extLst>
          </p:cNvPr>
          <p:cNvSpPr txBox="1"/>
          <p:nvPr/>
        </p:nvSpPr>
        <p:spPr>
          <a:xfrm>
            <a:off x="4243188" y="4625663"/>
            <a:ext cx="3229374" cy="338554"/>
          </a:xfrm>
          <a:prstGeom prst="rect">
            <a:avLst/>
          </a:prstGeom>
          <a:noFill/>
        </p:spPr>
        <p:txBody>
          <a:bodyPr wrap="square" rtlCol="0">
            <a:spAutoFit/>
          </a:bodyPr>
          <a:lstStyle/>
          <a:p>
            <a:r>
              <a:rPr kumimoji="1" lang="ja-JP" altLang="en-US" sz="1600" dirty="0">
                <a:effectLst>
                  <a:glow rad="63500">
                    <a:schemeClr val="accent4">
                      <a:satMod val="175000"/>
                      <a:alpha val="40000"/>
                    </a:schemeClr>
                  </a:glow>
                </a:effectLst>
              </a:rPr>
              <a:t>ランディングページ指定があるか？</a:t>
            </a:r>
          </a:p>
        </p:txBody>
      </p:sp>
      <p:cxnSp>
        <p:nvCxnSpPr>
          <p:cNvPr id="36" name="コネクタ: カギ線 35">
            <a:extLst>
              <a:ext uri="{FF2B5EF4-FFF2-40B4-BE49-F238E27FC236}">
                <a16:creationId xmlns:a16="http://schemas.microsoft.com/office/drawing/2014/main" id="{2A42BC86-3190-4A20-BD92-3D970D0E11A6}"/>
              </a:ext>
            </a:extLst>
          </p:cNvPr>
          <p:cNvCxnSpPr>
            <a:cxnSpLocks/>
            <a:stCxn id="20" idx="3"/>
            <a:endCxn id="33" idx="1"/>
          </p:cNvCxnSpPr>
          <p:nvPr/>
        </p:nvCxnSpPr>
        <p:spPr>
          <a:xfrm flipV="1">
            <a:off x="5784851" y="3911547"/>
            <a:ext cx="2890576" cy="499395"/>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924E5E7D-E117-40AD-BE07-A76CDF263FB0}"/>
              </a:ext>
            </a:extLst>
          </p:cNvPr>
          <p:cNvCxnSpPr>
            <a:cxnSpLocks/>
            <a:stCxn id="22" idx="2"/>
          </p:cNvCxnSpPr>
          <p:nvPr/>
        </p:nvCxnSpPr>
        <p:spPr>
          <a:xfrm rot="16200000" flipH="1">
            <a:off x="5454656" y="5378861"/>
            <a:ext cx="306516" cy="2"/>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08FA233E-8B5C-4213-BAFB-3E72DBF58EFC}"/>
              </a:ext>
            </a:extLst>
          </p:cNvPr>
          <p:cNvSpPr txBox="1"/>
          <p:nvPr/>
        </p:nvSpPr>
        <p:spPr>
          <a:xfrm>
            <a:off x="3974835" y="3975408"/>
            <a:ext cx="3802051" cy="338554"/>
          </a:xfrm>
          <a:prstGeom prst="rect">
            <a:avLst/>
          </a:prstGeom>
          <a:noFill/>
        </p:spPr>
        <p:txBody>
          <a:bodyPr wrap="square" rtlCol="0">
            <a:spAutoFit/>
          </a:bodyPr>
          <a:lstStyle/>
          <a:p>
            <a:r>
              <a:rPr kumimoji="1" lang="ja-JP" altLang="en-US" sz="1600" dirty="0">
                <a:effectLst>
                  <a:glow rad="63500">
                    <a:schemeClr val="accent4">
                      <a:satMod val="175000"/>
                      <a:alpha val="40000"/>
                    </a:schemeClr>
                  </a:glow>
                </a:effectLst>
              </a:rPr>
              <a:t>パラメータによる遷移先指定があるか？</a:t>
            </a:r>
          </a:p>
        </p:txBody>
      </p:sp>
      <p:sp>
        <p:nvSpPr>
          <p:cNvPr id="41" name="角丸四角形 46">
            <a:extLst>
              <a:ext uri="{FF2B5EF4-FFF2-40B4-BE49-F238E27FC236}">
                <a16:creationId xmlns:a16="http://schemas.microsoft.com/office/drawing/2014/main" id="{502F0F70-8471-47D2-B95F-C89299136409}"/>
              </a:ext>
            </a:extLst>
          </p:cNvPr>
          <p:cNvSpPr/>
          <p:nvPr/>
        </p:nvSpPr>
        <p:spPr>
          <a:xfrm>
            <a:off x="2641605" y="5693526"/>
            <a:ext cx="7638246" cy="881468"/>
          </a:xfrm>
          <a:prstGeom prst="roundRect">
            <a:avLst>
              <a:gd name="adj" fmla="val 9096"/>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en-US" altLang="ja-JP" sz="1600" dirty="0">
              <a:solidFill>
                <a:schemeClr val="tx1"/>
              </a:solidFill>
            </a:endParaRPr>
          </a:p>
        </p:txBody>
      </p:sp>
      <p:sp>
        <p:nvSpPr>
          <p:cNvPr id="42" name="テキスト ボックス 41">
            <a:extLst>
              <a:ext uri="{FF2B5EF4-FFF2-40B4-BE49-F238E27FC236}">
                <a16:creationId xmlns:a16="http://schemas.microsoft.com/office/drawing/2014/main" id="{9CCFAFFA-B2D6-418D-A6BF-EA85A1417B75}"/>
              </a:ext>
            </a:extLst>
          </p:cNvPr>
          <p:cNvSpPr txBox="1"/>
          <p:nvPr/>
        </p:nvSpPr>
        <p:spPr>
          <a:xfrm>
            <a:off x="2641604" y="5492072"/>
            <a:ext cx="7638252" cy="338554"/>
          </a:xfrm>
          <a:prstGeom prst="rect">
            <a:avLst/>
          </a:prstGeom>
          <a:ln w="28575">
            <a:solidFill>
              <a:schemeClr val="accent1">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会員</a:t>
            </a:r>
            <a:r>
              <a:rPr kumimoji="1" lang="en-US" altLang="ja-JP" sz="1600" dirty="0">
                <a:latin typeface="HGP創英角ｺﾞｼｯｸUB" panose="020B0900000000000000" pitchFamily="50" charset="-128"/>
                <a:ea typeface="HGP創英角ｺﾞｼｯｸUB" panose="020B0900000000000000" pitchFamily="50" charset="-128"/>
              </a:rPr>
              <a:t>Top</a:t>
            </a:r>
            <a:r>
              <a:rPr kumimoji="1" lang="ja-JP" altLang="en-US" sz="1600" dirty="0">
                <a:latin typeface="HGP創英角ｺﾞｼｯｸUB" panose="020B0900000000000000" pitchFamily="50" charset="-128"/>
                <a:ea typeface="HGP創英角ｺﾞｼｯｸUB" panose="020B0900000000000000" pitchFamily="50" charset="-128"/>
              </a:rPr>
              <a:t>ページゲートウェイ</a:t>
            </a:r>
          </a:p>
        </p:txBody>
      </p:sp>
      <p:sp>
        <p:nvSpPr>
          <p:cNvPr id="44" name="角丸四角形 41">
            <a:extLst>
              <a:ext uri="{FF2B5EF4-FFF2-40B4-BE49-F238E27FC236}">
                <a16:creationId xmlns:a16="http://schemas.microsoft.com/office/drawing/2014/main" id="{1B4803FC-A6FB-4B84-9E1D-1FBC6CC60158}"/>
              </a:ext>
            </a:extLst>
          </p:cNvPr>
          <p:cNvSpPr/>
          <p:nvPr/>
        </p:nvSpPr>
        <p:spPr>
          <a:xfrm>
            <a:off x="2927350" y="6008634"/>
            <a:ext cx="1849433"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600" b="1" dirty="0">
                <a:latin typeface="+mj-ea"/>
                <a:ea typeface="+mj-ea"/>
              </a:rPr>
              <a:t>PC</a:t>
            </a:r>
            <a:r>
              <a:rPr kumimoji="1" lang="ja-JP" altLang="en-US" sz="1600" b="1" dirty="0">
                <a:latin typeface="+mj-ea"/>
                <a:ea typeface="+mj-ea"/>
              </a:rPr>
              <a:t> </a:t>
            </a:r>
            <a:r>
              <a:rPr kumimoji="1" lang="en-US" altLang="ja-JP" sz="1600" b="1" dirty="0">
                <a:latin typeface="+mj-ea"/>
                <a:ea typeface="+mj-ea"/>
              </a:rPr>
              <a:t>Top</a:t>
            </a:r>
            <a:endParaRPr kumimoji="1" lang="ja-JP" altLang="en-US" sz="1600" b="1" dirty="0">
              <a:latin typeface="+mj-ea"/>
              <a:ea typeface="+mj-ea"/>
            </a:endParaRPr>
          </a:p>
        </p:txBody>
      </p:sp>
      <p:sp>
        <p:nvSpPr>
          <p:cNvPr id="46" name="円/楕円 30">
            <a:extLst>
              <a:ext uri="{FF2B5EF4-FFF2-40B4-BE49-F238E27FC236}">
                <a16:creationId xmlns:a16="http://schemas.microsoft.com/office/drawing/2014/main" id="{AB2F48F1-32EE-4B36-B521-6EDDA0FFF712}"/>
              </a:ext>
            </a:extLst>
          </p:cNvPr>
          <p:cNvSpPr/>
          <p:nvPr/>
        </p:nvSpPr>
        <p:spPr>
          <a:xfrm>
            <a:off x="1900683" y="4092920"/>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7" name="円/楕円 30">
            <a:extLst>
              <a:ext uri="{FF2B5EF4-FFF2-40B4-BE49-F238E27FC236}">
                <a16:creationId xmlns:a16="http://schemas.microsoft.com/office/drawing/2014/main" id="{6095EBB1-16EB-44A9-AB26-795C6B3502E5}"/>
              </a:ext>
            </a:extLst>
          </p:cNvPr>
          <p:cNvSpPr/>
          <p:nvPr/>
        </p:nvSpPr>
        <p:spPr>
          <a:xfrm>
            <a:off x="8148827" y="2304112"/>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pic>
        <p:nvPicPr>
          <p:cNvPr id="49" name="図 48">
            <a:extLst>
              <a:ext uri="{FF2B5EF4-FFF2-40B4-BE49-F238E27FC236}">
                <a16:creationId xmlns:a16="http://schemas.microsoft.com/office/drawing/2014/main" id="{A8BA8BE2-D5C0-4E5D-9DBA-960EA571B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3198" y="1717701"/>
            <a:ext cx="366715" cy="932937"/>
          </a:xfrm>
          <a:prstGeom prst="rect">
            <a:avLst/>
          </a:prstGeom>
        </p:spPr>
      </p:pic>
      <p:pic>
        <p:nvPicPr>
          <p:cNvPr id="50" name="図 49">
            <a:extLst>
              <a:ext uri="{FF2B5EF4-FFF2-40B4-BE49-F238E27FC236}">
                <a16:creationId xmlns:a16="http://schemas.microsoft.com/office/drawing/2014/main" id="{42E27096-7C08-4FCE-888D-4E5934676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162" y="4677466"/>
            <a:ext cx="366715" cy="932937"/>
          </a:xfrm>
          <a:prstGeom prst="rect">
            <a:avLst/>
          </a:prstGeom>
        </p:spPr>
      </p:pic>
      <p:cxnSp>
        <p:nvCxnSpPr>
          <p:cNvPr id="51" name="コネクタ: カギ線 50">
            <a:extLst>
              <a:ext uri="{FF2B5EF4-FFF2-40B4-BE49-F238E27FC236}">
                <a16:creationId xmlns:a16="http://schemas.microsoft.com/office/drawing/2014/main" id="{33907346-EAB9-4243-8FE9-593F5E55B067}"/>
              </a:ext>
            </a:extLst>
          </p:cNvPr>
          <p:cNvCxnSpPr>
            <a:cxnSpLocks/>
            <a:stCxn id="49" idx="1"/>
            <a:endCxn id="26" idx="3"/>
          </p:cNvCxnSpPr>
          <p:nvPr/>
        </p:nvCxnSpPr>
        <p:spPr>
          <a:xfrm rot="10800000" flipV="1">
            <a:off x="10420536" y="2184169"/>
            <a:ext cx="822662" cy="1"/>
          </a:xfrm>
          <a:prstGeom prst="bentConnector3">
            <a:avLst>
              <a:gd name="adj1" fmla="val 5000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B03ABE71-B5AC-4023-90F6-D6BE63837DEC}"/>
              </a:ext>
            </a:extLst>
          </p:cNvPr>
          <p:cNvCxnSpPr>
            <a:cxnSpLocks/>
            <a:stCxn id="50" idx="3"/>
            <a:endCxn id="8" idx="2"/>
          </p:cNvCxnSpPr>
          <p:nvPr/>
        </p:nvCxnSpPr>
        <p:spPr>
          <a:xfrm flipV="1">
            <a:off x="1168877" y="4199669"/>
            <a:ext cx="423296" cy="944266"/>
          </a:xfrm>
          <a:prstGeom prst="bent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コネクタ: カギ線 52">
            <a:extLst>
              <a:ext uri="{FF2B5EF4-FFF2-40B4-BE49-F238E27FC236}">
                <a16:creationId xmlns:a16="http://schemas.microsoft.com/office/drawing/2014/main" id="{813526B7-B0DF-4539-BC46-6120F9087D37}"/>
              </a:ext>
            </a:extLst>
          </p:cNvPr>
          <p:cNvCxnSpPr>
            <a:cxnSpLocks/>
            <a:stCxn id="49" idx="3"/>
            <a:endCxn id="33" idx="3"/>
          </p:cNvCxnSpPr>
          <p:nvPr/>
        </p:nvCxnSpPr>
        <p:spPr>
          <a:xfrm flipH="1">
            <a:off x="11209076" y="2184170"/>
            <a:ext cx="400837" cy="1727377"/>
          </a:xfrm>
          <a:prstGeom prst="bentConnector3">
            <a:avLst>
              <a:gd name="adj1" fmla="val -5703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円/楕円 30">
            <a:extLst>
              <a:ext uri="{FF2B5EF4-FFF2-40B4-BE49-F238E27FC236}">
                <a16:creationId xmlns:a16="http://schemas.microsoft.com/office/drawing/2014/main" id="{5DB2AA7D-6209-4740-847C-F0578E52C043}"/>
              </a:ext>
            </a:extLst>
          </p:cNvPr>
          <p:cNvSpPr/>
          <p:nvPr/>
        </p:nvSpPr>
        <p:spPr>
          <a:xfrm>
            <a:off x="8636198" y="3970509"/>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98" name="角丸四角形 46">
            <a:extLst>
              <a:ext uri="{FF2B5EF4-FFF2-40B4-BE49-F238E27FC236}">
                <a16:creationId xmlns:a16="http://schemas.microsoft.com/office/drawing/2014/main" id="{E3EA4592-AC6B-444C-A5EC-DBEE0F90B07F}"/>
              </a:ext>
            </a:extLst>
          </p:cNvPr>
          <p:cNvSpPr/>
          <p:nvPr/>
        </p:nvSpPr>
        <p:spPr>
          <a:xfrm>
            <a:off x="3509553" y="2100398"/>
            <a:ext cx="3238120" cy="1089522"/>
          </a:xfrm>
          <a:prstGeom prst="roundRect">
            <a:avLst>
              <a:gd name="adj" fmla="val 9096"/>
            </a:avLst>
          </a:prstGeom>
          <a:solidFill>
            <a:schemeClr val="accent3">
              <a:lumMod val="40000"/>
              <a:lumOff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en-US" altLang="ja-JP" sz="1600" dirty="0">
              <a:solidFill>
                <a:schemeClr val="tx1"/>
              </a:solidFill>
            </a:endParaRPr>
          </a:p>
        </p:txBody>
      </p:sp>
      <p:sp>
        <p:nvSpPr>
          <p:cNvPr id="91" name="テキスト ボックス 90">
            <a:extLst>
              <a:ext uri="{FF2B5EF4-FFF2-40B4-BE49-F238E27FC236}">
                <a16:creationId xmlns:a16="http://schemas.microsoft.com/office/drawing/2014/main" id="{34AFF12F-69E6-41A6-9F7F-C13A55DA9E2B}"/>
              </a:ext>
            </a:extLst>
          </p:cNvPr>
          <p:cNvSpPr txBox="1"/>
          <p:nvPr/>
        </p:nvSpPr>
        <p:spPr>
          <a:xfrm>
            <a:off x="3511550" y="1826073"/>
            <a:ext cx="3227392"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本</a:t>
            </a:r>
            <a:r>
              <a:rPr kumimoji="1" lang="en-US" altLang="ja-JP" sz="1600" dirty="0">
                <a:latin typeface="HGP創英角ｺﾞｼｯｸUB" panose="020B0900000000000000" pitchFamily="50" charset="-128"/>
                <a:ea typeface="HGP創英角ｺﾞｼｯｸUB" panose="020B0900000000000000" pitchFamily="50" charset="-128"/>
              </a:rPr>
              <a:t>PW</a:t>
            </a:r>
            <a:r>
              <a:rPr kumimoji="1" lang="ja-JP" altLang="en-US" sz="1600" dirty="0">
                <a:latin typeface="HGP創英角ｺﾞｼｯｸUB" panose="020B0900000000000000" pitchFamily="50" charset="-128"/>
                <a:ea typeface="HGP創英角ｺﾞｼｯｸUB" panose="020B0900000000000000" pitchFamily="50" charset="-128"/>
              </a:rPr>
              <a:t>登録機能</a:t>
            </a:r>
            <a:r>
              <a:rPr kumimoji="1" lang="en-US" altLang="ja-JP" sz="1600" dirty="0">
                <a:latin typeface="HGP創英角ｺﾞｼｯｸUB" panose="020B0900000000000000" pitchFamily="50" charset="-128"/>
                <a:ea typeface="HGP創英角ｺﾞｼｯｸUB" panose="020B0900000000000000" pitchFamily="50" charset="-128"/>
              </a:rPr>
              <a:t>(</a:t>
            </a:r>
            <a:r>
              <a:rPr kumimoji="1" lang="ja-JP" altLang="en-US" sz="1600" dirty="0">
                <a:latin typeface="HGP創英角ｺﾞｼｯｸUB" panose="020B0900000000000000" pitchFamily="50" charset="-128"/>
                <a:ea typeface="HGP創英角ｺﾞｼｯｸUB" panose="020B0900000000000000" pitchFamily="50" charset="-128"/>
              </a:rPr>
              <a:t>認証ページ</a:t>
            </a:r>
            <a:r>
              <a:rPr kumimoji="1" lang="en-US" altLang="ja-JP" sz="1600" dirty="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99" name="テキスト ボックス 98">
            <a:extLst>
              <a:ext uri="{FF2B5EF4-FFF2-40B4-BE49-F238E27FC236}">
                <a16:creationId xmlns:a16="http://schemas.microsoft.com/office/drawing/2014/main" id="{657E79AD-BD32-4B41-B504-15C7948CBF4F}"/>
              </a:ext>
            </a:extLst>
          </p:cNvPr>
          <p:cNvSpPr txBox="1"/>
          <p:nvPr/>
        </p:nvSpPr>
        <p:spPr>
          <a:xfrm>
            <a:off x="3515331" y="2220056"/>
            <a:ext cx="2931935" cy="307777"/>
          </a:xfrm>
          <a:prstGeom prst="rect">
            <a:avLst/>
          </a:prstGeom>
          <a:noFill/>
        </p:spPr>
        <p:txBody>
          <a:bodyPr wrap="square" rtlCol="0">
            <a:spAutoFit/>
          </a:bodyPr>
          <a:lstStyle/>
          <a:p>
            <a:r>
              <a:rPr kumimoji="1" lang="en-US" altLang="ja-JP" sz="1400" dirty="0">
                <a:effectLst>
                  <a:glow rad="63500">
                    <a:schemeClr val="accent4">
                      <a:satMod val="175000"/>
                      <a:alpha val="40000"/>
                    </a:schemeClr>
                  </a:glow>
                </a:effectLst>
              </a:rPr>
              <a:t>※</a:t>
            </a:r>
            <a:r>
              <a:rPr kumimoji="1" lang="ja-JP" altLang="en-US" sz="1400" dirty="0">
                <a:effectLst>
                  <a:glow rad="63500">
                    <a:schemeClr val="accent4">
                      <a:satMod val="175000"/>
                      <a:alpha val="40000"/>
                    </a:schemeClr>
                  </a:glow>
                </a:effectLst>
              </a:rPr>
              <a:t>機能詳細は別途設計中</a:t>
            </a:r>
          </a:p>
        </p:txBody>
      </p:sp>
      <p:sp>
        <p:nvSpPr>
          <p:cNvPr id="100" name="角丸四角形 41">
            <a:extLst>
              <a:ext uri="{FF2B5EF4-FFF2-40B4-BE49-F238E27FC236}">
                <a16:creationId xmlns:a16="http://schemas.microsoft.com/office/drawing/2014/main" id="{821882ED-AEB5-4B01-A3C1-B0C44C601E31}"/>
              </a:ext>
            </a:extLst>
          </p:cNvPr>
          <p:cNvSpPr/>
          <p:nvPr/>
        </p:nvSpPr>
        <p:spPr>
          <a:xfrm>
            <a:off x="3913617" y="2606828"/>
            <a:ext cx="2533649" cy="392107"/>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本</a:t>
            </a:r>
            <a:r>
              <a:rPr kumimoji="1" lang="en-US" altLang="ja-JP" sz="1600" b="1" dirty="0">
                <a:latin typeface="+mj-ea"/>
                <a:ea typeface="+mj-ea"/>
              </a:rPr>
              <a:t>PW</a:t>
            </a:r>
            <a:r>
              <a:rPr kumimoji="1" lang="ja-JP" altLang="en-US" sz="1600" b="1" dirty="0">
                <a:latin typeface="+mj-ea"/>
                <a:ea typeface="+mj-ea"/>
              </a:rPr>
              <a:t>登録</a:t>
            </a:r>
          </a:p>
        </p:txBody>
      </p:sp>
      <p:sp>
        <p:nvSpPr>
          <p:cNvPr id="125" name="角丸四角形 41">
            <a:extLst>
              <a:ext uri="{FF2B5EF4-FFF2-40B4-BE49-F238E27FC236}">
                <a16:creationId xmlns:a16="http://schemas.microsoft.com/office/drawing/2014/main" id="{1C901FFF-91F8-4E75-9146-29B2F3D96818}"/>
              </a:ext>
            </a:extLst>
          </p:cNvPr>
          <p:cNvSpPr/>
          <p:nvPr/>
        </p:nvSpPr>
        <p:spPr>
          <a:xfrm>
            <a:off x="4933158" y="6008634"/>
            <a:ext cx="1849433"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スマホ </a:t>
            </a:r>
            <a:r>
              <a:rPr kumimoji="1" lang="en-US" altLang="ja-JP" sz="1600" b="1" dirty="0">
                <a:latin typeface="+mj-ea"/>
                <a:ea typeface="+mj-ea"/>
              </a:rPr>
              <a:t>Top</a:t>
            </a:r>
            <a:endParaRPr kumimoji="1" lang="ja-JP" altLang="en-US" sz="1600" b="1" dirty="0">
              <a:latin typeface="+mj-ea"/>
              <a:ea typeface="+mj-ea"/>
            </a:endParaRPr>
          </a:p>
        </p:txBody>
      </p:sp>
      <p:sp>
        <p:nvSpPr>
          <p:cNvPr id="126" name="角丸四角形 41">
            <a:extLst>
              <a:ext uri="{FF2B5EF4-FFF2-40B4-BE49-F238E27FC236}">
                <a16:creationId xmlns:a16="http://schemas.microsoft.com/office/drawing/2014/main" id="{F2DC61F5-F804-4162-81A0-55C436864CED}"/>
              </a:ext>
            </a:extLst>
          </p:cNvPr>
          <p:cNvSpPr/>
          <p:nvPr/>
        </p:nvSpPr>
        <p:spPr>
          <a:xfrm>
            <a:off x="6962774" y="6008634"/>
            <a:ext cx="2301876"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カフェ専用企業</a:t>
            </a:r>
            <a:r>
              <a:rPr kumimoji="1" lang="en-US" altLang="ja-JP" sz="1600" b="1" dirty="0">
                <a:latin typeface="+mj-ea"/>
                <a:ea typeface="+mj-ea"/>
              </a:rPr>
              <a:t>Top</a:t>
            </a:r>
            <a:endParaRPr kumimoji="1" lang="ja-JP" altLang="en-US" sz="1600" b="1" dirty="0">
              <a:latin typeface="+mj-ea"/>
              <a:ea typeface="+mj-ea"/>
            </a:endParaRPr>
          </a:p>
        </p:txBody>
      </p:sp>
      <p:sp>
        <p:nvSpPr>
          <p:cNvPr id="127" name="テキスト ボックス 126">
            <a:extLst>
              <a:ext uri="{FF2B5EF4-FFF2-40B4-BE49-F238E27FC236}">
                <a16:creationId xmlns:a16="http://schemas.microsoft.com/office/drawing/2014/main" id="{7F142823-FD3D-485C-805F-4FEF2CE29D76}"/>
              </a:ext>
            </a:extLst>
          </p:cNvPr>
          <p:cNvSpPr txBox="1"/>
          <p:nvPr/>
        </p:nvSpPr>
        <p:spPr>
          <a:xfrm>
            <a:off x="9405276" y="6070008"/>
            <a:ext cx="733949" cy="338554"/>
          </a:xfrm>
          <a:prstGeom prst="rect">
            <a:avLst/>
          </a:prstGeom>
          <a:noFill/>
        </p:spPr>
        <p:txBody>
          <a:bodyPr wrap="square" rtlCol="0">
            <a:spAutoFit/>
          </a:bodyPr>
          <a:lstStyle/>
          <a:p>
            <a:r>
              <a:rPr kumimoji="1" lang="ja-JP" altLang="en-US" sz="1600" dirty="0"/>
              <a:t>・・・</a:t>
            </a:r>
          </a:p>
        </p:txBody>
      </p:sp>
      <p:sp>
        <p:nvSpPr>
          <p:cNvPr id="69" name="角丸四角形 41">
            <a:extLst>
              <a:ext uri="{FF2B5EF4-FFF2-40B4-BE49-F238E27FC236}">
                <a16:creationId xmlns:a16="http://schemas.microsoft.com/office/drawing/2014/main" id="{6A351683-9619-4837-BA9B-0BA6E1E86511}"/>
              </a:ext>
            </a:extLst>
          </p:cNvPr>
          <p:cNvSpPr/>
          <p:nvPr/>
        </p:nvSpPr>
        <p:spPr>
          <a:xfrm>
            <a:off x="2964296" y="521393"/>
            <a:ext cx="1476155" cy="603901"/>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ja-JP" altLang="en-US" sz="1600" b="1" dirty="0">
                <a:latin typeface="+mj-ea"/>
                <a:ea typeface="+mj-ea"/>
              </a:rPr>
              <a:t>サイトクローズ</a:t>
            </a:r>
            <a:br>
              <a:rPr kumimoji="1" lang="en-US" altLang="ja-JP" sz="1600" b="1" dirty="0">
                <a:latin typeface="+mj-ea"/>
                <a:ea typeface="+mj-ea"/>
              </a:rPr>
            </a:br>
            <a:r>
              <a:rPr kumimoji="1" lang="ja-JP" altLang="en-US" sz="1600" b="1" dirty="0">
                <a:latin typeface="+mj-ea"/>
                <a:ea typeface="+mj-ea"/>
              </a:rPr>
              <a:t>チェック</a:t>
            </a:r>
            <a:r>
              <a:rPr kumimoji="1" lang="ja-JP" altLang="en-US" sz="1600" b="1" dirty="0">
                <a:latin typeface="+mj-ea"/>
              </a:rPr>
              <a:t>等</a:t>
            </a:r>
            <a:endParaRPr kumimoji="1" lang="ja-JP" altLang="en-US" sz="1600" b="1" dirty="0">
              <a:latin typeface="+mj-ea"/>
              <a:ea typeface="+mj-ea"/>
            </a:endParaRPr>
          </a:p>
        </p:txBody>
      </p:sp>
      <p:sp>
        <p:nvSpPr>
          <p:cNvPr id="19" name="テキスト ボックス 18">
            <a:extLst>
              <a:ext uri="{FF2B5EF4-FFF2-40B4-BE49-F238E27FC236}">
                <a16:creationId xmlns:a16="http://schemas.microsoft.com/office/drawing/2014/main" id="{CED09966-CA1B-44FE-B56C-9365A6F3383C}"/>
              </a:ext>
            </a:extLst>
          </p:cNvPr>
          <p:cNvSpPr txBox="1"/>
          <p:nvPr/>
        </p:nvSpPr>
        <p:spPr>
          <a:xfrm>
            <a:off x="4273150" y="3478523"/>
            <a:ext cx="2927750" cy="338554"/>
          </a:xfrm>
          <a:prstGeom prst="rect">
            <a:avLst/>
          </a:prstGeom>
          <a:noFill/>
        </p:spPr>
        <p:txBody>
          <a:bodyPr wrap="square" rtlCol="0">
            <a:spAutoFit/>
          </a:bodyPr>
          <a:lstStyle/>
          <a:p>
            <a:r>
              <a:rPr kumimoji="1" lang="en-US" altLang="ja-JP" sz="1600" dirty="0">
                <a:effectLst>
                  <a:glow rad="63500">
                    <a:schemeClr val="accent4">
                      <a:satMod val="175000"/>
                      <a:alpha val="40000"/>
                    </a:schemeClr>
                  </a:glow>
                </a:effectLst>
              </a:rPr>
              <a:t>Bookmark</a:t>
            </a:r>
            <a:r>
              <a:rPr kumimoji="1" lang="ja-JP" altLang="en-US" sz="1600" dirty="0">
                <a:effectLst>
                  <a:glow rad="63500">
                    <a:schemeClr val="accent4">
                      <a:satMod val="175000"/>
                      <a:alpha val="40000"/>
                    </a:schemeClr>
                  </a:glow>
                </a:effectLst>
              </a:rPr>
              <a:t> </a:t>
            </a:r>
            <a:r>
              <a:rPr kumimoji="1" lang="en-US" altLang="ja-JP" sz="1600" dirty="0">
                <a:effectLst>
                  <a:glow rad="63500">
                    <a:schemeClr val="accent4">
                      <a:satMod val="175000"/>
                      <a:alpha val="40000"/>
                    </a:schemeClr>
                  </a:glow>
                </a:effectLst>
              </a:rPr>
              <a:t>Jump</a:t>
            </a:r>
            <a:r>
              <a:rPr kumimoji="1" lang="ja-JP" altLang="en-US" sz="1600" dirty="0">
                <a:effectLst>
                  <a:glow rad="63500">
                    <a:schemeClr val="accent4">
                      <a:satMod val="175000"/>
                      <a:alpha val="40000"/>
                    </a:schemeClr>
                  </a:glow>
                </a:effectLst>
              </a:rPr>
              <a:t>要求か？</a:t>
            </a:r>
          </a:p>
        </p:txBody>
      </p:sp>
      <p:grpSp>
        <p:nvGrpSpPr>
          <p:cNvPr id="70" name="グループ化 69">
            <a:extLst>
              <a:ext uri="{FF2B5EF4-FFF2-40B4-BE49-F238E27FC236}">
                <a16:creationId xmlns:a16="http://schemas.microsoft.com/office/drawing/2014/main" id="{CD718ADE-F03E-4CAD-A679-8CE2757E6D21}"/>
              </a:ext>
            </a:extLst>
          </p:cNvPr>
          <p:cNvGrpSpPr/>
          <p:nvPr/>
        </p:nvGrpSpPr>
        <p:grpSpPr>
          <a:xfrm>
            <a:off x="9191028" y="507040"/>
            <a:ext cx="2830649" cy="307777"/>
            <a:chOff x="2008051" y="6512575"/>
            <a:chExt cx="2830649" cy="307777"/>
          </a:xfrm>
        </p:grpSpPr>
        <p:sp>
          <p:nvSpPr>
            <p:cNvPr id="71" name="楕円 70">
              <a:extLst>
                <a:ext uri="{FF2B5EF4-FFF2-40B4-BE49-F238E27FC236}">
                  <a16:creationId xmlns:a16="http://schemas.microsoft.com/office/drawing/2014/main" id="{36EF079D-8924-4C4E-906E-A8CE99E3935A}"/>
                </a:ext>
              </a:extLst>
            </p:cNvPr>
            <p:cNvSpPr/>
            <p:nvPr/>
          </p:nvSpPr>
          <p:spPr>
            <a:xfrm>
              <a:off x="2008051" y="6512575"/>
              <a:ext cx="376771" cy="256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3EA0025C-67EE-405F-A3F1-0AE3B621E58F}"/>
                </a:ext>
              </a:extLst>
            </p:cNvPr>
            <p:cNvSpPr txBox="1"/>
            <p:nvPr/>
          </p:nvSpPr>
          <p:spPr>
            <a:xfrm>
              <a:off x="2384822" y="6512575"/>
              <a:ext cx="2453878" cy="307777"/>
            </a:xfrm>
            <a:prstGeom prst="rect">
              <a:avLst/>
            </a:prstGeom>
            <a:noFill/>
          </p:spPr>
          <p:txBody>
            <a:bodyPr wrap="square" rtlCol="0">
              <a:spAutoFit/>
            </a:bodyPr>
            <a:lstStyle/>
            <a:p>
              <a:r>
                <a:rPr kumimoji="1" lang="ja-JP" altLang="en-US" sz="1400" dirty="0"/>
                <a:t>：プログラム修正ポイント</a:t>
              </a:r>
            </a:p>
          </p:txBody>
        </p:sp>
      </p:grpSp>
      <p:sp>
        <p:nvSpPr>
          <p:cNvPr id="73" name="楕円 72">
            <a:extLst>
              <a:ext uri="{FF2B5EF4-FFF2-40B4-BE49-F238E27FC236}">
                <a16:creationId xmlns:a16="http://schemas.microsoft.com/office/drawing/2014/main" id="{19EC0855-D12D-453D-BDB3-4635E445E21C}"/>
              </a:ext>
            </a:extLst>
          </p:cNvPr>
          <p:cNvSpPr/>
          <p:nvPr/>
        </p:nvSpPr>
        <p:spPr>
          <a:xfrm>
            <a:off x="4766298" y="1680126"/>
            <a:ext cx="717896" cy="261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28" name="フローチャート: 判断 127">
            <a:extLst>
              <a:ext uri="{FF2B5EF4-FFF2-40B4-BE49-F238E27FC236}">
                <a16:creationId xmlns:a16="http://schemas.microsoft.com/office/drawing/2014/main" id="{6A040BE1-6332-4D53-AE0F-E42A1C50E480}"/>
              </a:ext>
            </a:extLst>
          </p:cNvPr>
          <p:cNvSpPr/>
          <p:nvPr/>
        </p:nvSpPr>
        <p:spPr>
          <a:xfrm>
            <a:off x="4964562" y="1475608"/>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sp>
        <p:nvSpPr>
          <p:cNvPr id="129" name="テキスト ボックス 128">
            <a:extLst>
              <a:ext uri="{FF2B5EF4-FFF2-40B4-BE49-F238E27FC236}">
                <a16:creationId xmlns:a16="http://schemas.microsoft.com/office/drawing/2014/main" id="{E0F08C8C-6128-4A1E-B006-84408F6E8004}"/>
              </a:ext>
            </a:extLst>
          </p:cNvPr>
          <p:cNvSpPr txBox="1"/>
          <p:nvPr/>
        </p:nvSpPr>
        <p:spPr>
          <a:xfrm>
            <a:off x="3532623" y="1326099"/>
            <a:ext cx="3939939" cy="338554"/>
          </a:xfrm>
          <a:prstGeom prst="rect">
            <a:avLst/>
          </a:prstGeom>
          <a:noFill/>
        </p:spPr>
        <p:txBody>
          <a:bodyPr wrap="square" rtlCol="0">
            <a:spAutoFit/>
          </a:bodyPr>
          <a:lstStyle/>
          <a:p>
            <a:r>
              <a:rPr kumimoji="1" lang="ja-JP" altLang="en-US" sz="1600" dirty="0">
                <a:effectLst>
                  <a:glow rad="63500">
                    <a:schemeClr val="accent4">
                      <a:satMod val="175000"/>
                      <a:alpha val="40000"/>
                    </a:schemeClr>
                  </a:glow>
                </a:effectLst>
              </a:rPr>
              <a:t>本</a:t>
            </a:r>
            <a:r>
              <a:rPr kumimoji="1" lang="en-US" altLang="ja-JP" sz="1600" dirty="0">
                <a:effectLst>
                  <a:glow rad="63500">
                    <a:schemeClr val="accent4">
                      <a:satMod val="175000"/>
                      <a:alpha val="40000"/>
                    </a:schemeClr>
                  </a:glow>
                </a:effectLst>
              </a:rPr>
              <a:t>PW</a:t>
            </a:r>
            <a:r>
              <a:rPr kumimoji="1" lang="ja-JP" altLang="en-US" sz="1600" dirty="0">
                <a:effectLst>
                  <a:glow rad="63500">
                    <a:schemeClr val="accent4">
                      <a:satMod val="175000"/>
                      <a:alpha val="40000"/>
                    </a:schemeClr>
                  </a:glow>
                </a:effectLst>
              </a:rPr>
              <a:t>の設定状態</a:t>
            </a:r>
            <a:r>
              <a:rPr kumimoji="1" lang="en-US" altLang="ja-JP" sz="1600" dirty="0">
                <a:effectLst>
                  <a:glow rad="63500">
                    <a:schemeClr val="accent4">
                      <a:satMod val="175000"/>
                      <a:alpha val="40000"/>
                    </a:schemeClr>
                  </a:glow>
                </a:effectLst>
              </a:rPr>
              <a:t>=</a:t>
            </a:r>
            <a:r>
              <a:rPr kumimoji="1" lang="ja-JP" altLang="en-US" sz="1600" dirty="0">
                <a:effectLst>
                  <a:glow rad="63500">
                    <a:schemeClr val="accent4">
                      <a:satMod val="175000"/>
                      <a:alpha val="40000"/>
                    </a:schemeClr>
                  </a:glow>
                </a:effectLst>
              </a:rPr>
              <a:t>有効期限切れか？</a:t>
            </a:r>
          </a:p>
        </p:txBody>
      </p:sp>
      <p:sp>
        <p:nvSpPr>
          <p:cNvPr id="74" name="楕円 73">
            <a:extLst>
              <a:ext uri="{FF2B5EF4-FFF2-40B4-BE49-F238E27FC236}">
                <a16:creationId xmlns:a16="http://schemas.microsoft.com/office/drawing/2014/main" id="{F4729C1F-662B-467A-BED4-7C705FE427AD}"/>
              </a:ext>
            </a:extLst>
          </p:cNvPr>
          <p:cNvSpPr/>
          <p:nvPr/>
        </p:nvSpPr>
        <p:spPr>
          <a:xfrm>
            <a:off x="4766298" y="3064468"/>
            <a:ext cx="717896" cy="261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cxnSp>
        <p:nvCxnSpPr>
          <p:cNvPr id="18" name="コネクタ: カギ線 17">
            <a:extLst>
              <a:ext uri="{FF2B5EF4-FFF2-40B4-BE49-F238E27FC236}">
                <a16:creationId xmlns:a16="http://schemas.microsoft.com/office/drawing/2014/main" id="{53022E2F-D5C9-44AF-BE66-BE1470ED45FA}"/>
              </a:ext>
            </a:extLst>
          </p:cNvPr>
          <p:cNvCxnSpPr>
            <a:cxnSpLocks/>
            <a:stCxn id="100" idx="2"/>
            <a:endCxn id="14" idx="0"/>
          </p:cNvCxnSpPr>
          <p:nvPr/>
        </p:nvCxnSpPr>
        <p:spPr>
          <a:xfrm rot="16200000" flipH="1">
            <a:off x="5067790" y="3111586"/>
            <a:ext cx="640005" cy="414701"/>
          </a:xfrm>
          <a:prstGeom prst="bentConnector3">
            <a:avLst>
              <a:gd name="adj1" fmla="val 5595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1" name="タイトル 60">
            <a:extLst>
              <a:ext uri="{FF2B5EF4-FFF2-40B4-BE49-F238E27FC236}">
                <a16:creationId xmlns:a16="http://schemas.microsoft.com/office/drawing/2014/main" id="{E28B9C51-B424-4DC7-AC80-D7DB720B7EAD}"/>
              </a:ext>
            </a:extLst>
          </p:cNvPr>
          <p:cNvSpPr>
            <a:spLocks noGrp="1"/>
          </p:cNvSpPr>
          <p:nvPr>
            <p:ph type="title" idx="4294967295"/>
          </p:nvPr>
        </p:nvSpPr>
        <p:spPr>
          <a:xfrm>
            <a:off x="0" y="-2670"/>
            <a:ext cx="12192000" cy="396000"/>
          </a:xfrm>
        </p:spPr>
        <p:style>
          <a:lnRef idx="0">
            <a:schemeClr val="accent5"/>
          </a:lnRef>
          <a:fillRef idx="3">
            <a:schemeClr val="accent5"/>
          </a:fillRef>
          <a:effectRef idx="3">
            <a:schemeClr val="accent5"/>
          </a:effectRef>
          <a:fontRef idx="minor">
            <a:schemeClr val="lt1"/>
          </a:fontRef>
        </p:style>
        <p:txBody>
          <a:bodyPr>
            <a:noAutofit/>
          </a:bodyPr>
          <a:lstStyle/>
          <a:p>
            <a:r>
              <a:rPr kumimoji="1" lang="en-US" altLang="ja-JP" sz="2000" dirty="0">
                <a:latin typeface="HGS創英角ｺﾞｼｯｸUB" panose="020B0900000000000000" pitchFamily="50" charset="-128"/>
                <a:ea typeface="HGS創英角ｺﾞｼｯｸUB" panose="020B0900000000000000" pitchFamily="50" charset="-128"/>
              </a:rPr>
              <a:t>5. </a:t>
            </a:r>
            <a:r>
              <a:rPr kumimoji="1" lang="ja-JP" altLang="en-US" sz="2000" dirty="0">
                <a:latin typeface="HGS創英角ｺﾞｼｯｸUB" panose="020B0900000000000000" pitchFamily="50" charset="-128"/>
                <a:ea typeface="HGS創英角ｺﾞｼｯｸUB" panose="020B0900000000000000" pitchFamily="50" charset="-128"/>
              </a:rPr>
              <a:t>本</a:t>
            </a:r>
            <a:r>
              <a:rPr kumimoji="1" lang="en-US" altLang="ja-JP" sz="2000" dirty="0">
                <a:latin typeface="HGS創英角ｺﾞｼｯｸUB" panose="020B0900000000000000" pitchFamily="50" charset="-128"/>
                <a:ea typeface="HGS創英角ｺﾞｼｯｸUB" panose="020B0900000000000000" pitchFamily="50" charset="-128"/>
              </a:rPr>
              <a:t>PW</a:t>
            </a:r>
            <a:r>
              <a:rPr kumimoji="1" lang="ja-JP" altLang="en-US" sz="2000" dirty="0">
                <a:latin typeface="HGS創英角ｺﾞｼｯｸUB" panose="020B0900000000000000" pitchFamily="50" charset="-128"/>
                <a:ea typeface="HGS創英角ｺﾞｼｯｸUB" panose="020B0900000000000000" pitchFamily="50" charset="-128"/>
              </a:rPr>
              <a:t>有効期限切れ時のログインフロー</a:t>
            </a:r>
          </a:p>
        </p:txBody>
      </p:sp>
    </p:spTree>
    <p:extLst>
      <p:ext uri="{BB962C8B-B14F-4D97-AF65-F5344CB8AC3E}">
        <p14:creationId xmlns:p14="http://schemas.microsoft.com/office/powerpoint/2010/main" val="257395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コネクタ: カギ線 4">
            <a:extLst>
              <a:ext uri="{FF2B5EF4-FFF2-40B4-BE49-F238E27FC236}">
                <a16:creationId xmlns:a16="http://schemas.microsoft.com/office/drawing/2014/main" id="{99FB6250-0406-4157-A823-E4C608A235C4}"/>
              </a:ext>
            </a:extLst>
          </p:cNvPr>
          <p:cNvCxnSpPr>
            <a:cxnSpLocks/>
            <a:stCxn id="30" idx="3"/>
            <a:endCxn id="32" idx="0"/>
          </p:cNvCxnSpPr>
          <p:nvPr/>
        </p:nvCxnSpPr>
        <p:spPr>
          <a:xfrm flipV="1">
            <a:off x="3343435" y="1331088"/>
            <a:ext cx="2240777" cy="971507"/>
          </a:xfrm>
          <a:prstGeom prst="bentConnector4">
            <a:avLst>
              <a:gd name="adj1" fmla="val 29756"/>
              <a:gd name="adj2" fmla="val 153617"/>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コネクタ: カギ線 6">
            <a:extLst>
              <a:ext uri="{FF2B5EF4-FFF2-40B4-BE49-F238E27FC236}">
                <a16:creationId xmlns:a16="http://schemas.microsoft.com/office/drawing/2014/main" id="{67DB33F4-4460-46ED-94DC-90F6F2A80502}"/>
              </a:ext>
            </a:extLst>
          </p:cNvPr>
          <p:cNvCxnSpPr>
            <a:cxnSpLocks/>
            <a:stCxn id="42" idx="2"/>
            <a:endCxn id="54" idx="0"/>
          </p:cNvCxnSpPr>
          <p:nvPr/>
        </p:nvCxnSpPr>
        <p:spPr>
          <a:xfrm rot="16200000" flipH="1">
            <a:off x="5407492" y="2834610"/>
            <a:ext cx="374416" cy="8119"/>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DCF57473-6076-402A-B5DE-26111820D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710" y="4988468"/>
            <a:ext cx="366715" cy="932937"/>
          </a:xfrm>
          <a:prstGeom prst="rect">
            <a:avLst/>
          </a:prstGeom>
        </p:spPr>
      </p:pic>
      <p:cxnSp>
        <p:nvCxnSpPr>
          <p:cNvPr id="10" name="コネクタ: カギ線 9">
            <a:extLst>
              <a:ext uri="{FF2B5EF4-FFF2-40B4-BE49-F238E27FC236}">
                <a16:creationId xmlns:a16="http://schemas.microsoft.com/office/drawing/2014/main" id="{2A12F6E3-96C9-4E56-97C5-62A600C917E6}"/>
              </a:ext>
            </a:extLst>
          </p:cNvPr>
          <p:cNvCxnSpPr>
            <a:cxnSpLocks/>
            <a:stCxn id="9" idx="3"/>
            <a:endCxn id="28" idx="2"/>
          </p:cNvCxnSpPr>
          <p:nvPr/>
        </p:nvCxnSpPr>
        <p:spPr>
          <a:xfrm flipV="1">
            <a:off x="1589425" y="4610225"/>
            <a:ext cx="607014" cy="844712"/>
          </a:xfrm>
          <a:prstGeom prst="bent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AD4BDC03-5B4F-4AEF-BE22-D2753A9874F7}"/>
              </a:ext>
            </a:extLst>
          </p:cNvPr>
          <p:cNvSpPr txBox="1"/>
          <p:nvPr/>
        </p:nvSpPr>
        <p:spPr>
          <a:xfrm>
            <a:off x="4393211" y="938329"/>
            <a:ext cx="5646333" cy="338554"/>
          </a:xfrm>
          <a:prstGeom prst="rect">
            <a:avLst/>
          </a:prstGeom>
          <a:noFill/>
        </p:spPr>
        <p:txBody>
          <a:bodyPr wrap="square" rtlCol="0">
            <a:spAutoFit/>
          </a:bodyPr>
          <a:lstStyle/>
          <a:p>
            <a:r>
              <a:rPr kumimoji="1" lang="ja-JP" altLang="en-US" sz="1600" dirty="0">
                <a:effectLst>
                  <a:glow rad="63500">
                    <a:schemeClr val="accent4">
                      <a:satMod val="175000"/>
                      <a:alpha val="40000"/>
                    </a:schemeClr>
                  </a:glow>
                </a:effectLst>
              </a:rPr>
              <a:t>当日内のアカウントロック許容回数オーバーしているか？</a:t>
            </a:r>
          </a:p>
        </p:txBody>
      </p:sp>
      <p:cxnSp>
        <p:nvCxnSpPr>
          <p:cNvPr id="20" name="コネクタ: カギ線 19">
            <a:extLst>
              <a:ext uri="{FF2B5EF4-FFF2-40B4-BE49-F238E27FC236}">
                <a16:creationId xmlns:a16="http://schemas.microsoft.com/office/drawing/2014/main" id="{6DE1B1B0-0D6F-4E4C-9FFC-D9472E543CF7}"/>
              </a:ext>
            </a:extLst>
          </p:cNvPr>
          <p:cNvCxnSpPr>
            <a:cxnSpLocks/>
            <a:stCxn id="58" idx="2"/>
            <a:endCxn id="8" idx="4"/>
          </p:cNvCxnSpPr>
          <p:nvPr/>
        </p:nvCxnSpPr>
        <p:spPr>
          <a:xfrm rot="5400000" flipH="1">
            <a:off x="5249531" y="2109176"/>
            <a:ext cx="981625" cy="6141897"/>
          </a:xfrm>
          <a:prstGeom prst="bentConnector3">
            <a:avLst>
              <a:gd name="adj1" fmla="val -23288"/>
            </a:avLst>
          </a:prstGeom>
          <a:ln w="190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72B709E8-06A2-4808-81CA-5AC3785EFBD9}"/>
              </a:ext>
            </a:extLst>
          </p:cNvPr>
          <p:cNvGrpSpPr/>
          <p:nvPr/>
        </p:nvGrpSpPr>
        <p:grpSpPr>
          <a:xfrm>
            <a:off x="1263915" y="1844322"/>
            <a:ext cx="1855523" cy="768916"/>
            <a:chOff x="592402" y="2403146"/>
            <a:chExt cx="1855523" cy="768916"/>
          </a:xfrm>
        </p:grpSpPr>
        <p:sp>
          <p:nvSpPr>
            <p:cNvPr id="24" name="角丸四角形 46">
              <a:extLst>
                <a:ext uri="{FF2B5EF4-FFF2-40B4-BE49-F238E27FC236}">
                  <a16:creationId xmlns:a16="http://schemas.microsoft.com/office/drawing/2014/main" id="{97F80CA1-D159-4C27-AD7E-F7A9DA685C9C}"/>
                </a:ext>
              </a:extLst>
            </p:cNvPr>
            <p:cNvSpPr/>
            <p:nvPr/>
          </p:nvSpPr>
          <p:spPr>
            <a:xfrm>
              <a:off x="592402" y="2572193"/>
              <a:ext cx="1855523" cy="599869"/>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600" dirty="0">
                  <a:solidFill>
                    <a:schemeClr val="tx1"/>
                  </a:solidFill>
                </a:rPr>
                <a:t>・・・</a:t>
              </a:r>
            </a:p>
          </p:txBody>
        </p:sp>
        <p:sp>
          <p:nvSpPr>
            <p:cNvPr id="25" name="テキスト ボックス 24">
              <a:extLst>
                <a:ext uri="{FF2B5EF4-FFF2-40B4-BE49-F238E27FC236}">
                  <a16:creationId xmlns:a16="http://schemas.microsoft.com/office/drawing/2014/main" id="{E8771C45-705D-4A3A-8DBC-9999435A9421}"/>
                </a:ext>
              </a:extLst>
            </p:cNvPr>
            <p:cNvSpPr txBox="1"/>
            <p:nvPr/>
          </p:nvSpPr>
          <p:spPr>
            <a:xfrm>
              <a:off x="592402" y="2403146"/>
              <a:ext cx="1855523"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ID</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26" name="角丸四角形 46">
            <a:extLst>
              <a:ext uri="{FF2B5EF4-FFF2-40B4-BE49-F238E27FC236}">
                <a16:creationId xmlns:a16="http://schemas.microsoft.com/office/drawing/2014/main" id="{C2082209-FB0C-4CB0-B50B-0E713ABADF55}"/>
              </a:ext>
            </a:extLst>
          </p:cNvPr>
          <p:cNvSpPr/>
          <p:nvPr/>
        </p:nvSpPr>
        <p:spPr>
          <a:xfrm>
            <a:off x="1633061" y="2804214"/>
            <a:ext cx="1112573" cy="461665"/>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本</a:t>
            </a:r>
            <a:r>
              <a:rPr kumimoji="1" lang="en-US" altLang="ja-JP" sz="1600" dirty="0">
                <a:solidFill>
                  <a:schemeClr val="tx1"/>
                </a:solidFill>
              </a:rPr>
              <a:t>PW</a:t>
            </a:r>
            <a:endParaRPr kumimoji="1" lang="ja-JP" altLang="en-US" sz="1600" dirty="0">
              <a:solidFill>
                <a:schemeClr val="tx1"/>
              </a:solidFill>
            </a:endParaRPr>
          </a:p>
        </p:txBody>
      </p:sp>
      <p:grpSp>
        <p:nvGrpSpPr>
          <p:cNvPr id="27" name="グループ化 26">
            <a:extLst>
              <a:ext uri="{FF2B5EF4-FFF2-40B4-BE49-F238E27FC236}">
                <a16:creationId xmlns:a16="http://schemas.microsoft.com/office/drawing/2014/main" id="{38B39293-0074-4A7A-A5E5-9F478BECC694}"/>
              </a:ext>
            </a:extLst>
          </p:cNvPr>
          <p:cNvGrpSpPr/>
          <p:nvPr/>
        </p:nvGrpSpPr>
        <p:grpSpPr>
          <a:xfrm>
            <a:off x="1049441" y="3799934"/>
            <a:ext cx="2293993" cy="810291"/>
            <a:chOff x="1117523" y="3797229"/>
            <a:chExt cx="2244380" cy="810291"/>
          </a:xfrm>
        </p:grpSpPr>
        <p:sp>
          <p:nvSpPr>
            <p:cNvPr id="28" name="角丸四角形 46">
              <a:extLst>
                <a:ext uri="{FF2B5EF4-FFF2-40B4-BE49-F238E27FC236}">
                  <a16:creationId xmlns:a16="http://schemas.microsoft.com/office/drawing/2014/main" id="{E703A0CC-178A-472A-B26E-FDC22F46A984}"/>
                </a:ext>
              </a:extLst>
            </p:cNvPr>
            <p:cNvSpPr/>
            <p:nvPr/>
          </p:nvSpPr>
          <p:spPr>
            <a:xfrm>
              <a:off x="1117525" y="4068491"/>
              <a:ext cx="2244378" cy="539029"/>
            </a:xfrm>
            <a:prstGeom prst="roundRect">
              <a:avLst>
                <a:gd name="adj" fmla="val 909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600" dirty="0">
                  <a:solidFill>
                    <a:schemeClr val="tx1"/>
                  </a:solidFill>
                </a:rPr>
                <a:t>・・・</a:t>
              </a:r>
              <a:endParaRPr kumimoji="1" lang="en-US" altLang="ja-JP" sz="1600" dirty="0">
                <a:solidFill>
                  <a:schemeClr val="tx1"/>
                </a:solidFill>
              </a:endParaRPr>
            </a:p>
          </p:txBody>
        </p:sp>
        <p:sp>
          <p:nvSpPr>
            <p:cNvPr id="29" name="テキスト ボックス 28">
              <a:extLst>
                <a:ext uri="{FF2B5EF4-FFF2-40B4-BE49-F238E27FC236}">
                  <a16:creationId xmlns:a16="http://schemas.microsoft.com/office/drawing/2014/main" id="{3570F041-EA0B-4589-BE84-F62CF1D33F02}"/>
                </a:ext>
              </a:extLst>
            </p:cNvPr>
            <p:cNvSpPr txBox="1"/>
            <p:nvPr/>
          </p:nvSpPr>
          <p:spPr>
            <a:xfrm>
              <a:off x="1117523" y="3797229"/>
              <a:ext cx="2244380"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ログイン</a:t>
              </a:r>
              <a:r>
                <a:rPr kumimoji="1" lang="en-US" altLang="ja-JP" sz="1600" dirty="0">
                  <a:latin typeface="HGP創英角ｺﾞｼｯｸUB" panose="020B0900000000000000" pitchFamily="50" charset="-128"/>
                  <a:ea typeface="HGP創英角ｺﾞｼｯｸUB" panose="020B0900000000000000" pitchFamily="50" charset="-128"/>
                </a:rPr>
                <a:t>UI</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grpSp>
      <p:sp>
        <p:nvSpPr>
          <p:cNvPr id="30" name="角丸四角形 46">
            <a:extLst>
              <a:ext uri="{FF2B5EF4-FFF2-40B4-BE49-F238E27FC236}">
                <a16:creationId xmlns:a16="http://schemas.microsoft.com/office/drawing/2014/main" id="{D5D84E62-DA1B-4BD2-96C7-EE8D13457142}"/>
              </a:ext>
            </a:extLst>
          </p:cNvPr>
          <p:cNvSpPr/>
          <p:nvPr/>
        </p:nvSpPr>
        <p:spPr>
          <a:xfrm>
            <a:off x="1049442" y="1038792"/>
            <a:ext cx="2293993" cy="2527606"/>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ログイン</a:t>
            </a:r>
            <a:r>
              <a:rPr kumimoji="1" lang="en-US" altLang="ja-JP" sz="1600" dirty="0">
                <a:solidFill>
                  <a:schemeClr val="tx1"/>
                </a:solidFill>
              </a:rPr>
              <a:t>UI</a:t>
            </a:r>
          </a:p>
          <a:p>
            <a:pPr algn="ctr"/>
            <a:r>
              <a:rPr kumimoji="1" lang="ja-JP" altLang="en-US" sz="1600" dirty="0">
                <a:solidFill>
                  <a:schemeClr val="tx1"/>
                </a:solidFill>
              </a:rPr>
              <a:t>からの入力</a:t>
            </a:r>
          </a:p>
        </p:txBody>
      </p:sp>
      <p:sp>
        <p:nvSpPr>
          <p:cNvPr id="32" name="フローチャート: 判断 31">
            <a:extLst>
              <a:ext uri="{FF2B5EF4-FFF2-40B4-BE49-F238E27FC236}">
                <a16:creationId xmlns:a16="http://schemas.microsoft.com/office/drawing/2014/main" id="{8D01FD55-E60D-4268-84FF-DFF37B9D1A49}"/>
              </a:ext>
            </a:extLst>
          </p:cNvPr>
          <p:cNvSpPr/>
          <p:nvPr/>
        </p:nvSpPr>
        <p:spPr>
          <a:xfrm>
            <a:off x="5400854" y="1331088"/>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36" name="コネクタ: カギ線 35">
            <a:extLst>
              <a:ext uri="{FF2B5EF4-FFF2-40B4-BE49-F238E27FC236}">
                <a16:creationId xmlns:a16="http://schemas.microsoft.com/office/drawing/2014/main" id="{5CD7DE6A-880B-40E7-8293-81B1A7BF44D7}"/>
              </a:ext>
            </a:extLst>
          </p:cNvPr>
          <p:cNvCxnSpPr>
            <a:cxnSpLocks/>
            <a:stCxn id="32" idx="2"/>
            <a:endCxn id="42" idx="0"/>
          </p:cNvCxnSpPr>
          <p:nvPr/>
        </p:nvCxnSpPr>
        <p:spPr>
          <a:xfrm rot="16200000" flipH="1">
            <a:off x="5265793" y="1988060"/>
            <a:ext cx="643266" cy="6429"/>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フローチャート: 判断 41">
            <a:extLst>
              <a:ext uri="{FF2B5EF4-FFF2-40B4-BE49-F238E27FC236}">
                <a16:creationId xmlns:a16="http://schemas.microsoft.com/office/drawing/2014/main" id="{20599E56-2476-4575-AB9D-A5D49305AFB9}"/>
              </a:ext>
            </a:extLst>
          </p:cNvPr>
          <p:cNvSpPr/>
          <p:nvPr/>
        </p:nvSpPr>
        <p:spPr>
          <a:xfrm>
            <a:off x="5407283" y="2312908"/>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sp>
        <p:nvSpPr>
          <p:cNvPr id="50" name="テキスト ボックス 49">
            <a:extLst>
              <a:ext uri="{FF2B5EF4-FFF2-40B4-BE49-F238E27FC236}">
                <a16:creationId xmlns:a16="http://schemas.microsoft.com/office/drawing/2014/main" id="{5186B468-DDC8-4957-BC58-826A7E8D85A1}"/>
              </a:ext>
            </a:extLst>
          </p:cNvPr>
          <p:cNvSpPr txBox="1"/>
          <p:nvPr/>
        </p:nvSpPr>
        <p:spPr>
          <a:xfrm>
            <a:off x="4393211" y="2021636"/>
            <a:ext cx="2561386" cy="338554"/>
          </a:xfrm>
          <a:prstGeom prst="rect">
            <a:avLst/>
          </a:prstGeom>
          <a:noFill/>
        </p:spPr>
        <p:txBody>
          <a:bodyPr wrap="square" rtlCol="0">
            <a:spAutoFit/>
          </a:bodyPr>
          <a:lstStyle/>
          <a:p>
            <a:r>
              <a:rPr kumimoji="1" lang="en-US" altLang="ja-JP" sz="1600" dirty="0">
                <a:effectLst>
                  <a:glow rad="63500">
                    <a:schemeClr val="accent4">
                      <a:satMod val="175000"/>
                      <a:alpha val="40000"/>
                    </a:schemeClr>
                  </a:glow>
                </a:effectLst>
              </a:rPr>
              <a:t>ID</a:t>
            </a:r>
            <a:r>
              <a:rPr kumimoji="1" lang="ja-JP" altLang="en-US" sz="1600" dirty="0">
                <a:effectLst>
                  <a:glow rad="63500">
                    <a:schemeClr val="accent4">
                      <a:satMod val="175000"/>
                      <a:alpha val="40000"/>
                    </a:schemeClr>
                  </a:glow>
                </a:effectLst>
              </a:rPr>
              <a:t>と</a:t>
            </a:r>
            <a:r>
              <a:rPr kumimoji="1" lang="en-US" altLang="ja-JP" sz="1600" dirty="0">
                <a:effectLst>
                  <a:glow rad="63500">
                    <a:schemeClr val="accent4">
                      <a:satMod val="175000"/>
                      <a:alpha val="40000"/>
                    </a:schemeClr>
                  </a:glow>
                </a:effectLst>
              </a:rPr>
              <a:t>PW</a:t>
            </a:r>
            <a:r>
              <a:rPr kumimoji="1" lang="ja-JP" altLang="en-US" sz="1600" dirty="0">
                <a:effectLst>
                  <a:glow rad="63500">
                    <a:schemeClr val="accent4">
                      <a:satMod val="175000"/>
                      <a:alpha val="40000"/>
                    </a:schemeClr>
                  </a:glow>
                </a:effectLst>
              </a:rPr>
              <a:t>は一致しているか？</a:t>
            </a:r>
          </a:p>
        </p:txBody>
      </p:sp>
      <p:sp>
        <p:nvSpPr>
          <p:cNvPr id="54" name="フローチャート: 判断 53">
            <a:extLst>
              <a:ext uri="{FF2B5EF4-FFF2-40B4-BE49-F238E27FC236}">
                <a16:creationId xmlns:a16="http://schemas.microsoft.com/office/drawing/2014/main" id="{D9914DAA-1A81-4985-B3D3-C379CAC88E6E}"/>
              </a:ext>
            </a:extLst>
          </p:cNvPr>
          <p:cNvSpPr/>
          <p:nvPr/>
        </p:nvSpPr>
        <p:spPr>
          <a:xfrm>
            <a:off x="5415402" y="3025878"/>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sp>
        <p:nvSpPr>
          <p:cNvPr id="57" name="角丸四角形 41">
            <a:extLst>
              <a:ext uri="{FF2B5EF4-FFF2-40B4-BE49-F238E27FC236}">
                <a16:creationId xmlns:a16="http://schemas.microsoft.com/office/drawing/2014/main" id="{A4FE7516-6A01-4551-A6DC-D9A9CE2D534D}"/>
              </a:ext>
            </a:extLst>
          </p:cNvPr>
          <p:cNvSpPr/>
          <p:nvPr/>
        </p:nvSpPr>
        <p:spPr>
          <a:xfrm>
            <a:off x="7070722" y="1797369"/>
            <a:ext cx="3481139" cy="432000"/>
          </a:xfrm>
          <a:prstGeom prst="roundRect">
            <a:avLst>
              <a:gd name="adj" fmla="val 11384"/>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b="1" dirty="0">
                <a:latin typeface="+mj-ea"/>
                <a:ea typeface="+mj-ea"/>
              </a:rPr>
              <a:t>アカウントロックエラー画面</a:t>
            </a:r>
          </a:p>
        </p:txBody>
      </p:sp>
      <p:sp>
        <p:nvSpPr>
          <p:cNvPr id="58" name="角丸四角形 41">
            <a:extLst>
              <a:ext uri="{FF2B5EF4-FFF2-40B4-BE49-F238E27FC236}">
                <a16:creationId xmlns:a16="http://schemas.microsoft.com/office/drawing/2014/main" id="{A0E045A7-3CE4-42AE-BC7F-6D3545E96426}"/>
              </a:ext>
            </a:extLst>
          </p:cNvPr>
          <p:cNvSpPr/>
          <p:nvPr/>
        </p:nvSpPr>
        <p:spPr>
          <a:xfrm>
            <a:off x="7070722" y="5238936"/>
            <a:ext cx="3481139" cy="432000"/>
          </a:xfrm>
          <a:prstGeom prst="roundRect">
            <a:avLst>
              <a:gd name="adj" fmla="val 11384"/>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b="1" dirty="0">
                <a:latin typeface="+mj-ea"/>
                <a:ea typeface="+mj-ea"/>
              </a:rPr>
              <a:t>共通ログインエラー画面</a:t>
            </a:r>
          </a:p>
        </p:txBody>
      </p:sp>
      <p:sp>
        <p:nvSpPr>
          <p:cNvPr id="59" name="テキスト ボックス 58">
            <a:extLst>
              <a:ext uri="{FF2B5EF4-FFF2-40B4-BE49-F238E27FC236}">
                <a16:creationId xmlns:a16="http://schemas.microsoft.com/office/drawing/2014/main" id="{82EB7C8C-6ACD-4107-96E9-E6764F908517}"/>
              </a:ext>
            </a:extLst>
          </p:cNvPr>
          <p:cNvSpPr txBox="1"/>
          <p:nvPr/>
        </p:nvSpPr>
        <p:spPr>
          <a:xfrm>
            <a:off x="3617939" y="2696666"/>
            <a:ext cx="4328355" cy="338554"/>
          </a:xfrm>
          <a:prstGeom prst="rect">
            <a:avLst/>
          </a:prstGeom>
          <a:noFill/>
        </p:spPr>
        <p:txBody>
          <a:bodyPr wrap="square" rtlCol="0">
            <a:spAutoFit/>
          </a:bodyPr>
          <a:lstStyle/>
          <a:p>
            <a:r>
              <a:rPr kumimoji="1" lang="ja-JP" altLang="en-US" sz="1600" dirty="0">
                <a:effectLst>
                  <a:glow rad="63500">
                    <a:schemeClr val="accent4">
                      <a:satMod val="175000"/>
                      <a:alpha val="40000"/>
                    </a:schemeClr>
                  </a:glow>
                </a:effectLst>
              </a:rPr>
              <a:t>会員または組織レベルで退会しているか？</a:t>
            </a:r>
          </a:p>
        </p:txBody>
      </p:sp>
      <p:sp>
        <p:nvSpPr>
          <p:cNvPr id="62" name="角丸四角形 46">
            <a:extLst>
              <a:ext uri="{FF2B5EF4-FFF2-40B4-BE49-F238E27FC236}">
                <a16:creationId xmlns:a16="http://schemas.microsoft.com/office/drawing/2014/main" id="{D769FD8D-67DF-49B1-9568-C7CD66E755AC}"/>
              </a:ext>
            </a:extLst>
          </p:cNvPr>
          <p:cNvSpPr/>
          <p:nvPr/>
        </p:nvSpPr>
        <p:spPr>
          <a:xfrm>
            <a:off x="3953355" y="6143166"/>
            <a:ext cx="3337152" cy="461665"/>
          </a:xfrm>
          <a:prstGeom prst="roundRect">
            <a:avLst>
              <a:gd name="adj" fmla="val 9096"/>
            </a:avLst>
          </a:prstGeom>
          <a:noFill/>
          <a:ln w="1905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後続のログインシーケンスへ</a:t>
            </a:r>
          </a:p>
        </p:txBody>
      </p:sp>
      <p:cxnSp>
        <p:nvCxnSpPr>
          <p:cNvPr id="63" name="コネクタ: カギ線 62">
            <a:extLst>
              <a:ext uri="{FF2B5EF4-FFF2-40B4-BE49-F238E27FC236}">
                <a16:creationId xmlns:a16="http://schemas.microsoft.com/office/drawing/2014/main" id="{83F65DD0-7019-4B26-9DA5-9B4147DF5CB8}"/>
              </a:ext>
            </a:extLst>
          </p:cNvPr>
          <p:cNvCxnSpPr>
            <a:cxnSpLocks/>
            <a:stCxn id="54" idx="2"/>
            <a:endCxn id="38" idx="0"/>
          </p:cNvCxnSpPr>
          <p:nvPr/>
        </p:nvCxnSpPr>
        <p:spPr>
          <a:xfrm rot="16200000" flipH="1">
            <a:off x="5383684" y="3579508"/>
            <a:ext cx="440313" cy="1016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0D8EFCF8-6F5F-4101-9866-8A9BE2CB4277}"/>
              </a:ext>
            </a:extLst>
          </p:cNvPr>
          <p:cNvCxnSpPr>
            <a:cxnSpLocks/>
            <a:stCxn id="42" idx="3"/>
            <a:endCxn id="58" idx="0"/>
          </p:cNvCxnSpPr>
          <p:nvPr/>
        </p:nvCxnSpPr>
        <p:spPr>
          <a:xfrm>
            <a:off x="5773998" y="2482185"/>
            <a:ext cx="3037294" cy="2756751"/>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53957C3A-6AB0-41A3-AED1-7134AAAA14B6}"/>
              </a:ext>
            </a:extLst>
          </p:cNvPr>
          <p:cNvCxnSpPr>
            <a:cxnSpLocks/>
            <a:stCxn id="54" idx="3"/>
            <a:endCxn id="58" idx="0"/>
          </p:cNvCxnSpPr>
          <p:nvPr/>
        </p:nvCxnSpPr>
        <p:spPr>
          <a:xfrm>
            <a:off x="5782117" y="3195155"/>
            <a:ext cx="3029175" cy="2043781"/>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吹き出し: 角を丸めた四角形 2">
            <a:extLst>
              <a:ext uri="{FF2B5EF4-FFF2-40B4-BE49-F238E27FC236}">
                <a16:creationId xmlns:a16="http://schemas.microsoft.com/office/drawing/2014/main" id="{FB9BB2FB-94CB-4200-90D2-773619D8176B}"/>
              </a:ext>
            </a:extLst>
          </p:cNvPr>
          <p:cNvSpPr/>
          <p:nvPr/>
        </p:nvSpPr>
        <p:spPr>
          <a:xfrm>
            <a:off x="9385160" y="2381459"/>
            <a:ext cx="2142392" cy="400110"/>
          </a:xfrm>
          <a:prstGeom prst="wedgeRoundRectCallout">
            <a:avLst>
              <a:gd name="adj1" fmla="val -41165"/>
              <a:gd name="adj2" fmla="val -8280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ja-JP" altLang="en-US" sz="1400" dirty="0"/>
              <a:t>今回レスポンシブ化する</a:t>
            </a:r>
          </a:p>
        </p:txBody>
      </p:sp>
      <p:sp>
        <p:nvSpPr>
          <p:cNvPr id="34" name="吹き出し: 角を丸めた四角形 33">
            <a:extLst>
              <a:ext uri="{FF2B5EF4-FFF2-40B4-BE49-F238E27FC236}">
                <a16:creationId xmlns:a16="http://schemas.microsoft.com/office/drawing/2014/main" id="{CEC82C89-F927-4F3E-B27C-96483B815562}"/>
              </a:ext>
            </a:extLst>
          </p:cNvPr>
          <p:cNvSpPr/>
          <p:nvPr/>
        </p:nvSpPr>
        <p:spPr>
          <a:xfrm>
            <a:off x="9360322" y="4660484"/>
            <a:ext cx="2142392" cy="400110"/>
          </a:xfrm>
          <a:prstGeom prst="wedgeRoundRectCallout">
            <a:avLst>
              <a:gd name="adj1" fmla="val -47157"/>
              <a:gd name="adj2" fmla="val 10446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ja-JP" altLang="en-US" sz="1400" dirty="0"/>
              <a:t>今回レスポンシブ化する</a:t>
            </a:r>
          </a:p>
        </p:txBody>
      </p:sp>
      <p:sp>
        <p:nvSpPr>
          <p:cNvPr id="38" name="フローチャート: 判断 37">
            <a:extLst>
              <a:ext uri="{FF2B5EF4-FFF2-40B4-BE49-F238E27FC236}">
                <a16:creationId xmlns:a16="http://schemas.microsoft.com/office/drawing/2014/main" id="{8188EC61-FAC5-495A-8D92-4F7EDF5DFF41}"/>
              </a:ext>
            </a:extLst>
          </p:cNvPr>
          <p:cNvSpPr/>
          <p:nvPr/>
        </p:nvSpPr>
        <p:spPr>
          <a:xfrm>
            <a:off x="5425562" y="3804745"/>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41" name="コネクタ: カギ線 40">
            <a:extLst>
              <a:ext uri="{FF2B5EF4-FFF2-40B4-BE49-F238E27FC236}">
                <a16:creationId xmlns:a16="http://schemas.microsoft.com/office/drawing/2014/main" id="{A70163CF-5958-4C2B-99CB-FAD6C0108902}"/>
              </a:ext>
            </a:extLst>
          </p:cNvPr>
          <p:cNvCxnSpPr>
            <a:cxnSpLocks/>
            <a:stCxn id="38" idx="2"/>
            <a:endCxn id="67" idx="0"/>
          </p:cNvCxnSpPr>
          <p:nvPr/>
        </p:nvCxnSpPr>
        <p:spPr>
          <a:xfrm rot="16200000" flipH="1">
            <a:off x="5363305" y="4388913"/>
            <a:ext cx="501390" cy="1016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75BB27B3-45A4-4AAE-A462-1F0C25317699}"/>
              </a:ext>
            </a:extLst>
          </p:cNvPr>
          <p:cNvSpPr txBox="1"/>
          <p:nvPr/>
        </p:nvSpPr>
        <p:spPr>
          <a:xfrm>
            <a:off x="3618582" y="3375098"/>
            <a:ext cx="4328355" cy="584775"/>
          </a:xfrm>
          <a:prstGeom prst="rect">
            <a:avLst/>
          </a:prstGeom>
          <a:noFill/>
        </p:spPr>
        <p:txBody>
          <a:bodyPr wrap="square" rtlCol="0">
            <a:spAutoFit/>
          </a:bodyPr>
          <a:lstStyle/>
          <a:p>
            <a:r>
              <a:rPr kumimoji="1" lang="ja-JP" altLang="en-US" sz="1600" dirty="0">
                <a:effectLst>
                  <a:glow rad="63500">
                    <a:schemeClr val="accent4">
                      <a:satMod val="175000"/>
                      <a:alpha val="40000"/>
                    </a:schemeClr>
                  </a:glow>
                </a:effectLst>
              </a:rPr>
              <a:t>事前受付開始日前？または一時的ログイン禁止になっているか？</a:t>
            </a:r>
          </a:p>
        </p:txBody>
      </p:sp>
      <p:cxnSp>
        <p:nvCxnSpPr>
          <p:cNvPr id="47" name="コネクタ: カギ線 46">
            <a:extLst>
              <a:ext uri="{FF2B5EF4-FFF2-40B4-BE49-F238E27FC236}">
                <a16:creationId xmlns:a16="http://schemas.microsoft.com/office/drawing/2014/main" id="{9FED9826-9618-4504-8A6E-3259EE640086}"/>
              </a:ext>
            </a:extLst>
          </p:cNvPr>
          <p:cNvCxnSpPr>
            <a:cxnSpLocks/>
            <a:stCxn id="38" idx="3"/>
            <a:endCxn id="58" idx="0"/>
          </p:cNvCxnSpPr>
          <p:nvPr/>
        </p:nvCxnSpPr>
        <p:spPr>
          <a:xfrm>
            <a:off x="5792277" y="3974022"/>
            <a:ext cx="3019015" cy="126491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円/楕円 30">
            <a:extLst>
              <a:ext uri="{FF2B5EF4-FFF2-40B4-BE49-F238E27FC236}">
                <a16:creationId xmlns:a16="http://schemas.microsoft.com/office/drawing/2014/main" id="{D4E50068-53B0-464B-84AD-3BD07260EDC9}"/>
              </a:ext>
            </a:extLst>
          </p:cNvPr>
          <p:cNvSpPr/>
          <p:nvPr/>
        </p:nvSpPr>
        <p:spPr>
          <a:xfrm>
            <a:off x="2590228" y="4531138"/>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67" name="フローチャート: 判断 66">
            <a:extLst>
              <a:ext uri="{FF2B5EF4-FFF2-40B4-BE49-F238E27FC236}">
                <a16:creationId xmlns:a16="http://schemas.microsoft.com/office/drawing/2014/main" id="{900F805E-F638-4F48-801D-D08994FFECD7}"/>
              </a:ext>
            </a:extLst>
          </p:cNvPr>
          <p:cNvSpPr/>
          <p:nvPr/>
        </p:nvSpPr>
        <p:spPr>
          <a:xfrm>
            <a:off x="5435723" y="4644689"/>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68" name="コネクタ: カギ線 67">
            <a:extLst>
              <a:ext uri="{FF2B5EF4-FFF2-40B4-BE49-F238E27FC236}">
                <a16:creationId xmlns:a16="http://schemas.microsoft.com/office/drawing/2014/main" id="{7CFFC0ED-89DE-4061-9678-6BAB42B91645}"/>
              </a:ext>
            </a:extLst>
          </p:cNvPr>
          <p:cNvCxnSpPr>
            <a:cxnSpLocks/>
            <a:stCxn id="67" idx="2"/>
            <a:endCxn id="62" idx="0"/>
          </p:cNvCxnSpPr>
          <p:nvPr/>
        </p:nvCxnSpPr>
        <p:spPr>
          <a:xfrm rot="16200000" flipH="1">
            <a:off x="5040545" y="5561779"/>
            <a:ext cx="1159923" cy="285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0BDAD9B8-A844-498B-B9BA-0EA7C57A72A4}"/>
              </a:ext>
            </a:extLst>
          </p:cNvPr>
          <p:cNvSpPr txBox="1"/>
          <p:nvPr/>
        </p:nvSpPr>
        <p:spPr>
          <a:xfrm>
            <a:off x="3617939" y="4320284"/>
            <a:ext cx="4833565" cy="338554"/>
          </a:xfrm>
          <a:prstGeom prst="rect">
            <a:avLst/>
          </a:prstGeom>
          <a:noFill/>
        </p:spPr>
        <p:txBody>
          <a:bodyPr wrap="square" rtlCol="0">
            <a:spAutoFit/>
          </a:bodyPr>
          <a:lstStyle/>
          <a:p>
            <a:r>
              <a:rPr kumimoji="1" lang="en-US" altLang="ja-JP" sz="1600" dirty="0">
                <a:effectLst>
                  <a:glow rad="63500">
                    <a:schemeClr val="accent4">
                      <a:satMod val="175000"/>
                      <a:alpha val="40000"/>
                    </a:schemeClr>
                  </a:glow>
                </a:effectLst>
              </a:rPr>
              <a:t>Cookie</a:t>
            </a:r>
            <a:r>
              <a:rPr kumimoji="1" lang="ja-JP" altLang="en-US" sz="1600" dirty="0">
                <a:effectLst>
                  <a:glow rad="63500">
                    <a:schemeClr val="accent4">
                      <a:satMod val="175000"/>
                      <a:alpha val="40000"/>
                    </a:schemeClr>
                  </a:glow>
                </a:effectLst>
              </a:rPr>
              <a:t>企業制御変数値と契約組織の組合せは</a:t>
            </a:r>
            <a:r>
              <a:rPr kumimoji="1" lang="en-US" altLang="ja-JP" sz="1600" dirty="0">
                <a:effectLst>
                  <a:glow rad="63500">
                    <a:schemeClr val="accent4">
                      <a:satMod val="175000"/>
                      <a:alpha val="40000"/>
                    </a:schemeClr>
                  </a:glow>
                </a:effectLst>
              </a:rPr>
              <a:t>OK</a:t>
            </a:r>
            <a:r>
              <a:rPr kumimoji="1" lang="ja-JP" altLang="en-US" sz="1600" dirty="0">
                <a:effectLst>
                  <a:glow rad="63500">
                    <a:schemeClr val="accent4">
                      <a:satMod val="175000"/>
                      <a:alpha val="40000"/>
                    </a:schemeClr>
                  </a:glow>
                </a:effectLst>
              </a:rPr>
              <a:t>か？</a:t>
            </a:r>
          </a:p>
        </p:txBody>
      </p:sp>
      <p:grpSp>
        <p:nvGrpSpPr>
          <p:cNvPr id="43" name="グループ化 42">
            <a:extLst>
              <a:ext uri="{FF2B5EF4-FFF2-40B4-BE49-F238E27FC236}">
                <a16:creationId xmlns:a16="http://schemas.microsoft.com/office/drawing/2014/main" id="{0F2CA96D-2BA8-418F-A818-D4358CEAF0E8}"/>
              </a:ext>
            </a:extLst>
          </p:cNvPr>
          <p:cNvGrpSpPr/>
          <p:nvPr/>
        </p:nvGrpSpPr>
        <p:grpSpPr>
          <a:xfrm>
            <a:off x="9169400" y="6450942"/>
            <a:ext cx="2830649" cy="307777"/>
            <a:chOff x="2008051" y="6512575"/>
            <a:chExt cx="2830649" cy="307777"/>
          </a:xfrm>
        </p:grpSpPr>
        <p:sp>
          <p:nvSpPr>
            <p:cNvPr id="44" name="楕円 43">
              <a:extLst>
                <a:ext uri="{FF2B5EF4-FFF2-40B4-BE49-F238E27FC236}">
                  <a16:creationId xmlns:a16="http://schemas.microsoft.com/office/drawing/2014/main" id="{FBCA22D1-990E-4087-834D-ABEDBF04EF2D}"/>
                </a:ext>
              </a:extLst>
            </p:cNvPr>
            <p:cNvSpPr/>
            <p:nvPr/>
          </p:nvSpPr>
          <p:spPr>
            <a:xfrm>
              <a:off x="2008051" y="6512575"/>
              <a:ext cx="376771" cy="256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A5720CA1-1009-402E-9137-505651C2A0AE}"/>
                </a:ext>
              </a:extLst>
            </p:cNvPr>
            <p:cNvSpPr txBox="1"/>
            <p:nvPr/>
          </p:nvSpPr>
          <p:spPr>
            <a:xfrm>
              <a:off x="2384822" y="6512575"/>
              <a:ext cx="2453878" cy="307777"/>
            </a:xfrm>
            <a:prstGeom prst="rect">
              <a:avLst/>
            </a:prstGeom>
            <a:noFill/>
          </p:spPr>
          <p:txBody>
            <a:bodyPr wrap="square" rtlCol="0">
              <a:spAutoFit/>
            </a:bodyPr>
            <a:lstStyle/>
            <a:p>
              <a:r>
                <a:rPr kumimoji="1" lang="ja-JP" altLang="en-US" sz="1400" dirty="0"/>
                <a:t>：プログラム修正ポイント</a:t>
              </a:r>
            </a:p>
          </p:txBody>
        </p:sp>
      </p:grpSp>
      <p:sp>
        <p:nvSpPr>
          <p:cNvPr id="48" name="楕円 47">
            <a:extLst>
              <a:ext uri="{FF2B5EF4-FFF2-40B4-BE49-F238E27FC236}">
                <a16:creationId xmlns:a16="http://schemas.microsoft.com/office/drawing/2014/main" id="{63F0B2AB-18D1-4577-B797-E044B92B2D1E}"/>
              </a:ext>
            </a:extLst>
          </p:cNvPr>
          <p:cNvSpPr/>
          <p:nvPr/>
        </p:nvSpPr>
        <p:spPr>
          <a:xfrm>
            <a:off x="8451504" y="1529699"/>
            <a:ext cx="717896" cy="38521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cxnSp>
        <p:nvCxnSpPr>
          <p:cNvPr id="66" name="コネクタ: カギ線 65">
            <a:extLst>
              <a:ext uri="{FF2B5EF4-FFF2-40B4-BE49-F238E27FC236}">
                <a16:creationId xmlns:a16="http://schemas.microsoft.com/office/drawing/2014/main" id="{181CD432-7A38-4679-BDB0-296F0BA8366B}"/>
              </a:ext>
            </a:extLst>
          </p:cNvPr>
          <p:cNvCxnSpPr>
            <a:cxnSpLocks/>
            <a:stCxn id="32" idx="3"/>
            <a:endCxn id="57" idx="0"/>
          </p:cNvCxnSpPr>
          <p:nvPr/>
        </p:nvCxnSpPr>
        <p:spPr>
          <a:xfrm>
            <a:off x="5767569" y="1500365"/>
            <a:ext cx="3043723" cy="29700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064D37AA-527F-4BF4-A9B6-F834B87CFC6D}"/>
              </a:ext>
            </a:extLst>
          </p:cNvPr>
          <p:cNvSpPr/>
          <p:nvPr/>
        </p:nvSpPr>
        <p:spPr>
          <a:xfrm>
            <a:off x="8451504" y="4932805"/>
            <a:ext cx="717896" cy="38521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cxnSp>
        <p:nvCxnSpPr>
          <p:cNvPr id="72" name="コネクタ: カギ線 71">
            <a:extLst>
              <a:ext uri="{FF2B5EF4-FFF2-40B4-BE49-F238E27FC236}">
                <a16:creationId xmlns:a16="http://schemas.microsoft.com/office/drawing/2014/main" id="{AECB3A2D-3DD6-4F4E-8573-8CF0897F6B8D}"/>
              </a:ext>
            </a:extLst>
          </p:cNvPr>
          <p:cNvCxnSpPr>
            <a:cxnSpLocks/>
            <a:stCxn id="67" idx="3"/>
            <a:endCxn id="58" idx="0"/>
          </p:cNvCxnSpPr>
          <p:nvPr/>
        </p:nvCxnSpPr>
        <p:spPr>
          <a:xfrm>
            <a:off x="5802438" y="4813966"/>
            <a:ext cx="3008854" cy="42497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タイトル 3">
            <a:extLst>
              <a:ext uri="{FF2B5EF4-FFF2-40B4-BE49-F238E27FC236}">
                <a16:creationId xmlns:a16="http://schemas.microsoft.com/office/drawing/2014/main" id="{552270EB-E716-4782-A502-2F11B781A0ED}"/>
              </a:ext>
            </a:extLst>
          </p:cNvPr>
          <p:cNvSpPr>
            <a:spLocks noGrp="1"/>
          </p:cNvSpPr>
          <p:nvPr>
            <p:ph type="title" idx="4294967295"/>
          </p:nvPr>
        </p:nvSpPr>
        <p:spPr>
          <a:xfrm>
            <a:off x="0" y="-3716"/>
            <a:ext cx="12192000" cy="396000"/>
          </a:xfrm>
        </p:spPr>
        <p:style>
          <a:lnRef idx="0">
            <a:schemeClr val="accent5"/>
          </a:lnRef>
          <a:fillRef idx="3">
            <a:schemeClr val="accent5"/>
          </a:fillRef>
          <a:effectRef idx="3">
            <a:schemeClr val="accent5"/>
          </a:effectRef>
          <a:fontRef idx="minor">
            <a:schemeClr val="lt1"/>
          </a:fontRef>
        </p:style>
        <p:txBody>
          <a:bodyPr/>
          <a:lstStyle/>
          <a:p>
            <a:pPr rtl="0" eaLnBrk="1" latinLnBrk="0" hangingPunct="1"/>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6. UI</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からのログインエラー時のフロー</a:t>
            </a:r>
            <a:endParaRPr kumimoji="1" lang="ja-JP" altLang="en-US" dirty="0"/>
          </a:p>
        </p:txBody>
      </p:sp>
    </p:spTree>
    <p:extLst>
      <p:ext uri="{BB962C8B-B14F-4D97-AF65-F5344CB8AC3E}">
        <p14:creationId xmlns:p14="http://schemas.microsoft.com/office/powerpoint/2010/main" val="131333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楕円 59">
            <a:extLst>
              <a:ext uri="{FF2B5EF4-FFF2-40B4-BE49-F238E27FC236}">
                <a16:creationId xmlns:a16="http://schemas.microsoft.com/office/drawing/2014/main" id="{2C04D539-7198-4066-ADF4-17A77DFC9D49}"/>
              </a:ext>
            </a:extLst>
          </p:cNvPr>
          <p:cNvSpPr/>
          <p:nvPr/>
        </p:nvSpPr>
        <p:spPr>
          <a:xfrm>
            <a:off x="6600678" y="5160982"/>
            <a:ext cx="900333" cy="349049"/>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9" name="角丸四角形 46">
            <a:extLst>
              <a:ext uri="{FF2B5EF4-FFF2-40B4-BE49-F238E27FC236}">
                <a16:creationId xmlns:a16="http://schemas.microsoft.com/office/drawing/2014/main" id="{1D485E17-D5B8-470C-A187-83FE6F448D8A}"/>
              </a:ext>
            </a:extLst>
          </p:cNvPr>
          <p:cNvSpPr/>
          <p:nvPr/>
        </p:nvSpPr>
        <p:spPr>
          <a:xfrm>
            <a:off x="1300126" y="837957"/>
            <a:ext cx="2835324" cy="1205802"/>
          </a:xfrm>
          <a:prstGeom prst="roundRect">
            <a:avLst>
              <a:gd name="adj" fmla="val 9096"/>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600" u="sng" dirty="0">
                <a:solidFill>
                  <a:srgbClr val="3333FF"/>
                </a:solidFill>
              </a:rPr>
              <a:t>えらべる倶楽部へのリンク</a:t>
            </a:r>
            <a:endParaRPr kumimoji="1" lang="en-US" altLang="ja-JP" sz="1600" u="sng" dirty="0">
              <a:solidFill>
                <a:srgbClr val="3333FF"/>
              </a:solidFill>
            </a:endParaRPr>
          </a:p>
        </p:txBody>
      </p:sp>
      <p:sp>
        <p:nvSpPr>
          <p:cNvPr id="10" name="テキスト ボックス 9">
            <a:extLst>
              <a:ext uri="{FF2B5EF4-FFF2-40B4-BE49-F238E27FC236}">
                <a16:creationId xmlns:a16="http://schemas.microsoft.com/office/drawing/2014/main" id="{1542A968-32EE-4895-B920-8667ED0544E3}"/>
              </a:ext>
            </a:extLst>
          </p:cNvPr>
          <p:cNvSpPr txBox="1"/>
          <p:nvPr/>
        </p:nvSpPr>
        <p:spPr>
          <a:xfrm>
            <a:off x="1300128" y="660929"/>
            <a:ext cx="2835324" cy="338554"/>
          </a:xfrm>
          <a:prstGeom prst="rect">
            <a:avLst/>
          </a:prstGeom>
          <a:ln w="28575">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提携先企業ポータルサイト</a:t>
            </a:r>
          </a:p>
        </p:txBody>
      </p:sp>
      <p:sp>
        <p:nvSpPr>
          <p:cNvPr id="12" name="角丸四角形 41">
            <a:extLst>
              <a:ext uri="{FF2B5EF4-FFF2-40B4-BE49-F238E27FC236}">
                <a16:creationId xmlns:a16="http://schemas.microsoft.com/office/drawing/2014/main" id="{57F4F4AC-BB64-4CB6-A43A-CCBD91B0A0DD}"/>
              </a:ext>
            </a:extLst>
          </p:cNvPr>
          <p:cNvSpPr/>
          <p:nvPr/>
        </p:nvSpPr>
        <p:spPr>
          <a:xfrm>
            <a:off x="5215536" y="1520485"/>
            <a:ext cx="2703235" cy="689912"/>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ログインエンジン専用</a:t>
            </a:r>
            <a:endParaRPr kumimoji="1" lang="en-US" altLang="ja-JP" sz="1600" b="1" dirty="0">
              <a:latin typeface="+mj-ea"/>
              <a:ea typeface="+mj-ea"/>
            </a:endParaRPr>
          </a:p>
          <a:p>
            <a:pPr algn="ctr"/>
            <a:r>
              <a:rPr kumimoji="1" lang="en-US" altLang="ja-JP" sz="1600" b="1" dirty="0">
                <a:latin typeface="+mj-ea"/>
                <a:ea typeface="+mj-ea"/>
              </a:rPr>
              <a:t>SSO</a:t>
            </a:r>
            <a:r>
              <a:rPr kumimoji="1" lang="ja-JP" altLang="en-US" sz="1600" b="1" dirty="0">
                <a:latin typeface="+mj-ea"/>
                <a:ea typeface="+mj-ea"/>
              </a:rPr>
              <a:t>要求パラメータチェック</a:t>
            </a:r>
          </a:p>
        </p:txBody>
      </p:sp>
      <p:sp>
        <p:nvSpPr>
          <p:cNvPr id="13" name="角丸四角形 41">
            <a:extLst>
              <a:ext uri="{FF2B5EF4-FFF2-40B4-BE49-F238E27FC236}">
                <a16:creationId xmlns:a16="http://schemas.microsoft.com/office/drawing/2014/main" id="{A99A4B84-754B-49D1-BFBE-F9A7DDD8432F}"/>
              </a:ext>
            </a:extLst>
          </p:cNvPr>
          <p:cNvSpPr/>
          <p:nvPr/>
        </p:nvSpPr>
        <p:spPr>
          <a:xfrm>
            <a:off x="8832709" y="1651911"/>
            <a:ext cx="1677646" cy="43200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退会チェック</a:t>
            </a:r>
          </a:p>
        </p:txBody>
      </p:sp>
      <p:cxnSp>
        <p:nvCxnSpPr>
          <p:cNvPr id="15" name="コネクタ: カギ線 14">
            <a:extLst>
              <a:ext uri="{FF2B5EF4-FFF2-40B4-BE49-F238E27FC236}">
                <a16:creationId xmlns:a16="http://schemas.microsoft.com/office/drawing/2014/main" id="{C04890F8-4956-451C-A97A-3452AFD54C32}"/>
              </a:ext>
            </a:extLst>
          </p:cNvPr>
          <p:cNvCxnSpPr>
            <a:cxnSpLocks/>
            <a:stCxn id="132" idx="3"/>
            <a:endCxn id="12" idx="1"/>
          </p:cNvCxnSpPr>
          <p:nvPr/>
        </p:nvCxnSpPr>
        <p:spPr>
          <a:xfrm flipV="1">
            <a:off x="4300465" y="1865441"/>
            <a:ext cx="915071" cy="4155389"/>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5587114D-3E21-4396-A12E-AD2CAA5DB994}"/>
              </a:ext>
            </a:extLst>
          </p:cNvPr>
          <p:cNvCxnSpPr>
            <a:cxnSpLocks/>
            <a:stCxn id="12" idx="3"/>
            <a:endCxn id="13" idx="1"/>
          </p:cNvCxnSpPr>
          <p:nvPr/>
        </p:nvCxnSpPr>
        <p:spPr>
          <a:xfrm>
            <a:off x="7918771" y="1865441"/>
            <a:ext cx="913938" cy="24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25C81DF6-1072-4AE8-A13A-7D06BF153DC2}"/>
              </a:ext>
            </a:extLst>
          </p:cNvPr>
          <p:cNvCxnSpPr>
            <a:cxnSpLocks/>
            <a:stCxn id="13" idx="2"/>
            <a:endCxn id="57" idx="0"/>
          </p:cNvCxnSpPr>
          <p:nvPr/>
        </p:nvCxnSpPr>
        <p:spPr>
          <a:xfrm rot="5400000">
            <a:off x="8077206" y="1043543"/>
            <a:ext cx="553958" cy="2634695"/>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判断 20">
            <a:extLst>
              <a:ext uri="{FF2B5EF4-FFF2-40B4-BE49-F238E27FC236}">
                <a16:creationId xmlns:a16="http://schemas.microsoft.com/office/drawing/2014/main" id="{1FCC616C-D317-46C6-8B46-3F96291581BD}"/>
              </a:ext>
            </a:extLst>
          </p:cNvPr>
          <p:cNvSpPr/>
          <p:nvPr/>
        </p:nvSpPr>
        <p:spPr>
          <a:xfrm>
            <a:off x="6852696" y="5156615"/>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sp>
        <p:nvSpPr>
          <p:cNvPr id="28" name="角丸四角形 41">
            <a:extLst>
              <a:ext uri="{FF2B5EF4-FFF2-40B4-BE49-F238E27FC236}">
                <a16:creationId xmlns:a16="http://schemas.microsoft.com/office/drawing/2014/main" id="{2146027F-D716-4DB4-9AD2-6A84A4813E98}"/>
              </a:ext>
            </a:extLst>
          </p:cNvPr>
          <p:cNvSpPr/>
          <p:nvPr/>
        </p:nvSpPr>
        <p:spPr>
          <a:xfrm>
            <a:off x="9339529" y="5130358"/>
            <a:ext cx="2533649" cy="392728"/>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dirty="0">
                <a:ln>
                  <a:solidFill>
                    <a:schemeClr val="bg1">
                      <a:lumMod val="85000"/>
                    </a:schemeClr>
                  </a:solidFill>
                </a:ln>
              </a:rPr>
              <a:t>ランディングページ</a:t>
            </a:r>
            <a:endParaRPr kumimoji="1" lang="ja-JP" altLang="en-US" sz="1600" b="1" dirty="0">
              <a:latin typeface="+mj-ea"/>
              <a:ea typeface="+mj-ea"/>
            </a:endParaRPr>
          </a:p>
        </p:txBody>
      </p:sp>
      <p:cxnSp>
        <p:nvCxnSpPr>
          <p:cNvPr id="29" name="コネクタ: カギ線 28">
            <a:extLst>
              <a:ext uri="{FF2B5EF4-FFF2-40B4-BE49-F238E27FC236}">
                <a16:creationId xmlns:a16="http://schemas.microsoft.com/office/drawing/2014/main" id="{C77E2FF9-ED5A-42EB-A1DB-DD4B5D9CDF30}"/>
              </a:ext>
            </a:extLst>
          </p:cNvPr>
          <p:cNvCxnSpPr>
            <a:cxnSpLocks/>
            <a:stCxn id="21" idx="3"/>
            <a:endCxn id="28" idx="1"/>
          </p:cNvCxnSpPr>
          <p:nvPr/>
        </p:nvCxnSpPr>
        <p:spPr>
          <a:xfrm>
            <a:off x="7219411" y="5325892"/>
            <a:ext cx="2120118" cy="830"/>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C504D40F-5ECA-4C5B-B3D4-F7AF54FE5F85}"/>
              </a:ext>
            </a:extLst>
          </p:cNvPr>
          <p:cNvCxnSpPr>
            <a:cxnSpLocks/>
            <a:stCxn id="21" idx="2"/>
          </p:cNvCxnSpPr>
          <p:nvPr/>
        </p:nvCxnSpPr>
        <p:spPr>
          <a:xfrm>
            <a:off x="7036054" y="5495169"/>
            <a:ext cx="18000" cy="47420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角丸四角形 46">
            <a:extLst>
              <a:ext uri="{FF2B5EF4-FFF2-40B4-BE49-F238E27FC236}">
                <a16:creationId xmlns:a16="http://schemas.microsoft.com/office/drawing/2014/main" id="{387E0B50-D2A4-467C-A67E-BDE0EA926A64}"/>
              </a:ext>
            </a:extLst>
          </p:cNvPr>
          <p:cNvSpPr/>
          <p:nvPr/>
        </p:nvSpPr>
        <p:spPr>
          <a:xfrm>
            <a:off x="5017216" y="5937759"/>
            <a:ext cx="6047024" cy="881468"/>
          </a:xfrm>
          <a:prstGeom prst="roundRect">
            <a:avLst>
              <a:gd name="adj" fmla="val 9096"/>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en-US" altLang="ja-JP" sz="1600" dirty="0">
              <a:solidFill>
                <a:schemeClr val="tx1"/>
              </a:solidFill>
            </a:endParaRPr>
          </a:p>
        </p:txBody>
      </p:sp>
      <p:sp>
        <p:nvSpPr>
          <p:cNvPr id="39" name="テキスト ボックス 38">
            <a:extLst>
              <a:ext uri="{FF2B5EF4-FFF2-40B4-BE49-F238E27FC236}">
                <a16:creationId xmlns:a16="http://schemas.microsoft.com/office/drawing/2014/main" id="{965212E3-5F60-4A74-AE9F-C03D461D1F37}"/>
              </a:ext>
            </a:extLst>
          </p:cNvPr>
          <p:cNvSpPr txBox="1"/>
          <p:nvPr/>
        </p:nvSpPr>
        <p:spPr>
          <a:xfrm>
            <a:off x="5023627" y="5930228"/>
            <a:ext cx="6047024" cy="338554"/>
          </a:xfrm>
          <a:prstGeom prst="rect">
            <a:avLst/>
          </a:prstGeom>
          <a:ln w="28575">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会員</a:t>
            </a:r>
            <a:r>
              <a:rPr kumimoji="1" lang="en-US" altLang="ja-JP" sz="1600" dirty="0">
                <a:latin typeface="HGP創英角ｺﾞｼｯｸUB" panose="020B0900000000000000" pitchFamily="50" charset="-128"/>
                <a:ea typeface="HGP創英角ｺﾞｼｯｸUB" panose="020B0900000000000000" pitchFamily="50" charset="-128"/>
              </a:rPr>
              <a:t>Top</a:t>
            </a:r>
            <a:r>
              <a:rPr kumimoji="1" lang="ja-JP" altLang="en-US" sz="1600" dirty="0">
                <a:latin typeface="HGP創英角ｺﾞｼｯｸUB" panose="020B0900000000000000" pitchFamily="50" charset="-128"/>
                <a:ea typeface="HGP創英角ｺﾞｼｯｸUB" panose="020B0900000000000000" pitchFamily="50" charset="-128"/>
              </a:rPr>
              <a:t>ページゲートウェイ</a:t>
            </a:r>
          </a:p>
        </p:txBody>
      </p:sp>
      <p:sp>
        <p:nvSpPr>
          <p:cNvPr id="40" name="角丸四角形 41">
            <a:extLst>
              <a:ext uri="{FF2B5EF4-FFF2-40B4-BE49-F238E27FC236}">
                <a16:creationId xmlns:a16="http://schemas.microsoft.com/office/drawing/2014/main" id="{848B1666-3749-4592-9C1E-85C29E9C9802}"/>
              </a:ext>
            </a:extLst>
          </p:cNvPr>
          <p:cNvSpPr/>
          <p:nvPr/>
        </p:nvSpPr>
        <p:spPr>
          <a:xfrm>
            <a:off x="5624728" y="6308040"/>
            <a:ext cx="1849433"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600" b="1" dirty="0">
                <a:latin typeface="+mj-ea"/>
                <a:ea typeface="+mj-ea"/>
              </a:rPr>
              <a:t>PC</a:t>
            </a:r>
            <a:r>
              <a:rPr kumimoji="1" lang="ja-JP" altLang="en-US" sz="1600" b="1" dirty="0">
                <a:latin typeface="+mj-ea"/>
                <a:ea typeface="+mj-ea"/>
              </a:rPr>
              <a:t> </a:t>
            </a:r>
            <a:r>
              <a:rPr kumimoji="1" lang="en-US" altLang="ja-JP" sz="1600" b="1" dirty="0">
                <a:latin typeface="+mj-ea"/>
                <a:ea typeface="+mj-ea"/>
              </a:rPr>
              <a:t>Top</a:t>
            </a:r>
            <a:endParaRPr kumimoji="1" lang="ja-JP" altLang="en-US" sz="1600" b="1" dirty="0">
              <a:latin typeface="+mj-ea"/>
              <a:ea typeface="+mj-ea"/>
            </a:endParaRPr>
          </a:p>
        </p:txBody>
      </p:sp>
      <p:pic>
        <p:nvPicPr>
          <p:cNvPr id="44" name="図 43">
            <a:extLst>
              <a:ext uri="{FF2B5EF4-FFF2-40B4-BE49-F238E27FC236}">
                <a16:creationId xmlns:a16="http://schemas.microsoft.com/office/drawing/2014/main" id="{D8C92D26-5D02-4CFE-A7F2-950C264C1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822" y="885026"/>
            <a:ext cx="366715" cy="932938"/>
          </a:xfrm>
          <a:prstGeom prst="rect">
            <a:avLst/>
          </a:prstGeom>
        </p:spPr>
      </p:pic>
      <p:cxnSp>
        <p:nvCxnSpPr>
          <p:cNvPr id="46" name="コネクタ: カギ線 45">
            <a:extLst>
              <a:ext uri="{FF2B5EF4-FFF2-40B4-BE49-F238E27FC236}">
                <a16:creationId xmlns:a16="http://schemas.microsoft.com/office/drawing/2014/main" id="{6CB27E74-4D74-4694-BADC-B782213CFBE3}"/>
              </a:ext>
            </a:extLst>
          </p:cNvPr>
          <p:cNvCxnSpPr>
            <a:cxnSpLocks/>
            <a:stCxn id="44" idx="3"/>
            <a:endCxn id="118" idx="1"/>
          </p:cNvCxnSpPr>
          <p:nvPr/>
        </p:nvCxnSpPr>
        <p:spPr>
          <a:xfrm>
            <a:off x="685537" y="1351495"/>
            <a:ext cx="408403" cy="1"/>
          </a:xfrm>
          <a:prstGeom prst="bentConnector3">
            <a:avLst>
              <a:gd name="adj1" fmla="val 5000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角丸四角形 46">
            <a:extLst>
              <a:ext uri="{FF2B5EF4-FFF2-40B4-BE49-F238E27FC236}">
                <a16:creationId xmlns:a16="http://schemas.microsoft.com/office/drawing/2014/main" id="{253966A3-1242-4E5F-B1E6-2F6E813A775A}"/>
              </a:ext>
            </a:extLst>
          </p:cNvPr>
          <p:cNvSpPr/>
          <p:nvPr/>
        </p:nvSpPr>
        <p:spPr>
          <a:xfrm>
            <a:off x="5365166" y="2975222"/>
            <a:ext cx="3238120" cy="1033221"/>
          </a:xfrm>
          <a:prstGeom prst="roundRect">
            <a:avLst>
              <a:gd name="adj" fmla="val 9096"/>
            </a:avLst>
          </a:prstGeom>
          <a:solidFill>
            <a:schemeClr val="accent3">
              <a:lumMod val="40000"/>
              <a:lumOff val="6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en-US" altLang="ja-JP" sz="1600" dirty="0">
              <a:solidFill>
                <a:schemeClr val="tx1"/>
              </a:solidFill>
            </a:endParaRPr>
          </a:p>
        </p:txBody>
      </p:sp>
      <p:sp>
        <p:nvSpPr>
          <p:cNvPr id="50" name="テキスト ボックス 49">
            <a:extLst>
              <a:ext uri="{FF2B5EF4-FFF2-40B4-BE49-F238E27FC236}">
                <a16:creationId xmlns:a16="http://schemas.microsoft.com/office/drawing/2014/main" id="{C64CDC85-C9EC-4A6C-857B-DED5487946AA}"/>
              </a:ext>
            </a:extLst>
          </p:cNvPr>
          <p:cNvSpPr txBox="1"/>
          <p:nvPr/>
        </p:nvSpPr>
        <p:spPr>
          <a:xfrm>
            <a:off x="5365166" y="2989744"/>
            <a:ext cx="3227392" cy="338554"/>
          </a:xfrm>
          <a:prstGeom prst="rect">
            <a:avLst/>
          </a:prstGeom>
          <a:ln w="28575">
            <a:solidFill>
              <a:srgbClr val="3366CC"/>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本</a:t>
            </a:r>
            <a:r>
              <a:rPr kumimoji="1" lang="en-US" altLang="ja-JP" sz="1600" dirty="0">
                <a:latin typeface="HGP創英角ｺﾞｼｯｸUB" panose="020B0900000000000000" pitchFamily="50" charset="-128"/>
                <a:ea typeface="HGP創英角ｺﾞｼｯｸUB" panose="020B0900000000000000" pitchFamily="50" charset="-128"/>
              </a:rPr>
              <a:t>PW</a:t>
            </a:r>
            <a:r>
              <a:rPr kumimoji="1" lang="ja-JP" altLang="en-US" sz="1600" dirty="0">
                <a:latin typeface="HGP創英角ｺﾞｼｯｸUB" panose="020B0900000000000000" pitchFamily="50" charset="-128"/>
                <a:ea typeface="HGP創英角ｺﾞｼｯｸUB" panose="020B0900000000000000" pitchFamily="50" charset="-128"/>
              </a:rPr>
              <a:t>登録機能</a:t>
            </a:r>
            <a:r>
              <a:rPr kumimoji="1" lang="en-US" altLang="ja-JP" sz="1600" dirty="0">
                <a:latin typeface="HGP創英角ｺﾞｼｯｸUB" panose="020B0900000000000000" pitchFamily="50" charset="-128"/>
                <a:ea typeface="HGP創英角ｺﾞｼｯｸUB" panose="020B0900000000000000" pitchFamily="50" charset="-128"/>
              </a:rPr>
              <a:t>(</a:t>
            </a:r>
            <a:r>
              <a:rPr kumimoji="1" lang="ja-JP" altLang="en-US" sz="1600" dirty="0">
                <a:latin typeface="HGP創英角ｺﾞｼｯｸUB" panose="020B0900000000000000" pitchFamily="50" charset="-128"/>
                <a:ea typeface="HGP創英角ｺﾞｼｯｸUB" panose="020B0900000000000000" pitchFamily="50" charset="-128"/>
              </a:rPr>
              <a:t>認証ページ</a:t>
            </a:r>
            <a:r>
              <a:rPr kumimoji="1" lang="en-US" altLang="ja-JP" sz="1600" dirty="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52" name="角丸四角形 41">
            <a:extLst>
              <a:ext uri="{FF2B5EF4-FFF2-40B4-BE49-F238E27FC236}">
                <a16:creationId xmlns:a16="http://schemas.microsoft.com/office/drawing/2014/main" id="{C66B83A8-ADB2-42E8-8976-F7C6B7E75E3A}"/>
              </a:ext>
            </a:extLst>
          </p:cNvPr>
          <p:cNvSpPr/>
          <p:nvPr/>
        </p:nvSpPr>
        <p:spPr>
          <a:xfrm>
            <a:off x="5769230" y="3481652"/>
            <a:ext cx="2533649" cy="392107"/>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600" b="1" dirty="0">
                <a:latin typeface="+mj-ea"/>
                <a:ea typeface="+mj-ea"/>
              </a:rPr>
              <a:t>本</a:t>
            </a:r>
            <a:r>
              <a:rPr kumimoji="1" lang="en-US" altLang="ja-JP" sz="1600" b="1" dirty="0">
                <a:latin typeface="+mj-ea"/>
                <a:ea typeface="+mj-ea"/>
              </a:rPr>
              <a:t>PW</a:t>
            </a:r>
            <a:r>
              <a:rPr kumimoji="1" lang="ja-JP" altLang="en-US" sz="1600" b="1" dirty="0">
                <a:latin typeface="+mj-ea"/>
                <a:ea typeface="+mj-ea"/>
              </a:rPr>
              <a:t>登録</a:t>
            </a:r>
          </a:p>
        </p:txBody>
      </p:sp>
      <p:sp>
        <p:nvSpPr>
          <p:cNvPr id="53" name="角丸四角形 41">
            <a:extLst>
              <a:ext uri="{FF2B5EF4-FFF2-40B4-BE49-F238E27FC236}">
                <a16:creationId xmlns:a16="http://schemas.microsoft.com/office/drawing/2014/main" id="{A21CA4DC-8228-41C1-9104-2635BB1AA3CF}"/>
              </a:ext>
            </a:extLst>
          </p:cNvPr>
          <p:cNvSpPr/>
          <p:nvPr/>
        </p:nvSpPr>
        <p:spPr>
          <a:xfrm>
            <a:off x="7630536" y="6308040"/>
            <a:ext cx="1849433" cy="432001"/>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スマホ </a:t>
            </a:r>
            <a:r>
              <a:rPr kumimoji="1" lang="en-US" altLang="ja-JP" sz="1600" b="1" dirty="0">
                <a:latin typeface="+mj-ea"/>
                <a:ea typeface="+mj-ea"/>
              </a:rPr>
              <a:t>Top</a:t>
            </a:r>
            <a:endParaRPr kumimoji="1" lang="ja-JP" altLang="en-US" sz="1600" b="1" dirty="0">
              <a:latin typeface="+mj-ea"/>
              <a:ea typeface="+mj-ea"/>
            </a:endParaRPr>
          </a:p>
        </p:txBody>
      </p:sp>
      <p:sp>
        <p:nvSpPr>
          <p:cNvPr id="55" name="テキスト ボックス 54">
            <a:extLst>
              <a:ext uri="{FF2B5EF4-FFF2-40B4-BE49-F238E27FC236}">
                <a16:creationId xmlns:a16="http://schemas.microsoft.com/office/drawing/2014/main" id="{89403301-E194-4895-8B4C-428D905C430C}"/>
              </a:ext>
            </a:extLst>
          </p:cNvPr>
          <p:cNvSpPr txBox="1"/>
          <p:nvPr/>
        </p:nvSpPr>
        <p:spPr>
          <a:xfrm>
            <a:off x="9571931" y="6390441"/>
            <a:ext cx="733949" cy="338554"/>
          </a:xfrm>
          <a:prstGeom prst="rect">
            <a:avLst/>
          </a:prstGeom>
          <a:noFill/>
        </p:spPr>
        <p:txBody>
          <a:bodyPr wrap="square" rtlCol="0">
            <a:spAutoFit/>
          </a:bodyPr>
          <a:lstStyle/>
          <a:p>
            <a:r>
              <a:rPr kumimoji="1" lang="ja-JP" altLang="en-US" sz="1600" dirty="0"/>
              <a:t>・・・</a:t>
            </a:r>
          </a:p>
        </p:txBody>
      </p:sp>
      <p:sp>
        <p:nvSpPr>
          <p:cNvPr id="86" name="角丸四角形 46">
            <a:extLst>
              <a:ext uri="{FF2B5EF4-FFF2-40B4-BE49-F238E27FC236}">
                <a16:creationId xmlns:a16="http://schemas.microsoft.com/office/drawing/2014/main" id="{759EA38B-D757-4B10-8C67-EB5DD16CAAC8}"/>
              </a:ext>
            </a:extLst>
          </p:cNvPr>
          <p:cNvSpPr/>
          <p:nvPr/>
        </p:nvSpPr>
        <p:spPr>
          <a:xfrm>
            <a:off x="5017216" y="1210844"/>
            <a:ext cx="3099877" cy="1128863"/>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a:t>
            </a:r>
            <a:r>
              <a:rPr kumimoji="1" lang="ja-JP" altLang="en-US" sz="1600" dirty="0">
                <a:solidFill>
                  <a:schemeClr val="tx1"/>
                </a:solidFill>
              </a:rPr>
              <a:t>ログインエンジン内</a:t>
            </a:r>
            <a:r>
              <a:rPr kumimoji="1" lang="en-US" altLang="ja-JP" sz="1600" dirty="0">
                <a:solidFill>
                  <a:schemeClr val="tx1"/>
                </a:solidFill>
              </a:rPr>
              <a:t>SSO</a:t>
            </a:r>
            <a:r>
              <a:rPr kumimoji="1" lang="ja-JP" altLang="en-US" sz="1600" dirty="0">
                <a:solidFill>
                  <a:schemeClr val="tx1"/>
                </a:solidFill>
              </a:rPr>
              <a:t> </a:t>
            </a:r>
            <a:r>
              <a:rPr kumimoji="1" lang="en-US" altLang="ja-JP" sz="1600" dirty="0">
                <a:solidFill>
                  <a:schemeClr val="tx1"/>
                </a:solidFill>
              </a:rPr>
              <a:t>I/F)</a:t>
            </a:r>
            <a:endParaRPr kumimoji="1" lang="ja-JP" altLang="en-US" sz="1600" dirty="0">
              <a:solidFill>
                <a:schemeClr val="tx1"/>
              </a:solidFill>
            </a:endParaRPr>
          </a:p>
        </p:txBody>
      </p:sp>
      <p:sp>
        <p:nvSpPr>
          <p:cNvPr id="118" name="角丸四角形 41">
            <a:extLst>
              <a:ext uri="{FF2B5EF4-FFF2-40B4-BE49-F238E27FC236}">
                <a16:creationId xmlns:a16="http://schemas.microsoft.com/office/drawing/2014/main" id="{9ED6DABB-00CE-4707-B942-50B9915337A6}"/>
              </a:ext>
            </a:extLst>
          </p:cNvPr>
          <p:cNvSpPr/>
          <p:nvPr/>
        </p:nvSpPr>
        <p:spPr>
          <a:xfrm>
            <a:off x="1093940" y="1135496"/>
            <a:ext cx="2294831" cy="432000"/>
          </a:xfrm>
          <a:prstGeom prst="roundRect">
            <a:avLst>
              <a:gd name="adj" fmla="val 11384"/>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b="1" dirty="0">
                <a:latin typeface="+mj-ea"/>
                <a:ea typeface="+mj-ea"/>
              </a:rPr>
              <a:t>提携先サイトログイン</a:t>
            </a:r>
          </a:p>
        </p:txBody>
      </p:sp>
      <p:sp>
        <p:nvSpPr>
          <p:cNvPr id="122" name="角丸四角形 46">
            <a:extLst>
              <a:ext uri="{FF2B5EF4-FFF2-40B4-BE49-F238E27FC236}">
                <a16:creationId xmlns:a16="http://schemas.microsoft.com/office/drawing/2014/main" id="{A82D1C8D-ED6C-4D76-8C63-3BC68246D735}"/>
              </a:ext>
            </a:extLst>
          </p:cNvPr>
          <p:cNvSpPr/>
          <p:nvPr/>
        </p:nvSpPr>
        <p:spPr>
          <a:xfrm>
            <a:off x="318822" y="2599295"/>
            <a:ext cx="4241238" cy="3970194"/>
          </a:xfrm>
          <a:prstGeom prst="roundRect">
            <a:avLst>
              <a:gd name="adj" fmla="val 1501"/>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ja-JP" altLang="en-US" sz="1600" dirty="0">
              <a:solidFill>
                <a:schemeClr val="tx1"/>
              </a:solidFill>
            </a:endParaRPr>
          </a:p>
        </p:txBody>
      </p:sp>
      <p:sp>
        <p:nvSpPr>
          <p:cNvPr id="123" name="円/楕円 30">
            <a:extLst>
              <a:ext uri="{FF2B5EF4-FFF2-40B4-BE49-F238E27FC236}">
                <a16:creationId xmlns:a16="http://schemas.microsoft.com/office/drawing/2014/main" id="{2EC0D639-B9B7-41EA-9168-1057F4F7B2E7}"/>
              </a:ext>
            </a:extLst>
          </p:cNvPr>
          <p:cNvSpPr/>
          <p:nvPr/>
        </p:nvSpPr>
        <p:spPr>
          <a:xfrm>
            <a:off x="3845030" y="1795500"/>
            <a:ext cx="158334" cy="15817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600" dirty="0">
              <a:ln>
                <a:solidFill>
                  <a:schemeClr val="accent2">
                    <a:lumMod val="75000"/>
                  </a:schemeClr>
                </a:solidFill>
              </a:ln>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124" name="角丸四角形 41">
            <a:extLst>
              <a:ext uri="{FF2B5EF4-FFF2-40B4-BE49-F238E27FC236}">
                <a16:creationId xmlns:a16="http://schemas.microsoft.com/office/drawing/2014/main" id="{C3AB1600-587E-4873-AC3A-D38931B2C27C}"/>
              </a:ext>
            </a:extLst>
          </p:cNvPr>
          <p:cNvSpPr/>
          <p:nvPr/>
        </p:nvSpPr>
        <p:spPr>
          <a:xfrm>
            <a:off x="612056" y="3159699"/>
            <a:ext cx="3685932" cy="40011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en-US" altLang="ja-JP" sz="1600" b="1" dirty="0">
                <a:latin typeface="+mj-ea"/>
                <a:ea typeface="+mj-ea"/>
              </a:rPr>
              <a:t>SSO</a:t>
            </a:r>
            <a:r>
              <a:rPr kumimoji="1" lang="ja-JP" altLang="en-US" sz="1600" b="1" dirty="0">
                <a:latin typeface="+mj-ea"/>
                <a:ea typeface="+mj-ea"/>
              </a:rPr>
              <a:t>要求パラメータチェック</a:t>
            </a:r>
          </a:p>
        </p:txBody>
      </p:sp>
      <p:sp>
        <p:nvSpPr>
          <p:cNvPr id="129" name="角丸四角形 41">
            <a:extLst>
              <a:ext uri="{FF2B5EF4-FFF2-40B4-BE49-F238E27FC236}">
                <a16:creationId xmlns:a16="http://schemas.microsoft.com/office/drawing/2014/main" id="{67802873-533F-415C-BA7C-2C8393DA5CF1}"/>
              </a:ext>
            </a:extLst>
          </p:cNvPr>
          <p:cNvSpPr/>
          <p:nvPr/>
        </p:nvSpPr>
        <p:spPr>
          <a:xfrm>
            <a:off x="612056" y="3812426"/>
            <a:ext cx="3685932" cy="439059"/>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ja-JP" altLang="en-US" sz="1600" b="1" dirty="0">
                <a:latin typeface="+mj-ea"/>
                <a:ea typeface="+mj-ea"/>
              </a:rPr>
              <a:t>パラメータ内の提携先会員</a:t>
            </a:r>
            <a:r>
              <a:rPr kumimoji="1" lang="en-US" altLang="ja-JP" sz="1600" b="1" dirty="0">
                <a:latin typeface="+mj-ea"/>
                <a:ea typeface="+mj-ea"/>
              </a:rPr>
              <a:t>ID</a:t>
            </a:r>
            <a:r>
              <a:rPr kumimoji="1" lang="ja-JP" altLang="en-US" sz="1600" b="1" dirty="0">
                <a:latin typeface="+mj-ea"/>
                <a:ea typeface="+mj-ea"/>
              </a:rPr>
              <a:t>をデコード</a:t>
            </a:r>
          </a:p>
        </p:txBody>
      </p:sp>
      <p:sp>
        <p:nvSpPr>
          <p:cNvPr id="130" name="角丸四角形 41">
            <a:extLst>
              <a:ext uri="{FF2B5EF4-FFF2-40B4-BE49-F238E27FC236}">
                <a16:creationId xmlns:a16="http://schemas.microsoft.com/office/drawing/2014/main" id="{A6D2062D-8310-4641-B53E-E12DB17810DF}"/>
              </a:ext>
            </a:extLst>
          </p:cNvPr>
          <p:cNvSpPr/>
          <p:nvPr/>
        </p:nvSpPr>
        <p:spPr>
          <a:xfrm>
            <a:off x="612056" y="4507268"/>
            <a:ext cx="3685932" cy="708027"/>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ja-JP" altLang="en-US" sz="1600" b="1" dirty="0">
                <a:latin typeface="+mj-ea"/>
                <a:ea typeface="+mj-ea"/>
              </a:rPr>
              <a:t>提携先会員</a:t>
            </a:r>
            <a:r>
              <a:rPr kumimoji="1" lang="en-US" altLang="ja-JP" sz="1600" b="1" dirty="0">
                <a:latin typeface="+mj-ea"/>
                <a:ea typeface="+mj-ea"/>
              </a:rPr>
              <a:t>ID</a:t>
            </a:r>
            <a:r>
              <a:rPr kumimoji="1" lang="ja-JP" altLang="en-US" sz="1600" b="1" dirty="0">
                <a:latin typeface="+mj-ea"/>
                <a:ea typeface="+mj-ea"/>
              </a:rPr>
              <a:t>に対応する</a:t>
            </a:r>
            <a:r>
              <a:rPr kumimoji="1" lang="en-US" altLang="ja-JP" sz="1600" b="1" dirty="0">
                <a:latin typeface="+mj-ea"/>
                <a:ea typeface="+mj-ea"/>
              </a:rPr>
              <a:t>16</a:t>
            </a:r>
            <a:r>
              <a:rPr kumimoji="1" lang="ja-JP" altLang="en-US" sz="1600" b="1" dirty="0">
                <a:latin typeface="+mj-ea"/>
                <a:ea typeface="+mj-ea"/>
              </a:rPr>
              <a:t>桁会員番号を取得</a:t>
            </a:r>
          </a:p>
        </p:txBody>
      </p:sp>
      <p:sp>
        <p:nvSpPr>
          <p:cNvPr id="132" name="角丸四角形 41">
            <a:extLst>
              <a:ext uri="{FF2B5EF4-FFF2-40B4-BE49-F238E27FC236}">
                <a16:creationId xmlns:a16="http://schemas.microsoft.com/office/drawing/2014/main" id="{51097ED1-EE0B-484E-83A9-778A74A726BC}"/>
              </a:ext>
            </a:extLst>
          </p:cNvPr>
          <p:cNvSpPr/>
          <p:nvPr/>
        </p:nvSpPr>
        <p:spPr>
          <a:xfrm>
            <a:off x="614533" y="5677822"/>
            <a:ext cx="3685932" cy="686016"/>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r>
              <a:rPr kumimoji="1" lang="ja-JP" altLang="en-US" sz="1600" b="1" dirty="0">
                <a:latin typeface="+mj-ea"/>
                <a:ea typeface="+mj-ea"/>
              </a:rPr>
              <a:t>えらべる倶楽部ログインエンジン専用</a:t>
            </a:r>
            <a:r>
              <a:rPr kumimoji="1" lang="en-US" altLang="ja-JP" sz="1600" b="1" dirty="0">
                <a:latin typeface="+mj-ea"/>
                <a:ea typeface="+mj-ea"/>
              </a:rPr>
              <a:t>SSO</a:t>
            </a:r>
            <a:r>
              <a:rPr kumimoji="1" lang="ja-JP" altLang="en-US" sz="1600" b="1" dirty="0">
                <a:latin typeface="+mj-ea"/>
                <a:ea typeface="+mj-ea"/>
              </a:rPr>
              <a:t>連携要求パラメータ生成</a:t>
            </a:r>
          </a:p>
        </p:txBody>
      </p:sp>
      <p:cxnSp>
        <p:nvCxnSpPr>
          <p:cNvPr id="134" name="コネクタ: カギ線 133">
            <a:extLst>
              <a:ext uri="{FF2B5EF4-FFF2-40B4-BE49-F238E27FC236}">
                <a16:creationId xmlns:a16="http://schemas.microsoft.com/office/drawing/2014/main" id="{A3979B20-751C-40E9-A25A-68E3E37FDB25}"/>
              </a:ext>
            </a:extLst>
          </p:cNvPr>
          <p:cNvCxnSpPr>
            <a:cxnSpLocks/>
            <a:stCxn id="130" idx="2"/>
            <a:endCxn id="132" idx="0"/>
          </p:cNvCxnSpPr>
          <p:nvPr/>
        </p:nvCxnSpPr>
        <p:spPr>
          <a:xfrm rot="16200000" flipH="1">
            <a:off x="2224997" y="5445319"/>
            <a:ext cx="462527" cy="247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7" name="コネクタ: カギ線 136">
            <a:extLst>
              <a:ext uri="{FF2B5EF4-FFF2-40B4-BE49-F238E27FC236}">
                <a16:creationId xmlns:a16="http://schemas.microsoft.com/office/drawing/2014/main" id="{2A9E67CC-AE03-4176-85E4-4CAD85FE68A1}"/>
              </a:ext>
            </a:extLst>
          </p:cNvPr>
          <p:cNvCxnSpPr>
            <a:cxnSpLocks/>
            <a:stCxn id="129" idx="2"/>
            <a:endCxn id="130" idx="0"/>
          </p:cNvCxnSpPr>
          <p:nvPr/>
        </p:nvCxnSpPr>
        <p:spPr>
          <a:xfrm rot="5400000">
            <a:off x="2327131" y="4379376"/>
            <a:ext cx="255783" cy="1270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0" name="コネクタ: カギ線 139">
            <a:extLst>
              <a:ext uri="{FF2B5EF4-FFF2-40B4-BE49-F238E27FC236}">
                <a16:creationId xmlns:a16="http://schemas.microsoft.com/office/drawing/2014/main" id="{1A8744CC-6B02-4BE1-A8C1-DC19BBC3E1C5}"/>
              </a:ext>
            </a:extLst>
          </p:cNvPr>
          <p:cNvCxnSpPr>
            <a:cxnSpLocks/>
            <a:stCxn id="124" idx="2"/>
            <a:endCxn id="129" idx="0"/>
          </p:cNvCxnSpPr>
          <p:nvPr/>
        </p:nvCxnSpPr>
        <p:spPr>
          <a:xfrm rot="5400000">
            <a:off x="2328714" y="3686117"/>
            <a:ext cx="252617" cy="1270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3" name="コネクタ: カギ線 142">
            <a:extLst>
              <a:ext uri="{FF2B5EF4-FFF2-40B4-BE49-F238E27FC236}">
                <a16:creationId xmlns:a16="http://schemas.microsoft.com/office/drawing/2014/main" id="{69D7FCFA-0FFB-44AA-B190-77F77F3F0860}"/>
              </a:ext>
            </a:extLst>
          </p:cNvPr>
          <p:cNvCxnSpPr>
            <a:cxnSpLocks/>
            <a:stCxn id="123" idx="4"/>
            <a:endCxn id="124" idx="0"/>
          </p:cNvCxnSpPr>
          <p:nvPr/>
        </p:nvCxnSpPr>
        <p:spPr>
          <a:xfrm rot="5400000">
            <a:off x="2586597" y="1822099"/>
            <a:ext cx="1206026" cy="1469175"/>
          </a:xfrm>
          <a:prstGeom prst="bentConnector3">
            <a:avLst>
              <a:gd name="adj1" fmla="val 23674"/>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1" name="角丸四角形 46">
            <a:extLst>
              <a:ext uri="{FF2B5EF4-FFF2-40B4-BE49-F238E27FC236}">
                <a16:creationId xmlns:a16="http://schemas.microsoft.com/office/drawing/2014/main" id="{0B3C41BA-EA4E-46A3-B9DC-E90736B544B3}"/>
              </a:ext>
            </a:extLst>
          </p:cNvPr>
          <p:cNvSpPr/>
          <p:nvPr/>
        </p:nvSpPr>
        <p:spPr>
          <a:xfrm>
            <a:off x="482321" y="3049658"/>
            <a:ext cx="3918857" cy="2298297"/>
          </a:xfrm>
          <a:prstGeom prst="roundRect">
            <a:avLst>
              <a:gd name="adj" fmla="val 4269"/>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600" dirty="0">
              <a:solidFill>
                <a:schemeClr val="tx1"/>
              </a:solidFill>
            </a:endParaRPr>
          </a:p>
        </p:txBody>
      </p:sp>
      <p:sp>
        <p:nvSpPr>
          <p:cNvPr id="47" name="テキスト ボックス 46">
            <a:extLst>
              <a:ext uri="{FF2B5EF4-FFF2-40B4-BE49-F238E27FC236}">
                <a16:creationId xmlns:a16="http://schemas.microsoft.com/office/drawing/2014/main" id="{74F260FD-7049-4E08-BBD6-E0537EB94490}"/>
              </a:ext>
            </a:extLst>
          </p:cNvPr>
          <p:cNvSpPr txBox="1"/>
          <p:nvPr/>
        </p:nvSpPr>
        <p:spPr>
          <a:xfrm>
            <a:off x="318822" y="2477615"/>
            <a:ext cx="4241238" cy="338554"/>
          </a:xfrm>
          <a:prstGeom prst="rect">
            <a:avLst/>
          </a:prstGeom>
          <a:ln w="28575">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en-US" altLang="ja-JP" sz="1600" dirty="0">
                <a:latin typeface="HGP創英角ｺﾞｼｯｸUB" panose="020B0900000000000000" pitchFamily="50" charset="-128"/>
                <a:ea typeface="HGP創英角ｺﾞｼｯｸUB" panose="020B0900000000000000" pitchFamily="50" charset="-128"/>
              </a:rPr>
              <a:t>SSO I/F </a:t>
            </a:r>
            <a:r>
              <a:rPr kumimoji="1" lang="ja-JP" altLang="en-US" sz="1600" dirty="0">
                <a:latin typeface="HGP創英角ｺﾞｼｯｸUB" panose="020B0900000000000000" pitchFamily="50" charset="-128"/>
                <a:ea typeface="HGP創英角ｺﾞｼｯｸUB" panose="020B0900000000000000" pitchFamily="50" charset="-128"/>
              </a:rPr>
              <a:t>ページ</a:t>
            </a:r>
            <a:r>
              <a:rPr kumimoji="1" lang="en-US" altLang="ja-JP" sz="1600" dirty="0">
                <a:latin typeface="HGP創英角ｺﾞｼｯｸUB" panose="020B0900000000000000" pitchFamily="50" charset="-128"/>
                <a:ea typeface="HGP創英角ｺﾞｼｯｸUB" panose="020B0900000000000000" pitchFamily="50" charset="-128"/>
              </a:rPr>
              <a:t>(</a:t>
            </a:r>
            <a:r>
              <a:rPr kumimoji="1" lang="ja-JP" altLang="en-US" sz="1600" dirty="0">
                <a:latin typeface="HGP創英角ｺﾞｼｯｸUB" panose="020B0900000000000000" pitchFamily="50" charset="-128"/>
                <a:ea typeface="HGP創英角ｺﾞｼｯｸUB" panose="020B0900000000000000" pitchFamily="50" charset="-128"/>
              </a:rPr>
              <a:t>汎用</a:t>
            </a:r>
            <a:r>
              <a:rPr kumimoji="1" lang="en-US" altLang="ja-JP" sz="1600" dirty="0">
                <a:latin typeface="HGP創英角ｺﾞｼｯｸUB" panose="020B0900000000000000" pitchFamily="50" charset="-128"/>
                <a:ea typeface="HGP創英角ｺﾞｼｯｸUB" panose="020B0900000000000000" pitchFamily="50" charset="-128"/>
              </a:rPr>
              <a:t>SSO/</a:t>
            </a:r>
            <a:r>
              <a:rPr kumimoji="1" lang="ja-JP" altLang="en-US" sz="1600" dirty="0">
                <a:latin typeface="HGP創英角ｺﾞｼｯｸUB" panose="020B0900000000000000" pitchFamily="50" charset="-128"/>
                <a:ea typeface="HGP創英角ｺﾞｼｯｸUB" panose="020B0900000000000000" pitchFamily="50" charset="-128"/>
              </a:rPr>
              <a:t>ライフ</a:t>
            </a:r>
            <a:r>
              <a:rPr kumimoji="1" lang="en-US" altLang="ja-JP" sz="1600" dirty="0">
                <a:latin typeface="HGP創英角ｺﾞｼｯｸUB" panose="020B0900000000000000" pitchFamily="50" charset="-128"/>
                <a:ea typeface="HGP創英角ｺﾞｼｯｸUB" panose="020B0900000000000000" pitchFamily="50" charset="-128"/>
              </a:rPr>
              <a:t>SSO)</a:t>
            </a:r>
          </a:p>
        </p:txBody>
      </p:sp>
      <p:sp>
        <p:nvSpPr>
          <p:cNvPr id="45" name="角丸四角形 46">
            <a:extLst>
              <a:ext uri="{FF2B5EF4-FFF2-40B4-BE49-F238E27FC236}">
                <a16:creationId xmlns:a16="http://schemas.microsoft.com/office/drawing/2014/main" id="{8CB87CCE-1392-4658-A28C-B15CD848E9E5}"/>
              </a:ext>
            </a:extLst>
          </p:cNvPr>
          <p:cNvSpPr/>
          <p:nvPr/>
        </p:nvSpPr>
        <p:spPr>
          <a:xfrm>
            <a:off x="9275713" y="3147935"/>
            <a:ext cx="2597466" cy="1853445"/>
          </a:xfrm>
          <a:prstGeom prst="roundRect">
            <a:avLst>
              <a:gd name="adj" fmla="val 4269"/>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rPr>
              <a:t>パラメータ指定遷移先</a:t>
            </a:r>
          </a:p>
        </p:txBody>
      </p:sp>
      <p:sp>
        <p:nvSpPr>
          <p:cNvPr id="48" name="角丸四角形 41">
            <a:extLst>
              <a:ext uri="{FF2B5EF4-FFF2-40B4-BE49-F238E27FC236}">
                <a16:creationId xmlns:a16="http://schemas.microsoft.com/office/drawing/2014/main" id="{843C9EB4-BA8C-4A6D-9DD6-92796923D393}"/>
              </a:ext>
            </a:extLst>
          </p:cNvPr>
          <p:cNvSpPr/>
          <p:nvPr/>
        </p:nvSpPr>
        <p:spPr>
          <a:xfrm>
            <a:off x="9474200" y="3566022"/>
            <a:ext cx="2092091" cy="640850"/>
          </a:xfrm>
          <a:prstGeom prst="roundRect">
            <a:avLst>
              <a:gd name="adj" fmla="val 11384"/>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1600" b="1" dirty="0">
                <a:latin typeface="+mj-ea"/>
                <a:ea typeface="+mj-ea"/>
              </a:rPr>
              <a:t>PC</a:t>
            </a:r>
            <a:r>
              <a:rPr kumimoji="1" lang="ja-JP" altLang="en-US" sz="1600" b="1" dirty="0">
                <a:latin typeface="+mj-ea"/>
                <a:ea typeface="+mj-ea"/>
              </a:rPr>
              <a:t>⇔スマホ・遷移先</a:t>
            </a:r>
            <a:br>
              <a:rPr kumimoji="1" lang="en-US" altLang="ja-JP" sz="1600" b="1" dirty="0">
                <a:latin typeface="+mj-ea"/>
                <a:ea typeface="+mj-ea"/>
              </a:rPr>
            </a:br>
            <a:r>
              <a:rPr kumimoji="1" lang="ja-JP" altLang="en-US" sz="1600" b="1" dirty="0">
                <a:latin typeface="+mj-ea"/>
                <a:ea typeface="+mj-ea"/>
              </a:rPr>
              <a:t>自動変換</a:t>
            </a:r>
          </a:p>
        </p:txBody>
      </p:sp>
      <p:sp>
        <p:nvSpPr>
          <p:cNvPr id="54" name="角丸四角形 41">
            <a:extLst>
              <a:ext uri="{FF2B5EF4-FFF2-40B4-BE49-F238E27FC236}">
                <a16:creationId xmlns:a16="http://schemas.microsoft.com/office/drawing/2014/main" id="{DAEA778B-A7AE-41DD-839A-23629533866B}"/>
              </a:ext>
            </a:extLst>
          </p:cNvPr>
          <p:cNvSpPr/>
          <p:nvPr/>
        </p:nvSpPr>
        <p:spPr>
          <a:xfrm>
            <a:off x="9746726" y="4449966"/>
            <a:ext cx="1547037" cy="409245"/>
          </a:xfrm>
          <a:prstGeom prst="roundRect">
            <a:avLst>
              <a:gd name="adj" fmla="val 11384"/>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600" b="1" dirty="0">
                <a:latin typeface="+mj-ea"/>
                <a:ea typeface="+mj-ea"/>
              </a:rPr>
              <a:t>指定遷移先</a:t>
            </a:r>
          </a:p>
        </p:txBody>
      </p:sp>
      <p:cxnSp>
        <p:nvCxnSpPr>
          <p:cNvPr id="59" name="コネクタ: カギ線 58">
            <a:extLst>
              <a:ext uri="{FF2B5EF4-FFF2-40B4-BE49-F238E27FC236}">
                <a16:creationId xmlns:a16="http://schemas.microsoft.com/office/drawing/2014/main" id="{700E47AE-0612-4517-BAF3-DAD3AD615029}"/>
              </a:ext>
            </a:extLst>
          </p:cNvPr>
          <p:cNvCxnSpPr>
            <a:cxnSpLocks/>
            <a:stCxn id="48" idx="2"/>
            <a:endCxn id="54" idx="0"/>
          </p:cNvCxnSpPr>
          <p:nvPr/>
        </p:nvCxnSpPr>
        <p:spPr>
          <a:xfrm rot="5400000">
            <a:off x="10398699" y="4328419"/>
            <a:ext cx="243094" cy="1"/>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フローチャート: 判断 67">
            <a:extLst>
              <a:ext uri="{FF2B5EF4-FFF2-40B4-BE49-F238E27FC236}">
                <a16:creationId xmlns:a16="http://schemas.microsoft.com/office/drawing/2014/main" id="{7C29A8D5-562A-4180-95B8-855DC919344C}"/>
              </a:ext>
            </a:extLst>
          </p:cNvPr>
          <p:cNvSpPr/>
          <p:nvPr/>
        </p:nvSpPr>
        <p:spPr>
          <a:xfrm>
            <a:off x="6853480" y="4569552"/>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cxnSp>
        <p:nvCxnSpPr>
          <p:cNvPr id="89" name="コネクタ: カギ線 88">
            <a:extLst>
              <a:ext uri="{FF2B5EF4-FFF2-40B4-BE49-F238E27FC236}">
                <a16:creationId xmlns:a16="http://schemas.microsoft.com/office/drawing/2014/main" id="{C5C312A5-38EC-4ED6-8ACC-470A15F6DC29}"/>
              </a:ext>
            </a:extLst>
          </p:cNvPr>
          <p:cNvCxnSpPr>
            <a:cxnSpLocks/>
            <a:stCxn id="68" idx="3"/>
            <a:endCxn id="48" idx="1"/>
          </p:cNvCxnSpPr>
          <p:nvPr/>
        </p:nvCxnSpPr>
        <p:spPr>
          <a:xfrm flipV="1">
            <a:off x="7220195" y="3886447"/>
            <a:ext cx="2254005" cy="852382"/>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773134B4-2BD4-423E-A6E1-7866DDE6660F}"/>
              </a:ext>
            </a:extLst>
          </p:cNvPr>
          <p:cNvCxnSpPr>
            <a:cxnSpLocks/>
            <a:stCxn id="68" idx="2"/>
            <a:endCxn id="21" idx="0"/>
          </p:cNvCxnSpPr>
          <p:nvPr/>
        </p:nvCxnSpPr>
        <p:spPr>
          <a:xfrm rot="5400000">
            <a:off x="6912192" y="5031968"/>
            <a:ext cx="248509" cy="784"/>
          </a:xfrm>
          <a:prstGeom prst="bent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41C3CD93-DF76-448A-9AB1-D585BCB8BC94}"/>
              </a:ext>
            </a:extLst>
          </p:cNvPr>
          <p:cNvSpPr txBox="1"/>
          <p:nvPr/>
        </p:nvSpPr>
        <p:spPr>
          <a:xfrm>
            <a:off x="5769230" y="4791220"/>
            <a:ext cx="3330680" cy="276999"/>
          </a:xfrm>
          <a:prstGeom prst="rect">
            <a:avLst/>
          </a:prstGeom>
          <a:noFill/>
        </p:spPr>
        <p:txBody>
          <a:bodyPr wrap="square" rtlCol="0">
            <a:spAutoFit/>
          </a:bodyPr>
          <a:lstStyle/>
          <a:p>
            <a:r>
              <a:rPr kumimoji="1" lang="ja-JP" altLang="en-US" sz="1200" dirty="0">
                <a:effectLst>
                  <a:glow rad="63500">
                    <a:schemeClr val="accent4">
                      <a:satMod val="175000"/>
                      <a:alpha val="40000"/>
                    </a:schemeClr>
                  </a:glow>
                </a:effectLst>
              </a:rPr>
              <a:t>ランディングページ指定があるか？</a:t>
            </a:r>
          </a:p>
        </p:txBody>
      </p:sp>
      <p:grpSp>
        <p:nvGrpSpPr>
          <p:cNvPr id="126" name="グループ化 125">
            <a:extLst>
              <a:ext uri="{FF2B5EF4-FFF2-40B4-BE49-F238E27FC236}">
                <a16:creationId xmlns:a16="http://schemas.microsoft.com/office/drawing/2014/main" id="{9A791ED2-FCCF-45E0-8679-6E729512DF09}"/>
              </a:ext>
            </a:extLst>
          </p:cNvPr>
          <p:cNvGrpSpPr/>
          <p:nvPr/>
        </p:nvGrpSpPr>
        <p:grpSpPr>
          <a:xfrm>
            <a:off x="9476549" y="1150662"/>
            <a:ext cx="2830649" cy="307777"/>
            <a:chOff x="2008051" y="6512575"/>
            <a:chExt cx="2830649" cy="307777"/>
          </a:xfrm>
        </p:grpSpPr>
        <p:sp>
          <p:nvSpPr>
            <p:cNvPr id="127" name="楕円 126">
              <a:extLst>
                <a:ext uri="{FF2B5EF4-FFF2-40B4-BE49-F238E27FC236}">
                  <a16:creationId xmlns:a16="http://schemas.microsoft.com/office/drawing/2014/main" id="{E69C1392-995E-4C9F-99F7-EEDEC55DF203}"/>
                </a:ext>
              </a:extLst>
            </p:cNvPr>
            <p:cNvSpPr/>
            <p:nvPr/>
          </p:nvSpPr>
          <p:spPr>
            <a:xfrm>
              <a:off x="2008051" y="6512575"/>
              <a:ext cx="376771" cy="256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128" name="テキスト ボックス 127">
              <a:extLst>
                <a:ext uri="{FF2B5EF4-FFF2-40B4-BE49-F238E27FC236}">
                  <a16:creationId xmlns:a16="http://schemas.microsoft.com/office/drawing/2014/main" id="{FB6F3FA3-0AE3-4561-8E8D-30C18A6EE7BC}"/>
                </a:ext>
              </a:extLst>
            </p:cNvPr>
            <p:cNvSpPr txBox="1"/>
            <p:nvPr/>
          </p:nvSpPr>
          <p:spPr>
            <a:xfrm>
              <a:off x="2384822" y="6512575"/>
              <a:ext cx="2453878" cy="307777"/>
            </a:xfrm>
            <a:prstGeom prst="rect">
              <a:avLst/>
            </a:prstGeom>
            <a:noFill/>
          </p:spPr>
          <p:txBody>
            <a:bodyPr wrap="square" rtlCol="0">
              <a:spAutoFit/>
            </a:bodyPr>
            <a:lstStyle/>
            <a:p>
              <a:r>
                <a:rPr kumimoji="1" lang="ja-JP" altLang="en-US" sz="1400" dirty="0"/>
                <a:t>：プログラム修正ポイント</a:t>
              </a:r>
            </a:p>
          </p:txBody>
        </p:sp>
      </p:grpSp>
      <p:sp>
        <p:nvSpPr>
          <p:cNvPr id="131" name="楕円 130">
            <a:extLst>
              <a:ext uri="{FF2B5EF4-FFF2-40B4-BE49-F238E27FC236}">
                <a16:creationId xmlns:a16="http://schemas.microsoft.com/office/drawing/2014/main" id="{DF1836EF-507F-446C-8AF6-95FCCFC2FA11}"/>
              </a:ext>
            </a:extLst>
          </p:cNvPr>
          <p:cNvSpPr/>
          <p:nvPr/>
        </p:nvSpPr>
        <p:spPr>
          <a:xfrm>
            <a:off x="6672751" y="2858469"/>
            <a:ext cx="717896" cy="261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57" name="フローチャート: 判断 56">
            <a:extLst>
              <a:ext uri="{FF2B5EF4-FFF2-40B4-BE49-F238E27FC236}">
                <a16:creationId xmlns:a16="http://schemas.microsoft.com/office/drawing/2014/main" id="{ABD4AF0D-37BA-4E11-AAEA-E1F9EDFCFCAE}"/>
              </a:ext>
            </a:extLst>
          </p:cNvPr>
          <p:cNvSpPr/>
          <p:nvPr/>
        </p:nvSpPr>
        <p:spPr>
          <a:xfrm>
            <a:off x="6853479" y="2637869"/>
            <a:ext cx="366715" cy="33855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1600" dirty="0"/>
          </a:p>
        </p:txBody>
      </p:sp>
      <p:sp>
        <p:nvSpPr>
          <p:cNvPr id="133" name="楕円 132">
            <a:extLst>
              <a:ext uri="{FF2B5EF4-FFF2-40B4-BE49-F238E27FC236}">
                <a16:creationId xmlns:a16="http://schemas.microsoft.com/office/drawing/2014/main" id="{836B2E1B-06DA-45CE-B545-2BF3D186020C}"/>
              </a:ext>
            </a:extLst>
          </p:cNvPr>
          <p:cNvSpPr/>
          <p:nvPr/>
        </p:nvSpPr>
        <p:spPr>
          <a:xfrm>
            <a:off x="6672751" y="3896573"/>
            <a:ext cx="717896" cy="2615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cxnSp>
        <p:nvCxnSpPr>
          <p:cNvPr id="56" name="コネクタ: カギ線 55">
            <a:extLst>
              <a:ext uri="{FF2B5EF4-FFF2-40B4-BE49-F238E27FC236}">
                <a16:creationId xmlns:a16="http://schemas.microsoft.com/office/drawing/2014/main" id="{D01AA057-A8A7-4CD5-9E29-ECCBC62F2631}"/>
              </a:ext>
            </a:extLst>
          </p:cNvPr>
          <p:cNvCxnSpPr>
            <a:cxnSpLocks/>
            <a:stCxn id="52" idx="2"/>
            <a:endCxn id="68" idx="0"/>
          </p:cNvCxnSpPr>
          <p:nvPr/>
        </p:nvCxnSpPr>
        <p:spPr>
          <a:xfrm rot="16200000" flipH="1">
            <a:off x="6688550" y="4221263"/>
            <a:ext cx="695793" cy="783"/>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6" name="タイトル 115">
            <a:extLst>
              <a:ext uri="{FF2B5EF4-FFF2-40B4-BE49-F238E27FC236}">
                <a16:creationId xmlns:a16="http://schemas.microsoft.com/office/drawing/2014/main" id="{B2687ECD-8F54-4CAD-829D-4919F73C69E8}"/>
              </a:ext>
            </a:extLst>
          </p:cNvPr>
          <p:cNvSpPr>
            <a:spLocks noGrp="1"/>
          </p:cNvSpPr>
          <p:nvPr>
            <p:ph type="title" idx="4294967295"/>
          </p:nvPr>
        </p:nvSpPr>
        <p:spPr>
          <a:xfrm>
            <a:off x="4644" y="-15095"/>
            <a:ext cx="12187356" cy="396000"/>
          </a:xfrm>
        </p:spPr>
        <p:style>
          <a:lnRef idx="0">
            <a:schemeClr val="accent5"/>
          </a:lnRef>
          <a:fillRef idx="3">
            <a:schemeClr val="accent5"/>
          </a:fillRef>
          <a:effectRef idx="3">
            <a:schemeClr val="accent5"/>
          </a:effectRef>
          <a:fontRef idx="minor">
            <a:schemeClr val="lt1"/>
          </a:fontRef>
        </p:style>
        <p:txBody>
          <a:bodyPr>
            <a:normAutofit/>
          </a:bodyPr>
          <a:lstStyle/>
          <a:p>
            <a:r>
              <a:rPr kumimoji="1" lang="en-US"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7. SSO</a:t>
            </a:r>
            <a:r>
              <a:rPr kumimoji="1" lang="ja-JP" altLang="ja-JP" sz="2000" kern="1200" dirty="0">
                <a:solidFill>
                  <a:srgbClr val="FFFFFF"/>
                </a:solidFill>
                <a:effectLst/>
                <a:latin typeface="HGP創英角ｺﾞｼｯｸUB" panose="020B0900000000000000" pitchFamily="50" charset="-128"/>
                <a:ea typeface="HGP創英角ｺﾞｼｯｸUB" panose="020B0900000000000000" pitchFamily="50" charset="-128"/>
                <a:cs typeface="+mn-cs"/>
              </a:rPr>
              <a:t>連携要求時のフロー</a:t>
            </a:r>
            <a:endParaRPr kumimoji="1" lang="ja-JP" altLang="en-US" dirty="0"/>
          </a:p>
        </p:txBody>
      </p:sp>
      <p:sp>
        <p:nvSpPr>
          <p:cNvPr id="99" name="テキスト ボックス 98">
            <a:extLst>
              <a:ext uri="{FF2B5EF4-FFF2-40B4-BE49-F238E27FC236}">
                <a16:creationId xmlns:a16="http://schemas.microsoft.com/office/drawing/2014/main" id="{3C770E9B-134F-4D91-BF69-A6D4E9EFCFDC}"/>
              </a:ext>
            </a:extLst>
          </p:cNvPr>
          <p:cNvSpPr txBox="1"/>
          <p:nvPr/>
        </p:nvSpPr>
        <p:spPr>
          <a:xfrm>
            <a:off x="5779148" y="4284693"/>
            <a:ext cx="3802051" cy="276999"/>
          </a:xfrm>
          <a:prstGeom prst="rect">
            <a:avLst/>
          </a:prstGeom>
          <a:noFill/>
        </p:spPr>
        <p:txBody>
          <a:bodyPr wrap="square" rtlCol="0">
            <a:spAutoFit/>
          </a:bodyPr>
          <a:lstStyle/>
          <a:p>
            <a:r>
              <a:rPr kumimoji="1" lang="ja-JP" altLang="en-US" sz="1200" dirty="0">
                <a:effectLst>
                  <a:glow rad="63500">
                    <a:schemeClr val="accent4">
                      <a:satMod val="175000"/>
                      <a:alpha val="40000"/>
                    </a:schemeClr>
                  </a:glow>
                </a:effectLst>
              </a:rPr>
              <a:t>パラメータによる遷移先指定があるか？</a:t>
            </a:r>
          </a:p>
        </p:txBody>
      </p:sp>
      <p:sp>
        <p:nvSpPr>
          <p:cNvPr id="62" name="角丸四角形 46">
            <a:extLst>
              <a:ext uri="{FF2B5EF4-FFF2-40B4-BE49-F238E27FC236}">
                <a16:creationId xmlns:a16="http://schemas.microsoft.com/office/drawing/2014/main" id="{DF46E565-5E11-4987-858D-E8D0B9F0AB15}"/>
              </a:ext>
            </a:extLst>
          </p:cNvPr>
          <p:cNvSpPr/>
          <p:nvPr/>
        </p:nvSpPr>
        <p:spPr>
          <a:xfrm>
            <a:off x="4937759" y="681440"/>
            <a:ext cx="7052009" cy="5035043"/>
          </a:xfrm>
          <a:prstGeom prst="roundRect">
            <a:avLst>
              <a:gd name="adj" fmla="val 3276"/>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600" dirty="0">
              <a:solidFill>
                <a:schemeClr val="tx1"/>
              </a:solidFill>
            </a:endParaRPr>
          </a:p>
        </p:txBody>
      </p:sp>
      <p:sp>
        <p:nvSpPr>
          <p:cNvPr id="63" name="テキスト ボックス 62">
            <a:extLst>
              <a:ext uri="{FF2B5EF4-FFF2-40B4-BE49-F238E27FC236}">
                <a16:creationId xmlns:a16="http://schemas.microsoft.com/office/drawing/2014/main" id="{B468B9E9-993F-4F7B-B99E-8E5567F2AD04}"/>
              </a:ext>
            </a:extLst>
          </p:cNvPr>
          <p:cNvSpPr txBox="1"/>
          <p:nvPr/>
        </p:nvSpPr>
        <p:spPr>
          <a:xfrm>
            <a:off x="4934899" y="499186"/>
            <a:ext cx="7085349" cy="338554"/>
          </a:xfrm>
          <a:prstGeom prst="rect">
            <a:avLst/>
          </a:prstGeom>
          <a:ln w="28575">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sz="1600" dirty="0">
                <a:latin typeface="HGP創英角ｺﾞｼｯｸUB" panose="020B0900000000000000" pitchFamily="50" charset="-128"/>
                <a:ea typeface="HGP創英角ｺﾞｼｯｸUB" panose="020B0900000000000000" pitchFamily="50" charset="-128"/>
              </a:rPr>
              <a:t>えらべる倶楽部ログインエンジン</a:t>
            </a:r>
          </a:p>
        </p:txBody>
      </p:sp>
      <p:sp>
        <p:nvSpPr>
          <p:cNvPr id="58" name="テキスト ボックス 57">
            <a:extLst>
              <a:ext uri="{FF2B5EF4-FFF2-40B4-BE49-F238E27FC236}">
                <a16:creationId xmlns:a16="http://schemas.microsoft.com/office/drawing/2014/main" id="{BEB46A3C-0776-4DC6-8722-426EF2F894CC}"/>
              </a:ext>
            </a:extLst>
          </p:cNvPr>
          <p:cNvSpPr txBox="1"/>
          <p:nvPr/>
        </p:nvSpPr>
        <p:spPr>
          <a:xfrm>
            <a:off x="5116006" y="2445334"/>
            <a:ext cx="6450285" cy="276999"/>
          </a:xfrm>
          <a:prstGeom prst="rect">
            <a:avLst/>
          </a:prstGeom>
          <a:noFill/>
        </p:spPr>
        <p:txBody>
          <a:bodyPr wrap="square" rtlCol="0">
            <a:spAutoFit/>
          </a:bodyPr>
          <a:lstStyle/>
          <a:p>
            <a:r>
              <a:rPr kumimoji="1" lang="ja-JP" altLang="en-US" sz="1200" dirty="0">
                <a:effectLst>
                  <a:glow rad="63500">
                    <a:schemeClr val="accent4">
                      <a:satMod val="175000"/>
                      <a:alpha val="40000"/>
                    </a:schemeClr>
                  </a:glow>
                </a:effectLst>
              </a:rPr>
              <a:t>ログイン画面からのログインを許可する企業、かつ、本</a:t>
            </a:r>
            <a:r>
              <a:rPr kumimoji="1" lang="en-US" altLang="ja-JP" sz="1200" dirty="0">
                <a:effectLst>
                  <a:glow rad="63500">
                    <a:schemeClr val="accent4">
                      <a:satMod val="175000"/>
                      <a:alpha val="40000"/>
                    </a:schemeClr>
                  </a:glow>
                </a:effectLst>
              </a:rPr>
              <a:t>PW</a:t>
            </a:r>
            <a:r>
              <a:rPr kumimoji="1" lang="ja-JP" altLang="en-US" sz="1200" dirty="0">
                <a:effectLst>
                  <a:glow rad="63500">
                    <a:schemeClr val="accent4">
                      <a:satMod val="175000"/>
                      <a:alpha val="40000"/>
                    </a:schemeClr>
                  </a:glow>
                </a:effectLst>
              </a:rPr>
              <a:t>未設定または有効期限切れか？</a:t>
            </a:r>
          </a:p>
        </p:txBody>
      </p:sp>
      <p:sp>
        <p:nvSpPr>
          <p:cNvPr id="64" name="テキスト ボックス 63">
            <a:extLst>
              <a:ext uri="{FF2B5EF4-FFF2-40B4-BE49-F238E27FC236}">
                <a16:creationId xmlns:a16="http://schemas.microsoft.com/office/drawing/2014/main" id="{6D9D2F36-718B-4D8A-A4E3-22F6D8C10A5D}"/>
              </a:ext>
            </a:extLst>
          </p:cNvPr>
          <p:cNvSpPr txBox="1"/>
          <p:nvPr/>
        </p:nvSpPr>
        <p:spPr>
          <a:xfrm>
            <a:off x="7091757" y="844170"/>
            <a:ext cx="3623319" cy="523220"/>
          </a:xfrm>
          <a:prstGeom prst="rect">
            <a:avLst/>
          </a:prstGeom>
          <a:noFill/>
        </p:spPr>
        <p:txBody>
          <a:bodyPr wrap="square" rtlCol="0">
            <a:spAutoFit/>
          </a:bodyPr>
          <a:lstStyle/>
          <a:p>
            <a:r>
              <a:rPr kumimoji="1" lang="ja-JP" altLang="en-US" sz="1400" dirty="0"/>
              <a:t>：</a:t>
            </a:r>
            <a:r>
              <a:rPr kumimoji="1" lang="en-US" altLang="ja-JP" sz="1400" dirty="0"/>
              <a:t>(/EClub.WebSite.MemberLogin.aspx)</a:t>
            </a:r>
            <a:endParaRPr kumimoji="1" lang="ja-JP" altLang="en-US" sz="1400" dirty="0"/>
          </a:p>
          <a:p>
            <a:endParaRPr kumimoji="1" lang="ja-JP" altLang="en-US" sz="1400" dirty="0"/>
          </a:p>
        </p:txBody>
      </p:sp>
      <p:sp>
        <p:nvSpPr>
          <p:cNvPr id="135" name="吹き出し: 角を丸めた四角形 134">
            <a:extLst>
              <a:ext uri="{FF2B5EF4-FFF2-40B4-BE49-F238E27FC236}">
                <a16:creationId xmlns:a16="http://schemas.microsoft.com/office/drawing/2014/main" id="{BC0892E5-AB9E-4198-A9AB-198CF9681EC4}"/>
              </a:ext>
            </a:extLst>
          </p:cNvPr>
          <p:cNvSpPr/>
          <p:nvPr/>
        </p:nvSpPr>
        <p:spPr>
          <a:xfrm>
            <a:off x="3992179" y="4956406"/>
            <a:ext cx="1784773" cy="642902"/>
          </a:xfrm>
          <a:prstGeom prst="wedgeRoundRectCallout">
            <a:avLst>
              <a:gd name="adj1" fmla="val -36881"/>
              <a:gd name="adj2" fmla="val -119624"/>
              <a:gd name="adj3" fmla="val 16667"/>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400" dirty="0"/>
              <a:t>提携先組織により、方法は様々</a:t>
            </a:r>
          </a:p>
        </p:txBody>
      </p:sp>
    </p:spTree>
    <p:extLst>
      <p:ext uri="{BB962C8B-B14F-4D97-AF65-F5344CB8AC3E}">
        <p14:creationId xmlns:p14="http://schemas.microsoft.com/office/powerpoint/2010/main" val="154774784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8973</TotalTime>
  <Words>2034</Words>
  <Application>Microsoft Office PowerPoint</Application>
  <PresentationFormat>ワイド画面</PresentationFormat>
  <Paragraphs>386</Paragraphs>
  <Slides>16</Slides>
  <Notes>16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16</vt:i4>
      </vt:variant>
    </vt:vector>
  </HeadingPairs>
  <TitlesOfParts>
    <vt:vector size="25" baseType="lpstr">
      <vt:lpstr>HGP創英角ｺﾞｼｯｸUB</vt:lpstr>
      <vt:lpstr>HGS創英角ｺﾞｼｯｸUB</vt:lpstr>
      <vt:lpstr>ＭＳ Ｐゴシック</vt:lpstr>
      <vt:lpstr>游ゴシック</vt:lpstr>
      <vt:lpstr>Arial</vt:lpstr>
      <vt:lpstr>Calibri</vt:lpstr>
      <vt:lpstr>Calibri Light</vt:lpstr>
      <vt:lpstr>Wingdings 2</vt:lpstr>
      <vt:lpstr>HDOfficeLightV0</vt:lpstr>
      <vt:lpstr>えらべる倶楽部　認証機能整理      (ver 1.10)</vt:lpstr>
      <vt:lpstr>目次</vt:lpstr>
      <vt:lpstr>1. ログインUI表示時のフロー</vt:lpstr>
      <vt:lpstr>2. 未認証状態からの通常ログインフロー</vt:lpstr>
      <vt:lpstr>3. セッションタイムアウト時のログインフロー</vt:lpstr>
      <vt:lpstr>4. 初回ログイン(＝仮PW状態でのログイン)時のフロー</vt:lpstr>
      <vt:lpstr>5. 本PW有効期限切れ時のログインフロー</vt:lpstr>
      <vt:lpstr>6. UIからのログインエラー時のフロー</vt:lpstr>
      <vt:lpstr>7. SSO連携要求時のフロー</vt:lpstr>
      <vt:lpstr>8. スマホアプリからのログインフロー</vt:lpstr>
      <vt:lpstr>9. スマホ専用ログインエンジンからのログインフロー</vt:lpstr>
      <vt:lpstr>10-1. 今回の改修でログインから廃止する機能</vt:lpstr>
      <vt:lpstr>10-2. 今回の改修でログインから追加で廃止すべき機能</vt:lpstr>
      <vt:lpstr>11-1.会員ログイン機能構成（1-ログインUI＋周辺機能向け機能）</vt:lpstr>
      <vt:lpstr>11-2. 会員ログイン機能構成（2-本体機能）</vt:lpstr>
      <vt:lpstr>11-3.会員ログイン機能構成（3-STOPを利用するアプリケーション側）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古谷雅俊</dc:creator>
  <cp:lastModifiedBy>古谷 雅俊</cp:lastModifiedBy>
  <cp:revision>316</cp:revision>
  <cp:lastPrinted>2019-08-08T03:11:51Z</cp:lastPrinted>
  <dcterms:created xsi:type="dcterms:W3CDTF">2018-03-01T06:30:05Z</dcterms:created>
  <dcterms:modified xsi:type="dcterms:W3CDTF">2019-09-17T03:19:38Z</dcterms:modified>
</cp:coreProperties>
</file>