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93E7650-F31A-49A7-952A-817328A06A80}" type="datetimeFigureOut">
              <a:rPr lang="en-IN" smtClean="0"/>
              <a:t>12-10-2023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76FD71B7-963B-4AA7-9EF0-944E660458A8}" type="slidenum">
              <a:rPr lang="en-IN" smtClean="0"/>
              <a:t>‹#›</a:t>
            </a:fld>
            <a:endParaRPr lang="en-IN"/>
          </a:p>
        </p:txBody>
      </p:sp>
    </p:spTree>
    <p:extLst>
      <p:ext uri="{BB962C8B-B14F-4D97-AF65-F5344CB8AC3E}">
        <p14:creationId xmlns:p14="http://schemas.microsoft.com/office/powerpoint/2010/main" val="351093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3E7650-F31A-49A7-952A-817328A06A80}" type="datetimeFigureOut">
              <a:rPr lang="en-IN" smtClean="0"/>
              <a:t>12-10-2023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FD71B7-963B-4AA7-9EF0-944E660458A8}" type="slidenum">
              <a:rPr lang="en-IN" smtClean="0"/>
              <a:t>‹#›</a:t>
            </a:fld>
            <a:endParaRPr lang="en-IN"/>
          </a:p>
        </p:txBody>
      </p:sp>
    </p:spTree>
    <p:extLst>
      <p:ext uri="{BB962C8B-B14F-4D97-AF65-F5344CB8AC3E}">
        <p14:creationId xmlns:p14="http://schemas.microsoft.com/office/powerpoint/2010/main" val="4183816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3E7650-F31A-49A7-952A-817328A06A80}" type="datetimeFigureOut">
              <a:rPr lang="en-IN" smtClean="0"/>
              <a:t>12-10-2023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FD71B7-963B-4AA7-9EF0-944E660458A8}" type="slidenum">
              <a:rPr lang="en-IN" smtClean="0"/>
              <a:t>‹#›</a:t>
            </a:fld>
            <a:endParaRPr lang="en-IN"/>
          </a:p>
        </p:txBody>
      </p:sp>
    </p:spTree>
    <p:extLst>
      <p:ext uri="{BB962C8B-B14F-4D97-AF65-F5344CB8AC3E}">
        <p14:creationId xmlns:p14="http://schemas.microsoft.com/office/powerpoint/2010/main" val="2732604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3E7650-F31A-49A7-952A-817328A06A80}" type="datetimeFigureOut">
              <a:rPr lang="en-IN" smtClean="0"/>
              <a:t>12-10-2023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FD71B7-963B-4AA7-9EF0-944E660458A8}"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60303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3E7650-F31A-49A7-952A-817328A06A80}" type="datetimeFigureOut">
              <a:rPr lang="en-IN" smtClean="0"/>
              <a:t>12-10-2023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FD71B7-963B-4AA7-9EF0-944E660458A8}" type="slidenum">
              <a:rPr lang="en-IN" smtClean="0"/>
              <a:t>‹#›</a:t>
            </a:fld>
            <a:endParaRPr lang="en-IN"/>
          </a:p>
        </p:txBody>
      </p:sp>
    </p:spTree>
    <p:extLst>
      <p:ext uri="{BB962C8B-B14F-4D97-AF65-F5344CB8AC3E}">
        <p14:creationId xmlns:p14="http://schemas.microsoft.com/office/powerpoint/2010/main" val="2486126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93E7650-F31A-49A7-952A-817328A06A80}" type="datetimeFigureOut">
              <a:rPr lang="en-IN" smtClean="0"/>
              <a:t>12-10-2023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FD71B7-963B-4AA7-9EF0-944E660458A8}" type="slidenum">
              <a:rPr lang="en-IN" smtClean="0"/>
              <a:t>‹#›</a:t>
            </a:fld>
            <a:endParaRPr lang="en-IN"/>
          </a:p>
        </p:txBody>
      </p:sp>
    </p:spTree>
    <p:extLst>
      <p:ext uri="{BB962C8B-B14F-4D97-AF65-F5344CB8AC3E}">
        <p14:creationId xmlns:p14="http://schemas.microsoft.com/office/powerpoint/2010/main" val="24830612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93E7650-F31A-49A7-952A-817328A06A80}" type="datetimeFigureOut">
              <a:rPr lang="en-IN" smtClean="0"/>
              <a:t>12-10-2023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FD71B7-963B-4AA7-9EF0-944E660458A8}" type="slidenum">
              <a:rPr lang="en-IN" smtClean="0"/>
              <a:t>‹#›</a:t>
            </a:fld>
            <a:endParaRPr lang="en-IN"/>
          </a:p>
        </p:txBody>
      </p:sp>
    </p:spTree>
    <p:extLst>
      <p:ext uri="{BB962C8B-B14F-4D97-AF65-F5344CB8AC3E}">
        <p14:creationId xmlns:p14="http://schemas.microsoft.com/office/powerpoint/2010/main" val="258668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3E7650-F31A-49A7-952A-817328A06A80}"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FD71B7-963B-4AA7-9EF0-944E660458A8}" type="slidenum">
              <a:rPr lang="en-IN" smtClean="0"/>
              <a:t>‹#›</a:t>
            </a:fld>
            <a:endParaRPr lang="en-IN"/>
          </a:p>
        </p:txBody>
      </p:sp>
    </p:spTree>
    <p:extLst>
      <p:ext uri="{BB962C8B-B14F-4D97-AF65-F5344CB8AC3E}">
        <p14:creationId xmlns:p14="http://schemas.microsoft.com/office/powerpoint/2010/main" val="2684090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3E7650-F31A-49A7-952A-817328A06A80}"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FD71B7-963B-4AA7-9EF0-944E660458A8}" type="slidenum">
              <a:rPr lang="en-IN" smtClean="0"/>
              <a:t>‹#›</a:t>
            </a:fld>
            <a:endParaRPr lang="en-IN"/>
          </a:p>
        </p:txBody>
      </p:sp>
    </p:spTree>
    <p:extLst>
      <p:ext uri="{BB962C8B-B14F-4D97-AF65-F5344CB8AC3E}">
        <p14:creationId xmlns:p14="http://schemas.microsoft.com/office/powerpoint/2010/main" val="4226483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3E7650-F31A-49A7-952A-817328A06A80}"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FD71B7-963B-4AA7-9EF0-944E660458A8}" type="slidenum">
              <a:rPr lang="en-IN" smtClean="0"/>
              <a:t>‹#›</a:t>
            </a:fld>
            <a:endParaRPr lang="en-IN"/>
          </a:p>
        </p:txBody>
      </p:sp>
    </p:spTree>
    <p:extLst>
      <p:ext uri="{BB962C8B-B14F-4D97-AF65-F5344CB8AC3E}">
        <p14:creationId xmlns:p14="http://schemas.microsoft.com/office/powerpoint/2010/main" val="2950212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3E7650-F31A-49A7-952A-817328A06A80}"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FD71B7-963B-4AA7-9EF0-944E660458A8}" type="slidenum">
              <a:rPr lang="en-IN" smtClean="0"/>
              <a:t>‹#›</a:t>
            </a:fld>
            <a:endParaRPr lang="en-IN"/>
          </a:p>
        </p:txBody>
      </p:sp>
    </p:spTree>
    <p:extLst>
      <p:ext uri="{BB962C8B-B14F-4D97-AF65-F5344CB8AC3E}">
        <p14:creationId xmlns:p14="http://schemas.microsoft.com/office/powerpoint/2010/main" val="1235974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3E7650-F31A-49A7-952A-817328A06A80}" type="datetimeFigureOut">
              <a:rPr lang="en-IN" smtClean="0"/>
              <a:t>12-10-2023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FD71B7-963B-4AA7-9EF0-944E660458A8}" type="slidenum">
              <a:rPr lang="en-IN" smtClean="0"/>
              <a:t>‹#›</a:t>
            </a:fld>
            <a:endParaRPr lang="en-IN"/>
          </a:p>
        </p:txBody>
      </p:sp>
    </p:spTree>
    <p:extLst>
      <p:ext uri="{BB962C8B-B14F-4D97-AF65-F5344CB8AC3E}">
        <p14:creationId xmlns:p14="http://schemas.microsoft.com/office/powerpoint/2010/main" val="2768598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3E7650-F31A-49A7-952A-817328A06A80}" type="datetimeFigureOut">
              <a:rPr lang="en-IN" smtClean="0"/>
              <a:t>12-10-2023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FD71B7-963B-4AA7-9EF0-944E660458A8}" type="slidenum">
              <a:rPr lang="en-IN" smtClean="0"/>
              <a:t>‹#›</a:t>
            </a:fld>
            <a:endParaRPr lang="en-IN"/>
          </a:p>
        </p:txBody>
      </p:sp>
    </p:spTree>
    <p:extLst>
      <p:ext uri="{BB962C8B-B14F-4D97-AF65-F5344CB8AC3E}">
        <p14:creationId xmlns:p14="http://schemas.microsoft.com/office/powerpoint/2010/main" val="4172312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3E7650-F31A-49A7-952A-817328A06A80}" type="datetimeFigureOut">
              <a:rPr lang="en-IN" smtClean="0"/>
              <a:t>12-10-2023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FD71B7-963B-4AA7-9EF0-944E660458A8}" type="slidenum">
              <a:rPr lang="en-IN" smtClean="0"/>
              <a:t>‹#›</a:t>
            </a:fld>
            <a:endParaRPr lang="en-IN"/>
          </a:p>
        </p:txBody>
      </p:sp>
    </p:spTree>
    <p:extLst>
      <p:ext uri="{BB962C8B-B14F-4D97-AF65-F5344CB8AC3E}">
        <p14:creationId xmlns:p14="http://schemas.microsoft.com/office/powerpoint/2010/main" val="2291513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3E7650-F31A-49A7-952A-817328A06A80}" type="datetimeFigureOut">
              <a:rPr lang="en-IN" smtClean="0"/>
              <a:t>12-10-2023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FD71B7-963B-4AA7-9EF0-944E660458A8}" type="slidenum">
              <a:rPr lang="en-IN" smtClean="0"/>
              <a:t>‹#›</a:t>
            </a:fld>
            <a:endParaRPr lang="en-IN"/>
          </a:p>
        </p:txBody>
      </p:sp>
    </p:spTree>
    <p:extLst>
      <p:ext uri="{BB962C8B-B14F-4D97-AF65-F5344CB8AC3E}">
        <p14:creationId xmlns:p14="http://schemas.microsoft.com/office/powerpoint/2010/main" val="2207610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3E7650-F31A-49A7-952A-817328A06A80}" type="datetimeFigureOut">
              <a:rPr lang="en-IN" smtClean="0"/>
              <a:t>12-10-2023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FD71B7-963B-4AA7-9EF0-944E660458A8}" type="slidenum">
              <a:rPr lang="en-IN" smtClean="0"/>
              <a:t>‹#›</a:t>
            </a:fld>
            <a:endParaRPr lang="en-IN"/>
          </a:p>
        </p:txBody>
      </p:sp>
    </p:spTree>
    <p:extLst>
      <p:ext uri="{BB962C8B-B14F-4D97-AF65-F5344CB8AC3E}">
        <p14:creationId xmlns:p14="http://schemas.microsoft.com/office/powerpoint/2010/main" val="2988959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3E7650-F31A-49A7-952A-817328A06A80}" type="datetimeFigureOut">
              <a:rPr lang="en-IN" smtClean="0"/>
              <a:t>12-10-2023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FD71B7-963B-4AA7-9EF0-944E660458A8}" type="slidenum">
              <a:rPr lang="en-IN" smtClean="0"/>
              <a:t>‹#›</a:t>
            </a:fld>
            <a:endParaRPr lang="en-IN"/>
          </a:p>
        </p:txBody>
      </p:sp>
    </p:spTree>
    <p:extLst>
      <p:ext uri="{BB962C8B-B14F-4D97-AF65-F5344CB8AC3E}">
        <p14:creationId xmlns:p14="http://schemas.microsoft.com/office/powerpoint/2010/main" val="3383500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93E7650-F31A-49A7-952A-817328A06A80}" type="datetimeFigureOut">
              <a:rPr lang="en-IN" smtClean="0"/>
              <a:t>12-10-2023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6FD71B7-963B-4AA7-9EF0-944E660458A8}" type="slidenum">
              <a:rPr lang="en-IN" smtClean="0"/>
              <a:t>‹#›</a:t>
            </a:fld>
            <a:endParaRPr lang="en-IN"/>
          </a:p>
        </p:txBody>
      </p:sp>
    </p:spTree>
    <p:extLst>
      <p:ext uri="{BB962C8B-B14F-4D97-AF65-F5344CB8AC3E}">
        <p14:creationId xmlns:p14="http://schemas.microsoft.com/office/powerpoint/2010/main" val="97859570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26585-FA59-508C-0DDF-BB2D773A9194}"/>
              </a:ext>
            </a:extLst>
          </p:cNvPr>
          <p:cNvSpPr>
            <a:spLocks noGrp="1"/>
          </p:cNvSpPr>
          <p:nvPr>
            <p:ph type="ctrTitle"/>
          </p:nvPr>
        </p:nvSpPr>
        <p:spPr>
          <a:xfrm>
            <a:off x="1524000" y="417256"/>
            <a:ext cx="9144000" cy="1154952"/>
          </a:xfrm>
        </p:spPr>
        <p:txBody>
          <a:bodyPr>
            <a:noAutofit/>
          </a:bodyPr>
          <a:lstStyle/>
          <a:p>
            <a:pPr algn="ctr"/>
            <a:r>
              <a:rPr lang="en-US" sz="4400" dirty="0"/>
              <a:t>ME 781</a:t>
            </a:r>
            <a:br>
              <a:rPr lang="en-US" sz="4400" dirty="0"/>
            </a:br>
            <a:r>
              <a:rPr lang="en-US" sz="4400" dirty="0"/>
              <a:t>PROJECT</a:t>
            </a:r>
            <a:endParaRPr lang="en-IN" sz="4400" dirty="0"/>
          </a:p>
        </p:txBody>
      </p:sp>
      <p:sp>
        <p:nvSpPr>
          <p:cNvPr id="3" name="Subtitle 2">
            <a:extLst>
              <a:ext uri="{FF2B5EF4-FFF2-40B4-BE49-F238E27FC236}">
                <a16:creationId xmlns:a16="http://schemas.microsoft.com/office/drawing/2014/main" id="{4E6220C8-5B24-4F39-40A5-67A4A50946B1}"/>
              </a:ext>
            </a:extLst>
          </p:cNvPr>
          <p:cNvSpPr>
            <a:spLocks noGrp="1"/>
          </p:cNvSpPr>
          <p:nvPr>
            <p:ph type="subTitle" idx="1"/>
          </p:nvPr>
        </p:nvSpPr>
        <p:spPr>
          <a:xfrm>
            <a:off x="1601638" y="2006151"/>
            <a:ext cx="9144000" cy="4075472"/>
          </a:xfrm>
        </p:spPr>
        <p:txBody>
          <a:bodyPr/>
          <a:lstStyle/>
          <a:p>
            <a:endParaRPr lang="en-IN" dirty="0">
              <a:solidFill>
                <a:schemeClr val="bg1"/>
              </a:solidFill>
            </a:endParaRPr>
          </a:p>
        </p:txBody>
      </p:sp>
      <p:graphicFrame>
        <p:nvGraphicFramePr>
          <p:cNvPr id="6" name="Table 5">
            <a:extLst>
              <a:ext uri="{FF2B5EF4-FFF2-40B4-BE49-F238E27FC236}">
                <a16:creationId xmlns:a16="http://schemas.microsoft.com/office/drawing/2014/main" id="{1197D57C-E8BB-FC2F-426E-48CB61FA3393}"/>
              </a:ext>
            </a:extLst>
          </p:cNvPr>
          <p:cNvGraphicFramePr>
            <a:graphicFrameLocks noGrp="1"/>
          </p:cNvGraphicFramePr>
          <p:nvPr>
            <p:extLst>
              <p:ext uri="{D42A27DB-BD31-4B8C-83A1-F6EECF244321}">
                <p14:modId xmlns:p14="http://schemas.microsoft.com/office/powerpoint/2010/main" val="3924520123"/>
              </p:ext>
            </p:extLst>
          </p:nvPr>
        </p:nvGraphicFramePr>
        <p:xfrm>
          <a:off x="1413645" y="2006151"/>
          <a:ext cx="9364709" cy="4774641"/>
        </p:xfrm>
        <a:graphic>
          <a:graphicData uri="http://schemas.openxmlformats.org/drawingml/2006/table">
            <a:tbl>
              <a:tblPr firstRow="1" bandRow="1">
                <a:tableStyleId>{7DF18680-E054-41AD-8BC1-D1AEF772440D}</a:tableStyleId>
              </a:tblPr>
              <a:tblGrid>
                <a:gridCol w="2351314">
                  <a:extLst>
                    <a:ext uri="{9D8B030D-6E8A-4147-A177-3AD203B41FA5}">
                      <a16:colId xmlns:a16="http://schemas.microsoft.com/office/drawing/2014/main" val="765135149"/>
                    </a:ext>
                  </a:extLst>
                </a:gridCol>
                <a:gridCol w="1576873">
                  <a:extLst>
                    <a:ext uri="{9D8B030D-6E8A-4147-A177-3AD203B41FA5}">
                      <a16:colId xmlns:a16="http://schemas.microsoft.com/office/drawing/2014/main" val="3912517052"/>
                    </a:ext>
                  </a:extLst>
                </a:gridCol>
                <a:gridCol w="1824078">
                  <a:extLst>
                    <a:ext uri="{9D8B030D-6E8A-4147-A177-3AD203B41FA5}">
                      <a16:colId xmlns:a16="http://schemas.microsoft.com/office/drawing/2014/main" val="3825157799"/>
                    </a:ext>
                  </a:extLst>
                </a:gridCol>
                <a:gridCol w="1931437">
                  <a:extLst>
                    <a:ext uri="{9D8B030D-6E8A-4147-A177-3AD203B41FA5}">
                      <a16:colId xmlns:a16="http://schemas.microsoft.com/office/drawing/2014/main" val="3016914595"/>
                    </a:ext>
                  </a:extLst>
                </a:gridCol>
                <a:gridCol w="1681007">
                  <a:extLst>
                    <a:ext uri="{9D8B030D-6E8A-4147-A177-3AD203B41FA5}">
                      <a16:colId xmlns:a16="http://schemas.microsoft.com/office/drawing/2014/main" val="3373605861"/>
                    </a:ext>
                  </a:extLst>
                </a:gridCol>
              </a:tblGrid>
              <a:tr h="0">
                <a:tc rowSpan="3">
                  <a:txBody>
                    <a:bodyPr/>
                    <a:lstStyle/>
                    <a:p>
                      <a:r>
                        <a:rPr lang="en-IN" dirty="0"/>
                        <a:t>NAME</a:t>
                      </a:r>
                    </a:p>
                  </a:txBody>
                  <a:tcPr/>
                </a:tc>
                <a:tc rowSpan="3">
                  <a:txBody>
                    <a:bodyPr/>
                    <a:lstStyle/>
                    <a:p>
                      <a:r>
                        <a:rPr lang="en-IN" dirty="0"/>
                        <a:t>ROLL NO</a:t>
                      </a:r>
                    </a:p>
                  </a:txBody>
                  <a:tcPr/>
                </a:tc>
                <a:tc>
                  <a:txBody>
                    <a:bodyPr/>
                    <a:lstStyle/>
                    <a:p>
                      <a:r>
                        <a:rPr lang="en-IN" dirty="0"/>
                        <a:t>MEET-1</a:t>
                      </a:r>
                    </a:p>
                    <a:p>
                      <a:r>
                        <a:rPr lang="en-IN" dirty="0"/>
                        <a:t>7/10/23</a:t>
                      </a:r>
                    </a:p>
                  </a:txBody>
                  <a:tcPr/>
                </a:tc>
                <a:tc>
                  <a:txBody>
                    <a:bodyPr/>
                    <a:lstStyle/>
                    <a:p>
                      <a:r>
                        <a:rPr lang="en-IN" dirty="0"/>
                        <a:t>MEET-2</a:t>
                      </a:r>
                    </a:p>
                    <a:p>
                      <a:r>
                        <a:rPr lang="en-IN" dirty="0"/>
                        <a:t>9/10/23</a:t>
                      </a:r>
                    </a:p>
                  </a:txBody>
                  <a:tcPr/>
                </a:tc>
                <a:tc>
                  <a:txBody>
                    <a:bodyPr/>
                    <a:lstStyle/>
                    <a:p>
                      <a:r>
                        <a:rPr lang="en-IN" dirty="0"/>
                        <a:t>MEET-3</a:t>
                      </a:r>
                    </a:p>
                    <a:p>
                      <a:r>
                        <a:rPr lang="en-IN" dirty="0"/>
                        <a:t>12/10/23</a:t>
                      </a:r>
                    </a:p>
                  </a:txBody>
                  <a:tcPr/>
                </a:tc>
                <a:extLst>
                  <a:ext uri="{0D108BD9-81ED-4DB2-BD59-A6C34878D82A}">
                    <a16:rowId xmlns:a16="http://schemas.microsoft.com/office/drawing/2014/main" val="3484309991"/>
                  </a:ext>
                </a:extLst>
              </a:tr>
              <a:tr h="317241">
                <a:tc vMerge="1">
                  <a:txBody>
                    <a:bodyPr/>
                    <a:lstStyle/>
                    <a:p>
                      <a:endParaRPr lang="en-IN"/>
                    </a:p>
                  </a:txBody>
                  <a:tcPr/>
                </a:tc>
                <a:tc vMerge="1">
                  <a:txBody>
                    <a:bodyPr/>
                    <a:lstStyle/>
                    <a:p>
                      <a:endParaRPr lang="en-IN"/>
                    </a:p>
                  </a:txBody>
                  <a:tcPr/>
                </a:tc>
                <a:tc>
                  <a:txBody>
                    <a:bodyPr/>
                    <a:lstStyle/>
                    <a:p>
                      <a:r>
                        <a:rPr lang="en-IN" dirty="0"/>
                        <a:t>9:45pm-11:30pm</a:t>
                      </a:r>
                    </a:p>
                  </a:txBody>
                  <a:tcPr/>
                </a:tc>
                <a:tc>
                  <a:txBody>
                    <a:bodyPr/>
                    <a:lstStyle/>
                    <a:p>
                      <a:r>
                        <a:rPr lang="en-IN" dirty="0"/>
                        <a:t>11:00 pm-1:30am</a:t>
                      </a:r>
                    </a:p>
                  </a:txBody>
                  <a:tcPr/>
                </a:tc>
                <a:tc>
                  <a:txBody>
                    <a:bodyPr/>
                    <a:lstStyle/>
                    <a:p>
                      <a:r>
                        <a:rPr lang="en-IN" dirty="0"/>
                        <a:t>2:00pm-5:00pm</a:t>
                      </a:r>
                    </a:p>
                  </a:txBody>
                  <a:tcPr/>
                </a:tc>
                <a:extLst>
                  <a:ext uri="{0D108BD9-81ED-4DB2-BD59-A6C34878D82A}">
                    <a16:rowId xmlns:a16="http://schemas.microsoft.com/office/drawing/2014/main" val="2898582360"/>
                  </a:ext>
                </a:extLst>
              </a:tr>
              <a:tr h="304800">
                <a:tc vMerge="1">
                  <a:txBody>
                    <a:bodyPr/>
                    <a:lstStyle/>
                    <a:p>
                      <a:endParaRPr lang="en-IN"/>
                    </a:p>
                  </a:txBody>
                  <a:tcPr/>
                </a:tc>
                <a:tc vMerge="1">
                  <a:txBody>
                    <a:bodyPr/>
                    <a:lstStyle/>
                    <a:p>
                      <a:endParaRPr lang="en-IN"/>
                    </a:p>
                  </a:txBody>
                  <a:tcPr/>
                </a:tc>
                <a:tc>
                  <a:txBody>
                    <a:bodyPr/>
                    <a:lstStyle/>
                    <a:p>
                      <a:r>
                        <a:rPr lang="en-IN" dirty="0"/>
                        <a:t>1hr 45 min</a:t>
                      </a:r>
                    </a:p>
                  </a:txBody>
                  <a:tcPr/>
                </a:tc>
                <a:tc>
                  <a:txBody>
                    <a:bodyPr/>
                    <a:lstStyle/>
                    <a:p>
                      <a:r>
                        <a:rPr lang="en-IN" dirty="0"/>
                        <a:t>2 hrs 30 min</a:t>
                      </a:r>
                    </a:p>
                  </a:txBody>
                  <a:tcPr/>
                </a:tc>
                <a:tc>
                  <a:txBody>
                    <a:bodyPr/>
                    <a:lstStyle/>
                    <a:p>
                      <a:r>
                        <a:rPr lang="en-IN" dirty="0"/>
                        <a:t>3 hrs</a:t>
                      </a:r>
                    </a:p>
                  </a:txBody>
                  <a:tcPr/>
                </a:tc>
                <a:extLst>
                  <a:ext uri="{0D108BD9-81ED-4DB2-BD59-A6C34878D82A}">
                    <a16:rowId xmlns:a16="http://schemas.microsoft.com/office/drawing/2014/main" val="1465821753"/>
                  </a:ext>
                </a:extLst>
              </a:tr>
              <a:tr h="544022">
                <a:tc>
                  <a:txBody>
                    <a:bodyPr/>
                    <a:lstStyle/>
                    <a:p>
                      <a:r>
                        <a:rPr lang="en-IN" dirty="0"/>
                        <a:t>AMITKUMAR KUMAVAT</a:t>
                      </a:r>
                    </a:p>
                  </a:txBody>
                  <a:tcPr/>
                </a:tc>
                <a:tc>
                  <a:txBody>
                    <a:bodyPr/>
                    <a:lstStyle/>
                    <a:p>
                      <a:r>
                        <a:rPr lang="en-IN" dirty="0"/>
                        <a:t>20D100003</a:t>
                      </a:r>
                    </a:p>
                  </a:txBody>
                  <a:tcPr/>
                </a:tc>
                <a:tc>
                  <a:txBody>
                    <a:bodyPr/>
                    <a:lstStyle/>
                    <a:p>
                      <a:pPr marL="285750" indent="-285750">
                        <a:buFont typeface="Wingdings" panose="05000000000000000000" pitchFamily="2" charset="2"/>
                        <a:buChar char="ü"/>
                      </a:pPr>
                      <a:r>
                        <a:rPr lang="en-IN" dirty="0"/>
                        <a:t>       </a:t>
                      </a:r>
                    </a:p>
                  </a:txBody>
                  <a:tcPr/>
                </a:tc>
                <a:tc>
                  <a:txBody>
                    <a:bodyPr/>
                    <a:lstStyle/>
                    <a:p>
                      <a:endParaRPr lang="en-IN" dirty="0"/>
                    </a:p>
                  </a:txBody>
                  <a:tcPr/>
                </a:tc>
                <a:tc>
                  <a:txBody>
                    <a:bodyPr/>
                    <a:lstStyle/>
                    <a:p>
                      <a:pPr marL="285750" indent="-285750">
                        <a:buFont typeface="Wingdings" panose="05000000000000000000" pitchFamily="2" charset="2"/>
                        <a:buChar char="ü"/>
                      </a:pPr>
                      <a:r>
                        <a:rPr lang="en-IN" dirty="0"/>
                        <a:t> </a:t>
                      </a:r>
                    </a:p>
                  </a:txBody>
                  <a:tcPr/>
                </a:tc>
                <a:extLst>
                  <a:ext uri="{0D108BD9-81ED-4DB2-BD59-A6C34878D82A}">
                    <a16:rowId xmlns:a16="http://schemas.microsoft.com/office/drawing/2014/main" val="3027368906"/>
                  </a:ext>
                </a:extLst>
              </a:tr>
              <a:tr h="544022">
                <a:tc>
                  <a:txBody>
                    <a:bodyPr/>
                    <a:lstStyle/>
                    <a:p>
                      <a:r>
                        <a:rPr lang="en-IN" dirty="0"/>
                        <a:t>ASHOK NAYAK</a:t>
                      </a:r>
                    </a:p>
                  </a:txBody>
                  <a:tcPr/>
                </a:tc>
                <a:tc>
                  <a:txBody>
                    <a:bodyPr/>
                    <a:lstStyle/>
                    <a:p>
                      <a:r>
                        <a:rPr lang="en-IN" dirty="0"/>
                        <a:t>22B0455</a:t>
                      </a:r>
                    </a:p>
                  </a:txBody>
                  <a:tcPr/>
                </a:tc>
                <a:tc>
                  <a:txBody>
                    <a:bodyPr/>
                    <a:lstStyle/>
                    <a:p>
                      <a:pPr marL="285750" indent="-285750">
                        <a:buFont typeface="Wingdings" panose="05000000000000000000" pitchFamily="2" charset="2"/>
                        <a:buChar char="ü"/>
                      </a:pPr>
                      <a:r>
                        <a:rPr lang="en-IN" dirty="0"/>
                        <a:t> </a:t>
                      </a:r>
                    </a:p>
                  </a:txBody>
                  <a:tcPr/>
                </a:tc>
                <a:tc>
                  <a:txBody>
                    <a:bodyPr/>
                    <a:lstStyle/>
                    <a:p>
                      <a:pPr marL="285750" indent="-285750">
                        <a:buFont typeface="Wingdings" panose="05000000000000000000" pitchFamily="2" charset="2"/>
                        <a:buChar char="ü"/>
                      </a:pPr>
                      <a:r>
                        <a:rPr lang="en-IN" dirty="0"/>
                        <a:t> </a:t>
                      </a:r>
                    </a:p>
                  </a:txBody>
                  <a:tcPr/>
                </a:tc>
                <a:tc>
                  <a:txBody>
                    <a:bodyPr/>
                    <a:lstStyle/>
                    <a:p>
                      <a:pPr marL="285750" indent="-285750">
                        <a:buFont typeface="Wingdings" panose="05000000000000000000" pitchFamily="2" charset="2"/>
                        <a:buChar char="ü"/>
                      </a:pPr>
                      <a:r>
                        <a:rPr lang="en-IN" dirty="0"/>
                        <a:t> </a:t>
                      </a:r>
                    </a:p>
                  </a:txBody>
                  <a:tcPr/>
                </a:tc>
                <a:extLst>
                  <a:ext uri="{0D108BD9-81ED-4DB2-BD59-A6C34878D82A}">
                    <a16:rowId xmlns:a16="http://schemas.microsoft.com/office/drawing/2014/main" val="1630093940"/>
                  </a:ext>
                </a:extLst>
              </a:tr>
              <a:tr h="682931">
                <a:tc>
                  <a:txBody>
                    <a:bodyPr/>
                    <a:lstStyle/>
                    <a:p>
                      <a:r>
                        <a:rPr lang="en-IN" dirty="0"/>
                        <a:t>HARSH KAVEDIYA</a:t>
                      </a:r>
                    </a:p>
                  </a:txBody>
                  <a:tcPr/>
                </a:tc>
                <a:tc>
                  <a:txBody>
                    <a:bodyPr/>
                    <a:lstStyle/>
                    <a:p>
                      <a:r>
                        <a:rPr lang="en-IN" dirty="0"/>
                        <a:t>210100067</a:t>
                      </a:r>
                    </a:p>
                  </a:txBody>
                  <a:tcPr/>
                </a:tc>
                <a:tc>
                  <a:txBody>
                    <a:bodyPr/>
                    <a:lstStyle/>
                    <a:p>
                      <a:pPr marL="285750" indent="-285750">
                        <a:buFont typeface="Wingdings" panose="05000000000000000000" pitchFamily="2" charset="2"/>
                        <a:buChar char="ü"/>
                      </a:pPr>
                      <a:r>
                        <a:rPr lang="en-IN" dirty="0"/>
                        <a:t>     </a:t>
                      </a:r>
                    </a:p>
                  </a:txBody>
                  <a:tcPr/>
                </a:tc>
                <a:tc>
                  <a:txBody>
                    <a:bodyPr/>
                    <a:lstStyle/>
                    <a:p>
                      <a:pPr marL="285750" indent="-285750">
                        <a:buFont typeface="Wingdings" panose="05000000000000000000" pitchFamily="2" charset="2"/>
                        <a:buChar char="ü"/>
                      </a:pPr>
                      <a:r>
                        <a:rPr lang="en-IN" dirty="0"/>
                        <a:t> </a:t>
                      </a:r>
                    </a:p>
                  </a:txBody>
                  <a:tcPr/>
                </a:tc>
                <a:tc>
                  <a:txBody>
                    <a:bodyPr/>
                    <a:lstStyle/>
                    <a:p>
                      <a:pPr marL="285750" indent="-285750">
                        <a:buFont typeface="Wingdings" panose="05000000000000000000" pitchFamily="2" charset="2"/>
                        <a:buChar char="ü"/>
                      </a:pPr>
                      <a:r>
                        <a:rPr lang="en-IN" dirty="0"/>
                        <a:t> </a:t>
                      </a:r>
                    </a:p>
                  </a:txBody>
                  <a:tcPr/>
                </a:tc>
                <a:extLst>
                  <a:ext uri="{0D108BD9-81ED-4DB2-BD59-A6C34878D82A}">
                    <a16:rowId xmlns:a16="http://schemas.microsoft.com/office/drawing/2014/main" val="1333772231"/>
                  </a:ext>
                </a:extLst>
              </a:tr>
              <a:tr h="544022">
                <a:tc>
                  <a:txBody>
                    <a:bodyPr/>
                    <a:lstStyle/>
                    <a:p>
                      <a:r>
                        <a:rPr lang="en-IN" dirty="0"/>
                        <a:t>RAMESH KUMAR</a:t>
                      </a:r>
                    </a:p>
                  </a:txBody>
                  <a:tcPr/>
                </a:tc>
                <a:tc>
                  <a:txBody>
                    <a:bodyPr/>
                    <a:lstStyle/>
                    <a:p>
                      <a:r>
                        <a:rPr lang="en-IN" dirty="0"/>
                        <a:t>22M0566</a:t>
                      </a:r>
                    </a:p>
                  </a:txBody>
                  <a:tcPr/>
                </a:tc>
                <a:tc>
                  <a:txBody>
                    <a:bodyPr/>
                    <a:lstStyle/>
                    <a:p>
                      <a:endParaRPr lang="en-IN" dirty="0"/>
                    </a:p>
                  </a:txBody>
                  <a:tcPr/>
                </a:tc>
                <a:tc>
                  <a:txBody>
                    <a:bodyPr/>
                    <a:lstStyle/>
                    <a:p>
                      <a:endParaRPr lang="en-IN"/>
                    </a:p>
                  </a:txBody>
                  <a:tcPr/>
                </a:tc>
                <a:tc>
                  <a:txBody>
                    <a:bodyPr/>
                    <a:lstStyle/>
                    <a:p>
                      <a:pPr marL="285750" indent="-285750">
                        <a:buFont typeface="Wingdings" panose="05000000000000000000" pitchFamily="2" charset="2"/>
                        <a:buChar char="ü"/>
                      </a:pPr>
                      <a:r>
                        <a:rPr lang="en-IN" dirty="0"/>
                        <a:t> </a:t>
                      </a:r>
                    </a:p>
                  </a:txBody>
                  <a:tcPr/>
                </a:tc>
                <a:extLst>
                  <a:ext uri="{0D108BD9-81ED-4DB2-BD59-A6C34878D82A}">
                    <a16:rowId xmlns:a16="http://schemas.microsoft.com/office/drawing/2014/main" val="2603873057"/>
                  </a:ext>
                </a:extLst>
              </a:tr>
              <a:tr h="544022">
                <a:tc>
                  <a:txBody>
                    <a:bodyPr/>
                    <a:lstStyle/>
                    <a:p>
                      <a:r>
                        <a:rPr lang="en-IN" dirty="0"/>
                        <a:t>TANISHK SAXENA</a:t>
                      </a:r>
                    </a:p>
                  </a:txBody>
                  <a:tcPr/>
                </a:tc>
                <a:tc>
                  <a:txBody>
                    <a:bodyPr/>
                    <a:lstStyle/>
                    <a:p>
                      <a:r>
                        <a:rPr lang="en-IN" dirty="0"/>
                        <a:t>21D180041</a:t>
                      </a:r>
                    </a:p>
                  </a:txBody>
                  <a:tcPr/>
                </a:tc>
                <a:tc>
                  <a:txBody>
                    <a:bodyPr/>
                    <a:lstStyle/>
                    <a:p>
                      <a:pPr marL="285750" indent="-285750">
                        <a:buFont typeface="Wingdings" panose="05000000000000000000" pitchFamily="2" charset="2"/>
                        <a:buChar char="ü"/>
                      </a:pPr>
                      <a:r>
                        <a:rPr lang="en-IN" dirty="0"/>
                        <a:t> </a:t>
                      </a:r>
                    </a:p>
                  </a:txBody>
                  <a:tcPr/>
                </a:tc>
                <a:tc>
                  <a:txBody>
                    <a:bodyPr/>
                    <a:lstStyle/>
                    <a:p>
                      <a:endParaRPr lang="en-IN" dirty="0"/>
                    </a:p>
                  </a:txBody>
                  <a:tcPr/>
                </a:tc>
                <a:tc>
                  <a:txBody>
                    <a:bodyPr/>
                    <a:lstStyle/>
                    <a:p>
                      <a:pPr marL="285750" indent="-285750">
                        <a:buFont typeface="Wingdings" panose="05000000000000000000" pitchFamily="2" charset="2"/>
                        <a:buChar char="ü"/>
                      </a:pPr>
                      <a:r>
                        <a:rPr lang="en-IN" dirty="0"/>
                        <a:t> </a:t>
                      </a:r>
                    </a:p>
                  </a:txBody>
                  <a:tcPr/>
                </a:tc>
                <a:extLst>
                  <a:ext uri="{0D108BD9-81ED-4DB2-BD59-A6C34878D82A}">
                    <a16:rowId xmlns:a16="http://schemas.microsoft.com/office/drawing/2014/main" val="1038147801"/>
                  </a:ext>
                </a:extLst>
              </a:tr>
              <a:tr h="544022">
                <a:tc>
                  <a:txBody>
                    <a:bodyPr/>
                    <a:lstStyle/>
                    <a:p>
                      <a:r>
                        <a:rPr lang="en-IN" dirty="0"/>
                        <a:t>RITESH DAHAKE</a:t>
                      </a:r>
                    </a:p>
                  </a:txBody>
                  <a:tcPr/>
                </a:tc>
                <a:tc>
                  <a:txBody>
                    <a:bodyPr/>
                    <a:lstStyle/>
                    <a:p>
                      <a:r>
                        <a:rPr lang="en-IN" dirty="0"/>
                        <a:t>210110092</a:t>
                      </a:r>
                    </a:p>
                  </a:txBody>
                  <a:tcPr/>
                </a:tc>
                <a:tc>
                  <a:txBody>
                    <a:bodyPr/>
                    <a:lstStyle/>
                    <a:p>
                      <a:pPr marL="285750" indent="-285750">
                        <a:buFont typeface="Wingdings" panose="05000000000000000000" pitchFamily="2" charset="2"/>
                        <a:buChar char="ü"/>
                      </a:pPr>
                      <a:r>
                        <a:rPr lang="en-IN" dirty="0"/>
                        <a:t> </a:t>
                      </a:r>
                    </a:p>
                  </a:txBody>
                  <a:tcPr/>
                </a:tc>
                <a:tc>
                  <a:txBody>
                    <a:bodyPr/>
                    <a:lstStyle/>
                    <a:p>
                      <a:pPr marL="285750" indent="-285750">
                        <a:buFont typeface="Wingdings" panose="05000000000000000000" pitchFamily="2" charset="2"/>
                        <a:buChar char="ü"/>
                      </a:pPr>
                      <a:r>
                        <a:rPr lang="en-IN" dirty="0"/>
                        <a:t> </a:t>
                      </a:r>
                    </a:p>
                  </a:txBody>
                  <a:tcPr/>
                </a:tc>
                <a:tc>
                  <a:txBody>
                    <a:bodyPr/>
                    <a:lstStyle/>
                    <a:p>
                      <a:pPr marL="285750" indent="-285750">
                        <a:buFont typeface="Wingdings" panose="05000000000000000000" pitchFamily="2" charset="2"/>
                        <a:buChar char="ü"/>
                      </a:pPr>
                      <a:r>
                        <a:rPr lang="en-IN" dirty="0"/>
                        <a:t> </a:t>
                      </a:r>
                    </a:p>
                  </a:txBody>
                  <a:tcPr/>
                </a:tc>
                <a:extLst>
                  <a:ext uri="{0D108BD9-81ED-4DB2-BD59-A6C34878D82A}">
                    <a16:rowId xmlns:a16="http://schemas.microsoft.com/office/drawing/2014/main" val="3392318568"/>
                  </a:ext>
                </a:extLst>
              </a:tr>
            </a:tbl>
          </a:graphicData>
        </a:graphic>
      </p:graphicFrame>
    </p:spTree>
    <p:extLst>
      <p:ext uri="{BB962C8B-B14F-4D97-AF65-F5344CB8AC3E}">
        <p14:creationId xmlns:p14="http://schemas.microsoft.com/office/powerpoint/2010/main" val="3385703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89056-04E6-EBC9-3D8F-403F0E925131}"/>
              </a:ext>
            </a:extLst>
          </p:cNvPr>
          <p:cNvSpPr>
            <a:spLocks noGrp="1"/>
          </p:cNvSpPr>
          <p:nvPr>
            <p:ph type="title"/>
          </p:nvPr>
        </p:nvSpPr>
        <p:spPr/>
        <p:txBody>
          <a:bodyPr>
            <a:normAutofit/>
          </a:bodyPr>
          <a:lstStyle/>
          <a:p>
            <a:pPr algn="ctr"/>
            <a:r>
              <a:rPr lang="en-US" sz="4800" dirty="0"/>
              <a:t>SYMPHONY MATE</a:t>
            </a:r>
            <a:endParaRPr lang="en-IN" sz="4800" dirty="0"/>
          </a:p>
        </p:txBody>
      </p:sp>
      <p:sp>
        <p:nvSpPr>
          <p:cNvPr id="3" name="Content Placeholder 2">
            <a:extLst>
              <a:ext uri="{FF2B5EF4-FFF2-40B4-BE49-F238E27FC236}">
                <a16:creationId xmlns:a16="http://schemas.microsoft.com/office/drawing/2014/main" id="{5A08FF24-7F5D-0392-567E-321602591896}"/>
              </a:ext>
            </a:extLst>
          </p:cNvPr>
          <p:cNvSpPr>
            <a:spLocks noGrp="1"/>
          </p:cNvSpPr>
          <p:nvPr>
            <p:ph idx="1"/>
          </p:nvPr>
        </p:nvSpPr>
        <p:spPr/>
        <p:txBody>
          <a:bodyPr/>
          <a:lstStyle/>
          <a:p>
            <a:pPr marL="0" indent="0">
              <a:buNone/>
            </a:pPr>
            <a:endParaRPr lang="en-US" dirty="0"/>
          </a:p>
          <a:p>
            <a:pPr marL="0" indent="0">
              <a:buNone/>
            </a:pPr>
            <a:r>
              <a:rPr lang="en-US" sz="3200" dirty="0"/>
              <a:t>OBJECTIVE</a:t>
            </a:r>
          </a:p>
          <a:p>
            <a:pPr marL="0" indent="0">
              <a:buNone/>
            </a:pPr>
            <a:r>
              <a:rPr lang="en-US" dirty="0"/>
              <a:t>Recommend new friends and their favorite songs to users based on their similarity in music taste</a:t>
            </a:r>
          </a:p>
          <a:p>
            <a:pPr marL="0" indent="0">
              <a:buNone/>
            </a:pPr>
            <a:endParaRPr lang="en-IN" dirty="0"/>
          </a:p>
        </p:txBody>
      </p:sp>
    </p:spTree>
    <p:extLst>
      <p:ext uri="{BB962C8B-B14F-4D97-AF65-F5344CB8AC3E}">
        <p14:creationId xmlns:p14="http://schemas.microsoft.com/office/powerpoint/2010/main" val="4170244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FA52C-A349-7DF6-A58B-CF1659039E1F}"/>
              </a:ext>
            </a:extLst>
          </p:cNvPr>
          <p:cNvSpPr>
            <a:spLocks noGrp="1"/>
          </p:cNvSpPr>
          <p:nvPr>
            <p:ph type="title"/>
          </p:nvPr>
        </p:nvSpPr>
        <p:spPr>
          <a:xfrm>
            <a:off x="1054359" y="191610"/>
            <a:ext cx="9905998" cy="1478570"/>
          </a:xfrm>
        </p:spPr>
        <p:txBody>
          <a:bodyPr/>
          <a:lstStyle/>
          <a:p>
            <a:r>
              <a:rPr lang="en-IN" dirty="0"/>
              <a:t>Problem </a:t>
            </a:r>
            <a:r>
              <a:rPr lang="en-IN" dirty="0" err="1"/>
              <a:t>DEfinition</a:t>
            </a:r>
            <a:endParaRPr lang="en-IN" dirty="0"/>
          </a:p>
        </p:txBody>
      </p:sp>
      <p:sp>
        <p:nvSpPr>
          <p:cNvPr id="3" name="Content Placeholder 2">
            <a:extLst>
              <a:ext uri="{FF2B5EF4-FFF2-40B4-BE49-F238E27FC236}">
                <a16:creationId xmlns:a16="http://schemas.microsoft.com/office/drawing/2014/main" id="{0BEF634B-3C5E-870C-B5D0-F0549C35CEB2}"/>
              </a:ext>
            </a:extLst>
          </p:cNvPr>
          <p:cNvSpPr>
            <a:spLocks noGrp="1"/>
          </p:cNvSpPr>
          <p:nvPr>
            <p:ph idx="1"/>
          </p:nvPr>
        </p:nvSpPr>
        <p:spPr>
          <a:xfrm>
            <a:off x="1054359" y="1446245"/>
            <a:ext cx="9993052" cy="4973216"/>
          </a:xfrm>
        </p:spPr>
        <p:txBody>
          <a:bodyPr>
            <a:noAutofit/>
          </a:bodyPr>
          <a:lstStyle/>
          <a:p>
            <a:r>
              <a:rPr lang="en-IN" sz="2200" dirty="0"/>
              <a:t>In the audio streaming industry various recommendation systems have been built which provide songs that one may like based solely one’s music listening experience, thus failing to cater to a wide music taste. People tend to discover new music through friends’ recommendations. </a:t>
            </a:r>
            <a:r>
              <a:rPr lang="en-US" sz="2200" b="0" i="0" u="none" strike="noStrike" baseline="0" dirty="0"/>
              <a:t>To bridge the gap and fully discover the power of music that could potentially bring people together, build relationships, and further expand their music community, we recommend new friends and their favorite songs to users based on their similarity of music tastes in our project. Because of the strong social connections, this would strengthen the tie between users and the music streaming platform, reducing the churn rate and increasing profits as a result. </a:t>
            </a:r>
          </a:p>
          <a:p>
            <a:r>
              <a:rPr lang="en-IN" sz="2200" dirty="0"/>
              <a:t>The purpose serves to cater a wide array of potential customers which include music enthusiasts, social music discoverers, casual listeners, music collectors, music bloggers and influencers and music streaming service users</a:t>
            </a:r>
          </a:p>
        </p:txBody>
      </p:sp>
    </p:spTree>
    <p:extLst>
      <p:ext uri="{BB962C8B-B14F-4D97-AF65-F5344CB8AC3E}">
        <p14:creationId xmlns:p14="http://schemas.microsoft.com/office/powerpoint/2010/main" val="179629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FA52C-A349-7DF6-A58B-CF1659039E1F}"/>
              </a:ext>
            </a:extLst>
          </p:cNvPr>
          <p:cNvSpPr>
            <a:spLocks noGrp="1"/>
          </p:cNvSpPr>
          <p:nvPr>
            <p:ph type="title"/>
          </p:nvPr>
        </p:nvSpPr>
        <p:spPr>
          <a:xfrm>
            <a:off x="1054359" y="107634"/>
            <a:ext cx="9905998" cy="1478570"/>
          </a:xfrm>
        </p:spPr>
        <p:txBody>
          <a:bodyPr/>
          <a:lstStyle/>
          <a:p>
            <a:r>
              <a:rPr lang="en-IN" dirty="0"/>
              <a:t>WHY US ?</a:t>
            </a:r>
          </a:p>
        </p:txBody>
      </p:sp>
      <p:sp>
        <p:nvSpPr>
          <p:cNvPr id="3" name="Content Placeholder 2">
            <a:extLst>
              <a:ext uri="{FF2B5EF4-FFF2-40B4-BE49-F238E27FC236}">
                <a16:creationId xmlns:a16="http://schemas.microsoft.com/office/drawing/2014/main" id="{0BEF634B-3C5E-870C-B5D0-F0549C35CEB2}"/>
              </a:ext>
            </a:extLst>
          </p:cNvPr>
          <p:cNvSpPr>
            <a:spLocks noGrp="1"/>
          </p:cNvSpPr>
          <p:nvPr>
            <p:ph idx="1"/>
          </p:nvPr>
        </p:nvSpPr>
        <p:spPr>
          <a:xfrm>
            <a:off x="839755" y="2071395"/>
            <a:ext cx="10207656" cy="4348065"/>
          </a:xfrm>
        </p:spPr>
        <p:txBody>
          <a:bodyPr>
            <a:noAutofit/>
          </a:bodyPr>
          <a:lstStyle/>
          <a:p>
            <a:r>
              <a:rPr lang="en-US" sz="2200" dirty="0"/>
              <a:t>We b</a:t>
            </a:r>
            <a:r>
              <a:rPr lang="en-US" sz="2200" b="0" i="0" u="none" strike="noStrike" baseline="0" dirty="0"/>
              <a:t>ring people together, build relationships, and expand their music community by building strong social connections</a:t>
            </a:r>
          </a:p>
          <a:p>
            <a:r>
              <a:rPr lang="en-US" sz="2200" dirty="0"/>
              <a:t>Guaranteed different social music experience</a:t>
            </a:r>
            <a:endParaRPr lang="en-US" sz="2200" b="0" i="0" u="none" strike="noStrike" baseline="0" dirty="0"/>
          </a:p>
          <a:p>
            <a:r>
              <a:rPr lang="en-US" sz="2200" dirty="0"/>
              <a:t>Discover new music and connect with like minded music enthusiasts</a:t>
            </a:r>
          </a:p>
          <a:p>
            <a:r>
              <a:rPr lang="en-US" sz="2200" dirty="0"/>
              <a:t>Enhance your music streaming experience by listening to favorite songs of those with similar music tastes</a:t>
            </a:r>
          </a:p>
          <a:p>
            <a:endParaRPr lang="en-IN" sz="2200" dirty="0"/>
          </a:p>
          <a:p>
            <a:endParaRPr lang="en-IN" sz="2200" dirty="0"/>
          </a:p>
        </p:txBody>
      </p:sp>
    </p:spTree>
    <p:extLst>
      <p:ext uri="{BB962C8B-B14F-4D97-AF65-F5344CB8AC3E}">
        <p14:creationId xmlns:p14="http://schemas.microsoft.com/office/powerpoint/2010/main" val="2596156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FA52C-A349-7DF6-A58B-CF1659039E1F}"/>
              </a:ext>
            </a:extLst>
          </p:cNvPr>
          <p:cNvSpPr>
            <a:spLocks noGrp="1"/>
          </p:cNvSpPr>
          <p:nvPr>
            <p:ph type="title"/>
          </p:nvPr>
        </p:nvSpPr>
        <p:spPr>
          <a:xfrm>
            <a:off x="1054359" y="107634"/>
            <a:ext cx="9905998" cy="1478570"/>
          </a:xfrm>
        </p:spPr>
        <p:txBody>
          <a:bodyPr/>
          <a:lstStyle/>
          <a:p>
            <a:r>
              <a:rPr lang="en-IN" dirty="0"/>
              <a:t>COMPETITORS ?</a:t>
            </a:r>
          </a:p>
        </p:txBody>
      </p:sp>
      <p:sp>
        <p:nvSpPr>
          <p:cNvPr id="3" name="Content Placeholder 2">
            <a:extLst>
              <a:ext uri="{FF2B5EF4-FFF2-40B4-BE49-F238E27FC236}">
                <a16:creationId xmlns:a16="http://schemas.microsoft.com/office/drawing/2014/main" id="{0BEF634B-3C5E-870C-B5D0-F0549C35CEB2}"/>
              </a:ext>
            </a:extLst>
          </p:cNvPr>
          <p:cNvSpPr>
            <a:spLocks noGrp="1"/>
          </p:cNvSpPr>
          <p:nvPr>
            <p:ph idx="1"/>
          </p:nvPr>
        </p:nvSpPr>
        <p:spPr>
          <a:xfrm>
            <a:off x="1141411" y="1828799"/>
            <a:ext cx="9905999" cy="4590661"/>
          </a:xfrm>
        </p:spPr>
        <p:txBody>
          <a:bodyPr>
            <a:noAutofit/>
          </a:bodyPr>
          <a:lstStyle/>
          <a:p>
            <a:r>
              <a:rPr lang="en-US" sz="2200" dirty="0" err="1"/>
              <a:t>SoundShare</a:t>
            </a:r>
            <a:r>
              <a:rPr lang="en-US" sz="2200" dirty="0"/>
              <a:t>: Already has a user base interested in the social aspect of music sharing</a:t>
            </a:r>
          </a:p>
          <a:p>
            <a:r>
              <a:rPr lang="en-US" sz="2200" dirty="0"/>
              <a:t>Spotify and Apple Music: </a:t>
            </a:r>
            <a:r>
              <a:rPr lang="en-IN" sz="2200" dirty="0"/>
              <a:t>The extensive music catalogue is a competitive advantage for users that prioritize access to a wide variety of songs</a:t>
            </a:r>
          </a:p>
          <a:p>
            <a:r>
              <a:rPr lang="en-IN" sz="2200" dirty="0"/>
              <a:t>Last.fm: Offers in-depth profiles and recommendations based on users’ listening history, offering competition in terms of music discovery</a:t>
            </a:r>
          </a:p>
          <a:p>
            <a:r>
              <a:rPr lang="en-IN" sz="2200" dirty="0" err="1"/>
              <a:t>Musixmatch</a:t>
            </a:r>
            <a:r>
              <a:rPr lang="en-IN" sz="2200" dirty="0"/>
              <a:t>: The emphasis on lyrics attracts users who are passionate about song lyrics and their meanings</a:t>
            </a:r>
          </a:p>
        </p:txBody>
      </p:sp>
    </p:spTree>
    <p:extLst>
      <p:ext uri="{BB962C8B-B14F-4D97-AF65-F5344CB8AC3E}">
        <p14:creationId xmlns:p14="http://schemas.microsoft.com/office/powerpoint/2010/main" val="3983554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159</TotalTime>
  <Words>373</Words>
  <Application>Microsoft Office PowerPoint</Application>
  <PresentationFormat>Widescreen</PresentationFormat>
  <Paragraphs>58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Tw Cen MT</vt:lpstr>
      <vt:lpstr>Wingdings</vt:lpstr>
      <vt:lpstr>Circuit</vt:lpstr>
      <vt:lpstr>ME 781 PROJECT</vt:lpstr>
      <vt:lpstr>SYMPHONY MATE</vt:lpstr>
      <vt:lpstr>Problem DEfinition</vt:lpstr>
      <vt:lpstr>WHY US ?</vt:lpstr>
      <vt:lpstr>COMPETITORS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 781 PROJECT</dc:title>
  <dc:creator>Ashok Nayak</dc:creator>
  <cp:lastModifiedBy>HARSH KAVEDIYA</cp:lastModifiedBy>
  <cp:revision>2</cp:revision>
  <dcterms:created xsi:type="dcterms:W3CDTF">2023-10-09T18:55:06Z</dcterms:created>
  <dcterms:modified xsi:type="dcterms:W3CDTF">2023-10-11T23:46:10Z</dcterms:modified>
</cp:coreProperties>
</file>