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1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0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3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26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6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90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48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1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7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3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1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1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5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E7650-F31A-49A7-952A-817328A06A8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71B7-963B-4AA7-9EF0-944E66045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95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6585-FA59-508C-0DDF-BB2D773A9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256"/>
            <a:ext cx="9144000" cy="1154952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ME 781</a:t>
            </a:r>
            <a:br>
              <a:rPr lang="en-US" sz="4400" dirty="0"/>
            </a:br>
            <a:r>
              <a:rPr lang="en-US" sz="4400" dirty="0"/>
              <a:t>PROJECT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220C8-5B24-4F39-40A5-67A4A5094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638" y="2006151"/>
            <a:ext cx="9144000" cy="4075472"/>
          </a:xfrm>
        </p:spPr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97D57C-E8BB-FC2F-426E-48CB61FA3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39383"/>
              </p:ext>
            </p:extLst>
          </p:nvPr>
        </p:nvGraphicFramePr>
        <p:xfrm>
          <a:off x="1601638" y="1572208"/>
          <a:ext cx="9331992" cy="50988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4698">
                  <a:extLst>
                    <a:ext uri="{9D8B030D-6E8A-4147-A177-3AD203B41FA5}">
                      <a16:colId xmlns:a16="http://schemas.microsoft.com/office/drawing/2014/main" val="765135149"/>
                    </a:ext>
                  </a:extLst>
                </a:gridCol>
                <a:gridCol w="1847812">
                  <a:extLst>
                    <a:ext uri="{9D8B030D-6E8A-4147-A177-3AD203B41FA5}">
                      <a16:colId xmlns:a16="http://schemas.microsoft.com/office/drawing/2014/main" val="3912517052"/>
                    </a:ext>
                  </a:extLst>
                </a:gridCol>
                <a:gridCol w="1770362">
                  <a:extLst>
                    <a:ext uri="{9D8B030D-6E8A-4147-A177-3AD203B41FA5}">
                      <a16:colId xmlns:a16="http://schemas.microsoft.com/office/drawing/2014/main" val="3825157799"/>
                    </a:ext>
                  </a:extLst>
                </a:gridCol>
                <a:gridCol w="1874560">
                  <a:extLst>
                    <a:ext uri="{9D8B030D-6E8A-4147-A177-3AD203B41FA5}">
                      <a16:colId xmlns:a16="http://schemas.microsoft.com/office/drawing/2014/main" val="3016914595"/>
                    </a:ext>
                  </a:extLst>
                </a:gridCol>
                <a:gridCol w="1874560">
                  <a:extLst>
                    <a:ext uri="{9D8B030D-6E8A-4147-A177-3AD203B41FA5}">
                      <a16:colId xmlns:a16="http://schemas.microsoft.com/office/drawing/2014/main" val="1540853217"/>
                    </a:ext>
                  </a:extLst>
                </a:gridCol>
              </a:tblGrid>
              <a:tr h="629734">
                <a:tc rowSpan="3"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MEET-1</a:t>
                      </a:r>
                    </a:p>
                    <a:p>
                      <a:r>
                        <a:rPr lang="en-IN" dirty="0"/>
                        <a:t>14/10/23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MEET-2</a:t>
                      </a:r>
                    </a:p>
                    <a:p>
                      <a:r>
                        <a:rPr lang="en-IN" dirty="0"/>
                        <a:t>17/10/23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SLIDE</a:t>
                      </a:r>
                    </a:p>
                    <a:p>
                      <a:r>
                        <a:rPr lang="en-IN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09991"/>
                  </a:ext>
                </a:extLst>
              </a:tr>
              <a:tr h="62973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9:45pm-11:30pm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8:00 pm-11:00pm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82360"/>
                  </a:ext>
                </a:extLst>
              </a:tr>
              <a:tr h="3598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1hr 45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21753"/>
                  </a:ext>
                </a:extLst>
              </a:tr>
              <a:tr h="629734">
                <a:tc>
                  <a:txBody>
                    <a:bodyPr/>
                    <a:lstStyle/>
                    <a:p>
                      <a:r>
                        <a:rPr lang="en-IN" dirty="0"/>
                        <a:t>AMITKUMAR KUMAVAT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20D100003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68906"/>
                  </a:ext>
                </a:extLst>
              </a:tr>
              <a:tr h="535228">
                <a:tc>
                  <a:txBody>
                    <a:bodyPr/>
                    <a:lstStyle/>
                    <a:p>
                      <a:r>
                        <a:rPr lang="en-IN" dirty="0"/>
                        <a:t>ASHOK NAYAK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22B0455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93940"/>
                  </a:ext>
                </a:extLst>
              </a:tr>
              <a:tr h="671893">
                <a:tc>
                  <a:txBody>
                    <a:bodyPr/>
                    <a:lstStyle/>
                    <a:p>
                      <a:r>
                        <a:rPr lang="en-IN" dirty="0"/>
                        <a:t>HARSH KAVEDIYA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210100067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3,1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72231"/>
                  </a:ext>
                </a:extLst>
              </a:tr>
              <a:tr h="535228">
                <a:tc>
                  <a:txBody>
                    <a:bodyPr/>
                    <a:lstStyle/>
                    <a:p>
                      <a:r>
                        <a:rPr lang="en-IN" dirty="0"/>
                        <a:t>RAMESH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22M0566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73057"/>
                  </a:ext>
                </a:extLst>
              </a:tr>
              <a:tr h="535228">
                <a:tc>
                  <a:txBody>
                    <a:bodyPr/>
                    <a:lstStyle/>
                    <a:p>
                      <a:r>
                        <a:rPr lang="en-IN" dirty="0"/>
                        <a:t>TANISHK SAXENA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21D180041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47801"/>
                  </a:ext>
                </a:extLst>
              </a:tr>
              <a:tr h="535228">
                <a:tc>
                  <a:txBody>
                    <a:bodyPr/>
                    <a:lstStyle/>
                    <a:p>
                      <a:r>
                        <a:rPr lang="en-IN" dirty="0"/>
                        <a:t>RITESH DAHAKE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210110092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18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0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9056-04E6-EBC9-3D8F-403F0E92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MARKET ANALYSIS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FF24-7F5D-0392-567E-32160259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Target Market</a:t>
            </a:r>
            <a:r>
              <a:rPr lang="en-US" sz="2000" dirty="0"/>
              <a:t>: </a:t>
            </a:r>
            <a:r>
              <a:rPr lang="en-US" sz="2000" b="0" i="0" dirty="0">
                <a:effectLst/>
              </a:rPr>
              <a:t>Our market is open internationally, targeting consumers (B2C)</a:t>
            </a:r>
          </a:p>
          <a:p>
            <a:r>
              <a:rPr lang="en-US" sz="2000" b="1" dirty="0"/>
              <a:t>Market Size</a:t>
            </a:r>
            <a:r>
              <a:rPr lang="en-US" sz="2000" dirty="0"/>
              <a:t>: The expected market size is approximately 150 million</a:t>
            </a:r>
          </a:p>
          <a:p>
            <a:r>
              <a:rPr lang="en-US" sz="2000" b="1" i="0" dirty="0">
                <a:effectLst/>
              </a:rPr>
              <a:t>Target Segment</a:t>
            </a:r>
            <a:r>
              <a:rPr lang="en-US" sz="2000" i="0" dirty="0">
                <a:effectLst/>
              </a:rPr>
              <a:t>: People from all backgrounds and cultures with a specific restriction on their ages</a:t>
            </a:r>
          </a:p>
          <a:p>
            <a:r>
              <a:rPr lang="en-US" sz="2000" b="1" dirty="0"/>
              <a:t>Market Profitability</a:t>
            </a:r>
            <a:r>
              <a:rPr lang="en-US" sz="2000" dirty="0"/>
              <a:t>: </a:t>
            </a:r>
            <a:r>
              <a:rPr lang="en-US" sz="2000" b="0" i="0" dirty="0">
                <a:effectLst/>
              </a:rPr>
              <a:t>The primary source of our revenue comes from advertising and the paid subscription platform, which provides users access to exclusive features</a:t>
            </a:r>
          </a:p>
          <a:p>
            <a:r>
              <a:rPr lang="en-US" sz="2000" b="1" dirty="0"/>
              <a:t>Market Growth</a:t>
            </a:r>
            <a:r>
              <a:rPr lang="en-US" sz="2000" dirty="0"/>
              <a:t>: </a:t>
            </a:r>
            <a:r>
              <a:rPr lang="en-US" sz="2000" b="0" i="0" dirty="0">
                <a:effectLst/>
              </a:rPr>
              <a:t>Partnering with well-known music applications</a:t>
            </a:r>
            <a:r>
              <a:rPr lang="en-US" sz="2000" dirty="0"/>
              <a:t> and collaborating with</a:t>
            </a:r>
            <a:r>
              <a:rPr lang="en-US" sz="2000" b="0" i="0" dirty="0">
                <a:effectLst/>
              </a:rPr>
              <a:t> artists, influencers and vloggers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024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A52C-A349-7DF6-A58B-CF165903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59" y="535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</a:t>
            </a:r>
            <a:r>
              <a:rPr lang="en-IN" dirty="0"/>
              <a:t>OMPETITOR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C418F0-4313-3EFD-11F7-7B6EB37BF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892950"/>
              </p:ext>
            </p:extLst>
          </p:nvPr>
        </p:nvGraphicFramePr>
        <p:xfrm>
          <a:off x="1315616" y="1457512"/>
          <a:ext cx="9906000" cy="4851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5167">
                  <a:extLst>
                    <a:ext uri="{9D8B030D-6E8A-4147-A177-3AD203B41FA5}">
                      <a16:colId xmlns:a16="http://schemas.microsoft.com/office/drawing/2014/main" val="3685884511"/>
                    </a:ext>
                  </a:extLst>
                </a:gridCol>
                <a:gridCol w="3685592">
                  <a:extLst>
                    <a:ext uri="{9D8B030D-6E8A-4147-A177-3AD203B41FA5}">
                      <a16:colId xmlns:a16="http://schemas.microsoft.com/office/drawing/2014/main" val="2513513855"/>
                    </a:ext>
                  </a:extLst>
                </a:gridCol>
                <a:gridCol w="3365241">
                  <a:extLst>
                    <a:ext uri="{9D8B030D-6E8A-4147-A177-3AD203B41FA5}">
                      <a16:colId xmlns:a16="http://schemas.microsoft.com/office/drawing/2014/main" val="1824184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Competitors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Strengths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9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SoundShare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Already has a user base interested in the social aspect of music sharing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lacks an extensive music catalogue and the social interaction isn’t very extensive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1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Spotify and Apple Music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 extensive music catalogue is a competitive advantage for users who prioritize access to a wide variety of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Lacks forming social communities based on similar music tastes and recommendations based on friends’ favourite songs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8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Last.fm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Offers in-depth profiles and recommendations based on users’ listening history, offering competition in terms of music discovery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Lacks forming social communities based on similar music tastes and recommendations based on friends’ favourite songs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9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err="1"/>
                        <a:t>Musixmatch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The emphasis on lyrics attracts users who are passionate about song lyrics and their meanings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Lacks forming social communities based on similar music tastes and recommendations based on friends’ favourite songs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853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2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A52C-A349-7DF6-A58B-CF165903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59" y="107634"/>
            <a:ext cx="9905998" cy="135023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IN" dirty="0"/>
              <a:t>ARRIERS TO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634B-3C5E-870C-B5D0-F0549C35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5" y="1112809"/>
            <a:ext cx="10207656" cy="5306652"/>
          </a:xfrm>
        </p:spPr>
        <p:txBody>
          <a:bodyPr>
            <a:noAutofit/>
          </a:bodyPr>
          <a:lstStyle/>
          <a:p>
            <a:r>
              <a:rPr lang="en-IN" sz="2000" b="1" dirty="0"/>
              <a:t>Unique Selling Point (USP): </a:t>
            </a:r>
            <a:r>
              <a:rPr lang="en-US" sz="2000" i="0" dirty="0">
                <a:effectLst/>
              </a:rPr>
              <a:t>Effective matchmaking based on similar music tastes and a suitable method for recommending new songs</a:t>
            </a:r>
          </a:p>
          <a:p>
            <a:r>
              <a:rPr lang="en-US" sz="2000" b="1" dirty="0"/>
              <a:t>USP Safeguarding Strategy</a:t>
            </a:r>
            <a:r>
              <a:rPr lang="en-US" sz="2000" dirty="0"/>
              <a:t>: Copyrighting and Patenting the Algorithm, Forming a Specialized Optimization Team, Substantial R&amp;D Investment, and Strategic Collaborations with Major Music Apps for Mutual USP Protection</a:t>
            </a:r>
          </a:p>
          <a:p>
            <a:r>
              <a:rPr lang="en-US" sz="2000" b="1" dirty="0"/>
              <a:t>Barriers to Entry</a:t>
            </a:r>
            <a:r>
              <a:rPr lang="en-US" sz="2000" dirty="0"/>
              <a:t>: </a:t>
            </a:r>
          </a:p>
          <a:p>
            <a:pPr marL="457200" lvl="1" indent="0">
              <a:buNone/>
            </a:pPr>
            <a:r>
              <a:rPr lang="en-US" b="1" dirty="0"/>
              <a:t>Barriers to us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Existing popularity of other music apps and Customer Loyalty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Huge capital requirements for app development and Advertisement costs</a:t>
            </a:r>
          </a:p>
          <a:p>
            <a:pPr marL="457200" lvl="1" indent="0">
              <a:buNone/>
            </a:pPr>
            <a:r>
              <a:rPr lang="en-US" b="1" dirty="0"/>
              <a:t>Barrier to others</a:t>
            </a:r>
            <a:r>
              <a:rPr lang="en-US" dirty="0"/>
              <a:t>:</a:t>
            </a:r>
            <a:r>
              <a:rPr lang="en-US" b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Improving our app quality to the extent that it stays at the top and sweeps the market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Increasing user inertia and churn rate for our competitors</a:t>
            </a:r>
          </a:p>
          <a:p>
            <a:pPr marL="914400" lvl="2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615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A52C-A349-7DF6-A58B-CF165903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59" y="10763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IN" dirty="0"/>
              <a:t>ARKETING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634B-3C5E-870C-B5D0-F0549C35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24951"/>
            <a:ext cx="9905999" cy="51945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Medium of Communication: Instant messaging, intranets, face-to-face meeting, email, social media, websites, advertising, public relations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Pricing: We are planning to keep it free for the first three months with a paid subscription to additional features such as matching in the same locality, add free music, etc. Subsequent months require an additional subscription of a dollar per month, which is lesser than other music streaming giants in the industry to help attract more customers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Promotions: </a:t>
            </a:r>
          </a:p>
          <a:p>
            <a:pPr lvl="1"/>
            <a:r>
              <a:rPr lang="en-IN" dirty="0"/>
              <a:t>Advertising: Television, radio, print, digital</a:t>
            </a:r>
          </a:p>
          <a:p>
            <a:pPr lvl="1"/>
            <a:r>
              <a:rPr lang="en-US" dirty="0"/>
              <a:t>Public relations: Press releases, media interviews, events, sponsorships</a:t>
            </a:r>
          </a:p>
          <a:p>
            <a:pPr lvl="1"/>
            <a:r>
              <a:rPr lang="en-IN" dirty="0"/>
              <a:t>Sales promotion: Coupons, discounts, contests</a:t>
            </a:r>
          </a:p>
          <a:p>
            <a:pPr lvl="1"/>
            <a:r>
              <a:rPr lang="en-US" dirty="0"/>
              <a:t>Direct marketing: email marketing, direct mail</a:t>
            </a:r>
            <a:endParaRPr lang="en-IN" dirty="0"/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355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</TotalTime>
  <Words>526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</vt:lpstr>
      <vt:lpstr>Circuit</vt:lpstr>
      <vt:lpstr>ME 781 PROJECT</vt:lpstr>
      <vt:lpstr>MARKET ANALYSIS</vt:lpstr>
      <vt:lpstr>COMPETITOR ANALYSIS</vt:lpstr>
      <vt:lpstr>BARRIERS TO ENTRY</vt:lpstr>
      <vt:lpstr>MARKETING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781 PROJECT</dc:title>
  <dc:creator>Ashok Nayak</dc:creator>
  <cp:lastModifiedBy>HARSH KAVEDIYA</cp:lastModifiedBy>
  <cp:revision>5</cp:revision>
  <dcterms:created xsi:type="dcterms:W3CDTF">2023-10-09T18:55:06Z</dcterms:created>
  <dcterms:modified xsi:type="dcterms:W3CDTF">2023-10-17T17:43:42Z</dcterms:modified>
</cp:coreProperties>
</file>