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93E7650-F31A-49A7-952A-817328A06A80}" type="datetimeFigureOut">
              <a:rPr lang="en-IN" smtClean="0"/>
              <a:t>22-10-2023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35109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418381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732604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03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48612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3E7650-F31A-49A7-952A-817328A06A80}"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483061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3E7650-F31A-49A7-952A-817328A06A80}"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58668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E7650-F31A-49A7-952A-817328A06A80}"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684090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E7650-F31A-49A7-952A-817328A06A80}"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422648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E7650-F31A-49A7-952A-817328A06A80}"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95021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3E7650-F31A-49A7-952A-817328A06A80}"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123597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3E7650-F31A-49A7-952A-817328A06A8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76859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3E7650-F31A-49A7-952A-817328A06A80}" type="datetimeFigureOut">
              <a:rPr lang="en-IN" smtClean="0"/>
              <a:t>22-10-2023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417231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3E7650-F31A-49A7-952A-817328A06A80}"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29151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E7650-F31A-49A7-952A-817328A06A80}" type="datetimeFigureOut">
              <a:rPr lang="en-IN" smtClean="0"/>
              <a:t>22-10-2023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20761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98895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338350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3E7650-F31A-49A7-952A-817328A06A80}" type="datetimeFigureOut">
              <a:rPr lang="en-IN" smtClean="0"/>
              <a:t>22-10-2023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FD71B7-963B-4AA7-9EF0-944E660458A8}" type="slidenum">
              <a:rPr lang="en-IN" smtClean="0"/>
              <a:t>‹#›</a:t>
            </a:fld>
            <a:endParaRPr lang="en-IN"/>
          </a:p>
        </p:txBody>
      </p:sp>
    </p:spTree>
    <p:extLst>
      <p:ext uri="{BB962C8B-B14F-4D97-AF65-F5344CB8AC3E}">
        <p14:creationId xmlns:p14="http://schemas.microsoft.com/office/powerpoint/2010/main" val="9785957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6585-FA59-508C-0DDF-BB2D773A9194}"/>
              </a:ext>
            </a:extLst>
          </p:cNvPr>
          <p:cNvSpPr>
            <a:spLocks noGrp="1"/>
          </p:cNvSpPr>
          <p:nvPr>
            <p:ph type="ctrTitle"/>
          </p:nvPr>
        </p:nvSpPr>
        <p:spPr>
          <a:xfrm>
            <a:off x="1524000" y="417256"/>
            <a:ext cx="9144000" cy="1154952"/>
          </a:xfrm>
        </p:spPr>
        <p:txBody>
          <a:bodyPr>
            <a:noAutofit/>
          </a:bodyPr>
          <a:lstStyle/>
          <a:p>
            <a:pPr algn="ctr"/>
            <a:r>
              <a:rPr lang="en-US" sz="4400" dirty="0"/>
              <a:t>ME 781</a:t>
            </a:r>
            <a:br>
              <a:rPr lang="en-US" sz="4400" dirty="0"/>
            </a:br>
            <a:r>
              <a:rPr lang="en-US" sz="4400" dirty="0"/>
              <a:t>PROJECT</a:t>
            </a:r>
            <a:endParaRPr lang="en-IN" sz="4400" dirty="0"/>
          </a:p>
        </p:txBody>
      </p:sp>
      <p:sp>
        <p:nvSpPr>
          <p:cNvPr id="3" name="Subtitle 2">
            <a:extLst>
              <a:ext uri="{FF2B5EF4-FFF2-40B4-BE49-F238E27FC236}">
                <a16:creationId xmlns:a16="http://schemas.microsoft.com/office/drawing/2014/main" id="{4E6220C8-5B24-4F39-40A5-67A4A50946B1}"/>
              </a:ext>
            </a:extLst>
          </p:cNvPr>
          <p:cNvSpPr>
            <a:spLocks noGrp="1"/>
          </p:cNvSpPr>
          <p:nvPr>
            <p:ph type="subTitle" idx="1"/>
          </p:nvPr>
        </p:nvSpPr>
        <p:spPr>
          <a:xfrm>
            <a:off x="1601638" y="2006151"/>
            <a:ext cx="9144000" cy="4075472"/>
          </a:xfrm>
        </p:spPr>
        <p:txBody>
          <a:bodyPr/>
          <a:lstStyle/>
          <a:p>
            <a:endParaRPr lang="en-IN" dirty="0">
              <a:solidFill>
                <a:schemeClr val="bg1"/>
              </a:solidFill>
            </a:endParaRPr>
          </a:p>
        </p:txBody>
      </p:sp>
      <p:graphicFrame>
        <p:nvGraphicFramePr>
          <p:cNvPr id="6" name="Table 5">
            <a:extLst>
              <a:ext uri="{FF2B5EF4-FFF2-40B4-BE49-F238E27FC236}">
                <a16:creationId xmlns:a16="http://schemas.microsoft.com/office/drawing/2014/main" id="{1197D57C-E8BB-FC2F-426E-48CB61FA3393}"/>
              </a:ext>
            </a:extLst>
          </p:cNvPr>
          <p:cNvGraphicFramePr>
            <a:graphicFrameLocks noGrp="1"/>
          </p:cNvGraphicFramePr>
          <p:nvPr>
            <p:extLst>
              <p:ext uri="{D42A27DB-BD31-4B8C-83A1-F6EECF244321}">
                <p14:modId xmlns:p14="http://schemas.microsoft.com/office/powerpoint/2010/main" val="3201472397"/>
              </p:ext>
            </p:extLst>
          </p:nvPr>
        </p:nvGraphicFramePr>
        <p:xfrm>
          <a:off x="1601638" y="1572208"/>
          <a:ext cx="9331992" cy="5088459"/>
        </p:xfrm>
        <a:graphic>
          <a:graphicData uri="http://schemas.openxmlformats.org/drawingml/2006/table">
            <a:tbl>
              <a:tblPr firstRow="1" bandRow="1">
                <a:tableStyleId>{7DF18680-E054-41AD-8BC1-D1AEF772440D}</a:tableStyleId>
              </a:tblPr>
              <a:tblGrid>
                <a:gridCol w="1964698">
                  <a:extLst>
                    <a:ext uri="{9D8B030D-6E8A-4147-A177-3AD203B41FA5}">
                      <a16:colId xmlns:a16="http://schemas.microsoft.com/office/drawing/2014/main" val="765135149"/>
                    </a:ext>
                  </a:extLst>
                </a:gridCol>
                <a:gridCol w="1847812">
                  <a:extLst>
                    <a:ext uri="{9D8B030D-6E8A-4147-A177-3AD203B41FA5}">
                      <a16:colId xmlns:a16="http://schemas.microsoft.com/office/drawing/2014/main" val="3912517052"/>
                    </a:ext>
                  </a:extLst>
                </a:gridCol>
                <a:gridCol w="1770362">
                  <a:extLst>
                    <a:ext uri="{9D8B030D-6E8A-4147-A177-3AD203B41FA5}">
                      <a16:colId xmlns:a16="http://schemas.microsoft.com/office/drawing/2014/main" val="3825157799"/>
                    </a:ext>
                  </a:extLst>
                </a:gridCol>
                <a:gridCol w="1874560">
                  <a:extLst>
                    <a:ext uri="{9D8B030D-6E8A-4147-A177-3AD203B41FA5}">
                      <a16:colId xmlns:a16="http://schemas.microsoft.com/office/drawing/2014/main" val="3016914595"/>
                    </a:ext>
                  </a:extLst>
                </a:gridCol>
                <a:gridCol w="1874560">
                  <a:extLst>
                    <a:ext uri="{9D8B030D-6E8A-4147-A177-3AD203B41FA5}">
                      <a16:colId xmlns:a16="http://schemas.microsoft.com/office/drawing/2014/main" val="1540853217"/>
                    </a:ext>
                  </a:extLst>
                </a:gridCol>
              </a:tblGrid>
              <a:tr h="629734">
                <a:tc rowSpan="3">
                  <a:txBody>
                    <a:bodyPr/>
                    <a:lstStyle/>
                    <a:p>
                      <a:r>
                        <a:rPr lang="en-IN" dirty="0"/>
                        <a:t>NAME</a:t>
                      </a:r>
                    </a:p>
                  </a:txBody>
                  <a:tcPr/>
                </a:tc>
                <a:tc rowSpan="3">
                  <a:txBody>
                    <a:bodyPr/>
                    <a:lstStyle/>
                    <a:p>
                      <a:r>
                        <a:rPr lang="en-IN" dirty="0"/>
                        <a:t>ROLL NO</a:t>
                      </a:r>
                    </a:p>
                  </a:txBody>
                  <a:tcPr/>
                </a:tc>
                <a:tc>
                  <a:txBody>
                    <a:bodyPr/>
                    <a:lstStyle/>
                    <a:p>
                      <a:r>
                        <a:rPr lang="en-IN" dirty="0"/>
                        <a:t>MEET-1</a:t>
                      </a:r>
                    </a:p>
                    <a:p>
                      <a:r>
                        <a:rPr lang="en-IN" dirty="0"/>
                        <a:t>21/10/23</a:t>
                      </a:r>
                    </a:p>
                  </a:txBody>
                  <a:tcPr/>
                </a:tc>
                <a:tc>
                  <a:txBody>
                    <a:bodyPr/>
                    <a:lstStyle/>
                    <a:p>
                      <a:r>
                        <a:rPr lang="en-IN" dirty="0"/>
                        <a:t>MEET-2</a:t>
                      </a:r>
                    </a:p>
                    <a:p>
                      <a:r>
                        <a:rPr lang="en-IN" dirty="0"/>
                        <a:t>22/10/23</a:t>
                      </a:r>
                    </a:p>
                  </a:txBody>
                  <a:tcPr/>
                </a:tc>
                <a:tc>
                  <a:txBody>
                    <a:bodyPr/>
                    <a:lstStyle/>
                    <a:p>
                      <a:r>
                        <a:rPr lang="en-IN" dirty="0"/>
                        <a:t>SLIDE</a:t>
                      </a:r>
                    </a:p>
                    <a:p>
                      <a:r>
                        <a:rPr lang="en-IN" dirty="0"/>
                        <a:t>CONTRIBUTION</a:t>
                      </a:r>
                    </a:p>
                  </a:txBody>
                  <a:tcPr/>
                </a:tc>
                <a:extLst>
                  <a:ext uri="{0D108BD9-81ED-4DB2-BD59-A6C34878D82A}">
                    <a16:rowId xmlns:a16="http://schemas.microsoft.com/office/drawing/2014/main" val="3484309991"/>
                  </a:ext>
                </a:extLst>
              </a:tr>
              <a:tr h="629734">
                <a:tc vMerge="1">
                  <a:txBody>
                    <a:bodyPr/>
                    <a:lstStyle/>
                    <a:p>
                      <a:endParaRPr lang="en-IN"/>
                    </a:p>
                  </a:txBody>
                  <a:tcPr/>
                </a:tc>
                <a:tc vMerge="1">
                  <a:txBody>
                    <a:bodyPr/>
                    <a:lstStyle/>
                    <a:p>
                      <a:endParaRPr lang="en-IN"/>
                    </a:p>
                  </a:txBody>
                  <a:tcPr/>
                </a:tc>
                <a:tc>
                  <a:txBody>
                    <a:bodyPr/>
                    <a:lstStyle/>
                    <a:p>
                      <a:r>
                        <a:rPr lang="en-IN" dirty="0"/>
                        <a:t>3:00pm-5:00pm</a:t>
                      </a:r>
                    </a:p>
                  </a:txBody>
                  <a:tcPr/>
                </a:tc>
                <a:tc>
                  <a:txBody>
                    <a:bodyPr/>
                    <a:lstStyle/>
                    <a:p>
                      <a:r>
                        <a:rPr lang="en-IN" dirty="0"/>
                        <a:t>8:00 pm-11:30pm</a:t>
                      </a:r>
                    </a:p>
                  </a:txBody>
                  <a:tcPr/>
                </a:tc>
                <a:tc>
                  <a:txBody>
                    <a:bodyPr/>
                    <a:lstStyle/>
                    <a:p>
                      <a:r>
                        <a:rPr lang="en-IN" dirty="0"/>
                        <a:t>NUMBER</a:t>
                      </a:r>
                    </a:p>
                  </a:txBody>
                  <a:tcPr/>
                </a:tc>
                <a:extLst>
                  <a:ext uri="{0D108BD9-81ED-4DB2-BD59-A6C34878D82A}">
                    <a16:rowId xmlns:a16="http://schemas.microsoft.com/office/drawing/2014/main" val="2898582360"/>
                  </a:ext>
                </a:extLst>
              </a:tr>
              <a:tr h="359848">
                <a:tc vMerge="1">
                  <a:txBody>
                    <a:bodyPr/>
                    <a:lstStyle/>
                    <a:p>
                      <a:endParaRPr lang="en-IN"/>
                    </a:p>
                  </a:txBody>
                  <a:tcPr/>
                </a:tc>
                <a:tc vMerge="1">
                  <a:txBody>
                    <a:bodyPr/>
                    <a:lstStyle/>
                    <a:p>
                      <a:endParaRPr lang="en-IN"/>
                    </a:p>
                  </a:txBody>
                  <a:tcPr/>
                </a:tc>
                <a:tc>
                  <a:txBody>
                    <a:bodyPr/>
                    <a:lstStyle/>
                    <a:p>
                      <a:r>
                        <a:rPr lang="en-IN" dirty="0"/>
                        <a:t>2 hrs</a:t>
                      </a:r>
                    </a:p>
                  </a:txBody>
                  <a:tcPr/>
                </a:tc>
                <a:tc>
                  <a:txBody>
                    <a:bodyPr/>
                    <a:lstStyle/>
                    <a:p>
                      <a:r>
                        <a:rPr lang="en-IN" dirty="0"/>
                        <a:t>3hrs 30 min</a:t>
                      </a:r>
                    </a:p>
                  </a:txBody>
                  <a:tcPr/>
                </a:tc>
                <a:tc>
                  <a:txBody>
                    <a:bodyPr/>
                    <a:lstStyle/>
                    <a:p>
                      <a:endParaRPr lang="en-IN" dirty="0"/>
                    </a:p>
                  </a:txBody>
                  <a:tcPr/>
                </a:tc>
                <a:extLst>
                  <a:ext uri="{0D108BD9-81ED-4DB2-BD59-A6C34878D82A}">
                    <a16:rowId xmlns:a16="http://schemas.microsoft.com/office/drawing/2014/main" val="1465821753"/>
                  </a:ext>
                </a:extLst>
              </a:tr>
              <a:tr h="629734">
                <a:tc>
                  <a:txBody>
                    <a:bodyPr/>
                    <a:lstStyle/>
                    <a:p>
                      <a:r>
                        <a:rPr lang="en-IN" dirty="0"/>
                        <a:t>AMITKUMAR KUMAVAT</a:t>
                      </a:r>
                    </a:p>
                  </a:txBody>
                  <a:tcPr/>
                </a:tc>
                <a:tc>
                  <a:txBody>
                    <a:bodyPr/>
                    <a:lstStyle/>
                    <a:p>
                      <a:r>
                        <a:rPr lang="en-IN" dirty="0"/>
                        <a:t>20D100003</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0" indent="0">
                        <a:buFont typeface="Wingdings" panose="05000000000000000000" pitchFamily="2" charset="2"/>
                        <a:buNone/>
                      </a:pPr>
                      <a:r>
                        <a:rPr lang="en-IN" dirty="0"/>
                        <a:t>4</a:t>
                      </a:r>
                    </a:p>
                  </a:txBody>
                  <a:tcPr/>
                </a:tc>
                <a:extLst>
                  <a:ext uri="{0D108BD9-81ED-4DB2-BD59-A6C34878D82A}">
                    <a16:rowId xmlns:a16="http://schemas.microsoft.com/office/drawing/2014/main" val="3027368906"/>
                  </a:ext>
                </a:extLst>
              </a:tr>
              <a:tr h="535228">
                <a:tc>
                  <a:txBody>
                    <a:bodyPr/>
                    <a:lstStyle/>
                    <a:p>
                      <a:r>
                        <a:rPr lang="en-IN" dirty="0"/>
                        <a:t>ASHOK NAYAK</a:t>
                      </a:r>
                    </a:p>
                  </a:txBody>
                  <a:tcPr/>
                </a:tc>
                <a:tc>
                  <a:txBody>
                    <a:bodyPr/>
                    <a:lstStyle/>
                    <a:p>
                      <a:r>
                        <a:rPr lang="en-IN" dirty="0"/>
                        <a:t>22B0455</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0" indent="0">
                        <a:buFont typeface="Wingdings" panose="05000000000000000000" pitchFamily="2" charset="2"/>
                        <a:buNone/>
                      </a:pPr>
                      <a:r>
                        <a:rPr lang="en-IN" dirty="0"/>
                        <a:t>2</a:t>
                      </a:r>
                    </a:p>
                  </a:txBody>
                  <a:tcPr/>
                </a:tc>
                <a:extLst>
                  <a:ext uri="{0D108BD9-81ED-4DB2-BD59-A6C34878D82A}">
                    <a16:rowId xmlns:a16="http://schemas.microsoft.com/office/drawing/2014/main" val="1630093940"/>
                  </a:ext>
                </a:extLst>
              </a:tr>
              <a:tr h="671893">
                <a:tc>
                  <a:txBody>
                    <a:bodyPr/>
                    <a:lstStyle/>
                    <a:p>
                      <a:r>
                        <a:rPr lang="en-IN" dirty="0"/>
                        <a:t>HARSH KAVEDIYA</a:t>
                      </a:r>
                    </a:p>
                  </a:txBody>
                  <a:tcPr/>
                </a:tc>
                <a:tc>
                  <a:txBody>
                    <a:bodyPr/>
                    <a:lstStyle/>
                    <a:p>
                      <a:r>
                        <a:rPr lang="en-IN" dirty="0"/>
                        <a:t>210100067</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0" indent="0">
                        <a:buFont typeface="Wingdings" panose="05000000000000000000" pitchFamily="2" charset="2"/>
                        <a:buNone/>
                      </a:pPr>
                      <a:r>
                        <a:rPr lang="en-IN" dirty="0"/>
                        <a:t>1,5</a:t>
                      </a:r>
                    </a:p>
                  </a:txBody>
                  <a:tcPr/>
                </a:tc>
                <a:extLst>
                  <a:ext uri="{0D108BD9-81ED-4DB2-BD59-A6C34878D82A}">
                    <a16:rowId xmlns:a16="http://schemas.microsoft.com/office/drawing/2014/main" val="1333772231"/>
                  </a:ext>
                </a:extLst>
              </a:tr>
              <a:tr h="535228">
                <a:tc>
                  <a:txBody>
                    <a:bodyPr/>
                    <a:lstStyle/>
                    <a:p>
                      <a:r>
                        <a:rPr lang="en-IN" dirty="0"/>
                        <a:t>RAMESH KUMAR</a:t>
                      </a:r>
                    </a:p>
                  </a:txBody>
                  <a:tcPr/>
                </a:tc>
                <a:tc>
                  <a:txBody>
                    <a:bodyPr/>
                    <a:lstStyle/>
                    <a:p>
                      <a:r>
                        <a:rPr lang="en-IN" dirty="0"/>
                        <a:t>22M0566</a:t>
                      </a:r>
                    </a:p>
                  </a:txBody>
                  <a:tcPr/>
                </a:tc>
                <a:tc>
                  <a:txBody>
                    <a:bodyPr/>
                    <a:lstStyle/>
                    <a:p>
                      <a:pPr marL="285750" indent="-285750">
                        <a:buFont typeface="Wingdings" panose="05000000000000000000" pitchFamily="2" charset="2"/>
                        <a:buChar char="ü"/>
                      </a:pPr>
                      <a:endParaRPr lang="en-IN" dirty="0"/>
                    </a:p>
                  </a:txBody>
                  <a:tcPr/>
                </a:tc>
                <a:tc>
                  <a:txBody>
                    <a:bodyPr/>
                    <a:lstStyle/>
                    <a:p>
                      <a:pPr marL="0" indent="0">
                        <a:buFont typeface="Wingdings" panose="05000000000000000000" pitchFamily="2" charset="2"/>
                        <a:buNone/>
                      </a:pPr>
                      <a:endParaRPr lang="en-IN" dirty="0"/>
                    </a:p>
                  </a:txBody>
                  <a:tcPr/>
                </a:tc>
                <a:tc>
                  <a:txBody>
                    <a:bodyPr/>
                    <a:lstStyle/>
                    <a:p>
                      <a:pPr marL="0" indent="0">
                        <a:buFont typeface="Wingdings" panose="05000000000000000000" pitchFamily="2" charset="2"/>
                        <a:buNone/>
                      </a:pPr>
                      <a:endParaRPr lang="en-IN" dirty="0"/>
                    </a:p>
                  </a:txBody>
                  <a:tcPr/>
                </a:tc>
                <a:extLst>
                  <a:ext uri="{0D108BD9-81ED-4DB2-BD59-A6C34878D82A}">
                    <a16:rowId xmlns:a16="http://schemas.microsoft.com/office/drawing/2014/main" val="2603873057"/>
                  </a:ext>
                </a:extLst>
              </a:tr>
              <a:tr h="535228">
                <a:tc>
                  <a:txBody>
                    <a:bodyPr/>
                    <a:lstStyle/>
                    <a:p>
                      <a:r>
                        <a:rPr lang="en-IN" dirty="0"/>
                        <a:t>TANISHK SAXENA</a:t>
                      </a:r>
                    </a:p>
                  </a:txBody>
                  <a:tcPr/>
                </a:tc>
                <a:tc>
                  <a:txBody>
                    <a:bodyPr/>
                    <a:lstStyle/>
                    <a:p>
                      <a:r>
                        <a:rPr lang="en-IN" dirty="0"/>
                        <a:t>21D180041</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endParaRPr lang="en-IN" dirty="0"/>
                    </a:p>
                  </a:txBody>
                  <a:tcPr/>
                </a:tc>
                <a:tc>
                  <a:txBody>
                    <a:bodyPr/>
                    <a:lstStyle/>
                    <a:p>
                      <a:pPr marL="0" indent="0">
                        <a:buFont typeface="Wingdings" panose="05000000000000000000" pitchFamily="2" charset="2"/>
                        <a:buNone/>
                      </a:pPr>
                      <a:endParaRPr lang="en-IN" dirty="0"/>
                    </a:p>
                  </a:txBody>
                  <a:tcPr/>
                </a:tc>
                <a:extLst>
                  <a:ext uri="{0D108BD9-81ED-4DB2-BD59-A6C34878D82A}">
                    <a16:rowId xmlns:a16="http://schemas.microsoft.com/office/drawing/2014/main" val="1038147801"/>
                  </a:ext>
                </a:extLst>
              </a:tr>
              <a:tr h="535228">
                <a:tc>
                  <a:txBody>
                    <a:bodyPr/>
                    <a:lstStyle/>
                    <a:p>
                      <a:r>
                        <a:rPr lang="en-IN" dirty="0"/>
                        <a:t>RITESH DAHAKE</a:t>
                      </a:r>
                    </a:p>
                  </a:txBody>
                  <a:tcPr/>
                </a:tc>
                <a:tc>
                  <a:txBody>
                    <a:bodyPr/>
                    <a:lstStyle/>
                    <a:p>
                      <a:r>
                        <a:rPr lang="en-IN" dirty="0"/>
                        <a:t>210110092</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0" indent="0">
                        <a:buFont typeface="Wingdings" panose="05000000000000000000" pitchFamily="2" charset="2"/>
                        <a:buNone/>
                      </a:pPr>
                      <a:r>
                        <a:rPr lang="en-IN" dirty="0"/>
                        <a:t>3</a:t>
                      </a:r>
                    </a:p>
                  </a:txBody>
                  <a:tcPr/>
                </a:tc>
                <a:extLst>
                  <a:ext uri="{0D108BD9-81ED-4DB2-BD59-A6C34878D82A}">
                    <a16:rowId xmlns:a16="http://schemas.microsoft.com/office/drawing/2014/main" val="3392318568"/>
                  </a:ext>
                </a:extLst>
              </a:tr>
            </a:tbl>
          </a:graphicData>
        </a:graphic>
      </p:graphicFrame>
    </p:spTree>
    <p:extLst>
      <p:ext uri="{BB962C8B-B14F-4D97-AF65-F5344CB8AC3E}">
        <p14:creationId xmlns:p14="http://schemas.microsoft.com/office/powerpoint/2010/main" val="338570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9056-04E6-EBC9-3D8F-403F0E925131}"/>
              </a:ext>
            </a:extLst>
          </p:cNvPr>
          <p:cNvSpPr>
            <a:spLocks noGrp="1"/>
          </p:cNvSpPr>
          <p:nvPr>
            <p:ph type="title"/>
          </p:nvPr>
        </p:nvSpPr>
        <p:spPr>
          <a:xfrm>
            <a:off x="1346687" y="96003"/>
            <a:ext cx="9905998" cy="1478570"/>
          </a:xfrm>
        </p:spPr>
        <p:txBody>
          <a:bodyPr>
            <a:normAutofit/>
          </a:bodyPr>
          <a:lstStyle/>
          <a:p>
            <a:pPr algn="ctr"/>
            <a:r>
              <a:rPr lang="en-IN" sz="4800" b="0" i="0" u="none" strike="noStrike" dirty="0">
                <a:solidFill>
                  <a:srgbClr val="FFFFFF"/>
                </a:solidFill>
                <a:effectLst/>
              </a:rPr>
              <a:t>TECHNICAL BACKGROUND</a:t>
            </a:r>
            <a:endParaRPr lang="en-IN" sz="4800" dirty="0"/>
          </a:p>
        </p:txBody>
      </p:sp>
      <p:sp>
        <p:nvSpPr>
          <p:cNvPr id="3" name="Content Placeholder 2">
            <a:extLst>
              <a:ext uri="{FF2B5EF4-FFF2-40B4-BE49-F238E27FC236}">
                <a16:creationId xmlns:a16="http://schemas.microsoft.com/office/drawing/2014/main" id="{5A08FF24-7F5D-0392-567E-321602591896}"/>
              </a:ext>
            </a:extLst>
          </p:cNvPr>
          <p:cNvSpPr>
            <a:spLocks noGrp="1"/>
          </p:cNvSpPr>
          <p:nvPr>
            <p:ph idx="1"/>
          </p:nvPr>
        </p:nvSpPr>
        <p:spPr>
          <a:xfrm>
            <a:off x="203718" y="1126307"/>
            <a:ext cx="11784563" cy="5495731"/>
          </a:xfrm>
        </p:spPr>
        <p:txBody>
          <a:bodyPr>
            <a:noAutofit/>
          </a:bodyPr>
          <a:lstStyle/>
          <a:p>
            <a:pPr marL="0" indent="0" rtl="0" fontAlgn="base">
              <a:spcBef>
                <a:spcPts val="0"/>
              </a:spcBef>
              <a:spcAft>
                <a:spcPts val="0"/>
              </a:spcAft>
              <a:buNone/>
            </a:pPr>
            <a:r>
              <a:rPr lang="en-US" sz="2000" b="1" i="0" u="none" strike="noStrike" dirty="0">
                <a:solidFill>
                  <a:srgbClr val="FFFFFF"/>
                </a:solidFill>
                <a:effectLst/>
              </a:rPr>
              <a:t>       </a:t>
            </a:r>
            <a:r>
              <a:rPr lang="en-US" sz="2000" b="1" i="0" u="sng" strike="noStrike" dirty="0">
                <a:solidFill>
                  <a:srgbClr val="FFFFFF"/>
                </a:solidFill>
                <a:effectLst/>
              </a:rPr>
              <a:t>Patents in the Area</a:t>
            </a:r>
            <a:r>
              <a:rPr lang="en-US" sz="2000" b="0" i="0" u="none" strike="noStrike" dirty="0">
                <a:solidFill>
                  <a:srgbClr val="FFFFFF"/>
                </a:solidFill>
                <a:effectLst/>
              </a:rPr>
              <a:t>:</a:t>
            </a:r>
          </a:p>
          <a:p>
            <a:pPr lvl="1" fontAlgn="base"/>
            <a:r>
              <a:rPr lang="en-US" b="0" i="0" u="none" strike="noStrike" dirty="0">
                <a:solidFill>
                  <a:srgbClr val="FFFFFF"/>
                </a:solidFill>
                <a:effectLst/>
              </a:rPr>
              <a:t>US Patent Application No. 20230020943: This patent application describes a system and method for using AI and ML to improve the matchmaking process for online dating. The system collects data on user profiles and interactions, and then uses this data to train a machine learning model to predict how users are likely to interact with each other. This information can then be used to create matches that are more likely to lead to successful relationships.</a:t>
            </a:r>
          </a:p>
          <a:p>
            <a:pPr lvl="1" fontAlgn="base"/>
            <a:r>
              <a:rPr lang="en-US" b="0" i="0" u="none" strike="noStrike" dirty="0">
                <a:solidFill>
                  <a:srgbClr val="FFFFFF"/>
                </a:solidFill>
                <a:effectLst/>
              </a:rPr>
              <a:t>US Patent No. 11,065,549: This patent describes a system and method for using AI modeling to improve the matchmaking process for video games. The system collects data on user behavior and gameplay, and then uses this data to train a machine learning model to predict how users will interact with each other in a multiplayer environment. This information can then be used to create matches that are more likely to be enjoyable and engaging for all players.</a:t>
            </a:r>
            <a:endParaRPr lang="en-US" dirty="0">
              <a:solidFill>
                <a:srgbClr val="FFFFFF"/>
              </a:solidFill>
            </a:endParaRPr>
          </a:p>
          <a:p>
            <a:pPr marL="457200" lvl="1" indent="0" rtl="0" fontAlgn="base">
              <a:spcBef>
                <a:spcPts val="500"/>
              </a:spcBef>
              <a:spcAft>
                <a:spcPts val="0"/>
              </a:spcAft>
              <a:buNone/>
            </a:pPr>
            <a:r>
              <a:rPr lang="en-US" sz="2000" b="1" i="0" u="sng" strike="noStrike" dirty="0">
                <a:solidFill>
                  <a:srgbClr val="FFFFFF"/>
                </a:solidFill>
                <a:effectLst/>
              </a:rPr>
              <a:t>Published Literature:</a:t>
            </a:r>
          </a:p>
          <a:p>
            <a:pPr lvl="1" fontAlgn="base"/>
            <a:r>
              <a:rPr lang="en-US" b="0" i="0" u="none" strike="noStrike" dirty="0">
                <a:solidFill>
                  <a:srgbClr val="FFFFFF"/>
                </a:solidFill>
                <a:effectLst/>
              </a:rPr>
              <a:t>The research paper we are using in the project is present on the following drive link: https://drive.google.com/file/d/1luXxRJYEHtD9tWMQ6P2m3Sv97x39L5IX/view?usp=sharing</a:t>
            </a:r>
          </a:p>
        </p:txBody>
      </p:sp>
    </p:spTree>
    <p:extLst>
      <p:ext uri="{BB962C8B-B14F-4D97-AF65-F5344CB8AC3E}">
        <p14:creationId xmlns:p14="http://schemas.microsoft.com/office/powerpoint/2010/main" val="417024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7B58-E782-D7EF-CDBD-6D916F79B7C2}"/>
              </a:ext>
            </a:extLst>
          </p:cNvPr>
          <p:cNvSpPr>
            <a:spLocks noGrp="1"/>
          </p:cNvSpPr>
          <p:nvPr>
            <p:ph type="title"/>
          </p:nvPr>
        </p:nvSpPr>
        <p:spPr/>
        <p:txBody>
          <a:bodyPr>
            <a:normAutofit/>
          </a:bodyPr>
          <a:lstStyle/>
          <a:p>
            <a:pPr algn="ctr"/>
            <a:r>
              <a:rPr lang="en-IN" sz="4800" b="0" i="0" u="none" strike="noStrike" dirty="0">
                <a:solidFill>
                  <a:srgbClr val="FFFFFF"/>
                </a:solidFill>
                <a:effectLst/>
              </a:rPr>
              <a:t>TECHNICAL RESOURCES </a:t>
            </a:r>
            <a:endParaRPr lang="en-IN" sz="4800" dirty="0"/>
          </a:p>
        </p:txBody>
      </p:sp>
      <p:sp>
        <p:nvSpPr>
          <p:cNvPr id="3" name="Content Placeholder 2">
            <a:extLst>
              <a:ext uri="{FF2B5EF4-FFF2-40B4-BE49-F238E27FC236}">
                <a16:creationId xmlns:a16="http://schemas.microsoft.com/office/drawing/2014/main" id="{EFFF9561-54C9-87E8-1D2C-55C12A6C03EF}"/>
              </a:ext>
            </a:extLst>
          </p:cNvPr>
          <p:cNvSpPr>
            <a:spLocks noGrp="1"/>
          </p:cNvSpPr>
          <p:nvPr>
            <p:ph idx="1"/>
          </p:nvPr>
        </p:nvSpPr>
        <p:spPr/>
        <p:txBody>
          <a:bodyPr>
            <a:normAutofit/>
          </a:bodyPr>
          <a:lstStyle/>
          <a:p>
            <a:pPr rtl="0" fontAlgn="base">
              <a:spcBef>
                <a:spcPts val="0"/>
              </a:spcBef>
              <a:spcAft>
                <a:spcPts val="0"/>
              </a:spcAft>
            </a:pPr>
            <a:r>
              <a:rPr lang="en-US" sz="2000" b="0" i="0" u="none" strike="noStrike" dirty="0">
                <a:solidFill>
                  <a:srgbClr val="FFFFFF"/>
                </a:solidFill>
                <a:effectLst/>
              </a:rPr>
              <a:t>The major libraries which are going to be used are Pandas, </a:t>
            </a:r>
            <a:r>
              <a:rPr lang="en-US" sz="2000" b="0" i="0" u="none" strike="noStrike" dirty="0" err="1">
                <a:solidFill>
                  <a:srgbClr val="FFFFFF"/>
                </a:solidFill>
                <a:effectLst/>
              </a:rPr>
              <a:t>Numpy</a:t>
            </a:r>
            <a:r>
              <a:rPr lang="en-US" sz="2000" b="0" i="0" u="none" strike="noStrike" dirty="0">
                <a:solidFill>
                  <a:srgbClr val="FFFFFF"/>
                </a:solidFill>
                <a:effectLst/>
              </a:rPr>
              <a:t>, Scikit Learn, </a:t>
            </a:r>
            <a:r>
              <a:rPr lang="en-US" sz="2000" b="0" i="0" u="none" strike="noStrike" dirty="0" err="1">
                <a:solidFill>
                  <a:srgbClr val="FFFFFF"/>
                </a:solidFill>
                <a:effectLst/>
              </a:rPr>
              <a:t>Matplotlib.pyplot</a:t>
            </a:r>
            <a:r>
              <a:rPr lang="en-US" sz="2000" b="0" i="0" u="none" strike="noStrike" dirty="0">
                <a:solidFill>
                  <a:srgbClr val="FFFFFF"/>
                </a:solidFill>
                <a:effectLst/>
              </a:rPr>
              <a:t>, Seaborn. Some of Basic functions which come under these libraries will be implemented.</a:t>
            </a:r>
          </a:p>
          <a:p>
            <a:pPr rtl="0" fontAlgn="base">
              <a:spcBef>
                <a:spcPts val="0"/>
              </a:spcBef>
              <a:spcAft>
                <a:spcPts val="0"/>
              </a:spcAft>
            </a:pPr>
            <a:r>
              <a:rPr lang="en-US" sz="2000" b="0" i="0" u="none" strike="noStrike" dirty="0">
                <a:solidFill>
                  <a:srgbClr val="FFFFFF"/>
                </a:solidFill>
                <a:effectLst/>
              </a:rPr>
              <a:t>Some special functions will also be used such as </a:t>
            </a:r>
            <a:r>
              <a:rPr lang="en-US" sz="2000" b="0" i="0" u="none" strike="noStrike" dirty="0" err="1">
                <a:solidFill>
                  <a:srgbClr val="FFFFFF"/>
                </a:solidFill>
                <a:effectLst/>
              </a:rPr>
              <a:t>sklearn.metrics</a:t>
            </a:r>
            <a:r>
              <a:rPr lang="en-US" sz="2000" b="0" i="0" u="none" strike="noStrike" dirty="0">
                <a:solidFill>
                  <a:srgbClr val="FFFFFF"/>
                </a:solidFill>
                <a:effectLst/>
              </a:rPr>
              <a:t> import </a:t>
            </a:r>
            <a:r>
              <a:rPr lang="en-US" sz="2000" b="0" i="0" u="none" strike="noStrike" dirty="0" err="1">
                <a:solidFill>
                  <a:srgbClr val="FFFFFF"/>
                </a:solidFill>
                <a:effectLst/>
              </a:rPr>
              <a:t>silhouette_score</a:t>
            </a:r>
            <a:r>
              <a:rPr lang="en-US" sz="2000" b="0" i="0" u="none" strike="noStrike" dirty="0">
                <a:solidFill>
                  <a:srgbClr val="FFFFFF"/>
                </a:solidFill>
                <a:effectLst/>
              </a:rPr>
              <a:t>, From </a:t>
            </a:r>
            <a:r>
              <a:rPr lang="en-US" sz="2000" b="0" i="0" u="none" strike="noStrike" dirty="0" err="1">
                <a:solidFill>
                  <a:srgbClr val="FFFFFF"/>
                </a:solidFill>
                <a:effectLst/>
              </a:rPr>
              <a:t>sklearn.cluster</a:t>
            </a:r>
            <a:r>
              <a:rPr lang="en-US" sz="2000" b="0" i="0" u="none" strike="noStrike" dirty="0">
                <a:solidFill>
                  <a:srgbClr val="FFFFFF"/>
                </a:solidFill>
                <a:effectLst/>
              </a:rPr>
              <a:t> import </a:t>
            </a:r>
            <a:r>
              <a:rPr lang="en-US" sz="2000" b="0" i="0" u="none" strike="noStrike" dirty="0" err="1">
                <a:solidFill>
                  <a:srgbClr val="FFFFFF"/>
                </a:solidFill>
                <a:effectLst/>
              </a:rPr>
              <a:t>KMeans</a:t>
            </a:r>
            <a:r>
              <a:rPr lang="en-US" sz="2000" b="0" i="0" u="none" strike="noStrike" dirty="0">
                <a:solidFill>
                  <a:srgbClr val="FFFFFF"/>
                </a:solidFill>
                <a:effectLst/>
              </a:rPr>
              <a:t>, any other special functions will be added to the code when and if deemed necessary.</a:t>
            </a:r>
          </a:p>
          <a:p>
            <a:pPr rtl="0" fontAlgn="base">
              <a:spcBef>
                <a:spcPts val="0"/>
              </a:spcBef>
              <a:spcAft>
                <a:spcPts val="0"/>
              </a:spcAft>
            </a:pPr>
            <a:r>
              <a:rPr lang="en-US" sz="2000" b="0" i="0" u="none" strike="noStrike" dirty="0">
                <a:solidFill>
                  <a:srgbClr val="FFFFFF"/>
                </a:solidFill>
                <a:effectLst/>
              </a:rPr>
              <a:t>We will not be using any Proprietary libraries during the project.</a:t>
            </a:r>
          </a:p>
          <a:p>
            <a:pPr rtl="0" fontAlgn="base">
              <a:spcBef>
                <a:spcPts val="0"/>
              </a:spcBef>
              <a:spcAft>
                <a:spcPts val="0"/>
              </a:spcAft>
            </a:pPr>
            <a:r>
              <a:rPr lang="en-US" sz="2000" b="0" i="0" u="none" strike="noStrike" dirty="0">
                <a:solidFill>
                  <a:srgbClr val="FFFFFF"/>
                </a:solidFill>
                <a:effectLst/>
              </a:rPr>
              <a:t>The following GitHub link will be used for reference:</a:t>
            </a:r>
          </a:p>
          <a:p>
            <a:pPr rtl="0" fontAlgn="base">
              <a:spcBef>
                <a:spcPts val="0"/>
              </a:spcBef>
              <a:spcAft>
                <a:spcPts val="0"/>
              </a:spcAft>
            </a:pPr>
            <a:r>
              <a:rPr lang="en-US" sz="2000" b="0" i="0" u="none" strike="noStrike" dirty="0">
                <a:solidFill>
                  <a:srgbClr val="FFFFFF"/>
                </a:solidFill>
                <a:effectLst/>
              </a:rPr>
              <a:t>https://github.com/JohnnyWang1998/find-similar-users-based-on-music-taste.git  </a:t>
            </a:r>
          </a:p>
        </p:txBody>
      </p:sp>
    </p:spTree>
    <p:extLst>
      <p:ext uri="{BB962C8B-B14F-4D97-AF65-F5344CB8AC3E}">
        <p14:creationId xmlns:p14="http://schemas.microsoft.com/office/powerpoint/2010/main" val="3871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A52C-A349-7DF6-A58B-CF1659039E1F}"/>
              </a:ext>
            </a:extLst>
          </p:cNvPr>
          <p:cNvSpPr>
            <a:spLocks noGrp="1"/>
          </p:cNvSpPr>
          <p:nvPr>
            <p:ph type="title"/>
          </p:nvPr>
        </p:nvSpPr>
        <p:spPr>
          <a:xfrm>
            <a:off x="1054359" y="107634"/>
            <a:ext cx="9905998" cy="1005175"/>
          </a:xfrm>
        </p:spPr>
        <p:txBody>
          <a:bodyPr>
            <a:normAutofit/>
          </a:bodyPr>
          <a:lstStyle/>
          <a:p>
            <a:pPr algn="ctr"/>
            <a:r>
              <a:rPr lang="en-IN" sz="4800" b="0" i="0" u="none" strike="noStrike" dirty="0">
                <a:solidFill>
                  <a:srgbClr val="FFFFFF"/>
                </a:solidFill>
                <a:effectLst/>
              </a:rPr>
              <a:t>DATA</a:t>
            </a:r>
            <a:endParaRPr lang="en-IN" sz="4800" dirty="0"/>
          </a:p>
        </p:txBody>
      </p:sp>
      <p:sp>
        <p:nvSpPr>
          <p:cNvPr id="3" name="Content Placeholder 2">
            <a:extLst>
              <a:ext uri="{FF2B5EF4-FFF2-40B4-BE49-F238E27FC236}">
                <a16:creationId xmlns:a16="http://schemas.microsoft.com/office/drawing/2014/main" id="{0BEF634B-3C5E-870C-B5D0-F0549C35CEB2}"/>
              </a:ext>
            </a:extLst>
          </p:cNvPr>
          <p:cNvSpPr>
            <a:spLocks noGrp="1"/>
          </p:cNvSpPr>
          <p:nvPr>
            <p:ph idx="1"/>
          </p:nvPr>
        </p:nvSpPr>
        <p:spPr>
          <a:xfrm>
            <a:off x="793102" y="998375"/>
            <a:ext cx="11224727" cy="5859625"/>
          </a:xfrm>
        </p:spPr>
        <p:txBody>
          <a:bodyPr>
            <a:noAutofit/>
          </a:bodyPr>
          <a:lstStyle/>
          <a:p>
            <a:pPr marL="0" indent="0" rtl="0" fontAlgn="base">
              <a:spcBef>
                <a:spcPts val="0"/>
              </a:spcBef>
              <a:spcAft>
                <a:spcPts val="0"/>
              </a:spcAft>
              <a:buNone/>
            </a:pPr>
            <a:r>
              <a:rPr lang="en-US" sz="1600" b="1" u="sng" dirty="0">
                <a:solidFill>
                  <a:srgbClr val="FFFFFF"/>
                </a:solidFill>
              </a:rPr>
              <a:t>M</a:t>
            </a:r>
            <a:r>
              <a:rPr lang="en-US" sz="1600" b="1" i="0" u="sng" strike="noStrike" dirty="0">
                <a:solidFill>
                  <a:srgbClr val="FFFFFF"/>
                </a:solidFill>
                <a:effectLst/>
              </a:rPr>
              <a:t>odel training data </a:t>
            </a:r>
            <a:r>
              <a:rPr lang="en-US" sz="1600" b="1" i="0" u="none" strike="noStrike" dirty="0">
                <a:solidFill>
                  <a:srgbClr val="FFFFFF"/>
                </a:solidFill>
                <a:effectLst/>
              </a:rPr>
              <a:t>: </a:t>
            </a:r>
            <a:r>
              <a:rPr lang="en-US" sz="1600" b="0" i="0" u="none" strike="noStrike" dirty="0">
                <a:solidFill>
                  <a:srgbClr val="FFFFFF"/>
                </a:solidFill>
                <a:effectLst/>
              </a:rPr>
              <a:t>http://millionsongdataset.com/lastfm/index.html</a:t>
            </a:r>
            <a:endParaRPr lang="en-US" sz="1600" b="1" i="0" u="none" strike="noStrike" dirty="0">
              <a:solidFill>
                <a:srgbClr val="FFFFFF"/>
              </a:solidFill>
              <a:effectLst/>
            </a:endParaRPr>
          </a:p>
          <a:p>
            <a:pPr marL="0" indent="0" rtl="0" fontAlgn="base">
              <a:spcBef>
                <a:spcPts val="0"/>
              </a:spcBef>
              <a:spcAft>
                <a:spcPts val="0"/>
              </a:spcAft>
              <a:buNone/>
            </a:pPr>
            <a:r>
              <a:rPr lang="en-US" sz="1600" b="1" i="0" u="sng" strike="noStrike" dirty="0">
                <a:solidFill>
                  <a:srgbClr val="FFFFFF"/>
                </a:solidFill>
                <a:effectLst/>
              </a:rPr>
              <a:t>Data Size</a:t>
            </a:r>
            <a:r>
              <a:rPr lang="en-US" sz="1600" b="1" i="0" u="none" strike="noStrike" dirty="0">
                <a:solidFill>
                  <a:srgbClr val="FFFFFF"/>
                </a:solidFill>
                <a:effectLst/>
              </a:rPr>
              <a:t>:</a:t>
            </a:r>
            <a:r>
              <a:rPr lang="en-US" sz="1600" b="0" i="0" u="none" strike="noStrike" dirty="0">
                <a:solidFill>
                  <a:srgbClr val="FFFFFF"/>
                </a:solidFill>
                <a:effectLst/>
              </a:rPr>
              <a:t> 1 GB</a:t>
            </a:r>
          </a:p>
          <a:p>
            <a:pPr marL="0" indent="0" rtl="0" fontAlgn="base">
              <a:spcBef>
                <a:spcPts val="0"/>
              </a:spcBef>
              <a:spcAft>
                <a:spcPts val="0"/>
              </a:spcAft>
              <a:buNone/>
            </a:pPr>
            <a:r>
              <a:rPr lang="en-US" sz="1600" b="1" i="0" u="sng" strike="noStrike" dirty="0">
                <a:solidFill>
                  <a:srgbClr val="FFFFFF"/>
                </a:solidFill>
                <a:effectLst/>
              </a:rPr>
              <a:t>Column details </a:t>
            </a:r>
            <a:r>
              <a:rPr lang="en-US" sz="1600" b="1" i="0" u="none" strike="noStrike" dirty="0">
                <a:solidFill>
                  <a:srgbClr val="FFFFFF"/>
                </a:solidFill>
                <a:effectLst/>
              </a:rPr>
              <a:t>:</a:t>
            </a:r>
          </a:p>
          <a:p>
            <a:pPr marL="457200" rtl="0">
              <a:spcBef>
                <a:spcPts val="0"/>
              </a:spcBef>
              <a:spcAft>
                <a:spcPts val="0"/>
              </a:spcAft>
            </a:pPr>
            <a:r>
              <a:rPr lang="en-US" sz="1600" b="1" i="0" u="none" strike="noStrike" dirty="0">
                <a:solidFill>
                  <a:srgbClr val="FFFFFF"/>
                </a:solidFill>
                <a:effectLst/>
              </a:rPr>
              <a:t> </a:t>
            </a:r>
            <a:r>
              <a:rPr lang="en-US" sz="1600" b="1" i="0" u="none" strike="noStrike" dirty="0" err="1">
                <a:solidFill>
                  <a:srgbClr val="FFFFFF"/>
                </a:solidFill>
                <a:effectLst/>
              </a:rPr>
              <a:t>userid</a:t>
            </a:r>
            <a:r>
              <a:rPr lang="en-US" sz="1600" b="0" i="0" u="none" strike="noStrike" dirty="0">
                <a:solidFill>
                  <a:srgbClr val="FFFFFF"/>
                </a:solidFill>
                <a:effectLst/>
              </a:rPr>
              <a:t> : This column represents the user associated with the listening event. It appears to be a string or categorical data type, containing the user's identifier.</a:t>
            </a:r>
            <a:endParaRPr lang="en-US" sz="1600" b="0" dirty="0">
              <a:effectLst/>
            </a:endParaRPr>
          </a:p>
          <a:p>
            <a:pPr marL="457200" rtl="0">
              <a:spcBef>
                <a:spcPts val="0"/>
              </a:spcBef>
              <a:spcAft>
                <a:spcPts val="0"/>
              </a:spcAft>
            </a:pPr>
            <a:r>
              <a:rPr lang="en-US" sz="1600" b="1" i="0" u="none" strike="noStrike" dirty="0">
                <a:solidFill>
                  <a:srgbClr val="FFFFFF"/>
                </a:solidFill>
                <a:effectLst/>
              </a:rPr>
              <a:t> timestamp</a:t>
            </a:r>
            <a:r>
              <a:rPr lang="en-US" sz="1600" b="0" i="0" u="none" strike="noStrike" dirty="0">
                <a:solidFill>
                  <a:srgbClr val="FFFFFF"/>
                </a:solidFill>
                <a:effectLst/>
              </a:rPr>
              <a:t> : This column indicates the date and time when the listening event. In this dataset, it appears to be in a string format.</a:t>
            </a:r>
            <a:endParaRPr lang="en-US" sz="1600" b="0" dirty="0">
              <a:effectLst/>
            </a:endParaRPr>
          </a:p>
          <a:p>
            <a:pPr marL="457200" rtl="0">
              <a:spcBef>
                <a:spcPts val="0"/>
              </a:spcBef>
              <a:spcAft>
                <a:spcPts val="0"/>
              </a:spcAft>
            </a:pPr>
            <a:r>
              <a:rPr lang="en-US" sz="1600" b="1" i="0" u="none" strike="noStrike" dirty="0">
                <a:solidFill>
                  <a:srgbClr val="FFFFFF"/>
                </a:solidFill>
                <a:effectLst/>
              </a:rPr>
              <a:t> </a:t>
            </a:r>
            <a:r>
              <a:rPr lang="en-US" sz="1600" b="1" i="0" u="none" strike="noStrike" dirty="0" err="1">
                <a:solidFill>
                  <a:srgbClr val="FFFFFF"/>
                </a:solidFill>
                <a:effectLst/>
              </a:rPr>
              <a:t>musicbrainz_artist_id</a:t>
            </a:r>
            <a:r>
              <a:rPr lang="en-US" sz="1600" b="1" i="0" u="none" strike="noStrike" dirty="0">
                <a:solidFill>
                  <a:srgbClr val="FFFFFF"/>
                </a:solidFill>
                <a:effectLst/>
              </a:rPr>
              <a:t> </a:t>
            </a:r>
            <a:r>
              <a:rPr lang="en-US" sz="1600" b="0" i="0" u="none" strike="noStrike" dirty="0">
                <a:solidFill>
                  <a:srgbClr val="FFFFFF"/>
                </a:solidFill>
                <a:effectLst/>
              </a:rPr>
              <a:t>: This column contains an identifier for the artist whose music was listened to during the event. It appears to be a string, representing the artist's unique identifier.</a:t>
            </a:r>
            <a:endParaRPr lang="en-US" sz="1600" b="0" dirty="0">
              <a:effectLst/>
            </a:endParaRPr>
          </a:p>
          <a:p>
            <a:pPr marL="457200" rtl="0">
              <a:spcBef>
                <a:spcPts val="0"/>
              </a:spcBef>
              <a:spcAft>
                <a:spcPts val="0"/>
              </a:spcAft>
            </a:pPr>
            <a:r>
              <a:rPr lang="en-US" sz="1600" b="1" i="0" u="none" strike="noStrike" dirty="0">
                <a:solidFill>
                  <a:srgbClr val="FFFFFF"/>
                </a:solidFill>
                <a:effectLst/>
              </a:rPr>
              <a:t> </a:t>
            </a:r>
            <a:r>
              <a:rPr lang="en-US" sz="1600" b="1" i="0" u="none" strike="noStrike" dirty="0" err="1">
                <a:solidFill>
                  <a:srgbClr val="FFFFFF"/>
                </a:solidFill>
                <a:effectLst/>
              </a:rPr>
              <a:t>Artist_name</a:t>
            </a:r>
            <a:r>
              <a:rPr lang="en-US" sz="1600" b="1" i="0" u="none" strike="noStrike" dirty="0">
                <a:solidFill>
                  <a:srgbClr val="FFFFFF"/>
                </a:solidFill>
                <a:effectLst/>
              </a:rPr>
              <a:t> </a:t>
            </a:r>
            <a:r>
              <a:rPr lang="en-US" sz="1600" b="0" i="0" u="none" strike="noStrike" dirty="0">
                <a:solidFill>
                  <a:srgbClr val="FFFFFF"/>
                </a:solidFill>
                <a:effectLst/>
              </a:rPr>
              <a:t>: This column represents the name of the artist. It is stored as a string.</a:t>
            </a:r>
            <a:endParaRPr lang="en-US" sz="1600" b="0" dirty="0">
              <a:effectLst/>
            </a:endParaRPr>
          </a:p>
          <a:p>
            <a:pPr marL="457200" rtl="0">
              <a:spcBef>
                <a:spcPts val="0"/>
              </a:spcBef>
              <a:spcAft>
                <a:spcPts val="0"/>
              </a:spcAft>
            </a:pPr>
            <a:r>
              <a:rPr lang="en-US" sz="1600" b="1" i="0" u="none" strike="noStrike" dirty="0">
                <a:solidFill>
                  <a:srgbClr val="FFFFFF"/>
                </a:solidFill>
                <a:effectLst/>
              </a:rPr>
              <a:t> </a:t>
            </a:r>
            <a:r>
              <a:rPr lang="en-US" sz="1600" b="1" i="0" u="none" strike="noStrike" dirty="0" err="1">
                <a:solidFill>
                  <a:srgbClr val="FFFFFF"/>
                </a:solidFill>
                <a:effectLst/>
              </a:rPr>
              <a:t>musicbrainz_artist_id</a:t>
            </a:r>
            <a:r>
              <a:rPr lang="en-US" sz="1600" b="1" i="0" u="none" strike="noStrike" dirty="0">
                <a:solidFill>
                  <a:srgbClr val="FFFFFF"/>
                </a:solidFill>
                <a:effectLst/>
              </a:rPr>
              <a:t> </a:t>
            </a:r>
            <a:r>
              <a:rPr lang="en-US" sz="1600" b="0" i="0" u="none" strike="noStrike" dirty="0">
                <a:solidFill>
                  <a:srgbClr val="FFFFFF"/>
                </a:solidFill>
                <a:effectLst/>
              </a:rPr>
              <a:t>: This column contains an identifier for the track or song that was listened to. It is a string data type.</a:t>
            </a:r>
            <a:endParaRPr lang="en-US" sz="1600" b="0" dirty="0">
              <a:effectLst/>
            </a:endParaRPr>
          </a:p>
          <a:p>
            <a:pPr marL="457200" rtl="0">
              <a:spcBef>
                <a:spcPts val="0"/>
              </a:spcBef>
              <a:spcAft>
                <a:spcPts val="0"/>
              </a:spcAft>
            </a:pPr>
            <a:r>
              <a:rPr lang="en-US" sz="1600" b="1" i="0" u="none" strike="noStrike" dirty="0">
                <a:solidFill>
                  <a:srgbClr val="FFFFFF"/>
                </a:solidFill>
                <a:effectLst/>
              </a:rPr>
              <a:t> </a:t>
            </a:r>
            <a:r>
              <a:rPr lang="en-US" sz="1600" b="1" i="0" u="none" strike="noStrike" dirty="0" err="1">
                <a:solidFill>
                  <a:srgbClr val="FFFFFF"/>
                </a:solidFill>
                <a:effectLst/>
              </a:rPr>
              <a:t>track_name</a:t>
            </a:r>
            <a:r>
              <a:rPr lang="en-US" sz="1600" b="0" i="0" u="none" strike="noStrike" dirty="0">
                <a:solidFill>
                  <a:srgbClr val="FFFFFF"/>
                </a:solidFill>
                <a:effectLst/>
              </a:rPr>
              <a:t> :This column contains the name or title of the track that was listened to. It is a string data type</a:t>
            </a:r>
            <a:endParaRPr lang="en-US" sz="1600" b="0" dirty="0">
              <a:effectLst/>
            </a:endParaRPr>
          </a:p>
          <a:p>
            <a:pPr marL="0" indent="0" rtl="0" fontAlgn="base">
              <a:spcBef>
                <a:spcPts val="500"/>
              </a:spcBef>
              <a:spcAft>
                <a:spcPts val="0"/>
              </a:spcAft>
              <a:buNone/>
            </a:pPr>
            <a:r>
              <a:rPr lang="en-US" sz="1600" b="1" i="0" u="sng" strike="noStrike" dirty="0">
                <a:solidFill>
                  <a:srgbClr val="FFFFFF"/>
                </a:solidFill>
                <a:effectLst/>
              </a:rPr>
              <a:t>Authenticity</a:t>
            </a:r>
            <a:r>
              <a:rPr lang="en-US" sz="1600" b="1" i="0" u="none" strike="noStrike" dirty="0">
                <a:solidFill>
                  <a:srgbClr val="FFFFFF"/>
                </a:solidFill>
                <a:effectLst/>
              </a:rPr>
              <a:t> : </a:t>
            </a:r>
            <a:r>
              <a:rPr lang="en-US" sz="1600" b="0" i="0" u="none" strike="noStrike" dirty="0">
                <a:solidFill>
                  <a:srgbClr val="FFFFFF"/>
                </a:solidFill>
                <a:effectLst/>
              </a:rPr>
              <a:t>The Last.fm dataset is typically considered authentic and is made available for research purposes.</a:t>
            </a:r>
          </a:p>
          <a:p>
            <a:pPr marL="0" indent="0" rtl="0" fontAlgn="base">
              <a:spcBef>
                <a:spcPts val="0"/>
              </a:spcBef>
              <a:spcAft>
                <a:spcPts val="0"/>
              </a:spcAft>
              <a:buNone/>
            </a:pPr>
            <a:r>
              <a:rPr lang="en-US" sz="1600" b="1" i="0" u="sng" strike="noStrike" dirty="0">
                <a:solidFill>
                  <a:srgbClr val="FFFFFF"/>
                </a:solidFill>
                <a:effectLst/>
              </a:rPr>
              <a:t>Missing data </a:t>
            </a:r>
            <a:r>
              <a:rPr lang="en-US" sz="1600" b="1" i="0" u="none" strike="noStrike" dirty="0">
                <a:solidFill>
                  <a:srgbClr val="FFFFFF"/>
                </a:solidFill>
                <a:effectLst/>
              </a:rPr>
              <a:t>: </a:t>
            </a:r>
          </a:p>
          <a:p>
            <a:pPr marL="457200" rtl="0">
              <a:spcBef>
                <a:spcPts val="500"/>
              </a:spcBef>
              <a:spcAft>
                <a:spcPts val="0"/>
              </a:spcAft>
            </a:pPr>
            <a:r>
              <a:rPr lang="en-US" sz="1600" b="0" i="0" u="none" strike="noStrike" dirty="0">
                <a:solidFill>
                  <a:srgbClr val="FFFFFF"/>
                </a:solidFill>
                <a:effectLst/>
              </a:rPr>
              <a:t> </a:t>
            </a:r>
            <a:r>
              <a:rPr lang="en-US" sz="1600" b="0" i="0" u="none" strike="noStrike" dirty="0" err="1">
                <a:solidFill>
                  <a:srgbClr val="FFFFFF"/>
                </a:solidFill>
                <a:effectLst/>
              </a:rPr>
              <a:t>musicbrainz_track_id</a:t>
            </a:r>
            <a:r>
              <a:rPr lang="en-US" sz="1600" b="0" i="0" u="none" strike="noStrike" dirty="0">
                <a:solidFill>
                  <a:srgbClr val="FFFFFF"/>
                </a:solidFill>
                <a:effectLst/>
              </a:rPr>
              <a:t> : 2162719 missing values.</a:t>
            </a:r>
            <a:endParaRPr lang="en-US" sz="1600" b="0" dirty="0">
              <a:effectLst/>
            </a:endParaRPr>
          </a:p>
          <a:p>
            <a:pPr marL="457200" rtl="0">
              <a:spcBef>
                <a:spcPts val="500"/>
              </a:spcBef>
              <a:spcAft>
                <a:spcPts val="0"/>
              </a:spcAft>
            </a:pPr>
            <a:r>
              <a:rPr lang="en-US" sz="1600" b="0" i="0" u="none" strike="noStrike" dirty="0">
                <a:solidFill>
                  <a:srgbClr val="FFFFFF"/>
                </a:solidFill>
                <a:effectLst/>
              </a:rPr>
              <a:t> </a:t>
            </a:r>
            <a:r>
              <a:rPr lang="en-US" sz="1600" b="0" i="0" u="none" strike="noStrike" dirty="0" err="1">
                <a:solidFill>
                  <a:srgbClr val="FFFFFF"/>
                </a:solidFill>
                <a:effectLst/>
              </a:rPr>
              <a:t>musicbrainz_artist_id</a:t>
            </a:r>
            <a:r>
              <a:rPr lang="en-US" sz="1600" b="0" i="0" u="none" strike="noStrike" dirty="0">
                <a:solidFill>
                  <a:srgbClr val="FFFFFF"/>
                </a:solidFill>
                <a:effectLst/>
              </a:rPr>
              <a:t> : 600848 missing values.</a:t>
            </a:r>
            <a:endParaRPr lang="en-US" sz="1600" b="0" dirty="0">
              <a:effectLst/>
            </a:endParaRPr>
          </a:p>
          <a:p>
            <a:pPr marL="457200" rtl="0">
              <a:spcBef>
                <a:spcPts val="500"/>
              </a:spcBef>
              <a:spcAft>
                <a:spcPts val="0"/>
              </a:spcAft>
            </a:pPr>
            <a:r>
              <a:rPr lang="en-US" sz="1600" b="0" i="0" u="none" strike="noStrike" dirty="0">
                <a:solidFill>
                  <a:srgbClr val="FFFFFF"/>
                </a:solidFill>
                <a:effectLst/>
              </a:rPr>
              <a:t> </a:t>
            </a:r>
            <a:r>
              <a:rPr lang="en-US" sz="1600" b="0" i="0" u="none" strike="noStrike" dirty="0" err="1">
                <a:solidFill>
                  <a:srgbClr val="FFFFFF"/>
                </a:solidFill>
                <a:effectLst/>
              </a:rPr>
              <a:t>Track_name</a:t>
            </a:r>
            <a:r>
              <a:rPr lang="en-US" sz="1600" b="0" i="0" u="none" strike="noStrike" dirty="0">
                <a:solidFill>
                  <a:srgbClr val="FFFFFF"/>
                </a:solidFill>
                <a:effectLst/>
              </a:rPr>
              <a:t> : 12 missing values.</a:t>
            </a:r>
            <a:endParaRPr lang="en-US" sz="1600" b="0" dirty="0">
              <a:effectLst/>
            </a:endParaRPr>
          </a:p>
          <a:p>
            <a:pPr marL="457200" rtl="0">
              <a:spcBef>
                <a:spcPts val="500"/>
              </a:spcBef>
              <a:spcAft>
                <a:spcPts val="0"/>
              </a:spcAft>
            </a:pPr>
            <a:r>
              <a:rPr lang="en-US" sz="1600" b="0" i="0" u="none" strike="noStrike" dirty="0">
                <a:solidFill>
                  <a:srgbClr val="FFFFFF"/>
                </a:solidFill>
                <a:effectLst/>
              </a:rPr>
              <a:t>Lots of track and artist id’s are missing while track names are barely missing.</a:t>
            </a:r>
            <a:br>
              <a:rPr lang="en-US" sz="1600" dirty="0"/>
            </a:br>
            <a:endParaRPr lang="en-US" sz="1400" dirty="0"/>
          </a:p>
        </p:txBody>
      </p:sp>
    </p:spTree>
    <p:extLst>
      <p:ext uri="{BB962C8B-B14F-4D97-AF65-F5344CB8AC3E}">
        <p14:creationId xmlns:p14="http://schemas.microsoft.com/office/powerpoint/2010/main" val="259615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A52C-A349-7DF6-A58B-CF1659039E1F}"/>
              </a:ext>
            </a:extLst>
          </p:cNvPr>
          <p:cNvSpPr>
            <a:spLocks noGrp="1"/>
          </p:cNvSpPr>
          <p:nvPr>
            <p:ph type="title"/>
          </p:nvPr>
        </p:nvSpPr>
        <p:spPr>
          <a:xfrm>
            <a:off x="1054359" y="107634"/>
            <a:ext cx="9905998" cy="1478570"/>
          </a:xfrm>
        </p:spPr>
        <p:txBody>
          <a:bodyPr/>
          <a:lstStyle/>
          <a:p>
            <a:pPr algn="ctr"/>
            <a:r>
              <a:rPr lang="en-IN" dirty="0"/>
              <a:t>AI/ML MODEL SCHEME</a:t>
            </a:r>
          </a:p>
        </p:txBody>
      </p:sp>
      <p:sp>
        <p:nvSpPr>
          <p:cNvPr id="3" name="Content Placeholder 2">
            <a:extLst>
              <a:ext uri="{FF2B5EF4-FFF2-40B4-BE49-F238E27FC236}">
                <a16:creationId xmlns:a16="http://schemas.microsoft.com/office/drawing/2014/main" id="{0BEF634B-3C5E-870C-B5D0-F0549C35CEB2}"/>
              </a:ext>
            </a:extLst>
          </p:cNvPr>
          <p:cNvSpPr>
            <a:spLocks noGrp="1"/>
          </p:cNvSpPr>
          <p:nvPr>
            <p:ph idx="1"/>
          </p:nvPr>
        </p:nvSpPr>
        <p:spPr>
          <a:xfrm>
            <a:off x="401217" y="1334278"/>
            <a:ext cx="10646194" cy="5085182"/>
          </a:xfrm>
        </p:spPr>
        <p:txBody>
          <a:bodyPr>
            <a:noAutofit/>
          </a:bodyPr>
          <a:lstStyle/>
          <a:p>
            <a:pPr lvl="1"/>
            <a:r>
              <a:rPr lang="en-IN" dirty="0"/>
              <a:t>The model will be primarily an </a:t>
            </a:r>
            <a:r>
              <a:rPr lang="en-IN" b="1" dirty="0"/>
              <a:t>Unsupervised Learning </a:t>
            </a:r>
            <a:r>
              <a:rPr lang="en-IN" dirty="0"/>
              <a:t>model. </a:t>
            </a:r>
            <a:r>
              <a:rPr lang="en-IN" b="1" dirty="0"/>
              <a:t>K-Nearest neighbours </a:t>
            </a:r>
            <a:r>
              <a:rPr lang="en-IN" dirty="0"/>
              <a:t>will be used to recommend the favourite songs of the top 5 users with the most similar music taste to the current user. </a:t>
            </a:r>
            <a:r>
              <a:rPr lang="en-IN" b="1" dirty="0"/>
              <a:t>K-means</a:t>
            </a:r>
            <a:r>
              <a:rPr lang="en-IN" dirty="0"/>
              <a:t> clustering will be used to form communities of people based on similarities in their music taste.</a:t>
            </a:r>
          </a:p>
          <a:p>
            <a:pPr lvl="1"/>
            <a:r>
              <a:rPr lang="en-IN" dirty="0"/>
              <a:t>Training will be done using the entire dataset. </a:t>
            </a:r>
            <a:r>
              <a:rPr lang="en-US" dirty="0"/>
              <a:t>Since there is no labelled data in unsupervised learning, there is nothing such as a testing or a validation dataset. So different methods and metrics are used to evaluate the model's performance. We will use the silhouette score which measures how similar each data point is to its own cluster compared to other clusters. A higher silhouette score indicates better-defined clusters.</a:t>
            </a:r>
          </a:p>
          <a:p>
            <a:pPr lvl="1"/>
            <a:r>
              <a:rPr lang="en-US" dirty="0"/>
              <a:t>The silhouette score will give an idea of the flexibility of our model as well. It will be calculated for different cluster numbers (k) and the value chosen for k will be such that it maximizes the silhouette score to  ensure maximum flexibility.</a:t>
            </a:r>
            <a:endParaRPr lang="en-IN" dirty="0"/>
          </a:p>
        </p:txBody>
      </p:sp>
    </p:spTree>
    <p:extLst>
      <p:ext uri="{BB962C8B-B14F-4D97-AF65-F5344CB8AC3E}">
        <p14:creationId xmlns:p14="http://schemas.microsoft.com/office/powerpoint/2010/main" val="398355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500</TotalTime>
  <Words>820</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Tw Cen MT</vt:lpstr>
      <vt:lpstr>Wingdings</vt:lpstr>
      <vt:lpstr>Circuit</vt:lpstr>
      <vt:lpstr>ME 781 PROJECT</vt:lpstr>
      <vt:lpstr>TECHNICAL BACKGROUND</vt:lpstr>
      <vt:lpstr>TECHNICAL RESOURCES </vt:lpstr>
      <vt:lpstr>DATA</vt:lpstr>
      <vt:lpstr>AI/ML MODEL SCHEME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781 PROJECT</dc:title>
  <dc:creator>Ashok Nayak</dc:creator>
  <cp:lastModifiedBy>HARSH KAVEDIYA</cp:lastModifiedBy>
  <cp:revision>9</cp:revision>
  <dcterms:created xsi:type="dcterms:W3CDTF">2023-10-09T18:55:06Z</dcterms:created>
  <dcterms:modified xsi:type="dcterms:W3CDTF">2023-10-22T18:05:38Z</dcterms:modified>
</cp:coreProperties>
</file>