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21"/>
  </p:notesMasterIdLst>
  <p:sldIdLst>
    <p:sldId id="256" r:id="rId2"/>
    <p:sldId id="257" r:id="rId3"/>
    <p:sldId id="275" r:id="rId4"/>
    <p:sldId id="268" r:id="rId5"/>
    <p:sldId id="274" r:id="rId6"/>
    <p:sldId id="270" r:id="rId7"/>
    <p:sldId id="267" r:id="rId8"/>
    <p:sldId id="260" r:id="rId9"/>
    <p:sldId id="269" r:id="rId10"/>
    <p:sldId id="261" r:id="rId11"/>
    <p:sldId id="271" r:id="rId12"/>
    <p:sldId id="272" r:id="rId13"/>
    <p:sldId id="263" r:id="rId14"/>
    <p:sldId id="276" r:id="rId15"/>
    <p:sldId id="273" r:id="rId16"/>
    <p:sldId id="266" r:id="rId17"/>
    <p:sldId id="264" r:id="rId18"/>
    <p:sldId id="265" r:id="rId19"/>
    <p:sldId id="277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18" autoAdjust="0"/>
  </p:normalViewPr>
  <p:slideViewPr>
    <p:cSldViewPr snapToGrid="0">
      <p:cViewPr varScale="1">
        <p:scale>
          <a:sx n="115" d="100"/>
          <a:sy n="115" d="100"/>
        </p:scale>
        <p:origin x="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8D36-8663-4A41-B63F-83675BA8521D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0C72C-FC6D-428F-BEEE-82C22E113A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</a:t>
            </a:r>
            <a:r>
              <a:rPr lang="en-US" dirty="0" err="1" smtClean="0"/>
              <a:t>benoemen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Train the trainers (focus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opleidingsplan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methodiek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Keuzes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i.v.m</a:t>
            </a:r>
            <a:r>
              <a:rPr lang="en-US" baseline="0" dirty="0" smtClean="0"/>
              <a:t>. 2,5 dag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service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inladen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176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 </a:t>
            </a:r>
            <a:r>
              <a:rPr lang="en-US" dirty="0" err="1" smtClean="0"/>
              <a:t>mogelijkheden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NGINX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Apache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Zuul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PDOK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30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stap</a:t>
            </a:r>
            <a:r>
              <a:rPr lang="en-US" dirty="0" smtClean="0"/>
              <a:t>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over na te </a:t>
            </a:r>
            <a:r>
              <a:rPr lang="en-US" baseline="0" dirty="0" err="1" smtClean="0"/>
              <a:t>denken</a:t>
            </a:r>
            <a:endParaRPr lang="en-US" baseline="0" dirty="0" smtClean="0"/>
          </a:p>
          <a:p>
            <a:r>
              <a:rPr lang="en-US" baseline="0" dirty="0" smtClean="0"/>
              <a:t>Let op! </a:t>
            </a:r>
            <a:r>
              <a:rPr lang="en-US" baseline="0" dirty="0" err="1" smtClean="0"/>
              <a:t>Kost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en geld</a:t>
            </a:r>
          </a:p>
          <a:p>
            <a:r>
              <a:rPr lang="en-US" baseline="0" dirty="0" smtClean="0"/>
              <a:t>Is complex!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1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779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r>
              <a:rPr lang="en-US" dirty="0" smtClean="0"/>
              <a:t> </a:t>
            </a:r>
            <a:r>
              <a:rPr lang="en-US" dirty="0" err="1" smtClean="0"/>
              <a:t>gerust</a:t>
            </a:r>
            <a:r>
              <a:rPr lang="en-US" dirty="0" smtClean="0"/>
              <a:t> </a:t>
            </a:r>
            <a:r>
              <a:rPr lang="en-US" dirty="0" err="1" smtClean="0"/>
              <a:t>tussendoor</a:t>
            </a:r>
            <a:r>
              <a:rPr lang="en-US" dirty="0" smtClean="0"/>
              <a:t>!!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29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Live/gezamenlijk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een p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roject starten op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Aanwezigen geven het project op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een naam en omschrijving</a:t>
            </a:r>
          </a:p>
          <a:p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Aanwezigen verzorgen tijdens deze dagen de input n.a.v. de sessies of d.m.v. eigen input</a:t>
            </a:r>
          </a:p>
          <a:p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Eventueel voor stack verwijzen naar PDOK (wordt aan doorontwikkeld), samenwerken? Of een proces beschrijven met links. Wie wil dit doen?</a:t>
            </a:r>
          </a:p>
          <a:p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PDOK is bezig met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GisHub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benoemen en eventueel samenwerken.</a:t>
            </a:r>
            <a:endParaRPr lang="en-GB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03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Voorbeeld</a:t>
            </a:r>
            <a:r>
              <a:rPr lang="en-GB" dirty="0" smtClean="0"/>
              <a:t> </a:t>
            </a:r>
            <a:r>
              <a:rPr lang="en-GB" dirty="0" err="1" smtClean="0"/>
              <a:t>benoemen</a:t>
            </a:r>
            <a:r>
              <a:rPr lang="en-GB" dirty="0" smtClean="0"/>
              <a:t>.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I.v.m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tijd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componenten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gekozen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1 showcase (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gezien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tijd</a:t>
            </a:r>
            <a:r>
              <a:rPr lang="en-GB" baseline="0" dirty="0" smtClean="0"/>
              <a:t>). </a:t>
            </a:r>
            <a:r>
              <a:rPr lang="en-GB" baseline="0" dirty="0" err="1" smtClean="0"/>
              <a:t>Meerdere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opties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mogelijk</a:t>
            </a:r>
            <a:r>
              <a:rPr lang="en-GB" baseline="0" dirty="0" smtClean="0"/>
              <a:t> en </a:t>
            </a:r>
            <a:r>
              <a:rPr lang="en-GB" baseline="0" dirty="0" err="1" smtClean="0"/>
              <a:t>aanwezigen</a:t>
            </a:r>
            <a:r>
              <a:rPr lang="en-GB" baseline="0" dirty="0" smtClean="0"/>
              <a:t> later te </a:t>
            </a:r>
            <a:r>
              <a:rPr lang="en-GB" baseline="0" dirty="0" err="1" smtClean="0"/>
              <a:t>bepalen</a:t>
            </a:r>
            <a:r>
              <a:rPr lang="en-GB" baseline="0" dirty="0" smtClean="0"/>
              <a:t>.</a:t>
            </a:r>
            <a:endParaRPr lang="en-GB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Uitleggen</a:t>
            </a:r>
            <a:r>
              <a:rPr lang="en-US" dirty="0" smtClean="0"/>
              <a:t>/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installeren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uitbreiden</a:t>
            </a:r>
            <a:r>
              <a:rPr lang="en-US" baseline="0" dirty="0" smtClean="0"/>
              <a:t>!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err="1" smtClean="0"/>
              <a:t>Laat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voorbeelden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komen</a:t>
            </a:r>
            <a:r>
              <a:rPr lang="en-US" baseline="0" dirty="0" smtClean="0"/>
              <a:t> om de stack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te </a:t>
            </a:r>
            <a:r>
              <a:rPr lang="en-US" baseline="0" dirty="0" err="1" smtClean="0"/>
              <a:t>breiden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o.a</a:t>
            </a:r>
            <a:r>
              <a:rPr lang="en-US" baseline="0" dirty="0" smtClean="0"/>
              <a:t>. met </a:t>
            </a:r>
            <a:r>
              <a:rPr lang="en-US" baseline="0" dirty="0" err="1" smtClean="0"/>
              <a:t>documentatie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M.b.t. </a:t>
            </a:r>
            <a:r>
              <a:rPr lang="en-US" baseline="0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willen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 image met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erop</a:t>
            </a:r>
            <a:r>
              <a:rPr lang="en-US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Losse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linkjes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 </a:t>
            </a:r>
            <a:r>
              <a:rPr lang="en-US" baseline="0" dirty="0" err="1" smtClean="0"/>
              <a:t>beide</a:t>
            </a:r>
            <a:r>
              <a:rPr lang="en-US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2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over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punten</a:t>
            </a:r>
            <a:r>
              <a:rPr lang="en-US" dirty="0" smtClean="0"/>
              <a:t> is </a:t>
            </a:r>
            <a:r>
              <a:rPr lang="en-US" dirty="0" err="1" smtClean="0"/>
              <a:t>belangrijk</a:t>
            </a:r>
            <a:r>
              <a:rPr lang="en-US" dirty="0" smtClean="0"/>
              <a:t> om </a:t>
            </a:r>
            <a:r>
              <a:rPr lang="en-US" dirty="0" err="1" smtClean="0"/>
              <a:t>af</a:t>
            </a:r>
            <a:r>
              <a:rPr lang="en-US" baseline="0" dirty="0" smtClean="0"/>
              <a:t> te </a:t>
            </a:r>
            <a:r>
              <a:rPr lang="en-US" baseline="0" dirty="0" err="1" smtClean="0"/>
              <a:t>stemmen</a:t>
            </a:r>
            <a:r>
              <a:rPr lang="en-US" baseline="0" dirty="0" smtClean="0"/>
              <a:t> (intake)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26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NAPTRANS2008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39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Geohashing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Relationeel</a:t>
            </a:r>
            <a:r>
              <a:rPr lang="en-US" dirty="0" smtClean="0"/>
              <a:t> vs </a:t>
            </a:r>
            <a:r>
              <a:rPr lang="en-US" dirty="0" err="1" smtClean="0"/>
              <a:t>documentstore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84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http://www.nationaalgeoregister.nl/geonetwork/srv/dut/catalog.search#/metadata/3332e9cd-bb97-47d9-af5e-4d604d59dcad?tab=general</a:t>
            </a:r>
          </a:p>
          <a:p>
            <a:r>
              <a:rPr lang="nl-NL" dirty="0" smtClean="0"/>
              <a:t>http://geodata.nationaalgeoregister.nl/kadastralekaartv3/wms?request=getcapabilities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0C72C-FC6D-428F-BEEE-82C22E113A8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05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0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5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5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46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39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63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46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7A3E37-2C95-4268-A777-CF05630DD7C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85CF95-69EE-48C9-B957-04DA5BC083BB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0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algeoregister.nl/geonetwork/srv/dut/catalog.search#/metadata/3332e9cd-bb97-47d9-af5e-4d604d59dcad?tab=genera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geodata.nationaalgeoregister.nl/kadastralekaartv3/wms?request=getcapabilities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gis.org/" TargetMode="External"/><Relationship Id="rId3" Type="http://schemas.openxmlformats.org/officeDocument/2006/relationships/hyperlink" Target="http://www.gdal.org/" TargetMode="External"/><Relationship Id="rId7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gdom.com/" TargetMode="External"/><Relationship Id="rId5" Type="http://schemas.openxmlformats.org/officeDocument/2006/relationships/hyperlink" Target="http://geoserver.org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postgresql.org/" TargetMode="External"/><Relationship Id="rId9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 the trainers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Setup </a:t>
            </a:r>
            <a:r>
              <a:rPr lang="en-GB" dirty="0"/>
              <a:t>of a training </a:t>
            </a:r>
            <a:r>
              <a:rPr lang="en-GB" dirty="0" smtClean="0"/>
              <a:t>facility/NSDI Lab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7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GDAL</a:t>
            </a:r>
          </a:p>
          <a:p>
            <a:pPr lvl="1"/>
            <a:r>
              <a:rPr lang="en-US" dirty="0" smtClean="0"/>
              <a:t>QGIS</a:t>
            </a:r>
          </a:p>
          <a:p>
            <a:pPr lvl="1"/>
            <a:r>
              <a:rPr lang="en-US" dirty="0" err="1" smtClean="0"/>
              <a:t>Commandline</a:t>
            </a:r>
            <a:endParaRPr lang="en-US" dirty="0" smtClean="0"/>
          </a:p>
          <a:p>
            <a:r>
              <a:rPr lang="en-US" dirty="0" smtClean="0"/>
              <a:t>FME</a:t>
            </a:r>
          </a:p>
          <a:p>
            <a:r>
              <a:rPr lang="en-US" dirty="0" smtClean="0"/>
              <a:t>ESRI toolbox</a:t>
            </a:r>
            <a:endParaRPr lang="en-US" dirty="0" smtClean="0"/>
          </a:p>
          <a:p>
            <a:r>
              <a:rPr lang="en-US" dirty="0" smtClean="0"/>
              <a:t>Custom applications </a:t>
            </a:r>
          </a:p>
          <a:p>
            <a:pPr lvl="1"/>
            <a:r>
              <a:rPr lang="en-US" dirty="0" err="1" smtClean="0"/>
              <a:t>jts</a:t>
            </a:r>
            <a:r>
              <a:rPr lang="en-US" dirty="0" smtClean="0"/>
              <a:t> </a:t>
            </a:r>
            <a:r>
              <a:rPr lang="en-US" dirty="0"/>
              <a:t>(java topology suite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Transformations </a:t>
            </a:r>
          </a:p>
          <a:p>
            <a:pPr lvl="1"/>
            <a:r>
              <a:rPr lang="en-US" dirty="0" smtClean="0"/>
              <a:t>constructing new features</a:t>
            </a:r>
          </a:p>
          <a:p>
            <a:r>
              <a:rPr lang="en-US" dirty="0" smtClean="0"/>
              <a:t>(re)projections </a:t>
            </a:r>
          </a:p>
          <a:p>
            <a:pPr lvl="1"/>
            <a:r>
              <a:rPr lang="en-US" dirty="0" smtClean="0"/>
              <a:t>epsg:3909 -&gt; epsg:4258</a:t>
            </a:r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</a:t>
            </a:r>
            <a:endParaRPr lang="en-US" dirty="0"/>
          </a:p>
          <a:p>
            <a:pPr lvl="1"/>
            <a:r>
              <a:rPr lang="en-US" dirty="0" smtClean="0"/>
              <a:t>Tables 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Tuning</a:t>
            </a:r>
          </a:p>
          <a:p>
            <a:r>
              <a:rPr lang="en-US" dirty="0" smtClean="0"/>
              <a:t>Type</a:t>
            </a:r>
          </a:p>
          <a:p>
            <a:pPr lvl="1"/>
            <a:r>
              <a:rPr lang="en-US" dirty="0" err="1"/>
              <a:t>Postgis</a:t>
            </a:r>
            <a:endParaRPr lang="en-US" dirty="0"/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SDE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CouchDB</a:t>
            </a:r>
            <a:endParaRPr lang="en-US" dirty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>
          <a:xfrm>
            <a:off x="3012471" y="1806361"/>
            <a:ext cx="3062959" cy="450468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NL" dirty="0"/>
          </a:p>
        </p:txBody>
      </p:sp>
      <p:sp>
        <p:nvSpPr>
          <p:cNvPr id="4" name="Stroomdiagram: Proces 3"/>
          <p:cNvSpPr/>
          <p:nvPr/>
        </p:nvSpPr>
        <p:spPr>
          <a:xfrm>
            <a:off x="3231254" y="2883445"/>
            <a:ext cx="1194890" cy="7656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</a:t>
            </a:r>
            <a:endParaRPr lang="nl-NL" sz="1200" dirty="0"/>
          </a:p>
        </p:txBody>
      </p:sp>
      <p:sp>
        <p:nvSpPr>
          <p:cNvPr id="5" name="PIJL-RECHTS 4"/>
          <p:cNvSpPr/>
          <p:nvPr/>
        </p:nvSpPr>
        <p:spPr>
          <a:xfrm>
            <a:off x="4676459" y="3291640"/>
            <a:ext cx="2115835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WMS</a:t>
            </a:r>
            <a:endParaRPr lang="nl-NL" sz="1600" dirty="0"/>
          </a:p>
        </p:txBody>
      </p:sp>
      <p:sp>
        <p:nvSpPr>
          <p:cNvPr id="7" name="Stroomdiagram: Proces 6"/>
          <p:cNvSpPr/>
          <p:nvPr/>
        </p:nvSpPr>
        <p:spPr>
          <a:xfrm>
            <a:off x="4676459" y="4066160"/>
            <a:ext cx="914400" cy="61264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Caching Server</a:t>
            </a:r>
            <a:endParaRPr lang="nl-NL" dirty="0"/>
          </a:p>
        </p:txBody>
      </p:sp>
      <p:sp>
        <p:nvSpPr>
          <p:cNvPr id="8" name="Stroomdiagram: Magnetische schijf 7"/>
          <p:cNvSpPr/>
          <p:nvPr/>
        </p:nvSpPr>
        <p:spPr>
          <a:xfrm>
            <a:off x="4676459" y="5497618"/>
            <a:ext cx="914400" cy="61264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nl-NL" dirty="0"/>
          </a:p>
        </p:txBody>
      </p:sp>
      <p:sp>
        <p:nvSpPr>
          <p:cNvPr id="9" name="PIJL-RECHTS 8"/>
          <p:cNvSpPr/>
          <p:nvPr/>
        </p:nvSpPr>
        <p:spPr>
          <a:xfrm>
            <a:off x="5877894" y="4130168"/>
            <a:ext cx="914400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WMTS</a:t>
            </a:r>
            <a:endParaRPr lang="nl-NL" sz="1600" dirty="0"/>
          </a:p>
        </p:txBody>
      </p:sp>
      <p:sp>
        <p:nvSpPr>
          <p:cNvPr id="10" name="Wolk 9"/>
          <p:cNvSpPr/>
          <p:nvPr/>
        </p:nvSpPr>
        <p:spPr>
          <a:xfrm>
            <a:off x="7427396" y="2242282"/>
            <a:ext cx="2866615" cy="194732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USERS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11" name="Gebogen PIJL-OMHOOG 10"/>
          <p:cNvSpPr/>
          <p:nvPr/>
        </p:nvSpPr>
        <p:spPr>
          <a:xfrm rot="5400000">
            <a:off x="3707035" y="3737412"/>
            <a:ext cx="850392" cy="904384"/>
          </a:xfrm>
          <a:prstGeom prst="bentUpArrow">
            <a:avLst>
              <a:gd name="adj1" fmla="val 29601"/>
              <a:gd name="adj2" fmla="val 33436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33326" y="4130168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WMS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PIJL-OMHOOG en -OMLAAG 12"/>
          <p:cNvSpPr/>
          <p:nvPr/>
        </p:nvSpPr>
        <p:spPr>
          <a:xfrm>
            <a:off x="4891343" y="4773953"/>
            <a:ext cx="484632" cy="678787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RECHTS 13"/>
          <p:cNvSpPr/>
          <p:nvPr/>
        </p:nvSpPr>
        <p:spPr>
          <a:xfrm>
            <a:off x="4676458" y="2762130"/>
            <a:ext cx="2115835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WFS</a:t>
            </a:r>
            <a:endParaRPr lang="nl-NL" sz="1600" dirty="0"/>
          </a:p>
        </p:txBody>
      </p:sp>
      <p:sp>
        <p:nvSpPr>
          <p:cNvPr id="15" name="PIJL-RECHTS 14"/>
          <p:cNvSpPr/>
          <p:nvPr/>
        </p:nvSpPr>
        <p:spPr>
          <a:xfrm>
            <a:off x="4676457" y="2096274"/>
            <a:ext cx="2115835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Direct Download</a:t>
            </a:r>
            <a:endParaRPr lang="nl-NL" sz="1600" dirty="0"/>
          </a:p>
        </p:txBody>
      </p:sp>
      <p:sp>
        <p:nvSpPr>
          <p:cNvPr id="17" name="Stroomdiagram: Magnetische schijf 16"/>
          <p:cNvSpPr/>
          <p:nvPr/>
        </p:nvSpPr>
        <p:spPr>
          <a:xfrm>
            <a:off x="3371499" y="1999700"/>
            <a:ext cx="914400" cy="61264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3043411" y="5892594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Infrastructure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services</a:t>
            </a:r>
          </a:p>
          <a:p>
            <a:pPr lvl="1"/>
            <a:r>
              <a:rPr lang="en-US" dirty="0" smtClean="0"/>
              <a:t>Dynamic</a:t>
            </a:r>
          </a:p>
          <a:p>
            <a:pPr lvl="2"/>
            <a:r>
              <a:rPr lang="en-US" dirty="0" smtClean="0"/>
              <a:t>WMS</a:t>
            </a:r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 smtClean="0"/>
              <a:t>WMTS/TMS</a:t>
            </a:r>
          </a:p>
          <a:p>
            <a:r>
              <a:rPr lang="en-US" dirty="0" smtClean="0"/>
              <a:t>Download services</a:t>
            </a:r>
          </a:p>
          <a:p>
            <a:pPr lvl="1"/>
            <a:r>
              <a:rPr lang="en-US" dirty="0" smtClean="0"/>
              <a:t>Dynamic</a:t>
            </a:r>
          </a:p>
          <a:p>
            <a:pPr lvl="2"/>
            <a:r>
              <a:rPr lang="en-US" dirty="0" smtClean="0"/>
              <a:t>WFS</a:t>
            </a:r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 smtClean="0"/>
              <a:t>Direct download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metadata</a:t>
            </a:r>
            <a:endParaRPr lang="nl-NL" dirty="0"/>
          </a:p>
        </p:txBody>
      </p:sp>
      <p:pic>
        <p:nvPicPr>
          <p:cNvPr id="5" name="Afbeelding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028" y="1838256"/>
            <a:ext cx="4589662" cy="366439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219705" y="1838256"/>
            <a:ext cx="415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the last mile (always forgotten)</a:t>
            </a:r>
            <a:endParaRPr lang="nl-NL" dirty="0"/>
          </a:p>
        </p:txBody>
      </p:sp>
      <p:pic>
        <p:nvPicPr>
          <p:cNvPr id="7" name="Afbeelding 6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815" y="2308485"/>
            <a:ext cx="4239596" cy="385417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402" y="3072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/>
          <p:cNvSpPr/>
          <p:nvPr/>
        </p:nvSpPr>
        <p:spPr>
          <a:xfrm>
            <a:off x="7176364" y="3050847"/>
            <a:ext cx="784268" cy="4749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3721753" y="2518807"/>
            <a:ext cx="2650998" cy="234579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6956173" y="4039066"/>
            <a:ext cx="2726370" cy="1570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PIJL-RECHTS 21"/>
          <p:cNvSpPr/>
          <p:nvPr/>
        </p:nvSpPr>
        <p:spPr>
          <a:xfrm rot="20353923">
            <a:off x="7388589" y="3207973"/>
            <a:ext cx="975055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WFS</a:t>
            </a:r>
            <a:endParaRPr lang="nl-NL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nl-NL" dirty="0"/>
          </a:p>
        </p:txBody>
      </p:sp>
      <p:sp>
        <p:nvSpPr>
          <p:cNvPr id="4" name="Wolk 3"/>
          <p:cNvSpPr/>
          <p:nvPr/>
        </p:nvSpPr>
        <p:spPr>
          <a:xfrm>
            <a:off x="718057" y="2731429"/>
            <a:ext cx="2866615" cy="194732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USERS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5" name="PIJL-RECHTS 4"/>
          <p:cNvSpPr/>
          <p:nvPr/>
        </p:nvSpPr>
        <p:spPr>
          <a:xfrm>
            <a:off x="3891082" y="4119383"/>
            <a:ext cx="2115835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WMS</a:t>
            </a:r>
            <a:endParaRPr lang="nl-NL" sz="1600" dirty="0"/>
          </a:p>
        </p:txBody>
      </p:sp>
      <p:sp>
        <p:nvSpPr>
          <p:cNvPr id="6" name="PIJL-RECHTS 5"/>
          <p:cNvSpPr/>
          <p:nvPr/>
        </p:nvSpPr>
        <p:spPr>
          <a:xfrm>
            <a:off x="3891083" y="3462774"/>
            <a:ext cx="2115835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WFS</a:t>
            </a:r>
            <a:endParaRPr lang="nl-NL" sz="1600" dirty="0"/>
          </a:p>
        </p:txBody>
      </p:sp>
      <p:sp>
        <p:nvSpPr>
          <p:cNvPr id="7" name="PIJL-RECHTS 6"/>
          <p:cNvSpPr/>
          <p:nvPr/>
        </p:nvSpPr>
        <p:spPr>
          <a:xfrm>
            <a:off x="3891082" y="2808532"/>
            <a:ext cx="2115835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Direct download</a:t>
            </a:r>
            <a:endParaRPr lang="nl-NL" sz="1600" dirty="0"/>
          </a:p>
        </p:txBody>
      </p:sp>
      <p:sp>
        <p:nvSpPr>
          <p:cNvPr id="9" name="Stroomdiagram: Proces 8"/>
          <p:cNvSpPr/>
          <p:nvPr/>
        </p:nvSpPr>
        <p:spPr>
          <a:xfrm rot="16200000">
            <a:off x="5629431" y="3219246"/>
            <a:ext cx="2114901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PROXY</a:t>
            </a:r>
            <a:endParaRPr lang="nl-NL" sz="28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75483" y="2618996"/>
            <a:ext cx="145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../</a:t>
            </a:r>
            <a:r>
              <a:rPr lang="en-US" sz="1400" dirty="0" smtClean="0"/>
              <a:t>borders/file.zip</a:t>
            </a:r>
            <a:endParaRPr lang="nl-NL" sz="1400" dirty="0"/>
          </a:p>
        </p:txBody>
      </p:sp>
      <p:sp>
        <p:nvSpPr>
          <p:cNvPr id="12" name="Tekstvak 11"/>
          <p:cNvSpPr txBox="1"/>
          <p:nvPr/>
        </p:nvSpPr>
        <p:spPr>
          <a:xfrm>
            <a:off x="3962551" y="3308884"/>
            <a:ext cx="149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../borders/</a:t>
            </a:r>
            <a:r>
              <a:rPr lang="en-US" sz="1400" dirty="0" err="1" smtClean="0"/>
              <a:t>wfs</a:t>
            </a:r>
            <a:r>
              <a:rPr lang="en-US" sz="1400" dirty="0" smtClean="0"/>
              <a:t>?....</a:t>
            </a:r>
            <a:endParaRPr lang="nl-NL" sz="1400" dirty="0"/>
          </a:p>
        </p:txBody>
      </p:sp>
      <p:sp>
        <p:nvSpPr>
          <p:cNvPr id="13" name="Tekstvak 12"/>
          <p:cNvSpPr txBox="1"/>
          <p:nvPr/>
        </p:nvSpPr>
        <p:spPr>
          <a:xfrm>
            <a:off x="3962549" y="3990313"/>
            <a:ext cx="1490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../borders/</a:t>
            </a:r>
            <a:r>
              <a:rPr lang="en-US" sz="1400" dirty="0" err="1" smtClean="0"/>
              <a:t>wms</a:t>
            </a:r>
            <a:r>
              <a:rPr lang="en-US" sz="1400" dirty="0" smtClean="0"/>
              <a:t>?..</a:t>
            </a:r>
            <a:endParaRPr lang="nl-NL" sz="1400" dirty="0"/>
          </a:p>
        </p:txBody>
      </p:sp>
      <p:sp>
        <p:nvSpPr>
          <p:cNvPr id="14" name="Stroomdiagram: Proces 13"/>
          <p:cNvSpPr/>
          <p:nvPr/>
        </p:nvSpPr>
        <p:spPr>
          <a:xfrm>
            <a:off x="8554969" y="4119383"/>
            <a:ext cx="1009767" cy="6145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Geoserver</a:t>
            </a:r>
            <a:r>
              <a:rPr lang="en-US" sz="1400" dirty="0" smtClean="0"/>
              <a:t> B</a:t>
            </a:r>
            <a:endParaRPr lang="nl-NL" sz="1100" dirty="0"/>
          </a:p>
        </p:txBody>
      </p:sp>
      <p:sp>
        <p:nvSpPr>
          <p:cNvPr id="15" name="Stroomdiagram: Proces 14"/>
          <p:cNvSpPr/>
          <p:nvPr/>
        </p:nvSpPr>
        <p:spPr>
          <a:xfrm>
            <a:off x="8554968" y="3369189"/>
            <a:ext cx="1009767" cy="6145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Geoserver</a:t>
            </a:r>
            <a:r>
              <a:rPr lang="en-US" sz="1400" dirty="0" smtClean="0"/>
              <a:t> A</a:t>
            </a:r>
            <a:endParaRPr lang="nl-NL" sz="1100" dirty="0"/>
          </a:p>
        </p:txBody>
      </p:sp>
      <p:sp>
        <p:nvSpPr>
          <p:cNvPr id="16" name="Stroomdiagram: Magnetische schijf 15"/>
          <p:cNvSpPr/>
          <p:nvPr/>
        </p:nvSpPr>
        <p:spPr>
          <a:xfrm>
            <a:off x="8602651" y="2618995"/>
            <a:ext cx="914400" cy="61264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  <a:endParaRPr lang="nl-NL" dirty="0"/>
          </a:p>
        </p:txBody>
      </p:sp>
      <p:sp>
        <p:nvSpPr>
          <p:cNvPr id="17" name="PIJL-RECHTS 16"/>
          <p:cNvSpPr/>
          <p:nvPr/>
        </p:nvSpPr>
        <p:spPr>
          <a:xfrm>
            <a:off x="7366845" y="4144201"/>
            <a:ext cx="914400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WMS</a:t>
            </a:r>
            <a:endParaRPr lang="nl-NL" sz="1600" dirty="0"/>
          </a:p>
        </p:txBody>
      </p:sp>
      <p:sp>
        <p:nvSpPr>
          <p:cNvPr id="18" name="PIJL-RECHTS 17"/>
          <p:cNvSpPr/>
          <p:nvPr/>
        </p:nvSpPr>
        <p:spPr>
          <a:xfrm>
            <a:off x="7366845" y="3462774"/>
            <a:ext cx="914400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WFS</a:t>
            </a:r>
            <a:endParaRPr lang="nl-NL" sz="1600" dirty="0"/>
          </a:p>
        </p:txBody>
      </p:sp>
      <p:sp>
        <p:nvSpPr>
          <p:cNvPr id="19" name="PIJL-RECHTS 18"/>
          <p:cNvSpPr/>
          <p:nvPr/>
        </p:nvSpPr>
        <p:spPr>
          <a:xfrm>
            <a:off x="7366626" y="2637429"/>
            <a:ext cx="914400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</a:t>
            </a:r>
            <a:endParaRPr lang="nl-NL" sz="1100" dirty="0"/>
          </a:p>
        </p:txBody>
      </p:sp>
      <p:sp>
        <p:nvSpPr>
          <p:cNvPr id="23" name="Tekstvak 22"/>
          <p:cNvSpPr txBox="1"/>
          <p:nvPr/>
        </p:nvSpPr>
        <p:spPr>
          <a:xfrm>
            <a:off x="7190205" y="3053653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stored </a:t>
            </a:r>
          </a:p>
          <a:p>
            <a:pPr algn="ctr"/>
            <a:r>
              <a:rPr lang="en-US" sz="1100" b="1" dirty="0" smtClean="0"/>
              <a:t>query</a:t>
            </a:r>
            <a:endParaRPr lang="nl-NL" sz="1100" b="1" dirty="0"/>
          </a:p>
        </p:txBody>
      </p:sp>
      <p:sp>
        <p:nvSpPr>
          <p:cNvPr id="26" name="Stroomdiagram: Proces 25"/>
          <p:cNvSpPr/>
          <p:nvPr/>
        </p:nvSpPr>
        <p:spPr>
          <a:xfrm>
            <a:off x="8554967" y="4864599"/>
            <a:ext cx="1009767" cy="6145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Geoserver</a:t>
            </a:r>
            <a:r>
              <a:rPr lang="en-US" sz="1400" dirty="0" smtClean="0"/>
              <a:t> C</a:t>
            </a:r>
            <a:endParaRPr lang="nl-NL" sz="1100" dirty="0"/>
          </a:p>
        </p:txBody>
      </p:sp>
      <p:sp>
        <p:nvSpPr>
          <p:cNvPr id="27" name="PIJL-RECHTS 26"/>
          <p:cNvSpPr/>
          <p:nvPr/>
        </p:nvSpPr>
        <p:spPr>
          <a:xfrm rot="1220323">
            <a:off x="7318194" y="4708525"/>
            <a:ext cx="1011263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WMS</a:t>
            </a:r>
            <a:endParaRPr lang="nl-NL" sz="1600" dirty="0"/>
          </a:p>
        </p:txBody>
      </p:sp>
      <p:sp>
        <p:nvSpPr>
          <p:cNvPr id="28" name="Tekstvak 27"/>
          <p:cNvSpPr txBox="1"/>
          <p:nvPr/>
        </p:nvSpPr>
        <p:spPr>
          <a:xfrm>
            <a:off x="7925642" y="5662204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load balancing</a:t>
            </a:r>
            <a:endParaRPr lang="nl-NL" sz="1100" b="1" dirty="0"/>
          </a:p>
        </p:txBody>
      </p:sp>
      <p:sp>
        <p:nvSpPr>
          <p:cNvPr id="31" name="Tekstvak 30"/>
          <p:cNvSpPr txBox="1"/>
          <p:nvPr/>
        </p:nvSpPr>
        <p:spPr>
          <a:xfrm>
            <a:off x="4745324" y="2227607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requests</a:t>
            </a:r>
            <a:endParaRPr lang="nl-NL" sz="1100" b="1" dirty="0"/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traffic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Separating services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Access control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QGIS</a:t>
            </a:r>
          </a:p>
          <a:p>
            <a:r>
              <a:rPr lang="en-US" dirty="0" smtClean="0"/>
              <a:t>ESRI</a:t>
            </a:r>
          </a:p>
          <a:p>
            <a:r>
              <a:rPr lang="en-US" dirty="0" err="1" smtClean="0"/>
              <a:t>Openlayers</a:t>
            </a:r>
            <a:r>
              <a:rPr lang="en-US" dirty="0"/>
              <a:t>/</a:t>
            </a:r>
            <a:r>
              <a:rPr lang="en-US" dirty="0" smtClean="0"/>
              <a:t>Leaflet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78" y="1975532"/>
            <a:ext cx="2149788" cy="405152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80" y="1055475"/>
            <a:ext cx="5851187" cy="316939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our experience…, when we have some time left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pic>
        <p:nvPicPr>
          <p:cNvPr id="2050" name="Picture 2" descr="Afbeeldingsresultaat voor question ma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0" y="2156236"/>
            <a:ext cx="3396783" cy="33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</a:t>
            </a:r>
            <a:endParaRPr lang="en-US" dirty="0" smtClean="0"/>
          </a:p>
          <a:p>
            <a:r>
              <a:rPr lang="en-US" dirty="0" smtClean="0"/>
              <a:t>Delivery</a:t>
            </a:r>
          </a:p>
          <a:p>
            <a:r>
              <a:rPr lang="en-US" dirty="0" smtClean="0"/>
              <a:t>ETL (Extract </a:t>
            </a:r>
            <a:r>
              <a:rPr lang="en-US" dirty="0"/>
              <a:t>T</a:t>
            </a:r>
            <a:r>
              <a:rPr lang="en-US" dirty="0" smtClean="0"/>
              <a:t>ranslate </a:t>
            </a:r>
            <a:r>
              <a:rPr lang="en-US" dirty="0"/>
              <a:t>L</a:t>
            </a:r>
            <a:r>
              <a:rPr lang="en-US" dirty="0" smtClean="0"/>
              <a:t>oad)</a:t>
            </a:r>
          </a:p>
          <a:p>
            <a:r>
              <a:rPr lang="en-US" dirty="0" smtClean="0"/>
              <a:t>Data store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Scalability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	</a:t>
            </a:r>
            <a:endParaRPr lang="nl-NL" dirty="0"/>
          </a:p>
        </p:txBody>
      </p:sp>
      <p:pic>
        <p:nvPicPr>
          <p:cNvPr id="1026" name="Picture 2" descr="Afbeeldingsresultaat voor agile begin 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0" y="2025290"/>
            <a:ext cx="5631278" cy="422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hoek 52"/>
          <p:cNvSpPr/>
          <p:nvPr/>
        </p:nvSpPr>
        <p:spPr>
          <a:xfrm>
            <a:off x="4556186" y="4350221"/>
            <a:ext cx="4165839" cy="67617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669950" y="2991150"/>
            <a:ext cx="1219105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3073781" y="2991150"/>
            <a:ext cx="2038562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5232945" y="2986658"/>
            <a:ext cx="2093474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7502921" y="2986658"/>
            <a:ext cx="1219105" cy="101854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8906672" y="2994666"/>
            <a:ext cx="1410140" cy="1018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1858399" y="3125356"/>
            <a:ext cx="828875" cy="7571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/>
              <a:t>SHAPE</a:t>
            </a:r>
            <a:endParaRPr lang="nl-NL" sz="1100" b="1" dirty="0"/>
          </a:p>
        </p:txBody>
      </p:sp>
      <p:sp>
        <p:nvSpPr>
          <p:cNvPr id="13" name="Afgeronde rechthoek 12"/>
          <p:cNvSpPr/>
          <p:nvPr/>
        </p:nvSpPr>
        <p:spPr>
          <a:xfrm>
            <a:off x="7705434" y="3121841"/>
            <a:ext cx="824642" cy="7571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Proxy</a:t>
            </a:r>
            <a:endParaRPr lang="nl-NL" sz="1200" b="1" dirty="0"/>
          </a:p>
        </p:txBody>
      </p:sp>
      <p:sp>
        <p:nvSpPr>
          <p:cNvPr id="14" name="PIJL-RECHTS 13"/>
          <p:cNvSpPr/>
          <p:nvPr/>
        </p:nvSpPr>
        <p:spPr>
          <a:xfrm>
            <a:off x="2810989" y="3357823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9101788" y="3121839"/>
            <a:ext cx="1028330" cy="757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QGIS</a:t>
            </a:r>
            <a:endParaRPr lang="nl-NL" sz="1200" b="1" dirty="0"/>
          </a:p>
        </p:txBody>
      </p:sp>
      <p:sp>
        <p:nvSpPr>
          <p:cNvPr id="23" name="PIJL-RECHTS 22"/>
          <p:cNvSpPr/>
          <p:nvPr/>
        </p:nvSpPr>
        <p:spPr>
          <a:xfrm>
            <a:off x="4225171" y="3357821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3263490" y="3121843"/>
            <a:ext cx="839688" cy="7571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/>
              <a:t>GDAL</a:t>
            </a:r>
            <a:endParaRPr lang="nl-NL" sz="1100" b="1" dirty="0"/>
          </a:p>
        </p:txBody>
      </p:sp>
      <p:sp>
        <p:nvSpPr>
          <p:cNvPr id="27" name="PIJL-RECHTS 26"/>
          <p:cNvSpPr/>
          <p:nvPr/>
        </p:nvSpPr>
        <p:spPr>
          <a:xfrm>
            <a:off x="5771036" y="3357821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Cilinder 27"/>
          <p:cNvSpPr/>
          <p:nvPr/>
        </p:nvSpPr>
        <p:spPr>
          <a:xfrm>
            <a:off x="4677672" y="3121842"/>
            <a:ext cx="971371" cy="75716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PostGIS</a:t>
            </a:r>
            <a:endParaRPr lang="nl-NL" sz="1200" b="1" dirty="0"/>
          </a:p>
        </p:txBody>
      </p:sp>
      <p:sp>
        <p:nvSpPr>
          <p:cNvPr id="29" name="Afgeronde rechthoek 28"/>
          <p:cNvSpPr/>
          <p:nvPr/>
        </p:nvSpPr>
        <p:spPr>
          <a:xfrm>
            <a:off x="6223536" y="3121842"/>
            <a:ext cx="912149" cy="757163"/>
          </a:xfrm>
          <a:prstGeom prst="roundRect">
            <a:avLst/>
          </a:prstGeom>
          <a:solidFill>
            <a:srgbClr val="A868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/>
              <a:t>Geoserver</a:t>
            </a:r>
            <a:endParaRPr lang="nl-NL" sz="1100" b="1" dirty="0"/>
          </a:p>
        </p:txBody>
      </p:sp>
      <p:sp>
        <p:nvSpPr>
          <p:cNvPr id="31" name="PIJL-RECHTS 30"/>
          <p:cNvSpPr/>
          <p:nvPr/>
        </p:nvSpPr>
        <p:spPr>
          <a:xfrm>
            <a:off x="7252934" y="3144646"/>
            <a:ext cx="330508" cy="2852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PIJL-RECHTS 31"/>
          <p:cNvSpPr/>
          <p:nvPr/>
        </p:nvSpPr>
        <p:spPr>
          <a:xfrm>
            <a:off x="8650678" y="3144644"/>
            <a:ext cx="330508" cy="2852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1786709" y="2554715"/>
            <a:ext cx="9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Delivery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3806281" y="25564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ETL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696862" y="2549734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Services</a:t>
            </a:r>
            <a:endParaRPr lang="nl-NL" dirty="0"/>
          </a:p>
        </p:txBody>
      </p:sp>
      <p:sp>
        <p:nvSpPr>
          <p:cNvPr id="41" name="Tekstvak 40"/>
          <p:cNvSpPr txBox="1"/>
          <p:nvPr/>
        </p:nvSpPr>
        <p:spPr>
          <a:xfrm>
            <a:off x="7705149" y="25497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Access</a:t>
            </a:r>
            <a:endParaRPr lang="nl-NL" dirty="0"/>
          </a:p>
        </p:txBody>
      </p:sp>
      <p:sp>
        <p:nvSpPr>
          <p:cNvPr id="42" name="Tekstvak 41"/>
          <p:cNvSpPr txBox="1"/>
          <p:nvPr/>
        </p:nvSpPr>
        <p:spPr>
          <a:xfrm>
            <a:off x="8929632" y="2549734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Applications</a:t>
            </a:r>
            <a:endParaRPr lang="nl-NL" dirty="0"/>
          </a:p>
        </p:txBody>
      </p:sp>
      <p:sp>
        <p:nvSpPr>
          <p:cNvPr id="43" name="PIJL-RECHTS 42"/>
          <p:cNvSpPr/>
          <p:nvPr/>
        </p:nvSpPr>
        <p:spPr>
          <a:xfrm>
            <a:off x="7256286" y="3571566"/>
            <a:ext cx="1724899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Afgeronde rechthoek 47"/>
          <p:cNvSpPr/>
          <p:nvPr/>
        </p:nvSpPr>
        <p:spPr>
          <a:xfrm>
            <a:off x="4677672" y="4508356"/>
            <a:ext cx="2458013" cy="375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err="1" smtClean="0"/>
              <a:t>Grafana</a:t>
            </a:r>
            <a:endParaRPr lang="nl-NL" sz="1200" b="1" dirty="0"/>
          </a:p>
        </p:txBody>
      </p:sp>
      <p:sp>
        <p:nvSpPr>
          <p:cNvPr id="49" name="PIJL-RECHTS 48"/>
          <p:cNvSpPr/>
          <p:nvPr/>
        </p:nvSpPr>
        <p:spPr>
          <a:xfrm rot="16200000">
            <a:off x="4998103" y="4093199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PIJL-RECHTS 49"/>
          <p:cNvSpPr/>
          <p:nvPr/>
        </p:nvSpPr>
        <p:spPr>
          <a:xfrm rot="16200000">
            <a:off x="6514356" y="4090710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1" name="PIJL-RECHTS 50"/>
          <p:cNvSpPr/>
          <p:nvPr/>
        </p:nvSpPr>
        <p:spPr>
          <a:xfrm rot="16200000">
            <a:off x="7947218" y="4090711"/>
            <a:ext cx="330508" cy="2852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Afgeronde rechthoek 51"/>
          <p:cNvSpPr/>
          <p:nvPr/>
        </p:nvSpPr>
        <p:spPr>
          <a:xfrm>
            <a:off x="7705149" y="4508356"/>
            <a:ext cx="824927" cy="375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b="1" dirty="0" err="1" smtClean="0"/>
              <a:t>Pingdom</a:t>
            </a:r>
            <a:endParaRPr lang="nl-NL" sz="1200" b="1" dirty="0"/>
          </a:p>
        </p:txBody>
      </p:sp>
      <p:sp>
        <p:nvSpPr>
          <p:cNvPr id="54" name="Tekstvak 53"/>
          <p:cNvSpPr txBox="1"/>
          <p:nvPr/>
        </p:nvSpPr>
        <p:spPr>
          <a:xfrm>
            <a:off x="6048988" y="5089828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Monitoring</a:t>
            </a:r>
            <a:endParaRPr lang="nl-NL" dirty="0"/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- communication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document our knowledge and tools for further training purposes</a:t>
            </a:r>
          </a:p>
          <a:p>
            <a:r>
              <a:rPr lang="en-GB" dirty="0"/>
              <a:t>Let’s create a communication channel</a:t>
            </a:r>
          </a:p>
          <a:p>
            <a:endParaRPr lang="nl-NL" dirty="0"/>
          </a:p>
        </p:txBody>
      </p:sp>
      <p:pic>
        <p:nvPicPr>
          <p:cNvPr id="4" name="Picture 4" descr="Afbeeldingsresultaat vo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1" y="3820487"/>
            <a:ext cx="2619709" cy="17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3885801"/>
            <a:ext cx="3114675" cy="14763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14349"/>
              </p:ext>
            </p:extLst>
          </p:nvPr>
        </p:nvGraphicFramePr>
        <p:xfrm>
          <a:off x="1206111" y="1934097"/>
          <a:ext cx="6030552" cy="3367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0693"/>
                <a:gridCol w="3919859"/>
              </a:tblGrid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>
                          <a:effectLst/>
                        </a:rPr>
                        <a:t>GDAL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nl-NL" sz="2000" u="sng" strike="noStrike" dirty="0">
                          <a:effectLst/>
                          <a:hlinkClick r:id="rId3"/>
                        </a:rPr>
                        <a:t>http://www.gdal.org</a:t>
                      </a:r>
                      <a:endParaRPr lang="nl-NL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 dirty="0" err="1">
                          <a:effectLst/>
                        </a:rPr>
                        <a:t>Postgresql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sng" strike="noStrike" dirty="0">
                          <a:effectLst/>
                          <a:hlinkClick r:id="rId4"/>
                        </a:rPr>
                        <a:t>https://www.postgresql.org</a:t>
                      </a:r>
                      <a:endParaRPr lang="nl-NL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Geoserver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sng" strike="noStrike">
                          <a:effectLst/>
                          <a:hlinkClick r:id="rId5"/>
                        </a:rPr>
                        <a:t>http://geoserver.org</a:t>
                      </a:r>
                      <a:endParaRPr lang="nl-NL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Pingdom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nl-NL" sz="2000" u="sng" strike="noStrike" dirty="0">
                          <a:effectLst/>
                          <a:hlinkClick r:id="rId6"/>
                        </a:rPr>
                        <a:t>https://www.pingdom.com</a:t>
                      </a:r>
                      <a:endParaRPr lang="nl-NL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Grafana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sng" strike="noStrike">
                          <a:effectLst/>
                          <a:hlinkClick r:id="rId7"/>
                        </a:rPr>
                        <a:t>https://grafana.com</a:t>
                      </a:r>
                      <a:endParaRPr lang="nl-NL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none" strike="noStrike">
                          <a:effectLst/>
                        </a:rPr>
                        <a:t>QGIS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u="sng" strike="noStrike" dirty="0">
                          <a:effectLst/>
                          <a:hlinkClick r:id="rId8"/>
                        </a:rPr>
                        <a:t>https://</a:t>
                      </a:r>
                      <a:r>
                        <a:rPr lang="nl-NL" sz="2000" u="sng" strike="noStrike" dirty="0" smtClean="0">
                          <a:effectLst/>
                          <a:hlinkClick r:id="rId8"/>
                        </a:rPr>
                        <a:t>www.qgis.org</a:t>
                      </a:r>
                      <a:endParaRPr lang="nl-NL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https://github.com</a:t>
                      </a:r>
                      <a:endParaRPr lang="nl-NL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  <a:tr h="42095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Slack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https://slack.com</a:t>
                      </a:r>
                      <a:endParaRPr lang="nl-NL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nl-NL" dirty="0"/>
          </a:p>
        </p:txBody>
      </p:sp>
      <p:sp>
        <p:nvSpPr>
          <p:cNvPr id="4" name="Stroomdiagram: Magnetische schijf 3"/>
          <p:cNvSpPr/>
          <p:nvPr/>
        </p:nvSpPr>
        <p:spPr>
          <a:xfrm>
            <a:off x="3506272" y="2362331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nl-NL" sz="1400" dirty="0"/>
          </a:p>
        </p:txBody>
      </p:sp>
      <p:sp>
        <p:nvSpPr>
          <p:cNvPr id="5" name="Stroomdiagram: Document 4"/>
          <p:cNvSpPr/>
          <p:nvPr/>
        </p:nvSpPr>
        <p:spPr>
          <a:xfrm>
            <a:off x="3506272" y="3366488"/>
            <a:ext cx="914400" cy="6126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{JSON}</a:t>
            </a:r>
            <a:endParaRPr lang="nl-NL" sz="1400" dirty="0"/>
          </a:p>
        </p:txBody>
      </p:sp>
      <p:sp>
        <p:nvSpPr>
          <p:cNvPr id="9" name="Stroomdiagram: Document 8"/>
          <p:cNvSpPr/>
          <p:nvPr/>
        </p:nvSpPr>
        <p:spPr>
          <a:xfrm>
            <a:off x="3506272" y="4370645"/>
            <a:ext cx="914400" cy="612648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&lt;GML&gt;</a:t>
            </a:r>
            <a:endParaRPr lang="nl-NL" sz="1400" dirty="0"/>
          </a:p>
        </p:txBody>
      </p:sp>
      <p:sp>
        <p:nvSpPr>
          <p:cNvPr id="10" name="Ezelsoor 9"/>
          <p:cNvSpPr/>
          <p:nvPr/>
        </p:nvSpPr>
        <p:spPr>
          <a:xfrm>
            <a:off x="3506272" y="5374802"/>
            <a:ext cx="914400" cy="612648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SHP</a:t>
            </a:r>
            <a:endParaRPr lang="nl-NL" dirty="0"/>
          </a:p>
        </p:txBody>
      </p:sp>
      <p:sp>
        <p:nvSpPr>
          <p:cNvPr id="12" name="PIJL-RECHTS 11"/>
          <p:cNvSpPr/>
          <p:nvPr/>
        </p:nvSpPr>
        <p:spPr>
          <a:xfrm>
            <a:off x="5194826" y="2426339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nl-NL" dirty="0"/>
          </a:p>
        </p:txBody>
      </p:sp>
      <p:sp>
        <p:nvSpPr>
          <p:cNvPr id="13" name="PIJL-RECHTS 12"/>
          <p:cNvSpPr/>
          <p:nvPr/>
        </p:nvSpPr>
        <p:spPr>
          <a:xfrm>
            <a:off x="5194826" y="3352436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</a:t>
            </a:r>
            <a:endParaRPr lang="nl-NL" sz="1600" dirty="0"/>
          </a:p>
        </p:txBody>
      </p:sp>
      <p:sp>
        <p:nvSpPr>
          <p:cNvPr id="14" name="PIJL-RECHTS 13"/>
          <p:cNvSpPr/>
          <p:nvPr/>
        </p:nvSpPr>
        <p:spPr>
          <a:xfrm>
            <a:off x="5194826" y="4387447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  <a:endParaRPr lang="nl-NL" sz="1200" dirty="0"/>
          </a:p>
        </p:txBody>
      </p:sp>
      <p:sp>
        <p:nvSpPr>
          <p:cNvPr id="15" name="PIJL-RECHTS 14"/>
          <p:cNvSpPr/>
          <p:nvPr/>
        </p:nvSpPr>
        <p:spPr>
          <a:xfrm>
            <a:off x="5194826" y="5438810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USB</a:t>
            </a:r>
            <a:endParaRPr lang="nl-NL" sz="1600" dirty="0"/>
          </a:p>
        </p:txBody>
      </p:sp>
      <p:sp>
        <p:nvSpPr>
          <p:cNvPr id="16" name="Stroomdiagram: Proces 15"/>
          <p:cNvSpPr/>
          <p:nvPr/>
        </p:nvSpPr>
        <p:spPr>
          <a:xfrm rot="16200000">
            <a:off x="5592029" y="3717691"/>
            <a:ext cx="3625118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NSDI</a:t>
            </a:r>
            <a:endParaRPr lang="nl-NL" sz="2800" dirty="0"/>
          </a:p>
        </p:txBody>
      </p:sp>
      <p:sp>
        <p:nvSpPr>
          <p:cNvPr id="17" name="Rechthoek 16"/>
          <p:cNvSpPr/>
          <p:nvPr/>
        </p:nvSpPr>
        <p:spPr>
          <a:xfrm>
            <a:off x="5074477" y="2362331"/>
            <a:ext cx="1219105" cy="363950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5170876" y="1875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Medium</a:t>
            </a:r>
            <a:endParaRPr lang="nl-NL" dirty="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Datatype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SHP, </a:t>
            </a:r>
            <a:r>
              <a:rPr lang="en-US" dirty="0" err="1" smtClean="0"/>
              <a:t>Geopackage</a:t>
            </a:r>
            <a:r>
              <a:rPr lang="en-US" dirty="0" smtClean="0"/>
              <a:t>, GML, JSON, FGDB, Raster, …</a:t>
            </a:r>
          </a:p>
          <a:p>
            <a:r>
              <a:rPr lang="en-US" dirty="0" smtClean="0"/>
              <a:t>Size </a:t>
            </a:r>
          </a:p>
          <a:p>
            <a:pPr lvl="1"/>
            <a:r>
              <a:rPr lang="en-US" dirty="0" smtClean="0"/>
              <a:t>1TB of </a:t>
            </a:r>
            <a:r>
              <a:rPr lang="en-US" dirty="0" err="1" smtClean="0"/>
              <a:t>GeoTIFF</a:t>
            </a:r>
            <a:r>
              <a:rPr lang="en-US" dirty="0" smtClean="0"/>
              <a:t>, 1MB Shape</a:t>
            </a:r>
          </a:p>
          <a:p>
            <a:r>
              <a:rPr lang="en-US" dirty="0" smtClean="0"/>
              <a:t>Amount</a:t>
            </a:r>
          </a:p>
          <a:p>
            <a:pPr lvl="1"/>
            <a:r>
              <a:rPr lang="en-US" dirty="0" smtClean="0"/>
              <a:t>10.000.000 features, 10 features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Once a year, multiple times a day</a:t>
            </a:r>
          </a:p>
          <a:p>
            <a:r>
              <a:rPr lang="en-US" dirty="0" smtClean="0"/>
              <a:t>Standardization</a:t>
            </a:r>
          </a:p>
          <a:p>
            <a:pPr lvl="1"/>
            <a:r>
              <a:rPr lang="en-US" dirty="0" smtClean="0"/>
              <a:t>Always the same format</a:t>
            </a:r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nl-NL" dirty="0"/>
          </a:p>
        </p:txBody>
      </p:sp>
      <p:sp>
        <p:nvSpPr>
          <p:cNvPr id="4" name="Stroomdiagram: Document 3"/>
          <p:cNvSpPr/>
          <p:nvPr/>
        </p:nvSpPr>
        <p:spPr>
          <a:xfrm>
            <a:off x="2225144" y="2862259"/>
            <a:ext cx="914400" cy="6126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  <a:endParaRPr lang="nl-NL" b="1" dirty="0"/>
          </a:p>
        </p:txBody>
      </p:sp>
      <p:sp>
        <p:nvSpPr>
          <p:cNvPr id="5" name="Stroomdiagram: Proces 4"/>
          <p:cNvSpPr/>
          <p:nvPr/>
        </p:nvSpPr>
        <p:spPr>
          <a:xfrm>
            <a:off x="4732814" y="2699575"/>
            <a:ext cx="1970916" cy="11689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ETL</a:t>
            </a:r>
            <a:endParaRPr lang="nl-NL" sz="4000" b="1" dirty="0"/>
          </a:p>
        </p:txBody>
      </p:sp>
      <p:sp>
        <p:nvSpPr>
          <p:cNvPr id="7" name="Gekromde PIJL-OMLAAG 6"/>
          <p:cNvSpPr/>
          <p:nvPr/>
        </p:nvSpPr>
        <p:spPr>
          <a:xfrm>
            <a:off x="5084393" y="2713917"/>
            <a:ext cx="1285127" cy="541879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PIJL-RECHTS 8"/>
          <p:cNvSpPr/>
          <p:nvPr/>
        </p:nvSpPr>
        <p:spPr>
          <a:xfrm>
            <a:off x="3599375" y="2979961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0" name="PIJL-RECHTS 9"/>
          <p:cNvSpPr/>
          <p:nvPr/>
        </p:nvSpPr>
        <p:spPr>
          <a:xfrm>
            <a:off x="6858761" y="2994916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  <p:sp>
        <p:nvSpPr>
          <p:cNvPr id="11" name="Cilinder 10"/>
          <p:cNvSpPr/>
          <p:nvPr/>
        </p:nvSpPr>
        <p:spPr>
          <a:xfrm>
            <a:off x="7992200" y="2877214"/>
            <a:ext cx="971371" cy="75716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store</a:t>
            </a:r>
            <a:endParaRPr lang="nl-NL" sz="2000" b="1" dirty="0"/>
          </a:p>
        </p:txBody>
      </p:sp>
      <p:sp>
        <p:nvSpPr>
          <p:cNvPr id="12" name="Stroomdiagram: Document 11"/>
          <p:cNvSpPr/>
          <p:nvPr/>
        </p:nvSpPr>
        <p:spPr>
          <a:xfrm>
            <a:off x="2377544" y="3014659"/>
            <a:ext cx="914400" cy="6126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  <a:endParaRPr lang="nl-NL" b="1" dirty="0"/>
          </a:p>
        </p:txBody>
      </p:sp>
      <p:sp>
        <p:nvSpPr>
          <p:cNvPr id="13" name="Stroomdiagram: Document 12"/>
          <p:cNvSpPr/>
          <p:nvPr/>
        </p:nvSpPr>
        <p:spPr>
          <a:xfrm>
            <a:off x="2529944" y="3167059"/>
            <a:ext cx="914400" cy="6126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  <a:endParaRPr lang="nl-NL" b="1" dirty="0"/>
          </a:p>
        </p:txBody>
      </p:sp>
      <p:sp>
        <p:nvSpPr>
          <p:cNvPr id="14" name="Gekromde PIJL-OMLAAG 13"/>
          <p:cNvSpPr/>
          <p:nvPr/>
        </p:nvSpPr>
        <p:spPr>
          <a:xfrm rot="10800000">
            <a:off x="5023164" y="3280566"/>
            <a:ext cx="1285127" cy="541879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02" y="154898"/>
            <a:ext cx="1568531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494</TotalTime>
  <Words>543</Words>
  <Application>Microsoft Office PowerPoint</Application>
  <PresentationFormat>Breedbeeld</PresentationFormat>
  <Paragraphs>209</Paragraphs>
  <Slides>19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Integraal</vt:lpstr>
      <vt:lpstr>Train the trainers</vt:lpstr>
      <vt:lpstr>Outline</vt:lpstr>
      <vt:lpstr>AGILE </vt:lpstr>
      <vt:lpstr>Stack</vt:lpstr>
      <vt:lpstr>Stack - communication</vt:lpstr>
      <vt:lpstr>Stack</vt:lpstr>
      <vt:lpstr>Delivery</vt:lpstr>
      <vt:lpstr>Delivery</vt:lpstr>
      <vt:lpstr>ETL</vt:lpstr>
      <vt:lpstr>ETL</vt:lpstr>
      <vt:lpstr>Data store</vt:lpstr>
      <vt:lpstr>Services</vt:lpstr>
      <vt:lpstr>Services</vt:lpstr>
      <vt:lpstr>Services - metadata</vt:lpstr>
      <vt:lpstr>Access</vt:lpstr>
      <vt:lpstr>Access</vt:lpstr>
      <vt:lpstr>Usage</vt:lpstr>
      <vt:lpstr>Scalability</vt:lpstr>
      <vt:lpstr>Questions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Visscher, Wouter</dc:creator>
  <cp:lastModifiedBy>Visscher, Wouter</cp:lastModifiedBy>
  <cp:revision>212</cp:revision>
  <dcterms:created xsi:type="dcterms:W3CDTF">2018-04-20T13:51:09Z</dcterms:created>
  <dcterms:modified xsi:type="dcterms:W3CDTF">2018-04-22T14:20:21Z</dcterms:modified>
</cp:coreProperties>
</file>