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A990C4-5532-401A-82AB-9E815F631EF1}"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990C4-5532-401A-82AB-9E815F631EF1}"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990C4-5532-401A-82AB-9E815F631EF1}"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A990C4-5532-401A-82AB-9E815F631EF1}"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A990C4-5532-401A-82AB-9E815F631EF1}" type="datetimeFigureOut">
              <a:rPr lang="en-US" smtClean="0"/>
              <a:pPr/>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A990C4-5532-401A-82AB-9E815F631EF1}"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A990C4-5532-401A-82AB-9E815F631EF1}" type="datetimeFigureOut">
              <a:rPr lang="en-US" smtClean="0"/>
              <a:pPr/>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A990C4-5532-401A-82AB-9E815F631EF1}" type="datetimeFigureOut">
              <a:rPr lang="en-US" smtClean="0"/>
              <a:pPr/>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990C4-5532-401A-82AB-9E815F631EF1}" type="datetimeFigureOut">
              <a:rPr lang="en-US" smtClean="0"/>
              <a:pPr/>
              <a:t>4/25/2018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990C4-5532-401A-82AB-9E815F631EF1}"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A990C4-5532-401A-82AB-9E815F631EF1}" type="datetimeFigureOut">
              <a:rPr lang="en-US" smtClean="0"/>
              <a:pPr/>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1737D6-C187-4222-8194-CBF00CEDDB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990C4-5532-401A-82AB-9E815F631EF1}" type="datetimeFigureOut">
              <a:rPr lang="en-US" smtClean="0"/>
              <a:pPr/>
              <a:t>4/25/2018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737D6-C187-4222-8194-CBF00CEDDB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qgis.org/en/site/forusers/downloa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smtClean="0"/>
              <a:t>QGIS </a:t>
            </a:r>
            <a:r>
              <a:rPr lang="en-US" dirty="0" smtClean="0"/>
              <a:t>Data Processing </a:t>
            </a:r>
            <a:endParaRPr lang="en-US" dirty="0"/>
          </a:p>
        </p:txBody>
      </p:sp>
      <p:sp>
        <p:nvSpPr>
          <p:cNvPr id="3" name="Subtitle 2"/>
          <p:cNvSpPr>
            <a:spLocks noGrp="1"/>
          </p:cNvSpPr>
          <p:nvPr>
            <p:ph type="subTitle" idx="1"/>
          </p:nvPr>
        </p:nvSpPr>
        <p:spPr/>
        <p:txBody>
          <a:bodyPr/>
          <a:lstStyle/>
          <a:p>
            <a:r>
              <a:rPr lang="en-US" dirty="0" smtClean="0"/>
              <a:t>Directorate </a:t>
            </a:r>
            <a:r>
              <a:rPr lang="en-US" dirty="0" smtClean="0"/>
              <a:t>of the </a:t>
            </a:r>
            <a:r>
              <a:rPr lang="en-US" dirty="0" smtClean="0"/>
              <a:t>Cultural </a:t>
            </a:r>
            <a:r>
              <a:rPr lang="en-US" dirty="0" smtClean="0"/>
              <a:t>Heritage </a:t>
            </a:r>
            <a:endParaRPr lang="en-US" dirty="0" smtClean="0"/>
          </a:p>
          <a:p>
            <a:r>
              <a:rPr lang="en-US" dirty="0" smtClean="0"/>
              <a:t>Registration and IT Section </a:t>
            </a:r>
            <a:endParaRPr lang="en-US" dirty="0"/>
          </a:p>
        </p:txBody>
      </p:sp>
      <p:pic>
        <p:nvPicPr>
          <p:cNvPr id="4" name="Picture 3" descr="Untitled.png"/>
          <p:cNvPicPr>
            <a:picLocks noChangeAspect="1"/>
          </p:cNvPicPr>
          <p:nvPr/>
        </p:nvPicPr>
        <p:blipFill>
          <a:blip r:embed="rId2" cstate="print"/>
          <a:stretch>
            <a:fillRect/>
          </a:stretch>
        </p:blipFill>
        <p:spPr>
          <a:xfrm>
            <a:off x="1981200" y="152400"/>
            <a:ext cx="4724400" cy="201458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introduction to using GIS software </a:t>
            </a:r>
            <a:endParaRPr lang="en-US" dirty="0"/>
          </a:p>
        </p:txBody>
      </p:sp>
      <p:sp>
        <p:nvSpPr>
          <p:cNvPr id="3" name="Content Placeholder 2"/>
          <p:cNvSpPr>
            <a:spLocks noGrp="1"/>
          </p:cNvSpPr>
          <p:nvPr>
            <p:ph idx="1"/>
          </p:nvPr>
        </p:nvSpPr>
        <p:spPr/>
        <p:txBody>
          <a:bodyPr/>
          <a:lstStyle/>
          <a:p>
            <a:r>
              <a:rPr lang="en-US" dirty="0" smtClean="0"/>
              <a:t>Features</a:t>
            </a:r>
          </a:p>
          <a:p>
            <a:r>
              <a:rPr lang="en-US" dirty="0" smtClean="0"/>
              <a:t>Installation</a:t>
            </a:r>
          </a:p>
          <a:p>
            <a:r>
              <a:rPr lang="en-US" dirty="0" smtClean="0"/>
              <a:t>Launching </a:t>
            </a:r>
            <a:r>
              <a:rPr lang="en-US" dirty="0" smtClean="0"/>
              <a:t>&amp; </a:t>
            </a:r>
            <a:r>
              <a:rPr lang="en-US" dirty="0" smtClean="0"/>
              <a:t>Sample </a:t>
            </a:r>
            <a:r>
              <a:rPr lang="en-US" dirty="0" smtClean="0"/>
              <a:t>Session</a:t>
            </a:r>
          </a:p>
          <a:p>
            <a:r>
              <a:rPr lang="en-US" dirty="0" smtClean="0"/>
              <a:t>Loading Steps </a:t>
            </a:r>
            <a:endParaRPr lang="en-US" dirty="0" smtClean="0"/>
          </a:p>
          <a:p>
            <a:r>
              <a:rPr lang="en-US" dirty="0" smtClean="0"/>
              <a:t>Managing Data </a:t>
            </a:r>
            <a:r>
              <a:rPr lang="en-US" dirty="0" smtClean="0"/>
              <a:t>Source</a:t>
            </a:r>
          </a:p>
          <a:p>
            <a:r>
              <a:rPr lang="en-US" dirty="0" smtClean="0"/>
              <a:t>Working with </a:t>
            </a:r>
            <a:r>
              <a:rPr lang="en-US" dirty="0" smtClean="0"/>
              <a:t>vector data </a:t>
            </a:r>
          </a:p>
          <a:p>
            <a:r>
              <a:rPr lang="en-US" dirty="0" smtClean="0"/>
              <a:t>Working with raster data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40000" lnSpcReduction="20000"/>
          </a:bodyPr>
          <a:lstStyle/>
          <a:p>
            <a:r>
              <a:rPr lang="en-US" dirty="0" smtClean="0"/>
              <a:t>View data</a:t>
            </a:r>
          </a:p>
          <a:p>
            <a:pPr lvl="1">
              <a:buNone/>
            </a:pPr>
            <a:r>
              <a:rPr lang="en-US" dirty="0" smtClean="0"/>
              <a:t>You can view and overlay vector and raster data in different formats and projections without conversion to an internal or common format. Supported formats include: • Spatially-enabled tables and views using </a:t>
            </a:r>
            <a:r>
              <a:rPr lang="en-US" dirty="0" err="1" smtClean="0"/>
              <a:t>PostGIS</a:t>
            </a:r>
            <a:r>
              <a:rPr lang="en-US" dirty="0" smtClean="0"/>
              <a:t>, </a:t>
            </a:r>
            <a:r>
              <a:rPr lang="en-US" dirty="0" err="1" smtClean="0"/>
              <a:t>SpatiaLite</a:t>
            </a:r>
            <a:r>
              <a:rPr lang="en-US" dirty="0" smtClean="0"/>
              <a:t> and MS SQL Spatial, Oracle Spatial, vector formats supported by the installed OGR library, including ESRI </a:t>
            </a:r>
            <a:r>
              <a:rPr lang="en-US" dirty="0" err="1" smtClean="0"/>
              <a:t>shapefiles</a:t>
            </a:r>
            <a:r>
              <a:rPr lang="en-US" dirty="0" smtClean="0"/>
              <a:t>, MapInfo, SDTS, GML and many more. See section Working with Vector Data. • Raster and imagery formats supported by the installed GDAL (Geospatial Data Abstraction Library) library, such as </a:t>
            </a:r>
            <a:r>
              <a:rPr lang="en-US" dirty="0" err="1" smtClean="0"/>
              <a:t>GeoTIFF</a:t>
            </a:r>
            <a:r>
              <a:rPr lang="en-US" dirty="0" smtClean="0"/>
              <a:t>, ERDAS IMG, </a:t>
            </a:r>
            <a:r>
              <a:rPr lang="en-US" dirty="0" err="1" smtClean="0"/>
              <a:t>ArcInfo</a:t>
            </a:r>
            <a:r>
              <a:rPr lang="en-US" dirty="0" smtClean="0"/>
              <a:t> ASCII GRID, JPEG, PNG and many more. See section Working with Raster Data. • GRASS raster and vector data from GRASS databases (location/</a:t>
            </a:r>
            <a:r>
              <a:rPr lang="en-US" dirty="0" err="1" smtClean="0"/>
              <a:t>mapset</a:t>
            </a:r>
            <a:r>
              <a:rPr lang="en-US" dirty="0" smtClean="0"/>
              <a:t>). See section GRASS GIS Integration. • Online spatial data served as OGC We</a:t>
            </a:r>
          </a:p>
          <a:p>
            <a:r>
              <a:rPr lang="en-US" dirty="0" smtClean="0"/>
              <a:t>Explore data and compose maps</a:t>
            </a:r>
          </a:p>
          <a:p>
            <a:pPr lvl="1">
              <a:buNone/>
            </a:pPr>
            <a:r>
              <a:rPr lang="en-US" dirty="0" smtClean="0"/>
              <a:t>You can compose maps and interactively explore spatial data with a friendly GUI. The many helpful tools available in the GUI include: • QGIS browser • On-the-fly </a:t>
            </a:r>
            <a:r>
              <a:rPr lang="en-US" dirty="0" err="1" smtClean="0"/>
              <a:t>reprojection</a:t>
            </a:r>
            <a:r>
              <a:rPr lang="en-US" dirty="0" smtClean="0"/>
              <a:t> • DB Manager • Map composer • Overview panel • Spatial bookmarks • Annotation tools • Identify/select features • Edit/view/search attributes • Data-defined feature </a:t>
            </a:r>
            <a:r>
              <a:rPr lang="en-US" dirty="0" err="1" smtClean="0"/>
              <a:t>labelling</a:t>
            </a:r>
            <a:endParaRPr lang="en-US" dirty="0" smtClean="0"/>
          </a:p>
          <a:p>
            <a:r>
              <a:rPr lang="en-US" dirty="0" smtClean="0"/>
              <a:t>Create, edit, manage and export data</a:t>
            </a:r>
          </a:p>
          <a:p>
            <a:pPr lvl="1">
              <a:buNone/>
            </a:pPr>
            <a:r>
              <a:rPr lang="en-US" dirty="0" smtClean="0"/>
              <a:t>Digitizing tools for OGR-supported formats and GRASS vector layers • Ability to create and edit </a:t>
            </a:r>
            <a:r>
              <a:rPr lang="en-US" dirty="0" err="1" smtClean="0"/>
              <a:t>shapefiles</a:t>
            </a:r>
            <a:r>
              <a:rPr lang="en-US" dirty="0" smtClean="0"/>
              <a:t> and GRASS vector layers • </a:t>
            </a:r>
            <a:r>
              <a:rPr lang="en-US" dirty="0" err="1" smtClean="0"/>
              <a:t>Georeferencer</a:t>
            </a:r>
            <a:r>
              <a:rPr lang="en-US" dirty="0" smtClean="0"/>
              <a:t> </a:t>
            </a:r>
            <a:r>
              <a:rPr lang="en-US" dirty="0" err="1" smtClean="0"/>
              <a:t>plugin</a:t>
            </a:r>
            <a:r>
              <a:rPr lang="en-US" dirty="0" smtClean="0"/>
              <a:t> to </a:t>
            </a:r>
            <a:r>
              <a:rPr lang="en-US" dirty="0" err="1" smtClean="0"/>
              <a:t>geocode</a:t>
            </a:r>
            <a:r>
              <a:rPr lang="en-US" dirty="0" smtClean="0"/>
              <a:t> images • GPS tools to import and export GPX format, and convert other GPS formats to GPX or down/upload directly to a GPS unit (On Linux, </a:t>
            </a:r>
            <a:r>
              <a:rPr lang="en-US" dirty="0" err="1" smtClean="0"/>
              <a:t>usb</a:t>
            </a:r>
            <a:r>
              <a:rPr lang="en-US" dirty="0" smtClean="0"/>
              <a:t>: has been added to list of GPS devices.) • Support for visualizing and editing </a:t>
            </a:r>
            <a:r>
              <a:rPr lang="en-US" dirty="0" err="1" smtClean="0"/>
              <a:t>OpenStreetMap</a:t>
            </a:r>
            <a:r>
              <a:rPr lang="en-US" dirty="0" smtClean="0"/>
              <a:t> data • Ability to create spatial database tables from </a:t>
            </a:r>
            <a:r>
              <a:rPr lang="en-US" dirty="0" err="1" smtClean="0"/>
              <a:t>shapefiles</a:t>
            </a:r>
            <a:r>
              <a:rPr lang="en-US" dirty="0" smtClean="0"/>
              <a:t> with DB Manager </a:t>
            </a:r>
            <a:r>
              <a:rPr lang="en-US" dirty="0" err="1" smtClean="0"/>
              <a:t>plugin</a:t>
            </a:r>
            <a:r>
              <a:rPr lang="en-US" dirty="0" smtClean="0"/>
              <a:t> • Improved handling of spatial database tables • Tools for managing vector attribute tables • Option to save screenshots as </a:t>
            </a:r>
            <a:r>
              <a:rPr lang="en-US" dirty="0" err="1" smtClean="0"/>
              <a:t>georeferenced</a:t>
            </a:r>
            <a:r>
              <a:rPr lang="en-US" dirty="0" smtClean="0"/>
              <a:t> images • DXF-Export tool with enhanced capabilities to export styles and </a:t>
            </a:r>
            <a:r>
              <a:rPr lang="en-US" dirty="0" err="1" smtClean="0"/>
              <a:t>plugins</a:t>
            </a:r>
            <a:r>
              <a:rPr lang="en-US" dirty="0" smtClean="0"/>
              <a:t> to perform CAD-like functions 	</a:t>
            </a:r>
          </a:p>
          <a:p>
            <a:r>
              <a:rPr lang="en-US" dirty="0" smtClean="0"/>
              <a:t>Analyze data</a:t>
            </a:r>
          </a:p>
          <a:p>
            <a:pPr lvl="1">
              <a:buNone/>
            </a:pPr>
            <a:r>
              <a:rPr lang="en-US" dirty="0" smtClean="0"/>
              <a:t>You can perform spatial data analysis on spatial databases and other OGR- supported formats. QGIS currently offers vector analysis, sampling, </a:t>
            </a:r>
            <a:r>
              <a:rPr lang="en-US" dirty="0" err="1" smtClean="0"/>
              <a:t>geoprocessing</a:t>
            </a:r>
            <a:r>
              <a:rPr lang="en-US" dirty="0" smtClean="0"/>
              <a:t>, geometry and database management tools. You can also use the integrated GRASS tools, which include the complete GRASS functionality of more than 400 modules. (See section GRASS GIS Integration.) Or, you can work with the Processing </a:t>
            </a:r>
            <a:r>
              <a:rPr lang="en-US" dirty="0" err="1" smtClean="0"/>
              <a:t>Plugin</a:t>
            </a:r>
            <a:r>
              <a:rPr lang="en-US" dirty="0" smtClean="0"/>
              <a:t>, which provides a powerful geospatial analysis framework to call native and third-party algorithms from QGIS, such as GDAL, SAGA, GRASS and more. (See section Introduction.) </a:t>
            </a:r>
          </a:p>
          <a:p>
            <a:r>
              <a:rPr lang="en-US" dirty="0" smtClean="0"/>
              <a:t>Publish maps on the Internet</a:t>
            </a:r>
          </a:p>
          <a:p>
            <a:r>
              <a:rPr lang="en-US" dirty="0" smtClean="0"/>
              <a:t>QGIS can be used as a WMS, WMTS, WMS-C or WFS and WFS-T client, and as a WMS, WCS or WFS server. (See section Working with OGC Data.) Additionally, you can publish your data on the Internet using a </a:t>
            </a:r>
            <a:r>
              <a:rPr lang="en-US" dirty="0" err="1" smtClean="0"/>
              <a:t>webserver</a:t>
            </a:r>
            <a:r>
              <a:rPr lang="en-US" dirty="0" smtClean="0"/>
              <a:t> with UMN </a:t>
            </a:r>
            <a:r>
              <a:rPr lang="en-US" dirty="0" err="1" smtClean="0"/>
              <a:t>MapServer</a:t>
            </a:r>
            <a:r>
              <a:rPr lang="en-US" dirty="0" smtClean="0"/>
              <a:t> or </a:t>
            </a:r>
            <a:r>
              <a:rPr lang="en-US" dirty="0" err="1" smtClean="0"/>
              <a:t>GeoServer</a:t>
            </a:r>
            <a:r>
              <a:rPr lang="en-US" dirty="0" smtClean="0"/>
              <a:t> installed.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endParaRPr lang="en-US" dirty="0"/>
          </a:p>
        </p:txBody>
      </p:sp>
      <p:sp>
        <p:nvSpPr>
          <p:cNvPr id="3" name="Content Placeholder 2"/>
          <p:cNvSpPr>
            <a:spLocks noGrp="1"/>
          </p:cNvSpPr>
          <p:nvPr>
            <p:ph idx="1"/>
          </p:nvPr>
        </p:nvSpPr>
        <p:spPr/>
        <p:txBody>
          <a:bodyPr/>
          <a:lstStyle/>
          <a:p>
            <a:r>
              <a:rPr lang="en-US" dirty="0" smtClean="0"/>
              <a:t>Installation of </a:t>
            </a:r>
            <a:r>
              <a:rPr lang="en-US" dirty="0" smtClean="0"/>
              <a:t>QGIS</a:t>
            </a:r>
            <a:endParaRPr lang="en-US" dirty="0" smtClean="0"/>
          </a:p>
          <a:p>
            <a:r>
              <a:rPr lang="en-US" dirty="0" smtClean="0"/>
              <a:t>Download the binary or source from </a:t>
            </a:r>
          </a:p>
          <a:p>
            <a:pPr lvl="1"/>
            <a:r>
              <a:rPr lang="en-US" dirty="0" smtClean="0">
                <a:hlinkClick r:id="rId2"/>
              </a:rPr>
              <a:t>https://qgis.org/en/site/forusers/download.html</a:t>
            </a:r>
            <a:endParaRPr lang="en-US" dirty="0" smtClean="0"/>
          </a:p>
          <a:p>
            <a:pPr lvl="1"/>
            <a:r>
              <a:rPr lang="en-US" dirty="0" smtClean="0"/>
              <a:t>Follow the steps  and </a:t>
            </a:r>
            <a:r>
              <a:rPr lang="en-US" dirty="0" smtClean="0"/>
              <a:t>hooray </a:t>
            </a:r>
            <a:r>
              <a:rPr lang="en-US" dirty="0" smtClean="0"/>
              <a:t>you are here </a:t>
            </a:r>
          </a:p>
          <a:p>
            <a:pPr lvl="1">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Launching QGIS &amp; Sample Session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Launch QGIS</a:t>
            </a:r>
          </a:p>
          <a:p>
            <a:pPr lvl="1"/>
            <a:r>
              <a:rPr lang="en-US" dirty="0" smtClean="0"/>
              <a:t>typing </a:t>
            </a:r>
            <a:r>
              <a:rPr lang="en-US" dirty="0" err="1" smtClean="0"/>
              <a:t>qgis</a:t>
            </a:r>
            <a:r>
              <a:rPr lang="en-US" dirty="0" smtClean="0"/>
              <a:t> at a command prompt, assuming that QGIS is added to your PATH or you’re in its installation folder</a:t>
            </a:r>
          </a:p>
          <a:p>
            <a:pPr lvl="1"/>
            <a:r>
              <a:rPr lang="en-US" dirty="0" err="1" smtClean="0"/>
              <a:t>Coommand</a:t>
            </a:r>
            <a:r>
              <a:rPr lang="en-US" dirty="0" smtClean="0"/>
              <a:t> line option </a:t>
            </a:r>
          </a:p>
          <a:p>
            <a:pPr lvl="2"/>
            <a:r>
              <a:rPr lang="en-US" dirty="0" err="1" smtClean="0"/>
              <a:t>qgis</a:t>
            </a:r>
            <a:r>
              <a:rPr lang="en-US" dirty="0" smtClean="0"/>
              <a:t> --help Returns: QGIS - 2.16.1-Nødebo ’</a:t>
            </a:r>
            <a:r>
              <a:rPr lang="en-US" dirty="0" err="1" smtClean="0"/>
              <a:t>Nødebo</a:t>
            </a:r>
            <a:r>
              <a:rPr lang="en-US" dirty="0" smtClean="0"/>
              <a:t>’ (8545b3b) QGIS is a user friendly Open Source Geographic Information System. Usage: /</a:t>
            </a:r>
            <a:r>
              <a:rPr lang="en-US" dirty="0" err="1" smtClean="0"/>
              <a:t>usr</a:t>
            </a:r>
            <a:r>
              <a:rPr lang="en-US" dirty="0" smtClean="0"/>
              <a:t>/bin/qgis.bin [OPTION] [FILE] OPTION: [--snapshot filename] emit snapshot of loaded datasets to given file [--width </a:t>
            </a:r>
            <a:r>
              <a:rPr lang="en-US" dirty="0" err="1" smtClean="0"/>
              <a:t>width</a:t>
            </a:r>
            <a:r>
              <a:rPr lang="en-US" dirty="0" smtClean="0"/>
              <a:t>] width of snapshot to emit [--height </a:t>
            </a:r>
            <a:r>
              <a:rPr lang="en-US" dirty="0" err="1" smtClean="0"/>
              <a:t>height</a:t>
            </a:r>
            <a:r>
              <a:rPr lang="en-US" dirty="0" smtClean="0"/>
              <a:t>] height of snapshot to emit [--</a:t>
            </a:r>
            <a:r>
              <a:rPr lang="en-US" dirty="0" err="1" smtClean="0"/>
              <a:t>lang</a:t>
            </a:r>
            <a:r>
              <a:rPr lang="en-US" dirty="0" smtClean="0"/>
              <a:t> language] use language for interface text [--project </a:t>
            </a:r>
            <a:r>
              <a:rPr lang="en-US" dirty="0" err="1" smtClean="0"/>
              <a:t>projectfile</a:t>
            </a:r>
            <a:r>
              <a:rPr lang="en-US" dirty="0" smtClean="0"/>
              <a:t>] load the given QGIS project [--extent </a:t>
            </a:r>
            <a:r>
              <a:rPr lang="en-US" dirty="0" err="1" smtClean="0"/>
              <a:t>xmin,ymin,xmax,ymax</a:t>
            </a:r>
            <a:r>
              <a:rPr lang="en-US" dirty="0" smtClean="0"/>
              <a:t>] set initial map extent [--</a:t>
            </a:r>
            <a:r>
              <a:rPr lang="en-US" dirty="0" err="1" smtClean="0"/>
              <a:t>nologo</a:t>
            </a:r>
            <a:r>
              <a:rPr lang="en-US" dirty="0" smtClean="0"/>
              <a:t>] hide splash screen [--</a:t>
            </a:r>
            <a:r>
              <a:rPr lang="en-US" dirty="0" err="1" smtClean="0"/>
              <a:t>noversioncheck</a:t>
            </a:r>
            <a:r>
              <a:rPr lang="en-US" dirty="0" smtClean="0"/>
              <a:t>] don’t check for new version of QGIS at startup [--</a:t>
            </a:r>
            <a:r>
              <a:rPr lang="en-US" dirty="0" err="1" smtClean="0"/>
              <a:t>noplugins</a:t>
            </a:r>
            <a:r>
              <a:rPr lang="en-US" dirty="0" smtClean="0"/>
              <a:t>] don’t restore </a:t>
            </a:r>
            <a:r>
              <a:rPr lang="en-US" dirty="0" err="1" smtClean="0"/>
              <a:t>plugins</a:t>
            </a:r>
            <a:r>
              <a:rPr lang="en-US" dirty="0" smtClean="0"/>
              <a:t> on startup [--</a:t>
            </a:r>
            <a:r>
              <a:rPr lang="en-US" dirty="0" err="1" smtClean="0"/>
              <a:t>nocustomization</a:t>
            </a:r>
            <a:r>
              <a:rPr lang="en-US" dirty="0" smtClean="0"/>
              <a:t>] don’t apply GUI customization [--</a:t>
            </a:r>
            <a:r>
              <a:rPr lang="en-US" dirty="0" err="1" smtClean="0"/>
              <a:t>customizationfile</a:t>
            </a:r>
            <a:r>
              <a:rPr lang="en-US" dirty="0" smtClean="0"/>
              <a:t>] use the given </a:t>
            </a:r>
            <a:r>
              <a:rPr lang="en-US" dirty="0" err="1" smtClean="0"/>
              <a:t>ini</a:t>
            </a:r>
            <a:r>
              <a:rPr lang="en-US" dirty="0" smtClean="0"/>
              <a:t> file as GUI customization [--</a:t>
            </a:r>
            <a:r>
              <a:rPr lang="en-US" dirty="0" err="1" smtClean="0"/>
              <a:t>optionspath</a:t>
            </a:r>
            <a:r>
              <a:rPr lang="en-US" dirty="0" smtClean="0"/>
              <a:t> path] use the given </a:t>
            </a:r>
            <a:r>
              <a:rPr lang="en-US" dirty="0" err="1" smtClean="0"/>
              <a:t>QSettings</a:t>
            </a:r>
            <a:r>
              <a:rPr lang="en-US" dirty="0" smtClean="0"/>
              <a:t> path [--</a:t>
            </a:r>
            <a:r>
              <a:rPr lang="en-US" dirty="0" err="1" smtClean="0"/>
              <a:t>configpath</a:t>
            </a:r>
            <a:r>
              <a:rPr lang="en-US" dirty="0" smtClean="0"/>
              <a:t> path] use the given path for all user configuration [--</a:t>
            </a:r>
            <a:r>
              <a:rPr lang="en-US" dirty="0" err="1" smtClean="0"/>
              <a:t>authdbdirectory</a:t>
            </a:r>
            <a:r>
              <a:rPr lang="en-US" dirty="0" smtClean="0"/>
              <a:t> path] use the given directory for authentication database [--code path] run the given python file on load [--</a:t>
            </a:r>
            <a:r>
              <a:rPr lang="en-US" dirty="0" err="1" smtClean="0"/>
              <a:t>defaultui</a:t>
            </a:r>
            <a:r>
              <a:rPr lang="en-US" dirty="0" smtClean="0"/>
              <a:t>] start by resetting user </a:t>
            </a:r>
            <a:r>
              <a:rPr lang="en-US" dirty="0" err="1" smtClean="0"/>
              <a:t>ui</a:t>
            </a:r>
            <a:r>
              <a:rPr lang="en-US" dirty="0" smtClean="0"/>
              <a:t> settings to default [--</a:t>
            </a:r>
            <a:r>
              <a:rPr lang="en-US" dirty="0" err="1" smtClean="0"/>
              <a:t>dxf</a:t>
            </a:r>
            <a:r>
              <a:rPr lang="en-US" dirty="0" smtClean="0"/>
              <a:t>-export filename.dxf] emit </a:t>
            </a:r>
            <a:r>
              <a:rPr lang="en-US" dirty="0" err="1" smtClean="0"/>
              <a:t>dxf</a:t>
            </a:r>
            <a:r>
              <a:rPr lang="en-US" dirty="0" smtClean="0"/>
              <a:t> output of loaded datasets to given file [--</a:t>
            </a:r>
            <a:r>
              <a:rPr lang="en-US" dirty="0" err="1" smtClean="0"/>
              <a:t>dxf</a:t>
            </a:r>
            <a:r>
              <a:rPr lang="en-US" dirty="0" smtClean="0"/>
              <a:t>-extent </a:t>
            </a:r>
            <a:r>
              <a:rPr lang="en-US" dirty="0" err="1" smtClean="0"/>
              <a:t>xmin,ymin,xmax,ymax</a:t>
            </a:r>
            <a:r>
              <a:rPr lang="en-US" dirty="0" smtClean="0"/>
              <a:t>] set extent to export to </a:t>
            </a:r>
            <a:r>
              <a:rPr lang="en-US" dirty="0" err="1" smtClean="0"/>
              <a:t>dxf</a:t>
            </a:r>
            <a:r>
              <a:rPr lang="en-US" dirty="0" smtClean="0"/>
              <a:t> [--</a:t>
            </a:r>
            <a:r>
              <a:rPr lang="en-US" dirty="0" err="1" smtClean="0"/>
              <a:t>dxf</a:t>
            </a:r>
            <a:r>
              <a:rPr lang="en-US" dirty="0" smtClean="0"/>
              <a:t>-</a:t>
            </a:r>
            <a:r>
              <a:rPr lang="en-US" dirty="0" err="1" smtClean="0"/>
              <a:t>symbology</a:t>
            </a:r>
            <a:r>
              <a:rPr lang="en-US" dirty="0" smtClean="0"/>
              <a:t>-mode </a:t>
            </a:r>
            <a:r>
              <a:rPr lang="en-US" dirty="0" err="1" smtClean="0"/>
              <a:t>none|symbollayer|feature</a:t>
            </a:r>
            <a:r>
              <a:rPr lang="en-US" dirty="0" smtClean="0"/>
              <a:t>] </a:t>
            </a:r>
            <a:r>
              <a:rPr lang="en-US" dirty="0" err="1" smtClean="0"/>
              <a:t>symbology</a:t>
            </a:r>
            <a:r>
              <a:rPr lang="en-US" dirty="0" smtClean="0"/>
              <a:t> mode for </a:t>
            </a:r>
            <a:r>
              <a:rPr lang="en-US" dirty="0" err="1" smtClean="0"/>
              <a:t>dxf</a:t>
            </a:r>
            <a:r>
              <a:rPr lang="en-US" dirty="0" smtClean="0"/>
              <a:t> output [--</a:t>
            </a:r>
            <a:r>
              <a:rPr lang="en-US" dirty="0" err="1" smtClean="0"/>
              <a:t>dxf</a:t>
            </a:r>
            <a:r>
              <a:rPr lang="en-US" dirty="0" smtClean="0"/>
              <a:t>-scale-</a:t>
            </a:r>
            <a:r>
              <a:rPr lang="en-US" dirty="0" err="1" smtClean="0"/>
              <a:t>denom</a:t>
            </a:r>
            <a:r>
              <a:rPr lang="en-US" dirty="0" smtClean="0"/>
              <a:t> scale] scale for </a:t>
            </a:r>
            <a:r>
              <a:rPr lang="en-US" dirty="0" err="1" smtClean="0"/>
              <a:t>dxf</a:t>
            </a:r>
            <a:r>
              <a:rPr lang="en-US" dirty="0" smtClean="0"/>
              <a:t> output [--</a:t>
            </a:r>
            <a:r>
              <a:rPr lang="en-US" dirty="0" err="1" smtClean="0"/>
              <a:t>dxf</a:t>
            </a:r>
            <a:r>
              <a:rPr lang="en-US" dirty="0" smtClean="0"/>
              <a:t>-encoding encoding] encoding to use for </a:t>
            </a:r>
            <a:r>
              <a:rPr lang="en-US" dirty="0" err="1" smtClean="0"/>
              <a:t>dxf</a:t>
            </a:r>
            <a:r>
              <a:rPr lang="en-US" dirty="0" smtClean="0"/>
              <a:t> output [--</a:t>
            </a:r>
            <a:r>
              <a:rPr lang="en-US" dirty="0" err="1" smtClean="0"/>
              <a:t>dxf</a:t>
            </a:r>
            <a:r>
              <a:rPr lang="en-US" dirty="0" smtClean="0"/>
              <a:t>-preset </a:t>
            </a:r>
            <a:r>
              <a:rPr lang="en-US" dirty="0" err="1" smtClean="0"/>
              <a:t>visiblity</a:t>
            </a:r>
            <a:r>
              <a:rPr lang="en-US" dirty="0" smtClean="0"/>
              <a:t>-preset] layer visibility preset to use for </a:t>
            </a:r>
            <a:r>
              <a:rPr lang="en-US" dirty="0" err="1" smtClean="0"/>
              <a:t>dxf</a:t>
            </a:r>
            <a:r>
              <a:rPr lang="en-US" dirty="0" smtClean="0"/>
              <a:t> output [--help] this text [--] treat all following arguments as FILEs</a:t>
            </a:r>
          </a:p>
          <a:p>
            <a:r>
              <a:rPr lang="en-US" dirty="0" smtClean="0"/>
              <a:t>Load raster and vector layer</a:t>
            </a:r>
          </a:p>
          <a:p>
            <a:pPr lvl="1">
              <a:buNone/>
            </a:pPr>
            <a:r>
              <a:rPr lang="en-US" dirty="0" smtClean="0"/>
              <a:t>• the </a:t>
            </a:r>
            <a:r>
              <a:rPr lang="en-US" dirty="0" err="1" smtClean="0"/>
              <a:t>landcover</a:t>
            </a:r>
            <a:r>
              <a:rPr lang="en-US" dirty="0" smtClean="0"/>
              <a:t> raster layer i.e., </a:t>
            </a:r>
            <a:r>
              <a:rPr lang="en-US" dirty="0" err="1" smtClean="0"/>
              <a:t>qgis_sample_data</a:t>
            </a:r>
            <a:r>
              <a:rPr lang="en-US" dirty="0" smtClean="0"/>
              <a:t>/raster/landcover.img </a:t>
            </a:r>
            <a:endParaRPr lang="en-US" dirty="0" smtClean="0"/>
          </a:p>
          <a:p>
            <a:pPr lvl="1">
              <a:buNone/>
            </a:pPr>
            <a:r>
              <a:rPr lang="en-US" dirty="0" smtClean="0"/>
              <a:t>• </a:t>
            </a:r>
            <a:r>
              <a:rPr lang="en-US" dirty="0" smtClean="0"/>
              <a:t>and the lakes vector layer i.e., </a:t>
            </a:r>
            <a:r>
              <a:rPr lang="en-US" dirty="0" err="1" smtClean="0"/>
              <a:t>qgis_sample_data</a:t>
            </a:r>
            <a:r>
              <a:rPr lang="en-US" dirty="0" smtClean="0"/>
              <a:t>/</a:t>
            </a:r>
            <a:r>
              <a:rPr lang="en-US" dirty="0" err="1" smtClean="0"/>
              <a:t>gml</a:t>
            </a:r>
            <a:r>
              <a:rPr lang="en-US" dirty="0" smtClean="0"/>
              <a:t>/lakes.gml.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Steps </a:t>
            </a:r>
            <a:endParaRPr lang="en-US" dirty="0"/>
          </a:p>
        </p:txBody>
      </p:sp>
      <p:sp>
        <p:nvSpPr>
          <p:cNvPr id="3" name="Content Placeholder 2"/>
          <p:cNvSpPr>
            <a:spLocks noGrp="1"/>
          </p:cNvSpPr>
          <p:nvPr>
            <p:ph idx="1"/>
          </p:nvPr>
        </p:nvSpPr>
        <p:spPr/>
        <p:txBody>
          <a:bodyPr>
            <a:normAutofit fontScale="47500" lnSpcReduction="20000"/>
          </a:bodyPr>
          <a:lstStyle/>
          <a:p>
            <a:pPr algn="just">
              <a:buNone/>
            </a:pPr>
            <a:r>
              <a:rPr lang="en-US" dirty="0" smtClean="0"/>
              <a:t>1. Start QGIS as seen in Starting and Stopping QGIS</a:t>
            </a:r>
          </a:p>
          <a:p>
            <a:pPr algn="just">
              <a:buNone/>
            </a:pPr>
            <a:r>
              <a:rPr lang="en-US" dirty="0" smtClean="0"/>
              <a:t>2</a:t>
            </a:r>
            <a:r>
              <a:rPr lang="en-US" dirty="0" smtClean="0"/>
              <a:t>. Click on the Add Raster Layer icon. </a:t>
            </a:r>
          </a:p>
          <a:p>
            <a:pPr algn="just">
              <a:buNone/>
            </a:pPr>
            <a:r>
              <a:rPr lang="en-US" dirty="0" smtClean="0"/>
              <a:t>3. Browse to the folder </a:t>
            </a:r>
            <a:r>
              <a:rPr lang="en-US" dirty="0" err="1" smtClean="0"/>
              <a:t>qgis_sample_data</a:t>
            </a:r>
            <a:r>
              <a:rPr lang="en-US" dirty="0" smtClean="0"/>
              <a:t>/raster/, select the ERDAS IMG file landcover.img and </a:t>
            </a:r>
            <a:r>
              <a:rPr lang="en-US" dirty="0" smtClean="0"/>
              <a:t>click[Open</a:t>
            </a:r>
            <a:r>
              <a:rPr lang="en-US" dirty="0" smtClean="0"/>
              <a:t>]. </a:t>
            </a:r>
          </a:p>
          <a:p>
            <a:pPr algn="just">
              <a:buNone/>
            </a:pPr>
            <a:r>
              <a:rPr lang="en-US" dirty="0" smtClean="0"/>
              <a:t>4. If the file is not listed, check if the Files of type combo box at the bottom of the dialog is set on the right type, in this case </a:t>
            </a:r>
            <a:r>
              <a:rPr lang="en-US" dirty="0" err="1" smtClean="0"/>
              <a:t>Erdas</a:t>
            </a:r>
            <a:r>
              <a:rPr lang="en-US" dirty="0" smtClean="0"/>
              <a:t> Imagine Images (*.img </a:t>
            </a:r>
            <a:r>
              <a:rPr lang="en-US" dirty="0" err="1" smtClean="0"/>
              <a:t>*.IMG</a:t>
            </a:r>
            <a:r>
              <a:rPr lang="en-US" dirty="0" smtClean="0"/>
              <a:t>).</a:t>
            </a:r>
          </a:p>
          <a:p>
            <a:pPr algn="just">
              <a:buNone/>
            </a:pPr>
            <a:r>
              <a:rPr lang="en-US" dirty="0" smtClean="0"/>
              <a:t> 5. Now click on the Add Vector Layer icon. </a:t>
            </a:r>
          </a:p>
          <a:p>
            <a:pPr algn="just">
              <a:buNone/>
            </a:pPr>
            <a:r>
              <a:rPr lang="en-US" dirty="0" smtClean="0"/>
              <a:t>6. File should be selected as Source Type in the new Add vector layer dialog. Now click [Browse] to select the vector layer. </a:t>
            </a:r>
          </a:p>
          <a:p>
            <a:pPr algn="just">
              <a:buNone/>
            </a:pPr>
            <a:r>
              <a:rPr lang="en-US" dirty="0" smtClean="0"/>
              <a:t>7. Browse to the folder </a:t>
            </a:r>
            <a:r>
              <a:rPr lang="en-US" dirty="0" err="1" smtClean="0"/>
              <a:t>qgis_sample_data</a:t>
            </a:r>
            <a:r>
              <a:rPr lang="en-US" dirty="0" smtClean="0"/>
              <a:t>/</a:t>
            </a:r>
            <a:r>
              <a:rPr lang="en-US" dirty="0" err="1" smtClean="0"/>
              <a:t>gml</a:t>
            </a:r>
            <a:r>
              <a:rPr lang="en-US" dirty="0" smtClean="0"/>
              <a:t>/, select Geography Markup Language [GML] [OGR] (*.gml </a:t>
            </a:r>
            <a:r>
              <a:rPr lang="en-US" dirty="0" err="1" smtClean="0"/>
              <a:t>*.GML</a:t>
            </a:r>
            <a:r>
              <a:rPr lang="en-US" dirty="0" smtClean="0"/>
              <a:t>) from the Filter combo box, then select the GML file lakes.gml and click [Open]. In the Add vector layer dialog, click [OK]. The Coordinate Reference System Selector dialog opens with NAD27 / Alaska </a:t>
            </a:r>
            <a:r>
              <a:rPr lang="en-US" dirty="0" err="1" smtClean="0"/>
              <a:t>Alberts</a:t>
            </a:r>
            <a:r>
              <a:rPr lang="en-US" dirty="0" smtClean="0"/>
              <a:t> selected, click [OK]. </a:t>
            </a:r>
          </a:p>
          <a:p>
            <a:pPr algn="just">
              <a:buNone/>
            </a:pPr>
            <a:r>
              <a:rPr lang="en-US" dirty="0" smtClean="0"/>
              <a:t>8. Zoom in a bit to your </a:t>
            </a:r>
            <a:r>
              <a:rPr lang="en-US" dirty="0" err="1" smtClean="0"/>
              <a:t>favourite</a:t>
            </a:r>
            <a:r>
              <a:rPr lang="en-US" dirty="0" smtClean="0"/>
              <a:t> area with some lakes.</a:t>
            </a:r>
          </a:p>
          <a:p>
            <a:pPr algn="just">
              <a:buNone/>
            </a:pPr>
            <a:r>
              <a:rPr lang="en-US" dirty="0" smtClean="0"/>
              <a:t> 9. Double click the lakes layer in the map legend to open the Properties dialog. </a:t>
            </a:r>
          </a:p>
          <a:p>
            <a:pPr algn="just">
              <a:buNone/>
            </a:pPr>
            <a:r>
              <a:rPr lang="en-US" dirty="0" smtClean="0"/>
              <a:t>10. Click on the Style tab and select a blue as fill color. </a:t>
            </a:r>
          </a:p>
          <a:p>
            <a:pPr algn="just">
              <a:buNone/>
            </a:pPr>
            <a:r>
              <a:rPr lang="en-US" dirty="0" smtClean="0"/>
              <a:t>11. Click on the Labels tab and select Show labels for this layer in the drop-down menu to enable labeling. Then from the Label with list, choose the NAMES field as the field containing labels. </a:t>
            </a:r>
          </a:p>
          <a:p>
            <a:pPr algn="just">
              <a:buNone/>
            </a:pPr>
            <a:r>
              <a:rPr lang="en-US" dirty="0" smtClean="0"/>
              <a:t>12. To improve readability of labels, you can add a white buffer around them by clicking Buffer in the list on the left, checking Draw text buffer and choosing 3 as buffer size. </a:t>
            </a:r>
          </a:p>
          <a:p>
            <a:pPr algn="just">
              <a:buNone/>
            </a:pPr>
            <a:r>
              <a:rPr lang="en-US" dirty="0" smtClean="0"/>
              <a:t>13. Click [Apply]. Check if the result looks good, and finally click [OK].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Data Source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 DB Manager </a:t>
            </a:r>
            <a:r>
              <a:rPr lang="en-US" dirty="0" smtClean="0"/>
              <a:t>Plug-in </a:t>
            </a:r>
            <a:r>
              <a:rPr lang="en-US" dirty="0" smtClean="0"/>
              <a:t>provides several features: </a:t>
            </a:r>
          </a:p>
          <a:p>
            <a:pPr indent="1588">
              <a:buNone/>
            </a:pPr>
            <a:r>
              <a:rPr lang="en-US" dirty="0" smtClean="0"/>
              <a:t>• connect to databases and display its structure </a:t>
            </a:r>
            <a:r>
              <a:rPr lang="en-US" dirty="0" smtClean="0"/>
              <a:t>and contents</a:t>
            </a:r>
            <a:r>
              <a:rPr lang="en-US" dirty="0" smtClean="0"/>
              <a:t>; </a:t>
            </a:r>
          </a:p>
          <a:p>
            <a:pPr indent="1588">
              <a:buNone/>
            </a:pPr>
            <a:r>
              <a:rPr lang="en-US" dirty="0" smtClean="0"/>
              <a:t>• preview tables of databases; </a:t>
            </a:r>
          </a:p>
          <a:p>
            <a:pPr indent="1588">
              <a:buNone/>
            </a:pPr>
            <a:r>
              <a:rPr lang="en-US" dirty="0" smtClean="0"/>
              <a:t>• add layers to map canvas, either by double-click or drag-and-drop; </a:t>
            </a:r>
          </a:p>
          <a:p>
            <a:pPr indent="1588">
              <a:buNone/>
            </a:pPr>
            <a:r>
              <a:rPr lang="en-US" dirty="0" smtClean="0"/>
              <a:t>• add layers to a database from the QGIS Browser or from another database;</a:t>
            </a:r>
          </a:p>
          <a:p>
            <a:pPr indent="1588">
              <a:buNone/>
            </a:pPr>
            <a:r>
              <a:rPr lang="en-US" dirty="0" smtClean="0"/>
              <a:t> • create and add output of SQL queries to the map canvas; </a:t>
            </a:r>
          </a:p>
          <a:p>
            <a:pPr indent="1588">
              <a:buNone/>
            </a:pPr>
            <a:r>
              <a:rPr lang="en-US" dirty="0" smtClean="0"/>
              <a:t>• create virtual layers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Vector Data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Style Manager -You can open it with the Settings → Style Manager or from the Style tab in the vector layer’s Properties</a:t>
            </a:r>
          </a:p>
          <a:p>
            <a:r>
              <a:rPr lang="en-US" dirty="0" smtClean="0"/>
              <a:t>Add, Edit, Remove Symbol </a:t>
            </a:r>
          </a:p>
          <a:p>
            <a:pPr lvl="1">
              <a:buNone/>
            </a:pPr>
            <a:r>
              <a:rPr lang="en-US" dirty="0" smtClean="0"/>
              <a:t>Selecting a group returns in the right panel, if applicable, the list of symbols of the group (including its subgroups). These symbols are organized in four different tabs: </a:t>
            </a:r>
          </a:p>
          <a:p>
            <a:pPr lvl="1">
              <a:buNone/>
            </a:pPr>
            <a:r>
              <a:rPr lang="en-US" dirty="0" smtClean="0"/>
              <a:t>• Marker for point symbols </a:t>
            </a:r>
          </a:p>
          <a:p>
            <a:pPr lvl="1">
              <a:buNone/>
            </a:pPr>
            <a:r>
              <a:rPr lang="en-US" dirty="0" smtClean="0"/>
              <a:t>• Line for linear symbols </a:t>
            </a:r>
          </a:p>
          <a:p>
            <a:pPr lvl="1">
              <a:buNone/>
            </a:pPr>
            <a:r>
              <a:rPr lang="en-US" dirty="0" smtClean="0"/>
              <a:t>• Fill for surface symbols • and Color Ramp</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raster data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Raster Properties Dialog  -To view and set the properties for a raster layer, double click on the layer name in the map legend, or right click on the layer name and choose Properties from the context menu</a:t>
            </a:r>
          </a:p>
          <a:p>
            <a:r>
              <a:rPr lang="en-US" dirty="0" smtClean="0"/>
              <a:t>There are several tabs in the dialog: </a:t>
            </a:r>
          </a:p>
          <a:p>
            <a:pPr lvl="1">
              <a:buNone/>
            </a:pPr>
            <a:r>
              <a:rPr lang="en-US" dirty="0" smtClean="0"/>
              <a:t>• General </a:t>
            </a:r>
          </a:p>
          <a:p>
            <a:pPr lvl="1">
              <a:buNone/>
            </a:pPr>
            <a:r>
              <a:rPr lang="en-US" dirty="0" smtClean="0"/>
              <a:t>• Style </a:t>
            </a:r>
          </a:p>
          <a:p>
            <a:pPr lvl="1">
              <a:buNone/>
            </a:pPr>
            <a:r>
              <a:rPr lang="en-US" dirty="0" smtClean="0"/>
              <a:t>• Transparency </a:t>
            </a:r>
          </a:p>
          <a:p>
            <a:pPr lvl="1">
              <a:buNone/>
            </a:pPr>
            <a:r>
              <a:rPr lang="en-US" dirty="0" smtClean="0"/>
              <a:t>• Pyramids </a:t>
            </a:r>
          </a:p>
          <a:p>
            <a:pPr lvl="1">
              <a:buNone/>
            </a:pPr>
            <a:r>
              <a:rPr lang="en-US" dirty="0" smtClean="0"/>
              <a:t>• Histogram </a:t>
            </a:r>
          </a:p>
          <a:p>
            <a:pPr lvl="1">
              <a:buNone/>
            </a:pPr>
            <a:r>
              <a:rPr lang="en-US" dirty="0" smtClean="0"/>
              <a:t>• Metadata </a:t>
            </a:r>
          </a:p>
          <a:p>
            <a:pPr lvl="1">
              <a:buNone/>
            </a:pPr>
            <a:r>
              <a:rPr lang="en-US" dirty="0" smtClean="0"/>
              <a:t>• Legend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1272</Words>
  <Application>Microsoft Office PowerPoint</Application>
  <PresentationFormat>On-screen Show (4:3)</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QGIS Data Processing </vt:lpstr>
      <vt:lpstr>Basic introduction to using GIS software </vt:lpstr>
      <vt:lpstr>Features </vt:lpstr>
      <vt:lpstr>Installation </vt:lpstr>
      <vt:lpstr>Launching QGIS &amp; Sample Session </vt:lpstr>
      <vt:lpstr>Loading Steps </vt:lpstr>
      <vt:lpstr>Managing Data Source</vt:lpstr>
      <vt:lpstr>Working with Vector Data </vt:lpstr>
      <vt:lpstr>Working with raster data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Cultural Heritage GIS Data Processing</dc:title>
  <dc:creator>bameti</dc:creator>
  <cp:lastModifiedBy>bameti</cp:lastModifiedBy>
  <cp:revision>24</cp:revision>
  <dcterms:created xsi:type="dcterms:W3CDTF">2018-04-24T17:47:51Z</dcterms:created>
  <dcterms:modified xsi:type="dcterms:W3CDTF">2018-04-25T08:04:21Z</dcterms:modified>
</cp:coreProperties>
</file>