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5"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3" r:id="rId35"/>
    <p:sldId id="289" r:id="rId36"/>
    <p:sldId id="290" r:id="rId37"/>
    <p:sldId id="291" r:id="rId38"/>
    <p:sldId id="292"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1" d="100"/>
          <a:sy n="81" d="100"/>
        </p:scale>
        <p:origin x="84"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1EF6-F80F-2371-D24B-FECE3F068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5763A3-C30E-71A5-C669-25D9D2595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C88C25-1F46-9710-8979-6142D6599BCB}"/>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5" name="Footer Placeholder 4">
            <a:extLst>
              <a:ext uri="{FF2B5EF4-FFF2-40B4-BE49-F238E27FC236}">
                <a16:creationId xmlns:a16="http://schemas.microsoft.com/office/drawing/2014/main" id="{38B76C42-3EDA-8625-5089-7979A4D4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C3C21-2694-D798-E4A2-EB6F87B8A5B9}"/>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336975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B405-76B7-F9EA-B9B3-EE0F60F241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534572-292D-E80A-2716-F82DA518A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72626-0BBF-FF25-035C-7BA212C68AA6}"/>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5" name="Footer Placeholder 4">
            <a:extLst>
              <a:ext uri="{FF2B5EF4-FFF2-40B4-BE49-F238E27FC236}">
                <a16:creationId xmlns:a16="http://schemas.microsoft.com/office/drawing/2014/main" id="{B223097E-F521-6D8E-9E06-E2908E8BF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C03B3-BD30-BEDE-0784-F0B3F3213EC6}"/>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300603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6D63D-1260-281E-57CE-D11A865A1E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78458D-F5D6-2513-EC53-7FC83164A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5CD6D8-4D0F-5687-9AB4-73B52E3A0A53}"/>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5" name="Footer Placeholder 4">
            <a:extLst>
              <a:ext uri="{FF2B5EF4-FFF2-40B4-BE49-F238E27FC236}">
                <a16:creationId xmlns:a16="http://schemas.microsoft.com/office/drawing/2014/main" id="{9DFA342F-1C07-E8B5-7FB0-9DEA8FA02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DECC3D-20A1-D03D-5F29-9A0F8217DB70}"/>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300641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8576-8701-D47F-F455-03ABFC9C49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15F03-560C-FCB3-E10D-2D7A61892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A93BF-D929-A0CE-2C1F-B83DD31ECD6A}"/>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5" name="Footer Placeholder 4">
            <a:extLst>
              <a:ext uri="{FF2B5EF4-FFF2-40B4-BE49-F238E27FC236}">
                <a16:creationId xmlns:a16="http://schemas.microsoft.com/office/drawing/2014/main" id="{0463E113-3BAE-3147-CB81-BAC24FE12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A0C099-8123-EA69-590F-D16E87B7AE6F}"/>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402420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EE28-BCFB-F76B-687D-363BECA9B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1A4493-6112-60BA-BB33-EF975775BB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346DAD-972A-4B92-210D-006CA31152AE}"/>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5" name="Footer Placeholder 4">
            <a:extLst>
              <a:ext uri="{FF2B5EF4-FFF2-40B4-BE49-F238E27FC236}">
                <a16:creationId xmlns:a16="http://schemas.microsoft.com/office/drawing/2014/main" id="{5B5E5A64-9C58-4A60-933B-B8CA7F9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650B2-46CF-780F-00FF-6796A7CE74D9}"/>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306236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10792-0B89-7FC9-C48A-48BF9EE7C3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E2C16-EA12-B1FB-A459-1F0AEE4EF8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650FB1-1F79-A663-512A-8613B057C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AC4B18-6FA7-EF6A-669F-B0BEA705B573}"/>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6" name="Footer Placeholder 5">
            <a:extLst>
              <a:ext uri="{FF2B5EF4-FFF2-40B4-BE49-F238E27FC236}">
                <a16:creationId xmlns:a16="http://schemas.microsoft.com/office/drawing/2014/main" id="{457C4F73-DAA6-9014-2C0E-56FE33EB91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388EEF-3A96-C547-CEDB-DF064BA00E88}"/>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355724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D93F-7F37-FE76-C1F4-BF0F7534DA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1F9178-B195-7BCF-91FC-F3A77BD9D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0F4509-160C-84A1-6DD3-AAC565BDC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30B4D8-7213-6F70-C780-D31F829AA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3335DE-FD4E-D280-AEEE-D7ABA3025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52281F-E749-A8A9-8EF7-68795F3A5781}"/>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8" name="Footer Placeholder 7">
            <a:extLst>
              <a:ext uri="{FF2B5EF4-FFF2-40B4-BE49-F238E27FC236}">
                <a16:creationId xmlns:a16="http://schemas.microsoft.com/office/drawing/2014/main" id="{17617C5C-8377-BAB9-0400-9669BDFCE4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869BC1-5BB7-86DC-1FAE-8D5EF23BC33C}"/>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318907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5E95-7630-7D4B-531A-B0C08CA236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4C3669-DD10-038D-D1AA-FFBC23461BC6}"/>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4" name="Footer Placeholder 3">
            <a:extLst>
              <a:ext uri="{FF2B5EF4-FFF2-40B4-BE49-F238E27FC236}">
                <a16:creationId xmlns:a16="http://schemas.microsoft.com/office/drawing/2014/main" id="{7EAE7E19-2F03-BE80-7CA6-21069FAA77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B43BEE-5C5A-1770-C13A-94208DD72181}"/>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1508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E68AC-604E-7154-E374-E283B055C7F4}"/>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3" name="Footer Placeholder 2">
            <a:extLst>
              <a:ext uri="{FF2B5EF4-FFF2-40B4-BE49-F238E27FC236}">
                <a16:creationId xmlns:a16="http://schemas.microsoft.com/office/drawing/2014/main" id="{B63CBAB4-7625-022B-BE0D-DF02744A99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19161C-AA54-6FFA-11FD-1DA23B1982BC}"/>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101615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DD9B-01EB-A305-A3A7-05FFD2729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F6A728-FBBF-2E28-7015-B8E8EAFFE9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D1AC69-6422-019D-B044-BEECE034D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6F318-D5BD-5DAF-2CBD-576DEADBC998}"/>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6" name="Footer Placeholder 5">
            <a:extLst>
              <a:ext uri="{FF2B5EF4-FFF2-40B4-BE49-F238E27FC236}">
                <a16:creationId xmlns:a16="http://schemas.microsoft.com/office/drawing/2014/main" id="{DA46BB88-729F-DC39-4D52-FD69722163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C9557-B9F7-E512-A39D-3F9AB9B15964}"/>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213847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4700-35D5-58EC-7A31-CA760D56B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125CCF-4780-0FCE-1A7B-03654DC9E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33516F-9BBD-595E-3195-B65FCB819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FEFC5-6D4D-14C8-1234-B5B270025205}"/>
              </a:ext>
            </a:extLst>
          </p:cNvPr>
          <p:cNvSpPr>
            <a:spLocks noGrp="1"/>
          </p:cNvSpPr>
          <p:nvPr>
            <p:ph type="dt" sz="half" idx="10"/>
          </p:nvPr>
        </p:nvSpPr>
        <p:spPr/>
        <p:txBody>
          <a:bodyPr/>
          <a:lstStyle/>
          <a:p>
            <a:fld id="{5BC77041-6D7D-4431-B727-41A72EE9AFBE}" type="datetimeFigureOut">
              <a:rPr lang="en-IN" smtClean="0"/>
              <a:t>01-03-2024</a:t>
            </a:fld>
            <a:endParaRPr lang="en-IN"/>
          </a:p>
        </p:txBody>
      </p:sp>
      <p:sp>
        <p:nvSpPr>
          <p:cNvPr id="6" name="Footer Placeholder 5">
            <a:extLst>
              <a:ext uri="{FF2B5EF4-FFF2-40B4-BE49-F238E27FC236}">
                <a16:creationId xmlns:a16="http://schemas.microsoft.com/office/drawing/2014/main" id="{C77564F1-A455-1D2E-7CCD-1E0EEC352D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42691C-F104-4F1F-5807-A9A374D16A5D}"/>
              </a:ext>
            </a:extLst>
          </p:cNvPr>
          <p:cNvSpPr>
            <a:spLocks noGrp="1"/>
          </p:cNvSpPr>
          <p:nvPr>
            <p:ph type="sldNum" sz="quarter" idx="12"/>
          </p:nvPr>
        </p:nvSpPr>
        <p:spPr/>
        <p:txBody>
          <a:bodyPr/>
          <a:lstStyle/>
          <a:p>
            <a:fld id="{CBC2934E-94E6-47ED-BE8C-71B5430D4286}" type="slidenum">
              <a:rPr lang="en-IN" smtClean="0"/>
              <a:t>‹#›</a:t>
            </a:fld>
            <a:endParaRPr lang="en-IN"/>
          </a:p>
        </p:txBody>
      </p:sp>
    </p:spTree>
    <p:extLst>
      <p:ext uri="{BB962C8B-B14F-4D97-AF65-F5344CB8AC3E}">
        <p14:creationId xmlns:p14="http://schemas.microsoft.com/office/powerpoint/2010/main" val="1896567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1610FF-F316-B198-179A-16F07A581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66D59-1F00-CEC4-0DF9-95B3AF2FE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4B787-794A-C1BE-0CF9-49DDB1978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C77041-6D7D-4431-B727-41A72EE9AFBE}" type="datetimeFigureOut">
              <a:rPr lang="en-IN" smtClean="0"/>
              <a:t>01-03-2024</a:t>
            </a:fld>
            <a:endParaRPr lang="en-IN"/>
          </a:p>
        </p:txBody>
      </p:sp>
      <p:sp>
        <p:nvSpPr>
          <p:cNvPr id="5" name="Footer Placeholder 4">
            <a:extLst>
              <a:ext uri="{FF2B5EF4-FFF2-40B4-BE49-F238E27FC236}">
                <a16:creationId xmlns:a16="http://schemas.microsoft.com/office/drawing/2014/main" id="{BB359FDC-CD15-23F9-928D-05E54FECAC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704532E-B13F-74EB-AE6B-1FDA6BCC3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C2934E-94E6-47ED-BE8C-71B5430D4286}" type="slidenum">
              <a:rPr lang="en-IN" smtClean="0"/>
              <a:t>‹#›</a:t>
            </a:fld>
            <a:endParaRPr lang="en-IN"/>
          </a:p>
        </p:txBody>
      </p:sp>
    </p:spTree>
    <p:extLst>
      <p:ext uri="{BB962C8B-B14F-4D97-AF65-F5344CB8AC3E}">
        <p14:creationId xmlns:p14="http://schemas.microsoft.com/office/powerpoint/2010/main" val="2797082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79D6-3DB7-B7C6-9ED9-403159304B3C}"/>
              </a:ext>
            </a:extLst>
          </p:cNvPr>
          <p:cNvSpPr>
            <a:spLocks noGrp="1"/>
          </p:cNvSpPr>
          <p:nvPr>
            <p:ph type="ctrTitle"/>
          </p:nvPr>
        </p:nvSpPr>
        <p:spPr/>
        <p:txBody>
          <a:bodyPr/>
          <a:lstStyle/>
          <a:p>
            <a:r>
              <a:rPr lang="en-IN" dirty="0" err="1"/>
              <a:t>useMemo</a:t>
            </a:r>
            <a:r>
              <a:rPr lang="en-IN" dirty="0"/>
              <a:t> in React</a:t>
            </a:r>
          </a:p>
        </p:txBody>
      </p:sp>
      <p:sp>
        <p:nvSpPr>
          <p:cNvPr id="3" name="Subtitle 2">
            <a:extLst>
              <a:ext uri="{FF2B5EF4-FFF2-40B4-BE49-F238E27FC236}">
                <a16:creationId xmlns:a16="http://schemas.microsoft.com/office/drawing/2014/main" id="{4C99EC98-200A-2581-0004-A4A540B34D8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9122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9765-755D-7527-BD45-57C0004E560E}"/>
              </a:ext>
            </a:extLst>
          </p:cNvPr>
          <p:cNvSpPr>
            <a:spLocks noGrp="1"/>
          </p:cNvSpPr>
          <p:nvPr>
            <p:ph type="title"/>
          </p:nvPr>
        </p:nvSpPr>
        <p:spPr/>
        <p:txBody>
          <a:bodyPr/>
          <a:lstStyle/>
          <a:p>
            <a:pPr algn="ctr"/>
            <a:r>
              <a:rPr lang="en-IN" dirty="0"/>
              <a:t>PrimeNo.js</a:t>
            </a:r>
          </a:p>
        </p:txBody>
      </p:sp>
      <p:pic>
        <p:nvPicPr>
          <p:cNvPr id="9" name="Content Placeholder 8" descr="A screenshot of a computer program&#10;&#10;Description automatically generated">
            <a:extLst>
              <a:ext uri="{FF2B5EF4-FFF2-40B4-BE49-F238E27FC236}">
                <a16:creationId xmlns:a16="http://schemas.microsoft.com/office/drawing/2014/main" id="{690ECBB7-43BE-59B3-67A4-8C73DDEE8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289" y="1825625"/>
            <a:ext cx="6769422" cy="4351338"/>
          </a:xfrm>
        </p:spPr>
      </p:pic>
    </p:spTree>
    <p:extLst>
      <p:ext uri="{BB962C8B-B14F-4D97-AF65-F5344CB8AC3E}">
        <p14:creationId xmlns:p14="http://schemas.microsoft.com/office/powerpoint/2010/main" val="267810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BC05-3737-6412-42B2-DF5347334E46}"/>
              </a:ext>
            </a:extLst>
          </p:cNvPr>
          <p:cNvSpPr>
            <a:spLocks noGrp="1"/>
          </p:cNvSpPr>
          <p:nvPr>
            <p:ph type="title"/>
          </p:nvPr>
        </p:nvSpPr>
        <p:spPr/>
        <p:txBody>
          <a:bodyPr/>
          <a:lstStyle/>
          <a:p>
            <a:endParaRPr lang="en-IN"/>
          </a:p>
        </p:txBody>
      </p:sp>
      <p:pic>
        <p:nvPicPr>
          <p:cNvPr id="5" name="Content Placeholder 4" descr="A screen shot of a computer program&#10;&#10;Description automatically generated">
            <a:extLst>
              <a:ext uri="{FF2B5EF4-FFF2-40B4-BE49-F238E27FC236}">
                <a16:creationId xmlns:a16="http://schemas.microsoft.com/office/drawing/2014/main" id="{D49F9EF7-AAD7-1DA8-4613-72BD648F4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590" y="1825625"/>
            <a:ext cx="6120820" cy="4351338"/>
          </a:xfrm>
        </p:spPr>
      </p:pic>
    </p:spTree>
    <p:extLst>
      <p:ext uri="{BB962C8B-B14F-4D97-AF65-F5344CB8AC3E}">
        <p14:creationId xmlns:p14="http://schemas.microsoft.com/office/powerpoint/2010/main" val="336376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8498-836B-2334-FA31-0E4F59D2104A}"/>
              </a:ext>
            </a:extLst>
          </p:cNvPr>
          <p:cNvSpPr>
            <a:spLocks noGrp="1"/>
          </p:cNvSpPr>
          <p:nvPr>
            <p:ph type="title"/>
          </p:nvPr>
        </p:nvSpPr>
        <p:spPr/>
        <p:txBody>
          <a:bodyPr/>
          <a:lstStyle/>
          <a:p>
            <a:endParaRPr lang="en-IN"/>
          </a:p>
        </p:txBody>
      </p:sp>
      <p:pic>
        <p:nvPicPr>
          <p:cNvPr id="5" name="Content Placeholder 4" descr="A computer screen shot of a program code&#10;&#10;Description automatically generated">
            <a:extLst>
              <a:ext uri="{FF2B5EF4-FFF2-40B4-BE49-F238E27FC236}">
                <a16:creationId xmlns:a16="http://schemas.microsoft.com/office/drawing/2014/main" id="{7A496D11-626A-3B9D-1D92-18F8ED0C06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2033" y="1825625"/>
            <a:ext cx="5747934" cy="4351338"/>
          </a:xfrm>
        </p:spPr>
      </p:pic>
    </p:spTree>
    <p:extLst>
      <p:ext uri="{BB962C8B-B14F-4D97-AF65-F5344CB8AC3E}">
        <p14:creationId xmlns:p14="http://schemas.microsoft.com/office/powerpoint/2010/main" val="4487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8443-3016-6971-6A64-196B4057019F}"/>
              </a:ext>
            </a:extLst>
          </p:cNvPr>
          <p:cNvSpPr>
            <a:spLocks noGrp="1"/>
          </p:cNvSpPr>
          <p:nvPr>
            <p:ph type="title"/>
          </p:nvPr>
        </p:nvSpPr>
        <p:spPr/>
        <p:txBody>
          <a:bodyPr/>
          <a:lstStyle/>
          <a:p>
            <a:pPr algn="ctr"/>
            <a:r>
              <a:rPr lang="en-IN" dirty="0"/>
              <a:t>Import </a:t>
            </a:r>
            <a:r>
              <a:rPr lang="en-IN" dirty="0" err="1"/>
              <a:t>PrimeNo</a:t>
            </a:r>
            <a:r>
              <a:rPr lang="en-IN" dirty="0"/>
              <a:t> in App.js</a:t>
            </a:r>
          </a:p>
        </p:txBody>
      </p:sp>
      <p:pic>
        <p:nvPicPr>
          <p:cNvPr id="5" name="Content Placeholder 4" descr="A screen shot of a computer&#10;&#10;Description automatically generated">
            <a:extLst>
              <a:ext uri="{FF2B5EF4-FFF2-40B4-BE49-F238E27FC236}">
                <a16:creationId xmlns:a16="http://schemas.microsoft.com/office/drawing/2014/main" id="{7F302809-61A1-8C39-314A-58FE678799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884" y="1825625"/>
            <a:ext cx="6010231" cy="4351338"/>
          </a:xfrm>
        </p:spPr>
      </p:pic>
    </p:spTree>
    <p:extLst>
      <p:ext uri="{BB962C8B-B14F-4D97-AF65-F5344CB8AC3E}">
        <p14:creationId xmlns:p14="http://schemas.microsoft.com/office/powerpoint/2010/main" val="399178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0EF1-4D4F-FC41-CC8C-7FB00098FB29}"/>
              </a:ext>
            </a:extLst>
          </p:cNvPr>
          <p:cNvSpPr>
            <a:spLocks noGrp="1"/>
          </p:cNvSpPr>
          <p:nvPr>
            <p:ph type="title"/>
          </p:nvPr>
        </p:nvSpPr>
        <p:spPr/>
        <p:txBody>
          <a:bodyPr/>
          <a:lstStyle/>
          <a:p>
            <a:r>
              <a:rPr lang="en-IN" dirty="0"/>
              <a:t>Run Application and check output.</a:t>
            </a:r>
          </a:p>
        </p:txBody>
      </p:sp>
      <p:pic>
        <p:nvPicPr>
          <p:cNvPr id="5" name="Content Placeholder 4" descr="A screenshot of a computer&#10;&#10;Description automatically generated">
            <a:extLst>
              <a:ext uri="{FF2B5EF4-FFF2-40B4-BE49-F238E27FC236}">
                <a16:creationId xmlns:a16="http://schemas.microsoft.com/office/drawing/2014/main" id="{B066A640-CA15-395C-24DF-7F0D177E86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9242" y="2680426"/>
            <a:ext cx="10033516" cy="2641736"/>
          </a:xfrm>
        </p:spPr>
      </p:pic>
    </p:spTree>
    <p:extLst>
      <p:ext uri="{BB962C8B-B14F-4D97-AF65-F5344CB8AC3E}">
        <p14:creationId xmlns:p14="http://schemas.microsoft.com/office/powerpoint/2010/main" val="196385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D112-FCB9-94C2-BE2B-408DBB05F1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F4AEDF-0BDC-1AF5-1912-CE79770A7052}"/>
              </a:ext>
            </a:extLst>
          </p:cNvPr>
          <p:cNvSpPr>
            <a:spLocks noGrp="1"/>
          </p:cNvSpPr>
          <p:nvPr>
            <p:ph idx="1"/>
          </p:nvPr>
        </p:nvSpPr>
        <p:spPr/>
        <p:txBody>
          <a:bodyPr/>
          <a:lstStyle/>
          <a:p>
            <a:r>
              <a:rPr lang="en-GB" dirty="0"/>
              <a:t>This code requires a significant amount of computation. If the user picks a large </a:t>
            </a:r>
            <a:r>
              <a:rPr lang="en-GB" dirty="0" err="1"/>
              <a:t>selectedNum</a:t>
            </a:r>
            <a:r>
              <a:rPr lang="en-GB" dirty="0"/>
              <a:t>, we'll need to go through tens of thousands of numbers, checking if each one is prime. </a:t>
            </a:r>
          </a:p>
          <a:p>
            <a:r>
              <a:rPr lang="en-GB" dirty="0"/>
              <a:t>And, while there are more efficient prime-checking algorithms than the one I used above, it's always going to be computationally intensive.</a:t>
            </a:r>
            <a:endParaRPr lang="en-IN" dirty="0"/>
          </a:p>
        </p:txBody>
      </p:sp>
    </p:spTree>
    <p:extLst>
      <p:ext uri="{BB962C8B-B14F-4D97-AF65-F5344CB8AC3E}">
        <p14:creationId xmlns:p14="http://schemas.microsoft.com/office/powerpoint/2010/main" val="226292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B805-0A45-CC7B-087E-F187D90AE38B}"/>
              </a:ext>
            </a:extLst>
          </p:cNvPr>
          <p:cNvSpPr>
            <a:spLocks noGrp="1"/>
          </p:cNvSpPr>
          <p:nvPr>
            <p:ph type="title"/>
          </p:nvPr>
        </p:nvSpPr>
        <p:spPr/>
        <p:txBody>
          <a:bodyPr/>
          <a:lstStyle/>
          <a:p>
            <a:r>
              <a:rPr lang="en-IN" dirty="0"/>
              <a:t>Now, say the example also feature digital clock.</a:t>
            </a:r>
          </a:p>
        </p:txBody>
      </p:sp>
      <p:sp>
        <p:nvSpPr>
          <p:cNvPr id="3" name="Content Placeholder 2">
            <a:extLst>
              <a:ext uri="{FF2B5EF4-FFF2-40B4-BE49-F238E27FC236}">
                <a16:creationId xmlns:a16="http://schemas.microsoft.com/office/drawing/2014/main" id="{67C9829F-9A7E-60D0-F9A1-52BBCD39072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729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D895-90AC-D31A-3DE0-6E93B20C58D7}"/>
              </a:ext>
            </a:extLst>
          </p:cNvPr>
          <p:cNvSpPr>
            <a:spLocks noGrp="1"/>
          </p:cNvSpPr>
          <p:nvPr>
            <p:ph type="title"/>
          </p:nvPr>
        </p:nvSpPr>
        <p:spPr/>
        <p:txBody>
          <a:bodyPr/>
          <a:lstStyle/>
          <a:p>
            <a:r>
              <a:rPr lang="en-IN" dirty="0"/>
              <a:t>Install date-</a:t>
            </a:r>
            <a:r>
              <a:rPr lang="en-IN" dirty="0" err="1"/>
              <a:t>fns</a:t>
            </a:r>
            <a:endParaRPr lang="en-IN" dirty="0"/>
          </a:p>
        </p:txBody>
      </p:sp>
      <p:pic>
        <p:nvPicPr>
          <p:cNvPr id="5" name="Content Placeholder 4" descr="A screen shot of a computer&#10;&#10;Description automatically generated">
            <a:extLst>
              <a:ext uri="{FF2B5EF4-FFF2-40B4-BE49-F238E27FC236}">
                <a16:creationId xmlns:a16="http://schemas.microsoft.com/office/drawing/2014/main" id="{701F44B2-D635-8E36-DCB6-A5616E1652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778" y="3074146"/>
            <a:ext cx="8636444" cy="1854295"/>
          </a:xfrm>
        </p:spPr>
      </p:pic>
    </p:spTree>
    <p:extLst>
      <p:ext uri="{BB962C8B-B14F-4D97-AF65-F5344CB8AC3E}">
        <p14:creationId xmlns:p14="http://schemas.microsoft.com/office/powerpoint/2010/main" val="61509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61AA-1F38-69B8-0B6D-7D8C9B622526}"/>
              </a:ext>
            </a:extLst>
          </p:cNvPr>
          <p:cNvSpPr>
            <a:spLocks noGrp="1"/>
          </p:cNvSpPr>
          <p:nvPr>
            <p:ph type="title"/>
          </p:nvPr>
        </p:nvSpPr>
        <p:spPr/>
        <p:txBody>
          <a:bodyPr/>
          <a:lstStyle/>
          <a:p>
            <a:r>
              <a:rPr lang="en-IN" dirty="0"/>
              <a:t>Modify PrimeNo.js file</a:t>
            </a:r>
          </a:p>
        </p:txBody>
      </p:sp>
      <p:pic>
        <p:nvPicPr>
          <p:cNvPr id="9" name="Content Placeholder 8" descr="A screen shot of a computer program&#10;&#10;Description automatically generated">
            <a:extLst>
              <a:ext uri="{FF2B5EF4-FFF2-40B4-BE49-F238E27FC236}">
                <a16:creationId xmlns:a16="http://schemas.microsoft.com/office/drawing/2014/main" id="{05862DDB-C1F0-5F05-A7AE-E6A44DF96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8490" y="1690688"/>
            <a:ext cx="9226868" cy="4460924"/>
          </a:xfrm>
        </p:spPr>
      </p:pic>
    </p:spTree>
    <p:extLst>
      <p:ext uri="{BB962C8B-B14F-4D97-AF65-F5344CB8AC3E}">
        <p14:creationId xmlns:p14="http://schemas.microsoft.com/office/powerpoint/2010/main" val="90381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6410-A59D-6E6D-C480-FB5E04EFAB8E}"/>
              </a:ext>
            </a:extLst>
          </p:cNvPr>
          <p:cNvSpPr>
            <a:spLocks noGrp="1"/>
          </p:cNvSpPr>
          <p:nvPr>
            <p:ph type="title"/>
          </p:nvPr>
        </p:nvSpPr>
        <p:spPr/>
        <p:txBody>
          <a:bodyPr/>
          <a:lstStyle/>
          <a:p>
            <a:endParaRPr lang="en-IN"/>
          </a:p>
        </p:txBody>
      </p:sp>
      <p:pic>
        <p:nvPicPr>
          <p:cNvPr id="5" name="Content Placeholder 4" descr="A screen shot of a computer program&#10;&#10;Description automatically generated">
            <a:extLst>
              <a:ext uri="{FF2B5EF4-FFF2-40B4-BE49-F238E27FC236}">
                <a16:creationId xmlns:a16="http://schemas.microsoft.com/office/drawing/2014/main" id="{4E382CB8-804C-26D0-50FE-8D83CF0D5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717" y="1825625"/>
            <a:ext cx="6462566" cy="4351338"/>
          </a:xfrm>
        </p:spPr>
      </p:pic>
    </p:spTree>
    <p:extLst>
      <p:ext uri="{BB962C8B-B14F-4D97-AF65-F5344CB8AC3E}">
        <p14:creationId xmlns:p14="http://schemas.microsoft.com/office/powerpoint/2010/main" val="319887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92D1-E493-BF24-50F9-A7C8F9624B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210E8E-9AEC-E325-3052-3945B95BC332}"/>
              </a:ext>
            </a:extLst>
          </p:cNvPr>
          <p:cNvSpPr>
            <a:spLocks noGrp="1"/>
          </p:cNvSpPr>
          <p:nvPr>
            <p:ph idx="1"/>
          </p:nvPr>
        </p:nvSpPr>
        <p:spPr/>
        <p:txBody>
          <a:bodyPr/>
          <a:lstStyle/>
          <a:p>
            <a:r>
              <a:rPr lang="en-GB" dirty="0" err="1"/>
              <a:t>useMemo</a:t>
            </a:r>
            <a:r>
              <a:rPr lang="en-GB" dirty="0"/>
              <a:t> is a React Hook used to </a:t>
            </a:r>
            <a:r>
              <a:rPr lang="en-GB" dirty="0" err="1"/>
              <a:t>memoize</a:t>
            </a:r>
            <a:r>
              <a:rPr lang="en-GB" dirty="0"/>
              <a:t> values, caching the result of a calculation between re-renders.</a:t>
            </a:r>
          </a:p>
          <a:p>
            <a:r>
              <a:rPr lang="en-GB" dirty="0"/>
              <a:t>In React </a:t>
            </a:r>
            <a:r>
              <a:rPr lang="en-GB" dirty="0" err="1"/>
              <a:t>useMemo</a:t>
            </a:r>
            <a:r>
              <a:rPr lang="en-GB" dirty="0"/>
              <a:t> Hook returns a </a:t>
            </a:r>
            <a:r>
              <a:rPr lang="en-GB" dirty="0" err="1"/>
              <a:t>memoized</a:t>
            </a:r>
            <a:r>
              <a:rPr lang="en-GB" dirty="0"/>
              <a:t> value and prevents the application from unnecessary re-renders. </a:t>
            </a:r>
          </a:p>
          <a:p>
            <a:r>
              <a:rPr lang="en-GB" dirty="0"/>
              <a:t>It is useful in heavy computations and processes when using functional components.</a:t>
            </a:r>
          </a:p>
          <a:p>
            <a:endParaRPr lang="en-IN" dirty="0"/>
          </a:p>
        </p:txBody>
      </p:sp>
    </p:spTree>
    <p:extLst>
      <p:ext uri="{BB962C8B-B14F-4D97-AF65-F5344CB8AC3E}">
        <p14:creationId xmlns:p14="http://schemas.microsoft.com/office/powerpoint/2010/main" val="2269253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B294-7297-9219-E5D5-27C357C867DA}"/>
              </a:ext>
            </a:extLst>
          </p:cNvPr>
          <p:cNvSpPr>
            <a:spLocks noGrp="1"/>
          </p:cNvSpPr>
          <p:nvPr>
            <p:ph type="title"/>
          </p:nvPr>
        </p:nvSpPr>
        <p:spPr/>
        <p:txBody>
          <a:bodyPr/>
          <a:lstStyle/>
          <a:p>
            <a:r>
              <a:rPr lang="en-IN" dirty="0"/>
              <a:t>Create </a:t>
            </a:r>
            <a:r>
              <a:rPr lang="en-IN" dirty="0" err="1"/>
              <a:t>useTime</a:t>
            </a:r>
            <a:r>
              <a:rPr lang="en-IN" dirty="0"/>
              <a:t>() function</a:t>
            </a:r>
          </a:p>
        </p:txBody>
      </p:sp>
      <p:pic>
        <p:nvPicPr>
          <p:cNvPr id="5" name="Content Placeholder 4" descr="A screen shot of a computer program&#10;&#10;Description automatically generated">
            <a:extLst>
              <a:ext uri="{FF2B5EF4-FFF2-40B4-BE49-F238E27FC236}">
                <a16:creationId xmlns:a16="http://schemas.microsoft.com/office/drawing/2014/main" id="{E7ACB340-2915-5ADE-0C48-2840A5A56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787" y="1526079"/>
            <a:ext cx="6588488" cy="4908395"/>
          </a:xfrm>
        </p:spPr>
      </p:pic>
    </p:spTree>
    <p:extLst>
      <p:ext uri="{BB962C8B-B14F-4D97-AF65-F5344CB8AC3E}">
        <p14:creationId xmlns:p14="http://schemas.microsoft.com/office/powerpoint/2010/main" val="1739456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6F91-4A68-043F-0AFE-619E0204C0AF}"/>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CFEBD889-7517-FF7D-D321-02AA9EC3F3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643" y="2966191"/>
            <a:ext cx="9982713" cy="2070206"/>
          </a:xfrm>
        </p:spPr>
      </p:pic>
    </p:spTree>
    <p:extLst>
      <p:ext uri="{BB962C8B-B14F-4D97-AF65-F5344CB8AC3E}">
        <p14:creationId xmlns:p14="http://schemas.microsoft.com/office/powerpoint/2010/main" val="75594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AFE5-C445-3E89-CD71-75AA0F75A7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20B87C-49AC-186D-A0BD-9974AE90A970}"/>
              </a:ext>
            </a:extLst>
          </p:cNvPr>
          <p:cNvSpPr>
            <a:spLocks noGrp="1"/>
          </p:cNvSpPr>
          <p:nvPr>
            <p:ph idx="1"/>
          </p:nvPr>
        </p:nvSpPr>
        <p:spPr/>
        <p:txBody>
          <a:bodyPr/>
          <a:lstStyle/>
          <a:p>
            <a:r>
              <a:rPr lang="en-GB" dirty="0"/>
              <a:t>Our application now has two pieces of state, </a:t>
            </a:r>
            <a:r>
              <a:rPr lang="en-GB" dirty="0" err="1"/>
              <a:t>selectedNum</a:t>
            </a:r>
            <a:r>
              <a:rPr lang="en-GB" dirty="0"/>
              <a:t> and time. Once per second, the time variable is updated to reflect the current time, and that value is used to render a digital clock in the top-right corner.</a:t>
            </a:r>
          </a:p>
          <a:p>
            <a:endParaRPr lang="en-GB" dirty="0"/>
          </a:p>
          <a:p>
            <a:r>
              <a:rPr lang="en-GB" dirty="0"/>
              <a:t>Here's the issue: whenever either of these state variables change, we re-run all of those expensive prime-number computations. And because time changes once per second, it means we're constantly re-generating that list of primes, even when the user's selected number hasn't changed!</a:t>
            </a:r>
            <a:endParaRPr lang="en-IN" dirty="0"/>
          </a:p>
        </p:txBody>
      </p:sp>
    </p:spTree>
    <p:extLst>
      <p:ext uri="{BB962C8B-B14F-4D97-AF65-F5344CB8AC3E}">
        <p14:creationId xmlns:p14="http://schemas.microsoft.com/office/powerpoint/2010/main" val="3479412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9B95-6863-70D9-92C4-7B5E9835C413}"/>
              </a:ext>
            </a:extLst>
          </p:cNvPr>
          <p:cNvSpPr>
            <a:spLocks noGrp="1"/>
          </p:cNvSpPr>
          <p:nvPr>
            <p:ph type="title"/>
          </p:nvPr>
        </p:nvSpPr>
        <p:spPr/>
        <p:txBody>
          <a:bodyPr/>
          <a:lstStyle/>
          <a:p>
            <a:endParaRPr lang="en-IN"/>
          </a:p>
        </p:txBody>
      </p:sp>
      <p:pic>
        <p:nvPicPr>
          <p:cNvPr id="5" name="Content Placeholder 4" descr="A screenshot of a number&#10;&#10;Description automatically generated">
            <a:extLst>
              <a:ext uri="{FF2B5EF4-FFF2-40B4-BE49-F238E27FC236}">
                <a16:creationId xmlns:a16="http://schemas.microsoft.com/office/drawing/2014/main" id="{D18C294C-5A7C-ACA9-6900-904F3BAE7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633" y="2477215"/>
            <a:ext cx="6502734" cy="3048157"/>
          </a:xfrm>
        </p:spPr>
      </p:pic>
    </p:spTree>
    <p:extLst>
      <p:ext uri="{BB962C8B-B14F-4D97-AF65-F5344CB8AC3E}">
        <p14:creationId xmlns:p14="http://schemas.microsoft.com/office/powerpoint/2010/main" val="4024728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2D25-42DD-CD81-E43A-D67A7707EC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8F4D15-F5E6-6E0E-7A45-971C6E937191}"/>
              </a:ext>
            </a:extLst>
          </p:cNvPr>
          <p:cNvSpPr>
            <a:spLocks noGrp="1"/>
          </p:cNvSpPr>
          <p:nvPr>
            <p:ph idx="1"/>
          </p:nvPr>
        </p:nvSpPr>
        <p:spPr/>
        <p:txBody>
          <a:bodyPr/>
          <a:lstStyle/>
          <a:p>
            <a:r>
              <a:rPr lang="en-GB" dirty="0"/>
              <a:t>In JavaScript, we only have one main thread, and we're keeping it super busy by running this code over and over, every single second. It means that the application might feel sluggish as the user tries to do other things, especially on lower-end devices.</a:t>
            </a:r>
            <a:endParaRPr lang="en-IN" dirty="0"/>
          </a:p>
        </p:txBody>
      </p:sp>
    </p:spTree>
    <p:extLst>
      <p:ext uri="{BB962C8B-B14F-4D97-AF65-F5344CB8AC3E}">
        <p14:creationId xmlns:p14="http://schemas.microsoft.com/office/powerpoint/2010/main" val="3264553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7FEB-87DD-2CA6-9402-0DA3081970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AC4484-26B6-4261-50A9-5CD4A6080468}"/>
              </a:ext>
            </a:extLst>
          </p:cNvPr>
          <p:cNvSpPr>
            <a:spLocks noGrp="1"/>
          </p:cNvSpPr>
          <p:nvPr>
            <p:ph idx="1"/>
          </p:nvPr>
        </p:nvSpPr>
        <p:spPr/>
        <p:txBody>
          <a:bodyPr/>
          <a:lstStyle/>
          <a:p>
            <a:r>
              <a:rPr lang="en-GB" dirty="0"/>
              <a:t>But what if we could “skip” these calculations? If we already have the list of primes for a given number, why not re-use that value instead of calculating it from scratch every time?</a:t>
            </a:r>
          </a:p>
          <a:p>
            <a:endParaRPr lang="en-GB" dirty="0"/>
          </a:p>
          <a:p>
            <a:r>
              <a:rPr lang="en-GB" dirty="0"/>
              <a:t>This is precisely what </a:t>
            </a:r>
            <a:r>
              <a:rPr lang="en-GB" dirty="0" err="1"/>
              <a:t>useMemo</a:t>
            </a:r>
            <a:r>
              <a:rPr lang="en-GB" dirty="0"/>
              <a:t> allows us to do.</a:t>
            </a:r>
            <a:endParaRPr lang="en-IN" dirty="0"/>
          </a:p>
        </p:txBody>
      </p:sp>
    </p:spTree>
    <p:extLst>
      <p:ext uri="{BB962C8B-B14F-4D97-AF65-F5344CB8AC3E}">
        <p14:creationId xmlns:p14="http://schemas.microsoft.com/office/powerpoint/2010/main" val="2165665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B5FE-D7EA-8A13-3413-0CEBB35AB7F7}"/>
              </a:ext>
            </a:extLst>
          </p:cNvPr>
          <p:cNvSpPr>
            <a:spLocks noGrp="1"/>
          </p:cNvSpPr>
          <p:nvPr>
            <p:ph type="title"/>
          </p:nvPr>
        </p:nvSpPr>
        <p:spPr/>
        <p:txBody>
          <a:bodyPr/>
          <a:lstStyle/>
          <a:p>
            <a:endParaRPr lang="en-IN"/>
          </a:p>
        </p:txBody>
      </p:sp>
      <p:pic>
        <p:nvPicPr>
          <p:cNvPr id="5" name="Content Placeholder 4" descr="A screenshot of a computer program&#10;&#10;Description automatically generated">
            <a:extLst>
              <a:ext uri="{FF2B5EF4-FFF2-40B4-BE49-F238E27FC236}">
                <a16:creationId xmlns:a16="http://schemas.microsoft.com/office/drawing/2014/main" id="{68E401FB-13DD-D909-B4A9-35538FA245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8091" y="1825625"/>
            <a:ext cx="5355817" cy="4351338"/>
          </a:xfrm>
        </p:spPr>
      </p:pic>
    </p:spTree>
    <p:extLst>
      <p:ext uri="{BB962C8B-B14F-4D97-AF65-F5344CB8AC3E}">
        <p14:creationId xmlns:p14="http://schemas.microsoft.com/office/powerpoint/2010/main" val="1352689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5CF07-1B7A-512B-198A-B9D1BD9C0F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B237FD-1ECA-2B12-ABEE-5592E229F8F2}"/>
              </a:ext>
            </a:extLst>
          </p:cNvPr>
          <p:cNvSpPr>
            <a:spLocks noGrp="1"/>
          </p:cNvSpPr>
          <p:nvPr>
            <p:ph idx="1"/>
          </p:nvPr>
        </p:nvSpPr>
        <p:spPr/>
        <p:txBody>
          <a:bodyPr>
            <a:normAutofit fontScale="55000" lnSpcReduction="20000"/>
          </a:bodyPr>
          <a:lstStyle/>
          <a:p>
            <a:r>
              <a:rPr lang="en-GB" dirty="0" err="1"/>
              <a:t>useMemo</a:t>
            </a:r>
            <a:r>
              <a:rPr lang="en-GB" dirty="0"/>
              <a:t> takes two arguments:</a:t>
            </a:r>
          </a:p>
          <a:p>
            <a:endParaRPr lang="en-GB" dirty="0"/>
          </a:p>
          <a:p>
            <a:r>
              <a:rPr lang="en-GB" dirty="0"/>
              <a:t>A chunk of work to be performed, wrapped up in a function</a:t>
            </a:r>
          </a:p>
          <a:p>
            <a:r>
              <a:rPr lang="en-GB" dirty="0"/>
              <a:t>A list of dependencies</a:t>
            </a:r>
          </a:p>
          <a:p>
            <a:r>
              <a:rPr lang="en-GB" dirty="0"/>
              <a:t>During mount, when this component is rendered for the very first time, React will invoke this function to run all of this logic, calculating all of the primes. Whatever we return from this function is assigned to the </a:t>
            </a:r>
            <a:r>
              <a:rPr lang="en-GB" dirty="0" err="1"/>
              <a:t>allPrimes</a:t>
            </a:r>
            <a:r>
              <a:rPr lang="en-GB" dirty="0"/>
              <a:t> variable.</a:t>
            </a:r>
          </a:p>
          <a:p>
            <a:endParaRPr lang="en-GB" dirty="0"/>
          </a:p>
          <a:p>
            <a:r>
              <a:rPr lang="en-GB" dirty="0"/>
              <a:t>For every subsequent render, however, React has a choice to make. Should it:</a:t>
            </a:r>
          </a:p>
          <a:p>
            <a:endParaRPr lang="en-GB" dirty="0"/>
          </a:p>
          <a:p>
            <a:r>
              <a:rPr lang="en-GB" dirty="0"/>
              <a:t>Invoke the function again, to re-calculate the value, or</a:t>
            </a:r>
          </a:p>
          <a:p>
            <a:r>
              <a:rPr lang="en-GB" dirty="0"/>
              <a:t>Re-use the data it already has, from the last time it did this work.</a:t>
            </a:r>
          </a:p>
          <a:p>
            <a:r>
              <a:rPr lang="en-GB" dirty="0"/>
              <a:t>To answer this question, React looks at the supplied list of dependencies. Have any of them changed since the previous render? If so, React will rerun the supplied function, to calculate a new value. Otherwise, it'll skip all that work and reuse the previously-calculated value.</a:t>
            </a:r>
          </a:p>
          <a:p>
            <a:endParaRPr lang="en-GB" dirty="0"/>
          </a:p>
          <a:p>
            <a:r>
              <a:rPr lang="en-GB" dirty="0" err="1"/>
              <a:t>useMemo</a:t>
            </a:r>
            <a:r>
              <a:rPr lang="en-GB" dirty="0"/>
              <a:t> is essentially like a </a:t>
            </a:r>
            <a:r>
              <a:rPr lang="en-GB" dirty="0" err="1"/>
              <a:t>lil</a:t>
            </a:r>
            <a:r>
              <a:rPr lang="en-GB" dirty="0"/>
              <a:t>’ cache, and the dependencies are the cache invalidation strategy.</a:t>
            </a:r>
            <a:endParaRPr lang="en-IN" dirty="0"/>
          </a:p>
        </p:txBody>
      </p:sp>
    </p:spTree>
    <p:extLst>
      <p:ext uri="{BB962C8B-B14F-4D97-AF65-F5344CB8AC3E}">
        <p14:creationId xmlns:p14="http://schemas.microsoft.com/office/powerpoint/2010/main" val="3099575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457B-8422-C356-7367-1C782C9CFA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D6FDC3-B748-8ABF-8EBB-1917138DF978}"/>
              </a:ext>
            </a:extLst>
          </p:cNvPr>
          <p:cNvSpPr>
            <a:spLocks noGrp="1"/>
          </p:cNvSpPr>
          <p:nvPr>
            <p:ph idx="1"/>
          </p:nvPr>
        </p:nvSpPr>
        <p:spPr/>
        <p:txBody>
          <a:bodyPr/>
          <a:lstStyle/>
          <a:p>
            <a:r>
              <a:rPr lang="en-GB" dirty="0"/>
              <a:t>In this case, we're essentially saying “recalculate the list of primes only when </a:t>
            </a:r>
            <a:r>
              <a:rPr lang="en-GB" dirty="0" err="1"/>
              <a:t>selectedNum</a:t>
            </a:r>
            <a:r>
              <a:rPr lang="en-GB" dirty="0"/>
              <a:t> changes”. When the component re-renders for other reasons (</a:t>
            </a:r>
            <a:r>
              <a:rPr lang="en-GB" dirty="0" err="1"/>
              <a:t>eg.</a:t>
            </a:r>
            <a:r>
              <a:rPr lang="en-GB" dirty="0"/>
              <a:t> the time state variable changing), </a:t>
            </a:r>
            <a:r>
              <a:rPr lang="en-GB" dirty="0" err="1"/>
              <a:t>useMemo</a:t>
            </a:r>
            <a:r>
              <a:rPr lang="en-GB" dirty="0"/>
              <a:t> ignores the function and passes along the cached value.</a:t>
            </a:r>
          </a:p>
          <a:p>
            <a:endParaRPr lang="en-GB" dirty="0"/>
          </a:p>
          <a:p>
            <a:r>
              <a:rPr lang="en-GB" dirty="0"/>
              <a:t>This is commonly known as </a:t>
            </a:r>
            <a:r>
              <a:rPr lang="en-GB" dirty="0" err="1"/>
              <a:t>memoization</a:t>
            </a:r>
            <a:r>
              <a:rPr lang="en-GB" dirty="0"/>
              <a:t>, and it's why this hook is called “</a:t>
            </a:r>
            <a:r>
              <a:rPr lang="en-GB" dirty="0" err="1"/>
              <a:t>useMemo</a:t>
            </a:r>
            <a:r>
              <a:rPr lang="en-GB" dirty="0"/>
              <a:t>”.</a:t>
            </a:r>
            <a:endParaRPr lang="en-IN" dirty="0"/>
          </a:p>
        </p:txBody>
      </p:sp>
    </p:spTree>
    <p:extLst>
      <p:ext uri="{BB962C8B-B14F-4D97-AF65-F5344CB8AC3E}">
        <p14:creationId xmlns:p14="http://schemas.microsoft.com/office/powerpoint/2010/main" val="1003239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9244-30C5-7955-6C2C-3DB702E01D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45049D-C4A1-7374-C06C-532A5DADD161}"/>
              </a:ext>
            </a:extLst>
          </p:cNvPr>
          <p:cNvSpPr>
            <a:spLocks noGrp="1"/>
          </p:cNvSpPr>
          <p:nvPr>
            <p:ph idx="1"/>
          </p:nvPr>
        </p:nvSpPr>
        <p:spPr/>
        <p:txBody>
          <a:bodyPr/>
          <a:lstStyle/>
          <a:p>
            <a:r>
              <a:rPr lang="en-GB" dirty="0" err="1"/>
              <a:t>React.memo</a:t>
            </a:r>
            <a:r>
              <a:rPr lang="en-GB" dirty="0"/>
              <a:t>() is a higher-order component that we can use to wrap components that we do not want to re-render unless props within them change</a:t>
            </a:r>
          </a:p>
          <a:p>
            <a:r>
              <a:rPr lang="en-GB" dirty="0" err="1"/>
              <a:t>useMemo</a:t>
            </a:r>
            <a:r>
              <a:rPr lang="en-GB" dirty="0"/>
              <a:t>() is a React Hook that we can use to wrap functions within a component. We can use this to ensure that the values within that function are re-computed only when one of its dependencies change</a:t>
            </a:r>
            <a:endParaRPr lang="en-IN" dirty="0"/>
          </a:p>
        </p:txBody>
      </p:sp>
    </p:spTree>
    <p:extLst>
      <p:ext uri="{BB962C8B-B14F-4D97-AF65-F5344CB8AC3E}">
        <p14:creationId xmlns:p14="http://schemas.microsoft.com/office/powerpoint/2010/main" val="30294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4AF0C-C896-EABC-60AA-5F76D0028D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DCCD6A-07E6-949E-554E-E375BCDE3830}"/>
              </a:ext>
            </a:extLst>
          </p:cNvPr>
          <p:cNvSpPr>
            <a:spLocks noGrp="1"/>
          </p:cNvSpPr>
          <p:nvPr>
            <p:ph idx="1"/>
          </p:nvPr>
        </p:nvSpPr>
        <p:spPr/>
        <p:txBody>
          <a:bodyPr/>
          <a:lstStyle/>
          <a:p>
            <a:r>
              <a:rPr lang="en-GB" dirty="0" err="1"/>
              <a:t>useMemo</a:t>
            </a:r>
            <a:r>
              <a:rPr lang="en-GB" dirty="0"/>
              <a:t> is a handy tool in React that helps make your apps faster. </a:t>
            </a:r>
          </a:p>
          <a:p>
            <a:r>
              <a:rPr lang="en-GB" dirty="0"/>
              <a:t>Imagine you have a function that does some heavy lifting, like calculating a complex math problem or formatting data. </a:t>
            </a:r>
          </a:p>
          <a:p>
            <a:r>
              <a:rPr lang="en-GB" dirty="0"/>
              <a:t>Normally, React recalculates this function every time your component renders, even if the inputs are the same. </a:t>
            </a:r>
          </a:p>
          <a:p>
            <a:r>
              <a:rPr lang="en-GB" dirty="0"/>
              <a:t>That can slow things down.</a:t>
            </a:r>
            <a:endParaRPr lang="en-IN" dirty="0"/>
          </a:p>
        </p:txBody>
      </p:sp>
    </p:spTree>
    <p:extLst>
      <p:ext uri="{BB962C8B-B14F-4D97-AF65-F5344CB8AC3E}">
        <p14:creationId xmlns:p14="http://schemas.microsoft.com/office/powerpoint/2010/main" val="222191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3D0A-B6D9-D1A4-9AEF-B7694D742B2D}"/>
              </a:ext>
            </a:extLst>
          </p:cNvPr>
          <p:cNvSpPr>
            <a:spLocks noGrp="1"/>
          </p:cNvSpPr>
          <p:nvPr>
            <p:ph type="title"/>
          </p:nvPr>
        </p:nvSpPr>
        <p:spPr/>
        <p:txBody>
          <a:bodyPr/>
          <a:lstStyle/>
          <a:p>
            <a:r>
              <a:rPr lang="en-IN" dirty="0"/>
              <a:t>Now create useRefDemo.js and add the code</a:t>
            </a:r>
          </a:p>
        </p:txBody>
      </p:sp>
      <p:pic>
        <p:nvPicPr>
          <p:cNvPr id="5" name="Content Placeholder 4" descr="A screen shot of a computer program&#10;&#10;Description automatically generated">
            <a:extLst>
              <a:ext uri="{FF2B5EF4-FFF2-40B4-BE49-F238E27FC236}">
                <a16:creationId xmlns:a16="http://schemas.microsoft.com/office/drawing/2014/main" id="{94F87D71-0DC2-6C55-9C18-028BC74B6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8026" y="1825625"/>
            <a:ext cx="7035947" cy="4351338"/>
          </a:xfrm>
        </p:spPr>
      </p:pic>
    </p:spTree>
    <p:extLst>
      <p:ext uri="{BB962C8B-B14F-4D97-AF65-F5344CB8AC3E}">
        <p14:creationId xmlns:p14="http://schemas.microsoft.com/office/powerpoint/2010/main" val="3870924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FC4D-1089-3C0D-878E-8A2EA5E3DD04}"/>
              </a:ext>
            </a:extLst>
          </p:cNvPr>
          <p:cNvSpPr>
            <a:spLocks noGrp="1"/>
          </p:cNvSpPr>
          <p:nvPr>
            <p:ph type="title"/>
          </p:nvPr>
        </p:nvSpPr>
        <p:spPr/>
        <p:txBody>
          <a:bodyPr/>
          <a:lstStyle/>
          <a:p>
            <a:r>
              <a:rPr lang="en-IN" dirty="0"/>
              <a:t>Import </a:t>
            </a:r>
            <a:r>
              <a:rPr lang="en-IN" dirty="0" err="1"/>
              <a:t>UseRefDemo</a:t>
            </a:r>
            <a:r>
              <a:rPr lang="en-IN" dirty="0"/>
              <a:t> in the App.js</a:t>
            </a:r>
          </a:p>
        </p:txBody>
      </p:sp>
      <p:pic>
        <p:nvPicPr>
          <p:cNvPr id="5" name="Content Placeholder 4" descr="A screenshot of a computer program&#10;&#10;Description automatically generated">
            <a:extLst>
              <a:ext uri="{FF2B5EF4-FFF2-40B4-BE49-F238E27FC236}">
                <a16:creationId xmlns:a16="http://schemas.microsoft.com/office/drawing/2014/main" id="{1CAF94CA-6953-F3AB-4B96-74AF5F1538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067" y="1825625"/>
            <a:ext cx="7125865" cy="4351338"/>
          </a:xfrm>
        </p:spPr>
      </p:pic>
    </p:spTree>
    <p:extLst>
      <p:ext uri="{BB962C8B-B14F-4D97-AF65-F5344CB8AC3E}">
        <p14:creationId xmlns:p14="http://schemas.microsoft.com/office/powerpoint/2010/main" val="3121604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7304-B21D-7DF6-4CC8-5AD2DA018B3A}"/>
              </a:ext>
            </a:extLst>
          </p:cNvPr>
          <p:cNvSpPr>
            <a:spLocks noGrp="1"/>
          </p:cNvSpPr>
          <p:nvPr>
            <p:ph type="title"/>
          </p:nvPr>
        </p:nvSpPr>
        <p:spPr/>
        <p:txBody>
          <a:bodyPr/>
          <a:lstStyle/>
          <a:p>
            <a:r>
              <a:rPr lang="en-IN" dirty="0"/>
              <a:t>Run the application and check output.</a:t>
            </a:r>
          </a:p>
        </p:txBody>
      </p:sp>
      <p:pic>
        <p:nvPicPr>
          <p:cNvPr id="5" name="Content Placeholder 4" descr="A screenshot of a phone&#10;&#10;Description automatically generated">
            <a:extLst>
              <a:ext uri="{FF2B5EF4-FFF2-40B4-BE49-F238E27FC236}">
                <a16:creationId xmlns:a16="http://schemas.microsoft.com/office/drawing/2014/main" id="{1D5CA9FB-94C4-182B-6A4C-78F20A9F15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78" y="1482049"/>
            <a:ext cx="9735050" cy="1790792"/>
          </a:xfrm>
        </p:spPr>
      </p:pic>
      <p:pic>
        <p:nvPicPr>
          <p:cNvPr id="7" name="Picture 6" descr="A screenshot of a computer&#10;&#10;Description automatically generated">
            <a:extLst>
              <a:ext uri="{FF2B5EF4-FFF2-40B4-BE49-F238E27FC236}">
                <a16:creationId xmlns:a16="http://schemas.microsoft.com/office/drawing/2014/main" id="{798F3CA3-BA5A-2836-BAA8-3BCD9225F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573" y="3938587"/>
            <a:ext cx="9061916" cy="2165461"/>
          </a:xfrm>
          <a:prstGeom prst="rect">
            <a:avLst/>
          </a:prstGeom>
        </p:spPr>
      </p:pic>
    </p:spTree>
    <p:extLst>
      <p:ext uri="{BB962C8B-B14F-4D97-AF65-F5344CB8AC3E}">
        <p14:creationId xmlns:p14="http://schemas.microsoft.com/office/powerpoint/2010/main" val="3023159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D175-E7E5-AABB-59D4-CA1FC8BF5D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10AB65-D687-A45C-8695-66D740E38720}"/>
              </a:ext>
            </a:extLst>
          </p:cNvPr>
          <p:cNvSpPr>
            <a:spLocks noGrp="1"/>
          </p:cNvSpPr>
          <p:nvPr>
            <p:ph idx="1"/>
          </p:nvPr>
        </p:nvSpPr>
        <p:spPr/>
        <p:txBody>
          <a:bodyPr>
            <a:normAutofit fontScale="92500" lnSpcReduction="20000"/>
          </a:bodyPr>
          <a:lstStyle/>
          <a:p>
            <a:r>
              <a:rPr lang="en-GB" dirty="0"/>
              <a:t>A Ref variable in React is a mutable object, but the value is persisted by React across re-renders. </a:t>
            </a:r>
          </a:p>
          <a:p>
            <a:r>
              <a:rPr lang="en-GB" dirty="0"/>
              <a:t>A ref object has a single property named current making refs have a structure similar to { current: </a:t>
            </a:r>
            <a:r>
              <a:rPr lang="en-GB" dirty="0" err="1"/>
              <a:t>ReactElementReference</a:t>
            </a:r>
            <a:r>
              <a:rPr lang="en-GB" dirty="0"/>
              <a:t> }.</a:t>
            </a:r>
          </a:p>
          <a:p>
            <a:endParaRPr lang="en-GB" dirty="0"/>
          </a:p>
          <a:p>
            <a:r>
              <a:rPr lang="en-GB" dirty="0"/>
              <a:t>The decision by the React Team to make refs persistent and mutable should be seen as a wise one. </a:t>
            </a:r>
          </a:p>
          <a:p>
            <a:r>
              <a:rPr lang="en-GB" dirty="0"/>
              <a:t>For example, during the re-rendering of a component, the DOM element may get updated during the process, then it is necessary for the ref to the DOM element to be updated too, and if not updated, the reference should be maintained. </a:t>
            </a:r>
          </a:p>
          <a:p>
            <a:r>
              <a:rPr lang="en-GB" dirty="0"/>
              <a:t>This helps to avoid inconsistencies in the final rendering.</a:t>
            </a:r>
            <a:endParaRPr lang="en-IN" dirty="0"/>
          </a:p>
        </p:txBody>
      </p:sp>
    </p:spTree>
    <p:extLst>
      <p:ext uri="{BB962C8B-B14F-4D97-AF65-F5344CB8AC3E}">
        <p14:creationId xmlns:p14="http://schemas.microsoft.com/office/powerpoint/2010/main" val="1212876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9169-9FC9-DC0E-926F-10FACA90FE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B84F91-CD9A-4848-E220-B96F43E4A2C7}"/>
              </a:ext>
            </a:extLst>
          </p:cNvPr>
          <p:cNvSpPr>
            <a:spLocks noGrp="1"/>
          </p:cNvSpPr>
          <p:nvPr>
            <p:ph idx="1"/>
          </p:nvPr>
        </p:nvSpPr>
        <p:spPr/>
        <p:txBody>
          <a:bodyPr/>
          <a:lstStyle/>
          <a:p>
            <a:r>
              <a:rPr lang="en-GB" dirty="0"/>
              <a:t>EXPLICITLY UPDATING THE VALUE OF A </a:t>
            </a:r>
            <a:r>
              <a:rPr lang="en-GB" dirty="0" err="1"/>
              <a:t>useRef</a:t>
            </a:r>
            <a:r>
              <a:rPr lang="en-GB" dirty="0"/>
              <a:t> VARIABLE #</a:t>
            </a:r>
            <a:endParaRPr lang="en-IN" dirty="0"/>
          </a:p>
        </p:txBody>
      </p:sp>
    </p:spTree>
    <p:extLst>
      <p:ext uri="{BB962C8B-B14F-4D97-AF65-F5344CB8AC3E}">
        <p14:creationId xmlns:p14="http://schemas.microsoft.com/office/powerpoint/2010/main" val="2317590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43F7-E553-223D-9DA2-004A71A4ADEB}"/>
              </a:ext>
            </a:extLst>
          </p:cNvPr>
          <p:cNvSpPr>
            <a:spLocks noGrp="1"/>
          </p:cNvSpPr>
          <p:nvPr>
            <p:ph type="title"/>
          </p:nvPr>
        </p:nvSpPr>
        <p:spPr/>
        <p:txBody>
          <a:bodyPr/>
          <a:lstStyle/>
          <a:p>
            <a:r>
              <a:rPr lang="en-IN" dirty="0"/>
              <a:t>Create new file User.js</a:t>
            </a:r>
          </a:p>
        </p:txBody>
      </p:sp>
      <p:pic>
        <p:nvPicPr>
          <p:cNvPr id="5" name="Content Placeholder 4" descr="A screen shot of a computer program&#10;&#10;Description automatically generated">
            <a:extLst>
              <a:ext uri="{FF2B5EF4-FFF2-40B4-BE49-F238E27FC236}">
                <a16:creationId xmlns:a16="http://schemas.microsoft.com/office/drawing/2014/main" id="{18618C5E-4660-4416-8DC0-08505F81E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5404" y="1825625"/>
            <a:ext cx="7661191" cy="4351338"/>
          </a:xfrm>
        </p:spPr>
      </p:pic>
    </p:spTree>
    <p:extLst>
      <p:ext uri="{BB962C8B-B14F-4D97-AF65-F5344CB8AC3E}">
        <p14:creationId xmlns:p14="http://schemas.microsoft.com/office/powerpoint/2010/main" val="3829462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FC8D-A4D4-CFE9-6B8F-448BE4AA7491}"/>
              </a:ext>
            </a:extLst>
          </p:cNvPr>
          <p:cNvSpPr>
            <a:spLocks noGrp="1"/>
          </p:cNvSpPr>
          <p:nvPr>
            <p:ph type="title"/>
          </p:nvPr>
        </p:nvSpPr>
        <p:spPr/>
        <p:txBody>
          <a:bodyPr/>
          <a:lstStyle/>
          <a:p>
            <a:endParaRPr lang="en-IN"/>
          </a:p>
        </p:txBody>
      </p:sp>
      <p:pic>
        <p:nvPicPr>
          <p:cNvPr id="5" name="Content Placeholder 4" descr="A screenshot of a computer&#10;&#10;Description automatically generated">
            <a:extLst>
              <a:ext uri="{FF2B5EF4-FFF2-40B4-BE49-F238E27FC236}">
                <a16:creationId xmlns:a16="http://schemas.microsoft.com/office/drawing/2014/main" id="{6A84AE19-3D26-A3A8-CFF3-C9E16150AC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0246" y="1825625"/>
            <a:ext cx="7971508" cy="4351338"/>
          </a:xfrm>
        </p:spPr>
      </p:pic>
    </p:spTree>
    <p:extLst>
      <p:ext uri="{BB962C8B-B14F-4D97-AF65-F5344CB8AC3E}">
        <p14:creationId xmlns:p14="http://schemas.microsoft.com/office/powerpoint/2010/main" val="1807786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2D73-BA3B-F419-411B-18AD0CAE7158}"/>
              </a:ext>
            </a:extLst>
          </p:cNvPr>
          <p:cNvSpPr>
            <a:spLocks noGrp="1"/>
          </p:cNvSpPr>
          <p:nvPr>
            <p:ph type="title"/>
          </p:nvPr>
        </p:nvSpPr>
        <p:spPr/>
        <p:txBody>
          <a:bodyPr/>
          <a:lstStyle/>
          <a:p>
            <a:r>
              <a:rPr lang="en-IN" dirty="0"/>
              <a:t>Run app and check output.</a:t>
            </a:r>
          </a:p>
        </p:txBody>
      </p:sp>
      <p:sp>
        <p:nvSpPr>
          <p:cNvPr id="3" name="Content Placeholder 2">
            <a:extLst>
              <a:ext uri="{FF2B5EF4-FFF2-40B4-BE49-F238E27FC236}">
                <a16:creationId xmlns:a16="http://schemas.microsoft.com/office/drawing/2014/main" id="{E65F87CE-A97D-FD7E-464B-9109C5D5259F}"/>
              </a:ext>
            </a:extLst>
          </p:cNvPr>
          <p:cNvSpPr>
            <a:spLocks noGrp="1"/>
          </p:cNvSpPr>
          <p:nvPr>
            <p:ph idx="1"/>
          </p:nvPr>
        </p:nvSpPr>
        <p:spPr/>
        <p:txBody>
          <a:bodyPr/>
          <a:lstStyle/>
          <a:p>
            <a:r>
              <a:rPr lang="en-IN" dirty="0"/>
              <a:t>Check what you get in console.</a:t>
            </a:r>
          </a:p>
        </p:txBody>
      </p:sp>
    </p:spTree>
    <p:extLst>
      <p:ext uri="{BB962C8B-B14F-4D97-AF65-F5344CB8AC3E}">
        <p14:creationId xmlns:p14="http://schemas.microsoft.com/office/powerpoint/2010/main" val="1418284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6E33-8EE6-2DE0-474F-043E8FA0B1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0E5FA8-689C-9B1D-0453-00706AE47559}"/>
              </a:ext>
            </a:extLst>
          </p:cNvPr>
          <p:cNvSpPr>
            <a:spLocks noGrp="1"/>
          </p:cNvSpPr>
          <p:nvPr>
            <p:ph idx="1"/>
          </p:nvPr>
        </p:nvSpPr>
        <p:spPr/>
        <p:txBody>
          <a:bodyPr/>
          <a:lstStyle/>
          <a:p>
            <a:r>
              <a:rPr lang="en-GB" dirty="0"/>
              <a:t>The update to a </a:t>
            </a:r>
            <a:r>
              <a:rPr lang="en-GB" dirty="0" err="1"/>
              <a:t>useRef</a:t>
            </a:r>
            <a:r>
              <a:rPr lang="en-GB" dirty="0"/>
              <a:t> variable, the new value can be assigned to the .current of a ref variable. This should be done with caution when a ref variable is referencing a DOM element which can cause some unexpected </a:t>
            </a:r>
            <a:r>
              <a:rPr lang="en-GB" dirty="0" err="1"/>
              <a:t>behavior</a:t>
            </a:r>
            <a:r>
              <a:rPr lang="en-GB" dirty="0"/>
              <a:t>, aside from this, updating a ref variable is safe.</a:t>
            </a:r>
            <a:endParaRPr lang="en-IN" dirty="0"/>
          </a:p>
        </p:txBody>
      </p:sp>
    </p:spTree>
    <p:extLst>
      <p:ext uri="{BB962C8B-B14F-4D97-AF65-F5344CB8AC3E}">
        <p14:creationId xmlns:p14="http://schemas.microsoft.com/office/powerpoint/2010/main" val="2656327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C15A-8DA1-FFFD-E00F-78B1841584B5}"/>
              </a:ext>
            </a:extLst>
          </p:cNvPr>
          <p:cNvSpPr>
            <a:spLocks noGrp="1"/>
          </p:cNvSpPr>
          <p:nvPr>
            <p:ph type="title"/>
          </p:nvPr>
        </p:nvSpPr>
        <p:spPr/>
        <p:txBody>
          <a:bodyPr/>
          <a:lstStyle/>
          <a:p>
            <a:r>
              <a:rPr lang="en-IN" dirty="0"/>
              <a:t>Storing Values In </a:t>
            </a:r>
            <a:r>
              <a:rPr lang="en-IN" dirty="0" err="1"/>
              <a:t>useRef</a:t>
            </a:r>
            <a:r>
              <a:rPr lang="en-IN" dirty="0"/>
              <a:t> #</a:t>
            </a:r>
          </a:p>
        </p:txBody>
      </p:sp>
      <p:sp>
        <p:nvSpPr>
          <p:cNvPr id="3" name="Content Placeholder 2">
            <a:extLst>
              <a:ext uri="{FF2B5EF4-FFF2-40B4-BE49-F238E27FC236}">
                <a16:creationId xmlns:a16="http://schemas.microsoft.com/office/drawing/2014/main" id="{B50833DF-0015-796A-8D39-B519D4BDDCA4}"/>
              </a:ext>
            </a:extLst>
          </p:cNvPr>
          <p:cNvSpPr>
            <a:spLocks noGrp="1"/>
          </p:cNvSpPr>
          <p:nvPr>
            <p:ph idx="1"/>
          </p:nvPr>
        </p:nvSpPr>
        <p:spPr/>
        <p:txBody>
          <a:bodyPr/>
          <a:lstStyle/>
          <a:p>
            <a:r>
              <a:rPr lang="en-GB" dirty="0"/>
              <a:t>A unique way to implement a </a:t>
            </a:r>
            <a:r>
              <a:rPr lang="en-GB" dirty="0" err="1"/>
              <a:t>useRef</a:t>
            </a:r>
            <a:r>
              <a:rPr lang="en-GB" dirty="0"/>
              <a:t> hook is to use it to store values instead of DOM references. </a:t>
            </a:r>
          </a:p>
          <a:p>
            <a:r>
              <a:rPr lang="en-GB" dirty="0"/>
              <a:t>These values can either be a state that does not need to change too often or a state that should change as frequently as possible but should not trigger full re-rendering of the component.</a:t>
            </a:r>
            <a:endParaRPr lang="en-IN" dirty="0"/>
          </a:p>
        </p:txBody>
      </p:sp>
    </p:spTree>
    <p:extLst>
      <p:ext uri="{BB962C8B-B14F-4D97-AF65-F5344CB8AC3E}">
        <p14:creationId xmlns:p14="http://schemas.microsoft.com/office/powerpoint/2010/main" val="410194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1EBC-9669-226B-9126-21F49258B5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F719A2-6077-8AAD-E394-E2A9B107D28C}"/>
              </a:ext>
            </a:extLst>
          </p:cNvPr>
          <p:cNvSpPr>
            <a:spLocks noGrp="1"/>
          </p:cNvSpPr>
          <p:nvPr>
            <p:ph idx="1"/>
          </p:nvPr>
        </p:nvSpPr>
        <p:spPr/>
        <p:txBody>
          <a:bodyPr/>
          <a:lstStyle/>
          <a:p>
            <a:r>
              <a:rPr lang="en-GB" dirty="0"/>
              <a:t>But with </a:t>
            </a:r>
            <a:r>
              <a:rPr lang="en-GB" dirty="0" err="1"/>
              <a:t>useMemo</a:t>
            </a:r>
            <a:r>
              <a:rPr lang="en-GB" dirty="0"/>
              <a:t>, React remembers the result of that function as long as its inputs stay the same. So, if your inputs don't change, React just grabs the stored result instead of recalculating it every time. This saves time and makes your app snappier.</a:t>
            </a:r>
          </a:p>
          <a:p>
            <a:endParaRPr lang="en-GB" dirty="0"/>
          </a:p>
          <a:p>
            <a:r>
              <a:rPr lang="en-GB" dirty="0"/>
              <a:t>In simple terms, </a:t>
            </a:r>
            <a:r>
              <a:rPr lang="en-GB" dirty="0" err="1"/>
              <a:t>useMemo</a:t>
            </a:r>
            <a:r>
              <a:rPr lang="en-GB" dirty="0"/>
              <a:t> is like having a smart assistant who remembers the answers to math problems, so you don't have to solve them again and again.</a:t>
            </a:r>
            <a:endParaRPr lang="en-IN" dirty="0"/>
          </a:p>
        </p:txBody>
      </p:sp>
    </p:spTree>
    <p:extLst>
      <p:ext uri="{BB962C8B-B14F-4D97-AF65-F5344CB8AC3E}">
        <p14:creationId xmlns:p14="http://schemas.microsoft.com/office/powerpoint/2010/main" val="2384971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ECD3-369C-DEFB-04FC-635009062FD7}"/>
              </a:ext>
            </a:extLst>
          </p:cNvPr>
          <p:cNvSpPr>
            <a:spLocks noGrp="1"/>
          </p:cNvSpPr>
          <p:nvPr>
            <p:ph type="title"/>
          </p:nvPr>
        </p:nvSpPr>
        <p:spPr/>
        <p:txBody>
          <a:bodyPr/>
          <a:lstStyle/>
          <a:p>
            <a:r>
              <a:rPr lang="en-IN" dirty="0"/>
              <a:t>Create new file UseRefVariable.js and add the code</a:t>
            </a:r>
          </a:p>
        </p:txBody>
      </p:sp>
      <p:pic>
        <p:nvPicPr>
          <p:cNvPr id="5" name="Content Placeholder 4" descr="A screenshot of a computer program&#10;&#10;Description automatically generated">
            <a:extLst>
              <a:ext uri="{FF2B5EF4-FFF2-40B4-BE49-F238E27FC236}">
                <a16:creationId xmlns:a16="http://schemas.microsoft.com/office/drawing/2014/main" id="{07C075B9-89E9-9FDA-05D6-E0F0E0EB63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0715" y="1825625"/>
            <a:ext cx="6950569" cy="4351338"/>
          </a:xfrm>
        </p:spPr>
      </p:pic>
    </p:spTree>
    <p:extLst>
      <p:ext uri="{BB962C8B-B14F-4D97-AF65-F5344CB8AC3E}">
        <p14:creationId xmlns:p14="http://schemas.microsoft.com/office/powerpoint/2010/main" val="2278077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5FAF-7DAF-0982-2881-C33C5C88CE86}"/>
              </a:ext>
            </a:extLst>
          </p:cNvPr>
          <p:cNvSpPr>
            <a:spLocks noGrp="1"/>
          </p:cNvSpPr>
          <p:nvPr>
            <p:ph type="title"/>
          </p:nvPr>
        </p:nvSpPr>
        <p:spPr/>
        <p:txBody>
          <a:bodyPr/>
          <a:lstStyle/>
          <a:p>
            <a:r>
              <a:rPr lang="en-IN" dirty="0"/>
              <a:t>Import it to App.js</a:t>
            </a:r>
          </a:p>
        </p:txBody>
      </p:sp>
      <p:pic>
        <p:nvPicPr>
          <p:cNvPr id="5" name="Content Placeholder 4" descr="A screenshot of a computer program&#10;&#10;Description automatically generated">
            <a:extLst>
              <a:ext uri="{FF2B5EF4-FFF2-40B4-BE49-F238E27FC236}">
                <a16:creationId xmlns:a16="http://schemas.microsoft.com/office/drawing/2014/main" id="{966AF32C-0881-0017-A43A-D78562F1B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2417" y="1825625"/>
            <a:ext cx="6567165" cy="4351338"/>
          </a:xfrm>
        </p:spPr>
      </p:pic>
    </p:spTree>
    <p:extLst>
      <p:ext uri="{BB962C8B-B14F-4D97-AF65-F5344CB8AC3E}">
        <p14:creationId xmlns:p14="http://schemas.microsoft.com/office/powerpoint/2010/main" val="3045556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E77D-6C25-551C-E38B-6485C65779DE}"/>
              </a:ext>
            </a:extLst>
          </p:cNvPr>
          <p:cNvSpPr>
            <a:spLocks noGrp="1"/>
          </p:cNvSpPr>
          <p:nvPr>
            <p:ph type="title"/>
          </p:nvPr>
        </p:nvSpPr>
        <p:spPr/>
        <p:txBody>
          <a:bodyPr/>
          <a:lstStyle/>
          <a:p>
            <a:r>
              <a:rPr lang="en-IN" dirty="0"/>
              <a:t>Run app and check output.</a:t>
            </a:r>
          </a:p>
        </p:txBody>
      </p:sp>
      <p:pic>
        <p:nvPicPr>
          <p:cNvPr id="5" name="Content Placeholder 4" descr="A screenshot of a computer&#10;&#10;Description automatically generated">
            <a:extLst>
              <a:ext uri="{FF2B5EF4-FFF2-40B4-BE49-F238E27FC236}">
                <a16:creationId xmlns:a16="http://schemas.microsoft.com/office/drawing/2014/main" id="{A705E41A-23F1-69B8-81AC-ED8A9FC0A2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84832"/>
            <a:ext cx="10515600" cy="4032924"/>
          </a:xfrm>
        </p:spPr>
      </p:pic>
    </p:spTree>
    <p:extLst>
      <p:ext uri="{BB962C8B-B14F-4D97-AF65-F5344CB8AC3E}">
        <p14:creationId xmlns:p14="http://schemas.microsoft.com/office/powerpoint/2010/main" val="4200300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3A21AE-2844-5F82-D8AC-87343FAE81B5}"/>
              </a:ext>
            </a:extLst>
          </p:cNvPr>
          <p:cNvSpPr>
            <a:spLocks noGrp="1"/>
          </p:cNvSpPr>
          <p:nvPr>
            <p:ph idx="1"/>
          </p:nvPr>
        </p:nvSpPr>
        <p:spPr>
          <a:xfrm>
            <a:off x="783019" y="588032"/>
            <a:ext cx="10515600" cy="4351338"/>
          </a:xfrm>
        </p:spPr>
        <p:txBody>
          <a:bodyPr/>
          <a:lstStyle/>
          <a:p>
            <a:r>
              <a:rPr lang="en-IN" dirty="0"/>
              <a:t>Without restarting, update anything in the file and save and check output. I re-write the div and save</a:t>
            </a:r>
          </a:p>
          <a:p>
            <a:endParaRPr lang="en-IN" dirty="0"/>
          </a:p>
          <a:p>
            <a:endParaRPr lang="en-IN" dirty="0"/>
          </a:p>
        </p:txBody>
      </p:sp>
      <p:pic>
        <p:nvPicPr>
          <p:cNvPr id="5" name="Picture 4" descr="A screen shot of a computer program&#10;&#10;Description automatically generated">
            <a:extLst>
              <a:ext uri="{FF2B5EF4-FFF2-40B4-BE49-F238E27FC236}">
                <a16:creationId xmlns:a16="http://schemas.microsoft.com/office/drawing/2014/main" id="{50AE13E2-CE10-3D1B-5176-06E16CDDB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064" y="1936300"/>
            <a:ext cx="5632739" cy="4496031"/>
          </a:xfrm>
          <a:prstGeom prst="rect">
            <a:avLst/>
          </a:prstGeom>
        </p:spPr>
      </p:pic>
    </p:spTree>
    <p:extLst>
      <p:ext uri="{BB962C8B-B14F-4D97-AF65-F5344CB8AC3E}">
        <p14:creationId xmlns:p14="http://schemas.microsoft.com/office/powerpoint/2010/main" val="3579037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93414-1470-58A8-2FFB-D2289E8BA8F5}"/>
              </a:ext>
            </a:extLst>
          </p:cNvPr>
          <p:cNvSpPr>
            <a:spLocks noGrp="1"/>
          </p:cNvSpPr>
          <p:nvPr>
            <p:ph type="title"/>
          </p:nvPr>
        </p:nvSpPr>
        <p:spPr/>
        <p:txBody>
          <a:bodyPr/>
          <a:lstStyle/>
          <a:p>
            <a:r>
              <a:rPr lang="en-IN" dirty="0"/>
              <a:t>It updates the value. Why?</a:t>
            </a:r>
          </a:p>
        </p:txBody>
      </p:sp>
      <p:pic>
        <p:nvPicPr>
          <p:cNvPr id="5" name="Content Placeholder 4" descr="A screenshot of a computer&#10;&#10;Description automatically generated">
            <a:extLst>
              <a:ext uri="{FF2B5EF4-FFF2-40B4-BE49-F238E27FC236}">
                <a16:creationId xmlns:a16="http://schemas.microsoft.com/office/drawing/2014/main" id="{DD34A7AE-5CDE-CB07-EDAC-10E3421AE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539" y="2581996"/>
            <a:ext cx="9188922" cy="2838596"/>
          </a:xfrm>
        </p:spPr>
      </p:pic>
    </p:spTree>
    <p:extLst>
      <p:ext uri="{BB962C8B-B14F-4D97-AF65-F5344CB8AC3E}">
        <p14:creationId xmlns:p14="http://schemas.microsoft.com/office/powerpoint/2010/main" val="3715883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D358-44C9-F2FA-C080-9FC8F3942256}"/>
              </a:ext>
            </a:extLst>
          </p:cNvPr>
          <p:cNvSpPr>
            <a:spLocks noGrp="1"/>
          </p:cNvSpPr>
          <p:nvPr>
            <p:ph type="title"/>
          </p:nvPr>
        </p:nvSpPr>
        <p:spPr/>
        <p:txBody>
          <a:bodyPr/>
          <a:lstStyle/>
          <a:p>
            <a:r>
              <a:rPr lang="en-IN" dirty="0"/>
              <a:t>Now, wrap the Counts component in the </a:t>
            </a:r>
            <a:r>
              <a:rPr lang="en-IN" dirty="0" err="1"/>
              <a:t>React.memo</a:t>
            </a:r>
            <a:r>
              <a:rPr lang="en-IN" dirty="0"/>
              <a:t>() and guess the output.</a:t>
            </a:r>
          </a:p>
        </p:txBody>
      </p:sp>
      <p:pic>
        <p:nvPicPr>
          <p:cNvPr id="5" name="Content Placeholder 4" descr="A screen shot of a computer program&#10;&#10;Description automatically generated">
            <a:extLst>
              <a:ext uri="{FF2B5EF4-FFF2-40B4-BE49-F238E27FC236}">
                <a16:creationId xmlns:a16="http://schemas.microsoft.com/office/drawing/2014/main" id="{AA09EF40-6480-573A-76D8-25D354A595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772" y="1825625"/>
            <a:ext cx="5404455" cy="4351338"/>
          </a:xfrm>
        </p:spPr>
      </p:pic>
    </p:spTree>
    <p:extLst>
      <p:ext uri="{BB962C8B-B14F-4D97-AF65-F5344CB8AC3E}">
        <p14:creationId xmlns:p14="http://schemas.microsoft.com/office/powerpoint/2010/main" val="2829628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0FBE-8A38-C8B4-4B56-20967CDE8F9A}"/>
              </a:ext>
            </a:extLst>
          </p:cNvPr>
          <p:cNvSpPr>
            <a:spLocks noGrp="1"/>
          </p:cNvSpPr>
          <p:nvPr>
            <p:ph type="title"/>
          </p:nvPr>
        </p:nvSpPr>
        <p:spPr/>
        <p:txBody>
          <a:bodyPr/>
          <a:lstStyle/>
          <a:p>
            <a:r>
              <a:rPr lang="en-IN" dirty="0"/>
              <a:t>It’s always 0. Here because of </a:t>
            </a:r>
            <a:r>
              <a:rPr lang="en-IN" dirty="0" err="1"/>
              <a:t>React.memo</a:t>
            </a:r>
            <a:r>
              <a:rPr lang="en-IN" dirty="0"/>
              <a:t>() counts component does </a:t>
            </a:r>
            <a:r>
              <a:rPr lang="en-IN"/>
              <a:t>not re-render.</a:t>
            </a:r>
          </a:p>
        </p:txBody>
      </p:sp>
      <p:pic>
        <p:nvPicPr>
          <p:cNvPr id="5" name="Content Placeholder 4" descr="A screenshot of a computer&#10;&#10;Description automatically generated">
            <a:extLst>
              <a:ext uri="{FF2B5EF4-FFF2-40B4-BE49-F238E27FC236}">
                <a16:creationId xmlns:a16="http://schemas.microsoft.com/office/drawing/2014/main" id="{119E5E0B-D578-6C80-3A43-A7F879036E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337" y="2670900"/>
            <a:ext cx="10211325" cy="2660787"/>
          </a:xfrm>
        </p:spPr>
      </p:pic>
    </p:spTree>
    <p:extLst>
      <p:ext uri="{BB962C8B-B14F-4D97-AF65-F5344CB8AC3E}">
        <p14:creationId xmlns:p14="http://schemas.microsoft.com/office/powerpoint/2010/main" val="171734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17C-1147-B5B7-529B-954ACE12ED57}"/>
              </a:ext>
            </a:extLst>
          </p:cNvPr>
          <p:cNvSpPr>
            <a:spLocks noGrp="1"/>
          </p:cNvSpPr>
          <p:nvPr>
            <p:ph type="title"/>
          </p:nvPr>
        </p:nvSpPr>
        <p:spPr/>
        <p:txBody>
          <a:bodyPr/>
          <a:lstStyle/>
          <a:p>
            <a:endParaRPr lang="en-IN"/>
          </a:p>
        </p:txBody>
      </p:sp>
      <p:pic>
        <p:nvPicPr>
          <p:cNvPr id="5" name="Content Placeholder 4" descr="A screen shot of a computer&#10;&#10;Description automatically generated">
            <a:extLst>
              <a:ext uri="{FF2B5EF4-FFF2-40B4-BE49-F238E27FC236}">
                <a16:creationId xmlns:a16="http://schemas.microsoft.com/office/drawing/2014/main" id="{E54238AB-9262-DF7D-905D-4321237E66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886" y="1825625"/>
            <a:ext cx="6396228" cy="4351338"/>
          </a:xfrm>
        </p:spPr>
      </p:pic>
    </p:spTree>
    <p:extLst>
      <p:ext uri="{BB962C8B-B14F-4D97-AF65-F5344CB8AC3E}">
        <p14:creationId xmlns:p14="http://schemas.microsoft.com/office/powerpoint/2010/main" val="264683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63F6-B49C-A1A4-2C8E-75D786D1C6DE}"/>
              </a:ext>
            </a:extLst>
          </p:cNvPr>
          <p:cNvSpPr>
            <a:spLocks noGrp="1"/>
          </p:cNvSpPr>
          <p:nvPr>
            <p:ph type="title"/>
          </p:nvPr>
        </p:nvSpPr>
        <p:spPr/>
        <p:txBody>
          <a:bodyPr/>
          <a:lstStyle/>
          <a:p>
            <a:r>
              <a:rPr lang="en-IN" dirty="0"/>
              <a:t>With </a:t>
            </a:r>
            <a:r>
              <a:rPr lang="en-IN" dirty="0" err="1"/>
              <a:t>useMemo</a:t>
            </a:r>
            <a:r>
              <a:rPr lang="en-IN" dirty="0"/>
              <a:t>()</a:t>
            </a:r>
          </a:p>
        </p:txBody>
      </p:sp>
      <p:pic>
        <p:nvPicPr>
          <p:cNvPr id="5" name="Content Placeholder 4" descr="A screenshot of a computer program&#10;&#10;Description automatically generated">
            <a:extLst>
              <a:ext uri="{FF2B5EF4-FFF2-40B4-BE49-F238E27FC236}">
                <a16:creationId xmlns:a16="http://schemas.microsoft.com/office/drawing/2014/main" id="{06D4F797-B9A2-794A-6EAD-B2647DB678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110" y="1825625"/>
            <a:ext cx="7191680" cy="4829546"/>
          </a:xfrm>
        </p:spPr>
      </p:pic>
    </p:spTree>
    <p:extLst>
      <p:ext uri="{BB962C8B-B14F-4D97-AF65-F5344CB8AC3E}">
        <p14:creationId xmlns:p14="http://schemas.microsoft.com/office/powerpoint/2010/main" val="325889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58CE-15C8-4E56-9CFF-4E4584C7FF2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8A2091D-A7E9-40DF-EFA8-388EF54DA292}"/>
              </a:ext>
            </a:extLst>
          </p:cNvPr>
          <p:cNvSpPr>
            <a:spLocks noGrp="1"/>
          </p:cNvSpPr>
          <p:nvPr>
            <p:ph idx="1"/>
          </p:nvPr>
        </p:nvSpPr>
        <p:spPr/>
        <p:txBody>
          <a:bodyPr/>
          <a:lstStyle/>
          <a:p>
            <a:r>
              <a:rPr lang="en-IN" dirty="0" err="1"/>
              <a:t>Usecase</a:t>
            </a:r>
            <a:r>
              <a:rPr lang="en-IN" dirty="0"/>
              <a:t> 1 : Heavy Computation</a:t>
            </a:r>
          </a:p>
          <a:p>
            <a:endParaRPr lang="en-IN" dirty="0"/>
          </a:p>
          <a:p>
            <a:r>
              <a:rPr lang="en-GB" dirty="0"/>
              <a:t>Let's suppose we're building a tool to help users find all of the prime numbers between 0 and </a:t>
            </a:r>
            <a:r>
              <a:rPr lang="en-GB" dirty="0" err="1"/>
              <a:t>selectedNum</a:t>
            </a:r>
            <a:r>
              <a:rPr lang="en-GB" dirty="0"/>
              <a:t>, where </a:t>
            </a:r>
            <a:r>
              <a:rPr lang="en-GB" dirty="0" err="1"/>
              <a:t>selectedNum</a:t>
            </a:r>
            <a:r>
              <a:rPr lang="en-GB" dirty="0"/>
              <a:t> is a user-supplied value.</a:t>
            </a:r>
          </a:p>
          <a:p>
            <a:r>
              <a:rPr lang="en-GB" dirty="0"/>
              <a:t> A prime number is a number that can only be divided by 1 and itself, like 17.</a:t>
            </a:r>
            <a:endParaRPr lang="en-IN" dirty="0"/>
          </a:p>
        </p:txBody>
      </p:sp>
    </p:spTree>
    <p:extLst>
      <p:ext uri="{BB962C8B-B14F-4D97-AF65-F5344CB8AC3E}">
        <p14:creationId xmlns:p14="http://schemas.microsoft.com/office/powerpoint/2010/main" val="356833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B078-645D-9E13-FBDB-BAD5127409F7}"/>
              </a:ext>
            </a:extLst>
          </p:cNvPr>
          <p:cNvSpPr>
            <a:spLocks noGrp="1"/>
          </p:cNvSpPr>
          <p:nvPr>
            <p:ph type="title"/>
          </p:nvPr>
        </p:nvSpPr>
        <p:spPr/>
        <p:txBody>
          <a:bodyPr/>
          <a:lstStyle/>
          <a:p>
            <a:r>
              <a:rPr lang="en-IN" dirty="0"/>
              <a:t>Create new react app</a:t>
            </a:r>
          </a:p>
        </p:txBody>
      </p:sp>
      <p:sp>
        <p:nvSpPr>
          <p:cNvPr id="3" name="Content Placeholder 2">
            <a:extLst>
              <a:ext uri="{FF2B5EF4-FFF2-40B4-BE49-F238E27FC236}">
                <a16:creationId xmlns:a16="http://schemas.microsoft.com/office/drawing/2014/main" id="{EE787E3C-5B91-74C7-5E1D-8711BCE4C9A9}"/>
              </a:ext>
            </a:extLst>
          </p:cNvPr>
          <p:cNvSpPr>
            <a:spLocks noGrp="1"/>
          </p:cNvSpPr>
          <p:nvPr>
            <p:ph idx="1"/>
          </p:nvPr>
        </p:nvSpPr>
        <p:spPr/>
        <p:txBody>
          <a:bodyPr/>
          <a:lstStyle/>
          <a:p>
            <a:r>
              <a:rPr lang="en-IN" dirty="0"/>
              <a:t>Create-react-app </a:t>
            </a:r>
            <a:r>
              <a:rPr lang="en-IN" dirty="0" err="1"/>
              <a:t>usememodemo</a:t>
            </a:r>
            <a:endParaRPr lang="en-IN" dirty="0"/>
          </a:p>
        </p:txBody>
      </p:sp>
    </p:spTree>
    <p:extLst>
      <p:ext uri="{BB962C8B-B14F-4D97-AF65-F5344CB8AC3E}">
        <p14:creationId xmlns:p14="http://schemas.microsoft.com/office/powerpoint/2010/main" val="345808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C4D8-4736-9419-265A-C7C44BF84813}"/>
              </a:ext>
            </a:extLst>
          </p:cNvPr>
          <p:cNvSpPr>
            <a:spLocks noGrp="1"/>
          </p:cNvSpPr>
          <p:nvPr>
            <p:ph type="title"/>
          </p:nvPr>
        </p:nvSpPr>
        <p:spPr/>
        <p:txBody>
          <a:bodyPr>
            <a:normAutofit/>
          </a:bodyPr>
          <a:lstStyle/>
          <a:p>
            <a:pPr algn="ctr"/>
            <a:r>
              <a:rPr lang="en-IN" sz="2400" dirty="0"/>
              <a:t>Inside </a:t>
            </a:r>
            <a:r>
              <a:rPr lang="en-IN" sz="2400" dirty="0" err="1"/>
              <a:t>src</a:t>
            </a:r>
            <a:r>
              <a:rPr lang="en-IN" sz="2400" dirty="0" err="1">
                <a:sym typeface="Wingdings" panose="05000000000000000000" pitchFamily="2" charset="2"/>
              </a:rPr>
              <a:t>create</a:t>
            </a:r>
            <a:r>
              <a:rPr lang="en-IN" sz="2400" dirty="0">
                <a:sym typeface="Wingdings" panose="05000000000000000000" pitchFamily="2" charset="2"/>
              </a:rPr>
              <a:t> new file PrimeNo.js</a:t>
            </a:r>
            <a:endParaRPr lang="en-IN" sz="2400" dirty="0"/>
          </a:p>
        </p:txBody>
      </p:sp>
      <p:pic>
        <p:nvPicPr>
          <p:cNvPr id="5" name="Content Placeholder 4" descr="A screen shot of a computer&#10;&#10;Description automatically generated">
            <a:extLst>
              <a:ext uri="{FF2B5EF4-FFF2-40B4-BE49-F238E27FC236}">
                <a16:creationId xmlns:a16="http://schemas.microsoft.com/office/drawing/2014/main" id="{D1399E78-16DC-C47F-C448-9F69EF0B7A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2197" y="1825625"/>
            <a:ext cx="2307606" cy="4351338"/>
          </a:xfrm>
        </p:spPr>
      </p:pic>
    </p:spTree>
    <p:extLst>
      <p:ext uri="{BB962C8B-B14F-4D97-AF65-F5344CB8AC3E}">
        <p14:creationId xmlns:p14="http://schemas.microsoft.com/office/powerpoint/2010/main" val="129296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TotalTime>
  <Words>1222</Words>
  <Application>Microsoft Office PowerPoint</Application>
  <PresentationFormat>Widescreen</PresentationFormat>
  <Paragraphs>77</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Aptos</vt:lpstr>
      <vt:lpstr>Aptos Display</vt:lpstr>
      <vt:lpstr>Arial</vt:lpstr>
      <vt:lpstr>Wingdings</vt:lpstr>
      <vt:lpstr>Office Theme</vt:lpstr>
      <vt:lpstr>useMemo in React</vt:lpstr>
      <vt:lpstr>PowerPoint Presentation</vt:lpstr>
      <vt:lpstr>PowerPoint Presentation</vt:lpstr>
      <vt:lpstr>PowerPoint Presentation</vt:lpstr>
      <vt:lpstr>PowerPoint Presentation</vt:lpstr>
      <vt:lpstr>With useMemo()</vt:lpstr>
      <vt:lpstr>PowerPoint Presentation</vt:lpstr>
      <vt:lpstr>Create new react app</vt:lpstr>
      <vt:lpstr>Inside srccreate new file PrimeNo.js</vt:lpstr>
      <vt:lpstr>PrimeNo.js</vt:lpstr>
      <vt:lpstr>PowerPoint Presentation</vt:lpstr>
      <vt:lpstr>PowerPoint Presentation</vt:lpstr>
      <vt:lpstr>Import PrimeNo in App.js</vt:lpstr>
      <vt:lpstr>Run Application and check output.</vt:lpstr>
      <vt:lpstr>PowerPoint Presentation</vt:lpstr>
      <vt:lpstr>Now, say the example also feature digital clock.</vt:lpstr>
      <vt:lpstr>Install date-fns</vt:lpstr>
      <vt:lpstr>Modify PrimeNo.js file</vt:lpstr>
      <vt:lpstr>PowerPoint Presentation</vt:lpstr>
      <vt:lpstr>Create useTime()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create useRefDemo.js and add the code</vt:lpstr>
      <vt:lpstr>Import UseRefDemo in the App.js</vt:lpstr>
      <vt:lpstr>Run the application and check output.</vt:lpstr>
      <vt:lpstr>PowerPoint Presentation</vt:lpstr>
      <vt:lpstr>PowerPoint Presentation</vt:lpstr>
      <vt:lpstr>Create new file User.js</vt:lpstr>
      <vt:lpstr>PowerPoint Presentation</vt:lpstr>
      <vt:lpstr>Run app and check output.</vt:lpstr>
      <vt:lpstr>PowerPoint Presentation</vt:lpstr>
      <vt:lpstr>Storing Values In useRef #</vt:lpstr>
      <vt:lpstr>Create new file UseRefVariable.js and add the code</vt:lpstr>
      <vt:lpstr>Import it to App.js</vt:lpstr>
      <vt:lpstr>Run app and check output.</vt:lpstr>
      <vt:lpstr>PowerPoint Presentation</vt:lpstr>
      <vt:lpstr>It updates the value. Why?</vt:lpstr>
      <vt:lpstr>Now, wrap the Counts component in the React.memo() and guess the output.</vt:lpstr>
      <vt:lpstr>It’s always 0. Here because of React.memo() counts component does not re-render.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useMemo in React</dc:title>
  <dc:creator>Krunal Trivedi</dc:creator>
  <cp:lastModifiedBy>Krunal Trivedi</cp:lastModifiedBy>
  <cp:revision>5</cp:revision>
  <dcterms:created xsi:type="dcterms:W3CDTF">2024-03-01T12:44:51Z</dcterms:created>
  <dcterms:modified xsi:type="dcterms:W3CDTF">2024-03-01T17:10:57Z</dcterms:modified>
</cp:coreProperties>
</file>