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  <p:sldMasterId id="2147483854" r:id="rId2"/>
  </p:sldMasterIdLst>
  <p:notesMasterIdLst>
    <p:notesMasterId r:id="rId15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864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891DE-379B-4926-92E1-371E0E5A8D06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B4E4-89F4-4805-804B-0AB2F17C3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88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 „Padding“ wird der (Innen-)Abstand zwischen dem Rahmen (border) und dem eigentlichen Inhalt bezeichnet.</a:t>
            </a:r>
          </a:p>
          <a:p>
            <a:r>
              <a:rPr lang="de-DE" dirty="0"/>
              <a:t>„Margin“ heißt der Außenabstand des Elements zu den anderen Elementen.</a:t>
            </a:r>
          </a:p>
          <a:p>
            <a:r>
              <a:rPr lang="de-DE" dirty="0"/>
              <a:t>Die Abstände und der Rahmen werden zur ursprünglichen Größe des Elementes hinzuaddiert, außer, man definiert im CSS „box-sizing: border-box;“.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9509-3B10-45E6-BF83-5ACE9E9ECDAC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41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42030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73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70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135123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594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29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98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192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894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17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07391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464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472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482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845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64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3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9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4911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5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1D9F1-F87A-4A85-A332-ADD01AF58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Modul 02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BA2E75-65AB-4156-B06C-D52D1D1B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CSS Grundlagen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2D524-0B93-4393-8B8C-E8E7A91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46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Wichtige CSS </a:t>
            </a:r>
            <a:r>
              <a:rPr spc="-5" dirty="0"/>
              <a:t>– </a:t>
            </a:r>
            <a:r>
              <a:rPr spc="-10" dirty="0"/>
              <a:t>Eigenschaften</a:t>
            </a:r>
            <a:r>
              <a:rPr spc="-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51333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Schrift /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b="1" spc="-85" dirty="0">
                <a:latin typeface="Calibri"/>
                <a:cs typeface="Calibri"/>
              </a:rPr>
              <a:t>Text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53580"/>
              </p:ext>
            </p:extLst>
          </p:nvPr>
        </p:nvGraphicFramePr>
        <p:xfrm>
          <a:off x="1180415" y="2352738"/>
          <a:ext cx="8128000" cy="2377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Beschreibung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Werte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font-family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Schriftart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Schriftart-Name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font-size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Schriftgröße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Größenangabe(Pixel)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font-style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Schriftstil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Italic,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normal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font-weight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Schriftgewicht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bold,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normal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text-decoration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Textdekoration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Underline,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line-t</a:t>
                      </a:r>
                      <a:r>
                        <a:rPr lang="de-DE" sz="20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rough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44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Wichtige CSS </a:t>
            </a:r>
            <a:r>
              <a:rPr spc="-5" dirty="0"/>
              <a:t>– </a:t>
            </a:r>
            <a:r>
              <a:rPr spc="-10" dirty="0"/>
              <a:t>Eigenschaften</a:t>
            </a:r>
            <a:r>
              <a:rPr spc="-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894926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Ausrichtung </a:t>
            </a:r>
            <a:r>
              <a:rPr sz="3200" b="1" dirty="0">
                <a:latin typeface="Calibri"/>
                <a:cs typeface="Calibri"/>
              </a:rPr>
              <a:t>/ </a:t>
            </a:r>
            <a:r>
              <a:rPr sz="3200" b="1" spc="-10" dirty="0">
                <a:latin typeface="Calibri"/>
                <a:cs typeface="Calibri"/>
              </a:rPr>
              <a:t>Darstellung </a:t>
            </a:r>
            <a:r>
              <a:rPr sz="3200" b="1" dirty="0">
                <a:latin typeface="Calibri"/>
                <a:cs typeface="Calibri"/>
              </a:rPr>
              <a:t>/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Positionierung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58419" y="2406968"/>
          <a:ext cx="10195382" cy="3485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7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Beschreibung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Werte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text-align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Horizontale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Textausrichtung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left,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center,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right,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justify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vertical-align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Vertikale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Textausrichtung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top,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center,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bottom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height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Höhe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Längenangabe,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Prozentangabe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width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Breite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Längenangabe,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Prozentangabe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92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position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Positionsart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static, relative,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absolute,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fixed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display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Anzeigeart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None,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block, inline,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inline-block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92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top,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right,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bottom,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left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Position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Längenangabe,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Prozentangabe,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auto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13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02CB5-E04B-4D6E-BBF8-216982ED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Box-Modell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49302F-17A5-4E4A-ABAE-B21A7AE9D485}"/>
              </a:ext>
            </a:extLst>
          </p:cNvPr>
          <p:cNvSpPr/>
          <p:nvPr/>
        </p:nvSpPr>
        <p:spPr>
          <a:xfrm>
            <a:off x="1657350" y="1771650"/>
            <a:ext cx="8591550" cy="410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2D4A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de-DE" b="1" dirty="0">
                <a:solidFill>
                  <a:srgbClr val="2D4A7A"/>
                </a:solidFill>
              </a:rPr>
              <a:t>Margin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9E8075-B014-4040-8E92-22D74F0F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12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5FDE77-9397-4515-8167-161BA38AE3FF}"/>
              </a:ext>
            </a:extLst>
          </p:cNvPr>
          <p:cNvSpPr/>
          <p:nvPr/>
        </p:nvSpPr>
        <p:spPr>
          <a:xfrm>
            <a:off x="2724150" y="2705878"/>
            <a:ext cx="6429375" cy="2361422"/>
          </a:xfrm>
          <a:prstGeom prst="rect">
            <a:avLst/>
          </a:prstGeom>
          <a:solidFill>
            <a:srgbClr val="D4D3D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de-DE" b="1" dirty="0">
                <a:solidFill>
                  <a:srgbClr val="2D4A7A"/>
                </a:solidFill>
              </a:rPr>
              <a:t>Padding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0A69DD-BF0F-4C4E-AC8F-A6EE12152ED7}"/>
              </a:ext>
            </a:extLst>
          </p:cNvPr>
          <p:cNvSpPr/>
          <p:nvPr/>
        </p:nvSpPr>
        <p:spPr>
          <a:xfrm>
            <a:off x="3793088" y="3385748"/>
            <a:ext cx="4320074" cy="877078"/>
          </a:xfrm>
          <a:prstGeom prst="rect">
            <a:avLst/>
          </a:prstGeom>
          <a:solidFill>
            <a:srgbClr val="2D4A7A"/>
          </a:solidFill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Inhalt</a:t>
            </a:r>
          </a:p>
        </p:txBody>
      </p:sp>
      <p:sp>
        <p:nvSpPr>
          <p:cNvPr id="10" name="Legende: mit Linie ohne Rahmen 9">
            <a:extLst>
              <a:ext uri="{FF2B5EF4-FFF2-40B4-BE49-F238E27FC236}">
                <a16:creationId xmlns:a16="http://schemas.microsoft.com/office/drawing/2014/main" id="{C225F89C-0B08-4B5A-919A-5B417A22D4C3}"/>
              </a:ext>
            </a:extLst>
          </p:cNvPr>
          <p:cNvSpPr/>
          <p:nvPr/>
        </p:nvSpPr>
        <p:spPr>
          <a:xfrm>
            <a:off x="10350062" y="2665600"/>
            <a:ext cx="1696811" cy="400050"/>
          </a:xfrm>
          <a:prstGeom prst="callout1">
            <a:avLst>
              <a:gd name="adj1" fmla="val 59391"/>
              <a:gd name="adj2" fmla="val 1267"/>
              <a:gd name="adj3" fmla="val 232205"/>
              <a:gd name="adj4" fmla="val -69885"/>
            </a:avLst>
          </a:prstGeom>
          <a:solidFill>
            <a:srgbClr val="EE8033"/>
          </a:solidFill>
          <a:ln w="28575">
            <a:solidFill>
              <a:srgbClr val="EE8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Border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2DD9B1D-7339-456E-A32D-E8BF28037681}"/>
              </a:ext>
            </a:extLst>
          </p:cNvPr>
          <p:cNvCxnSpPr/>
          <p:nvPr/>
        </p:nvCxnSpPr>
        <p:spPr>
          <a:xfrm>
            <a:off x="5391150" y="2877328"/>
            <a:ext cx="0" cy="400050"/>
          </a:xfrm>
          <a:prstGeom prst="straightConnector1">
            <a:avLst/>
          </a:prstGeom>
          <a:ln w="28575">
            <a:solidFill>
              <a:srgbClr val="2D4A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1859797-A74F-4B76-8B9D-DF539275D01C}"/>
              </a:ext>
            </a:extLst>
          </p:cNvPr>
          <p:cNvCxnSpPr>
            <a:cxnSpLocks/>
          </p:cNvCxnSpPr>
          <p:nvPr/>
        </p:nvCxnSpPr>
        <p:spPr>
          <a:xfrm>
            <a:off x="5391150" y="1962150"/>
            <a:ext cx="0" cy="496078"/>
          </a:xfrm>
          <a:prstGeom prst="straightConnector1">
            <a:avLst/>
          </a:prstGeom>
          <a:ln w="28575">
            <a:solidFill>
              <a:srgbClr val="2D4A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2F0AEB7-AB94-4BA7-ABB1-FEE893663937}"/>
              </a:ext>
            </a:extLst>
          </p:cNvPr>
          <p:cNvSpPr/>
          <p:nvPr/>
        </p:nvSpPr>
        <p:spPr>
          <a:xfrm>
            <a:off x="2730500" y="2705878"/>
            <a:ext cx="6426200" cy="2361422"/>
          </a:xfrm>
          <a:prstGeom prst="rect">
            <a:avLst/>
          </a:prstGeom>
          <a:noFill/>
          <a:ln w="101600">
            <a:solidFill>
              <a:srgbClr val="EE8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9936EF2-D60F-4EF3-B9C5-1627C4881D97}"/>
              </a:ext>
            </a:extLst>
          </p:cNvPr>
          <p:cNvSpPr txBox="1"/>
          <p:nvPr/>
        </p:nvSpPr>
        <p:spPr>
          <a:xfrm>
            <a:off x="3793088" y="3316455"/>
            <a:ext cx="432007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6000" b="1" dirty="0">
                <a:solidFill>
                  <a:srgbClr val="2D4A7A"/>
                </a:solidFill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2136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0" grpId="0" animBg="1"/>
      <p:bldP spid="3" grpId="0" animBg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9C8CDDC-AB9A-4B86-9447-DBDBBF48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2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39D0720-FAF1-4C6F-ADE4-7FCBF196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6" y="1000124"/>
            <a:ext cx="8746163" cy="51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DF156-23D1-4836-B697-0C53803A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 dirty="0"/>
              <a:t>CSS Syntax: Begriffe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64B929-769A-431E-966B-7D222687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D656135-F5E6-4754-8AD4-ECF1317E31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062163"/>
          <a:ext cx="8038111" cy="3491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316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740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Regel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3740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p{margi</a:t>
                      </a:r>
                      <a:r>
                        <a:rPr sz="3200" b="1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n: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740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0px}</a:t>
                      </a:r>
                      <a:endParaRPr sz="3200" b="1" dirty="0">
                        <a:solidFill>
                          <a:srgbClr val="EE8033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02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820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Selektor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820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3200" spc="-5" dirty="0">
                          <a:latin typeface="Courier New"/>
                          <a:cs typeface="Courier New"/>
                        </a:rPr>
                        <a:t>{mar</a:t>
                      </a:r>
                      <a:r>
                        <a:rPr sz="3200" spc="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dirty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20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3200" spc="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3200" spc="-5" dirty="0">
                          <a:latin typeface="Courier New"/>
                          <a:cs typeface="Courier New"/>
                        </a:rPr>
                        <a:t>x}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06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815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Deklarationsblock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815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{mar</a:t>
                      </a:r>
                      <a:r>
                        <a:rPr sz="3200" b="1" spc="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15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3200" b="1" spc="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x}</a:t>
                      </a:r>
                      <a:endParaRPr sz="3200" b="1" dirty="0">
                        <a:solidFill>
                          <a:srgbClr val="EE8033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406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820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Deklaration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820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p{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mar</a:t>
                      </a:r>
                      <a:r>
                        <a:rPr sz="3200" b="1" spc="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b="1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20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3200" b="1" spc="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3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42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815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Eigenschaft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815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p{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mar</a:t>
                      </a:r>
                      <a:r>
                        <a:rPr sz="3200" b="1" spc="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b="1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3815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0px}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029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820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30" dirty="0">
                          <a:latin typeface="Calibri"/>
                          <a:cs typeface="Calibri"/>
                        </a:rPr>
                        <a:t>Wert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820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p{mar</a:t>
                      </a:r>
                      <a:r>
                        <a:rPr sz="3200" spc="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dirty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20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0p</a:t>
                      </a:r>
                      <a:r>
                        <a:rPr sz="3200" b="1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3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32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A517-2262-40F8-BD82-25CA0E08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E80DA-4972-4689-AC92-F4ED16A5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EE8033"/>
                </a:solidFill>
              </a:rPr>
              <a:t>					</a:t>
            </a:r>
            <a:r>
              <a:rPr lang="de-DE" b="1" dirty="0">
                <a:solidFill>
                  <a:srgbClr val="2D4A7A"/>
                </a:solidFill>
              </a:rPr>
              <a:t>Wert (value)</a:t>
            </a:r>
          </a:p>
          <a:p>
            <a:pPr marL="0" indent="0">
              <a:buNone/>
            </a:pPr>
            <a:endParaRPr lang="de-DE" b="1" dirty="0">
              <a:solidFill>
                <a:srgbClr val="EE8033"/>
              </a:solidFill>
            </a:endParaRPr>
          </a:p>
          <a:p>
            <a:pPr marL="0" indent="0">
              <a:buNone/>
            </a:pPr>
            <a:r>
              <a:rPr lang="de-DE" b="1" dirty="0"/>
              <a:t>					</a:t>
            </a:r>
            <a:endParaRPr lang="de-DE" b="1" dirty="0">
              <a:solidFill>
                <a:srgbClr val="EE8033"/>
              </a:solidFill>
            </a:endParaRPr>
          </a:p>
          <a:p>
            <a:pPr marL="0" indent="0">
              <a:buNone/>
            </a:pPr>
            <a:r>
              <a:rPr lang="de-DE" sz="4000" b="1" dirty="0">
                <a:solidFill>
                  <a:srgbClr val="EE8033"/>
                </a:solidFill>
              </a:rPr>
              <a:t>	p</a:t>
            </a:r>
            <a:r>
              <a:rPr lang="de-DE" sz="4000" dirty="0"/>
              <a:t> { </a:t>
            </a:r>
            <a:r>
              <a:rPr lang="de-DE" sz="4000" b="1" dirty="0">
                <a:solidFill>
                  <a:srgbClr val="33CC33"/>
                </a:solidFill>
              </a:rPr>
              <a:t>color: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2D4A7A"/>
                </a:solidFill>
              </a:rPr>
              <a:t>red</a:t>
            </a:r>
            <a:r>
              <a:rPr lang="de-DE" sz="4000" dirty="0"/>
              <a:t>; </a:t>
            </a:r>
            <a:r>
              <a:rPr lang="de-DE" sz="4000" b="1" dirty="0">
                <a:solidFill>
                  <a:srgbClr val="33CC33"/>
                </a:solidFill>
              </a:rPr>
              <a:t>border: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2D4A7A"/>
                </a:solidFill>
              </a:rPr>
              <a:t>1px solid red</a:t>
            </a:r>
            <a:r>
              <a:rPr lang="de-DE" sz="4000" dirty="0"/>
              <a:t>; } </a:t>
            </a:r>
          </a:p>
          <a:p>
            <a:pPr marL="0" indent="0">
              <a:buNone/>
            </a:pPr>
            <a:endParaRPr lang="de-DE" sz="4000" dirty="0"/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b="1" dirty="0">
                <a:solidFill>
                  <a:srgbClr val="EE8033"/>
                </a:solidFill>
              </a:rPr>
              <a:t>Selektor</a:t>
            </a:r>
            <a:r>
              <a:rPr lang="de-DE" dirty="0"/>
              <a:t>	   </a:t>
            </a:r>
            <a:r>
              <a:rPr lang="de-DE" b="1" dirty="0">
                <a:solidFill>
                  <a:srgbClr val="33CC33"/>
                </a:solidFill>
              </a:rPr>
              <a:t>Eigenschaft (property)</a:t>
            </a:r>
            <a:r>
              <a:rPr lang="de-DE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   </a:t>
            </a:r>
            <a:r>
              <a:rPr lang="de-DE" b="1" dirty="0">
                <a:solidFill>
                  <a:srgbClr val="EE8033"/>
                </a:solidFill>
              </a:rPr>
              <a:t>(selector)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				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93DBB3-6654-4ED5-BDB1-67B322F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4</a:t>
            </a:fld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BB2B4D4-6685-490E-911F-5FC100CA30DE}"/>
              </a:ext>
            </a:extLst>
          </p:cNvPr>
          <p:cNvCxnSpPr>
            <a:cxnSpLocks/>
          </p:cNvCxnSpPr>
          <p:nvPr/>
        </p:nvCxnSpPr>
        <p:spPr>
          <a:xfrm flipV="1">
            <a:off x="1981200" y="4001294"/>
            <a:ext cx="0" cy="667544"/>
          </a:xfrm>
          <a:prstGeom prst="straightConnector1">
            <a:avLst/>
          </a:prstGeom>
          <a:ln w="57150">
            <a:solidFill>
              <a:srgbClr val="EE803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5ABC61F-A156-4E6E-ADB3-67247E9FA1CF}"/>
              </a:ext>
            </a:extLst>
          </p:cNvPr>
          <p:cNvCxnSpPr>
            <a:cxnSpLocks/>
          </p:cNvCxnSpPr>
          <p:nvPr/>
        </p:nvCxnSpPr>
        <p:spPr>
          <a:xfrm flipV="1">
            <a:off x="4978002" y="4004467"/>
            <a:ext cx="316707" cy="664370"/>
          </a:xfrm>
          <a:prstGeom prst="straightConnector1">
            <a:avLst/>
          </a:prstGeom>
          <a:ln w="57150">
            <a:solidFill>
              <a:srgbClr val="33CC3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F864E7A-64BA-49B7-8BFA-3D6B42A799AA}"/>
              </a:ext>
            </a:extLst>
          </p:cNvPr>
          <p:cNvCxnSpPr>
            <a:cxnSpLocks/>
          </p:cNvCxnSpPr>
          <p:nvPr/>
        </p:nvCxnSpPr>
        <p:spPr>
          <a:xfrm flipH="1" flipV="1">
            <a:off x="3431382" y="4001294"/>
            <a:ext cx="959644" cy="667543"/>
          </a:xfrm>
          <a:prstGeom prst="straightConnector1">
            <a:avLst/>
          </a:prstGeom>
          <a:ln w="57150">
            <a:solidFill>
              <a:srgbClr val="33CC3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A2294D5-4EDD-4577-A8A7-03B515C64970}"/>
              </a:ext>
            </a:extLst>
          </p:cNvPr>
          <p:cNvCxnSpPr>
            <a:cxnSpLocks/>
          </p:cNvCxnSpPr>
          <p:nvPr/>
        </p:nvCxnSpPr>
        <p:spPr>
          <a:xfrm flipH="1">
            <a:off x="4587477" y="2347912"/>
            <a:ext cx="1017986" cy="965199"/>
          </a:xfrm>
          <a:prstGeom prst="straightConnector1">
            <a:avLst/>
          </a:prstGeom>
          <a:ln w="57150">
            <a:solidFill>
              <a:srgbClr val="2D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85A1756-6DA8-427B-9C18-1869D28C82CD}"/>
              </a:ext>
            </a:extLst>
          </p:cNvPr>
          <p:cNvCxnSpPr>
            <a:cxnSpLocks/>
          </p:cNvCxnSpPr>
          <p:nvPr/>
        </p:nvCxnSpPr>
        <p:spPr>
          <a:xfrm>
            <a:off x="6276975" y="2428875"/>
            <a:ext cx="438150" cy="944562"/>
          </a:xfrm>
          <a:prstGeom prst="straightConnector1">
            <a:avLst/>
          </a:prstGeom>
          <a:ln w="57150">
            <a:solidFill>
              <a:srgbClr val="2D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6B88D4F-965A-435E-9307-5312052624E1}"/>
              </a:ext>
            </a:extLst>
          </p:cNvPr>
          <p:cNvCxnSpPr>
            <a:cxnSpLocks/>
          </p:cNvCxnSpPr>
          <p:nvPr/>
        </p:nvCxnSpPr>
        <p:spPr>
          <a:xfrm>
            <a:off x="6715125" y="2428875"/>
            <a:ext cx="904875" cy="944562"/>
          </a:xfrm>
          <a:prstGeom prst="straightConnector1">
            <a:avLst/>
          </a:prstGeom>
          <a:ln w="57150">
            <a:solidFill>
              <a:srgbClr val="2D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B4C8FFE-F84B-418A-802B-75A5E532ECB8}"/>
              </a:ext>
            </a:extLst>
          </p:cNvPr>
          <p:cNvCxnSpPr>
            <a:cxnSpLocks/>
          </p:cNvCxnSpPr>
          <p:nvPr/>
        </p:nvCxnSpPr>
        <p:spPr>
          <a:xfrm>
            <a:off x="7277100" y="2347912"/>
            <a:ext cx="1257300" cy="1025525"/>
          </a:xfrm>
          <a:prstGeom prst="straightConnector1">
            <a:avLst/>
          </a:prstGeom>
          <a:ln w="57150">
            <a:solidFill>
              <a:srgbClr val="2D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8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35390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CSS </a:t>
            </a:r>
            <a:r>
              <a:rPr lang="de-DE" spc="-5" dirty="0"/>
              <a:t>–</a:t>
            </a:r>
            <a:r>
              <a:rPr spc="-25" dirty="0"/>
              <a:t> </a:t>
            </a:r>
            <a:r>
              <a:rPr spc="-15" dirty="0" err="1"/>
              <a:t>Selektoren</a:t>
            </a:r>
            <a:endParaRPr spc="-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22575" y="2489200"/>
          <a:ext cx="6017895" cy="1890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56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Universalselektor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5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Typselektor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Klassenselektor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.navigation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Id-Selektor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#navigation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30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CSS </a:t>
            </a:r>
            <a:r>
              <a:rPr spc="-5" dirty="0"/>
              <a:t>in </a:t>
            </a:r>
            <a:r>
              <a:rPr spc="-10" dirty="0"/>
              <a:t>HTML einbinden</a:t>
            </a:r>
            <a:r>
              <a:rPr spc="5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684009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Style-Bereich </a:t>
            </a:r>
            <a:r>
              <a:rPr sz="3200" dirty="0">
                <a:latin typeface="Calibri"/>
                <a:cs typeface="Calibri"/>
              </a:rPr>
              <a:t>im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HTML-Dokumentkopf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8299" y="2332037"/>
            <a:ext cx="4370832" cy="404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878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CSS </a:t>
            </a:r>
            <a:r>
              <a:rPr spc="-5" dirty="0"/>
              <a:t>in </a:t>
            </a:r>
            <a:r>
              <a:rPr spc="-10" dirty="0"/>
              <a:t>HTML einbinden</a:t>
            </a:r>
            <a:r>
              <a:rPr spc="6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2998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Inline-Style </a:t>
            </a:r>
            <a:r>
              <a:rPr sz="3200" dirty="0">
                <a:latin typeface="Calibri"/>
                <a:cs typeface="Calibri"/>
              </a:rPr>
              <a:t>in einem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HTML-Element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6552" y="2525585"/>
            <a:ext cx="8738616" cy="1808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24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CSS </a:t>
            </a:r>
            <a:r>
              <a:rPr spc="-5" dirty="0"/>
              <a:t>in </a:t>
            </a:r>
            <a:r>
              <a:rPr spc="-10" dirty="0"/>
              <a:t>HTML einbinden</a:t>
            </a:r>
            <a:r>
              <a:rPr spc="6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715835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Style-Definition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20" dirty="0">
                <a:latin typeface="Calibri"/>
                <a:cs typeface="Calibri"/>
              </a:rPr>
              <a:t>separaten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CSS-Dateien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HTML-Dokument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704" y="3802444"/>
            <a:ext cx="30473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Separate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CSS-Datei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6823" y="2706941"/>
            <a:ext cx="8199120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6823" y="4458018"/>
            <a:ext cx="2767584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034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Wichtige CSS </a:t>
            </a:r>
            <a:r>
              <a:rPr spc="-5" dirty="0"/>
              <a:t>– </a:t>
            </a:r>
            <a:r>
              <a:rPr spc="-10" dirty="0"/>
              <a:t>Eigenschaften</a:t>
            </a:r>
            <a:r>
              <a:rPr spc="-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153289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80" dirty="0">
                <a:latin typeface="Calibri"/>
                <a:cs typeface="Calibri"/>
              </a:rPr>
              <a:t>F</a:t>
            </a:r>
            <a:r>
              <a:rPr sz="3200" b="1" dirty="0">
                <a:latin typeface="Calibri"/>
                <a:cs typeface="Calibri"/>
              </a:rPr>
              <a:t>arben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087362" y="2301812"/>
          <a:ext cx="9846651" cy="1493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2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Beschreibung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Werte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color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3214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Vordergrundfarbe 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(Text-Farbe)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Farbname,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RGB,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HEX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background-color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Hintergrundfarbe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Farbname,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RGB,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HEX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0846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0FCE38E0-BE17-4927-848D-0B16C397779F}" vid="{49664A67-B900-4707-9FE5-93DE7D07D5A7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96C2DDE4-58EC-4188-8E6E-5D2CF000F109}" vid="{9114362B-4C33-4B9C-937C-DB0FA525CEE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DesignPPEDV</Template>
  <TotalTime>0</TotalTime>
  <Words>314</Words>
  <Application>Microsoft Office PowerPoint</Application>
  <PresentationFormat>Breitbild</PresentationFormat>
  <Paragraphs>120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Design1</vt:lpstr>
      <vt:lpstr>1_Präsentationsvorlage2016</vt:lpstr>
      <vt:lpstr>Modul 02</vt:lpstr>
      <vt:lpstr>PowerPoint-Präsentation</vt:lpstr>
      <vt:lpstr>CSS Syntax: Begriffe</vt:lpstr>
      <vt:lpstr>CSS Syntax</vt:lpstr>
      <vt:lpstr>CSS – Selektoren</vt:lpstr>
      <vt:lpstr>CSS in HTML einbinden (1)</vt:lpstr>
      <vt:lpstr>CSS in HTML einbinden (2)</vt:lpstr>
      <vt:lpstr>CSS in HTML einbinden (3)</vt:lpstr>
      <vt:lpstr>Wichtige CSS – Eigenschaften (1)</vt:lpstr>
      <vt:lpstr>Wichtige CSS – Eigenschaften (2)</vt:lpstr>
      <vt:lpstr>Wichtige CSS – Eigenschaften (3)</vt:lpstr>
      <vt:lpstr>Box-Modell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4</cp:revision>
  <dcterms:created xsi:type="dcterms:W3CDTF">2017-12-22T08:46:05Z</dcterms:created>
  <dcterms:modified xsi:type="dcterms:W3CDTF">2018-03-14T16:46:32Z</dcterms:modified>
</cp:coreProperties>
</file>