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9" r:id="rId2"/>
    <p:sldId id="260" r:id="rId3"/>
    <p:sldId id="261" r:id="rId4"/>
    <p:sldId id="262" r:id="rId5"/>
    <p:sldId id="263" r:id="rId6"/>
    <p:sldId id="264" r:id="rId7"/>
    <p:sldId id="271" r:id="rId8"/>
    <p:sldId id="272" r:id="rId9"/>
    <p:sldId id="265" r:id="rId10"/>
    <p:sldId id="266" r:id="rId11"/>
    <p:sldId id="269" r:id="rId12"/>
    <p:sldId id="268" r:id="rId13"/>
    <p:sldId id="270" r:id="rId14"/>
    <p:sldId id="267" r:id="rId15"/>
    <p:sldId id="273" r:id="rId16"/>
    <p:sldId id="276" r:id="rId17"/>
    <p:sldId id="278" r:id="rId18"/>
    <p:sldId id="274" r:id="rId19"/>
    <p:sldId id="277" r:id="rId20"/>
    <p:sldId id="279" r:id="rId21"/>
    <p:sldId id="280" r:id="rId22"/>
    <p:sldId id="281" r:id="rId23"/>
    <p:sldId id="282" r:id="rId24"/>
    <p:sldId id="283" r:id="rId25"/>
    <p:sldId id="284" r:id="rId26"/>
    <p:sldId id="285" r:id="rId27"/>
    <p:sldId id="286" r:id="rId28"/>
    <p:sldId id="288" r:id="rId29"/>
    <p:sldId id="289" r:id="rId30"/>
    <p:sldId id="291" r:id="rId31"/>
    <p:sldId id="292" r:id="rId32"/>
    <p:sldId id="293" r:id="rId33"/>
    <p:sldId id="294" r:id="rId34"/>
    <p:sldId id="297" r:id="rId35"/>
    <p:sldId id="296" r:id="rId36"/>
    <p:sldId id="298" r:id="rId37"/>
    <p:sldId id="313" r:id="rId38"/>
    <p:sldId id="311" r:id="rId39"/>
    <p:sldId id="312" r:id="rId40"/>
    <p:sldId id="299" r:id="rId41"/>
    <p:sldId id="301" r:id="rId42"/>
    <p:sldId id="300" r:id="rId43"/>
    <p:sldId id="302" r:id="rId44"/>
    <p:sldId id="303" r:id="rId45"/>
    <p:sldId id="305" r:id="rId46"/>
    <p:sldId id="304" r:id="rId47"/>
    <p:sldId id="307" r:id="rId48"/>
    <p:sldId id="306" r:id="rId49"/>
    <p:sldId id="309" r:id="rId50"/>
    <p:sldId id="308" r:id="rId51"/>
    <p:sldId id="310" r:id="rId52"/>
    <p:sldId id="314" r:id="rId53"/>
    <p:sldId id="315" r:id="rId54"/>
    <p:sldId id="316" r:id="rId55"/>
    <p:sldId id="318" r:id="rId56"/>
    <p:sldId id="319" r:id="rId57"/>
    <p:sldId id="320" r:id="rId58"/>
    <p:sldId id="321" r:id="rId59"/>
    <p:sldId id="317" r:id="rId60"/>
    <p:sldId id="322" r:id="rId61"/>
    <p:sldId id="323" r:id="rId62"/>
    <p:sldId id="324" r:id="rId63"/>
    <p:sldId id="325" r:id="rId64"/>
    <p:sldId id="328" r:id="rId65"/>
    <p:sldId id="329" r:id="rId66"/>
    <p:sldId id="330" r:id="rId67"/>
    <p:sldId id="33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3750" autoAdjust="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A63FD-7F0C-437E-ADA5-A39ACA647C1B}" type="datetimeFigureOut">
              <a:rPr lang="en-IN" smtClean="0"/>
              <a:t>11-01-2024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0AE7C-9083-4790-8024-029199D5A36D}" type="slidenum">
              <a:rPr lang="en-IN" smtClean="0"/>
              <a:t>‹#›</a:t>
            </a:fld>
            <a:endParaRPr lang="en-IN"/>
          </a:p>
        </p:txBody>
      </p:sp>
    </p:spTree>
    <p:extLst>
      <p:ext uri="{BB962C8B-B14F-4D97-AF65-F5344CB8AC3E}">
        <p14:creationId xmlns:p14="http://schemas.microsoft.com/office/powerpoint/2010/main" val="5887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2</a:t>
            </a:fld>
            <a:endParaRPr lang="en-IN"/>
          </a:p>
        </p:txBody>
      </p:sp>
    </p:spTree>
    <p:extLst>
      <p:ext uri="{BB962C8B-B14F-4D97-AF65-F5344CB8AC3E}">
        <p14:creationId xmlns:p14="http://schemas.microsoft.com/office/powerpoint/2010/main" val="322118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47</a:t>
            </a:fld>
            <a:endParaRPr lang="en-IN"/>
          </a:p>
        </p:txBody>
      </p:sp>
    </p:spTree>
    <p:extLst>
      <p:ext uri="{BB962C8B-B14F-4D97-AF65-F5344CB8AC3E}">
        <p14:creationId xmlns:p14="http://schemas.microsoft.com/office/powerpoint/2010/main" val="23294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48</a:t>
            </a:fld>
            <a:endParaRPr lang="en-IN"/>
          </a:p>
        </p:txBody>
      </p:sp>
    </p:spTree>
    <p:extLst>
      <p:ext uri="{BB962C8B-B14F-4D97-AF65-F5344CB8AC3E}">
        <p14:creationId xmlns:p14="http://schemas.microsoft.com/office/powerpoint/2010/main" val="98479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49</a:t>
            </a:fld>
            <a:endParaRPr lang="en-IN"/>
          </a:p>
        </p:txBody>
      </p:sp>
    </p:spTree>
    <p:extLst>
      <p:ext uri="{BB962C8B-B14F-4D97-AF65-F5344CB8AC3E}">
        <p14:creationId xmlns:p14="http://schemas.microsoft.com/office/powerpoint/2010/main" val="348622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50</a:t>
            </a:fld>
            <a:endParaRPr lang="en-IN"/>
          </a:p>
        </p:txBody>
      </p:sp>
    </p:spTree>
    <p:extLst>
      <p:ext uri="{BB962C8B-B14F-4D97-AF65-F5344CB8AC3E}">
        <p14:creationId xmlns:p14="http://schemas.microsoft.com/office/powerpoint/2010/main" val="361107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51</a:t>
            </a:fld>
            <a:endParaRPr lang="en-IN"/>
          </a:p>
        </p:txBody>
      </p:sp>
    </p:spTree>
    <p:extLst>
      <p:ext uri="{BB962C8B-B14F-4D97-AF65-F5344CB8AC3E}">
        <p14:creationId xmlns:p14="http://schemas.microsoft.com/office/powerpoint/2010/main" val="387315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52</a:t>
            </a:fld>
            <a:endParaRPr lang="en-IN"/>
          </a:p>
        </p:txBody>
      </p:sp>
    </p:spTree>
    <p:extLst>
      <p:ext uri="{BB962C8B-B14F-4D97-AF65-F5344CB8AC3E}">
        <p14:creationId xmlns:p14="http://schemas.microsoft.com/office/powerpoint/2010/main" val="129406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53</a:t>
            </a:fld>
            <a:endParaRPr lang="en-IN"/>
          </a:p>
        </p:txBody>
      </p:sp>
    </p:spTree>
    <p:extLst>
      <p:ext uri="{BB962C8B-B14F-4D97-AF65-F5344CB8AC3E}">
        <p14:creationId xmlns:p14="http://schemas.microsoft.com/office/powerpoint/2010/main" val="2248961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54</a:t>
            </a:fld>
            <a:endParaRPr lang="en-IN"/>
          </a:p>
        </p:txBody>
      </p:sp>
    </p:spTree>
    <p:extLst>
      <p:ext uri="{BB962C8B-B14F-4D97-AF65-F5344CB8AC3E}">
        <p14:creationId xmlns:p14="http://schemas.microsoft.com/office/powerpoint/2010/main" val="2834492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55</a:t>
            </a:fld>
            <a:endParaRPr lang="en-IN"/>
          </a:p>
        </p:txBody>
      </p:sp>
    </p:spTree>
    <p:extLst>
      <p:ext uri="{BB962C8B-B14F-4D97-AF65-F5344CB8AC3E}">
        <p14:creationId xmlns:p14="http://schemas.microsoft.com/office/powerpoint/2010/main" val="138713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56</a:t>
            </a:fld>
            <a:endParaRPr lang="en-IN"/>
          </a:p>
        </p:txBody>
      </p:sp>
    </p:spTree>
    <p:extLst>
      <p:ext uri="{BB962C8B-B14F-4D97-AF65-F5344CB8AC3E}">
        <p14:creationId xmlns:p14="http://schemas.microsoft.com/office/powerpoint/2010/main" val="142172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38</a:t>
            </a:fld>
            <a:endParaRPr lang="en-IN"/>
          </a:p>
        </p:txBody>
      </p:sp>
    </p:spTree>
    <p:extLst>
      <p:ext uri="{BB962C8B-B14F-4D97-AF65-F5344CB8AC3E}">
        <p14:creationId xmlns:p14="http://schemas.microsoft.com/office/powerpoint/2010/main" val="932214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57</a:t>
            </a:fld>
            <a:endParaRPr lang="en-IN"/>
          </a:p>
        </p:txBody>
      </p:sp>
    </p:spTree>
    <p:extLst>
      <p:ext uri="{BB962C8B-B14F-4D97-AF65-F5344CB8AC3E}">
        <p14:creationId xmlns:p14="http://schemas.microsoft.com/office/powerpoint/2010/main" val="3736282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58</a:t>
            </a:fld>
            <a:endParaRPr lang="en-IN"/>
          </a:p>
        </p:txBody>
      </p:sp>
    </p:spTree>
    <p:extLst>
      <p:ext uri="{BB962C8B-B14F-4D97-AF65-F5344CB8AC3E}">
        <p14:creationId xmlns:p14="http://schemas.microsoft.com/office/powerpoint/2010/main" val="162128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59</a:t>
            </a:fld>
            <a:endParaRPr lang="en-IN"/>
          </a:p>
        </p:txBody>
      </p:sp>
    </p:spTree>
    <p:extLst>
      <p:ext uri="{BB962C8B-B14F-4D97-AF65-F5344CB8AC3E}">
        <p14:creationId xmlns:p14="http://schemas.microsoft.com/office/powerpoint/2010/main" val="1672191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60</a:t>
            </a:fld>
            <a:endParaRPr lang="en-IN"/>
          </a:p>
        </p:txBody>
      </p:sp>
    </p:spTree>
    <p:extLst>
      <p:ext uri="{BB962C8B-B14F-4D97-AF65-F5344CB8AC3E}">
        <p14:creationId xmlns:p14="http://schemas.microsoft.com/office/powerpoint/2010/main" val="252726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61</a:t>
            </a:fld>
            <a:endParaRPr lang="en-IN"/>
          </a:p>
        </p:txBody>
      </p:sp>
    </p:spTree>
    <p:extLst>
      <p:ext uri="{BB962C8B-B14F-4D97-AF65-F5344CB8AC3E}">
        <p14:creationId xmlns:p14="http://schemas.microsoft.com/office/powerpoint/2010/main" val="1169301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62</a:t>
            </a:fld>
            <a:endParaRPr lang="en-IN"/>
          </a:p>
        </p:txBody>
      </p:sp>
    </p:spTree>
    <p:extLst>
      <p:ext uri="{BB962C8B-B14F-4D97-AF65-F5344CB8AC3E}">
        <p14:creationId xmlns:p14="http://schemas.microsoft.com/office/powerpoint/2010/main" val="229123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63</a:t>
            </a:fld>
            <a:endParaRPr lang="en-IN"/>
          </a:p>
        </p:txBody>
      </p:sp>
    </p:spTree>
    <p:extLst>
      <p:ext uri="{BB962C8B-B14F-4D97-AF65-F5344CB8AC3E}">
        <p14:creationId xmlns:p14="http://schemas.microsoft.com/office/powerpoint/2010/main" val="345853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64</a:t>
            </a:fld>
            <a:endParaRPr lang="en-IN"/>
          </a:p>
        </p:txBody>
      </p:sp>
    </p:spTree>
    <p:extLst>
      <p:ext uri="{BB962C8B-B14F-4D97-AF65-F5344CB8AC3E}">
        <p14:creationId xmlns:p14="http://schemas.microsoft.com/office/powerpoint/2010/main" val="246831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65</a:t>
            </a:fld>
            <a:endParaRPr lang="en-IN"/>
          </a:p>
        </p:txBody>
      </p:sp>
    </p:spTree>
    <p:extLst>
      <p:ext uri="{BB962C8B-B14F-4D97-AF65-F5344CB8AC3E}">
        <p14:creationId xmlns:p14="http://schemas.microsoft.com/office/powerpoint/2010/main" val="3507945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66</a:t>
            </a:fld>
            <a:endParaRPr lang="en-IN"/>
          </a:p>
        </p:txBody>
      </p:sp>
    </p:spTree>
    <p:extLst>
      <p:ext uri="{BB962C8B-B14F-4D97-AF65-F5344CB8AC3E}">
        <p14:creationId xmlns:p14="http://schemas.microsoft.com/office/powerpoint/2010/main" val="264040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39</a:t>
            </a:fld>
            <a:endParaRPr lang="en-IN"/>
          </a:p>
        </p:txBody>
      </p:sp>
    </p:spTree>
    <p:extLst>
      <p:ext uri="{BB962C8B-B14F-4D97-AF65-F5344CB8AC3E}">
        <p14:creationId xmlns:p14="http://schemas.microsoft.com/office/powerpoint/2010/main" val="44174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41</a:t>
            </a:fld>
            <a:endParaRPr lang="en-IN"/>
          </a:p>
        </p:txBody>
      </p:sp>
    </p:spTree>
    <p:extLst>
      <p:ext uri="{BB962C8B-B14F-4D97-AF65-F5344CB8AC3E}">
        <p14:creationId xmlns:p14="http://schemas.microsoft.com/office/powerpoint/2010/main" val="424007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42</a:t>
            </a:fld>
            <a:endParaRPr lang="en-IN"/>
          </a:p>
        </p:txBody>
      </p:sp>
    </p:spTree>
    <p:extLst>
      <p:ext uri="{BB962C8B-B14F-4D97-AF65-F5344CB8AC3E}">
        <p14:creationId xmlns:p14="http://schemas.microsoft.com/office/powerpoint/2010/main" val="57503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43</a:t>
            </a:fld>
            <a:endParaRPr lang="en-IN"/>
          </a:p>
        </p:txBody>
      </p:sp>
    </p:spTree>
    <p:extLst>
      <p:ext uri="{BB962C8B-B14F-4D97-AF65-F5344CB8AC3E}">
        <p14:creationId xmlns:p14="http://schemas.microsoft.com/office/powerpoint/2010/main" val="1678673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44</a:t>
            </a:fld>
            <a:endParaRPr lang="en-IN"/>
          </a:p>
        </p:txBody>
      </p:sp>
    </p:spTree>
    <p:extLst>
      <p:ext uri="{BB962C8B-B14F-4D97-AF65-F5344CB8AC3E}">
        <p14:creationId xmlns:p14="http://schemas.microsoft.com/office/powerpoint/2010/main" val="369084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45</a:t>
            </a:fld>
            <a:endParaRPr lang="en-IN"/>
          </a:p>
        </p:txBody>
      </p:sp>
    </p:spTree>
    <p:extLst>
      <p:ext uri="{BB962C8B-B14F-4D97-AF65-F5344CB8AC3E}">
        <p14:creationId xmlns:p14="http://schemas.microsoft.com/office/powerpoint/2010/main" val="410313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0AE7C-9083-4790-8024-029199D5A36D}" type="slidenum">
              <a:rPr lang="en-IN" smtClean="0"/>
              <a:t>46</a:t>
            </a:fld>
            <a:endParaRPr lang="en-IN"/>
          </a:p>
        </p:txBody>
      </p:sp>
    </p:spTree>
    <p:extLst>
      <p:ext uri="{BB962C8B-B14F-4D97-AF65-F5344CB8AC3E}">
        <p14:creationId xmlns:p14="http://schemas.microsoft.com/office/powerpoint/2010/main" val="164061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08BD67-82DA-4B59-B66B-5502EE690166}"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28122358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8BD67-82DA-4B59-B66B-5502EE690166}"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201709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8BD67-82DA-4B59-B66B-5502EE690166}"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97574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8BD67-82DA-4B59-B66B-5502EE690166}"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3226886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8BD67-82DA-4B59-B66B-5502EE690166}"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1238872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08BD67-82DA-4B59-B66B-5502EE690166}"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36534488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08BD67-82DA-4B59-B66B-5502EE690166}"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40058863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08BD67-82DA-4B59-B66B-5502EE690166}"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36537824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8BD67-82DA-4B59-B66B-5502EE690166}"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155149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8BD67-82DA-4B59-B66B-5502EE690166}"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364085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8BD67-82DA-4B59-B66B-5502EE690166}"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42982-192D-400B-B315-36FC29370F6C}" type="slidenum">
              <a:rPr lang="en-IN" smtClean="0"/>
              <a:t>‹#›</a:t>
            </a:fld>
            <a:endParaRPr lang="en-IN"/>
          </a:p>
        </p:txBody>
      </p:sp>
    </p:spTree>
    <p:extLst>
      <p:ext uri="{BB962C8B-B14F-4D97-AF65-F5344CB8AC3E}">
        <p14:creationId xmlns:p14="http://schemas.microsoft.com/office/powerpoint/2010/main" val="61882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8BD67-82DA-4B59-B66B-5502EE690166}" type="datetimeFigureOut">
              <a:rPr lang="en-IN" smtClean="0"/>
              <a:t>11-01-2024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42982-192D-400B-B315-36FC29370F6C}" type="slidenum">
              <a:rPr lang="en-IN" smtClean="0"/>
              <a:t>‹#›</a:t>
            </a:fld>
            <a:endParaRPr lang="en-IN"/>
          </a:p>
        </p:txBody>
      </p:sp>
    </p:spTree>
    <p:extLst>
      <p:ext uri="{BB962C8B-B14F-4D97-AF65-F5344CB8AC3E}">
        <p14:creationId xmlns:p14="http://schemas.microsoft.com/office/powerpoint/2010/main" val="199855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ostman.com/downloads/" TargetMode="Externa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www.tldevtech.com/json-example/" TargetMode="Externa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hyperlink" Target="https://postman-echo.com/basic-auth"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hyperlink" Target="https://gorest.co.in/public/v2/users" TargetMode="External"/><Relationship Id="rId4" Type="http://schemas.openxmlformats.org/officeDocument/2006/relationships/hyperlink" Target="https://gorest.co.in/"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hyperlink" Target="https://gorest.co.in/"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hyperlink" Target="https://nodejs.org/en/" TargetMode="External"/><Relationship Id="rId4" Type="http://schemas.openxmlformats.org/officeDocument/2006/relationships/hyperlink" Target="https://nodejs.org/en/download/package-manager/"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8" Type="http://schemas.openxmlformats.org/officeDocument/2006/relationships/hyperlink" Target="http://www.dneonline.com/" TargetMode="External"/><Relationship Id="rId3" Type="http://schemas.openxmlformats.org/officeDocument/2006/relationships/hyperlink" Target="https://reqres.in/" TargetMode="External"/><Relationship Id="rId7" Type="http://schemas.openxmlformats.org/officeDocument/2006/relationships/hyperlink" Target="https://restful-booker.herokuapp.com/apidoc/index.html" TargetMode="Externa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hyperlink" Target="https://gorest.co.in/" TargetMode="External"/><Relationship Id="rId5" Type="http://schemas.openxmlformats.org/officeDocument/2006/relationships/hyperlink" Target="https://automationexercise.com/" TargetMode="External"/><Relationship Id="rId4" Type="http://schemas.openxmlformats.org/officeDocument/2006/relationships/hyperlink" Target="https://dummy.restapiexample.com/" TargetMode="External"/><Relationship Id="rId9" Type="http://schemas.openxmlformats.org/officeDocument/2006/relationships/hyperlink" Target="https://petstore.swagger.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2800" b="1" dirty="0" smtClean="0">
                <a:latin typeface="+mn-lt"/>
              </a:rPr>
              <a:t>Introduction of API Testing</a:t>
            </a:r>
            <a:endParaRPr lang="en-IN" sz="28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242794905"/>
              </p:ext>
            </p:extLst>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sp>
        <p:nvSpPr>
          <p:cNvPr id="4" name="Rounded Rectangle 3"/>
          <p:cNvSpPr/>
          <p:nvPr/>
        </p:nvSpPr>
        <p:spPr>
          <a:xfrm>
            <a:off x="2751287" y="2524124"/>
            <a:ext cx="4895850" cy="809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Introduction to API Testing</a:t>
            </a:r>
            <a:endParaRPr lang="en-IN" sz="2800" b="1" dirty="0"/>
          </a:p>
        </p:txBody>
      </p:sp>
      <p:sp>
        <p:nvSpPr>
          <p:cNvPr id="5" name="AutoShape 2" descr="blob:https://web.whatsapp.com/170dd31b-47f7-460b-bbae-c105d56c820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5765" y="1"/>
            <a:ext cx="1426235" cy="1085482"/>
          </a:xfrm>
          <a:prstGeom prst="rect">
            <a:avLst/>
          </a:prstGeom>
        </p:spPr>
      </p:pic>
    </p:spTree>
    <p:extLst>
      <p:ext uri="{BB962C8B-B14F-4D97-AF65-F5344CB8AC3E}">
        <p14:creationId xmlns:p14="http://schemas.microsoft.com/office/powerpoint/2010/main" val="3896904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759125"/>
            <a:ext cx="10665484" cy="3774775"/>
          </a:xfrm>
        </p:spPr>
        <p:txBody>
          <a:bodyPr/>
          <a:lstStyle/>
          <a:p>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5" name="Straight Connector 4"/>
          <p:cNvCxnSpPr/>
          <p:nvPr/>
        </p:nvCxnSpPr>
        <p:spPr>
          <a:xfrm>
            <a:off x="665852" y="1190444"/>
            <a:ext cx="10748514" cy="8627"/>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65853" y="690113"/>
            <a:ext cx="5062088" cy="523220"/>
          </a:xfrm>
          <a:prstGeom prst="rect">
            <a:avLst/>
          </a:prstGeom>
        </p:spPr>
        <p:txBody>
          <a:bodyPr wrap="square">
            <a:spAutoFit/>
          </a:bodyPr>
          <a:lstStyle/>
          <a:p>
            <a:r>
              <a:rPr lang="en-IN" sz="2800" b="1" dirty="0">
                <a:solidFill>
                  <a:schemeClr val="accent1">
                    <a:lumMod val="50000"/>
                  </a:schemeClr>
                </a:solidFill>
              </a:rPr>
              <a:t>Introduction</a:t>
            </a:r>
            <a:r>
              <a:rPr lang="en-IN" sz="2800" dirty="0">
                <a:solidFill>
                  <a:schemeClr val="accent1">
                    <a:lumMod val="50000"/>
                  </a:schemeClr>
                </a:solidFill>
              </a:rPr>
              <a:t> </a:t>
            </a:r>
            <a:r>
              <a:rPr lang="en-IN" sz="2800" b="1" dirty="0">
                <a:solidFill>
                  <a:schemeClr val="accent1">
                    <a:lumMod val="50000"/>
                  </a:schemeClr>
                </a:solidFill>
              </a:rPr>
              <a:t>to API Testing</a:t>
            </a:r>
          </a:p>
        </p:txBody>
      </p:sp>
      <p:sp>
        <p:nvSpPr>
          <p:cNvPr id="8" name="Rectangle 7"/>
          <p:cNvSpPr/>
          <p:nvPr/>
        </p:nvSpPr>
        <p:spPr>
          <a:xfrm>
            <a:off x="665852" y="1630390"/>
            <a:ext cx="7166933" cy="3139321"/>
          </a:xfrm>
          <a:prstGeom prst="rect">
            <a:avLst/>
          </a:prstGeom>
        </p:spPr>
        <p:txBody>
          <a:bodyPr wrap="square">
            <a:spAutoFit/>
          </a:bodyPr>
          <a:lstStyle/>
          <a:p>
            <a:pPr marL="285750" indent="-285750">
              <a:buFont typeface="Arial" panose="020B0604020202020204" pitchFamily="34" charset="0"/>
              <a:buChar char="•"/>
            </a:pPr>
            <a:r>
              <a:rPr lang="en-US" dirty="0"/>
              <a:t>It is a software that validates the Application Programming Interfaces(APIs). </a:t>
            </a:r>
            <a:endParaRPr lang="en-US" dirty="0" smtClean="0"/>
          </a:p>
          <a:p>
            <a:endParaRPr lang="en-US" dirty="0" smtClean="0"/>
          </a:p>
          <a:p>
            <a:r>
              <a:rPr lang="en-US" dirty="0" smtClean="0"/>
              <a:t>●   The </a:t>
            </a:r>
            <a:r>
              <a:rPr lang="en-US" dirty="0"/>
              <a:t>main use of API testing is to check for functionality, reliability, performance, and security of the programming interfaces. </a:t>
            </a:r>
            <a:endParaRPr lang="en-US" dirty="0" smtClean="0"/>
          </a:p>
          <a:p>
            <a:endParaRPr lang="en-US" dirty="0" smtClean="0"/>
          </a:p>
          <a:p>
            <a:r>
              <a:rPr lang="en-US" dirty="0" smtClean="0"/>
              <a:t>●   Instead </a:t>
            </a:r>
            <a:r>
              <a:rPr lang="en-US" dirty="0"/>
              <a:t>of standard inputs and outputs, a software can be used to send calls to the API, get output, and note down the system’s response</a:t>
            </a:r>
            <a:r>
              <a:rPr lang="en-US" dirty="0" smtClean="0"/>
              <a:t>.</a:t>
            </a:r>
          </a:p>
          <a:p>
            <a:endParaRPr lang="en-US" dirty="0" smtClean="0"/>
          </a:p>
          <a:p>
            <a:r>
              <a:rPr lang="en-US" dirty="0" smtClean="0"/>
              <a:t> </a:t>
            </a:r>
            <a:r>
              <a:rPr lang="en-US" dirty="0"/>
              <a:t>● </a:t>
            </a:r>
            <a:r>
              <a:rPr lang="en-US" dirty="0" smtClean="0"/>
              <a:t> A </a:t>
            </a:r>
            <a:r>
              <a:rPr lang="en-US" dirty="0"/>
              <a:t>model-driven development approach is also used to map out how the software system should work before the actual coding begins</a:t>
            </a:r>
            <a:endParaRPr lang="en-IN" dirty="0"/>
          </a:p>
        </p:txBody>
      </p:sp>
      <p:pic>
        <p:nvPicPr>
          <p:cNvPr id="2054" name="Picture 6" descr="API Testi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423" y="1949570"/>
            <a:ext cx="3420913" cy="21738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1361779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IN" sz="3200" b="1" dirty="0" smtClean="0">
                <a:latin typeface="+mn-lt"/>
              </a:rPr>
              <a:t>Introduction to POSTMAN?</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82565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136" y="1181819"/>
            <a:ext cx="10467076" cy="3291697"/>
          </a:xfrm>
        </p:spPr>
        <p:txBody>
          <a:bodyPr/>
          <a:lstStyle/>
          <a:p>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905774" y="940279"/>
            <a:ext cx="10515600" cy="25879"/>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7" name="Rectangle 6"/>
          <p:cNvSpPr/>
          <p:nvPr/>
        </p:nvSpPr>
        <p:spPr>
          <a:xfrm>
            <a:off x="992039" y="402623"/>
            <a:ext cx="4002656" cy="523220"/>
          </a:xfrm>
          <a:prstGeom prst="rect">
            <a:avLst/>
          </a:prstGeom>
        </p:spPr>
        <p:txBody>
          <a:bodyPr wrap="square">
            <a:spAutoFit/>
          </a:bodyPr>
          <a:lstStyle/>
          <a:p>
            <a:r>
              <a:rPr lang="en-IN" sz="2800" dirty="0">
                <a:solidFill>
                  <a:schemeClr val="accent5">
                    <a:lumMod val="75000"/>
                  </a:schemeClr>
                </a:solidFill>
              </a:rPr>
              <a:t>Introduction to Postman</a:t>
            </a:r>
          </a:p>
        </p:txBody>
      </p:sp>
      <p:sp>
        <p:nvSpPr>
          <p:cNvPr id="8" name="Rectangle 7"/>
          <p:cNvSpPr/>
          <p:nvPr/>
        </p:nvSpPr>
        <p:spPr>
          <a:xfrm>
            <a:off x="828136" y="1242203"/>
            <a:ext cx="6426679" cy="5078313"/>
          </a:xfrm>
          <a:prstGeom prst="rect">
            <a:avLst/>
          </a:prstGeom>
        </p:spPr>
        <p:txBody>
          <a:bodyPr wrap="square">
            <a:spAutoFit/>
          </a:bodyPr>
          <a:lstStyle/>
          <a:p>
            <a:pPr marL="285750" indent="-285750">
              <a:buFont typeface="Arial" panose="020B0604020202020204" pitchFamily="34" charset="0"/>
              <a:buChar char="•"/>
            </a:pPr>
            <a:r>
              <a:rPr lang="en-US" dirty="0"/>
              <a:t>Postman is a standalone software testing API (Application Programming Interface) platform to build, test, design, modify, and document APIs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Postman is one of the most popular software testing tools which is used for API testing</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It has a graphical user interface (GUI) and can be used in platforms like Linux, Windows and Mac</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Postman has the feature of sending and observing the Hypertext Transfer Protocol (HTTP) requests and responses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be used to design, document, verify, create, and change APIs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build multiple HTTP requests − POST, PUT, GET, PATCH and translate them to code.</a:t>
            </a:r>
          </a:p>
        </p:txBody>
      </p:sp>
      <p:pic>
        <p:nvPicPr>
          <p:cNvPr id="4098" name="Picture 2" descr="Testing API With Postman In 2023. Detailed tutorial of how to test API… |  by Denis Peganov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090" y="1266362"/>
            <a:ext cx="3885122" cy="238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84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32" y="958237"/>
            <a:ext cx="6340414" cy="4278701"/>
          </a:xfrm>
        </p:spPr>
        <p:txBody>
          <a:bodyPr>
            <a:normAutofit/>
          </a:bodyPr>
          <a:lstStyle/>
          <a:p>
            <a:r>
              <a:rPr lang="en-US" sz="2000" dirty="0">
                <a:latin typeface="+mn-lt"/>
              </a:rPr>
              <a:t>Postman comes without any licensing cost and is suitable for use for the teams with any capacity</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Postman can be used very easily by just downloading it and logging into your own account after installation on the device</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Postman has big community support</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Postman is capable of building multiple API calls like SOAP, </a:t>
            </a:r>
            <a:r>
              <a:rPr lang="en-US" sz="2000" dirty="0" smtClean="0">
                <a:latin typeface="+mn-lt"/>
              </a:rPr>
              <a:t>REST , and </a:t>
            </a:r>
            <a:r>
              <a:rPr lang="en-US" sz="1800" dirty="0" smtClean="0">
                <a:latin typeface="+mn-lt"/>
              </a:rPr>
              <a:t>HTTP</a:t>
            </a:r>
            <a:r>
              <a:rPr lang="en-US" sz="1800" dirty="0">
                <a:latin typeface="+mn-lt"/>
              </a:rPr>
              <a:t>.</a:t>
            </a:r>
            <a:r>
              <a:rPr lang="en-US" dirty="0"/>
              <a:t/>
            </a:r>
            <a:br>
              <a:rPr lang="en-US" dirty="0"/>
            </a:br>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a:off x="957532" y="948906"/>
            <a:ext cx="1055010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7147" y="396815"/>
            <a:ext cx="6855717" cy="584775"/>
          </a:xfrm>
          <a:prstGeom prst="rect">
            <a:avLst/>
          </a:prstGeom>
        </p:spPr>
        <p:txBody>
          <a:bodyPr wrap="square">
            <a:spAutoFit/>
          </a:bodyPr>
          <a:lstStyle/>
          <a:p>
            <a:r>
              <a:rPr lang="en-US" sz="3200" b="1" dirty="0" smtClean="0">
                <a:cs typeface="Arial" panose="020B0604020202020204" pitchFamily="34" charset="0"/>
              </a:rPr>
              <a:t> </a:t>
            </a:r>
            <a:r>
              <a:rPr lang="en-US" sz="2800" b="1" dirty="0">
                <a:solidFill>
                  <a:schemeClr val="accent5">
                    <a:lumMod val="75000"/>
                  </a:schemeClr>
                </a:solidFill>
                <a:cs typeface="Arial" panose="020B0604020202020204" pitchFamily="34" charset="0"/>
              </a:rPr>
              <a:t>Why Postman is so </a:t>
            </a:r>
            <a:r>
              <a:rPr lang="en-US" sz="2800" b="1" dirty="0" smtClean="0">
                <a:solidFill>
                  <a:schemeClr val="accent5">
                    <a:lumMod val="75000"/>
                  </a:schemeClr>
                </a:solidFill>
                <a:cs typeface="Arial" panose="020B0604020202020204" pitchFamily="34" charset="0"/>
              </a:rPr>
              <a:t>popular?</a:t>
            </a:r>
            <a:endParaRPr lang="en-IN" sz="2800" dirty="0">
              <a:solidFill>
                <a:schemeClr val="accent5">
                  <a:lumMod val="75000"/>
                </a:schemeClr>
              </a:solidFill>
            </a:endParaRPr>
          </a:p>
        </p:txBody>
      </p:sp>
      <p:pic>
        <p:nvPicPr>
          <p:cNvPr id="13" name="Picture 2" descr="Testing API With Postman In 2023. Detailed tutorial of how to test API… |  by Denis Peganov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1410" y="1266362"/>
            <a:ext cx="3666227" cy="238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1242205"/>
            <a:ext cx="5960851" cy="2406769"/>
          </a:xfrm>
        </p:spPr>
        <p:txBody>
          <a:bodyPr>
            <a:normAutofit/>
          </a:bodyPr>
          <a:lstStyle/>
          <a:p>
            <a:r>
              <a:rPr lang="en-US" sz="1800" dirty="0">
                <a:latin typeface="+mn-lt"/>
              </a:rPr>
              <a:t>Setting up the testing environment for API testing involves preparing the necessary tools, configurations, and resources to facilitate efficient testing</a:t>
            </a:r>
            <a:r>
              <a:rPr lang="en-US" sz="1800" dirty="0" smtClean="0">
                <a:latin typeface="+mn-lt"/>
              </a:rPr>
              <a:t>.</a:t>
            </a:r>
            <a:r>
              <a:rPr lang="en-IN" sz="1800" dirty="0">
                <a:latin typeface="+mn-lt"/>
              </a:rPr>
              <a:t/>
            </a:r>
            <a:br>
              <a:rPr lang="en-IN" sz="1800" dirty="0">
                <a:latin typeface="+mn-lt"/>
              </a:rPr>
            </a:br>
            <a:r>
              <a:rPr lang="en-IN" sz="1800" dirty="0" smtClean="0">
                <a:latin typeface="+mn-lt"/>
              </a:rPr>
              <a:t/>
            </a:r>
            <a:br>
              <a:rPr lang="en-IN" sz="1800" dirty="0" smtClean="0">
                <a:latin typeface="+mn-lt"/>
              </a:rPr>
            </a:br>
            <a:r>
              <a:rPr lang="en-US" sz="1800" b="1" dirty="0">
                <a:latin typeface="+mn-lt"/>
              </a:rPr>
              <a:t>Postman:</a:t>
            </a:r>
            <a:r>
              <a:rPr lang="en-US" sz="1800" dirty="0">
                <a:latin typeface="+mn-lt"/>
              </a:rPr>
              <a:t> Used to create and send API requests, manage collections of requests, and automate testing</a:t>
            </a:r>
            <a:endParaRPr lang="en-IN" sz="18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IN" sz="2800" b="1" dirty="0">
                <a:solidFill>
                  <a:schemeClr val="accent5">
                    <a:lumMod val="75000"/>
                  </a:schemeClr>
                </a:solidFill>
              </a:rPr>
              <a:t>Tools and Environment Setup</a:t>
            </a:r>
          </a:p>
        </p:txBody>
      </p:sp>
      <p:pic>
        <p:nvPicPr>
          <p:cNvPr id="5122" name="Picture 2" descr="Postman Tutorial for Beginners to perform API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8" y="1441974"/>
            <a:ext cx="3939157" cy="292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9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2484408"/>
            <a:ext cx="6288656" cy="4080294"/>
          </a:xfrm>
        </p:spPr>
        <p:txBody>
          <a:bodyPr>
            <a:normAutofit fontScale="90000"/>
          </a:bodyPr>
          <a:lstStyle/>
          <a:p>
            <a:r>
              <a:rPr lang="en-US" sz="2000" b="1" dirty="0">
                <a:latin typeface="+mn-lt"/>
                <a:cs typeface="Arial" panose="020B0604020202020204" pitchFamily="34" charset="0"/>
              </a:rPr>
              <a:t>Step 1) Download </a:t>
            </a:r>
            <a:r>
              <a:rPr lang="en-US" sz="2000" b="1" dirty="0" smtClean="0">
                <a:latin typeface="+mn-lt"/>
                <a:cs typeface="Arial" panose="020B0604020202020204" pitchFamily="34" charset="0"/>
              </a:rPr>
              <a:t>Postman</a:t>
            </a:r>
            <a:br>
              <a:rPr lang="en-US" sz="2000" b="1" dirty="0" smtClean="0">
                <a:latin typeface="+mn-lt"/>
                <a:cs typeface="Arial" panose="020B0604020202020204" pitchFamily="34" charset="0"/>
              </a:rPr>
            </a:br>
            <a:r>
              <a:rPr lang="en-US" sz="2000" dirty="0" smtClean="0">
                <a:latin typeface="+mn-lt"/>
                <a:cs typeface="Arial" panose="020B0604020202020204" pitchFamily="34" charset="0"/>
              </a:rPr>
              <a:t>Go </a:t>
            </a:r>
            <a:r>
              <a:rPr lang="en-US" sz="2000" dirty="0">
                <a:latin typeface="+mn-lt"/>
                <a:cs typeface="Arial" panose="020B0604020202020204" pitchFamily="34" charset="0"/>
              </a:rPr>
              <a:t>to </a:t>
            </a:r>
            <a:r>
              <a:rPr lang="en-US" sz="2000" dirty="0">
                <a:latin typeface="+mn-lt"/>
                <a:cs typeface="Arial" panose="020B0604020202020204" pitchFamily="34" charset="0"/>
                <a:hlinkClick r:id="rId2"/>
              </a:rPr>
              <a:t> https://www.postman.com/downloads/</a:t>
            </a:r>
            <a:r>
              <a:rPr lang="en-US" sz="2000" dirty="0">
                <a:latin typeface="+mn-lt"/>
                <a:cs typeface="Arial" panose="020B0604020202020204" pitchFamily="34" charset="0"/>
              </a:rPr>
              <a:t> and choose your desired platform among Mac, Windows or Linux. Click Download</a:t>
            </a:r>
            <a:r>
              <a:rPr lang="en-US" sz="2000" dirty="0" smtClean="0">
                <a:latin typeface="+mn-lt"/>
                <a:cs typeface="Arial" panose="020B0604020202020204" pitchFamily="34" charset="0"/>
              </a:rPr>
              <a:t>.</a:t>
            </a:r>
            <a:r>
              <a:rPr lang="en-IN" sz="2000" dirty="0" smtClean="0">
                <a:latin typeface="+mn-lt"/>
                <a:cs typeface="Arial" panose="020B0604020202020204" pitchFamily="34" charset="0"/>
              </a:rPr>
              <a:t/>
            </a:r>
            <a:br>
              <a:rPr lang="en-IN" sz="2000" dirty="0" smtClean="0">
                <a:latin typeface="+mn-lt"/>
                <a:cs typeface="Arial" panose="020B0604020202020204" pitchFamily="34" charset="0"/>
              </a:rPr>
            </a:br>
            <a:r>
              <a:rPr lang="en-IN" sz="2000" dirty="0">
                <a:latin typeface="+mn-lt"/>
                <a:cs typeface="Arial" panose="020B0604020202020204" pitchFamily="34" charset="0"/>
              </a:rPr>
              <a:t/>
            </a:r>
            <a:br>
              <a:rPr lang="en-IN" sz="2000" dirty="0">
                <a:latin typeface="+mn-lt"/>
                <a:cs typeface="Arial" panose="020B0604020202020204" pitchFamily="34" charset="0"/>
              </a:rPr>
            </a:br>
            <a:r>
              <a:rPr lang="en-US" sz="2000" b="1" dirty="0" smtClean="0">
                <a:latin typeface="+mn-lt"/>
                <a:cs typeface="Arial" panose="020B0604020202020204" pitchFamily="34" charset="0"/>
              </a:rPr>
              <a:t>Step </a:t>
            </a:r>
            <a:r>
              <a:rPr lang="en-US" sz="2000" b="1" dirty="0">
                <a:latin typeface="+mn-lt"/>
                <a:cs typeface="Arial" panose="020B0604020202020204" pitchFamily="34" charset="0"/>
              </a:rPr>
              <a:t>2) Click on Run</a:t>
            </a: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Your download is in progress message should now display on the Apps page. Once the Postman download is completed, click on </a:t>
            </a:r>
            <a:r>
              <a:rPr lang="en-US" sz="2000" b="1" dirty="0">
                <a:latin typeface="+mn-lt"/>
                <a:cs typeface="Arial" panose="020B0604020202020204" pitchFamily="34" charset="0"/>
              </a:rPr>
              <a:t>Run</a:t>
            </a:r>
            <a:r>
              <a:rPr lang="en-US" sz="2000" b="1" dirty="0" smtClean="0">
                <a:latin typeface="+mn-lt"/>
                <a:cs typeface="Arial" panose="020B0604020202020204" pitchFamily="34" charset="0"/>
              </a:rPr>
              <a:t>.</a:t>
            </a:r>
            <a:r>
              <a:rPr lang="en-US" sz="2000" dirty="0" smtClean="0">
                <a:latin typeface="+mn-lt"/>
                <a:cs typeface="Arial" panose="020B0604020202020204" pitchFamily="34" charset="0"/>
              </a:rPr>
              <a:t/>
            </a:r>
            <a:br>
              <a:rPr lang="en-US" sz="2000" dirty="0" smtClean="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b="1" dirty="0">
                <a:latin typeface="+mn-lt"/>
                <a:cs typeface="Arial" panose="020B0604020202020204" pitchFamily="34" charset="0"/>
              </a:rPr>
              <a:t>Step 3) Postman Installation Start</a:t>
            </a: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Wait for some time to Complete the Installation of Postman</a:t>
            </a:r>
            <a:r>
              <a:rPr lang="en-US" sz="2000" dirty="0" smtClean="0">
                <a:latin typeface="+mn-lt"/>
                <a:cs typeface="Arial" panose="020B0604020202020204" pitchFamily="34" charset="0"/>
              </a:rPr>
              <a:t>.</a:t>
            </a:r>
            <a:br>
              <a:rPr lang="en-US" sz="2000" dirty="0" smtClean="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b="1" dirty="0">
                <a:latin typeface="+mn-lt"/>
                <a:cs typeface="Arial" panose="020B0604020202020204" pitchFamily="34" charset="0"/>
              </a:rPr>
              <a:t>Step 4) Signup for Postman Account</a:t>
            </a: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In the next window, Signup for a Postman Account</a:t>
            </a:r>
            <a:r>
              <a:rPr lang="en-US" sz="2000" dirty="0" smtClean="0">
                <a:latin typeface="+mn-lt"/>
                <a:cs typeface="Arial" panose="020B0604020202020204" pitchFamily="34" charset="0"/>
              </a:rPr>
              <a:t>.</a:t>
            </a:r>
            <a:br>
              <a:rPr lang="en-US" sz="2000" dirty="0" smtClean="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b="1" dirty="0">
                <a:latin typeface="+mn-lt"/>
                <a:cs typeface="Arial" panose="020B0604020202020204" pitchFamily="34" charset="0"/>
              </a:rPr>
              <a:t>NOTE:</a:t>
            </a:r>
            <a:r>
              <a:rPr lang="en-US" sz="2000" dirty="0">
                <a:latin typeface="+mn-lt"/>
                <a:cs typeface="Arial" panose="020B0604020202020204" pitchFamily="34" charset="0"/>
              </a:rPr>
              <a:t> There are two ways to sign up for a Postman account. One is to create an own Postman account, and the other is to use a Google account. Though Postman allows users to use the tool without logging in, signing up ensures that your collection is saved and can be accessed for later use</a:t>
            </a:r>
            <a:r>
              <a:rPr lang="en-US" sz="2000" dirty="0" smtClean="0">
                <a:latin typeface="+mn-lt"/>
                <a:cs typeface="Arial" panose="020B0604020202020204" pitchFamily="34" charset="0"/>
              </a:rPr>
              <a:t>.</a:t>
            </a:r>
            <a:br>
              <a:rPr lang="en-US" sz="2000" dirty="0" smtClean="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endParaRPr lang="en-IN" sz="18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577970" y="1233578"/>
            <a:ext cx="10748513" cy="86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a:solidFill>
                  <a:schemeClr val="accent1">
                    <a:lumMod val="75000"/>
                  </a:schemeClr>
                </a:solidFill>
                <a:cs typeface="Arial" panose="020B0604020202020204" pitchFamily="34" charset="0"/>
              </a:rPr>
              <a:t>How to Download and Install POSTMAN</a:t>
            </a:r>
            <a:endParaRPr lang="en-IN" sz="2800" b="1" dirty="0">
              <a:solidFill>
                <a:schemeClr val="accent1">
                  <a:lumMod val="75000"/>
                </a:schemeClr>
              </a:solidFill>
            </a:endParaRPr>
          </a:p>
        </p:txBody>
      </p:sp>
      <p:pic>
        <p:nvPicPr>
          <p:cNvPr id="5122" name="Picture 2" descr="Postman Tutorial for Beginners to perform API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268" y="1441974"/>
            <a:ext cx="3939157" cy="292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970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85" y="1548401"/>
            <a:ext cx="5762445" cy="2437003"/>
          </a:xfrm>
        </p:spPr>
        <p:txBody>
          <a:bodyPr>
            <a:normAutofit/>
          </a:bodyPr>
          <a:lstStyle/>
          <a:p>
            <a:r>
              <a:rPr lang="en-US" sz="2000" b="1" dirty="0" smtClean="0">
                <a:latin typeface="+mn-lt"/>
                <a:cs typeface="Arial" panose="020B0604020202020204" pitchFamily="34" charset="0"/>
              </a:rPr>
              <a:t>Step </a:t>
            </a:r>
            <a:r>
              <a:rPr lang="en-US" sz="2000" b="1" dirty="0">
                <a:latin typeface="+mn-lt"/>
                <a:cs typeface="Arial" panose="020B0604020202020204" pitchFamily="34" charset="0"/>
              </a:rPr>
              <a:t>5) Click on Save My Preferences</a:t>
            </a: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Select the workspace tools you need and click Save My Preferences</a:t>
            </a:r>
            <a:r>
              <a:rPr lang="en-US" sz="2000" dirty="0" smtClean="0">
                <a:latin typeface="+mn-lt"/>
                <a:cs typeface="Arial" panose="020B0604020202020204" pitchFamily="34" charset="0"/>
              </a:rPr>
              <a:t>.</a:t>
            </a:r>
            <a:br>
              <a:rPr lang="en-US" sz="2000" dirty="0" smtClean="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b="1" dirty="0">
                <a:latin typeface="+mn-lt"/>
                <a:cs typeface="Arial" panose="020B0604020202020204" pitchFamily="34" charset="0"/>
              </a:rPr>
              <a:t>Step 6) Congratulation!</a:t>
            </a: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You will see the Startup Screen</a:t>
            </a:r>
            <a:r>
              <a:rPr lang="en-US" sz="1800" dirty="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endParaRPr lang="en-IN" sz="18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577970" y="1233578"/>
            <a:ext cx="10748513" cy="86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a:solidFill>
                  <a:schemeClr val="accent1">
                    <a:lumMod val="75000"/>
                  </a:schemeClr>
                </a:solidFill>
                <a:cs typeface="Arial" panose="020B0604020202020204" pitchFamily="34" charset="0"/>
              </a:rPr>
              <a:t>How to Download and Install POSTMAN</a:t>
            </a:r>
            <a:endParaRPr lang="en-IN" sz="2800" b="1" dirty="0">
              <a:solidFill>
                <a:schemeClr val="accent1">
                  <a:lumMod val="75000"/>
                </a:schemeClr>
              </a:solidFill>
            </a:endParaRPr>
          </a:p>
        </p:txBody>
      </p:sp>
      <p:pic>
        <p:nvPicPr>
          <p:cNvPr id="5122" name="Picture 2" descr="Postman Tutorial for Beginners to perform API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8" y="1441974"/>
            <a:ext cx="3939157" cy="292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61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
        <p:nvSpPr>
          <p:cNvPr id="9" name="Rectangle 8"/>
          <p:cNvSpPr/>
          <p:nvPr/>
        </p:nvSpPr>
        <p:spPr>
          <a:xfrm>
            <a:off x="3810000" y="2546156"/>
            <a:ext cx="5886450" cy="584775"/>
          </a:xfrm>
          <a:prstGeom prst="rect">
            <a:avLst/>
          </a:prstGeom>
        </p:spPr>
        <p:txBody>
          <a:bodyPr wrap="square">
            <a:spAutoFit/>
          </a:bodyPr>
          <a:lstStyle/>
          <a:p>
            <a:r>
              <a:rPr lang="en-IN" sz="3200" b="1" dirty="0" smtClean="0"/>
              <a:t>HTTP Methods</a:t>
            </a:r>
            <a:endParaRPr lang="en-IN" sz="3200" b="1" dirty="0"/>
          </a:p>
        </p:txBody>
      </p:sp>
    </p:spTree>
    <p:extLst>
      <p:ext uri="{BB962C8B-B14F-4D97-AF65-F5344CB8AC3E}">
        <p14:creationId xmlns:p14="http://schemas.microsoft.com/office/powerpoint/2010/main" val="2413629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5" y="1242204"/>
            <a:ext cx="6857999" cy="3479085"/>
          </a:xfrm>
        </p:spPr>
        <p:txBody>
          <a:bodyPr>
            <a:normAutofit/>
          </a:bodyPr>
          <a:lstStyle/>
          <a:p>
            <a:r>
              <a:rPr lang="en-US" sz="1800" dirty="0" smtClean="0">
                <a:latin typeface="+mn-lt"/>
              </a:rPr>
              <a:t>HTTP </a:t>
            </a:r>
            <a:r>
              <a:rPr lang="en-US" sz="1800" dirty="0">
                <a:latin typeface="+mn-lt"/>
              </a:rPr>
              <a:t>is an application layer protocol designed within the framework of the Internet protocol suite</a:t>
            </a:r>
            <a:r>
              <a:rPr lang="en-US" sz="1600" dirty="0"/>
              <a:t>. </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dirty="0">
                <a:latin typeface="+mn-lt"/>
              </a:rPr>
              <a:t/>
            </a:r>
            <a:br>
              <a:rPr lang="en-US" sz="1800" dirty="0">
                <a:latin typeface="+mn-lt"/>
              </a:rPr>
            </a:br>
            <a:endParaRPr lang="en-IN" sz="1800"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7" y="710358"/>
            <a:ext cx="6805516" cy="523220"/>
          </a:xfrm>
          <a:prstGeom prst="rect">
            <a:avLst/>
          </a:prstGeom>
        </p:spPr>
        <p:txBody>
          <a:bodyPr wrap="square">
            <a:spAutoFit/>
          </a:bodyPr>
          <a:lstStyle/>
          <a:p>
            <a:r>
              <a:rPr lang="en-IN" sz="2800" b="1" dirty="0" smtClean="0">
                <a:solidFill>
                  <a:schemeClr val="accent5">
                    <a:lumMod val="75000"/>
                  </a:schemeClr>
                </a:solidFill>
              </a:rPr>
              <a:t>HTTP Methods</a:t>
            </a:r>
            <a:endParaRPr lang="en-IN" sz="2800" b="1" dirty="0">
              <a:solidFill>
                <a:schemeClr val="accent5">
                  <a:lumMod val="75000"/>
                </a:schemeClr>
              </a:solidFill>
            </a:endParaRPr>
          </a:p>
        </p:txBody>
      </p:sp>
      <p:pic>
        <p:nvPicPr>
          <p:cNvPr id="7" name="Picture 6"/>
          <p:cNvPicPr>
            <a:picLocks noChangeAspect="1"/>
          </p:cNvPicPr>
          <p:nvPr/>
        </p:nvPicPr>
        <p:blipFill>
          <a:blip r:embed="rId3"/>
          <a:stretch>
            <a:fillRect/>
          </a:stretch>
        </p:blipFill>
        <p:spPr>
          <a:xfrm>
            <a:off x="7148835" y="1886387"/>
            <a:ext cx="4887656" cy="1920503"/>
          </a:xfrm>
          <a:prstGeom prst="rect">
            <a:avLst/>
          </a:prstGeom>
        </p:spPr>
      </p:pic>
      <p:sp>
        <p:nvSpPr>
          <p:cNvPr id="8" name="Rectangle 7"/>
          <p:cNvSpPr/>
          <p:nvPr/>
        </p:nvSpPr>
        <p:spPr>
          <a:xfrm>
            <a:off x="513185" y="2295332"/>
            <a:ext cx="6447452" cy="3970318"/>
          </a:xfrm>
          <a:prstGeom prst="rect">
            <a:avLst/>
          </a:prstGeom>
        </p:spPr>
        <p:txBody>
          <a:bodyPr wrap="square">
            <a:spAutoFit/>
          </a:bodyPr>
          <a:lstStyle/>
          <a:p>
            <a:r>
              <a:rPr lang="en-IN" dirty="0"/>
              <a:t>HTTP stands for Hyper Text Transfer Protocol. World Wide Web (WWW) is all about communication between web </a:t>
            </a:r>
            <a:r>
              <a:rPr lang="en-IN" dirty="0" smtClean="0"/>
              <a:t>clients (</a:t>
            </a:r>
            <a:r>
              <a:rPr lang="en-US" dirty="0"/>
              <a:t>A web client is a client-side application used for connecting to a web server over </a:t>
            </a:r>
            <a:r>
              <a:rPr lang="en-US" dirty="0" smtClean="0"/>
              <a:t>HTTP)</a:t>
            </a:r>
            <a:r>
              <a:rPr lang="en-IN" dirty="0" smtClean="0"/>
              <a:t> </a:t>
            </a:r>
            <a:r>
              <a:rPr lang="en-IN" dirty="0"/>
              <a:t>and servers. Communication between client computers and web servers is done by sending HTTP Requests and receiving HTTP Responses</a:t>
            </a:r>
            <a:r>
              <a:rPr lang="en-IN" dirty="0" smtClean="0"/>
              <a:t>.</a:t>
            </a:r>
          </a:p>
          <a:p>
            <a:endParaRPr lang="en-US" dirty="0"/>
          </a:p>
          <a:p>
            <a:r>
              <a:rPr lang="en-US" b="1" dirty="0"/>
              <a:t>Communication between clients and servers is done by requests and responses:</a:t>
            </a:r>
          </a:p>
          <a:p>
            <a:pPr marL="285750" indent="-285750">
              <a:buFont typeface="Arial" panose="020B0604020202020204" pitchFamily="34" charset="0"/>
              <a:buChar char="•"/>
            </a:pPr>
            <a:r>
              <a:rPr lang="en-US" dirty="0" smtClean="0"/>
              <a:t> </a:t>
            </a:r>
            <a:r>
              <a:rPr lang="en-US" dirty="0"/>
              <a:t>A client (a browser) sends an HTTP request to the web</a:t>
            </a:r>
          </a:p>
          <a:p>
            <a:pPr marL="285750" indent="-285750">
              <a:buFont typeface="Arial" panose="020B0604020202020204" pitchFamily="34" charset="0"/>
              <a:buChar char="•"/>
            </a:pPr>
            <a:r>
              <a:rPr lang="en-US" dirty="0" smtClean="0"/>
              <a:t> </a:t>
            </a:r>
            <a:r>
              <a:rPr lang="en-US" dirty="0"/>
              <a:t>An web server receives the request</a:t>
            </a:r>
          </a:p>
          <a:p>
            <a:pPr marL="285750" indent="-285750">
              <a:buFont typeface="Arial" panose="020B0604020202020204" pitchFamily="34" charset="0"/>
              <a:buChar char="•"/>
            </a:pPr>
            <a:r>
              <a:rPr lang="en-US" dirty="0" smtClean="0"/>
              <a:t> </a:t>
            </a:r>
            <a:r>
              <a:rPr lang="en-US" dirty="0"/>
              <a:t>The server runs an application to process the request</a:t>
            </a:r>
          </a:p>
          <a:p>
            <a:pPr marL="285750" indent="-285750">
              <a:buFont typeface="Arial" panose="020B0604020202020204" pitchFamily="34" charset="0"/>
              <a:buChar char="•"/>
            </a:pPr>
            <a:r>
              <a:rPr lang="en-US" dirty="0"/>
              <a:t>T</a:t>
            </a:r>
            <a:r>
              <a:rPr lang="en-US" dirty="0" smtClean="0"/>
              <a:t>he </a:t>
            </a:r>
            <a:r>
              <a:rPr lang="en-US" dirty="0"/>
              <a:t>server returns an HTTP response (output) to the browser</a:t>
            </a:r>
          </a:p>
          <a:p>
            <a:pPr marL="285750" indent="-285750">
              <a:buFont typeface="Arial" panose="020B0604020202020204" pitchFamily="34" charset="0"/>
              <a:buChar char="•"/>
            </a:pPr>
            <a:r>
              <a:rPr lang="en-US" dirty="0" smtClean="0"/>
              <a:t> </a:t>
            </a:r>
            <a:r>
              <a:rPr lang="en-US" dirty="0"/>
              <a:t>The client (the browser) receives the response</a:t>
            </a:r>
            <a:endParaRPr lang="en-IN" dirty="0"/>
          </a:p>
        </p:txBody>
      </p:sp>
    </p:spTree>
    <p:extLst>
      <p:ext uri="{BB962C8B-B14F-4D97-AF65-F5344CB8AC3E}">
        <p14:creationId xmlns:p14="http://schemas.microsoft.com/office/powerpoint/2010/main" val="409829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1242205"/>
            <a:ext cx="5986731" cy="5011946"/>
          </a:xfrm>
        </p:spPr>
        <p:txBody>
          <a:bodyPr>
            <a:normAutofit fontScale="90000"/>
          </a:bodyPr>
          <a:lstStyle/>
          <a:p>
            <a:r>
              <a:rPr lang="en-US" sz="1800" dirty="0">
                <a:latin typeface="+mn-lt"/>
              </a:rPr>
              <a:t>The most commonly used HTTP methods are</a:t>
            </a:r>
            <a:r>
              <a:rPr lang="en-US" sz="1800" dirty="0" smtClean="0"/>
              <a:t>:</a:t>
            </a:r>
            <a:r>
              <a:rPr lang="en-IN" sz="1800" dirty="0"/>
              <a:t/>
            </a:r>
            <a:br>
              <a:rPr lang="en-IN" sz="1800" dirty="0"/>
            </a:br>
            <a:r>
              <a:rPr lang="en-IN" sz="1800" dirty="0" smtClean="0"/>
              <a:t/>
            </a:r>
            <a:br>
              <a:rPr lang="en-IN" sz="1800" dirty="0" smtClean="0"/>
            </a:br>
            <a:r>
              <a:rPr lang="en-IN" sz="1800" b="1" dirty="0" smtClean="0">
                <a:latin typeface="+mn-lt"/>
              </a:rPr>
              <a:t>GET</a:t>
            </a:r>
            <a:r>
              <a:rPr lang="en-IN" sz="1800" dirty="0" smtClean="0">
                <a:latin typeface="+mn-lt"/>
              </a:rPr>
              <a:t>:- </a:t>
            </a:r>
            <a:r>
              <a:rPr lang="en-US" sz="1800" dirty="0">
                <a:latin typeface="+mn-lt"/>
              </a:rPr>
              <a:t>The GET method is used to retrieve data on a server</a:t>
            </a:r>
            <a:r>
              <a:rPr lang="en-US" sz="1800" dirty="0" smtClean="0">
                <a:latin typeface="+mn-lt"/>
              </a:rPr>
              <a:t>.</a:t>
            </a:r>
            <a:r>
              <a:rPr lang="en-US" sz="1800" dirty="0"/>
              <a:t> </a:t>
            </a:r>
            <a:r>
              <a:rPr lang="en-US" sz="1800" dirty="0">
                <a:latin typeface="+mn-lt"/>
              </a:rPr>
              <a:t>GET requests typically do not include a request body, as the client is not attempting to create or update data</a:t>
            </a:r>
            <a:r>
              <a:rPr lang="en-US" sz="1800" dirty="0" smtClean="0"/>
              <a:t>.</a:t>
            </a:r>
            <a:br>
              <a:rPr lang="en-US" sz="1800" dirty="0" smtClean="0"/>
            </a:br>
            <a:r>
              <a:rPr lang="en-US" sz="1800" dirty="0"/>
              <a:t/>
            </a:r>
            <a:br>
              <a:rPr lang="en-US" sz="1800" dirty="0"/>
            </a:br>
            <a:r>
              <a:rPr lang="en-US" sz="1800" b="1" dirty="0" smtClean="0">
                <a:latin typeface="+mn-lt"/>
              </a:rPr>
              <a:t>POST</a:t>
            </a:r>
            <a:r>
              <a:rPr lang="en-US" sz="1800" dirty="0" smtClean="0">
                <a:latin typeface="+mn-lt"/>
              </a:rPr>
              <a:t> :- </a:t>
            </a:r>
            <a:r>
              <a:rPr lang="en-US" sz="1800" dirty="0">
                <a:latin typeface="+mn-lt"/>
              </a:rPr>
              <a:t>The POST method is used to create new </a:t>
            </a:r>
            <a:r>
              <a:rPr lang="en-US" sz="1800" dirty="0" smtClean="0">
                <a:latin typeface="+mn-lt"/>
              </a:rPr>
              <a:t>resources.</a:t>
            </a:r>
            <a:r>
              <a:rPr lang="en-US" sz="1800" dirty="0"/>
              <a:t> </a:t>
            </a:r>
            <a:r>
              <a:rPr lang="en-US" sz="1800" dirty="0">
                <a:latin typeface="+mn-lt"/>
              </a:rPr>
              <a:t>POST requests typically include a request </a:t>
            </a:r>
            <a:r>
              <a:rPr lang="en-US" sz="1800" dirty="0" smtClean="0">
                <a:latin typeface="+mn-lt"/>
              </a:rPr>
              <a:t>body.</a:t>
            </a:r>
            <a:br>
              <a:rPr lang="en-US" sz="1800" dirty="0" smtClean="0">
                <a:latin typeface="+mn-lt"/>
              </a:rPr>
            </a:br>
            <a:r>
              <a:rPr lang="en-US" sz="1800" dirty="0" smtClean="0">
                <a:latin typeface="+mn-lt"/>
              </a:rPr>
              <a:t/>
            </a:r>
            <a:br>
              <a:rPr lang="en-US" sz="1800" dirty="0" smtClean="0">
                <a:latin typeface="+mn-lt"/>
              </a:rPr>
            </a:br>
            <a:r>
              <a:rPr lang="en-US" sz="1800" b="1" dirty="0" smtClean="0">
                <a:latin typeface="+mn-lt"/>
              </a:rPr>
              <a:t>PUT</a:t>
            </a:r>
            <a:r>
              <a:rPr lang="en-US" sz="1800" dirty="0" smtClean="0">
                <a:latin typeface="+mn-lt"/>
              </a:rPr>
              <a:t> :- </a:t>
            </a:r>
            <a:r>
              <a:rPr lang="en-US" sz="1800" dirty="0">
                <a:latin typeface="+mn-lt"/>
              </a:rPr>
              <a:t>The PUT method is used to replace an existing resource with an updated version. This method works by replacing the entire </a:t>
            </a:r>
            <a:r>
              <a:rPr lang="en-US" sz="1800" dirty="0" smtClean="0">
                <a:latin typeface="+mn-lt"/>
              </a:rPr>
              <a:t>resource.</a:t>
            </a:r>
            <a:r>
              <a:rPr lang="en-US" sz="1600" dirty="0"/>
              <a:t> </a:t>
            </a:r>
            <a:r>
              <a:rPr lang="en-US" sz="2000" dirty="0">
                <a:latin typeface="+mn-lt"/>
              </a:rPr>
              <a:t>with the data that is included in the request’s </a:t>
            </a:r>
            <a:r>
              <a:rPr lang="en-US" sz="2000" dirty="0" smtClean="0">
                <a:latin typeface="+mn-lt"/>
              </a:rPr>
              <a:t>body.</a:t>
            </a:r>
            <a:br>
              <a:rPr lang="en-US" sz="2000" dirty="0" smtClean="0">
                <a:latin typeface="+mn-lt"/>
              </a:rPr>
            </a:br>
            <a:r>
              <a:rPr lang="en-US" sz="2000" dirty="0">
                <a:latin typeface="+mn-lt"/>
              </a:rPr>
              <a:t/>
            </a:r>
            <a:br>
              <a:rPr lang="en-US" sz="2000" dirty="0">
                <a:latin typeface="+mn-lt"/>
              </a:rPr>
            </a:br>
            <a:r>
              <a:rPr lang="en-US" sz="2000" b="1" dirty="0" smtClean="0">
                <a:latin typeface="+mn-lt"/>
              </a:rPr>
              <a:t>Patch</a:t>
            </a:r>
            <a:r>
              <a:rPr lang="en-US" sz="2000" dirty="0" smtClean="0">
                <a:latin typeface="+mn-lt"/>
              </a:rPr>
              <a:t> :- </a:t>
            </a:r>
            <a:r>
              <a:rPr lang="en-US" sz="2000" dirty="0">
                <a:latin typeface="+mn-lt"/>
              </a:rPr>
              <a:t>The PATCH method is used to update an existing resource. It is similar to PUT, except that PATCH enables clients to update specific properties on a resource—without overwriting the others</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b="1" dirty="0" smtClean="0">
                <a:latin typeface="+mn-lt"/>
              </a:rPr>
              <a:t>Delete</a:t>
            </a:r>
            <a:r>
              <a:rPr lang="en-US" sz="2000" dirty="0" smtClean="0">
                <a:latin typeface="+mn-lt"/>
              </a:rPr>
              <a:t> :- </a:t>
            </a:r>
            <a:r>
              <a:rPr lang="en-US" sz="2000" dirty="0">
                <a:latin typeface="+mn-lt"/>
              </a:rPr>
              <a:t>The DELETE method is used to remove data from a </a:t>
            </a:r>
            <a:r>
              <a:rPr lang="en-US" sz="2000" dirty="0" smtClean="0">
                <a:latin typeface="+mn-lt"/>
              </a:rPr>
              <a:t>database.</a:t>
            </a:r>
            <a:r>
              <a:rPr lang="en-US" sz="2000" dirty="0">
                <a:latin typeface="+mn-lt"/>
              </a:rPr>
              <a:t/>
            </a:r>
            <a:br>
              <a:rPr lang="en-US" sz="2000" dirty="0">
                <a:latin typeface="+mn-lt"/>
              </a:rPr>
            </a:br>
            <a:endParaRPr lang="en-IN" sz="2000"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IN" sz="2800" b="1" dirty="0" smtClean="0">
                <a:solidFill>
                  <a:schemeClr val="accent5">
                    <a:lumMod val="75000"/>
                  </a:schemeClr>
                </a:solidFill>
              </a:rPr>
              <a:t>HTTP Methods</a:t>
            </a:r>
            <a:endParaRPr lang="en-IN" sz="2800" b="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7148835" y="1656273"/>
            <a:ext cx="4887656" cy="2150617"/>
          </a:xfrm>
          <a:prstGeom prst="rect">
            <a:avLst/>
          </a:prstGeom>
        </p:spPr>
      </p:pic>
    </p:spTree>
    <p:extLst>
      <p:ext uri="{BB962C8B-B14F-4D97-AF65-F5344CB8AC3E}">
        <p14:creationId xmlns:p14="http://schemas.microsoft.com/office/powerpoint/2010/main" val="3218752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75" y="370936"/>
            <a:ext cx="10741325" cy="786367"/>
          </a:xfrm>
        </p:spPr>
        <p:txBody>
          <a:bodyPr>
            <a:normAutofit/>
          </a:bodyPr>
          <a:lstStyle/>
          <a:p>
            <a:r>
              <a:rPr lang="en-US" sz="2800" b="1" dirty="0" smtClean="0">
                <a:solidFill>
                  <a:schemeClr val="accent5">
                    <a:lumMod val="75000"/>
                  </a:schemeClr>
                </a:solidFill>
                <a:latin typeface="+mn-lt"/>
              </a:rPr>
              <a:t>Agenda</a:t>
            </a:r>
            <a:r>
              <a:rPr lang="en-US" dirty="0" smtClean="0"/>
              <a:t>		</a:t>
            </a:r>
            <a:endParaRPr lang="en-IN" dirty="0"/>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6" name="Straight Connector 5"/>
          <p:cNvCxnSpPr/>
          <p:nvPr/>
        </p:nvCxnSpPr>
        <p:spPr>
          <a:xfrm>
            <a:off x="612475" y="1027906"/>
            <a:ext cx="10860657" cy="41769"/>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586595" y="1276709"/>
            <a:ext cx="8462514" cy="5355312"/>
          </a:xfrm>
          <a:prstGeom prst="rect">
            <a:avLst/>
          </a:prstGeom>
        </p:spPr>
        <p:txBody>
          <a:bodyPr wrap="square">
            <a:spAutoFit/>
          </a:bodyPr>
          <a:lstStyle/>
          <a:p>
            <a:pPr marL="285750" indent="-285750">
              <a:buFont typeface="Arial" panose="020B0604020202020204" pitchFamily="34" charset="0"/>
              <a:buChar char="•"/>
            </a:pPr>
            <a:r>
              <a:rPr lang="en-IN" dirty="0" smtClean="0"/>
              <a:t>Introduction to API and its types? </a:t>
            </a:r>
          </a:p>
          <a:p>
            <a:pPr marL="285750" indent="-285750">
              <a:buFont typeface="Arial" panose="020B0604020202020204" pitchFamily="34" charset="0"/>
              <a:buChar char="•"/>
            </a:pPr>
            <a:r>
              <a:rPr lang="en-IN" dirty="0" smtClean="0"/>
              <a:t>Introduction </a:t>
            </a:r>
            <a:r>
              <a:rPr lang="en-IN" dirty="0"/>
              <a:t>to API </a:t>
            </a:r>
            <a:r>
              <a:rPr lang="en-IN" dirty="0" smtClean="0"/>
              <a:t>Testing</a:t>
            </a:r>
          </a:p>
          <a:p>
            <a:pPr marL="285750" indent="-285750">
              <a:buFont typeface="Arial" panose="020B0604020202020204" pitchFamily="34" charset="0"/>
              <a:buChar char="•"/>
            </a:pPr>
            <a:r>
              <a:rPr lang="en-IN" dirty="0" smtClean="0"/>
              <a:t>Introduction to Postman? How to install Postman?</a:t>
            </a:r>
            <a:endParaRPr lang="en-IN" dirty="0"/>
          </a:p>
          <a:p>
            <a:pPr marL="285750" indent="-285750">
              <a:buFont typeface="Arial" panose="020B0604020202020204" pitchFamily="34" charset="0"/>
              <a:buChar char="•"/>
            </a:pPr>
            <a:r>
              <a:rPr lang="en-IN" dirty="0" smtClean="0"/>
              <a:t>Create Workspace and Collection and Add Request.</a:t>
            </a:r>
          </a:p>
          <a:p>
            <a:pPr marL="285750" indent="-285750">
              <a:buFont typeface="Arial" panose="020B0604020202020204" pitchFamily="34" charset="0"/>
              <a:buChar char="•"/>
            </a:pPr>
            <a:r>
              <a:rPr lang="en-IN" dirty="0" smtClean="0"/>
              <a:t>Create (HTTP Methods ) GET, POST, PUT ,PATCH and DELETE Requests.</a:t>
            </a:r>
          </a:p>
          <a:p>
            <a:pPr marL="285750" indent="-285750">
              <a:buFont typeface="Arial" panose="020B0604020202020204" pitchFamily="34" charset="0"/>
              <a:buChar char="•"/>
            </a:pPr>
            <a:r>
              <a:rPr lang="en-IN" dirty="0" smtClean="0"/>
              <a:t>Variables </a:t>
            </a:r>
            <a:r>
              <a:rPr lang="en-IN" dirty="0"/>
              <a:t>and its types</a:t>
            </a:r>
          </a:p>
          <a:p>
            <a:pPr marL="285750" indent="-285750">
              <a:buFont typeface="Arial" panose="020B0604020202020204" pitchFamily="34" charset="0"/>
              <a:buChar char="•"/>
            </a:pPr>
            <a:r>
              <a:rPr lang="en-IN" dirty="0"/>
              <a:t>How to write Test Case and Verify Test Case.</a:t>
            </a:r>
          </a:p>
          <a:p>
            <a:pPr marL="285750" indent="-285750">
              <a:buFont typeface="Arial" panose="020B0604020202020204" pitchFamily="34" charset="0"/>
              <a:buChar char="•"/>
            </a:pPr>
            <a:r>
              <a:rPr lang="en-IN" dirty="0" smtClean="0"/>
              <a:t>Assertions(Status Code, Response Time , Response Body, Response Header)</a:t>
            </a:r>
          </a:p>
          <a:p>
            <a:pPr marL="285750" indent="-285750">
              <a:buFont typeface="Arial" panose="020B0604020202020204" pitchFamily="34" charset="0"/>
              <a:buChar char="•"/>
            </a:pPr>
            <a:r>
              <a:rPr lang="en-IN" dirty="0" smtClean="0"/>
              <a:t>Introduction </a:t>
            </a:r>
            <a:r>
              <a:rPr lang="en-IN" dirty="0"/>
              <a:t>to JSON.</a:t>
            </a:r>
          </a:p>
          <a:p>
            <a:pPr marL="285750" indent="-285750">
              <a:buFont typeface="Arial" panose="020B0604020202020204" pitchFamily="34" charset="0"/>
              <a:buChar char="•"/>
            </a:pPr>
            <a:r>
              <a:rPr lang="en-IN" dirty="0"/>
              <a:t>How to Validate JSON Schema in POSTMAN.</a:t>
            </a:r>
          </a:p>
          <a:p>
            <a:pPr marL="285750" indent="-285750">
              <a:buFont typeface="Arial" panose="020B0604020202020204" pitchFamily="34" charset="0"/>
              <a:buChar char="•"/>
            </a:pPr>
            <a:r>
              <a:rPr lang="en-IN" dirty="0"/>
              <a:t>API Chaining</a:t>
            </a:r>
          </a:p>
          <a:p>
            <a:pPr marL="285750" indent="-285750">
              <a:buFont typeface="Arial" panose="020B0604020202020204" pitchFamily="34" charset="0"/>
              <a:buChar char="•"/>
            </a:pPr>
            <a:r>
              <a:rPr lang="en-IN" dirty="0"/>
              <a:t>How to Upload file in POSTMAN.</a:t>
            </a:r>
          </a:p>
          <a:p>
            <a:pPr marL="285750" indent="-285750">
              <a:buFont typeface="Arial" panose="020B0604020202020204" pitchFamily="34" charset="0"/>
              <a:buChar char="•"/>
            </a:pPr>
            <a:r>
              <a:rPr lang="en-IN" dirty="0"/>
              <a:t>What is Mocking and How to  Create A Mock Server in Postman.</a:t>
            </a:r>
          </a:p>
          <a:p>
            <a:pPr marL="285750" indent="-285750">
              <a:buFont typeface="Arial" panose="020B0604020202020204" pitchFamily="34" charset="0"/>
              <a:buChar char="•"/>
            </a:pPr>
            <a:r>
              <a:rPr lang="en-IN" dirty="0" smtClean="0"/>
              <a:t>What is API Monitoring.</a:t>
            </a:r>
          </a:p>
          <a:p>
            <a:pPr marL="285750" indent="-285750">
              <a:buFont typeface="Arial" panose="020B0604020202020204" pitchFamily="34" charset="0"/>
              <a:buChar char="•"/>
            </a:pPr>
            <a:r>
              <a:rPr lang="en-IN" dirty="0" smtClean="0"/>
              <a:t>Authentication </a:t>
            </a:r>
            <a:r>
              <a:rPr lang="en-IN" dirty="0"/>
              <a:t>and it's Types</a:t>
            </a:r>
          </a:p>
          <a:p>
            <a:pPr marL="285750" indent="-285750">
              <a:buFont typeface="Arial" panose="020B0604020202020204" pitchFamily="34" charset="0"/>
              <a:buChar char="•"/>
            </a:pPr>
            <a:r>
              <a:rPr lang="en-IN" dirty="0"/>
              <a:t>API </a:t>
            </a:r>
            <a:r>
              <a:rPr lang="en-IN" dirty="0" smtClean="0"/>
              <a:t>Documentation</a:t>
            </a:r>
          </a:p>
          <a:p>
            <a:pPr marL="285750" indent="-285750">
              <a:buFont typeface="Arial" panose="020B0604020202020204" pitchFamily="34" charset="0"/>
              <a:buChar char="•"/>
            </a:pPr>
            <a:r>
              <a:rPr lang="en-IN" dirty="0" smtClean="0"/>
              <a:t>Newman HTML Report</a:t>
            </a:r>
            <a:endParaRPr lang="en-IN" dirty="0"/>
          </a:p>
          <a:p>
            <a:pPr marL="285750" indent="-285750">
              <a:buFont typeface="Arial" panose="020B0604020202020204" pitchFamily="34" charset="0"/>
              <a:buChar char="•"/>
            </a:pPr>
            <a:r>
              <a:rPr lang="en-IN" dirty="0"/>
              <a:t>Reference Website for API Testing.</a:t>
            </a:r>
          </a:p>
          <a:p>
            <a:pPr marL="285750" indent="-285750">
              <a:buFont typeface="Arial" panose="020B0604020202020204" pitchFamily="34" charset="0"/>
              <a:buChar char="•"/>
            </a:pPr>
            <a:r>
              <a:rPr lang="en-IN" dirty="0"/>
              <a:t>Interview Questions </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797606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3200" b="1" dirty="0" smtClean="0">
                <a:latin typeface="+mn-lt"/>
              </a:rPr>
              <a:t>Variable and it’s Types</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274567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Variable and it’s Types  </a:t>
            </a:r>
            <a:endParaRPr lang="en-IN" sz="2800" b="1" dirty="0">
              <a:solidFill>
                <a:schemeClr val="accent5">
                  <a:lumMod val="75000"/>
                </a:schemeClr>
              </a:solidFill>
            </a:endParaRPr>
          </a:p>
        </p:txBody>
      </p:sp>
      <p:sp>
        <p:nvSpPr>
          <p:cNvPr id="5" name="Title 4"/>
          <p:cNvSpPr>
            <a:spLocks noGrp="1"/>
          </p:cNvSpPr>
          <p:nvPr>
            <p:ph type="title"/>
          </p:nvPr>
        </p:nvSpPr>
        <p:spPr>
          <a:xfrm>
            <a:off x="838200" y="3295650"/>
            <a:ext cx="7277100" cy="3419476"/>
          </a:xfrm>
        </p:spPr>
        <p:txBody>
          <a:bodyPr>
            <a:normAutofit fontScale="90000"/>
          </a:bodyPr>
          <a:lstStyle/>
          <a:p>
            <a:r>
              <a:rPr lang="en-US" sz="2000" dirty="0">
                <a:latin typeface="+mn-lt"/>
              </a:rPr>
              <a:t>Variables symbolize the data representation and let us access a value without manually entering it wherever we need it</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We can define variables as </a:t>
            </a:r>
            <a:r>
              <a:rPr lang="en-US" sz="2000" b="1" dirty="0">
                <a:latin typeface="+mn-lt"/>
              </a:rPr>
              <a:t>key-value</a:t>
            </a:r>
            <a:r>
              <a:rPr lang="en-US" sz="2000" dirty="0">
                <a:latin typeface="+mn-lt"/>
              </a:rPr>
              <a:t> pairs in Postman. The </a:t>
            </a:r>
            <a:r>
              <a:rPr lang="en-US" sz="2000" b="1" dirty="0">
                <a:latin typeface="+mn-lt"/>
              </a:rPr>
              <a:t>key defines the variable name that allows us to access its value directly using this </a:t>
            </a:r>
            <a:r>
              <a:rPr lang="en-US" sz="2000" b="1" dirty="0" smtClean="0">
                <a:latin typeface="+mn-lt"/>
              </a:rPr>
              <a:t>key</a:t>
            </a:r>
            <a:r>
              <a:rPr lang="en-US" sz="1800" b="1" dirty="0" smtClean="0">
                <a:latin typeface="+mn-lt"/>
              </a:rPr>
              <a:t/>
            </a:r>
            <a:br>
              <a:rPr lang="en-US" sz="1800" b="1" dirty="0" smtClean="0">
                <a:latin typeface="+mn-lt"/>
              </a:rPr>
            </a:br>
            <a:r>
              <a:rPr lang="en-US" sz="1800" b="1" dirty="0">
                <a:latin typeface="+mn-lt"/>
              </a:rPr>
              <a:t/>
            </a:r>
            <a:br>
              <a:rPr lang="en-US" sz="1800" b="1" dirty="0">
                <a:latin typeface="+mn-lt"/>
              </a:rPr>
            </a:br>
            <a:r>
              <a:rPr lang="en-US" sz="2000" b="1" u="sng" dirty="0">
                <a:latin typeface="+mn-lt"/>
              </a:rPr>
              <a:t>Types of Variables</a:t>
            </a:r>
            <a:r>
              <a:rPr lang="en-US" sz="2000" b="1" u="sng" dirty="0" smtClean="0">
                <a:latin typeface="+mn-lt"/>
              </a:rPr>
              <a:t>:-</a:t>
            </a:r>
            <a:r>
              <a:rPr lang="en-US" sz="1800" b="1" u="sng" dirty="0" smtClean="0">
                <a:latin typeface="+mn-lt"/>
              </a:rPr>
              <a:t/>
            </a:r>
            <a:br>
              <a:rPr lang="en-US" sz="1800" b="1" u="sng" dirty="0" smtClean="0">
                <a:latin typeface="+mn-lt"/>
              </a:rPr>
            </a:br>
            <a:r>
              <a:rPr lang="en-US" sz="1800" b="1" u="sng" dirty="0">
                <a:latin typeface="+mn-lt"/>
              </a:rPr>
              <a:t/>
            </a:r>
            <a:br>
              <a:rPr lang="en-US" sz="1800" b="1" u="sng" dirty="0">
                <a:latin typeface="+mn-lt"/>
              </a:rPr>
            </a:br>
            <a:r>
              <a:rPr lang="en-US" sz="2000" b="1" dirty="0">
                <a:latin typeface="+mn-lt"/>
              </a:rPr>
              <a:t>Global variables</a:t>
            </a:r>
            <a:r>
              <a:rPr lang="en-US" sz="2000" dirty="0">
                <a:latin typeface="+mn-lt"/>
              </a:rPr>
              <a:t>: </a:t>
            </a:r>
            <a:r>
              <a:rPr lang="en-US" sz="2000" b="1" dirty="0">
                <a:latin typeface="+mn-lt"/>
              </a:rPr>
              <a:t>These are accessible throughout the workspace and have the broadest scope in Postman</a:t>
            </a:r>
            <a:r>
              <a:rPr lang="en-US" sz="2000" dirty="0">
                <a:latin typeface="+mn-lt"/>
              </a:rPr>
              <a:t>. They can be used anywhere among multiple requests and collections within the workspace.</a:t>
            </a:r>
            <a:br>
              <a:rPr lang="en-US" sz="2000" dirty="0">
                <a:latin typeface="+mn-lt"/>
              </a:rPr>
            </a:br>
            <a:r>
              <a:rPr lang="en-US" sz="2000" dirty="0">
                <a:latin typeface="+mn-lt"/>
              </a:rPr>
              <a:t/>
            </a:r>
            <a:br>
              <a:rPr lang="en-US" sz="2000" dirty="0">
                <a:latin typeface="+mn-lt"/>
              </a:rPr>
            </a:br>
            <a:r>
              <a:rPr lang="en-US" sz="2000" b="1" dirty="0">
                <a:latin typeface="+mn-lt"/>
              </a:rPr>
              <a:t>Collection variables</a:t>
            </a:r>
            <a:r>
              <a:rPr lang="en-US" sz="2000" dirty="0">
                <a:latin typeface="+mn-lt"/>
              </a:rPr>
              <a:t>: </a:t>
            </a:r>
            <a:r>
              <a:rPr lang="en-US" sz="2000" b="1" dirty="0">
                <a:latin typeface="+mn-lt"/>
              </a:rPr>
              <a:t>These variables are accessible only inside a certain collection</a:t>
            </a:r>
            <a:r>
              <a:rPr lang="en-US" sz="2000" dirty="0">
                <a:latin typeface="+mn-lt"/>
              </a:rPr>
              <a:t>. They are available across all the requests within a collection. Also, they don’t change based on the selected </a:t>
            </a:r>
            <a:r>
              <a:rPr lang="en-US" sz="2000" dirty="0" smtClean="0">
                <a:latin typeface="+mn-lt"/>
              </a:rPr>
              <a:t>environment.</a:t>
            </a: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2000" b="1" dirty="0">
                <a:solidFill>
                  <a:srgbClr val="000000"/>
                </a:solidFill>
                <a:latin typeface="+mn-lt"/>
              </a:rPr>
              <a:t>Environment variables</a:t>
            </a:r>
            <a:r>
              <a:rPr lang="en-US" sz="2000" dirty="0">
                <a:solidFill>
                  <a:srgbClr val="000000"/>
                </a:solidFill>
                <a:latin typeface="+mn-lt"/>
              </a:rPr>
              <a:t>:</a:t>
            </a:r>
            <a:r>
              <a:rPr lang="en-US" sz="2000" b="1" dirty="0">
                <a:solidFill>
                  <a:srgbClr val="000000"/>
                </a:solidFill>
                <a:latin typeface="+mn-lt"/>
              </a:rPr>
              <a:t> These variables let us scope the work as per the different environments</a:t>
            </a:r>
            <a:r>
              <a:rPr lang="en-US" sz="2000" dirty="0">
                <a:solidFill>
                  <a:srgbClr val="000000"/>
                </a:solidFill>
                <a:latin typeface="+mn-lt"/>
              </a:rPr>
              <a:t>. They change along with the change in the environment we are working on like local environment, staging or the production environment.</a:t>
            </a:r>
            <a:br>
              <a:rPr lang="en-US" sz="2000" dirty="0">
                <a:solidFill>
                  <a:srgbClr val="000000"/>
                </a:solidFill>
                <a:latin typeface="+mn-lt"/>
              </a:rPr>
            </a:b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b="1" dirty="0" smtClean="0">
                <a:latin typeface="+mn-lt"/>
              </a:rPr>
              <a:t/>
            </a:r>
            <a:br>
              <a:rPr lang="en-US" sz="1800" b="1" dirty="0" smtClean="0">
                <a:latin typeface="+mn-lt"/>
              </a:rPr>
            </a:br>
            <a:r>
              <a:rPr lang="en-US" sz="1800" b="1" dirty="0">
                <a:latin typeface="+mn-lt"/>
              </a:rPr>
              <a:t/>
            </a:r>
            <a:br>
              <a:rPr lang="en-US" sz="1800" b="1" dirty="0">
                <a:latin typeface="+mn-lt"/>
              </a:rPr>
            </a:br>
            <a:r>
              <a:rPr lang="en-US" sz="1800" b="1" dirty="0" smtClean="0">
                <a:latin typeface="+mn-lt"/>
              </a:rPr>
              <a:t/>
            </a:r>
            <a:br>
              <a:rPr lang="en-US" sz="1800" b="1" dirty="0" smtClean="0">
                <a:latin typeface="+mn-lt"/>
              </a:rPr>
            </a:br>
            <a:endParaRPr lang="en-IN" sz="1800" dirty="0">
              <a:latin typeface="+mn-lt"/>
            </a:endParaRPr>
          </a:p>
        </p:txBody>
      </p:sp>
      <p:pic>
        <p:nvPicPr>
          <p:cNvPr id="1026" name="Picture 2" descr="Working with Variables in Postman | automateN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7827" y="1995093"/>
            <a:ext cx="3470275" cy="219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9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5" y="1242205"/>
            <a:ext cx="6916705" cy="5368145"/>
          </a:xfrm>
        </p:spPr>
        <p:txBody>
          <a:bodyPr>
            <a:normAutofit/>
          </a:bodyPr>
          <a:lstStyle/>
          <a:p>
            <a:r>
              <a:rPr lang="en-US" sz="1800" dirty="0">
                <a:latin typeface="+mn-lt"/>
              </a:rPr>
              <a:t/>
            </a:r>
            <a:br>
              <a:rPr lang="en-US" sz="1800" dirty="0">
                <a:latin typeface="+mn-lt"/>
              </a:rPr>
            </a:br>
            <a:endParaRPr lang="en-IN" sz="1800"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Variables and it’s Types</a:t>
            </a:r>
            <a:endParaRPr lang="en-IN" sz="2800" b="1" dirty="0">
              <a:solidFill>
                <a:schemeClr val="accent5">
                  <a:lumMod val="75000"/>
                </a:schemeClr>
              </a:solidFill>
            </a:endParaRPr>
          </a:p>
        </p:txBody>
      </p:sp>
      <p:sp>
        <p:nvSpPr>
          <p:cNvPr id="5" name="Rectangle 4"/>
          <p:cNvSpPr/>
          <p:nvPr/>
        </p:nvSpPr>
        <p:spPr>
          <a:xfrm>
            <a:off x="618494" y="1548401"/>
            <a:ext cx="7069526" cy="2585323"/>
          </a:xfrm>
          <a:prstGeom prst="rect">
            <a:avLst/>
          </a:prstGeom>
        </p:spPr>
        <p:txBody>
          <a:bodyPr wrap="square">
            <a:spAutoFit/>
          </a:bodyPr>
          <a:lstStyle/>
          <a:p>
            <a:r>
              <a:rPr lang="en-US" b="1" dirty="0"/>
              <a:t>Data variables</a:t>
            </a:r>
            <a:r>
              <a:rPr lang="en-US" dirty="0"/>
              <a:t>: These types of variables are external and define the data sets while running collections with the Collection Runner. We can extract this from a CSV or a JSON file. </a:t>
            </a:r>
            <a:r>
              <a:rPr lang="en-US" b="1" dirty="0"/>
              <a:t>They have current values that don’t persist after a request or collection executes.</a:t>
            </a:r>
          </a:p>
          <a:p>
            <a:endParaRPr lang="en-US" b="1" dirty="0" smtClean="0"/>
          </a:p>
          <a:p>
            <a:r>
              <a:rPr lang="en-US" b="1" dirty="0" smtClean="0"/>
              <a:t>Local </a:t>
            </a:r>
            <a:r>
              <a:rPr lang="en-US" b="1" dirty="0"/>
              <a:t>variables</a:t>
            </a:r>
            <a:r>
              <a:rPr lang="en-US" dirty="0"/>
              <a:t>: These variables are also known as </a:t>
            </a:r>
            <a:r>
              <a:rPr lang="en-US" b="1" dirty="0"/>
              <a:t>temporary variables that are only accessible through a request script</a:t>
            </a:r>
            <a:r>
              <a:rPr lang="en-US" dirty="0"/>
              <a:t>. They have scope only till the current request or collection. Once the execution completes, they are no longer available.</a:t>
            </a:r>
          </a:p>
        </p:txBody>
      </p:sp>
      <p:pic>
        <p:nvPicPr>
          <p:cNvPr id="10" name="Picture 2" descr="Working with Variables in Postman | automateN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246" y="1656273"/>
            <a:ext cx="3470275" cy="219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02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1242205"/>
            <a:ext cx="6698051" cy="5368145"/>
          </a:xfrm>
        </p:spPr>
        <p:txBody>
          <a:bodyPr>
            <a:normAutofit/>
          </a:bodyPr>
          <a:lstStyle/>
          <a:p>
            <a:r>
              <a:rPr lang="en-US" sz="1800" dirty="0">
                <a:latin typeface="+mn-lt"/>
              </a:rPr>
              <a:t/>
            </a:r>
            <a:br>
              <a:rPr lang="en-US" sz="1800" dirty="0">
                <a:latin typeface="+mn-lt"/>
              </a:rPr>
            </a:br>
            <a:endParaRPr lang="en-IN" sz="1800"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8" y="819510"/>
            <a:ext cx="7479101" cy="6247864"/>
          </a:xfrm>
          <a:prstGeom prst="rect">
            <a:avLst/>
          </a:prstGeom>
        </p:spPr>
        <p:txBody>
          <a:bodyPr wrap="square">
            <a:spAutoFit/>
          </a:bodyPr>
          <a:lstStyle/>
          <a:p>
            <a:r>
              <a:rPr lang="en-IN" sz="2800" b="1" dirty="0" smtClean="0">
                <a:solidFill>
                  <a:schemeClr val="accent5">
                    <a:lumMod val="75000"/>
                  </a:schemeClr>
                </a:solidFill>
              </a:rPr>
              <a:t>Defining Variables in Scripts:-</a:t>
            </a:r>
            <a:endParaRPr lang="en-US" sz="2800" b="1" dirty="0" smtClean="0">
              <a:solidFill>
                <a:schemeClr val="accent5">
                  <a:lumMod val="75000"/>
                </a:schemeClr>
              </a:solidFill>
            </a:endParaRPr>
          </a:p>
          <a:p>
            <a:endParaRPr lang="en-IN" dirty="0" smtClean="0"/>
          </a:p>
          <a:p>
            <a:r>
              <a:rPr lang="en-IN" dirty="0" smtClean="0"/>
              <a:t>All </a:t>
            </a:r>
            <a:r>
              <a:rPr lang="en-IN" dirty="0"/>
              <a:t>of these methods take in (</a:t>
            </a:r>
            <a:r>
              <a:rPr lang="en-IN" dirty="0" err="1"/>
              <a:t>variable_key</a:t>
            </a:r>
            <a:r>
              <a:rPr lang="en-IN" dirty="0"/>
              <a:t>, </a:t>
            </a:r>
            <a:r>
              <a:rPr lang="en-IN" dirty="0" err="1"/>
              <a:t>variable_value</a:t>
            </a:r>
            <a:r>
              <a:rPr lang="en-IN" dirty="0"/>
              <a:t>) as input:</a:t>
            </a:r>
          </a:p>
          <a:p>
            <a:endParaRPr lang="en-IN" dirty="0"/>
          </a:p>
          <a:p>
            <a:r>
              <a:rPr lang="en-IN" dirty="0" err="1"/>
              <a:t>pm.globals</a:t>
            </a:r>
            <a:r>
              <a:rPr lang="en-IN" dirty="0"/>
              <a:t>: </a:t>
            </a:r>
            <a:r>
              <a:rPr lang="en-IN" b="1" dirty="0"/>
              <a:t>This method is used for defining the </a:t>
            </a:r>
            <a:r>
              <a:rPr lang="en-IN" b="1" u="sng" dirty="0"/>
              <a:t>global variables</a:t>
            </a:r>
            <a:r>
              <a:rPr lang="en-IN" b="1" dirty="0"/>
              <a:t> in a request script</a:t>
            </a:r>
            <a:r>
              <a:rPr lang="en-IN" dirty="0"/>
              <a:t>, e.g., </a:t>
            </a:r>
            <a:r>
              <a:rPr lang="en-IN" dirty="0" err="1"/>
              <a:t>pm.globals.set</a:t>
            </a:r>
            <a:r>
              <a:rPr lang="en-IN" dirty="0"/>
              <a:t>(“</a:t>
            </a:r>
            <a:r>
              <a:rPr lang="en-IN" dirty="0" err="1"/>
              <a:t>variable_key</a:t>
            </a:r>
            <a:r>
              <a:rPr lang="en-IN" dirty="0"/>
              <a:t>”, “</a:t>
            </a:r>
            <a:r>
              <a:rPr lang="en-IN" dirty="0" err="1"/>
              <a:t>variable_value</a:t>
            </a:r>
            <a:r>
              <a:rPr lang="en-IN" dirty="0"/>
              <a:t>”);</a:t>
            </a:r>
          </a:p>
          <a:p>
            <a:endParaRPr lang="en-IN" dirty="0"/>
          </a:p>
          <a:p>
            <a:r>
              <a:rPr lang="en-IN" dirty="0" err="1"/>
              <a:t>pm.collectionVariables</a:t>
            </a:r>
            <a:r>
              <a:rPr lang="en-IN" dirty="0"/>
              <a:t>: We can define </a:t>
            </a:r>
            <a:r>
              <a:rPr lang="en-IN" b="1" dirty="0"/>
              <a:t>a variable with scope as ‘</a:t>
            </a:r>
            <a:r>
              <a:rPr lang="en-IN" b="1" u="sng" dirty="0"/>
              <a:t>collection</a:t>
            </a:r>
            <a:r>
              <a:rPr lang="en-IN" b="1" dirty="0"/>
              <a:t>’ with this method, </a:t>
            </a:r>
            <a:r>
              <a:rPr lang="en-IN" dirty="0"/>
              <a:t>e.g., </a:t>
            </a:r>
            <a:r>
              <a:rPr lang="en-IN" dirty="0" err="1"/>
              <a:t>pm.collectionVariables.set</a:t>
            </a:r>
            <a:r>
              <a:rPr lang="en-IN" dirty="0"/>
              <a:t>(“</a:t>
            </a:r>
            <a:r>
              <a:rPr lang="en-IN" dirty="0" err="1"/>
              <a:t>variable_key</a:t>
            </a:r>
            <a:r>
              <a:rPr lang="en-IN" dirty="0"/>
              <a:t>”, “</a:t>
            </a:r>
            <a:r>
              <a:rPr lang="en-IN" dirty="0" err="1"/>
              <a:t>variable_value</a:t>
            </a:r>
            <a:r>
              <a:rPr lang="en-IN" dirty="0"/>
              <a:t>”);</a:t>
            </a:r>
          </a:p>
          <a:p>
            <a:endParaRPr lang="en-IN" dirty="0"/>
          </a:p>
          <a:p>
            <a:r>
              <a:rPr lang="en-IN" dirty="0" err="1"/>
              <a:t>pm.environment</a:t>
            </a:r>
            <a:r>
              <a:rPr lang="en-IN" dirty="0"/>
              <a:t>: This can be used for </a:t>
            </a:r>
            <a:r>
              <a:rPr lang="en-IN" b="1" dirty="0"/>
              <a:t>defining an </a:t>
            </a:r>
            <a:r>
              <a:rPr lang="en-IN" b="1" u="sng" dirty="0"/>
              <a:t>environment variable </a:t>
            </a:r>
            <a:r>
              <a:rPr lang="en-IN" b="1" dirty="0"/>
              <a:t>with scope as current environment</a:t>
            </a:r>
            <a:r>
              <a:rPr lang="en-IN" dirty="0"/>
              <a:t>, e.g., </a:t>
            </a:r>
            <a:r>
              <a:rPr lang="en-IN" dirty="0" err="1"/>
              <a:t>pm.environment.set</a:t>
            </a:r>
            <a:r>
              <a:rPr lang="en-IN" dirty="0"/>
              <a:t>(“</a:t>
            </a:r>
            <a:r>
              <a:rPr lang="en-IN" dirty="0" err="1"/>
              <a:t>variable_key</a:t>
            </a:r>
            <a:r>
              <a:rPr lang="en-IN" dirty="0"/>
              <a:t>”, “</a:t>
            </a:r>
            <a:r>
              <a:rPr lang="en-IN" dirty="0" err="1"/>
              <a:t>variable_value</a:t>
            </a:r>
            <a:r>
              <a:rPr lang="en-IN" dirty="0"/>
              <a:t>”);</a:t>
            </a:r>
          </a:p>
          <a:p>
            <a:endParaRPr lang="en-IN" dirty="0"/>
          </a:p>
          <a:p>
            <a:r>
              <a:rPr lang="en-IN" dirty="0" err="1"/>
              <a:t>pm.variables</a:t>
            </a:r>
            <a:r>
              <a:rPr lang="en-IN" dirty="0"/>
              <a:t>: </a:t>
            </a:r>
            <a:r>
              <a:rPr lang="en-IN" b="1" dirty="0"/>
              <a:t>This defines the local variable with </a:t>
            </a:r>
            <a:r>
              <a:rPr lang="en-IN" b="1" u="sng" dirty="0"/>
              <a:t>local/temporary</a:t>
            </a:r>
            <a:r>
              <a:rPr lang="en-IN" b="1" dirty="0"/>
              <a:t> scope</a:t>
            </a:r>
            <a:r>
              <a:rPr lang="en-IN" dirty="0"/>
              <a:t>, e.g., </a:t>
            </a:r>
            <a:r>
              <a:rPr lang="en-IN" dirty="0" err="1"/>
              <a:t>pm.variables.set</a:t>
            </a:r>
            <a:r>
              <a:rPr lang="en-IN" dirty="0"/>
              <a:t>(“</a:t>
            </a:r>
            <a:r>
              <a:rPr lang="en-IN" dirty="0" err="1"/>
              <a:t>variable_key</a:t>
            </a:r>
            <a:r>
              <a:rPr lang="en-IN" dirty="0"/>
              <a:t>”, “</a:t>
            </a:r>
            <a:r>
              <a:rPr lang="en-IN" dirty="0" err="1"/>
              <a:t>variable_value</a:t>
            </a:r>
            <a:r>
              <a:rPr lang="en-IN" dirty="0"/>
              <a:t>”);</a:t>
            </a:r>
          </a:p>
          <a:p>
            <a:pPr eaLnBrk="0" fontAlgn="base" hangingPunct="0">
              <a:spcBef>
                <a:spcPct val="0"/>
              </a:spcBef>
              <a:spcAft>
                <a:spcPct val="0"/>
              </a:spcAft>
            </a:pPr>
            <a:endParaRPr lang="en-IN" sz="2800" b="1" u="sng" dirty="0"/>
          </a:p>
          <a:p>
            <a:pPr lvl="0" eaLnBrk="0" fontAlgn="base" hangingPunct="0">
              <a:spcBef>
                <a:spcPct val="0"/>
              </a:spcBef>
              <a:spcAft>
                <a:spcPct val="0"/>
              </a:spcAft>
            </a:pPr>
            <a:endParaRPr lang="en-IN" sz="2800" b="1" u="sng" dirty="0">
              <a:solidFill>
                <a:srgbClr val="000000"/>
              </a:solidFill>
            </a:endParaRPr>
          </a:p>
          <a:p>
            <a:endParaRPr lang="en-IN" sz="2800" b="1" dirty="0">
              <a:solidFill>
                <a:schemeClr val="accent5">
                  <a:lumMod val="75000"/>
                </a:schemeClr>
              </a:solidFill>
            </a:endParaRPr>
          </a:p>
        </p:txBody>
      </p:sp>
      <p:pic>
        <p:nvPicPr>
          <p:cNvPr id="8" name="Picture 2" descr="Working with Variables in Postman | automateN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6633" y="1728932"/>
            <a:ext cx="3470275" cy="219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67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3200" b="1" dirty="0" smtClean="0">
                <a:latin typeface="+mn-lt"/>
              </a:rPr>
              <a:t>Introduction to JSON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404004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1242205"/>
            <a:ext cx="7021901" cy="5368145"/>
          </a:xfrm>
        </p:spPr>
        <p:txBody>
          <a:bodyPr>
            <a:normAutofit/>
          </a:bodyPr>
          <a:lstStyle/>
          <a:p>
            <a:r>
              <a:rPr lang="en-US" sz="1800" dirty="0" smtClean="0">
                <a:latin typeface="+mn-lt"/>
              </a:rPr>
              <a:t>JSON </a:t>
            </a:r>
            <a:r>
              <a:rPr lang="en-US" sz="1800" dirty="0">
                <a:latin typeface="+mn-lt"/>
              </a:rPr>
              <a:t>stands for JavaScript Object Notation. JSON is a lightweight format for storing and transporting data. </a:t>
            </a: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dirty="0">
                <a:latin typeface="+mn-lt"/>
              </a:rPr>
              <a:t>JSON is often used when data is sent from a server to a web page. JSON is not a programming language. It is a common and open standard format for storing and exchanging data. </a:t>
            </a:r>
            <a:r>
              <a:rPr lang="en-US" sz="1800" dirty="0" smtClean="0">
                <a:latin typeface="+mn-lt"/>
              </a:rPr>
              <a:t/>
            </a:r>
            <a:br>
              <a:rPr lang="en-US" sz="1800" dirty="0" smtClean="0">
                <a:latin typeface="+mn-lt"/>
              </a:rPr>
            </a:br>
            <a:r>
              <a:rPr lang="en-US" sz="1800" dirty="0">
                <a:latin typeface="+mn-lt"/>
              </a:rPr>
              <a:t/>
            </a:r>
            <a:br>
              <a:rPr lang="en-US" sz="1800" dirty="0">
                <a:latin typeface="+mn-lt"/>
              </a:rPr>
            </a:br>
            <a:r>
              <a:rPr lang="en-US" sz="1800" dirty="0">
                <a:latin typeface="+mn-lt"/>
              </a:rPr>
              <a:t>JSON is language independent.</a:t>
            </a:r>
            <a:br>
              <a:rPr lang="en-US" sz="1800" dirty="0">
                <a:latin typeface="+mn-lt"/>
              </a:rPr>
            </a:br>
            <a:r>
              <a:rPr lang="en-US" sz="1800" dirty="0">
                <a:latin typeface="+mn-lt"/>
              </a:rPr>
              <a:t/>
            </a:r>
            <a:br>
              <a:rPr lang="en-US" sz="1800" dirty="0">
                <a:latin typeface="+mn-lt"/>
              </a:rPr>
            </a:br>
            <a:r>
              <a:rPr lang="en-US" sz="2400" b="1" u="sng" dirty="0">
                <a:latin typeface="+mn-lt"/>
              </a:rPr>
              <a:t>Rules – JSON:</a:t>
            </a:r>
            <a:r>
              <a:rPr lang="en-US" sz="1800" b="1" u="sng" dirty="0">
                <a:latin typeface="+mn-lt"/>
              </a:rPr>
              <a:t/>
            </a:r>
            <a:br>
              <a:rPr lang="en-US" sz="1800" b="1" u="sng" dirty="0">
                <a:latin typeface="+mn-lt"/>
              </a:rPr>
            </a:br>
            <a:r>
              <a:rPr lang="en-US" sz="1800" u="sng" dirty="0">
                <a:latin typeface="+mn-lt"/>
              </a:rPr>
              <a:t/>
            </a:r>
            <a:br>
              <a:rPr lang="en-US" sz="1800" u="sng" dirty="0">
                <a:latin typeface="+mn-lt"/>
              </a:rPr>
            </a:br>
            <a:r>
              <a:rPr lang="en-US" sz="1800" dirty="0" smtClean="0">
                <a:latin typeface="+mn-lt"/>
              </a:rPr>
              <a:t>1. Data </a:t>
            </a:r>
            <a:r>
              <a:rPr lang="en-US" sz="1800" dirty="0">
                <a:latin typeface="+mn-lt"/>
              </a:rPr>
              <a:t>is in key/value pairs: Key/value pair consists of a key in double quotes followed by a colon, followed by a value. In JSON, keys must be strings in double quotes but values can be of any type such as a string, a number, an object (JSON object), an array, a Boolean, null.</a:t>
            </a:r>
            <a:br>
              <a:rPr lang="en-US" sz="1800" dirty="0">
                <a:latin typeface="+mn-lt"/>
              </a:rPr>
            </a:br>
            <a:r>
              <a:rPr lang="en-US" sz="1800" dirty="0">
                <a:latin typeface="+mn-lt"/>
              </a:rPr>
              <a:t/>
            </a:r>
            <a:br>
              <a:rPr lang="en-US" sz="1800" dirty="0">
                <a:latin typeface="+mn-lt"/>
              </a:rPr>
            </a:br>
            <a:r>
              <a:rPr lang="en-US" sz="1800" b="1" dirty="0">
                <a:latin typeface="+mn-lt"/>
              </a:rPr>
              <a:t>Example:</a:t>
            </a:r>
            <a:br>
              <a:rPr lang="en-US" sz="1800" b="1" dirty="0">
                <a:latin typeface="+mn-lt"/>
              </a:rPr>
            </a:br>
            <a:r>
              <a:rPr lang="en-US" sz="1800" dirty="0">
                <a:latin typeface="+mn-lt"/>
              </a:rPr>
              <a:t/>
            </a:r>
            <a:br>
              <a:rPr lang="en-US" sz="1800" dirty="0">
                <a:latin typeface="+mn-lt"/>
              </a:rPr>
            </a:br>
            <a:r>
              <a:rPr lang="en-US" sz="1800" dirty="0">
                <a:latin typeface="+mn-lt"/>
              </a:rPr>
              <a:t>"name": "John" </a:t>
            </a: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Introduction to JSON</a:t>
            </a:r>
            <a:endParaRPr lang="en-IN" sz="2800" b="1" dirty="0">
              <a:solidFill>
                <a:schemeClr val="accent5">
                  <a:lumMod val="75000"/>
                </a:schemeClr>
              </a:solidFill>
            </a:endParaRPr>
          </a:p>
        </p:txBody>
      </p:sp>
      <p:pic>
        <p:nvPicPr>
          <p:cNvPr id="2050"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734" y="1923691"/>
            <a:ext cx="3106749" cy="207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4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99" y="2342763"/>
            <a:ext cx="7021901" cy="4286250"/>
          </a:xfrm>
        </p:spPr>
        <p:txBody>
          <a:bodyPr>
            <a:normAutofit fontScale="90000"/>
          </a:bodyPr>
          <a:lstStyle/>
          <a:p>
            <a:pPr lvl="1" eaLnBrk="0" fontAlgn="base" hangingPunct="0">
              <a:spcBef>
                <a:spcPct val="0"/>
              </a:spcBef>
              <a:spcAft>
                <a:spcPct val="0"/>
              </a:spcAft>
            </a:pPr>
            <a:r>
              <a:rPr lang="en-US" sz="1800" dirty="0">
                <a:latin typeface="-apple-system"/>
              </a:rPr>
              <a:t>2. Data is separated by commas: Data is separated by a comma in </a:t>
            </a:r>
            <a:r>
              <a:rPr lang="en-US" sz="1800" dirty="0" smtClean="0">
                <a:latin typeface="-apple-system"/>
              </a:rPr>
              <a:t>JSON.</a:t>
            </a:r>
            <a:br>
              <a:rPr lang="en-US" sz="1800" dirty="0" smtClean="0">
                <a:latin typeface="-apple-system"/>
              </a:rPr>
            </a:br>
            <a:r>
              <a:rPr lang="en-US" sz="1800" dirty="0">
                <a:latin typeface="-apple-system"/>
              </a:rPr>
              <a:t/>
            </a:r>
            <a:br>
              <a:rPr lang="en-US" sz="1800" dirty="0">
                <a:latin typeface="-apple-system"/>
              </a:rPr>
            </a:br>
            <a:r>
              <a:rPr kumimoji="0" lang="en-US" b="1" i="0" u="none" strike="noStrike" cap="none" normalizeH="0" baseline="0" dirty="0" smtClean="0">
                <a:ln>
                  <a:noFill/>
                </a:ln>
                <a:effectLst/>
              </a:rPr>
              <a:t>Example:</a:t>
            </a:r>
            <a:br>
              <a:rPr kumimoji="0" lang="en-US" b="1" i="0" u="none" strike="noStrike" cap="none" normalizeH="0" baseline="0" dirty="0" smtClean="0">
                <a:ln>
                  <a:noFill/>
                </a:ln>
                <a:effectLst/>
              </a:rPr>
            </a:br>
            <a:r>
              <a:rPr kumimoji="0" lang="en-US" b="0" i="0" u="none" strike="noStrike" cap="none" normalizeH="0" baseline="0" dirty="0" smtClean="0">
                <a:ln>
                  <a:noFill/>
                </a:ln>
                <a:effectLst/>
              </a:rPr>
              <a:t/>
            </a:r>
            <a:br>
              <a:rPr kumimoji="0" lang="en-US" b="0" i="0" u="none" strike="noStrike" cap="none" normalizeH="0" baseline="0" dirty="0" smtClean="0">
                <a:ln>
                  <a:noFill/>
                </a:ln>
                <a:effectLst/>
              </a:rPr>
            </a:br>
            <a:r>
              <a:rPr kumimoji="0" lang="en-US" b="0" i="0" u="none" strike="noStrike" cap="none" normalizeH="0" baseline="0" dirty="0" smtClean="0">
                <a:ln>
                  <a:noFill/>
                </a:ln>
                <a:effectLst/>
              </a:rPr>
              <a:t>"name": "John",</a:t>
            </a:r>
            <a:br>
              <a:rPr kumimoji="0" lang="en-US" b="0" i="0" u="none" strike="noStrike" cap="none" normalizeH="0" baseline="0" dirty="0" smtClean="0">
                <a:ln>
                  <a:noFill/>
                </a:ln>
                <a:effectLst/>
              </a:rPr>
            </a:br>
            <a:r>
              <a:rPr kumimoji="0" lang="en-US" b="0" i="0" u="none" strike="noStrike" cap="none" normalizeH="0" baseline="0" dirty="0" smtClean="0">
                <a:ln>
                  <a:noFill/>
                </a:ln>
                <a:effectLst/>
              </a:rPr>
              <a:t>"age": 10,</a:t>
            </a:r>
            <a:br>
              <a:rPr kumimoji="0" lang="en-US" b="0" i="0" u="none" strike="noStrike" cap="none" normalizeH="0" baseline="0" dirty="0" smtClean="0">
                <a:ln>
                  <a:noFill/>
                </a:ln>
                <a:effectLst/>
              </a:rPr>
            </a:br>
            <a:r>
              <a:rPr kumimoji="0" lang="en-US" b="0" i="0" u="none" strike="noStrike" cap="none" normalizeH="0" baseline="0" dirty="0" smtClean="0">
                <a:ln>
                  <a:noFill/>
                </a:ln>
                <a:effectLst/>
              </a:rPr>
              <a:t>"country": "USA“</a:t>
            </a:r>
            <a:br>
              <a:rPr kumimoji="0" lang="en-US" b="0" i="0" u="none" strike="noStrike" cap="none" normalizeH="0" baseline="0" dirty="0" smtClean="0">
                <a:ln>
                  <a:noFill/>
                </a:ln>
                <a:effectLst/>
              </a:rPr>
            </a:br>
            <a:r>
              <a:rPr lang="en-US" dirty="0" smtClean="0">
                <a:solidFill>
                  <a:srgbClr val="2D3748"/>
                </a:solidFill>
              </a:rPr>
              <a:t/>
            </a:r>
            <a:br>
              <a:rPr lang="en-US" dirty="0" smtClean="0">
                <a:solidFill>
                  <a:srgbClr val="2D3748"/>
                </a:solidFill>
              </a:rPr>
            </a:br>
            <a:r>
              <a:rPr lang="en-US" dirty="0" smtClean="0"/>
              <a:t>3. Object starts and ends with curly braces {} : JSON Objects are surrounded by Curly braces {}.</a:t>
            </a:r>
            <a:br>
              <a:rPr lang="en-US" dirty="0" smtClean="0"/>
            </a:b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lang="en-US" b="1" dirty="0" smtClean="0"/>
              <a:t>Example</a:t>
            </a:r>
            <a:r>
              <a:rPr kumimoji="0" lang="en-US" b="0" i="0" u="none" strike="noStrike" cap="none" normalizeH="0" baseline="0" dirty="0" smtClean="0">
                <a:ln>
                  <a:noFill/>
                </a:ln>
                <a:solidFill>
                  <a:schemeClr val="tx1"/>
                </a:solidFill>
                <a:effectLst/>
              </a:rPr>
              <a:t> :</a:t>
            </a:r>
            <a:br>
              <a:rPr kumimoji="0" lang="en-US" b="0" i="0" u="none" strike="noStrike" cap="none" normalizeH="0" baseline="0" dirty="0" smtClean="0">
                <a:ln>
                  <a:noFill/>
                </a:ln>
                <a:solidFill>
                  <a:schemeClr val="tx1"/>
                </a:solidFill>
                <a:effectLst/>
              </a:rPr>
            </a:b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kumimoji="0" lang="en-US" b="0" i="0" u="none" strike="noStrike" cap="none" normalizeH="0" baseline="0" dirty="0" smtClean="0">
                <a:ln>
                  <a:noFill/>
                </a:ln>
                <a:effectLst/>
                <a:latin typeface="Courier 10 Pitch"/>
              </a:rPr>
              <a:t>{ </a:t>
            </a:r>
            <a:br>
              <a:rPr kumimoji="0" lang="en-US" b="0" i="0" u="none" strike="noStrike" cap="none" normalizeH="0" baseline="0" dirty="0" smtClean="0">
                <a:ln>
                  <a:noFill/>
                </a:ln>
                <a:effectLst/>
                <a:latin typeface="Courier 10 Pitch"/>
              </a:rPr>
            </a:br>
            <a:r>
              <a:rPr kumimoji="0" lang="en-US" b="0" i="0" u="none" strike="noStrike" cap="none" normalizeH="0" baseline="0" dirty="0" smtClean="0">
                <a:ln>
                  <a:noFill/>
                </a:ln>
                <a:effectLst/>
                <a:latin typeface="Courier 10 Pitch"/>
              </a:rPr>
              <a:t>"name": "John", </a:t>
            </a:r>
            <a:br>
              <a:rPr kumimoji="0" lang="en-US" b="0" i="0" u="none" strike="noStrike" cap="none" normalizeH="0" baseline="0" dirty="0" smtClean="0">
                <a:ln>
                  <a:noFill/>
                </a:ln>
                <a:effectLst/>
                <a:latin typeface="Courier 10 Pitch"/>
              </a:rPr>
            </a:br>
            <a:r>
              <a:rPr kumimoji="0" lang="en-US" b="0" i="0" u="none" strike="noStrike" cap="none" normalizeH="0" baseline="0" dirty="0" smtClean="0">
                <a:ln>
                  <a:noFill/>
                </a:ln>
                <a:effectLst/>
                <a:latin typeface="Courier 10 Pitch"/>
              </a:rPr>
              <a:t>"age": 10, </a:t>
            </a:r>
            <a:br>
              <a:rPr kumimoji="0" lang="en-US" b="0" i="0" u="none" strike="noStrike" cap="none" normalizeH="0" baseline="0" dirty="0" smtClean="0">
                <a:ln>
                  <a:noFill/>
                </a:ln>
                <a:effectLst/>
                <a:latin typeface="Courier 10 Pitch"/>
              </a:rPr>
            </a:br>
            <a:r>
              <a:rPr kumimoji="0" lang="en-US" b="0" i="0" u="none" strike="noStrike" cap="none" normalizeH="0" baseline="0" dirty="0" smtClean="0">
                <a:ln>
                  <a:noFill/>
                </a:ln>
                <a:effectLst/>
                <a:latin typeface="Courier 10 Pitch"/>
              </a:rPr>
              <a:t>"country": "USA" </a:t>
            </a:r>
            <a:br>
              <a:rPr kumimoji="0" lang="en-US" b="0" i="0" u="none" strike="noStrike" cap="none" normalizeH="0" baseline="0" dirty="0" smtClean="0">
                <a:ln>
                  <a:noFill/>
                </a:ln>
                <a:effectLst/>
                <a:latin typeface="Courier 10 Pitch"/>
              </a:rPr>
            </a:br>
            <a:r>
              <a:rPr kumimoji="0" lang="en-US" b="0" i="0" u="none" strike="noStrike" cap="none" normalizeH="0" baseline="0" dirty="0" smtClean="0">
                <a:ln>
                  <a:noFill/>
                </a:ln>
                <a:effectLst/>
                <a:latin typeface="Courier 10 Pitch"/>
              </a:rPr>
              <a:t>}</a:t>
            </a:r>
            <a:r>
              <a:rPr kumimoji="0" lang="en-US" sz="1400" b="0" i="0" u="none" strike="noStrike" cap="none" normalizeH="0" baseline="0" dirty="0" smtClean="0">
                <a:ln>
                  <a:noFill/>
                </a:ln>
                <a:effectLst/>
              </a:rPr>
              <a:t> </a:t>
            </a:r>
            <a:br>
              <a:rPr kumimoji="0" lang="en-US" sz="1400" b="0" i="0" u="none" strike="noStrike" cap="none" normalizeH="0" baseline="0" dirty="0" smtClean="0">
                <a:ln>
                  <a:noFill/>
                </a:ln>
                <a:effectLst/>
              </a:rPr>
            </a:br>
            <a:r>
              <a:rPr lang="en-US" sz="2000" dirty="0" smtClean="0">
                <a:latin typeface="+mn-lt"/>
              </a:rPr>
              <a:t>4. Arrays starts and ends with square brackets [] : Square brackets hold arrays.</a:t>
            </a:r>
            <a:r>
              <a:rPr kumimoji="0" lang="en-US" sz="2000" b="0" i="0" u="none" strike="noStrike" cap="none" normalizeH="0" baseline="0" dirty="0" smtClean="0">
                <a:ln>
                  <a:noFill/>
                </a:ln>
                <a:effectLst/>
                <a:latin typeface="+mn-lt"/>
              </a:rPr>
              <a:t/>
            </a:r>
            <a:br>
              <a:rPr kumimoji="0" lang="en-US" sz="2000" b="0" i="0" u="none" strike="noStrike" cap="none" normalizeH="0" baseline="0" dirty="0" smtClean="0">
                <a:ln>
                  <a:noFill/>
                </a:ln>
                <a:effectLst/>
                <a:latin typeface="+mn-lt"/>
              </a:rPr>
            </a:b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lang="en-US" sz="1800" dirty="0">
                <a:latin typeface="-apple-system"/>
              </a:rPr>
              <a:t/>
            </a:r>
            <a:br>
              <a:rPr lang="en-US" sz="1800" dirty="0">
                <a:latin typeface="-apple-system"/>
              </a:rPr>
            </a:br>
            <a:r>
              <a:rPr lang="en-US" sz="1800" dirty="0">
                <a:latin typeface="-apple-system"/>
              </a:rPr>
              <a:t/>
            </a:r>
            <a:br>
              <a:rPr lang="en-US" sz="1800" dirty="0">
                <a:latin typeface="-apple-system"/>
              </a:rPr>
            </a:br>
            <a:endParaRPr lang="en-IN" sz="1800" dirty="0"/>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Introduction to JSON</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734" y="1656273"/>
            <a:ext cx="3106749" cy="207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JSON Schema Validation</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9772" y="1587261"/>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0499" y="1548401"/>
            <a:ext cx="6698051"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111111"/>
                </a:solidFill>
              </a:rPr>
              <a:t>JSON Schema is a powerful tool for validating JSON data. It provides a standardized format for defining the structure and content of JSON data, which allows developers to ensure that data they receive or generate conforms to certain rules and constraints</a:t>
            </a:r>
            <a:r>
              <a:rPr lang="en-US" dirty="0" smtClean="0">
                <a:solidFill>
                  <a:srgbClr val="111111"/>
                </a:solidFill>
              </a:rPr>
              <a:t>.</a:t>
            </a:r>
          </a:p>
          <a:p>
            <a:endParaRPr lang="en-US" dirty="0" smtClean="0">
              <a:solidFill>
                <a:srgbClr val="111111"/>
              </a:solidFill>
            </a:endParaRPr>
          </a:p>
          <a:p>
            <a:pPr marL="285750" indent="-285750">
              <a:buFont typeface="Arial" panose="020B0604020202020204" pitchFamily="34" charset="0"/>
              <a:buChar char="•"/>
            </a:pPr>
            <a:r>
              <a:rPr lang="en-US" dirty="0"/>
              <a:t>JSON Schema is the use of validation keywords, which are used to define these rules and constraints</a:t>
            </a:r>
            <a:r>
              <a:rPr lang="en-US" dirty="0" smtClean="0"/>
              <a:t>.</a:t>
            </a:r>
          </a:p>
          <a:p>
            <a:pPr marL="285750" indent="-285750">
              <a:buFont typeface="Arial" panose="020B0604020202020204" pitchFamily="34" charset="0"/>
              <a:buChar char="•"/>
            </a:pPr>
            <a:endParaRPr lang="en-US" dirty="0">
              <a:solidFill>
                <a:srgbClr val="111111"/>
              </a:solidFill>
            </a:endParaRPr>
          </a:p>
          <a:p>
            <a:pPr marL="285750" indent="-285750">
              <a:buFont typeface="Arial" panose="020B0604020202020204" pitchFamily="34" charset="0"/>
              <a:buChar char="•"/>
            </a:pPr>
            <a:r>
              <a:rPr lang="en-US" dirty="0"/>
              <a:t>It describes the existing data format with clear, human and machine-readable documentation for complete structural validation, useful for automated testing and validating client submitted data.</a:t>
            </a:r>
          </a:p>
          <a:p>
            <a:pPr marL="285750" indent="-285750">
              <a:buFont typeface="Arial" panose="020B0604020202020204" pitchFamily="34" charset="0"/>
              <a:buChar char="•"/>
            </a:pPr>
            <a:endParaRPr lang="en-US" dirty="0">
              <a:solidFill>
                <a:srgbClr val="111111"/>
              </a:solidFill>
            </a:endParaRPr>
          </a:p>
          <a:p>
            <a:pPr marL="285750" indent="-285750">
              <a:buFont typeface="Arial" panose="020B0604020202020204" pitchFamily="34" charset="0"/>
              <a:buChar char="•"/>
            </a:pPr>
            <a:endParaRPr lang="en-IN" dirty="0"/>
          </a:p>
        </p:txBody>
      </p:sp>
      <p:sp>
        <p:nvSpPr>
          <p:cNvPr id="11" name="Title 1"/>
          <p:cNvSpPr txBox="1">
            <a:spLocks/>
          </p:cNvSpPr>
          <p:nvPr/>
        </p:nvSpPr>
        <p:spPr>
          <a:xfrm>
            <a:off x="657225" y="1587261"/>
            <a:ext cx="7115175" cy="502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smtClean="0">
                <a:latin typeface="-apple-system"/>
              </a:rPr>
              <a:t/>
            </a:r>
            <a:br>
              <a:rPr lang="en-US" sz="1800" smtClean="0">
                <a:latin typeface="-apple-system"/>
              </a:rPr>
            </a:br>
            <a:endParaRPr lang="en-IN" sz="1600" dirty="0"/>
          </a:p>
        </p:txBody>
      </p:sp>
    </p:spTree>
    <p:extLst>
      <p:ext uri="{BB962C8B-B14F-4D97-AF65-F5344CB8AC3E}">
        <p14:creationId xmlns:p14="http://schemas.microsoft.com/office/powerpoint/2010/main" val="259742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JSON Schema Validation</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657225" y="1587261"/>
            <a:ext cx="7115175" cy="502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smtClean="0">
                <a:latin typeface="-apple-system"/>
              </a:rPr>
              <a:t/>
            </a:r>
            <a:br>
              <a:rPr lang="en-US" sz="1800" smtClean="0">
                <a:latin typeface="-apple-system"/>
              </a:rPr>
            </a:br>
            <a:endParaRPr lang="en-IN" sz="1600" dirty="0"/>
          </a:p>
        </p:txBody>
      </p:sp>
      <p:sp>
        <p:nvSpPr>
          <p:cNvPr id="2" name="Rectangle 1"/>
          <p:cNvSpPr/>
          <p:nvPr/>
        </p:nvSpPr>
        <p:spPr>
          <a:xfrm>
            <a:off x="750499" y="1447876"/>
            <a:ext cx="7364801" cy="3693319"/>
          </a:xfrm>
          <a:prstGeom prst="rect">
            <a:avLst/>
          </a:prstGeom>
        </p:spPr>
        <p:txBody>
          <a:bodyPr wrap="square">
            <a:spAutoFit/>
          </a:bodyPr>
          <a:lstStyle/>
          <a:p>
            <a:r>
              <a:rPr lang="en-US" b="1" dirty="0"/>
              <a:t>Why is JSON Schema Validation required?</a:t>
            </a:r>
          </a:p>
          <a:p>
            <a:endParaRPr lang="en-US" dirty="0"/>
          </a:p>
          <a:p>
            <a:r>
              <a:rPr lang="en-US" dirty="0"/>
              <a:t>JSON Schema Validation is required because:</a:t>
            </a:r>
          </a:p>
          <a:p>
            <a:endParaRPr lang="en-US" dirty="0"/>
          </a:p>
          <a:p>
            <a:pPr marL="285750" indent="-285750">
              <a:buFont typeface="Arial" panose="020B0604020202020204" pitchFamily="34" charset="0"/>
              <a:buChar char="•"/>
            </a:pPr>
            <a:r>
              <a:rPr lang="en-US" dirty="0"/>
              <a:t>We monitor API responses and ensure that the format that we are getting is same as the expected 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get alert whenever there is any breaking change in JSON response.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JSON Schema to construct a model of API response and it makes easier to validate that API is returning the valid data.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75556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Schema Validation </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657225" y="1587261"/>
            <a:ext cx="7115175" cy="502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smtClean="0">
                <a:latin typeface="-apple-system"/>
              </a:rPr>
              <a:t/>
            </a:r>
            <a:br>
              <a:rPr lang="en-US" sz="1800" smtClean="0">
                <a:latin typeface="-apple-system"/>
              </a:rPr>
            </a:br>
            <a:endParaRPr lang="en-IN" sz="1600" dirty="0"/>
          </a:p>
        </p:txBody>
      </p:sp>
      <p:pic>
        <p:nvPicPr>
          <p:cNvPr id="5" name="Picture 4"/>
          <p:cNvPicPr>
            <a:picLocks noChangeAspect="1"/>
          </p:cNvPicPr>
          <p:nvPr/>
        </p:nvPicPr>
        <p:blipFill>
          <a:blip r:embed="rId4"/>
          <a:stretch>
            <a:fillRect/>
          </a:stretch>
        </p:blipFill>
        <p:spPr>
          <a:xfrm>
            <a:off x="605636" y="1587261"/>
            <a:ext cx="7100090" cy="4727813"/>
          </a:xfrm>
          <a:prstGeom prst="rect">
            <a:avLst/>
          </a:prstGeom>
        </p:spPr>
      </p:pic>
      <p:sp>
        <p:nvSpPr>
          <p:cNvPr id="8" name="Left Arrow 7"/>
          <p:cNvSpPr/>
          <p:nvPr/>
        </p:nvSpPr>
        <p:spPr>
          <a:xfrm>
            <a:off x="3943350" y="3400425"/>
            <a:ext cx="1524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333875" y="3028950"/>
            <a:ext cx="2133600" cy="369332"/>
          </a:xfrm>
          <a:prstGeom prst="rect">
            <a:avLst/>
          </a:prstGeom>
          <a:noFill/>
        </p:spPr>
        <p:txBody>
          <a:bodyPr wrap="square" rtlCol="0">
            <a:spAutoFit/>
          </a:bodyPr>
          <a:lstStyle/>
          <a:p>
            <a:r>
              <a:rPr lang="en-IN" dirty="0" smtClean="0">
                <a:solidFill>
                  <a:srgbClr val="C00000"/>
                </a:solidFill>
              </a:rPr>
              <a:t>Request Body</a:t>
            </a:r>
            <a:endParaRPr lang="en-IN" dirty="0">
              <a:solidFill>
                <a:srgbClr val="C00000"/>
              </a:solidFill>
            </a:endParaRPr>
          </a:p>
        </p:txBody>
      </p:sp>
      <p:sp>
        <p:nvSpPr>
          <p:cNvPr id="12" name="Left Arrow 11"/>
          <p:cNvSpPr/>
          <p:nvPr/>
        </p:nvSpPr>
        <p:spPr>
          <a:xfrm>
            <a:off x="4333875" y="5638800"/>
            <a:ext cx="1704616" cy="31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4705349" y="5293757"/>
            <a:ext cx="2066926" cy="369332"/>
          </a:xfrm>
          <a:prstGeom prst="rect">
            <a:avLst/>
          </a:prstGeom>
          <a:noFill/>
        </p:spPr>
        <p:txBody>
          <a:bodyPr wrap="square" rtlCol="0">
            <a:spAutoFit/>
          </a:bodyPr>
          <a:lstStyle/>
          <a:p>
            <a:r>
              <a:rPr lang="en-IN" dirty="0" smtClean="0">
                <a:solidFill>
                  <a:srgbClr val="C00000"/>
                </a:solidFill>
              </a:rPr>
              <a:t>Response Body</a:t>
            </a:r>
            <a:endParaRPr lang="en-IN" dirty="0">
              <a:solidFill>
                <a:srgbClr val="C00000"/>
              </a:solidFill>
            </a:endParaRPr>
          </a:p>
        </p:txBody>
      </p:sp>
    </p:spTree>
    <p:extLst>
      <p:ext uri="{BB962C8B-B14F-4D97-AF65-F5344CB8AC3E}">
        <p14:creationId xmlns:p14="http://schemas.microsoft.com/office/powerpoint/2010/main" val="391869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3200" b="1" dirty="0" smtClean="0">
                <a:latin typeface="+mn-lt"/>
              </a:rPr>
              <a:t>Introduction of API</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58034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Schema Validation </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657225" y="1587261"/>
            <a:ext cx="7115175" cy="502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smtClean="0">
                <a:latin typeface="-apple-system"/>
              </a:rPr>
              <a:t/>
            </a:r>
            <a:br>
              <a:rPr lang="en-US" sz="1800" smtClean="0">
                <a:latin typeface="-apple-system"/>
              </a:rPr>
            </a:br>
            <a:endParaRPr lang="en-IN" sz="1600" dirty="0"/>
          </a:p>
        </p:txBody>
      </p:sp>
      <p:pic>
        <p:nvPicPr>
          <p:cNvPr id="2" name="Picture 1"/>
          <p:cNvPicPr>
            <a:picLocks noChangeAspect="1"/>
          </p:cNvPicPr>
          <p:nvPr/>
        </p:nvPicPr>
        <p:blipFill>
          <a:blip r:embed="rId4"/>
          <a:stretch>
            <a:fillRect/>
          </a:stretch>
        </p:blipFill>
        <p:spPr>
          <a:xfrm>
            <a:off x="1009650" y="1441975"/>
            <a:ext cx="6762750" cy="4943771"/>
          </a:xfrm>
          <a:prstGeom prst="rect">
            <a:avLst/>
          </a:prstGeom>
        </p:spPr>
      </p:pic>
      <p:sp>
        <p:nvSpPr>
          <p:cNvPr id="5" name="Left Arrow 4"/>
          <p:cNvSpPr/>
          <p:nvPr/>
        </p:nvSpPr>
        <p:spPr>
          <a:xfrm>
            <a:off x="4219575" y="3838575"/>
            <a:ext cx="2324100" cy="3714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426384" y="3469243"/>
            <a:ext cx="3224213" cy="369332"/>
          </a:xfrm>
          <a:prstGeom prst="rect">
            <a:avLst/>
          </a:prstGeom>
          <a:noFill/>
        </p:spPr>
        <p:txBody>
          <a:bodyPr wrap="square" rtlCol="0">
            <a:spAutoFit/>
          </a:bodyPr>
          <a:lstStyle/>
          <a:p>
            <a:r>
              <a:rPr lang="en-IN" dirty="0" smtClean="0">
                <a:solidFill>
                  <a:srgbClr val="C00000"/>
                </a:solidFill>
              </a:rPr>
              <a:t>Verify Response Body</a:t>
            </a:r>
            <a:endParaRPr lang="en-IN" dirty="0">
              <a:solidFill>
                <a:srgbClr val="C00000"/>
              </a:solidFill>
            </a:endParaRPr>
          </a:p>
        </p:txBody>
      </p:sp>
    </p:spTree>
    <p:extLst>
      <p:ext uri="{BB962C8B-B14F-4D97-AF65-F5344CB8AC3E}">
        <p14:creationId xmlns:p14="http://schemas.microsoft.com/office/powerpoint/2010/main" val="865721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499" y="819509"/>
            <a:ext cx="6805516" cy="523220"/>
          </a:xfrm>
          <a:prstGeom prst="rect">
            <a:avLst/>
          </a:prstGeom>
        </p:spPr>
        <p:txBody>
          <a:bodyPr wrap="square">
            <a:spAutoFit/>
          </a:bodyPr>
          <a:lstStyle/>
          <a:p>
            <a:r>
              <a:rPr lang="en-US" sz="2800" b="1" dirty="0" smtClean="0">
                <a:solidFill>
                  <a:schemeClr val="accent5">
                    <a:lumMod val="75000"/>
                  </a:schemeClr>
                </a:solidFill>
              </a:rPr>
              <a:t>Schema Validation </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657225" y="1587261"/>
            <a:ext cx="7115175" cy="5023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smtClean="0">
                <a:latin typeface="-apple-system"/>
              </a:rPr>
              <a:t/>
            </a:r>
            <a:br>
              <a:rPr lang="en-US" sz="1800" smtClean="0">
                <a:latin typeface="-apple-system"/>
              </a:rPr>
            </a:br>
            <a:endParaRPr lang="en-IN" sz="1600" dirty="0"/>
          </a:p>
        </p:txBody>
      </p:sp>
      <p:pic>
        <p:nvPicPr>
          <p:cNvPr id="5" name="Picture 4"/>
          <p:cNvPicPr>
            <a:picLocks noChangeAspect="1"/>
          </p:cNvPicPr>
          <p:nvPr/>
        </p:nvPicPr>
        <p:blipFill>
          <a:blip r:embed="rId4"/>
          <a:stretch>
            <a:fillRect/>
          </a:stretch>
        </p:blipFill>
        <p:spPr>
          <a:xfrm>
            <a:off x="828675" y="1393338"/>
            <a:ext cx="7096125" cy="4797912"/>
          </a:xfrm>
          <a:prstGeom prst="rect">
            <a:avLst/>
          </a:prstGeom>
        </p:spPr>
      </p:pic>
    </p:spTree>
    <p:extLst>
      <p:ext uri="{BB962C8B-B14F-4D97-AF65-F5344CB8AC3E}">
        <p14:creationId xmlns:p14="http://schemas.microsoft.com/office/powerpoint/2010/main" val="1891310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Validation Keywords </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750500" y="7936"/>
            <a:ext cx="6805516"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r>
              <a:rPr lang="en-US" sz="1800" b="1" u="sng" dirty="0" err="1" smtClean="0">
                <a:latin typeface="+mn-lt"/>
              </a:rPr>
              <a:t>Requried</a:t>
            </a:r>
            <a:r>
              <a:rPr lang="en-US" sz="1800" b="1" u="sng" dirty="0" smtClean="0">
                <a:latin typeface="+mn-lt"/>
              </a:rPr>
              <a:t> Keyword:- </a:t>
            </a:r>
            <a:r>
              <a:rPr lang="en-US" sz="1800" dirty="0" smtClean="0">
                <a:latin typeface="+mn-lt"/>
              </a:rPr>
              <a:t>The </a:t>
            </a:r>
            <a:r>
              <a:rPr lang="en-US" sz="1800" b="1" dirty="0" smtClean="0">
                <a:latin typeface="+mn-lt"/>
              </a:rPr>
              <a:t>required</a:t>
            </a:r>
            <a:r>
              <a:rPr lang="en-US" sz="1800" dirty="0" smtClean="0">
                <a:latin typeface="+mn-lt"/>
              </a:rPr>
              <a:t> Keyword is used to specify which properties are required in an objects.</a:t>
            </a:r>
            <a:r>
              <a:rPr lang="en-US" sz="1600" dirty="0"/>
              <a:t> </a:t>
            </a:r>
            <a:endParaRPr lang="en-US" sz="1600" dirty="0" smtClean="0"/>
          </a:p>
          <a:p>
            <a:r>
              <a:rPr lang="en-US" sz="1600" dirty="0" smtClean="0">
                <a:latin typeface="+mn-lt"/>
              </a:rPr>
              <a:t>It </a:t>
            </a:r>
            <a:r>
              <a:rPr lang="en-US" sz="1600" dirty="0">
                <a:latin typeface="+mn-lt"/>
              </a:rPr>
              <a:t>takes an array of strings, where each string is the name of a required property. </a:t>
            </a:r>
            <a:endParaRPr lang="en-US" sz="1600" dirty="0" smtClean="0">
              <a:latin typeface="+mn-lt"/>
            </a:endParaRPr>
          </a:p>
          <a:p>
            <a:endParaRPr lang="en-US" sz="1600" b="1" u="sng" dirty="0">
              <a:latin typeface="+mn-lt"/>
            </a:endParaRPr>
          </a:p>
          <a:p>
            <a:r>
              <a:rPr lang="en-US" sz="1600" b="1" u="sng" dirty="0" smtClean="0">
                <a:latin typeface="+mn-lt"/>
              </a:rPr>
              <a:t>Type Keyword:-</a:t>
            </a:r>
            <a:r>
              <a:rPr lang="en-US" sz="1600" b="1" dirty="0" smtClean="0">
                <a:latin typeface="+mn-lt"/>
              </a:rPr>
              <a:t>  </a:t>
            </a:r>
            <a:r>
              <a:rPr lang="en-US" sz="1600" dirty="0" smtClean="0">
                <a:latin typeface="+mn-lt"/>
              </a:rPr>
              <a:t>The </a:t>
            </a:r>
            <a:r>
              <a:rPr lang="en-US" sz="1600" b="1" dirty="0" smtClean="0">
                <a:latin typeface="+mn-lt"/>
              </a:rPr>
              <a:t>type </a:t>
            </a:r>
            <a:r>
              <a:rPr lang="en-US" sz="1600" dirty="0" smtClean="0">
                <a:latin typeface="+mn-lt"/>
              </a:rPr>
              <a:t>keyword is used to specify the  type of a  JSON value. It can take string or an array od Strings , where each string is a valid JSON Type.</a:t>
            </a:r>
          </a:p>
          <a:p>
            <a:endParaRPr lang="en-US" sz="1600" b="1" u="sng" dirty="0">
              <a:latin typeface="+mn-lt"/>
            </a:endParaRPr>
          </a:p>
          <a:p>
            <a:r>
              <a:rPr lang="en-US" sz="1600" b="1" u="sng" dirty="0" smtClean="0">
                <a:latin typeface="+mn-lt"/>
              </a:rPr>
              <a:t>Properties Keyword :- </a:t>
            </a:r>
            <a:r>
              <a:rPr lang="en-US" sz="1600" dirty="0" smtClean="0">
                <a:latin typeface="+mn-lt"/>
              </a:rPr>
              <a:t> The </a:t>
            </a:r>
            <a:r>
              <a:rPr lang="en-US" sz="1600" b="1" dirty="0" smtClean="0">
                <a:latin typeface="+mn-lt"/>
              </a:rPr>
              <a:t>properties</a:t>
            </a:r>
            <a:r>
              <a:rPr lang="en-US" sz="1600" dirty="0" smtClean="0">
                <a:latin typeface="+mn-lt"/>
              </a:rPr>
              <a:t> keyword </a:t>
            </a:r>
            <a:r>
              <a:rPr lang="en-US" sz="1800" dirty="0">
                <a:latin typeface="+mn-lt"/>
              </a:rPr>
              <a:t>is used to define a schema for each property of an object. It takes an object where the keys are the property names and the values are schemas that describe the properties</a:t>
            </a:r>
            <a:r>
              <a:rPr lang="en-US" sz="1800" dirty="0" smtClean="0">
                <a:latin typeface="+mn-lt"/>
              </a:rPr>
              <a:t>.</a:t>
            </a:r>
          </a:p>
          <a:p>
            <a:endParaRPr lang="en-US" sz="1800" dirty="0" smtClean="0">
              <a:latin typeface="+mn-lt"/>
            </a:endParaRPr>
          </a:p>
          <a:p>
            <a:endParaRPr lang="en-US" sz="1800" b="1" u="sng" dirty="0">
              <a:latin typeface="+mn-lt"/>
            </a:endParaRPr>
          </a:p>
          <a:p>
            <a:endParaRPr lang="en-IN" sz="1800" b="1" u="sng" dirty="0">
              <a:latin typeface="+mn-lt"/>
            </a:endParaRPr>
          </a:p>
        </p:txBody>
      </p:sp>
    </p:spTree>
    <p:extLst>
      <p:ext uri="{BB962C8B-B14F-4D97-AF65-F5344CB8AC3E}">
        <p14:creationId xmlns:p14="http://schemas.microsoft.com/office/powerpoint/2010/main" val="3361458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a:t>	</a:t>
            </a:r>
            <a:r>
              <a:rPr lang="en-US" dirty="0" smtClean="0"/>
              <a:t>			</a:t>
            </a:r>
            <a:r>
              <a:rPr lang="en-US" sz="3200" b="1" dirty="0" smtClean="0">
                <a:latin typeface="+mn-lt"/>
              </a:rPr>
              <a:t>API Chaining</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2249650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API Chaining</a:t>
            </a:r>
            <a:endParaRPr lang="en-IN" sz="2800" b="1" dirty="0">
              <a:solidFill>
                <a:schemeClr val="accent5">
                  <a:lumMod val="75000"/>
                </a:schemeClr>
              </a:solidFill>
            </a:endParaRPr>
          </a:p>
        </p:txBody>
      </p:sp>
      <p:pic>
        <p:nvPicPr>
          <p:cNvPr id="7" name="Picture 2" descr="How to Test JSON Properties in Postman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724" y="1441975"/>
            <a:ext cx="3106749" cy="2070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750500" y="7936"/>
            <a:ext cx="6805516"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r>
              <a:rPr lang="en-US" sz="1800" dirty="0">
                <a:latin typeface="+mn-lt"/>
              </a:rPr>
              <a:t>The API chaining method is to create a sequence of API calls where the output of one API request is used as the input for the next. </a:t>
            </a:r>
            <a:endParaRPr lang="en-US" sz="1800" dirty="0" smtClean="0">
              <a:latin typeface="+mn-lt"/>
            </a:endParaRPr>
          </a:p>
          <a:p>
            <a:endParaRPr lang="en-US" sz="1800" dirty="0">
              <a:latin typeface="+mn-lt"/>
            </a:endParaRPr>
          </a:p>
          <a:p>
            <a:endParaRPr lang="en-US" sz="1800" dirty="0" smtClean="0">
              <a:latin typeface="+mn-lt"/>
            </a:endParaRPr>
          </a:p>
          <a:p>
            <a:endParaRPr lang="en-US" sz="1800" b="1" u="sng" dirty="0">
              <a:latin typeface="+mn-lt"/>
            </a:endParaRPr>
          </a:p>
          <a:p>
            <a:endParaRPr lang="en-IN" sz="1800" b="1" u="sng" dirty="0">
              <a:latin typeface="+mn-lt"/>
            </a:endParaRPr>
          </a:p>
        </p:txBody>
      </p:sp>
    </p:spTree>
    <p:extLst>
      <p:ext uri="{BB962C8B-B14F-4D97-AF65-F5344CB8AC3E}">
        <p14:creationId xmlns:p14="http://schemas.microsoft.com/office/powerpoint/2010/main" val="3637917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a:t>	</a:t>
            </a:r>
            <a:r>
              <a:rPr lang="en-US" dirty="0" smtClean="0"/>
              <a:t>		</a:t>
            </a:r>
            <a:r>
              <a:rPr lang="en-IN" sz="3200" b="1" dirty="0" smtClean="0">
                <a:latin typeface="+mn-lt"/>
              </a:rPr>
              <a:t>What </a:t>
            </a:r>
            <a:r>
              <a:rPr lang="en-IN" sz="3200" b="1" dirty="0">
                <a:latin typeface="+mn-lt"/>
              </a:rPr>
              <a:t>is </a:t>
            </a:r>
            <a:r>
              <a:rPr lang="en-IN" sz="3200" b="1" dirty="0" smtClean="0">
                <a:latin typeface="+mn-lt"/>
              </a:rPr>
              <a:t>Mocking ??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305085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What is Mock Server?</a:t>
            </a:r>
            <a:endParaRPr lang="en-IN" sz="2800" b="1" dirty="0">
              <a:solidFill>
                <a:schemeClr val="accent5">
                  <a:lumMod val="75000"/>
                </a:schemeClr>
              </a:solidFill>
            </a:endParaRPr>
          </a:p>
        </p:txBody>
      </p:sp>
      <p:sp>
        <p:nvSpPr>
          <p:cNvPr id="11" name="Title 1"/>
          <p:cNvSpPr txBox="1">
            <a:spLocks/>
          </p:cNvSpPr>
          <p:nvPr/>
        </p:nvSpPr>
        <p:spPr>
          <a:xfrm>
            <a:off x="750500" y="7936"/>
            <a:ext cx="6805516"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750499" y="1533525"/>
            <a:ext cx="7079051" cy="5078313"/>
          </a:xfrm>
          <a:prstGeom prst="rect">
            <a:avLst/>
          </a:prstGeom>
        </p:spPr>
        <p:txBody>
          <a:bodyPr wrap="square">
            <a:spAutoFit/>
          </a:bodyPr>
          <a:lstStyle/>
          <a:p>
            <a:r>
              <a:rPr lang="en-US" dirty="0">
                <a:solidFill>
                  <a:srgbClr val="000000"/>
                </a:solidFill>
              </a:rPr>
              <a:t>A mock server is not a real server and it is created to simulate and function as a real server to verify APIs and their responses. </a:t>
            </a:r>
            <a:endParaRPr lang="en-US" dirty="0" smtClean="0">
              <a:solidFill>
                <a:srgbClr val="000000"/>
              </a:solidFill>
            </a:endParaRPr>
          </a:p>
          <a:p>
            <a:endParaRPr lang="en-US" dirty="0" smtClean="0">
              <a:solidFill>
                <a:srgbClr val="000000"/>
              </a:solidFill>
            </a:endParaRPr>
          </a:p>
          <a:p>
            <a:r>
              <a:rPr lang="en-US" dirty="0" smtClean="0">
                <a:solidFill>
                  <a:srgbClr val="000000"/>
                </a:solidFill>
              </a:rPr>
              <a:t>These </a:t>
            </a:r>
            <a:r>
              <a:rPr lang="en-US" dirty="0">
                <a:solidFill>
                  <a:srgbClr val="000000"/>
                </a:solidFill>
              </a:rPr>
              <a:t>are commonly used if certain responses need to be verified but are not available on the web servers due to security concerns on the actual server</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dirty="0" smtClean="0">
                <a:solidFill>
                  <a:srgbClr val="000000"/>
                </a:solidFill>
              </a:rPr>
              <a:t>The process of creating the mock server and perform the activity is called </a:t>
            </a:r>
            <a:r>
              <a:rPr lang="en-US" b="1" dirty="0" smtClean="0">
                <a:solidFill>
                  <a:srgbClr val="000000"/>
                </a:solidFill>
              </a:rPr>
              <a:t>Mocking.</a:t>
            </a:r>
          </a:p>
          <a:p>
            <a:endParaRPr lang="en-US" b="1" dirty="0">
              <a:solidFill>
                <a:srgbClr val="000000"/>
              </a:solidFill>
            </a:endParaRPr>
          </a:p>
          <a:p>
            <a:r>
              <a:rPr lang="en-US" b="1" u="sng" dirty="0" smtClean="0"/>
              <a:t>Mock </a:t>
            </a:r>
            <a:r>
              <a:rPr lang="en-US" b="1" u="sng" dirty="0"/>
              <a:t>Server is created for the reasons listed below </a:t>
            </a:r>
            <a:r>
              <a:rPr lang="en-US" b="1" u="sng" dirty="0" smtClean="0"/>
              <a:t>−</a:t>
            </a:r>
          </a:p>
          <a:p>
            <a:endParaRPr lang="en-US" b="1" u="sng" dirty="0"/>
          </a:p>
          <a:p>
            <a:r>
              <a:rPr lang="en-US" dirty="0"/>
              <a:t>A Mock Server is created if the APIs to be used in Production are still in development</a:t>
            </a:r>
            <a:r>
              <a:rPr lang="en-US" dirty="0" smtClean="0"/>
              <a:t>.</a:t>
            </a:r>
          </a:p>
          <a:p>
            <a:endParaRPr lang="en-US" dirty="0"/>
          </a:p>
          <a:p>
            <a:r>
              <a:rPr lang="en-US" dirty="0"/>
              <a:t>A Mock Server is used if we want to avoid sending requests on real time data.</a:t>
            </a:r>
          </a:p>
          <a:p>
            <a:endParaRPr lang="en-IN" b="1" dirty="0"/>
          </a:p>
        </p:txBody>
      </p:sp>
      <p:pic>
        <p:nvPicPr>
          <p:cNvPr id="14340" name="Picture 4" descr="Mocking Data in Postman - Knoldus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28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a:t>	</a:t>
            </a:r>
            <a:r>
              <a:rPr lang="en-IN" sz="3200" b="1" dirty="0" smtClean="0">
                <a:latin typeface="+mn-lt"/>
              </a:rPr>
              <a:t>How to Upload File in POSTMAN.</a:t>
            </a:r>
            <a:r>
              <a:rPr lang="en-IN" dirty="0"/>
              <a:t/>
            </a:r>
            <a:br>
              <a:rPr lang="en-IN" dirty="0"/>
            </a:br>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267301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How to Upload file in POSTMAN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8" name="Rectangle 7"/>
          <p:cNvSpPr/>
          <p:nvPr/>
        </p:nvSpPr>
        <p:spPr>
          <a:xfrm>
            <a:off x="541176" y="1343609"/>
            <a:ext cx="7014839" cy="1477328"/>
          </a:xfrm>
          <a:prstGeom prst="rect">
            <a:avLst/>
          </a:prstGeom>
        </p:spPr>
        <p:txBody>
          <a:bodyPr wrap="square">
            <a:spAutoFit/>
          </a:bodyPr>
          <a:lstStyle/>
          <a:p>
            <a:pPr fontAlgn="base"/>
            <a:r>
              <a:rPr lang="en-US" b="1" dirty="0"/>
              <a:t>Step 1. Select the POST request in </a:t>
            </a:r>
            <a:r>
              <a:rPr lang="en-US" b="1" dirty="0" smtClean="0"/>
              <a:t>Postman.</a:t>
            </a:r>
          </a:p>
          <a:p>
            <a:pPr fontAlgn="base"/>
            <a:endParaRPr lang="en-US" b="1" dirty="0"/>
          </a:p>
          <a:p>
            <a:pPr fontAlgn="base"/>
            <a:r>
              <a:rPr lang="en-US" b="1" dirty="0"/>
              <a:t>Step 2. Choose the "from-data"</a:t>
            </a:r>
          </a:p>
          <a:p>
            <a:pPr fontAlgn="base"/>
            <a:r>
              <a:rPr lang="en-US" dirty="0"/>
              <a:t>Select the "</a:t>
            </a:r>
            <a:r>
              <a:rPr lang="en-US" b="1" dirty="0"/>
              <a:t>Body</a:t>
            </a:r>
            <a:r>
              <a:rPr lang="en-US" dirty="0"/>
              <a:t>" tab and choose "</a:t>
            </a:r>
            <a:r>
              <a:rPr lang="en-US" b="1" dirty="0"/>
              <a:t>form-data"</a:t>
            </a:r>
            <a:r>
              <a:rPr lang="en-US" dirty="0"/>
              <a:t> as the type of body</a:t>
            </a:r>
          </a:p>
          <a:p>
            <a:pPr fontAlgn="base"/>
            <a:endParaRPr lang="en-US" b="1" dirty="0"/>
          </a:p>
        </p:txBody>
      </p:sp>
      <p:pic>
        <p:nvPicPr>
          <p:cNvPr id="2" name="Picture 1"/>
          <p:cNvPicPr>
            <a:picLocks noChangeAspect="1"/>
          </p:cNvPicPr>
          <p:nvPr/>
        </p:nvPicPr>
        <p:blipFill>
          <a:blip r:embed="rId4"/>
          <a:stretch>
            <a:fillRect/>
          </a:stretch>
        </p:blipFill>
        <p:spPr>
          <a:xfrm>
            <a:off x="657225" y="2793175"/>
            <a:ext cx="7273796" cy="2637241"/>
          </a:xfrm>
          <a:prstGeom prst="rect">
            <a:avLst/>
          </a:prstGeom>
        </p:spPr>
      </p:pic>
      <p:pic>
        <p:nvPicPr>
          <p:cNvPr id="1026" name="Picture 2" descr="How to upload a file and JSON data in Postman? Example Tutorial | Java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012" y="1642187"/>
            <a:ext cx="3672179" cy="266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89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How to Upload file in POSTMAN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5" name="Rectangle 4"/>
          <p:cNvSpPr/>
          <p:nvPr/>
        </p:nvSpPr>
        <p:spPr>
          <a:xfrm>
            <a:off x="657225" y="1457505"/>
            <a:ext cx="8486775" cy="646331"/>
          </a:xfrm>
          <a:prstGeom prst="rect">
            <a:avLst/>
          </a:prstGeom>
        </p:spPr>
        <p:txBody>
          <a:bodyPr wrap="square">
            <a:spAutoFit/>
          </a:bodyPr>
          <a:lstStyle/>
          <a:p>
            <a:pPr fontAlgn="base"/>
            <a:r>
              <a:rPr lang="en-US" b="1" dirty="0">
                <a:latin typeface="-apple-system"/>
              </a:rPr>
              <a:t>Step 3. Click on "Files" Set the Value Type</a:t>
            </a:r>
          </a:p>
          <a:p>
            <a:pPr fontAlgn="base"/>
            <a:r>
              <a:rPr lang="en-US" dirty="0">
                <a:latin typeface="-apple-system"/>
              </a:rPr>
              <a:t>S</a:t>
            </a:r>
            <a:r>
              <a:rPr lang="en-US" dirty="0" smtClean="0">
                <a:latin typeface="-apple-system"/>
              </a:rPr>
              <a:t>elect </a:t>
            </a:r>
            <a:r>
              <a:rPr lang="en-US" dirty="0">
                <a:latin typeface="-apple-system"/>
              </a:rPr>
              <a:t>the file or text you want to </a:t>
            </a:r>
            <a:r>
              <a:rPr lang="en-US" dirty="0" smtClean="0">
                <a:latin typeface="-apple-system"/>
              </a:rPr>
              <a:t>upload.</a:t>
            </a:r>
            <a:r>
              <a:rPr lang="en-US" dirty="0"/>
              <a:t>  Here we set the "File" to upload.</a:t>
            </a:r>
            <a:endParaRPr lang="en-US" b="0" i="0" dirty="0">
              <a:effectLst/>
              <a:latin typeface="-apple-system"/>
            </a:endParaRPr>
          </a:p>
        </p:txBody>
      </p:sp>
      <p:pic>
        <p:nvPicPr>
          <p:cNvPr id="10" name="Picture 9"/>
          <p:cNvPicPr>
            <a:picLocks noChangeAspect="1"/>
          </p:cNvPicPr>
          <p:nvPr/>
        </p:nvPicPr>
        <p:blipFill>
          <a:blip r:embed="rId4"/>
          <a:stretch>
            <a:fillRect/>
          </a:stretch>
        </p:blipFill>
        <p:spPr>
          <a:xfrm>
            <a:off x="774441" y="2243988"/>
            <a:ext cx="6913983" cy="2785212"/>
          </a:xfrm>
          <a:prstGeom prst="rect">
            <a:avLst/>
          </a:prstGeom>
        </p:spPr>
      </p:pic>
      <p:pic>
        <p:nvPicPr>
          <p:cNvPr id="12" name="Picture 2" descr="How to upload a file and JSON data in Postman? Example Tutorial | Java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012" y="1642187"/>
            <a:ext cx="3672179" cy="266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8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7" y="1061050"/>
            <a:ext cx="6012611" cy="362308"/>
          </a:xfrm>
        </p:spPr>
        <p:txBody>
          <a:bodyPr>
            <a:normAutofit fontScale="90000"/>
          </a:bodyPr>
          <a:lstStyle/>
          <a:p>
            <a:r>
              <a:rPr lang="en-US" sz="3200" b="1" dirty="0" smtClean="0">
                <a:solidFill>
                  <a:schemeClr val="accent5">
                    <a:lumMod val="75000"/>
                  </a:schemeClr>
                </a:solidFill>
                <a:latin typeface="+mn-lt"/>
              </a:rPr>
              <a:t>Introduction to API</a:t>
            </a:r>
            <a:endParaRPr lang="en-IN" sz="3200" b="1" dirty="0">
              <a:solidFill>
                <a:schemeClr val="accent5">
                  <a:lumMod val="75000"/>
                </a:schemeClr>
              </a:solidFill>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6" name="Straight Connector 5"/>
          <p:cNvCxnSpPr/>
          <p:nvPr/>
        </p:nvCxnSpPr>
        <p:spPr>
          <a:xfrm>
            <a:off x="319177" y="1483743"/>
            <a:ext cx="1123159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177" y="1682151"/>
            <a:ext cx="6324219" cy="3416320"/>
          </a:xfrm>
          <a:prstGeom prst="rect">
            <a:avLst/>
          </a:prstGeom>
        </p:spPr>
        <p:txBody>
          <a:bodyPr wrap="square">
            <a:spAutoFit/>
          </a:bodyPr>
          <a:lstStyle/>
          <a:p>
            <a:pPr marL="285750" indent="-285750">
              <a:buFont typeface="Arial" panose="020B0604020202020204" pitchFamily="34" charset="0"/>
              <a:buChar char="•"/>
            </a:pPr>
            <a:r>
              <a:rPr lang="en-US" dirty="0">
                <a:cs typeface="Arial" panose="020B0604020202020204" pitchFamily="34" charset="0"/>
              </a:rPr>
              <a:t>API stands for the Application Programming Interface. It’s kind of intermediary </a:t>
            </a:r>
            <a:r>
              <a:rPr lang="en-US" dirty="0" smtClean="0">
                <a:cs typeface="Arial" panose="020B0604020202020204" pitchFamily="34" charset="0"/>
              </a:rPr>
              <a:t>that </a:t>
            </a:r>
            <a:r>
              <a:rPr lang="en-US" dirty="0">
                <a:cs typeface="Arial" panose="020B0604020202020204" pitchFamily="34" charset="0"/>
              </a:rPr>
              <a:t>allows </a:t>
            </a:r>
            <a:r>
              <a:rPr lang="en-US" dirty="0" smtClean="0">
                <a:cs typeface="Arial" panose="020B0604020202020204" pitchFamily="34" charset="0"/>
              </a:rPr>
              <a:t>two </a:t>
            </a:r>
            <a:r>
              <a:rPr lang="en-US" dirty="0">
                <a:cs typeface="Arial" panose="020B0604020202020204" pitchFamily="34" charset="0"/>
              </a:rPr>
              <a:t>applications to talk to each other</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t>APIs provide a set of rules, protocols, and tools that developers can use to access the functionality and data of another software system, service, or platform </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APIs </a:t>
            </a:r>
            <a:r>
              <a:rPr lang="en-US" dirty="0"/>
              <a:t>helps in structuring the requests and responses, making it possible for developers to integrate various services and functionalities into their own applications without having to build everything from </a:t>
            </a:r>
            <a:r>
              <a:rPr lang="en-US" dirty="0" smtClean="0"/>
              <a:t>scratch.</a:t>
            </a: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pic>
        <p:nvPicPr>
          <p:cNvPr id="4" name="Picture 3"/>
          <p:cNvPicPr>
            <a:picLocks noChangeAspect="1"/>
          </p:cNvPicPr>
          <p:nvPr/>
        </p:nvPicPr>
        <p:blipFill>
          <a:blip r:embed="rId3"/>
          <a:stretch>
            <a:fillRect/>
          </a:stretch>
        </p:blipFill>
        <p:spPr>
          <a:xfrm>
            <a:off x="6866627" y="1820298"/>
            <a:ext cx="5325374" cy="2658395"/>
          </a:xfrm>
          <a:prstGeom prst="rect">
            <a:avLst/>
          </a:prstGeom>
        </p:spPr>
      </p:pic>
    </p:spTree>
    <p:extLst>
      <p:ext uri="{BB962C8B-B14F-4D97-AF65-F5344CB8AC3E}">
        <p14:creationId xmlns:p14="http://schemas.microsoft.com/office/powerpoint/2010/main" val="929763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a:t>	</a:t>
            </a:r>
            <a:r>
              <a:rPr lang="en-IN" sz="3200" b="1" dirty="0" smtClean="0">
                <a:latin typeface="+mn-lt"/>
              </a:rPr>
              <a:t>How </a:t>
            </a:r>
            <a:r>
              <a:rPr lang="en-IN" sz="3200" b="1" dirty="0">
                <a:latin typeface="+mn-lt"/>
              </a:rPr>
              <a:t>to  Create A Mock Server in Postman.</a:t>
            </a:r>
            <a:r>
              <a:rPr lang="en-IN" dirty="0"/>
              <a:t/>
            </a:r>
            <a:br>
              <a:rPr lang="en-IN" dirty="0"/>
            </a:br>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320204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1337377" y="2060433"/>
            <a:ext cx="5545517" cy="4134959"/>
          </a:xfrm>
          <a:prstGeom prst="rect">
            <a:avLst/>
          </a:prstGeom>
        </p:spPr>
      </p:pic>
      <p:sp>
        <p:nvSpPr>
          <p:cNvPr id="7" name="Right Arrow 6"/>
          <p:cNvSpPr/>
          <p:nvPr/>
        </p:nvSpPr>
        <p:spPr>
          <a:xfrm>
            <a:off x="678348" y="2198760"/>
            <a:ext cx="659029" cy="15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413681" y="1905148"/>
            <a:ext cx="954785" cy="2558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Step 1</a:t>
            </a:r>
            <a:endParaRPr lang="en-IN" dirty="0"/>
          </a:p>
        </p:txBody>
      </p:sp>
      <p:sp>
        <p:nvSpPr>
          <p:cNvPr id="12" name="Right Arrow 11"/>
          <p:cNvSpPr/>
          <p:nvPr/>
        </p:nvSpPr>
        <p:spPr>
          <a:xfrm>
            <a:off x="4174287" y="4548868"/>
            <a:ext cx="550506" cy="205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39756" y="1397488"/>
            <a:ext cx="7876482" cy="400110"/>
          </a:xfrm>
          <a:prstGeom prst="rect">
            <a:avLst/>
          </a:prstGeom>
        </p:spPr>
        <p:txBody>
          <a:bodyPr wrap="square">
            <a:spAutoFit/>
          </a:bodyPr>
          <a:lstStyle/>
          <a:p>
            <a:r>
              <a:rPr lang="en-IN" sz="2000" b="1" dirty="0"/>
              <a:t>Step 1</a:t>
            </a:r>
            <a:r>
              <a:rPr lang="en-IN" dirty="0"/>
              <a:t>. </a:t>
            </a:r>
            <a:r>
              <a:rPr lang="en-US" dirty="0"/>
              <a:t>Select </a:t>
            </a:r>
            <a:r>
              <a:rPr lang="en-US" b="1" dirty="0"/>
              <a:t>Collections</a:t>
            </a:r>
            <a:r>
              <a:rPr lang="en-US" dirty="0"/>
              <a:t> in the </a:t>
            </a:r>
            <a:r>
              <a:rPr lang="en-US" dirty="0" smtClean="0"/>
              <a:t>sidebar </a:t>
            </a:r>
            <a:r>
              <a:rPr lang="en-IN" dirty="0" smtClean="0"/>
              <a:t>and </a:t>
            </a:r>
            <a:r>
              <a:rPr lang="en-IN" dirty="0"/>
              <a:t>Turn on </a:t>
            </a:r>
            <a:r>
              <a:rPr lang="en-IN" b="1" dirty="0"/>
              <a:t>Mock Servers</a:t>
            </a:r>
            <a:r>
              <a:rPr lang="en-IN" dirty="0"/>
              <a:t>.</a:t>
            </a:r>
          </a:p>
        </p:txBody>
      </p:sp>
    </p:spTree>
    <p:extLst>
      <p:ext uri="{BB962C8B-B14F-4D97-AF65-F5344CB8AC3E}">
        <p14:creationId xmlns:p14="http://schemas.microsoft.com/office/powerpoint/2010/main" val="35677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73699" y="304113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flipH="1">
            <a:off x="473699" y="2547257"/>
            <a:ext cx="832588" cy="493873"/>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Step 2</a:t>
            </a:r>
            <a:endParaRPr lang="en-IN" dirty="0"/>
          </a:p>
        </p:txBody>
      </p:sp>
      <p:sp>
        <p:nvSpPr>
          <p:cNvPr id="12" name="Right Arrow 11"/>
          <p:cNvSpPr/>
          <p:nvPr/>
        </p:nvSpPr>
        <p:spPr>
          <a:xfrm>
            <a:off x="4174287" y="4548868"/>
            <a:ext cx="550506" cy="205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0500" y="1344839"/>
            <a:ext cx="7189852" cy="677108"/>
          </a:xfrm>
          <a:prstGeom prst="rect">
            <a:avLst/>
          </a:prstGeom>
        </p:spPr>
        <p:txBody>
          <a:bodyPr wrap="square">
            <a:spAutoFit/>
          </a:bodyPr>
          <a:lstStyle/>
          <a:p>
            <a:r>
              <a:rPr lang="en-IN" sz="2000" b="1" dirty="0"/>
              <a:t>Step </a:t>
            </a:r>
            <a:r>
              <a:rPr lang="en-IN" sz="2000" b="1" dirty="0" smtClean="0"/>
              <a:t>2</a:t>
            </a:r>
            <a:r>
              <a:rPr lang="en-IN" dirty="0" smtClean="0"/>
              <a:t>. </a:t>
            </a:r>
            <a:r>
              <a:rPr lang="en-US" dirty="0" smtClean="0"/>
              <a:t>After</a:t>
            </a:r>
            <a:r>
              <a:rPr lang="en-IN" dirty="0" smtClean="0"/>
              <a:t>Turn </a:t>
            </a:r>
            <a:r>
              <a:rPr lang="en-IN" dirty="0"/>
              <a:t>on </a:t>
            </a:r>
            <a:r>
              <a:rPr lang="en-IN" b="1" dirty="0"/>
              <a:t>Mock </a:t>
            </a:r>
            <a:r>
              <a:rPr lang="en-IN" b="1" dirty="0" smtClean="0"/>
              <a:t>Servers </a:t>
            </a:r>
            <a:r>
              <a:rPr lang="en-IN" dirty="0" smtClean="0"/>
              <a:t>option on left side of Sidebar The Mock Servers Option is Visible .</a:t>
            </a:r>
            <a:endParaRPr lang="en-IN" dirty="0"/>
          </a:p>
        </p:txBody>
      </p:sp>
      <p:pic>
        <p:nvPicPr>
          <p:cNvPr id="17" name="Picture 16"/>
          <p:cNvPicPr>
            <a:picLocks noChangeAspect="1"/>
          </p:cNvPicPr>
          <p:nvPr/>
        </p:nvPicPr>
        <p:blipFill>
          <a:blip r:embed="rId5"/>
          <a:stretch>
            <a:fillRect/>
          </a:stretch>
        </p:blipFill>
        <p:spPr>
          <a:xfrm>
            <a:off x="1387129" y="2202024"/>
            <a:ext cx="6295102" cy="4177507"/>
          </a:xfrm>
          <a:prstGeom prst="rect">
            <a:avLst/>
          </a:prstGeom>
        </p:spPr>
      </p:pic>
      <p:sp>
        <p:nvSpPr>
          <p:cNvPr id="18" name="Right Arrow 17"/>
          <p:cNvSpPr/>
          <p:nvPr/>
        </p:nvSpPr>
        <p:spPr>
          <a:xfrm>
            <a:off x="4345426" y="475414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525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73699" y="3257746"/>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51928" y="2771192"/>
            <a:ext cx="1054360" cy="486554"/>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Step 3</a:t>
            </a:r>
            <a:endParaRPr lang="en-IN" dirty="0"/>
          </a:p>
        </p:txBody>
      </p:sp>
      <p:sp>
        <p:nvSpPr>
          <p:cNvPr id="13" name="Rectangle 12"/>
          <p:cNvSpPr/>
          <p:nvPr/>
        </p:nvSpPr>
        <p:spPr>
          <a:xfrm>
            <a:off x="750500" y="1344839"/>
            <a:ext cx="7189852" cy="677108"/>
          </a:xfrm>
          <a:prstGeom prst="rect">
            <a:avLst/>
          </a:prstGeom>
        </p:spPr>
        <p:txBody>
          <a:bodyPr wrap="square">
            <a:spAutoFit/>
          </a:bodyPr>
          <a:lstStyle/>
          <a:p>
            <a:r>
              <a:rPr lang="en-IN" sz="2000" b="1" dirty="0"/>
              <a:t>Step </a:t>
            </a:r>
            <a:r>
              <a:rPr lang="en-IN" sz="2000" b="1" dirty="0" smtClean="0"/>
              <a:t>2</a:t>
            </a:r>
            <a:r>
              <a:rPr lang="en-IN" dirty="0" smtClean="0"/>
              <a:t>. Select  </a:t>
            </a:r>
            <a:r>
              <a:rPr lang="en-IN" b="1" dirty="0"/>
              <a:t>Mock </a:t>
            </a:r>
            <a:r>
              <a:rPr lang="en-IN" b="1" dirty="0" smtClean="0"/>
              <a:t>Servers </a:t>
            </a:r>
            <a:r>
              <a:rPr lang="en-IN" dirty="0" smtClean="0"/>
              <a:t>option on left side of Sidebar and then Click on </a:t>
            </a:r>
            <a:r>
              <a:rPr lang="en-IN" b="1" dirty="0" smtClean="0"/>
              <a:t>Create Mock Server</a:t>
            </a:r>
            <a:endParaRPr lang="en-IN" b="1" dirty="0"/>
          </a:p>
        </p:txBody>
      </p:sp>
      <p:sp>
        <p:nvSpPr>
          <p:cNvPr id="18" name="Right Arrow 17"/>
          <p:cNvSpPr/>
          <p:nvPr/>
        </p:nvSpPr>
        <p:spPr>
          <a:xfrm>
            <a:off x="4345426" y="475414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5"/>
          <a:stretch>
            <a:fillRect/>
          </a:stretch>
        </p:blipFill>
        <p:spPr>
          <a:xfrm>
            <a:off x="1346708" y="2295331"/>
            <a:ext cx="5692633" cy="3928187"/>
          </a:xfrm>
          <a:prstGeom prst="rect">
            <a:avLst/>
          </a:prstGeom>
        </p:spPr>
      </p:pic>
      <p:sp>
        <p:nvSpPr>
          <p:cNvPr id="16" name="Right Arrow 15"/>
          <p:cNvSpPr/>
          <p:nvPr/>
        </p:nvSpPr>
        <p:spPr>
          <a:xfrm>
            <a:off x="2220686" y="4599992"/>
            <a:ext cx="709126" cy="27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50000"/>
                </a:schemeClr>
              </a:solidFill>
            </a:endParaRPr>
          </a:p>
        </p:txBody>
      </p:sp>
    </p:spTree>
    <p:extLst>
      <p:ext uri="{BB962C8B-B14F-4D97-AF65-F5344CB8AC3E}">
        <p14:creationId xmlns:p14="http://schemas.microsoft.com/office/powerpoint/2010/main" val="90708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73699" y="304113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345233" y="2593909"/>
            <a:ext cx="961055" cy="447221"/>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Step 2</a:t>
            </a:r>
            <a:endParaRPr lang="en-IN" dirty="0"/>
          </a:p>
        </p:txBody>
      </p:sp>
      <p:sp>
        <p:nvSpPr>
          <p:cNvPr id="12" name="Right Arrow 11"/>
          <p:cNvSpPr/>
          <p:nvPr/>
        </p:nvSpPr>
        <p:spPr>
          <a:xfrm>
            <a:off x="4174287" y="4548868"/>
            <a:ext cx="550506" cy="205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0500" y="1344839"/>
            <a:ext cx="7189852" cy="677108"/>
          </a:xfrm>
          <a:prstGeom prst="rect">
            <a:avLst/>
          </a:prstGeom>
        </p:spPr>
        <p:txBody>
          <a:bodyPr wrap="square">
            <a:spAutoFit/>
          </a:bodyPr>
          <a:lstStyle/>
          <a:p>
            <a:r>
              <a:rPr lang="en-IN" sz="2000" b="1" dirty="0"/>
              <a:t>Step </a:t>
            </a:r>
            <a:r>
              <a:rPr lang="en-IN" sz="2000" b="1" dirty="0" smtClean="0"/>
              <a:t>2</a:t>
            </a:r>
            <a:r>
              <a:rPr lang="en-IN" dirty="0" smtClean="0"/>
              <a:t>. </a:t>
            </a:r>
            <a:r>
              <a:rPr lang="en-US" dirty="0" smtClean="0"/>
              <a:t>After</a:t>
            </a:r>
            <a:r>
              <a:rPr lang="en-IN" dirty="0" smtClean="0"/>
              <a:t>Turn </a:t>
            </a:r>
            <a:r>
              <a:rPr lang="en-IN" dirty="0"/>
              <a:t>on </a:t>
            </a:r>
            <a:r>
              <a:rPr lang="en-IN" b="1" dirty="0"/>
              <a:t>Mock </a:t>
            </a:r>
            <a:r>
              <a:rPr lang="en-IN" b="1" dirty="0" smtClean="0"/>
              <a:t>Servers </a:t>
            </a:r>
            <a:r>
              <a:rPr lang="en-IN" dirty="0" smtClean="0"/>
              <a:t>option on left side of Sidebar The Mock Servers Option is Visible .</a:t>
            </a:r>
            <a:endParaRPr lang="en-IN" dirty="0"/>
          </a:p>
        </p:txBody>
      </p:sp>
      <p:pic>
        <p:nvPicPr>
          <p:cNvPr id="17" name="Picture 16"/>
          <p:cNvPicPr>
            <a:picLocks noChangeAspect="1"/>
          </p:cNvPicPr>
          <p:nvPr/>
        </p:nvPicPr>
        <p:blipFill>
          <a:blip r:embed="rId5"/>
          <a:stretch>
            <a:fillRect/>
          </a:stretch>
        </p:blipFill>
        <p:spPr>
          <a:xfrm>
            <a:off x="1387129" y="2202024"/>
            <a:ext cx="6295102" cy="4177507"/>
          </a:xfrm>
          <a:prstGeom prst="rect">
            <a:avLst/>
          </a:prstGeom>
        </p:spPr>
      </p:pic>
      <p:sp>
        <p:nvSpPr>
          <p:cNvPr id="18" name="Right Arrow 17"/>
          <p:cNvSpPr/>
          <p:nvPr/>
        </p:nvSpPr>
        <p:spPr>
          <a:xfrm>
            <a:off x="4345426" y="475414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115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73699" y="304113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345233" y="2593909"/>
            <a:ext cx="961055" cy="447221"/>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Step 2</a:t>
            </a:r>
            <a:endParaRPr lang="en-IN" dirty="0"/>
          </a:p>
        </p:txBody>
      </p:sp>
      <p:sp>
        <p:nvSpPr>
          <p:cNvPr id="12" name="Right Arrow 11"/>
          <p:cNvSpPr/>
          <p:nvPr/>
        </p:nvSpPr>
        <p:spPr>
          <a:xfrm>
            <a:off x="4174287" y="4548868"/>
            <a:ext cx="550506" cy="205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0500" y="1344839"/>
            <a:ext cx="7189852" cy="677108"/>
          </a:xfrm>
          <a:prstGeom prst="rect">
            <a:avLst/>
          </a:prstGeom>
        </p:spPr>
        <p:txBody>
          <a:bodyPr wrap="square">
            <a:spAutoFit/>
          </a:bodyPr>
          <a:lstStyle/>
          <a:p>
            <a:r>
              <a:rPr lang="en-IN" sz="2000" b="1" dirty="0"/>
              <a:t>Step </a:t>
            </a:r>
            <a:r>
              <a:rPr lang="en-IN" sz="2000" b="1" dirty="0" smtClean="0"/>
              <a:t>2</a:t>
            </a:r>
            <a:r>
              <a:rPr lang="en-IN" dirty="0" smtClean="0"/>
              <a:t>. </a:t>
            </a:r>
            <a:r>
              <a:rPr lang="en-US" dirty="0" smtClean="0"/>
              <a:t>After</a:t>
            </a:r>
            <a:r>
              <a:rPr lang="en-IN" dirty="0" smtClean="0"/>
              <a:t>Turn </a:t>
            </a:r>
            <a:r>
              <a:rPr lang="en-IN" dirty="0"/>
              <a:t>on </a:t>
            </a:r>
            <a:r>
              <a:rPr lang="en-IN" b="1" dirty="0"/>
              <a:t>Mock </a:t>
            </a:r>
            <a:r>
              <a:rPr lang="en-IN" b="1" dirty="0" smtClean="0"/>
              <a:t>Servers </a:t>
            </a:r>
            <a:r>
              <a:rPr lang="en-IN" dirty="0" smtClean="0"/>
              <a:t>option on left side of Sidebar The Mock Servers Option is Visible .</a:t>
            </a:r>
            <a:endParaRPr lang="en-IN" dirty="0"/>
          </a:p>
        </p:txBody>
      </p:sp>
      <p:pic>
        <p:nvPicPr>
          <p:cNvPr id="17" name="Picture 16"/>
          <p:cNvPicPr>
            <a:picLocks noChangeAspect="1"/>
          </p:cNvPicPr>
          <p:nvPr/>
        </p:nvPicPr>
        <p:blipFill>
          <a:blip r:embed="rId5"/>
          <a:stretch>
            <a:fillRect/>
          </a:stretch>
        </p:blipFill>
        <p:spPr>
          <a:xfrm>
            <a:off x="1387129" y="2202024"/>
            <a:ext cx="6295102" cy="4177507"/>
          </a:xfrm>
          <a:prstGeom prst="rect">
            <a:avLst/>
          </a:prstGeom>
        </p:spPr>
      </p:pic>
      <p:sp>
        <p:nvSpPr>
          <p:cNvPr id="18" name="Right Arrow 17"/>
          <p:cNvSpPr/>
          <p:nvPr/>
        </p:nvSpPr>
        <p:spPr>
          <a:xfrm>
            <a:off x="4345426" y="475414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1398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174287" y="4548868"/>
            <a:ext cx="550506" cy="205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0500" y="1344839"/>
            <a:ext cx="7189852" cy="954107"/>
          </a:xfrm>
          <a:prstGeom prst="rect">
            <a:avLst/>
          </a:prstGeom>
        </p:spPr>
        <p:txBody>
          <a:bodyPr wrap="square">
            <a:spAutoFit/>
          </a:bodyPr>
          <a:lstStyle/>
          <a:p>
            <a:r>
              <a:rPr lang="en-IN" sz="2000" b="1" dirty="0"/>
              <a:t>Step </a:t>
            </a:r>
            <a:r>
              <a:rPr lang="en-IN" sz="2000" b="1" dirty="0" smtClean="0"/>
              <a:t>3: </a:t>
            </a:r>
            <a:r>
              <a:rPr lang="en-IN" dirty="0" smtClean="0"/>
              <a:t> </a:t>
            </a:r>
            <a:r>
              <a:rPr lang="en-US" dirty="0"/>
              <a:t>Select </a:t>
            </a:r>
            <a:r>
              <a:rPr lang="en-US" b="1" dirty="0"/>
              <a:t>GET</a:t>
            </a:r>
            <a:r>
              <a:rPr lang="en-US" dirty="0"/>
              <a:t> from the Method dropdown, enter a Request Path as </a:t>
            </a:r>
            <a:r>
              <a:rPr lang="en-US" b="1" dirty="0"/>
              <a:t>/user/home,</a:t>
            </a:r>
            <a:r>
              <a:rPr lang="en-US" dirty="0"/>
              <a:t> Response Code as </a:t>
            </a:r>
            <a:r>
              <a:rPr lang="en-US" b="1" dirty="0"/>
              <a:t>200</a:t>
            </a:r>
            <a:r>
              <a:rPr lang="en-US" dirty="0"/>
              <a:t>, and a Response Body. Then, click on </a:t>
            </a:r>
            <a:r>
              <a:rPr lang="en-US" b="1" dirty="0"/>
              <a:t>Next</a:t>
            </a:r>
            <a:r>
              <a:rPr lang="en-US" dirty="0"/>
              <a:t>.</a:t>
            </a:r>
            <a:r>
              <a:rPr lang="en-IN" dirty="0" smtClean="0"/>
              <a:t>.</a:t>
            </a:r>
            <a:endParaRPr lang="en-IN" dirty="0"/>
          </a:p>
        </p:txBody>
      </p:sp>
      <p:sp>
        <p:nvSpPr>
          <p:cNvPr id="18" name="Right Arrow 17"/>
          <p:cNvSpPr/>
          <p:nvPr/>
        </p:nvSpPr>
        <p:spPr>
          <a:xfrm>
            <a:off x="4345426" y="4754141"/>
            <a:ext cx="873009" cy="26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5"/>
          <a:stretch>
            <a:fillRect/>
          </a:stretch>
        </p:blipFill>
        <p:spPr>
          <a:xfrm>
            <a:off x="1306287" y="2489923"/>
            <a:ext cx="6379977" cy="4242633"/>
          </a:xfrm>
          <a:prstGeom prst="rect">
            <a:avLst/>
          </a:prstGeom>
        </p:spPr>
      </p:pic>
      <p:sp>
        <p:nvSpPr>
          <p:cNvPr id="8" name="Right Arrow 7"/>
          <p:cNvSpPr/>
          <p:nvPr/>
        </p:nvSpPr>
        <p:spPr>
          <a:xfrm>
            <a:off x="1306287" y="4405967"/>
            <a:ext cx="625150" cy="205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03853" y="4292082"/>
            <a:ext cx="839211" cy="369332"/>
          </a:xfrm>
          <a:prstGeom prst="rect">
            <a:avLst/>
          </a:prstGeom>
          <a:noFill/>
        </p:spPr>
        <p:txBody>
          <a:bodyPr wrap="square" rtlCol="0">
            <a:spAutoFit/>
          </a:bodyPr>
          <a:lstStyle/>
          <a:p>
            <a:r>
              <a:rPr lang="en-US" dirty="0" smtClean="0"/>
              <a:t>Step 3</a:t>
            </a:r>
            <a:endParaRPr lang="en-IN" dirty="0"/>
          </a:p>
        </p:txBody>
      </p:sp>
    </p:spTree>
    <p:extLst>
      <p:ext uri="{BB962C8B-B14F-4D97-AF65-F5344CB8AC3E}">
        <p14:creationId xmlns:p14="http://schemas.microsoft.com/office/powerpoint/2010/main" val="276743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750499" y="1344839"/>
            <a:ext cx="7189853" cy="1231106"/>
          </a:xfrm>
          <a:prstGeom prst="rect">
            <a:avLst/>
          </a:prstGeom>
        </p:spPr>
        <p:txBody>
          <a:bodyPr wrap="square">
            <a:spAutoFit/>
          </a:bodyPr>
          <a:lstStyle/>
          <a:p>
            <a:r>
              <a:rPr lang="en-IN" sz="2000" b="1" dirty="0"/>
              <a:t>Step 4</a:t>
            </a:r>
            <a:r>
              <a:rPr lang="en-IN" sz="2000" b="1" dirty="0" smtClean="0"/>
              <a:t>: </a:t>
            </a:r>
            <a:r>
              <a:rPr lang="en-IN" dirty="0" smtClean="0"/>
              <a:t> </a:t>
            </a:r>
            <a:r>
              <a:rPr lang="en-US" dirty="0"/>
              <a:t>Enter a Mock Server name and click on the </a:t>
            </a:r>
            <a:r>
              <a:rPr lang="en-US" b="1" dirty="0"/>
              <a:t>Create Mock Server </a:t>
            </a:r>
            <a:r>
              <a:rPr lang="en-US" dirty="0"/>
              <a:t>button.</a:t>
            </a:r>
          </a:p>
          <a:p>
            <a:r>
              <a:rPr lang="en-US" dirty="0"/>
              <a:t/>
            </a:r>
            <a:br>
              <a:rPr lang="en-US" dirty="0"/>
            </a:br>
            <a:endParaRPr lang="en-IN" dirty="0"/>
          </a:p>
        </p:txBody>
      </p:sp>
      <p:pic>
        <p:nvPicPr>
          <p:cNvPr id="7" name="Picture 6"/>
          <p:cNvPicPr>
            <a:picLocks noChangeAspect="1"/>
          </p:cNvPicPr>
          <p:nvPr/>
        </p:nvPicPr>
        <p:blipFill>
          <a:blip r:embed="rId5"/>
          <a:stretch>
            <a:fillRect/>
          </a:stretch>
        </p:blipFill>
        <p:spPr>
          <a:xfrm>
            <a:off x="933061" y="2132063"/>
            <a:ext cx="6419461" cy="4528095"/>
          </a:xfrm>
          <a:prstGeom prst="rect">
            <a:avLst/>
          </a:prstGeom>
        </p:spPr>
      </p:pic>
    </p:spTree>
    <p:extLst>
      <p:ext uri="{BB962C8B-B14F-4D97-AF65-F5344CB8AC3E}">
        <p14:creationId xmlns:p14="http://schemas.microsoft.com/office/powerpoint/2010/main" val="94918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5"/>
          <a:stretch>
            <a:fillRect/>
          </a:stretch>
        </p:blipFill>
        <p:spPr>
          <a:xfrm>
            <a:off x="1035698" y="2551478"/>
            <a:ext cx="6997957" cy="3927757"/>
          </a:xfrm>
          <a:prstGeom prst="rect">
            <a:avLst/>
          </a:prstGeom>
        </p:spPr>
      </p:pic>
      <p:sp>
        <p:nvSpPr>
          <p:cNvPr id="16" name="Rectangle 15"/>
          <p:cNvSpPr/>
          <p:nvPr/>
        </p:nvSpPr>
        <p:spPr>
          <a:xfrm>
            <a:off x="858416" y="1352939"/>
            <a:ext cx="7091266" cy="1015663"/>
          </a:xfrm>
          <a:prstGeom prst="rect">
            <a:avLst/>
          </a:prstGeom>
          <a:noFill/>
        </p:spPr>
        <p:txBody>
          <a:bodyPr wrap="square">
            <a:spAutoFit/>
          </a:bodyPr>
          <a:lstStyle/>
          <a:p>
            <a:r>
              <a:rPr lang="en-IN" sz="2000" b="1" dirty="0"/>
              <a:t>Step 5</a:t>
            </a:r>
            <a:r>
              <a:rPr lang="en-IN" sz="2000" b="1" dirty="0" smtClean="0"/>
              <a:t> :- </a:t>
            </a:r>
            <a:r>
              <a:rPr lang="en-US" sz="2000" dirty="0" smtClean="0"/>
              <a:t>The </a:t>
            </a:r>
            <a:r>
              <a:rPr lang="en-US" sz="2000" dirty="0"/>
              <a:t>Mock Server gets created along with the </a:t>
            </a:r>
            <a:r>
              <a:rPr lang="en-US" sz="2000" b="1" dirty="0"/>
              <a:t>Mock URL. </a:t>
            </a:r>
            <a:r>
              <a:rPr lang="en-US" sz="2000" dirty="0"/>
              <a:t>The </a:t>
            </a:r>
            <a:r>
              <a:rPr lang="en-US" sz="2000" b="1" dirty="0"/>
              <a:t>Copy Mock URL </a:t>
            </a:r>
            <a:r>
              <a:rPr lang="en-US" sz="2000" dirty="0"/>
              <a:t>button is used to copy the Mock link. Click on the Close button to proceed.</a:t>
            </a:r>
            <a:endParaRPr lang="en-US" dirty="0"/>
          </a:p>
        </p:txBody>
      </p:sp>
      <p:sp>
        <p:nvSpPr>
          <p:cNvPr id="22" name="Right Arrow 21"/>
          <p:cNvSpPr/>
          <p:nvPr/>
        </p:nvSpPr>
        <p:spPr>
          <a:xfrm>
            <a:off x="3442996" y="4786604"/>
            <a:ext cx="821095" cy="29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0228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1072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858416" y="1371600"/>
            <a:ext cx="7091266" cy="707886"/>
          </a:xfrm>
          <a:prstGeom prst="rect">
            <a:avLst/>
          </a:prstGeom>
          <a:noFill/>
        </p:spPr>
        <p:txBody>
          <a:bodyPr wrap="square">
            <a:spAutoFit/>
          </a:bodyPr>
          <a:lstStyle/>
          <a:p>
            <a:r>
              <a:rPr lang="en-IN" sz="2000" b="1" dirty="0"/>
              <a:t>Step </a:t>
            </a:r>
            <a:r>
              <a:rPr lang="en-IN" sz="2000" b="1" dirty="0" smtClean="0"/>
              <a:t>6 :-</a:t>
            </a:r>
            <a:r>
              <a:rPr lang="en-IN" sz="2000" dirty="0" smtClean="0"/>
              <a:t>Click on Collections and</a:t>
            </a:r>
            <a:r>
              <a:rPr lang="en-US" sz="2000" dirty="0"/>
              <a:t> </a:t>
            </a:r>
            <a:r>
              <a:rPr lang="en-US" sz="2000" dirty="0" smtClean="0"/>
              <a:t>check Mock Server is Created </a:t>
            </a:r>
            <a:r>
              <a:rPr lang="en-US" sz="2000" b="1" dirty="0" smtClean="0"/>
              <a:t>/user/home</a:t>
            </a:r>
            <a:r>
              <a:rPr lang="en-US" sz="2000" dirty="0" smtClean="0"/>
              <a:t>.</a:t>
            </a:r>
            <a:endParaRPr lang="en-US" dirty="0"/>
          </a:p>
        </p:txBody>
      </p:sp>
      <p:sp>
        <p:nvSpPr>
          <p:cNvPr id="22" name="Right Arrow 21"/>
          <p:cNvSpPr/>
          <p:nvPr/>
        </p:nvSpPr>
        <p:spPr>
          <a:xfrm>
            <a:off x="3442996" y="4786604"/>
            <a:ext cx="821095" cy="29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5"/>
          <a:stretch>
            <a:fillRect/>
          </a:stretch>
        </p:blipFill>
        <p:spPr>
          <a:xfrm>
            <a:off x="1003629" y="2198760"/>
            <a:ext cx="6879929" cy="4509636"/>
          </a:xfrm>
          <a:prstGeom prst="rect">
            <a:avLst/>
          </a:prstGeom>
        </p:spPr>
      </p:pic>
      <p:sp>
        <p:nvSpPr>
          <p:cNvPr id="7" name="Right Arrow 6"/>
          <p:cNvSpPr/>
          <p:nvPr/>
        </p:nvSpPr>
        <p:spPr>
          <a:xfrm>
            <a:off x="750499" y="3280929"/>
            <a:ext cx="765110" cy="429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282421" y="2198760"/>
            <a:ext cx="721208" cy="269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2405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3200" b="1" dirty="0" smtClean="0">
                <a:latin typeface="+mn-lt"/>
              </a:rPr>
              <a:t>Types of API</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721014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858416" y="1352939"/>
            <a:ext cx="7091266" cy="707886"/>
          </a:xfrm>
          <a:prstGeom prst="rect">
            <a:avLst/>
          </a:prstGeom>
          <a:noFill/>
        </p:spPr>
        <p:txBody>
          <a:bodyPr wrap="square">
            <a:spAutoFit/>
          </a:bodyPr>
          <a:lstStyle/>
          <a:p>
            <a:r>
              <a:rPr lang="en-IN" sz="2000" b="1" dirty="0"/>
              <a:t>Step 7</a:t>
            </a:r>
            <a:r>
              <a:rPr lang="en-IN" sz="2000" b="1" dirty="0" smtClean="0"/>
              <a:t> :-</a:t>
            </a:r>
            <a:r>
              <a:rPr lang="en-IN" sz="2000" dirty="0" smtClean="0"/>
              <a:t>Click on Collections and</a:t>
            </a:r>
            <a:r>
              <a:rPr lang="en-US" sz="2000" dirty="0"/>
              <a:t> </a:t>
            </a:r>
            <a:r>
              <a:rPr lang="en-US" sz="2000" dirty="0" smtClean="0"/>
              <a:t>check Mock Server is Created with </a:t>
            </a:r>
            <a:r>
              <a:rPr lang="en-US" sz="2000" b="1" dirty="0" smtClean="0"/>
              <a:t>Mock URL with/user/home </a:t>
            </a:r>
            <a:r>
              <a:rPr lang="en-US" sz="2000" dirty="0" smtClean="0"/>
              <a:t>.</a:t>
            </a:r>
            <a:endParaRPr lang="en-US" dirty="0"/>
          </a:p>
        </p:txBody>
      </p:sp>
      <p:pic>
        <p:nvPicPr>
          <p:cNvPr id="8" name="Picture 7"/>
          <p:cNvPicPr>
            <a:picLocks noChangeAspect="1"/>
          </p:cNvPicPr>
          <p:nvPr/>
        </p:nvPicPr>
        <p:blipFill>
          <a:blip r:embed="rId5"/>
          <a:stretch>
            <a:fillRect/>
          </a:stretch>
        </p:blipFill>
        <p:spPr>
          <a:xfrm>
            <a:off x="989045" y="2171560"/>
            <a:ext cx="6727371" cy="3333502"/>
          </a:xfrm>
          <a:prstGeom prst="rect">
            <a:avLst/>
          </a:prstGeom>
        </p:spPr>
      </p:pic>
      <p:sp>
        <p:nvSpPr>
          <p:cNvPr id="12"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800" b="1" u="sng" dirty="0">
              <a:latin typeface="+mn-lt"/>
            </a:endParaRPr>
          </a:p>
        </p:txBody>
      </p:sp>
      <p:sp>
        <p:nvSpPr>
          <p:cNvPr id="13"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dirty="0"/>
          </a:p>
        </p:txBody>
      </p:sp>
    </p:spTree>
    <p:extLst>
      <p:ext uri="{BB962C8B-B14F-4D97-AF65-F5344CB8AC3E}">
        <p14:creationId xmlns:p14="http://schemas.microsoft.com/office/powerpoint/2010/main" val="2126037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Create a Mock Server</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413681" y="1535816"/>
            <a:ext cx="892606" cy="369332"/>
          </a:xfrm>
          <a:prstGeom prst="rect">
            <a:avLst/>
          </a:prstGeom>
        </p:spPr>
        <p:txBody>
          <a:bodyPr wrap="square">
            <a:spAutoFit/>
          </a:bodyPr>
          <a:lstStyle/>
          <a:p>
            <a:endParaRPr lang="en-IN" b="1" dirty="0"/>
          </a:p>
        </p:txBody>
      </p:sp>
      <p:pic>
        <p:nvPicPr>
          <p:cNvPr id="14340" name="Picture 4" descr="Mocking Data in Postman - Knoldus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7224" y="1457505"/>
            <a:ext cx="3609975" cy="26151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858416" y="1352939"/>
            <a:ext cx="7091266" cy="707886"/>
          </a:xfrm>
          <a:prstGeom prst="rect">
            <a:avLst/>
          </a:prstGeom>
          <a:noFill/>
        </p:spPr>
        <p:txBody>
          <a:bodyPr wrap="square">
            <a:spAutoFit/>
          </a:bodyPr>
          <a:lstStyle/>
          <a:p>
            <a:r>
              <a:rPr lang="en-US" sz="2000" dirty="0">
                <a:hlinkClick r:id="rId5"/>
              </a:rPr>
              <a:t>https://www.tldevtech.com/json-example</a:t>
            </a:r>
            <a:r>
              <a:rPr lang="en-US" sz="2000" dirty="0" smtClean="0">
                <a:hlinkClick r:id="rId5"/>
              </a:rPr>
              <a:t>/</a:t>
            </a:r>
            <a:endParaRPr lang="en-US" sz="2000" dirty="0" smtClean="0"/>
          </a:p>
          <a:p>
            <a:endParaRPr lang="en-US" sz="2000" dirty="0"/>
          </a:p>
        </p:txBody>
      </p:sp>
    </p:spTree>
    <p:extLst>
      <p:ext uri="{BB962C8B-B14F-4D97-AF65-F5344CB8AC3E}">
        <p14:creationId xmlns:p14="http://schemas.microsoft.com/office/powerpoint/2010/main" val="3953738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1099" y="1323975"/>
            <a:ext cx="10191751" cy="3209925"/>
          </a:xfrm>
        </p:spPr>
        <p:txBody>
          <a:bodyPr/>
          <a:lstStyle/>
          <a:p>
            <a:r>
              <a:rPr lang="en-US" dirty="0" smtClean="0"/>
              <a:t>		</a:t>
            </a:r>
            <a:r>
              <a:rPr lang="en-US" sz="3200" b="1" dirty="0" smtClean="0">
                <a:latin typeface="+mn-lt"/>
              </a:rPr>
              <a:t>Authorization and its types</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349165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096000" cy="4801314"/>
          </a:xfrm>
          <a:prstGeom prst="rect">
            <a:avLst/>
          </a:prstGeom>
        </p:spPr>
        <p:txBody>
          <a:bodyPr>
            <a:spAutoFit/>
          </a:bodyPr>
          <a:lstStyle/>
          <a:p>
            <a:r>
              <a:rPr lang="en-US" dirty="0"/>
              <a:t>Authentication is a process of presenting your credentials like username, password or another secret key to the system and the system to validate your credentials or </a:t>
            </a:r>
            <a:r>
              <a:rPr lang="en-US" dirty="0" smtClean="0"/>
              <a:t>you.</a:t>
            </a:r>
          </a:p>
          <a:p>
            <a:endParaRPr lang="en-US" dirty="0"/>
          </a:p>
          <a:p>
            <a:r>
              <a:rPr lang="en-US" dirty="0"/>
              <a:t>In the API terms Authentication is used to protect the content over web mean only a valid user with valid credentials can access that API endpoint</a:t>
            </a:r>
            <a:r>
              <a:rPr lang="en-US" dirty="0" smtClean="0"/>
              <a:t>.</a:t>
            </a:r>
          </a:p>
          <a:p>
            <a:endParaRPr lang="en-US" dirty="0"/>
          </a:p>
          <a:p>
            <a:r>
              <a:rPr lang="en-US" dirty="0"/>
              <a:t>These credentials tell the system about who you are. Which enables the system to ensures and confirms a user’s </a:t>
            </a:r>
            <a:r>
              <a:rPr lang="en-US" dirty="0" smtClean="0"/>
              <a:t>identity</a:t>
            </a:r>
          </a:p>
          <a:p>
            <a:endParaRPr lang="en-US" dirty="0"/>
          </a:p>
          <a:p>
            <a:r>
              <a:rPr lang="en-US" dirty="0"/>
              <a:t>Here system can be anything, it can be a computer, phone, bank or any physical office premises.</a:t>
            </a:r>
          </a:p>
          <a:p>
            <a:r>
              <a:rPr lang="en-US" dirty="0"/>
              <a:t> </a:t>
            </a:r>
          </a:p>
          <a:p>
            <a:endParaRPr lang="en-US" dirty="0" smtClean="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6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Types of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096000" cy="3416320"/>
          </a:xfrm>
          <a:prstGeom prst="rect">
            <a:avLst/>
          </a:prstGeom>
        </p:spPr>
        <p:txBody>
          <a:bodyPr>
            <a:spAutoFit/>
          </a:bodyPr>
          <a:lstStyle/>
          <a:p>
            <a:r>
              <a:rPr lang="en-US" b="1" dirty="0" smtClean="0"/>
              <a:t>Authentication </a:t>
            </a:r>
            <a:r>
              <a:rPr lang="en-US" b="1" dirty="0"/>
              <a:t>supported by APIs in</a:t>
            </a:r>
            <a:r>
              <a:rPr lang="en-US" dirty="0"/>
              <a:t> </a:t>
            </a:r>
            <a:r>
              <a:rPr lang="en-US" b="1" dirty="0"/>
              <a:t>POSTMAN:-</a:t>
            </a:r>
            <a:endParaRPr lang="en-US" dirty="0"/>
          </a:p>
          <a:p>
            <a:r>
              <a:rPr lang="en-US" dirty="0"/>
              <a:t> </a:t>
            </a:r>
          </a:p>
          <a:p>
            <a:pPr marL="285750" indent="-285750">
              <a:buFont typeface="Arial" panose="020B0604020202020204" pitchFamily="34" charset="0"/>
              <a:buChar char="•"/>
            </a:pPr>
            <a:r>
              <a:rPr lang="en-US" dirty="0"/>
              <a:t>No </a:t>
            </a:r>
            <a:r>
              <a:rPr lang="en-US" dirty="0" err="1" smtClean="0"/>
              <a:t>Auth</a:t>
            </a:r>
            <a:endParaRPr lang="en-US" dirty="0"/>
          </a:p>
          <a:p>
            <a:pPr marL="285750" indent="-285750">
              <a:buFont typeface="Arial" panose="020B0604020202020204" pitchFamily="34" charset="0"/>
              <a:buChar char="•"/>
            </a:pPr>
            <a:r>
              <a:rPr lang="en-US" dirty="0"/>
              <a:t>Bearer </a:t>
            </a:r>
            <a:r>
              <a:rPr lang="en-US" dirty="0" smtClean="0"/>
              <a:t>Token</a:t>
            </a:r>
            <a:endParaRPr lang="en-US" dirty="0"/>
          </a:p>
          <a:p>
            <a:pPr marL="285750" indent="-285750">
              <a:buFont typeface="Arial" panose="020B0604020202020204" pitchFamily="34" charset="0"/>
              <a:buChar char="•"/>
            </a:pPr>
            <a:r>
              <a:rPr lang="en-US" dirty="0"/>
              <a:t>Basic </a:t>
            </a:r>
            <a:r>
              <a:rPr lang="en-US" dirty="0" err="1" smtClean="0"/>
              <a:t>Auth</a:t>
            </a:r>
            <a:endParaRPr lang="en-US" dirty="0"/>
          </a:p>
          <a:p>
            <a:pPr marL="285750" indent="-285750">
              <a:buFont typeface="Arial" panose="020B0604020202020204" pitchFamily="34" charset="0"/>
              <a:buChar char="•"/>
            </a:pPr>
            <a:r>
              <a:rPr lang="en-US" dirty="0"/>
              <a:t>Digest </a:t>
            </a:r>
            <a:r>
              <a:rPr lang="en-US" dirty="0" err="1"/>
              <a:t>Auth</a:t>
            </a:r>
            <a:endParaRPr lang="en-US" dirty="0"/>
          </a:p>
          <a:p>
            <a:pPr marL="285750" indent="-285750">
              <a:buFont typeface="Arial" panose="020B0604020202020204" pitchFamily="34" charset="0"/>
              <a:buChar char="•"/>
            </a:pPr>
            <a:r>
              <a:rPr lang="en-US" dirty="0" err="1" smtClean="0"/>
              <a:t>OAuth</a:t>
            </a:r>
            <a:r>
              <a:rPr lang="en-US" dirty="0" smtClean="0"/>
              <a:t> 1.0</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NOTE:</a:t>
            </a:r>
            <a:r>
              <a:rPr lang="en-US" dirty="0" smtClean="0"/>
              <a:t> - Go the </a:t>
            </a:r>
            <a:r>
              <a:rPr lang="en-US" b="1" dirty="0" smtClean="0"/>
              <a:t>Authorization</a:t>
            </a:r>
            <a:r>
              <a:rPr lang="en-US" dirty="0" smtClean="0"/>
              <a:t> Tab and Click on </a:t>
            </a:r>
            <a:r>
              <a:rPr lang="en-US" b="1" dirty="0" smtClean="0"/>
              <a:t>TYPE</a:t>
            </a:r>
            <a:r>
              <a:rPr lang="en-US" dirty="0" smtClean="0"/>
              <a:t> to Select the Authorization that you want.</a:t>
            </a:r>
          </a:p>
          <a:p>
            <a:endParaRPr lang="en-US" dirty="0" smtClean="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619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Types of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096000" cy="2031325"/>
          </a:xfrm>
          <a:prstGeom prst="rect">
            <a:avLst/>
          </a:prstGeom>
        </p:spPr>
        <p:txBody>
          <a:bodyPr>
            <a:spAutoFit/>
          </a:bodyPr>
          <a:lstStyle/>
          <a:p>
            <a:pPr marL="285750" indent="-285750">
              <a:buFont typeface="Arial" panose="020B0604020202020204" pitchFamily="34" charset="0"/>
              <a:buChar char="•"/>
            </a:pPr>
            <a:r>
              <a:rPr lang="en-US" b="1" dirty="0" smtClean="0"/>
              <a:t>No </a:t>
            </a:r>
            <a:r>
              <a:rPr lang="en-US" b="1" dirty="0" err="1" smtClean="0"/>
              <a:t>Auth</a:t>
            </a:r>
            <a:r>
              <a:rPr lang="en-US" b="1" dirty="0" smtClean="0"/>
              <a:t> :- </a:t>
            </a:r>
            <a:r>
              <a:rPr lang="en-US" dirty="0"/>
              <a:t>No </a:t>
            </a:r>
            <a:r>
              <a:rPr lang="en-US" dirty="0" err="1"/>
              <a:t>Auth</a:t>
            </a:r>
            <a:r>
              <a:rPr lang="en-US" dirty="0"/>
              <a:t> means that any HTTP or HTTPS request for GET, PUT or Post extra with no authentication required. They are open request with no privacy and open content</a:t>
            </a:r>
            <a:r>
              <a:rPr lang="en-US" dirty="0" smtClean="0"/>
              <a:t>.</a:t>
            </a:r>
          </a:p>
          <a:p>
            <a:endParaRPr lang="en-US" b="1" dirty="0"/>
          </a:p>
          <a:p>
            <a:endParaRPr lang="en-US" b="1" dirty="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99" y="2555090"/>
            <a:ext cx="7199183" cy="4060314"/>
          </a:xfrm>
          <a:prstGeom prst="rect">
            <a:avLst/>
          </a:prstGeom>
        </p:spPr>
      </p:pic>
    </p:spTree>
    <p:extLst>
      <p:ext uri="{BB962C8B-B14F-4D97-AF65-F5344CB8AC3E}">
        <p14:creationId xmlns:p14="http://schemas.microsoft.com/office/powerpoint/2010/main" val="26594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Basic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494106" cy="3970318"/>
          </a:xfrm>
          <a:prstGeom prst="rect">
            <a:avLst/>
          </a:prstGeom>
        </p:spPr>
        <p:txBody>
          <a:bodyPr wrap="square">
            <a:spAutoFit/>
          </a:bodyPr>
          <a:lstStyle/>
          <a:p>
            <a:r>
              <a:rPr lang="en-US" b="1" dirty="0" smtClean="0"/>
              <a:t>Basic </a:t>
            </a:r>
            <a:r>
              <a:rPr lang="en-US" b="1" dirty="0" err="1" smtClean="0"/>
              <a:t>Auth</a:t>
            </a:r>
            <a:r>
              <a:rPr lang="en-US" b="1" dirty="0" smtClean="0"/>
              <a:t> :-Basic </a:t>
            </a:r>
            <a:r>
              <a:rPr lang="en-US" b="1" dirty="0"/>
              <a:t>access </a:t>
            </a:r>
            <a:r>
              <a:rPr lang="en-US" b="1" dirty="0" smtClean="0"/>
              <a:t>Authentication </a:t>
            </a:r>
            <a:r>
              <a:rPr lang="en-US" dirty="0"/>
              <a:t>is a method for an HTTP user agent (e.g. a web browser) to provide a username and password when making a request. </a:t>
            </a:r>
            <a:endParaRPr lang="en-US" dirty="0" smtClean="0"/>
          </a:p>
          <a:p>
            <a:r>
              <a:rPr lang="en-US" dirty="0"/>
              <a:t> </a:t>
            </a:r>
            <a:r>
              <a:rPr lang="en-US" dirty="0" smtClean="0"/>
              <a:t>String </a:t>
            </a:r>
            <a:r>
              <a:rPr lang="en-US" dirty="0"/>
              <a:t>is encoded with </a:t>
            </a:r>
            <a:r>
              <a:rPr lang="en-US" dirty="0" smtClean="0"/>
              <a:t>Base64. </a:t>
            </a:r>
          </a:p>
          <a:p>
            <a:endParaRPr lang="en-US" dirty="0" smtClean="0"/>
          </a:p>
          <a:p>
            <a:r>
              <a:rPr lang="en-US" dirty="0" smtClean="0"/>
              <a:t>In </a:t>
            </a:r>
            <a:r>
              <a:rPr lang="en-US" dirty="0"/>
              <a:t>the example, we will use the postman internal URL to create Basic </a:t>
            </a:r>
            <a:r>
              <a:rPr lang="en-US" dirty="0" err="1"/>
              <a:t>Auth</a:t>
            </a:r>
            <a:r>
              <a:rPr lang="en-US" dirty="0"/>
              <a:t> example –</a:t>
            </a:r>
            <a:r>
              <a:rPr lang="en-US" dirty="0">
                <a:hlinkClick r:id="rId4"/>
              </a:rPr>
              <a:t>https://</a:t>
            </a:r>
            <a:r>
              <a:rPr lang="en-US" dirty="0" smtClean="0">
                <a:hlinkClick r:id="rId4"/>
              </a:rPr>
              <a:t>postman-echo.com/basic-auth</a:t>
            </a:r>
            <a:r>
              <a:rPr lang="en-US" dirty="0" smtClean="0"/>
              <a:t>.</a:t>
            </a:r>
          </a:p>
          <a:p>
            <a:endParaRPr lang="en-US" dirty="0"/>
          </a:p>
          <a:p>
            <a:r>
              <a:rPr lang="en-US" dirty="0" smtClean="0"/>
              <a:t>Username </a:t>
            </a:r>
            <a:r>
              <a:rPr lang="en-US" b="1" dirty="0"/>
              <a:t>postman</a:t>
            </a:r>
            <a:r>
              <a:rPr lang="en-US" dirty="0"/>
              <a:t> and </a:t>
            </a:r>
            <a:r>
              <a:rPr lang="en-US" dirty="0" smtClean="0"/>
              <a:t>Password </a:t>
            </a:r>
            <a:r>
              <a:rPr lang="en-US" b="1" dirty="0" err="1"/>
              <a:t>password</a:t>
            </a:r>
            <a:r>
              <a:rPr lang="en-US" dirty="0" smtClean="0"/>
              <a:t>.</a:t>
            </a:r>
          </a:p>
          <a:p>
            <a:endParaRPr lang="en-US" dirty="0"/>
          </a:p>
          <a:p>
            <a:endParaRPr lang="en-US" dirty="0"/>
          </a:p>
          <a:p>
            <a:endParaRPr lang="en-US" b="1" dirty="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8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Basic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096000" cy="1477328"/>
          </a:xfrm>
          <a:prstGeom prst="rect">
            <a:avLst/>
          </a:prstGeom>
        </p:spPr>
        <p:txBody>
          <a:bodyPr>
            <a:spAutoFit/>
          </a:bodyPr>
          <a:lstStyle/>
          <a:p>
            <a:endParaRPr lang="en-US" dirty="0" smtClean="0"/>
          </a:p>
          <a:p>
            <a:endParaRPr lang="en-US" b="1" dirty="0"/>
          </a:p>
          <a:p>
            <a:endParaRPr lang="en-US" b="1" dirty="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681135" y="1447875"/>
            <a:ext cx="7445827" cy="4442384"/>
          </a:xfrm>
          <a:prstGeom prst="rect">
            <a:avLst/>
          </a:prstGeom>
        </p:spPr>
      </p:pic>
    </p:spTree>
    <p:extLst>
      <p:ext uri="{BB962C8B-B14F-4D97-AF65-F5344CB8AC3E}">
        <p14:creationId xmlns:p14="http://schemas.microsoft.com/office/powerpoint/2010/main" val="2620726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Digest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2554545"/>
          </a:xfrm>
          <a:prstGeom prst="rect">
            <a:avLst/>
          </a:prstGeom>
          <a:noFill/>
        </p:spPr>
        <p:txBody>
          <a:bodyPr wrap="square">
            <a:spAutoFit/>
          </a:bodyPr>
          <a:lstStyle/>
          <a:p>
            <a:r>
              <a:rPr lang="en-US" sz="2000" b="1" dirty="0"/>
              <a:t>Digest Authentication </a:t>
            </a:r>
            <a:r>
              <a:rPr lang="en-US" sz="2000" dirty="0"/>
              <a:t>is similar to </a:t>
            </a:r>
            <a:r>
              <a:rPr lang="en-US" sz="2000" b="1" dirty="0" smtClean="0"/>
              <a:t>Basic </a:t>
            </a:r>
            <a:r>
              <a:rPr lang="en-US" sz="2000" b="1" dirty="0"/>
              <a:t>Authentication</a:t>
            </a:r>
            <a:r>
              <a:rPr lang="en-US" sz="2000" dirty="0"/>
              <a:t>. The only difference is that when you use digest Authentication, the credentials are sent in an encrypted form</a:t>
            </a:r>
            <a:r>
              <a:rPr lang="en-US" sz="2000" dirty="0" smtClean="0"/>
              <a:t>.</a:t>
            </a:r>
          </a:p>
          <a:p>
            <a:endParaRPr lang="en-US" sz="2000" dirty="0"/>
          </a:p>
          <a:p>
            <a:r>
              <a:rPr lang="en-US" sz="2000" dirty="0"/>
              <a:t>Authentication is performed by transmitting the password in an ENCRYPTED form</a:t>
            </a:r>
            <a:r>
              <a:rPr lang="en-US" sz="2000" dirty="0" smtClean="0"/>
              <a:t>.</a:t>
            </a:r>
          </a:p>
          <a:p>
            <a:endParaRPr lang="en-US" sz="2000" dirty="0"/>
          </a:p>
          <a:p>
            <a:endParaRPr lang="en-US" sz="2000" dirty="0"/>
          </a:p>
        </p:txBody>
      </p:sp>
      <p:sp>
        <p:nvSpPr>
          <p:cNvPr id="5" name="Rectangle 4"/>
          <p:cNvSpPr/>
          <p:nvPr/>
        </p:nvSpPr>
        <p:spPr>
          <a:xfrm>
            <a:off x="858416" y="1491585"/>
            <a:ext cx="6096000" cy="1200329"/>
          </a:xfrm>
          <a:prstGeom prst="rect">
            <a:avLst/>
          </a:prstGeom>
        </p:spPr>
        <p:txBody>
          <a:bodyPr>
            <a:spAutoFit/>
          </a:bodyPr>
          <a:lstStyle/>
          <a:p>
            <a:endParaRPr lang="en-US" b="1" dirty="0"/>
          </a:p>
          <a:p>
            <a:endParaRPr lang="en-US" b="1" dirty="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750499" y="3302778"/>
            <a:ext cx="6975249" cy="3388329"/>
          </a:xfrm>
          <a:prstGeom prst="rect">
            <a:avLst/>
          </a:prstGeom>
        </p:spPr>
      </p:pic>
    </p:spTree>
    <p:extLst>
      <p:ext uri="{BB962C8B-B14F-4D97-AF65-F5344CB8AC3E}">
        <p14:creationId xmlns:p14="http://schemas.microsoft.com/office/powerpoint/2010/main" val="3334005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Bearer Token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707886"/>
          </a:xfrm>
          <a:prstGeom prst="rect">
            <a:avLst/>
          </a:prstGeom>
          <a:noFill/>
        </p:spPr>
        <p:txBody>
          <a:bodyPr wrap="square">
            <a:spAutoFit/>
          </a:bodyPr>
          <a:lstStyle/>
          <a:p>
            <a:endParaRPr lang="en-US" sz="2000" dirty="0" smtClean="0"/>
          </a:p>
          <a:p>
            <a:endParaRPr lang="en-US" sz="2000" dirty="0"/>
          </a:p>
        </p:txBody>
      </p:sp>
      <p:sp>
        <p:nvSpPr>
          <p:cNvPr id="5" name="Rectangle 4"/>
          <p:cNvSpPr/>
          <p:nvPr/>
        </p:nvSpPr>
        <p:spPr>
          <a:xfrm>
            <a:off x="858416" y="1491585"/>
            <a:ext cx="6096000" cy="2862322"/>
          </a:xfrm>
          <a:prstGeom prst="rect">
            <a:avLst/>
          </a:prstGeom>
        </p:spPr>
        <p:txBody>
          <a:bodyPr>
            <a:spAutoFit/>
          </a:bodyPr>
          <a:lstStyle/>
          <a:p>
            <a:r>
              <a:rPr lang="en-US" dirty="0"/>
              <a:t>A </a:t>
            </a:r>
            <a:r>
              <a:rPr lang="en-US" b="1" dirty="0"/>
              <a:t>Bearer token </a:t>
            </a:r>
            <a:r>
              <a:rPr lang="en-US" dirty="0"/>
              <a:t>is a type of token used for </a:t>
            </a:r>
            <a:r>
              <a:rPr lang="en-US" b="1" dirty="0"/>
              <a:t>authentication</a:t>
            </a:r>
            <a:r>
              <a:rPr lang="en-US" dirty="0"/>
              <a:t> and </a:t>
            </a:r>
            <a:r>
              <a:rPr lang="en-US" b="1" dirty="0"/>
              <a:t>authorization </a:t>
            </a:r>
            <a:r>
              <a:rPr lang="en-US" dirty="0"/>
              <a:t>and is used in web applications and APIs to hold user credentials and indicate authorization for requests and access</a:t>
            </a:r>
            <a:r>
              <a:rPr lang="en-US" dirty="0" smtClean="0"/>
              <a:t>.</a:t>
            </a:r>
          </a:p>
          <a:p>
            <a:r>
              <a:rPr lang="en-US" dirty="0" smtClean="0"/>
              <a:t>For Using the Bearer Token Authorization we need a </a:t>
            </a:r>
            <a:r>
              <a:rPr lang="en-US" b="1" dirty="0" smtClean="0"/>
              <a:t>Access Token.</a:t>
            </a:r>
          </a:p>
          <a:p>
            <a:endParaRPr lang="en-US" dirty="0"/>
          </a:p>
          <a:p>
            <a:endParaRPr lang="en-US" dirty="0" smtClean="0"/>
          </a:p>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06207" y="3387012"/>
            <a:ext cx="6288833" cy="3228392"/>
          </a:xfrm>
          <a:prstGeom prst="rect">
            <a:avLst/>
          </a:prstGeom>
        </p:spPr>
      </p:pic>
    </p:spTree>
    <p:extLst>
      <p:ext uri="{BB962C8B-B14F-4D97-AF65-F5344CB8AC3E}">
        <p14:creationId xmlns:p14="http://schemas.microsoft.com/office/powerpoint/2010/main" val="421678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0"/>
            <a:ext cx="10993288" cy="4499395"/>
          </a:xfrm>
        </p:spPr>
        <p:txBody>
          <a:bodyPr/>
          <a:lstStyle/>
          <a:p>
            <a:r>
              <a:rPr lang="en-US" dirty="0" smtClean="0"/>
              <a:t>		</a:t>
            </a:r>
            <a:endParaRPr lang="en-IN" sz="28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6" name="Straight Connector 5"/>
          <p:cNvCxnSpPr/>
          <p:nvPr/>
        </p:nvCxnSpPr>
        <p:spPr>
          <a:xfrm flipV="1">
            <a:off x="396815" y="767752"/>
            <a:ext cx="11053673" cy="60384"/>
          </a:xfrm>
          <a:prstGeom prst="line">
            <a:avLst/>
          </a:prstGeom>
          <a:ln w="19050"/>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57200" y="1093519"/>
            <a:ext cx="7065034" cy="5355312"/>
          </a:xfrm>
          <a:prstGeom prst="rect">
            <a:avLst/>
          </a:prstGeom>
        </p:spPr>
        <p:txBody>
          <a:bodyPr wrap="square">
            <a:spAutoFit/>
          </a:bodyPr>
          <a:lstStyle/>
          <a:p>
            <a:pPr marL="457200" indent="-457200">
              <a:buFont typeface="Arial" panose="020B0604020202020204" pitchFamily="34" charset="0"/>
              <a:buChar char="•"/>
            </a:pPr>
            <a:r>
              <a:rPr lang="en-US" b="1" dirty="0"/>
              <a:t>SOAP API (Support XML Format)</a:t>
            </a:r>
          </a:p>
          <a:p>
            <a:pPr marL="457200" indent="-457200">
              <a:buFont typeface="Arial" panose="020B0604020202020204" pitchFamily="34" charset="0"/>
              <a:buChar char="•"/>
            </a:pPr>
            <a:r>
              <a:rPr lang="en-US" b="1" dirty="0"/>
              <a:t>REST API (Support JSON Format)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SOAP</a:t>
            </a:r>
            <a:r>
              <a:rPr lang="en-US" dirty="0"/>
              <a:t> stands for </a:t>
            </a:r>
            <a:r>
              <a:rPr lang="en-US" u="sng" dirty="0"/>
              <a:t>Simple Object Access Protocol </a:t>
            </a:r>
            <a:r>
              <a:rPr lang="en-US" u="sng" dirty="0" smtClean="0"/>
              <a:t>.</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dirty="0"/>
              <a:t>A SOAP API is an interface that allows applications to communicate with each other using SOAP protocol.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Soap </a:t>
            </a:r>
            <a:r>
              <a:rPr lang="en-US" dirty="0"/>
              <a:t>is used for sending message between applications over various protocols , including HTTP, SMTP(</a:t>
            </a:r>
            <a:r>
              <a:rPr lang="en-IN" dirty="0"/>
              <a:t>Simple Mail Transfer Protocol)</a:t>
            </a:r>
            <a:r>
              <a:rPr lang="en-US" dirty="0"/>
              <a:t>, and more.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REST  API </a:t>
            </a:r>
            <a:r>
              <a:rPr lang="en-US" dirty="0"/>
              <a:t>stands for </a:t>
            </a:r>
            <a:r>
              <a:rPr lang="en-US" u="sng" dirty="0"/>
              <a:t>Representational State Transfer</a:t>
            </a:r>
            <a:r>
              <a:rPr lang="en-US" dirty="0"/>
              <a:t>  the resources are identified by unique URLs.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REST </a:t>
            </a:r>
            <a:r>
              <a:rPr lang="en-US" dirty="0"/>
              <a:t>uses standard HTTP methods(GET , POST ,PUT ,DELETE , etc.) to perform actions on resources.</a:t>
            </a:r>
          </a:p>
          <a:p>
            <a:endParaRPr lang="en-US" dirty="0" smtClean="0"/>
          </a:p>
          <a:p>
            <a:pPr marL="285750" indent="-285750">
              <a:buFont typeface="Arial" panose="020B0604020202020204" pitchFamily="34" charset="0"/>
              <a:buChar char="•"/>
            </a:pPr>
            <a:r>
              <a:rPr lang="en-US" dirty="0" smtClean="0"/>
              <a:t>REST </a:t>
            </a:r>
            <a:r>
              <a:rPr lang="en-US" dirty="0"/>
              <a:t>APIs are relatively simple to understand and use.</a:t>
            </a:r>
          </a:p>
        </p:txBody>
      </p:sp>
      <p:sp>
        <p:nvSpPr>
          <p:cNvPr id="13" name="Rectangle 12"/>
          <p:cNvSpPr/>
          <p:nvPr/>
        </p:nvSpPr>
        <p:spPr>
          <a:xfrm>
            <a:off x="396814" y="284673"/>
            <a:ext cx="8479767" cy="808846"/>
          </a:xfrm>
          <a:prstGeom prst="rect">
            <a:avLst/>
          </a:prstGeom>
        </p:spPr>
        <p:txBody>
          <a:bodyPr wrap="square">
            <a:spAutoFit/>
          </a:bodyPr>
          <a:lstStyle/>
          <a:p>
            <a:r>
              <a:rPr lang="en-US" sz="2800" b="1" dirty="0">
                <a:solidFill>
                  <a:schemeClr val="accent1">
                    <a:lumMod val="75000"/>
                  </a:schemeClr>
                </a:solidFill>
                <a:cs typeface="Arial" panose="020B0604020202020204" pitchFamily="34" charset="0"/>
              </a:rPr>
              <a:t>Types of API</a:t>
            </a:r>
            <a:r>
              <a:rPr lang="en-IN" dirty="0">
                <a:solidFill>
                  <a:schemeClr val="accent1">
                    <a:lumMod val="75000"/>
                  </a:schemeClr>
                </a:solidFill>
                <a:latin typeface="Arial" panose="020B0604020202020204" pitchFamily="34" charset="0"/>
                <a:cs typeface="Arial" panose="020B0604020202020204" pitchFamily="34" charset="0"/>
              </a:rPr>
              <a:t/>
            </a:r>
            <a:br>
              <a:rPr lang="en-IN" dirty="0">
                <a:solidFill>
                  <a:schemeClr val="accent1">
                    <a:lumMod val="75000"/>
                  </a:schemeClr>
                </a:solidFill>
                <a:latin typeface="Arial" panose="020B0604020202020204" pitchFamily="34" charset="0"/>
                <a:cs typeface="Arial" panose="020B0604020202020204" pitchFamily="34" charset="0"/>
              </a:rPr>
            </a:br>
            <a:endParaRPr lang="en-IN" dirty="0">
              <a:solidFill>
                <a:schemeClr val="accent1">
                  <a:lumMod val="75000"/>
                </a:schemeClr>
              </a:solidFill>
            </a:endParaRPr>
          </a:p>
        </p:txBody>
      </p:sp>
      <p:pic>
        <p:nvPicPr>
          <p:cNvPr id="1026" name="Picture 2" descr="Types of APIs | What are APIs? | Different types of APIs - DEV Commun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625" y="1093519"/>
            <a:ext cx="3323772" cy="36295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3185" y="7937"/>
            <a:ext cx="1158816" cy="820199"/>
          </a:xfrm>
          <a:prstGeom prst="rect">
            <a:avLst/>
          </a:prstGeom>
        </p:spPr>
      </p:pic>
    </p:spTree>
    <p:extLst>
      <p:ext uri="{BB962C8B-B14F-4D97-AF65-F5344CB8AC3E}">
        <p14:creationId xmlns:p14="http://schemas.microsoft.com/office/powerpoint/2010/main" val="4269427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Bearer Token Authentication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7091266" cy="1015663"/>
          </a:xfrm>
          <a:prstGeom prst="rect">
            <a:avLst/>
          </a:prstGeom>
          <a:noFill/>
        </p:spPr>
        <p:txBody>
          <a:bodyPr wrap="square">
            <a:spAutoFit/>
          </a:bodyPr>
          <a:lstStyle/>
          <a:p>
            <a:r>
              <a:rPr lang="en-US" sz="2000" dirty="0" smtClean="0"/>
              <a:t>Website </a:t>
            </a:r>
            <a:r>
              <a:rPr lang="en-US" sz="2000" dirty="0"/>
              <a:t>:- </a:t>
            </a:r>
            <a:r>
              <a:rPr lang="en-US" sz="2000" dirty="0">
                <a:hlinkClick r:id="rId4"/>
              </a:rPr>
              <a:t>https://gorest.co.in</a:t>
            </a:r>
            <a:r>
              <a:rPr lang="en-US" sz="2000" dirty="0" smtClean="0">
                <a:hlinkClick r:id="rId4"/>
              </a:rPr>
              <a:t>/</a:t>
            </a:r>
            <a:endParaRPr lang="en-US" sz="2000" dirty="0" smtClean="0"/>
          </a:p>
          <a:p>
            <a:r>
              <a:rPr lang="en-US" sz="2000" dirty="0" smtClean="0"/>
              <a:t>POST :- </a:t>
            </a:r>
            <a:r>
              <a:rPr lang="en-IN" sz="2000" u="sng" dirty="0">
                <a:hlinkClick r:id="rId5"/>
              </a:rPr>
              <a:t>https://gorest.co.in/public/v2/users</a:t>
            </a:r>
            <a:endParaRPr lang="en-US" sz="2000" dirty="0" smtClean="0"/>
          </a:p>
          <a:p>
            <a:endParaRPr lang="en-US" sz="2000" dirty="0"/>
          </a:p>
        </p:txBody>
      </p:sp>
      <p:sp>
        <p:nvSpPr>
          <p:cNvPr id="5" name="Rectangle 4"/>
          <p:cNvSpPr/>
          <p:nvPr/>
        </p:nvSpPr>
        <p:spPr>
          <a:xfrm>
            <a:off x="858416" y="1491585"/>
            <a:ext cx="6096000" cy="646331"/>
          </a:xfrm>
          <a:prstGeom prst="rect">
            <a:avLst/>
          </a:prstGeom>
        </p:spPr>
        <p:txBody>
          <a:bodyPr>
            <a:spAutoFit/>
          </a:bodyPr>
          <a:lstStyle/>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stretch>
            <a:fillRect/>
          </a:stretch>
        </p:blipFill>
        <p:spPr>
          <a:xfrm>
            <a:off x="750500" y="2307193"/>
            <a:ext cx="7283158" cy="4149332"/>
          </a:xfrm>
          <a:prstGeom prst="rect">
            <a:avLst/>
          </a:prstGeom>
        </p:spPr>
      </p:pic>
    </p:spTree>
    <p:extLst>
      <p:ext uri="{BB962C8B-B14F-4D97-AF65-F5344CB8AC3E}">
        <p14:creationId xmlns:p14="http://schemas.microsoft.com/office/powerpoint/2010/main" val="97973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Steps to Get Token For Bearer Token</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5" name="Rectangle 4"/>
          <p:cNvSpPr/>
          <p:nvPr/>
        </p:nvSpPr>
        <p:spPr>
          <a:xfrm>
            <a:off x="858416" y="1491585"/>
            <a:ext cx="6096000" cy="3139321"/>
          </a:xfrm>
          <a:prstGeom prst="rect">
            <a:avLst/>
          </a:prstGeom>
        </p:spPr>
        <p:txBody>
          <a:bodyPr>
            <a:spAutoFit/>
          </a:bodyPr>
          <a:lstStyle/>
          <a:p>
            <a:r>
              <a:rPr lang="en-US" dirty="0"/>
              <a:t>Step 1:- Go the </a:t>
            </a:r>
            <a:r>
              <a:rPr lang="en-US" dirty="0">
                <a:hlinkClick r:id="rId4"/>
              </a:rPr>
              <a:t>https://gorest.co.in</a:t>
            </a:r>
            <a:r>
              <a:rPr lang="en-US" dirty="0" smtClean="0">
                <a:hlinkClick r:id="rId4"/>
              </a:rPr>
              <a:t>/</a:t>
            </a:r>
            <a:endParaRPr lang="en-US" dirty="0" smtClean="0"/>
          </a:p>
          <a:p>
            <a:endParaRPr lang="en-US" dirty="0"/>
          </a:p>
          <a:p>
            <a:r>
              <a:rPr lang="en-US" dirty="0"/>
              <a:t>Step 2:- Click on Get your access </a:t>
            </a:r>
            <a:r>
              <a:rPr lang="en-US" dirty="0" smtClean="0"/>
              <a:t>token</a:t>
            </a:r>
          </a:p>
          <a:p>
            <a:endParaRPr lang="en-US" dirty="0"/>
          </a:p>
          <a:p>
            <a:r>
              <a:rPr lang="en-US" dirty="0"/>
              <a:t>Step 3:- Need to login with your social account via </a:t>
            </a:r>
            <a:r>
              <a:rPr lang="en-US" dirty="0" err="1"/>
              <a:t>Github</a:t>
            </a:r>
            <a:r>
              <a:rPr lang="en-US" dirty="0"/>
              <a:t>, Google and Microsoft for Token</a:t>
            </a:r>
            <a:r>
              <a:rPr lang="en-US" dirty="0" smtClean="0"/>
              <a:t>.</a:t>
            </a:r>
          </a:p>
          <a:p>
            <a:endParaRPr lang="en-US" dirty="0"/>
          </a:p>
          <a:p>
            <a:r>
              <a:rPr lang="en-US" dirty="0"/>
              <a:t>Step 4:-After Successfully Login You got a Access Token </a:t>
            </a:r>
            <a:r>
              <a:rPr lang="en-US" dirty="0" smtClean="0"/>
              <a:t>.</a:t>
            </a:r>
          </a:p>
          <a:p>
            <a:endParaRPr lang="en-US" dirty="0"/>
          </a:p>
          <a:p>
            <a:r>
              <a:rPr lang="en-US" dirty="0" smtClean="0"/>
              <a:t>Step 5:- Copy the Access Token and Paste in Authorization Tab in Token Field.</a:t>
            </a:r>
            <a:endParaRPr lang="en-IN" dirty="0"/>
          </a:p>
        </p:txBody>
      </p:sp>
      <p:pic>
        <p:nvPicPr>
          <p:cNvPr id="2050" name="Picture 2" descr="What Is API Authentication? Benefits, Methods &amp; Best Practices | Postm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935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IN" sz="2800" b="1" dirty="0" err="1" smtClean="0">
                <a:solidFill>
                  <a:schemeClr val="accent5">
                    <a:lumMod val="75000"/>
                  </a:schemeClr>
                </a:solidFill>
              </a:rPr>
              <a:t>OAuth</a:t>
            </a:r>
            <a:r>
              <a:rPr lang="en-IN" sz="2800" b="1" dirty="0" smtClean="0">
                <a:solidFill>
                  <a:schemeClr val="accent5">
                    <a:lumMod val="75000"/>
                  </a:schemeClr>
                </a:solidFill>
              </a:rPr>
              <a:t> 1.0:-</a:t>
            </a:r>
            <a:endParaRPr lang="en-IN" sz="2800" b="1" dirty="0">
              <a:solidFill>
                <a:schemeClr val="accent5">
                  <a:lumMod val="75000"/>
                </a:schemeClr>
              </a:solidFill>
            </a:endParaRPr>
          </a:p>
        </p:txBody>
      </p:sp>
      <p:sp>
        <p:nvSpPr>
          <p:cNvPr id="11" name="Title 1"/>
          <p:cNvSpPr txBox="1">
            <a:spLocks/>
          </p:cNvSpPr>
          <p:nvPr/>
        </p:nvSpPr>
        <p:spPr>
          <a:xfrm>
            <a:off x="345233" y="7936"/>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858416" y="1352939"/>
            <a:ext cx="6783355" cy="3477875"/>
          </a:xfrm>
          <a:prstGeom prst="rect">
            <a:avLst/>
          </a:prstGeom>
          <a:noFill/>
        </p:spPr>
        <p:txBody>
          <a:bodyPr wrap="square">
            <a:spAutoFit/>
          </a:bodyPr>
          <a:lstStyle/>
          <a:p>
            <a:r>
              <a:rPr lang="en-IN" sz="2000" b="1" dirty="0" err="1"/>
              <a:t>OAuth</a:t>
            </a:r>
            <a:r>
              <a:rPr lang="en-IN" sz="2000" b="1" dirty="0"/>
              <a:t> 1.0 </a:t>
            </a:r>
            <a:r>
              <a:rPr lang="en-IN" sz="2000" b="1" dirty="0" smtClean="0"/>
              <a:t>:-</a:t>
            </a:r>
            <a:endParaRPr lang="en-IN" sz="2000" b="1" dirty="0"/>
          </a:p>
          <a:p>
            <a:endParaRPr lang="en-US" sz="2000" dirty="0" smtClean="0"/>
          </a:p>
          <a:p>
            <a:r>
              <a:rPr lang="en-US" dirty="0" smtClean="0"/>
              <a:t>They </a:t>
            </a:r>
            <a:r>
              <a:rPr lang="en-US" dirty="0"/>
              <a:t>are the way for Internet users to grant websites or applications access to their information on other websites but without giving them the passwords. </a:t>
            </a:r>
            <a:endParaRPr lang="en-US" dirty="0" smtClean="0"/>
          </a:p>
          <a:p>
            <a:endParaRPr lang="en-US" dirty="0" smtClean="0"/>
          </a:p>
          <a:p>
            <a:r>
              <a:rPr lang="en-US" dirty="0" smtClean="0"/>
              <a:t>When </a:t>
            </a:r>
            <a:r>
              <a:rPr lang="en-US" dirty="0"/>
              <a:t>you perform the </a:t>
            </a:r>
            <a:r>
              <a:rPr lang="en-US" b="1" dirty="0" err="1"/>
              <a:t>OAuth</a:t>
            </a:r>
            <a:r>
              <a:rPr lang="en-US" dirty="0"/>
              <a:t> most of the time you have to get the Access token from the website after submitting the details like </a:t>
            </a:r>
            <a:r>
              <a:rPr lang="en-US" b="1" dirty="0" smtClean="0"/>
              <a:t>Consumer </a:t>
            </a:r>
            <a:r>
              <a:rPr lang="en-US" b="1" dirty="0"/>
              <a:t>key </a:t>
            </a:r>
            <a:r>
              <a:rPr lang="en-US" dirty="0"/>
              <a:t>etc. </a:t>
            </a:r>
            <a:endParaRPr lang="en-US" dirty="0" smtClean="0"/>
          </a:p>
          <a:p>
            <a:endParaRPr lang="en-US" dirty="0"/>
          </a:p>
          <a:p>
            <a:r>
              <a:rPr lang="en-US" dirty="0"/>
              <a:t>T</a:t>
            </a:r>
            <a:r>
              <a:rPr lang="en-US" dirty="0" smtClean="0"/>
              <a:t>o </a:t>
            </a:r>
            <a:r>
              <a:rPr lang="en-US" dirty="0"/>
              <a:t>make </a:t>
            </a:r>
            <a:r>
              <a:rPr lang="en-US" b="1" dirty="0" err="1"/>
              <a:t>OAuth</a:t>
            </a:r>
            <a:r>
              <a:rPr lang="en-US" b="1" dirty="0"/>
              <a:t> 1.0 </a:t>
            </a:r>
            <a:r>
              <a:rPr lang="en-US" dirty="0"/>
              <a:t>request you need to pass the </a:t>
            </a:r>
            <a:r>
              <a:rPr lang="en-US" b="1" dirty="0"/>
              <a:t>Consumer key</a:t>
            </a:r>
            <a:r>
              <a:rPr lang="en-US" dirty="0"/>
              <a:t>, </a:t>
            </a:r>
            <a:r>
              <a:rPr lang="en-US" b="1" dirty="0" smtClean="0"/>
              <a:t>Consumer Secret </a:t>
            </a:r>
            <a:r>
              <a:rPr lang="en-US" dirty="0"/>
              <a:t>and </a:t>
            </a:r>
            <a:r>
              <a:rPr lang="en-US" b="1" dirty="0"/>
              <a:t>Access Token</a:t>
            </a:r>
            <a:r>
              <a:rPr lang="en-US" dirty="0"/>
              <a:t>, </a:t>
            </a:r>
            <a:r>
              <a:rPr lang="en-US" b="1" dirty="0" smtClean="0"/>
              <a:t>Token </a:t>
            </a:r>
            <a:r>
              <a:rPr lang="en-US" b="1" dirty="0"/>
              <a:t>Secret</a:t>
            </a:r>
            <a:r>
              <a:rPr lang="en-US" dirty="0"/>
              <a:t>.</a:t>
            </a:r>
          </a:p>
        </p:txBody>
      </p:sp>
      <p:sp>
        <p:nvSpPr>
          <p:cNvPr id="5" name="Rectangle 4"/>
          <p:cNvSpPr/>
          <p:nvPr/>
        </p:nvSpPr>
        <p:spPr>
          <a:xfrm>
            <a:off x="858416" y="1491585"/>
            <a:ext cx="6096000" cy="646331"/>
          </a:xfrm>
          <a:prstGeom prst="rect">
            <a:avLst/>
          </a:prstGeom>
        </p:spPr>
        <p:txBody>
          <a:bodyPr>
            <a:spAutoFit/>
          </a:bodyPr>
          <a:lstStyle/>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47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OAuth1.0:-</a:t>
            </a:r>
            <a:endParaRPr lang="en-IN" sz="2800" b="1" dirty="0">
              <a:solidFill>
                <a:schemeClr val="accent5">
                  <a:lumMod val="75000"/>
                </a:schemeClr>
              </a:solidFill>
            </a:endParaRPr>
          </a:p>
        </p:txBody>
      </p:sp>
      <p:sp>
        <p:nvSpPr>
          <p:cNvPr id="11"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16" name="Rectangle 15"/>
          <p:cNvSpPr/>
          <p:nvPr/>
        </p:nvSpPr>
        <p:spPr>
          <a:xfrm>
            <a:off x="657225" y="1599307"/>
            <a:ext cx="7486619" cy="707886"/>
          </a:xfrm>
          <a:prstGeom prst="rect">
            <a:avLst/>
          </a:prstGeom>
          <a:noFill/>
        </p:spPr>
        <p:txBody>
          <a:bodyPr wrap="square">
            <a:spAutoFit/>
          </a:bodyPr>
          <a:lstStyle/>
          <a:p>
            <a:r>
              <a:rPr lang="en-IN" sz="2000" b="1" dirty="0" err="1"/>
              <a:t>OAuth</a:t>
            </a:r>
            <a:r>
              <a:rPr lang="en-IN" sz="2000" b="1" dirty="0"/>
              <a:t> 1.0 :</a:t>
            </a:r>
            <a:r>
              <a:rPr lang="en-IN" sz="2000" b="1" dirty="0" smtClean="0"/>
              <a:t>-</a:t>
            </a:r>
            <a:endParaRPr lang="en-IN" sz="2000" b="1" dirty="0"/>
          </a:p>
          <a:p>
            <a:endParaRPr lang="en-US" sz="2000" dirty="0" smtClean="0"/>
          </a:p>
        </p:txBody>
      </p:sp>
      <p:sp>
        <p:nvSpPr>
          <p:cNvPr id="5" name="Rectangle 4"/>
          <p:cNvSpPr/>
          <p:nvPr/>
        </p:nvSpPr>
        <p:spPr>
          <a:xfrm>
            <a:off x="858416" y="1491585"/>
            <a:ext cx="6096000" cy="646331"/>
          </a:xfrm>
          <a:prstGeom prst="rect">
            <a:avLst/>
          </a:prstGeom>
        </p:spPr>
        <p:txBody>
          <a:bodyPr>
            <a:spAutoFit/>
          </a:bodyPr>
          <a:lstStyle/>
          <a:p>
            <a:endParaRPr lang="en-US" dirty="0"/>
          </a:p>
          <a:p>
            <a:endParaRPr lang="en-IN" dirty="0"/>
          </a:p>
        </p:txBody>
      </p:sp>
      <p:pic>
        <p:nvPicPr>
          <p:cNvPr id="2050" name="Picture 2" descr="What Is API Authentication? Benefits, Methods &amp; Best Practices | Post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748" y="1522216"/>
            <a:ext cx="3405672" cy="2769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403295" y="2137917"/>
            <a:ext cx="6883913" cy="4553192"/>
          </a:xfrm>
          <a:prstGeom prst="rect">
            <a:avLst/>
          </a:prstGeom>
        </p:spPr>
      </p:pic>
    </p:spTree>
    <p:extLst>
      <p:ext uri="{BB962C8B-B14F-4D97-AF65-F5344CB8AC3E}">
        <p14:creationId xmlns:p14="http://schemas.microsoft.com/office/powerpoint/2010/main" val="339021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Newman</a:t>
            </a:r>
            <a:endParaRPr lang="en-IN" sz="2800" b="1" dirty="0">
              <a:solidFill>
                <a:schemeClr val="accent5">
                  <a:lumMod val="75000"/>
                </a:schemeClr>
              </a:solidFill>
            </a:endParaRPr>
          </a:p>
        </p:txBody>
      </p:sp>
      <p:sp>
        <p:nvSpPr>
          <p:cNvPr id="11"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5" name="Rectangle 4"/>
          <p:cNvSpPr/>
          <p:nvPr/>
        </p:nvSpPr>
        <p:spPr>
          <a:xfrm>
            <a:off x="858416" y="1491585"/>
            <a:ext cx="6096000" cy="646331"/>
          </a:xfrm>
          <a:prstGeom prst="rect">
            <a:avLst/>
          </a:prstGeom>
        </p:spPr>
        <p:txBody>
          <a:bodyPr>
            <a:spAutoFit/>
          </a:bodyPr>
          <a:lstStyle/>
          <a:p>
            <a:endParaRPr lang="en-US" dirty="0"/>
          </a:p>
          <a:p>
            <a:endParaRPr lang="en-IN" dirty="0"/>
          </a:p>
        </p:txBody>
      </p:sp>
      <p:sp>
        <p:nvSpPr>
          <p:cNvPr id="8" name="Rectangle 7"/>
          <p:cNvSpPr/>
          <p:nvPr/>
        </p:nvSpPr>
        <p:spPr>
          <a:xfrm>
            <a:off x="750500" y="1491584"/>
            <a:ext cx="6764725" cy="5355312"/>
          </a:xfrm>
          <a:prstGeom prst="rect">
            <a:avLst/>
          </a:prstGeom>
        </p:spPr>
        <p:txBody>
          <a:bodyPr wrap="square">
            <a:spAutoFit/>
          </a:bodyPr>
          <a:lstStyle/>
          <a:p>
            <a:r>
              <a:rPr lang="en-US" dirty="0">
                <a:solidFill>
                  <a:srgbClr val="333333"/>
                </a:solidFill>
                <a:latin typeface="Source Sans Pro"/>
              </a:rPr>
              <a:t>Newman is a command-line collection runner for Postman. It allows you to effortlessly run and test a Postman collection directly from the command-line. </a:t>
            </a:r>
            <a:endParaRPr lang="en-US" dirty="0" smtClean="0">
              <a:solidFill>
                <a:srgbClr val="333333"/>
              </a:solidFill>
              <a:latin typeface="Source Sans Pro"/>
            </a:endParaRPr>
          </a:p>
          <a:p>
            <a:endParaRPr lang="en-US" dirty="0">
              <a:solidFill>
                <a:srgbClr val="333333"/>
              </a:solidFill>
              <a:latin typeface="Source Sans Pro"/>
            </a:endParaRPr>
          </a:p>
          <a:p>
            <a:r>
              <a:rPr lang="en-US" dirty="0"/>
              <a:t>To run Newman, ensure that you have Node.js &gt;= v16. </a:t>
            </a:r>
            <a:r>
              <a:rPr lang="en-US" b="1" dirty="0">
                <a:hlinkClick r:id="rId4"/>
              </a:rPr>
              <a:t>Install Node.js </a:t>
            </a:r>
            <a:endParaRPr lang="en-US" b="1" dirty="0" smtClean="0"/>
          </a:p>
          <a:p>
            <a:r>
              <a:rPr lang="en-US" b="1" dirty="0" smtClean="0">
                <a:solidFill>
                  <a:srgbClr val="333333"/>
                </a:solidFill>
              </a:rPr>
              <a:t>From Official </a:t>
            </a:r>
            <a:r>
              <a:rPr lang="en-US" b="1" dirty="0">
                <a:solidFill>
                  <a:srgbClr val="333333"/>
                </a:solidFill>
              </a:rPr>
              <a:t>Site </a:t>
            </a:r>
            <a:r>
              <a:rPr lang="en-US" b="1" dirty="0">
                <a:solidFill>
                  <a:srgbClr val="333333"/>
                </a:solidFill>
                <a:latin typeface="Source Sans Pro"/>
                <a:hlinkClick r:id="rId5"/>
              </a:rPr>
              <a:t>https://nodejs.org/en</a:t>
            </a:r>
            <a:r>
              <a:rPr lang="en-US" b="1" dirty="0" smtClean="0">
                <a:solidFill>
                  <a:srgbClr val="333333"/>
                </a:solidFill>
                <a:latin typeface="Source Sans Pro"/>
                <a:hlinkClick r:id="rId5"/>
              </a:rPr>
              <a:t>/</a:t>
            </a:r>
            <a:endParaRPr lang="en-US" b="1" dirty="0" smtClean="0">
              <a:solidFill>
                <a:srgbClr val="333333"/>
              </a:solidFill>
              <a:latin typeface="Source Sans Pro"/>
            </a:endParaRPr>
          </a:p>
          <a:p>
            <a:endParaRPr lang="en-US" b="1" dirty="0">
              <a:solidFill>
                <a:srgbClr val="333333"/>
              </a:solidFill>
              <a:latin typeface="Source Sans Pro"/>
            </a:endParaRPr>
          </a:p>
          <a:p>
            <a:r>
              <a:rPr lang="en-US" b="1" u="sng" dirty="0" smtClean="0"/>
              <a:t>Steps for Installation:-</a:t>
            </a:r>
          </a:p>
          <a:p>
            <a:endParaRPr lang="en-IN" b="1" u="sng" dirty="0"/>
          </a:p>
          <a:p>
            <a:r>
              <a:rPr lang="en-US" dirty="0"/>
              <a:t>1.Install </a:t>
            </a:r>
            <a:r>
              <a:rPr lang="en-US" dirty="0" err="1" smtClean="0"/>
              <a:t>Nodejs</a:t>
            </a:r>
            <a:r>
              <a:rPr lang="en-US" dirty="0" smtClean="0"/>
              <a:t>.</a:t>
            </a:r>
          </a:p>
          <a:p>
            <a:endParaRPr lang="en-IN" dirty="0"/>
          </a:p>
          <a:p>
            <a:r>
              <a:rPr lang="en-US" dirty="0"/>
              <a:t>2.Check version to confirm </a:t>
            </a:r>
            <a:r>
              <a:rPr lang="en-US" dirty="0" err="1"/>
              <a:t>nodejs</a:t>
            </a:r>
            <a:r>
              <a:rPr lang="en-US" dirty="0"/>
              <a:t> </a:t>
            </a:r>
            <a:r>
              <a:rPr lang="en-US" dirty="0" smtClean="0"/>
              <a:t>install</a:t>
            </a:r>
            <a:endParaRPr lang="en-IN" dirty="0"/>
          </a:p>
          <a:p>
            <a:r>
              <a:rPr lang="en-US" dirty="0"/>
              <a:t>Write command in command prompt : Node  --</a:t>
            </a:r>
            <a:r>
              <a:rPr lang="en-US" dirty="0" smtClean="0"/>
              <a:t>version.</a:t>
            </a:r>
          </a:p>
          <a:p>
            <a:endParaRPr lang="en-IN" dirty="0"/>
          </a:p>
          <a:p>
            <a:r>
              <a:rPr lang="en-US" dirty="0"/>
              <a:t>3.set the path of </a:t>
            </a:r>
            <a:r>
              <a:rPr lang="en-US" dirty="0" err="1"/>
              <a:t>nodejs</a:t>
            </a:r>
            <a:r>
              <a:rPr lang="en-US" dirty="0"/>
              <a:t> in system environment and after path setting check </a:t>
            </a:r>
            <a:r>
              <a:rPr lang="en-US" dirty="0" err="1"/>
              <a:t>npm</a:t>
            </a:r>
            <a:r>
              <a:rPr lang="en-US" dirty="0"/>
              <a:t> on command </a:t>
            </a:r>
            <a:r>
              <a:rPr lang="en-US" dirty="0" err="1"/>
              <a:t>promt</a:t>
            </a:r>
            <a:r>
              <a:rPr lang="en-US" dirty="0"/>
              <a:t>. </a:t>
            </a:r>
            <a:r>
              <a:rPr lang="en-US" dirty="0" err="1"/>
              <a:t>Npm</a:t>
            </a:r>
            <a:r>
              <a:rPr lang="en-US" dirty="0"/>
              <a:t> –version</a:t>
            </a:r>
            <a:endParaRPr lang="en-IN" dirty="0"/>
          </a:p>
          <a:p>
            <a:endParaRPr lang="en-US" dirty="0" smtClean="0">
              <a:solidFill>
                <a:srgbClr val="333333"/>
              </a:solidFill>
              <a:latin typeface="Source Sans Pro"/>
            </a:endParaRPr>
          </a:p>
          <a:p>
            <a:endParaRPr lang="en-US" dirty="0">
              <a:solidFill>
                <a:srgbClr val="333333"/>
              </a:solidFill>
              <a:latin typeface="Source Sans Pro"/>
            </a:endParaRPr>
          </a:p>
          <a:p>
            <a:endParaRPr lang="en-IN" dirty="0"/>
          </a:p>
        </p:txBody>
      </p:sp>
      <p:pic>
        <p:nvPicPr>
          <p:cNvPr id="6146" name="Picture 2" descr="Automating large Regression Test Suites with Postman and Newman -  ckh|Consult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0116" y="1619250"/>
            <a:ext cx="3873734"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02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r>
              <a:rPr lang="en-US" sz="2800" b="1" dirty="0" smtClean="0">
                <a:solidFill>
                  <a:schemeClr val="accent5">
                    <a:lumMod val="75000"/>
                  </a:schemeClr>
                </a:solidFill>
              </a:rPr>
              <a:t>Newman</a:t>
            </a:r>
            <a:endParaRPr lang="en-IN" sz="2800" b="1" dirty="0">
              <a:solidFill>
                <a:schemeClr val="accent5">
                  <a:lumMod val="75000"/>
                </a:schemeClr>
              </a:solidFill>
            </a:endParaRPr>
          </a:p>
        </p:txBody>
      </p:sp>
      <p:sp>
        <p:nvSpPr>
          <p:cNvPr id="11"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5" name="Rectangle 4"/>
          <p:cNvSpPr/>
          <p:nvPr/>
        </p:nvSpPr>
        <p:spPr>
          <a:xfrm>
            <a:off x="1629748" y="2063085"/>
            <a:ext cx="6096000" cy="646331"/>
          </a:xfrm>
          <a:prstGeom prst="rect">
            <a:avLst/>
          </a:prstGeom>
        </p:spPr>
        <p:txBody>
          <a:bodyPr>
            <a:spAutoFit/>
          </a:bodyPr>
          <a:lstStyle/>
          <a:p>
            <a:endParaRPr lang="en-US" dirty="0"/>
          </a:p>
          <a:p>
            <a:endParaRPr lang="en-IN" dirty="0"/>
          </a:p>
        </p:txBody>
      </p:sp>
      <p:sp>
        <p:nvSpPr>
          <p:cNvPr id="8" name="Rectangle 7"/>
          <p:cNvSpPr/>
          <p:nvPr/>
        </p:nvSpPr>
        <p:spPr>
          <a:xfrm>
            <a:off x="750500" y="1491584"/>
            <a:ext cx="6764725" cy="6740307"/>
          </a:xfrm>
          <a:prstGeom prst="rect">
            <a:avLst/>
          </a:prstGeom>
        </p:spPr>
        <p:txBody>
          <a:bodyPr wrap="square">
            <a:spAutoFit/>
          </a:bodyPr>
          <a:lstStyle/>
          <a:p>
            <a:r>
              <a:rPr lang="en-US" dirty="0"/>
              <a:t>4</a:t>
            </a:r>
            <a:r>
              <a:rPr lang="en-US" dirty="0" smtClean="0"/>
              <a:t>. Install Newman </a:t>
            </a:r>
            <a:r>
              <a:rPr lang="en-US" dirty="0"/>
              <a:t>write command on command prompt : </a:t>
            </a:r>
            <a:r>
              <a:rPr lang="en-US" dirty="0" err="1" smtClean="0"/>
              <a:t>npm</a:t>
            </a:r>
            <a:r>
              <a:rPr lang="en-US" dirty="0" smtClean="0"/>
              <a:t> </a:t>
            </a:r>
            <a:r>
              <a:rPr lang="en-US" dirty="0"/>
              <a:t>install -g N</a:t>
            </a:r>
            <a:r>
              <a:rPr lang="en-US" dirty="0" smtClean="0"/>
              <a:t>ewman.</a:t>
            </a:r>
            <a:endParaRPr lang="en-IN" dirty="0"/>
          </a:p>
          <a:p>
            <a:endParaRPr lang="en-US" dirty="0"/>
          </a:p>
          <a:p>
            <a:r>
              <a:rPr lang="en-US" dirty="0" smtClean="0"/>
              <a:t>5. Export </a:t>
            </a:r>
            <a:r>
              <a:rPr lang="en-US" dirty="0"/>
              <a:t>the collection from postman collection .(Right click on … 3 dot and export it) and save with </a:t>
            </a:r>
            <a:r>
              <a:rPr lang="en-US" dirty="0" smtClean="0"/>
              <a:t>.JSON </a:t>
            </a:r>
            <a:r>
              <a:rPr lang="en-US" dirty="0"/>
              <a:t>file</a:t>
            </a:r>
            <a:r>
              <a:rPr lang="en-US" dirty="0" smtClean="0"/>
              <a:t>.</a:t>
            </a:r>
          </a:p>
          <a:p>
            <a:endParaRPr lang="en-IN" dirty="0"/>
          </a:p>
          <a:p>
            <a:r>
              <a:rPr lang="en-US" dirty="0"/>
              <a:t>6</a:t>
            </a:r>
            <a:r>
              <a:rPr lang="en-US" dirty="0" smtClean="0"/>
              <a:t>. </a:t>
            </a:r>
            <a:r>
              <a:rPr lang="en-US" dirty="0"/>
              <a:t>N</a:t>
            </a:r>
            <a:r>
              <a:rPr lang="en-US" dirty="0" smtClean="0"/>
              <a:t>ow </a:t>
            </a:r>
            <a:r>
              <a:rPr lang="en-US" dirty="0"/>
              <a:t>open command prompt where </a:t>
            </a:r>
            <a:r>
              <a:rPr lang="en-US" dirty="0" smtClean="0"/>
              <a:t>.JSON </a:t>
            </a:r>
            <a:r>
              <a:rPr lang="en-US" dirty="0"/>
              <a:t>files are and execute below command :</a:t>
            </a:r>
            <a:endParaRPr lang="en-IN" dirty="0"/>
          </a:p>
          <a:p>
            <a:r>
              <a:rPr lang="en-US" dirty="0"/>
              <a:t>$ </a:t>
            </a:r>
            <a:r>
              <a:rPr lang="en-US" dirty="0" err="1"/>
              <a:t>newman</a:t>
            </a:r>
            <a:r>
              <a:rPr lang="en-US" dirty="0"/>
              <a:t> run </a:t>
            </a:r>
            <a:r>
              <a:rPr lang="en-US" dirty="0" err="1"/>
              <a:t>mycollection.json</a:t>
            </a:r>
            <a:endParaRPr lang="en-IN" dirty="0"/>
          </a:p>
          <a:p>
            <a:endParaRPr lang="en-US" dirty="0"/>
          </a:p>
          <a:p>
            <a:r>
              <a:rPr lang="en-US" b="1" dirty="0"/>
              <a:t>Reports</a:t>
            </a:r>
            <a:endParaRPr lang="en-IN" dirty="0"/>
          </a:p>
          <a:p>
            <a:r>
              <a:rPr lang="en-US" b="1" dirty="0"/>
              <a:t>Installation html report</a:t>
            </a:r>
            <a:endParaRPr lang="en-IN" dirty="0"/>
          </a:p>
          <a:p>
            <a:r>
              <a:rPr lang="en-US" dirty="0"/>
              <a:t>$ </a:t>
            </a:r>
            <a:r>
              <a:rPr lang="en-US" dirty="0" err="1"/>
              <a:t>npm</a:t>
            </a:r>
            <a:r>
              <a:rPr lang="en-US" dirty="0"/>
              <a:t> install -g </a:t>
            </a:r>
            <a:r>
              <a:rPr lang="en-US" dirty="0" err="1"/>
              <a:t>newman</a:t>
            </a:r>
            <a:r>
              <a:rPr lang="en-US" dirty="0"/>
              <a:t>-reporter-html</a:t>
            </a:r>
            <a:endParaRPr lang="en-IN" dirty="0"/>
          </a:p>
          <a:p>
            <a:r>
              <a:rPr lang="en-US" dirty="0"/>
              <a:t>Example : </a:t>
            </a:r>
            <a:r>
              <a:rPr lang="en-US" dirty="0" err="1"/>
              <a:t>newman</a:t>
            </a:r>
            <a:r>
              <a:rPr lang="en-US" dirty="0"/>
              <a:t> run </a:t>
            </a:r>
            <a:r>
              <a:rPr lang="en-US" dirty="0" err="1"/>
              <a:t>file_name.json</a:t>
            </a:r>
            <a:r>
              <a:rPr lang="en-US" dirty="0"/>
              <a:t> -r html</a:t>
            </a:r>
            <a:endParaRPr lang="en-IN" dirty="0"/>
          </a:p>
          <a:p>
            <a:r>
              <a:rPr lang="en-US" b="1" dirty="0"/>
              <a:t>Advanced html report</a:t>
            </a:r>
            <a:endParaRPr lang="en-IN" dirty="0"/>
          </a:p>
          <a:p>
            <a:r>
              <a:rPr lang="en-IN" b="1" dirty="0"/>
              <a:t>Newman extra report installation </a:t>
            </a:r>
            <a:endParaRPr lang="en-IN" dirty="0"/>
          </a:p>
          <a:p>
            <a:r>
              <a:rPr lang="en-US" dirty="0" err="1"/>
              <a:t>Npm</a:t>
            </a:r>
            <a:r>
              <a:rPr lang="en-US" dirty="0"/>
              <a:t> install -g </a:t>
            </a:r>
            <a:r>
              <a:rPr lang="en-US" dirty="0" err="1"/>
              <a:t>newman</a:t>
            </a:r>
            <a:r>
              <a:rPr lang="en-US" dirty="0"/>
              <a:t>-reporter-</a:t>
            </a:r>
            <a:r>
              <a:rPr lang="en-US" dirty="0" err="1"/>
              <a:t>htmlextra</a:t>
            </a:r>
            <a:endParaRPr lang="en-IN" dirty="0"/>
          </a:p>
          <a:p>
            <a:r>
              <a:rPr lang="en-US" b="1" dirty="0"/>
              <a:t>Example:*</a:t>
            </a:r>
            <a:endParaRPr lang="en-IN" dirty="0"/>
          </a:p>
          <a:p>
            <a:r>
              <a:rPr lang="en-US" dirty="0"/>
              <a:t>Newman run </a:t>
            </a:r>
            <a:r>
              <a:rPr lang="en-US" dirty="0" err="1"/>
              <a:t>file_name.json</a:t>
            </a:r>
            <a:r>
              <a:rPr lang="en-US" dirty="0"/>
              <a:t> -r </a:t>
            </a:r>
            <a:r>
              <a:rPr lang="en-US" dirty="0" err="1"/>
              <a:t>htmlextra</a:t>
            </a:r>
            <a:endParaRPr lang="en-IN" dirty="0"/>
          </a:p>
          <a:p>
            <a:r>
              <a:rPr lang="en-IN" dirty="0"/>
              <a:t> </a:t>
            </a:r>
          </a:p>
          <a:p>
            <a:endParaRPr lang="en-IN" dirty="0"/>
          </a:p>
          <a:p>
            <a:endParaRPr lang="en-US" dirty="0" smtClean="0">
              <a:solidFill>
                <a:srgbClr val="333333"/>
              </a:solidFill>
              <a:latin typeface="Source Sans Pro"/>
            </a:endParaRPr>
          </a:p>
          <a:p>
            <a:endParaRPr lang="en-US" dirty="0">
              <a:solidFill>
                <a:srgbClr val="333333"/>
              </a:solidFill>
              <a:latin typeface="Source Sans Pro"/>
            </a:endParaRPr>
          </a:p>
          <a:p>
            <a:endParaRPr lang="en-IN" dirty="0"/>
          </a:p>
        </p:txBody>
      </p:sp>
      <p:pic>
        <p:nvPicPr>
          <p:cNvPr id="12" name="Picture 2" descr="Automating large Regression Test Suites with Postman and Newman -  ckh|Consul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116" y="1619250"/>
            <a:ext cx="3873734"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24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0500" y="633358"/>
            <a:ext cx="7117150" cy="523220"/>
          </a:xfrm>
          <a:prstGeom prst="rect">
            <a:avLst/>
          </a:prstGeom>
        </p:spPr>
        <p:txBody>
          <a:bodyPr wrap="square">
            <a:spAutoFit/>
          </a:bodyPr>
          <a:lstStyle/>
          <a:p>
            <a:r>
              <a:rPr lang="en-IN" sz="2400" b="1" dirty="0" smtClean="0">
                <a:solidFill>
                  <a:schemeClr val="accent5">
                    <a:lumMod val="75000"/>
                  </a:schemeClr>
                </a:solidFill>
              </a:rPr>
              <a:t>How to Generate HTML Reports Using Newman</a:t>
            </a:r>
            <a:r>
              <a:rPr lang="en-IN" sz="2800" b="1" dirty="0" smtClean="0">
                <a:solidFill>
                  <a:schemeClr val="accent5">
                    <a:lumMod val="75000"/>
                  </a:schemeClr>
                </a:solidFill>
              </a:rPr>
              <a:t>:-</a:t>
            </a:r>
            <a:endParaRPr lang="en-IN" sz="2800" b="1" dirty="0">
              <a:solidFill>
                <a:schemeClr val="accent5">
                  <a:lumMod val="75000"/>
                </a:schemeClr>
              </a:solidFill>
            </a:endParaRPr>
          </a:p>
        </p:txBody>
      </p:sp>
      <p:sp>
        <p:nvSpPr>
          <p:cNvPr id="11" name="Title 1"/>
          <p:cNvSpPr txBox="1">
            <a:spLocks/>
          </p:cNvSpPr>
          <p:nvPr/>
        </p:nvSpPr>
        <p:spPr>
          <a:xfrm>
            <a:off x="345233" y="-10725"/>
            <a:ext cx="7210783"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1223306" y="1522216"/>
            <a:ext cx="892606" cy="369332"/>
          </a:xfrm>
          <a:prstGeom prst="rect">
            <a:avLst/>
          </a:prstGeom>
        </p:spPr>
        <p:txBody>
          <a:bodyPr wrap="square">
            <a:spAutoFit/>
          </a:bodyPr>
          <a:lstStyle/>
          <a:p>
            <a:endParaRPr lang="en-IN" b="1" dirty="0"/>
          </a:p>
        </p:txBody>
      </p:sp>
      <p:sp>
        <p:nvSpPr>
          <p:cNvPr id="5" name="Rectangle 4"/>
          <p:cNvSpPr/>
          <p:nvPr/>
        </p:nvSpPr>
        <p:spPr>
          <a:xfrm>
            <a:off x="1629748" y="2063085"/>
            <a:ext cx="6096000" cy="646331"/>
          </a:xfrm>
          <a:prstGeom prst="rect">
            <a:avLst/>
          </a:prstGeom>
        </p:spPr>
        <p:txBody>
          <a:bodyPr>
            <a:spAutoFit/>
          </a:bodyPr>
          <a:lstStyle/>
          <a:p>
            <a:endParaRPr lang="en-US" dirty="0"/>
          </a:p>
          <a:p>
            <a:endParaRPr lang="en-IN" dirty="0"/>
          </a:p>
        </p:txBody>
      </p:sp>
      <p:sp>
        <p:nvSpPr>
          <p:cNvPr id="8" name="Rectangle 7"/>
          <p:cNvSpPr/>
          <p:nvPr/>
        </p:nvSpPr>
        <p:spPr>
          <a:xfrm>
            <a:off x="791291" y="1499239"/>
            <a:ext cx="6764725" cy="5109091"/>
          </a:xfrm>
          <a:prstGeom prst="rect">
            <a:avLst/>
          </a:prstGeom>
        </p:spPr>
        <p:txBody>
          <a:bodyPr wrap="square">
            <a:spAutoFit/>
          </a:bodyPr>
          <a:lstStyle/>
          <a:p>
            <a:endParaRPr lang="en-US" dirty="0"/>
          </a:p>
          <a:p>
            <a:r>
              <a:rPr lang="en-US" sz="2000" b="1" dirty="0" smtClean="0"/>
              <a:t>Installation </a:t>
            </a:r>
            <a:r>
              <a:rPr lang="en-US" sz="2000" b="1" dirty="0"/>
              <a:t>html </a:t>
            </a:r>
            <a:r>
              <a:rPr lang="en-US" sz="2000" b="1" dirty="0" smtClean="0"/>
              <a:t>report</a:t>
            </a:r>
          </a:p>
          <a:p>
            <a:endParaRPr lang="en-IN" dirty="0"/>
          </a:p>
          <a:p>
            <a:r>
              <a:rPr lang="en-US" dirty="0"/>
              <a:t>$ </a:t>
            </a:r>
            <a:r>
              <a:rPr lang="en-US" dirty="0" err="1"/>
              <a:t>npm</a:t>
            </a:r>
            <a:r>
              <a:rPr lang="en-US" dirty="0"/>
              <a:t> install -g </a:t>
            </a:r>
            <a:r>
              <a:rPr lang="en-US" dirty="0" err="1"/>
              <a:t>newman</a:t>
            </a:r>
            <a:r>
              <a:rPr lang="en-US" dirty="0"/>
              <a:t>-reporter-html</a:t>
            </a:r>
            <a:endParaRPr lang="en-IN" dirty="0"/>
          </a:p>
          <a:p>
            <a:r>
              <a:rPr lang="en-US" dirty="0"/>
              <a:t>Example : </a:t>
            </a:r>
            <a:r>
              <a:rPr lang="en-US" dirty="0" err="1"/>
              <a:t>newman</a:t>
            </a:r>
            <a:r>
              <a:rPr lang="en-US" dirty="0"/>
              <a:t> run </a:t>
            </a:r>
            <a:r>
              <a:rPr lang="en-US" dirty="0" err="1"/>
              <a:t>file_name.json</a:t>
            </a:r>
            <a:r>
              <a:rPr lang="en-US" dirty="0"/>
              <a:t> -r </a:t>
            </a:r>
            <a:r>
              <a:rPr lang="en-US" dirty="0" smtClean="0"/>
              <a:t>html</a:t>
            </a:r>
          </a:p>
          <a:p>
            <a:endParaRPr lang="en-IN" dirty="0"/>
          </a:p>
          <a:p>
            <a:r>
              <a:rPr lang="en-US" b="1" u="sng" dirty="0"/>
              <a:t>Advanced html </a:t>
            </a:r>
            <a:r>
              <a:rPr lang="en-US" b="1" u="sng" dirty="0" smtClean="0"/>
              <a:t>report</a:t>
            </a:r>
          </a:p>
          <a:p>
            <a:endParaRPr lang="en-IN" dirty="0"/>
          </a:p>
          <a:p>
            <a:r>
              <a:rPr lang="en-IN" b="1" dirty="0"/>
              <a:t>Newman extra report installation </a:t>
            </a:r>
            <a:endParaRPr lang="en-IN" dirty="0"/>
          </a:p>
          <a:p>
            <a:r>
              <a:rPr lang="en-US" dirty="0" err="1"/>
              <a:t>n</a:t>
            </a:r>
            <a:r>
              <a:rPr lang="en-US" dirty="0" err="1" smtClean="0"/>
              <a:t>pm</a:t>
            </a:r>
            <a:r>
              <a:rPr lang="en-US" dirty="0" smtClean="0"/>
              <a:t> </a:t>
            </a:r>
            <a:r>
              <a:rPr lang="en-US" dirty="0"/>
              <a:t>install -g </a:t>
            </a:r>
            <a:r>
              <a:rPr lang="en-US" dirty="0" err="1" smtClean="0"/>
              <a:t>newman</a:t>
            </a:r>
            <a:r>
              <a:rPr lang="en-US" dirty="0" smtClean="0"/>
              <a:t>-reporter-</a:t>
            </a:r>
            <a:r>
              <a:rPr lang="en-US" dirty="0" err="1" smtClean="0"/>
              <a:t>htmlextra</a:t>
            </a:r>
            <a:endParaRPr lang="en-US" dirty="0" smtClean="0"/>
          </a:p>
          <a:p>
            <a:endParaRPr lang="en-IN" dirty="0"/>
          </a:p>
          <a:p>
            <a:r>
              <a:rPr lang="en-US" b="1" dirty="0"/>
              <a:t>Example:*</a:t>
            </a:r>
            <a:endParaRPr lang="en-IN" dirty="0"/>
          </a:p>
          <a:p>
            <a:r>
              <a:rPr lang="en-US" dirty="0"/>
              <a:t>Newman run </a:t>
            </a:r>
            <a:r>
              <a:rPr lang="en-US" dirty="0" err="1"/>
              <a:t>file_name.json</a:t>
            </a:r>
            <a:r>
              <a:rPr lang="en-US" dirty="0"/>
              <a:t> -r </a:t>
            </a:r>
            <a:r>
              <a:rPr lang="en-US" dirty="0" err="1"/>
              <a:t>htmlextra</a:t>
            </a:r>
            <a:endParaRPr lang="en-IN" dirty="0"/>
          </a:p>
          <a:p>
            <a:r>
              <a:rPr lang="en-IN" dirty="0"/>
              <a:t> </a:t>
            </a:r>
          </a:p>
          <a:p>
            <a:endParaRPr lang="en-IN" dirty="0"/>
          </a:p>
          <a:p>
            <a:endParaRPr lang="en-US" dirty="0" smtClean="0">
              <a:solidFill>
                <a:srgbClr val="333333"/>
              </a:solidFill>
              <a:latin typeface="Source Sans Pro"/>
            </a:endParaRPr>
          </a:p>
          <a:p>
            <a:endParaRPr lang="en-US" dirty="0">
              <a:solidFill>
                <a:srgbClr val="333333"/>
              </a:solidFill>
              <a:latin typeface="Source Sans Pro"/>
            </a:endParaRPr>
          </a:p>
          <a:p>
            <a:endParaRPr lang="en-IN" dirty="0"/>
          </a:p>
        </p:txBody>
      </p:sp>
      <p:pic>
        <p:nvPicPr>
          <p:cNvPr id="12" name="Picture 2" descr="Automating large Regression Test Suites with Postman and Newman -  ckh|Consul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116" y="1619250"/>
            <a:ext cx="3873734"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98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cxnSp>
        <p:nvCxnSpPr>
          <p:cNvPr id="6" name="Straight Connector 5"/>
          <p:cNvCxnSpPr/>
          <p:nvPr/>
        </p:nvCxnSpPr>
        <p:spPr>
          <a:xfrm flipV="1">
            <a:off x="750499" y="1233578"/>
            <a:ext cx="10575984" cy="862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7225" y="718983"/>
            <a:ext cx="6898790" cy="523220"/>
          </a:xfrm>
          <a:prstGeom prst="rect">
            <a:avLst/>
          </a:prstGeom>
        </p:spPr>
        <p:txBody>
          <a:bodyPr wrap="square">
            <a:spAutoFit/>
          </a:bodyPr>
          <a:lstStyle/>
          <a:p>
            <a:r>
              <a:rPr lang="en-US" sz="2800" b="1" dirty="0">
                <a:solidFill>
                  <a:schemeClr val="accent5">
                    <a:lumMod val="75000"/>
                  </a:schemeClr>
                </a:solidFill>
              </a:rPr>
              <a:t> </a:t>
            </a:r>
            <a:endParaRPr lang="en-IN" sz="2800" b="1" dirty="0">
              <a:solidFill>
                <a:schemeClr val="accent5">
                  <a:lumMod val="75000"/>
                </a:schemeClr>
              </a:solidFill>
            </a:endParaRPr>
          </a:p>
        </p:txBody>
      </p:sp>
      <p:sp>
        <p:nvSpPr>
          <p:cNvPr id="11" name="Title 1"/>
          <p:cNvSpPr txBox="1">
            <a:spLocks/>
          </p:cNvSpPr>
          <p:nvPr/>
        </p:nvSpPr>
        <p:spPr>
          <a:xfrm>
            <a:off x="750500" y="7936"/>
            <a:ext cx="6805516" cy="6168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apple-system"/>
              </a:rPr>
              <a:t/>
            </a:r>
            <a:br>
              <a:rPr lang="en-US" sz="1800" dirty="0" smtClean="0">
                <a:latin typeface="-apple-system"/>
              </a:rPr>
            </a:br>
            <a:endParaRPr lang="en-US" sz="1800" dirty="0" smtClean="0">
              <a:latin typeface="+mn-lt"/>
            </a:endParaRPr>
          </a:p>
          <a:p>
            <a:endParaRPr lang="en-US" sz="1800" b="1" u="sng" dirty="0">
              <a:latin typeface="+mn-lt"/>
            </a:endParaRPr>
          </a:p>
          <a:p>
            <a:endParaRPr lang="en-IN" sz="1800" b="1" u="sng" dirty="0">
              <a:latin typeface="+mn-lt"/>
            </a:endParaRPr>
          </a:p>
        </p:txBody>
      </p:sp>
      <p:sp>
        <p:nvSpPr>
          <p:cNvPr id="2" name="Rectangle 1"/>
          <p:cNvSpPr/>
          <p:nvPr/>
        </p:nvSpPr>
        <p:spPr>
          <a:xfrm>
            <a:off x="750497" y="872872"/>
            <a:ext cx="5202433" cy="461665"/>
          </a:xfrm>
          <a:prstGeom prst="rect">
            <a:avLst/>
          </a:prstGeom>
        </p:spPr>
        <p:txBody>
          <a:bodyPr wrap="square">
            <a:spAutoFit/>
          </a:bodyPr>
          <a:lstStyle/>
          <a:p>
            <a:r>
              <a:rPr lang="en-IN" sz="2400" b="1" dirty="0">
                <a:solidFill>
                  <a:schemeClr val="accent5">
                    <a:lumMod val="75000"/>
                  </a:schemeClr>
                </a:solidFill>
              </a:rPr>
              <a:t>Reference Website for API Testing.</a:t>
            </a:r>
          </a:p>
        </p:txBody>
      </p:sp>
      <p:sp>
        <p:nvSpPr>
          <p:cNvPr id="5" name="Rectangle 4"/>
          <p:cNvSpPr/>
          <p:nvPr/>
        </p:nvSpPr>
        <p:spPr>
          <a:xfrm>
            <a:off x="1058620" y="1585699"/>
            <a:ext cx="6096000" cy="3693319"/>
          </a:xfrm>
          <a:prstGeom prst="rect">
            <a:avLst/>
          </a:prstGeom>
        </p:spPr>
        <p:txBody>
          <a:bodyPr>
            <a:spAutoFit/>
          </a:bodyPr>
          <a:lstStyle/>
          <a:p>
            <a:r>
              <a:rPr lang="en-IN" dirty="0">
                <a:hlinkClick r:id="rId3"/>
              </a:rPr>
              <a:t>https://reqres.in</a:t>
            </a:r>
            <a:r>
              <a:rPr lang="en-IN" dirty="0" smtClean="0">
                <a:hlinkClick r:id="rId3"/>
              </a:rPr>
              <a:t>/</a:t>
            </a:r>
            <a:endParaRPr lang="en-IN" dirty="0" smtClean="0"/>
          </a:p>
          <a:p>
            <a:endParaRPr lang="en-IN" dirty="0"/>
          </a:p>
          <a:p>
            <a:r>
              <a:rPr lang="en-IN" dirty="0">
                <a:hlinkClick r:id="rId4"/>
              </a:rPr>
              <a:t>https://dummy.restapiexample.com</a:t>
            </a:r>
            <a:r>
              <a:rPr lang="en-IN" dirty="0" smtClean="0">
                <a:hlinkClick r:id="rId4"/>
              </a:rPr>
              <a:t>/</a:t>
            </a:r>
            <a:endParaRPr lang="en-IN" dirty="0" smtClean="0"/>
          </a:p>
          <a:p>
            <a:endParaRPr lang="en-IN" dirty="0"/>
          </a:p>
          <a:p>
            <a:r>
              <a:rPr lang="en-IN" dirty="0">
                <a:hlinkClick r:id="rId5"/>
              </a:rPr>
              <a:t>https://automationexercise.com</a:t>
            </a:r>
            <a:r>
              <a:rPr lang="en-IN" dirty="0" smtClean="0">
                <a:hlinkClick r:id="rId5"/>
              </a:rPr>
              <a:t>/</a:t>
            </a:r>
            <a:endParaRPr lang="en-IN" dirty="0" smtClean="0"/>
          </a:p>
          <a:p>
            <a:endParaRPr lang="en-IN" dirty="0"/>
          </a:p>
          <a:p>
            <a:r>
              <a:rPr lang="en-IN" dirty="0">
                <a:hlinkClick r:id="rId6"/>
              </a:rPr>
              <a:t>https://gorest.co.in</a:t>
            </a:r>
            <a:r>
              <a:rPr lang="en-IN" dirty="0" smtClean="0">
                <a:hlinkClick r:id="rId6"/>
              </a:rPr>
              <a:t>/</a:t>
            </a:r>
            <a:endParaRPr lang="en-IN" dirty="0" smtClean="0"/>
          </a:p>
          <a:p>
            <a:endParaRPr lang="en-IN" dirty="0"/>
          </a:p>
          <a:p>
            <a:r>
              <a:rPr lang="en-IN" dirty="0">
                <a:hlinkClick r:id="rId7"/>
              </a:rPr>
              <a:t>https://</a:t>
            </a:r>
            <a:r>
              <a:rPr lang="en-IN" dirty="0" smtClean="0">
                <a:hlinkClick r:id="rId7"/>
              </a:rPr>
              <a:t>restful-booker.herokuapp.com/apidoc/index.html</a:t>
            </a:r>
            <a:endParaRPr lang="en-IN" dirty="0" smtClean="0"/>
          </a:p>
          <a:p>
            <a:endParaRPr lang="en-IN" dirty="0"/>
          </a:p>
          <a:p>
            <a:r>
              <a:rPr lang="en-IN" dirty="0">
                <a:hlinkClick r:id="rId8"/>
              </a:rPr>
              <a:t>http://www.dneonline.com/</a:t>
            </a:r>
            <a:endParaRPr lang="en-IN" dirty="0" smtClean="0"/>
          </a:p>
          <a:p>
            <a:endParaRPr lang="en-IN" dirty="0"/>
          </a:p>
          <a:p>
            <a:r>
              <a:rPr lang="en-IN" dirty="0">
                <a:hlinkClick r:id="rId9"/>
              </a:rPr>
              <a:t>https://petstore.swagger.io/</a:t>
            </a:r>
            <a:r>
              <a:rPr lang="en-IN" dirty="0"/>
              <a:t> (Real Time API).</a:t>
            </a:r>
          </a:p>
        </p:txBody>
      </p:sp>
    </p:spTree>
    <p:extLst>
      <p:ext uri="{BB962C8B-B14F-4D97-AF65-F5344CB8AC3E}">
        <p14:creationId xmlns:p14="http://schemas.microsoft.com/office/powerpoint/2010/main" val="132514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30" y="1061048"/>
            <a:ext cx="7254815" cy="5460521"/>
          </a:xfrm>
        </p:spPr>
        <p:txBody>
          <a:bodyPr/>
          <a:lstStyle/>
          <a:p>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5" name="Straight Connector 4"/>
          <p:cNvCxnSpPr/>
          <p:nvPr/>
        </p:nvCxnSpPr>
        <p:spPr>
          <a:xfrm>
            <a:off x="940279" y="888521"/>
            <a:ext cx="7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93630" y="862642"/>
            <a:ext cx="10860657" cy="25878"/>
          </a:xfrm>
          <a:prstGeom prst="line">
            <a:avLst/>
          </a:prstGeom>
          <a:ln w="19050">
            <a:solidFill>
              <a:schemeClr val="accent5">
                <a:lumMod val="75000"/>
              </a:schemeClr>
            </a:solidFill>
          </a:ln>
        </p:spPr>
        <p:style>
          <a:lnRef idx="1">
            <a:schemeClr val="accent5"/>
          </a:lnRef>
          <a:fillRef idx="0">
            <a:schemeClr val="accent5"/>
          </a:fillRef>
          <a:effectRef idx="0">
            <a:schemeClr val="accent5"/>
          </a:effectRef>
          <a:fontRef idx="minor">
            <a:schemeClr val="tx1"/>
          </a:fontRef>
        </p:style>
      </p:cxnSp>
      <p:sp>
        <p:nvSpPr>
          <p:cNvPr id="10" name="Rectangle 9"/>
          <p:cNvSpPr/>
          <p:nvPr/>
        </p:nvSpPr>
        <p:spPr>
          <a:xfrm>
            <a:off x="733245" y="493309"/>
            <a:ext cx="6981046" cy="461665"/>
          </a:xfrm>
          <a:prstGeom prst="rect">
            <a:avLst/>
          </a:prstGeom>
        </p:spPr>
        <p:txBody>
          <a:bodyPr wrap="square">
            <a:spAutoFit/>
          </a:bodyPr>
          <a:lstStyle/>
          <a:p>
            <a:r>
              <a:rPr lang="en-US" sz="2400" b="1" dirty="0">
                <a:solidFill>
                  <a:schemeClr val="accent5">
                    <a:lumMod val="75000"/>
                  </a:schemeClr>
                </a:solidFill>
              </a:rPr>
              <a:t>Difference Between SOAP and REST</a:t>
            </a:r>
            <a:endParaRPr lang="en-IN" sz="2400" b="1" dirty="0">
              <a:solidFill>
                <a:schemeClr val="accent5">
                  <a:lumMod val="75000"/>
                </a:schemeClr>
              </a:solidFill>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1810" y="7937"/>
            <a:ext cx="1150189" cy="923049"/>
          </a:xfrm>
          <a:prstGeom prst="rect">
            <a:avLst/>
          </a:prstGeom>
        </p:spPr>
      </p:pic>
      <p:pic>
        <p:nvPicPr>
          <p:cNvPr id="14" name="Picture 2" descr="Types of APIs | What are APIs? | Different types of APIs - DEV Commun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5625" y="1093519"/>
            <a:ext cx="3323772" cy="36295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4"/>
          <a:stretch>
            <a:fillRect/>
          </a:stretch>
        </p:blipFill>
        <p:spPr>
          <a:xfrm>
            <a:off x="940280" y="1257853"/>
            <a:ext cx="6849374" cy="5263716"/>
          </a:xfrm>
          <a:prstGeom prst="rect">
            <a:avLst/>
          </a:prstGeom>
        </p:spPr>
      </p:pic>
    </p:spTree>
    <p:extLst>
      <p:ext uri="{BB962C8B-B14F-4D97-AF65-F5344CB8AC3E}">
        <p14:creationId xmlns:p14="http://schemas.microsoft.com/office/powerpoint/2010/main" val="63310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30" y="1061048"/>
            <a:ext cx="7254815" cy="5460521"/>
          </a:xfrm>
        </p:spPr>
        <p:txBody>
          <a:bodyPr/>
          <a:lstStyle/>
          <a:p>
            <a:r>
              <a:rPr lang="en-US" dirty="0" smtClean="0"/>
              <a:t>		</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cxnSp>
        <p:nvCxnSpPr>
          <p:cNvPr id="5" name="Straight Connector 4"/>
          <p:cNvCxnSpPr/>
          <p:nvPr/>
        </p:nvCxnSpPr>
        <p:spPr>
          <a:xfrm>
            <a:off x="940279" y="888521"/>
            <a:ext cx="7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93630" y="862642"/>
            <a:ext cx="10860657" cy="25878"/>
          </a:xfrm>
          <a:prstGeom prst="line">
            <a:avLst/>
          </a:prstGeom>
          <a:ln w="19050">
            <a:solidFill>
              <a:schemeClr val="accent5">
                <a:lumMod val="75000"/>
              </a:schemeClr>
            </a:solidFill>
          </a:ln>
        </p:spPr>
        <p:style>
          <a:lnRef idx="1">
            <a:schemeClr val="accent5"/>
          </a:lnRef>
          <a:fillRef idx="0">
            <a:schemeClr val="accent5"/>
          </a:fillRef>
          <a:effectRef idx="0">
            <a:schemeClr val="accent5"/>
          </a:effectRef>
          <a:fontRef idx="minor">
            <a:schemeClr val="tx1"/>
          </a:fontRef>
        </p:style>
      </p:cxnSp>
      <p:sp>
        <p:nvSpPr>
          <p:cNvPr id="10" name="Rectangle 9"/>
          <p:cNvSpPr/>
          <p:nvPr/>
        </p:nvSpPr>
        <p:spPr>
          <a:xfrm>
            <a:off x="733245" y="493309"/>
            <a:ext cx="6981046" cy="461665"/>
          </a:xfrm>
          <a:prstGeom prst="rect">
            <a:avLst/>
          </a:prstGeom>
        </p:spPr>
        <p:txBody>
          <a:bodyPr wrap="square">
            <a:spAutoFit/>
          </a:bodyPr>
          <a:lstStyle/>
          <a:p>
            <a:r>
              <a:rPr lang="en-US" sz="2400" b="1" dirty="0">
                <a:solidFill>
                  <a:schemeClr val="accent5">
                    <a:lumMod val="75000"/>
                  </a:schemeClr>
                </a:solidFill>
              </a:rPr>
              <a:t>Difference Between SOAP and REST</a:t>
            </a:r>
            <a:endParaRPr lang="en-IN" sz="24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940279" y="1190445"/>
            <a:ext cx="6788989" cy="525748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0" y="7938"/>
            <a:ext cx="1035170" cy="854704"/>
          </a:xfrm>
          <a:prstGeom prst="rect">
            <a:avLst/>
          </a:prstGeom>
        </p:spPr>
      </p:pic>
      <p:pic>
        <p:nvPicPr>
          <p:cNvPr id="11" name="Picture 2" descr="Types of APIs | What are APIs? | Different types of APIs - DEV Commun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5625" y="1093519"/>
            <a:ext cx="3323772" cy="362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3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327146" cy="6857999"/>
          </a:xfrm>
        </p:spPr>
        <p:txBody>
          <a:bodyPr/>
          <a:lstStyle/>
          <a:p>
            <a:r>
              <a:rPr lang="en-US" dirty="0" smtClean="0"/>
              <a:t>		</a:t>
            </a:r>
            <a:r>
              <a:rPr lang="en-US" sz="3200" b="1" dirty="0" smtClean="0">
                <a:latin typeface="+mn-lt"/>
              </a:rPr>
              <a:t>Introduction To API Testing</a:t>
            </a:r>
            <a:endParaRPr lang="en-IN" sz="3200" b="1" dirty="0">
              <a:latin typeface="+mn-lt"/>
            </a:endParaRPr>
          </a:p>
        </p:txBody>
      </p:sp>
      <p:graphicFrame>
        <p:nvGraphicFramePr>
          <p:cNvPr id="3" name="Table 2"/>
          <p:cNvGraphicFramePr>
            <a:graphicFrameLocks noGrp="1"/>
          </p:cNvGraphicFramePr>
          <p:nvPr/>
        </p:nvGraphicFramePr>
        <p:xfrm>
          <a:off x="8315864" y="5175849"/>
          <a:ext cx="3876136" cy="1682150"/>
        </p:xfrm>
        <a:graphic>
          <a:graphicData uri="http://schemas.openxmlformats.org/drawingml/2006/table">
            <a:tbl>
              <a:tblPr firstRow="1" bandRow="1">
                <a:tableStyleId>{5C22544A-7EE6-4342-B048-85BDC9FD1C3A}</a:tableStyleId>
              </a:tblPr>
              <a:tblGrid>
                <a:gridCol w="3876136"/>
              </a:tblGrid>
              <a:tr h="1682150">
                <a:tc>
                  <a:txBody>
                    <a:bodyPr/>
                    <a:lstStyle/>
                    <a:p>
                      <a:endParaRPr lang="en-IN" dirty="0"/>
                    </a:p>
                  </a:txBody>
                  <a:tcPr>
                    <a:solidFill>
                      <a:schemeClr val="bg1">
                        <a:lumMod val="65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1042" y="7937"/>
            <a:ext cx="1270958" cy="1019969"/>
          </a:xfrm>
          <a:prstGeom prst="rect">
            <a:avLst/>
          </a:prstGeom>
        </p:spPr>
      </p:pic>
    </p:spTree>
    <p:extLst>
      <p:ext uri="{BB962C8B-B14F-4D97-AF65-F5344CB8AC3E}">
        <p14:creationId xmlns:p14="http://schemas.microsoft.com/office/powerpoint/2010/main" val="164876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TotalTime>
  <Words>2046</Words>
  <Application>Microsoft Office PowerPoint</Application>
  <PresentationFormat>Widescreen</PresentationFormat>
  <Paragraphs>410</Paragraphs>
  <Slides>67</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-apple-system</vt:lpstr>
      <vt:lpstr>Arial</vt:lpstr>
      <vt:lpstr>Calibri</vt:lpstr>
      <vt:lpstr>Calibri Light</vt:lpstr>
      <vt:lpstr>Courier 10 Pitch</vt:lpstr>
      <vt:lpstr>Source Sans Pro</vt:lpstr>
      <vt:lpstr>Verdana</vt:lpstr>
      <vt:lpstr>Office Theme</vt:lpstr>
      <vt:lpstr>  Introduction of API Testing</vt:lpstr>
      <vt:lpstr>Agenda  </vt:lpstr>
      <vt:lpstr>  Introduction of API</vt:lpstr>
      <vt:lpstr>Introduction to API</vt:lpstr>
      <vt:lpstr>  Types of API</vt:lpstr>
      <vt:lpstr>  </vt:lpstr>
      <vt:lpstr>  </vt:lpstr>
      <vt:lpstr>  </vt:lpstr>
      <vt:lpstr>  Introduction To API Testing</vt:lpstr>
      <vt:lpstr>  </vt:lpstr>
      <vt:lpstr>  Introduction to POSTMAN?</vt:lpstr>
      <vt:lpstr>  </vt:lpstr>
      <vt:lpstr>Postman comes without any licensing cost and is suitable for use for the teams with any capacity.  Postman can be used very easily by just downloading it and logging into your own account after installation on the device.  Postman has big community support.  Postman is capable of building multiple API calls like SOAP, REST , and HTTP.   </vt:lpstr>
      <vt:lpstr>Setting up the testing environment for API testing involves preparing the necessary tools, configurations, and resources to facilitate efficient testing.  Postman: Used to create and send API requests, manage collections of requests, and automate testing</vt:lpstr>
      <vt:lpstr>Step 1) Download Postman Go to  https://www.postman.com/downloads/ and choose your desired platform among Mac, Windows or Linux. Click Download.  Step 2) Click on Run Your download is in progress message should now display on the Apps page. Once the Postman download is completed, click on Run.  Step 3) Postman Installation Start Wait for some time to Complete the Installation of Postman.  Step 4) Signup for Postman Account In the next window, Signup for a Postman Account.  NOTE: There are two ways to sign up for a Postman account. One is to create an own Postman account, and the other is to use a Google account. Though Postman allows users to use the tool without logging in, signing up ensures that your collection is saved and can be accessed for later use.    . </vt:lpstr>
      <vt:lpstr>Step 5) Click on Save My Preferences Select the workspace tools you need and click Save My Preferences.  Step 6) Congratulation! You will see the Startup Screen. </vt:lpstr>
      <vt:lpstr>PowerPoint Presentation</vt:lpstr>
      <vt:lpstr>HTTP is an application layer protocol designed within the framework of the Internet protocol suite.           </vt:lpstr>
      <vt:lpstr>The most commonly used HTTP methods are:  GET:- The GET method is used to retrieve data on a server. GET requests typically do not include a request body, as the client is not attempting to create or update data.  POST :- The POST method is used to create new resources. POST requests typically include a request body.  PUT :- The PUT method is used to replace an existing resource with an updated version. This method works by replacing the entire resource. with the data that is included in the request’s body.  Patch :- The PATCH method is used to update an existing resource. It is similar to PUT, except that PATCH enables clients to update specific properties on a resource—without overwriting the others.  Delete :- The DELETE method is used to remove data from a database. </vt:lpstr>
      <vt:lpstr>  Variable and it’s Types</vt:lpstr>
      <vt:lpstr>Variables symbolize the data representation and let us access a value without manually entering it wherever we need it.  We can define variables as key-value pairs in Postman. The key defines the variable name that allows us to access its value directly using this key  Types of Variables:-  Global variables: These are accessible throughout the workspace and have the broadest scope in Postman. They can be used anywhere among multiple requests and collections within the workspace.  Collection variables: These variables are accessible only inside a certain collection. They are available across all the requests within a collection. Also, they don’t change based on the selected environment.  Environment variables: These variables let us scope the work as per the different environments. They change along with the change in the environment we are working on like local environment, staging or the production environment.          </vt:lpstr>
      <vt:lpstr> </vt:lpstr>
      <vt:lpstr> </vt:lpstr>
      <vt:lpstr>  Introduction to JSON </vt:lpstr>
      <vt:lpstr>JSON stands for JavaScript Object Notation. JSON is a lightweight format for storing and transporting data.   JSON is often used when data is sent from a server to a web page. JSON is not a programming language. It is a common and open standard format for storing and exchanging data.   JSON is language independent.  Rules – JSON:  1. Data is in key/value pairs: Key/value pair consists of a key in double quotes followed by a colon, followed by a value. In JSON, keys must be strings in double quotes but values can be of any type such as a string, a number, an object (JSON object), an array, a Boolean, null.  Example:  "name": "John" </vt:lpstr>
      <vt:lpstr>2. Data is separated by commas: Data is separated by a comma in JSON.  Example:  "name": "John", "age": 10, "country": "USA“  3. Object starts and ends with curly braces {} : JSON Objects are surrounded by Curly braces {}.  Example :  {  "name": "John",  "age": 10,  "country": "USA"  }  4. Arrays starts and ends with square brackets [] : Square brackets hold arrays.    </vt:lpstr>
      <vt:lpstr>PowerPoint Presentation</vt:lpstr>
      <vt:lpstr>PowerPoint Presentation</vt:lpstr>
      <vt:lpstr>PowerPoint Presentation</vt:lpstr>
      <vt:lpstr>PowerPoint Presentation</vt:lpstr>
      <vt:lpstr>PowerPoint Presentation</vt:lpstr>
      <vt:lpstr>PowerPoint Presentation</vt:lpstr>
      <vt:lpstr>    API Chaining</vt:lpstr>
      <vt:lpstr>PowerPoint Presentation</vt:lpstr>
      <vt:lpstr>   What is Mocking ?? </vt:lpstr>
      <vt:lpstr>PowerPoint Presentation</vt:lpstr>
      <vt:lpstr> How to Upload File in POSTMAN.  </vt:lpstr>
      <vt:lpstr>PowerPoint Presentation</vt:lpstr>
      <vt:lpstr>PowerPoint Presentation</vt:lpstr>
      <vt:lpstr> How to  Create A Mock Server in Postman.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Authorization and its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Raj</dc:creator>
  <cp:lastModifiedBy>Soumya Raj</cp:lastModifiedBy>
  <cp:revision>180</cp:revision>
  <dcterms:created xsi:type="dcterms:W3CDTF">2023-12-11T15:20:19Z</dcterms:created>
  <dcterms:modified xsi:type="dcterms:W3CDTF">2024-01-11T11:35:21Z</dcterms:modified>
</cp:coreProperties>
</file>