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handoutMasterIdLst>
    <p:handoutMasterId r:id="rId120"/>
  </p:handoutMasterIdLst>
  <p:sldIdLst>
    <p:sldId id="256" r:id="rId2"/>
    <p:sldId id="369" r:id="rId3"/>
    <p:sldId id="371" r:id="rId4"/>
    <p:sldId id="517" r:id="rId5"/>
    <p:sldId id="521" r:id="rId6"/>
    <p:sldId id="518" r:id="rId7"/>
    <p:sldId id="519" r:id="rId8"/>
    <p:sldId id="520" r:id="rId9"/>
    <p:sldId id="522" r:id="rId10"/>
    <p:sldId id="523" r:id="rId11"/>
    <p:sldId id="428" r:id="rId12"/>
    <p:sldId id="562" r:id="rId13"/>
    <p:sldId id="525" r:id="rId14"/>
    <p:sldId id="526" r:id="rId15"/>
    <p:sldId id="563" r:id="rId16"/>
    <p:sldId id="564" r:id="rId17"/>
    <p:sldId id="524" r:id="rId18"/>
    <p:sldId id="257" r:id="rId19"/>
    <p:sldId id="259" r:id="rId20"/>
    <p:sldId id="260" r:id="rId21"/>
    <p:sldId id="261" r:id="rId22"/>
    <p:sldId id="262" r:id="rId23"/>
    <p:sldId id="263" r:id="rId24"/>
    <p:sldId id="265" r:id="rId25"/>
    <p:sldId id="266" r:id="rId26"/>
    <p:sldId id="267" r:id="rId27"/>
    <p:sldId id="268" r:id="rId28"/>
    <p:sldId id="269" r:id="rId29"/>
    <p:sldId id="535" r:id="rId30"/>
    <p:sldId id="271" r:id="rId31"/>
    <p:sldId id="272" r:id="rId32"/>
    <p:sldId id="273" r:id="rId33"/>
    <p:sldId id="274" r:id="rId34"/>
    <p:sldId id="536" r:id="rId35"/>
    <p:sldId id="537" r:id="rId36"/>
    <p:sldId id="538" r:id="rId37"/>
    <p:sldId id="539" r:id="rId38"/>
    <p:sldId id="556" r:id="rId39"/>
    <p:sldId id="541" r:id="rId40"/>
    <p:sldId id="542" r:id="rId41"/>
    <p:sldId id="543" r:id="rId42"/>
    <p:sldId id="264" r:id="rId43"/>
    <p:sldId id="544" r:id="rId44"/>
    <p:sldId id="545" r:id="rId45"/>
    <p:sldId id="557" r:id="rId46"/>
    <p:sldId id="558" r:id="rId47"/>
    <p:sldId id="559" r:id="rId48"/>
    <p:sldId id="560" r:id="rId49"/>
    <p:sldId id="550" r:id="rId50"/>
    <p:sldId id="551" r:id="rId51"/>
    <p:sldId id="552" r:id="rId52"/>
    <p:sldId id="553" r:id="rId53"/>
    <p:sldId id="275" r:id="rId54"/>
    <p:sldId id="276" r:id="rId55"/>
    <p:sldId id="496" r:id="rId56"/>
    <p:sldId id="277" r:id="rId57"/>
    <p:sldId id="278" r:id="rId58"/>
    <p:sldId id="279" r:id="rId59"/>
    <p:sldId id="512" r:id="rId60"/>
    <p:sldId id="621" r:id="rId61"/>
    <p:sldId id="554" r:id="rId62"/>
    <p:sldId id="565" r:id="rId63"/>
    <p:sldId id="566" r:id="rId64"/>
    <p:sldId id="567" r:id="rId65"/>
    <p:sldId id="568" r:id="rId66"/>
    <p:sldId id="573" r:id="rId67"/>
    <p:sldId id="571" r:id="rId68"/>
    <p:sldId id="574" r:id="rId69"/>
    <p:sldId id="572" r:id="rId70"/>
    <p:sldId id="575" r:id="rId71"/>
    <p:sldId id="577" r:id="rId72"/>
    <p:sldId id="579" r:id="rId73"/>
    <p:sldId id="581" r:id="rId74"/>
    <p:sldId id="580" r:id="rId75"/>
    <p:sldId id="583" r:id="rId76"/>
    <p:sldId id="584" r:id="rId77"/>
    <p:sldId id="585" r:id="rId78"/>
    <p:sldId id="576" r:id="rId79"/>
    <p:sldId id="623" r:id="rId80"/>
    <p:sldId id="586" r:id="rId81"/>
    <p:sldId id="588" r:id="rId82"/>
    <p:sldId id="589" r:id="rId83"/>
    <p:sldId id="590" r:id="rId84"/>
    <p:sldId id="582"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622" r:id="rId98"/>
    <p:sldId id="603" r:id="rId99"/>
    <p:sldId id="604" r:id="rId100"/>
    <p:sldId id="605" r:id="rId101"/>
    <p:sldId id="607" r:id="rId102"/>
    <p:sldId id="608" r:id="rId103"/>
    <p:sldId id="609" r:id="rId104"/>
    <p:sldId id="610" r:id="rId105"/>
    <p:sldId id="606" r:id="rId106"/>
    <p:sldId id="611" r:id="rId107"/>
    <p:sldId id="612" r:id="rId108"/>
    <p:sldId id="613" r:id="rId109"/>
    <p:sldId id="614" r:id="rId110"/>
    <p:sldId id="615" r:id="rId111"/>
    <p:sldId id="616" r:id="rId112"/>
    <p:sldId id="617" r:id="rId113"/>
    <p:sldId id="618" r:id="rId114"/>
    <p:sldId id="619" r:id="rId115"/>
    <p:sldId id="620" r:id="rId116"/>
    <p:sldId id="280" r:id="rId117"/>
    <p:sldId id="270"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arth bhatt" initials="yb" lastIdx="2" clrIdx="0">
    <p:extLst>
      <p:ext uri="{19B8F6BF-5375-455C-9EA6-DF929625EA0E}">
        <p15:presenceInfo xmlns:p15="http://schemas.microsoft.com/office/powerpoint/2012/main" userId="f3186d79f4e58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E818"/>
    <a:srgbClr val="D7EB15"/>
    <a:srgbClr val="2DA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89" autoAdjust="0"/>
    <p:restoredTop sz="95256" autoAdjust="0"/>
  </p:normalViewPr>
  <p:slideViewPr>
    <p:cSldViewPr snapToGrid="0">
      <p:cViewPr varScale="1">
        <p:scale>
          <a:sx n="86" d="100"/>
          <a:sy n="86" d="100"/>
        </p:scale>
        <p:origin x="437" y="67"/>
      </p:cViewPr>
      <p:guideLst/>
    </p:cSldViewPr>
  </p:slideViewPr>
  <p:notesTextViewPr>
    <p:cViewPr>
      <p:scale>
        <a:sx n="3" d="2"/>
        <a:sy n="3" d="2"/>
      </p:scale>
      <p:origin x="0" y="0"/>
    </p:cViewPr>
  </p:notesTextViewPr>
  <p:notesViewPr>
    <p:cSldViewPr snapToGrid="0">
      <p:cViewPr varScale="1">
        <p:scale>
          <a:sx n="100" d="100"/>
          <a:sy n="100" d="100"/>
        </p:scale>
        <p:origin x="355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27EBD04D-874C-49C0-A254-2A6F45D9B041}" type="datetimeFigureOut">
              <a:rPr lang="he-IL" smtClean="0"/>
              <a:t>י"ח/תשרי/תשפ"ב</a:t>
            </a:fld>
            <a:endParaRPr lang="he-I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6B3B52A5-3A80-43A8-9709-679840832DFE}" type="slidenum">
              <a:rPr lang="he-IL" smtClean="0"/>
              <a:t>‹#›</a:t>
            </a:fld>
            <a:endParaRPr lang="he-IL"/>
          </a:p>
        </p:txBody>
      </p:sp>
    </p:spTree>
    <p:extLst>
      <p:ext uri="{BB962C8B-B14F-4D97-AF65-F5344CB8AC3E}">
        <p14:creationId xmlns:p14="http://schemas.microsoft.com/office/powerpoint/2010/main" val="2305725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52EAC69-3F1D-4539-9CD1-68DDFAB6C1FB}" type="datetimeFigureOut">
              <a:rPr lang="he-IL" smtClean="0"/>
              <a:t>י"ח/תשרי/תשפ"ב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EB2C444-7E63-4103-85FA-1FE31E2158B2}" type="slidenum">
              <a:rPr lang="he-IL" smtClean="0"/>
              <a:t>‹#›</a:t>
            </a:fld>
            <a:endParaRPr lang="he-IL"/>
          </a:p>
        </p:txBody>
      </p:sp>
    </p:spTree>
    <p:extLst>
      <p:ext uri="{BB962C8B-B14F-4D97-AF65-F5344CB8AC3E}">
        <p14:creationId xmlns:p14="http://schemas.microsoft.com/office/powerpoint/2010/main" val="343710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2C444-7E63-4103-85FA-1FE31E2158B2}" type="slidenum">
              <a:rPr lang="he-IL" smtClean="0"/>
              <a:t>1</a:t>
            </a:fld>
            <a:endParaRPr lang="he-IL"/>
          </a:p>
        </p:txBody>
      </p:sp>
    </p:spTree>
    <p:extLst>
      <p:ext uri="{BB962C8B-B14F-4D97-AF65-F5344CB8AC3E}">
        <p14:creationId xmlns:p14="http://schemas.microsoft.com/office/powerpoint/2010/main" val="43403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2C444-7E63-4103-85FA-1FE31E2158B2}" type="slidenum">
              <a:rPr lang="he-IL" smtClean="0"/>
              <a:t>10</a:t>
            </a:fld>
            <a:endParaRPr lang="he-IL"/>
          </a:p>
        </p:txBody>
      </p:sp>
    </p:spTree>
    <p:extLst>
      <p:ext uri="{BB962C8B-B14F-4D97-AF65-F5344CB8AC3E}">
        <p14:creationId xmlns:p14="http://schemas.microsoft.com/office/powerpoint/2010/main" val="368094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2C444-7E63-4103-85FA-1FE31E2158B2}" type="slidenum">
              <a:rPr lang="he-IL" smtClean="0"/>
              <a:t>13</a:t>
            </a:fld>
            <a:endParaRPr lang="he-IL"/>
          </a:p>
        </p:txBody>
      </p:sp>
    </p:spTree>
    <p:extLst>
      <p:ext uri="{BB962C8B-B14F-4D97-AF65-F5344CB8AC3E}">
        <p14:creationId xmlns:p14="http://schemas.microsoft.com/office/powerpoint/2010/main" val="3667557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2C444-7E63-4103-85FA-1FE31E2158B2}" type="slidenum">
              <a:rPr lang="he-IL" smtClean="0"/>
              <a:t>14</a:t>
            </a:fld>
            <a:endParaRPr lang="he-IL"/>
          </a:p>
        </p:txBody>
      </p:sp>
    </p:spTree>
    <p:extLst>
      <p:ext uri="{BB962C8B-B14F-4D97-AF65-F5344CB8AC3E}">
        <p14:creationId xmlns:p14="http://schemas.microsoft.com/office/powerpoint/2010/main" val="256082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2C444-7E63-4103-85FA-1FE31E2158B2}" type="slidenum">
              <a:rPr lang="he-IL" smtClean="0"/>
              <a:t>36</a:t>
            </a:fld>
            <a:endParaRPr lang="he-IL"/>
          </a:p>
        </p:txBody>
      </p:sp>
    </p:spTree>
    <p:extLst>
      <p:ext uri="{BB962C8B-B14F-4D97-AF65-F5344CB8AC3E}">
        <p14:creationId xmlns:p14="http://schemas.microsoft.com/office/powerpoint/2010/main" val="387908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2C444-7E63-4103-85FA-1FE31E2158B2}" type="slidenum">
              <a:rPr lang="he-IL" smtClean="0"/>
              <a:t>37</a:t>
            </a:fld>
            <a:endParaRPr lang="he-IL"/>
          </a:p>
        </p:txBody>
      </p:sp>
    </p:spTree>
    <p:extLst>
      <p:ext uri="{BB962C8B-B14F-4D97-AF65-F5344CB8AC3E}">
        <p14:creationId xmlns:p14="http://schemas.microsoft.com/office/powerpoint/2010/main" val="208317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2C444-7E63-4103-85FA-1FE31E2158B2}" type="slidenum">
              <a:rPr lang="he-IL" smtClean="0"/>
              <a:t>38</a:t>
            </a:fld>
            <a:endParaRPr lang="he-IL"/>
          </a:p>
        </p:txBody>
      </p:sp>
    </p:spTree>
    <p:extLst>
      <p:ext uri="{BB962C8B-B14F-4D97-AF65-F5344CB8AC3E}">
        <p14:creationId xmlns:p14="http://schemas.microsoft.com/office/powerpoint/2010/main" val="1465694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Home Slide">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6" y="0"/>
            <a:ext cx="12224616" cy="6858000"/>
          </a:xfrm>
          <a:prstGeom prst="rect">
            <a:avLst/>
          </a:prstGeom>
        </p:spPr>
      </p:pic>
      <p:sp>
        <p:nvSpPr>
          <p:cNvPr id="11" name="Rectangle 10"/>
          <p:cNvSpPr/>
          <p:nvPr/>
        </p:nvSpPr>
        <p:spPr>
          <a:xfrm>
            <a:off x="128462" y="6269981"/>
            <a:ext cx="1700338" cy="377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61300" y="5456066"/>
            <a:ext cx="3721918" cy="942201"/>
            <a:chOff x="309308" y="5349875"/>
            <a:chExt cx="4520319" cy="1144316"/>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08" y="5349875"/>
              <a:ext cx="3309941" cy="67786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448" y="6204953"/>
              <a:ext cx="3919179" cy="289238"/>
            </a:xfrm>
            <a:prstGeom prst="rect">
              <a:avLst/>
            </a:prstGeom>
          </p:spPr>
        </p:pic>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7060" y="0"/>
            <a:ext cx="4034940" cy="2980491"/>
          </a:xfrm>
          <a:prstGeom prst="rect">
            <a:avLst/>
          </a:prstGeom>
        </p:spPr>
      </p:pic>
      <p:sp>
        <p:nvSpPr>
          <p:cNvPr id="7" name="Title 1"/>
          <p:cNvSpPr>
            <a:spLocks noGrp="1"/>
          </p:cNvSpPr>
          <p:nvPr>
            <p:ph type="ctrTitle"/>
          </p:nvPr>
        </p:nvSpPr>
        <p:spPr>
          <a:xfrm>
            <a:off x="1165412" y="1980986"/>
            <a:ext cx="9653513" cy="2387600"/>
          </a:xfrm>
        </p:spPr>
        <p:txBody>
          <a:bodyPr anchor="ctr"/>
          <a:lstStyle>
            <a:lvl1pPr algn="ctr" rtl="0">
              <a:defRPr sz="6000">
                <a:solidFill>
                  <a:srgbClr val="353839"/>
                </a:solidFill>
              </a:defRPr>
            </a:lvl1pPr>
          </a:lstStyle>
          <a:p>
            <a:r>
              <a:rPr lang="en-US" dirty="0"/>
              <a:t>Click to edit Master title style</a:t>
            </a:r>
          </a:p>
        </p:txBody>
      </p:sp>
      <p:sp>
        <p:nvSpPr>
          <p:cNvPr id="18" name="Subtitle 2"/>
          <p:cNvSpPr>
            <a:spLocks noGrp="1"/>
          </p:cNvSpPr>
          <p:nvPr>
            <p:ph type="subTitle" idx="1"/>
          </p:nvPr>
        </p:nvSpPr>
        <p:spPr>
          <a:xfrm>
            <a:off x="7481387" y="4802749"/>
            <a:ext cx="3331802" cy="1655762"/>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0708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085FC55E-D7AA-4507-97DA-CFE96CCDFE05}"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3759" y="6166984"/>
            <a:ext cx="571500" cy="571500"/>
          </a:xfrm>
          <a:prstGeom prst="rect">
            <a:avLst/>
          </a:prstGeom>
        </p:spPr>
      </p:pic>
      <p:sp>
        <p:nvSpPr>
          <p:cNvPr id="18" name="Freeform 17"/>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 name="Freeform 18"/>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14311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306" y="6452734"/>
            <a:ext cx="963468" cy="365125"/>
          </a:xfrm>
          <a:prstGeom prst="rect">
            <a:avLst/>
          </a:prstGeom>
        </p:spPr>
        <p:txBody>
          <a:bodyPr/>
          <a:lstStyle/>
          <a:p>
            <a:fld id="{7C32ED1F-6DFA-4270-B667-C6B2573DD165}" type="datetimeFigureOut">
              <a:rPr lang="en-US" smtClean="0"/>
              <a:t>9/24/2021</a:t>
            </a:fld>
            <a:endParaRPr lang="en-US"/>
          </a:p>
        </p:txBody>
      </p:sp>
      <p:sp>
        <p:nvSpPr>
          <p:cNvPr id="4" name="Slide Number Placeholder 3"/>
          <p:cNvSpPr>
            <a:spLocks noGrp="1"/>
          </p:cNvSpPr>
          <p:nvPr>
            <p:ph type="sldNum" sz="quarter" idx="12"/>
          </p:nvPr>
        </p:nvSpPr>
        <p:spPr/>
        <p:txBody>
          <a:bodyPr/>
          <a:lstStyle/>
          <a:p>
            <a:fld id="{085FC55E-D7AA-4507-97DA-CFE96CCDFE05}" type="slidenum">
              <a:rPr lang="en-US" smtClean="0"/>
              <a:t>‹#›</a:t>
            </a:fld>
            <a:endParaRPr lang="en-US"/>
          </a:p>
        </p:txBody>
      </p:sp>
      <p:sp>
        <p:nvSpPr>
          <p:cNvPr id="3" name="Rectangle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69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5FC55E-D7AA-4507-97DA-CFE96CCDFE05}"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122" y="2620524"/>
            <a:ext cx="6094878" cy="3918960"/>
          </a:xfrm>
          <a:prstGeom prst="rect">
            <a:avLst/>
          </a:prstGeom>
        </p:spPr>
      </p:pic>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9122" y="2620524"/>
            <a:ext cx="6094878" cy="3918960"/>
          </a:xfrm>
          <a:prstGeom prst="rect">
            <a:avLst/>
          </a:prstGeom>
        </p:spPr>
      </p:pic>
      <p:sp>
        <p:nvSpPr>
          <p:cNvPr id="15" name="Freeform 14"/>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 name="Freeform 15"/>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47421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Questions">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5FC55E-D7AA-4507-97DA-CFE96CCDFE05}" type="slidenum">
              <a:rPr lang="en-US" smtClean="0"/>
              <a:t>‹#›</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871" y="1649096"/>
            <a:ext cx="5068257" cy="324888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61871" y="1649096"/>
            <a:ext cx="5068257" cy="3248883"/>
          </a:xfrm>
          <a:prstGeom prst="rect">
            <a:avLst/>
          </a:prstGeom>
        </p:spPr>
      </p:pic>
      <p:sp>
        <p:nvSpPr>
          <p:cNvPr id="11" name="Freeform 10"/>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 name="Freeform 14"/>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74619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Demo">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sp>
        <p:nvSpPr>
          <p:cNvPr id="4" name="Slide Number Placeholder 3"/>
          <p:cNvSpPr>
            <a:spLocks noGrp="1"/>
          </p:cNvSpPr>
          <p:nvPr>
            <p:ph type="sldNum" sz="quarter" idx="12"/>
          </p:nvPr>
        </p:nvSpPr>
        <p:spPr/>
        <p:txBody>
          <a:bodyPr/>
          <a:lstStyle/>
          <a:p>
            <a:fld id="{085FC55E-D7AA-4507-97DA-CFE96CCDFE05}" type="slidenum">
              <a:rPr lang="en-US" smtClean="0"/>
              <a:t>‹#›</a:t>
            </a:fld>
            <a:endParaRPr lang="en-US"/>
          </a:p>
        </p:txBody>
      </p:sp>
      <p:sp>
        <p:nvSpPr>
          <p:cNvPr id="6" name="TextBox 5"/>
          <p:cNvSpPr txBox="1"/>
          <p:nvPr/>
        </p:nvSpPr>
        <p:spPr>
          <a:xfrm>
            <a:off x="294619" y="952500"/>
            <a:ext cx="2642557" cy="1107996"/>
          </a:xfrm>
          <a:prstGeom prst="rect">
            <a:avLst/>
          </a:prstGeom>
          <a:noFill/>
        </p:spPr>
        <p:txBody>
          <a:bodyPr wrap="square" rtlCol="0">
            <a:spAutoFit/>
          </a:bodyPr>
          <a:lstStyle/>
          <a:p>
            <a:r>
              <a:rPr lang="en-US" sz="6600" b="1" dirty="0">
                <a:solidFill>
                  <a:srgbClr val="353839"/>
                </a:solidFill>
              </a:rPr>
              <a:t>Demo</a:t>
            </a:r>
          </a:p>
        </p:txBody>
      </p:sp>
    </p:spTree>
    <p:extLst>
      <p:ext uri="{BB962C8B-B14F-4D97-AF65-F5344CB8AC3E}">
        <p14:creationId xmlns:p14="http://schemas.microsoft.com/office/powerpoint/2010/main" val="184410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227929" y="2349690"/>
            <a:ext cx="173614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761134" y="3593274"/>
            <a:ext cx="8669731" cy="756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7469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115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3" name="Freeform 22"/>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pPr rtl="0"/>
            <a:endParaRPr lang="en-US"/>
          </a:p>
        </p:txBody>
      </p:sp>
      <p:sp>
        <p:nvSpPr>
          <p:cNvPr id="24" name="Freeform 23"/>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pPr rtl="0"/>
            <a:endParaRPr lang="en-US"/>
          </a:p>
        </p:txBody>
      </p:sp>
      <p:sp>
        <p:nvSpPr>
          <p:cNvPr id="2" name="Title 1"/>
          <p:cNvSpPr>
            <a:spLocks noGrp="1"/>
          </p:cNvSpPr>
          <p:nvPr>
            <p:ph type="title"/>
          </p:nvPr>
        </p:nvSpPr>
        <p:spPr>
          <a:xfrm>
            <a:off x="838200" y="1"/>
            <a:ext cx="10363200" cy="723899"/>
          </a:xfrm>
        </p:spPr>
        <p:txBody>
          <a:bodyPr/>
          <a:lstStyle>
            <a:lvl1pPr algn="l" rtl="0">
              <a:defRPr/>
            </a:lvl1pPr>
          </a:lstStyle>
          <a:p>
            <a:r>
              <a:rPr lang="en-US" dirty="0"/>
              <a:t>Click to edit Master title style</a:t>
            </a:r>
          </a:p>
        </p:txBody>
      </p:sp>
      <p:sp>
        <p:nvSpPr>
          <p:cNvPr id="3" name="Content Placeholder 2"/>
          <p:cNvSpPr>
            <a:spLocks noGrp="1"/>
          </p:cNvSpPr>
          <p:nvPr>
            <p:ph idx="1"/>
          </p:nvPr>
        </p:nvSpPr>
        <p:spPr>
          <a:xfrm>
            <a:off x="838200" y="966942"/>
            <a:ext cx="10363200" cy="5186363"/>
          </a:xfrm>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rtl="0">
              <a:defRPr/>
            </a:lvl1pPr>
          </a:lstStyle>
          <a:p>
            <a:pPr algn="l"/>
            <a:fld id="{085FC55E-D7AA-4507-97DA-CFE96CCDFE05}" type="slidenum">
              <a:rPr lang="en-US" smtClean="0"/>
              <a:pPr algn="l"/>
              <a:t>‹#›</a:t>
            </a:fld>
            <a:endParaRPr lang="en-US" dirty="0"/>
          </a:p>
        </p:txBody>
      </p:sp>
      <p:grpSp>
        <p:nvGrpSpPr>
          <p:cNvPr id="14" name="Group 13"/>
          <p:cNvGrpSpPr/>
          <p:nvPr/>
        </p:nvGrpSpPr>
        <p:grpSpPr>
          <a:xfrm>
            <a:off x="93165" y="141109"/>
            <a:ext cx="557215" cy="456050"/>
            <a:chOff x="10802938" y="304006"/>
            <a:chExt cx="550862" cy="450850"/>
          </a:xfrm>
        </p:grpSpPr>
        <p:sp>
          <p:nvSpPr>
            <p:cNvPr id="15" name="Freeform 14"/>
            <p:cNvSpPr>
              <a:spLocks/>
            </p:cNvSpPr>
            <p:nvPr/>
          </p:nvSpPr>
          <p:spPr bwMode="auto">
            <a:xfrm>
              <a:off x="11002963" y="304006"/>
              <a:ext cx="350837" cy="290513"/>
            </a:xfrm>
            <a:custGeom>
              <a:avLst/>
              <a:gdLst>
                <a:gd name="T0" fmla="*/ 7 w 221"/>
                <a:gd name="T1" fmla="*/ 2 h 146"/>
                <a:gd name="T2" fmla="*/ 7 w 221"/>
                <a:gd name="T3" fmla="*/ 2 h 146"/>
                <a:gd name="T4" fmla="*/ 2 w 221"/>
                <a:gd name="T5" fmla="*/ 0 h 146"/>
                <a:gd name="T6" fmla="*/ 0 w 221"/>
                <a:gd name="T7" fmla="*/ 2 h 146"/>
                <a:gd name="T8" fmla="*/ 0 w 221"/>
                <a:gd name="T9" fmla="*/ 6 h 146"/>
                <a:gd name="T10" fmla="*/ 64 w 221"/>
                <a:gd name="T11" fmla="*/ 140 h 146"/>
                <a:gd name="T12" fmla="*/ 64 w 221"/>
                <a:gd name="T13" fmla="*/ 140 h 146"/>
                <a:gd name="T14" fmla="*/ 69 w 221"/>
                <a:gd name="T15" fmla="*/ 146 h 146"/>
                <a:gd name="T16" fmla="*/ 74 w 221"/>
                <a:gd name="T17" fmla="*/ 146 h 146"/>
                <a:gd name="T18" fmla="*/ 76 w 221"/>
                <a:gd name="T19" fmla="*/ 146 h 146"/>
                <a:gd name="T20" fmla="*/ 81 w 221"/>
                <a:gd name="T21" fmla="*/ 144 h 146"/>
                <a:gd name="T22" fmla="*/ 216 w 221"/>
                <a:gd name="T23" fmla="*/ 30 h 146"/>
                <a:gd name="T24" fmla="*/ 216 w 221"/>
                <a:gd name="T25" fmla="*/ 30 h 146"/>
                <a:gd name="T26" fmla="*/ 221 w 221"/>
                <a:gd name="T27" fmla="*/ 26 h 146"/>
                <a:gd name="T28" fmla="*/ 219 w 221"/>
                <a:gd name="T29" fmla="*/ 24 h 146"/>
                <a:gd name="T30" fmla="*/ 214 w 221"/>
                <a:gd name="T31" fmla="*/ 26 h 146"/>
                <a:gd name="T32" fmla="*/ 125 w 221"/>
                <a:gd name="T33" fmla="*/ 52 h 146"/>
                <a:gd name="T34" fmla="*/ 125 w 221"/>
                <a:gd name="T35" fmla="*/ 52 h 146"/>
                <a:gd name="T36" fmla="*/ 118 w 221"/>
                <a:gd name="T37" fmla="*/ 54 h 146"/>
                <a:gd name="T38" fmla="*/ 108 w 221"/>
                <a:gd name="T39" fmla="*/ 52 h 146"/>
                <a:gd name="T40" fmla="*/ 98 w 221"/>
                <a:gd name="T41" fmla="*/ 50 h 146"/>
                <a:gd name="T42" fmla="*/ 7 w 221"/>
                <a:gd name="T43"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1" h="146">
                  <a:moveTo>
                    <a:pt x="7" y="2"/>
                  </a:moveTo>
                  <a:lnTo>
                    <a:pt x="7" y="2"/>
                  </a:lnTo>
                  <a:lnTo>
                    <a:pt x="2" y="0"/>
                  </a:lnTo>
                  <a:lnTo>
                    <a:pt x="0" y="2"/>
                  </a:lnTo>
                  <a:lnTo>
                    <a:pt x="0" y="6"/>
                  </a:lnTo>
                  <a:lnTo>
                    <a:pt x="64" y="140"/>
                  </a:lnTo>
                  <a:lnTo>
                    <a:pt x="64" y="140"/>
                  </a:lnTo>
                  <a:lnTo>
                    <a:pt x="69" y="146"/>
                  </a:lnTo>
                  <a:lnTo>
                    <a:pt x="74" y="146"/>
                  </a:lnTo>
                  <a:lnTo>
                    <a:pt x="76" y="146"/>
                  </a:lnTo>
                  <a:lnTo>
                    <a:pt x="81" y="144"/>
                  </a:lnTo>
                  <a:lnTo>
                    <a:pt x="216" y="30"/>
                  </a:lnTo>
                  <a:lnTo>
                    <a:pt x="216" y="30"/>
                  </a:lnTo>
                  <a:lnTo>
                    <a:pt x="221" y="26"/>
                  </a:lnTo>
                  <a:lnTo>
                    <a:pt x="219" y="24"/>
                  </a:lnTo>
                  <a:lnTo>
                    <a:pt x="214" y="26"/>
                  </a:lnTo>
                  <a:lnTo>
                    <a:pt x="125" y="52"/>
                  </a:lnTo>
                  <a:lnTo>
                    <a:pt x="125" y="52"/>
                  </a:lnTo>
                  <a:lnTo>
                    <a:pt x="118" y="54"/>
                  </a:lnTo>
                  <a:lnTo>
                    <a:pt x="108" y="52"/>
                  </a:lnTo>
                  <a:lnTo>
                    <a:pt x="98" y="50"/>
                  </a:lnTo>
                  <a:lnTo>
                    <a:pt x="7" y="2"/>
                  </a:lnTo>
                  <a:close/>
                </a:path>
              </a:pathLst>
            </a:custGeom>
            <a:solidFill>
              <a:srgbClr val="509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sp>
          <p:nvSpPr>
            <p:cNvPr id="16" name="Freeform 9"/>
            <p:cNvSpPr>
              <a:spLocks/>
            </p:cNvSpPr>
            <p:nvPr/>
          </p:nvSpPr>
          <p:spPr bwMode="auto">
            <a:xfrm>
              <a:off x="10802938" y="402431"/>
              <a:ext cx="312737" cy="352425"/>
            </a:xfrm>
            <a:custGeom>
              <a:avLst/>
              <a:gdLst>
                <a:gd name="T0" fmla="*/ 138 w 197"/>
                <a:gd name="T1" fmla="*/ 6 h 176"/>
                <a:gd name="T2" fmla="*/ 138 w 197"/>
                <a:gd name="T3" fmla="*/ 6 h 176"/>
                <a:gd name="T4" fmla="*/ 138 w 197"/>
                <a:gd name="T5" fmla="*/ 2 h 176"/>
                <a:gd name="T6" fmla="*/ 136 w 197"/>
                <a:gd name="T7" fmla="*/ 0 h 176"/>
                <a:gd name="T8" fmla="*/ 131 w 197"/>
                <a:gd name="T9" fmla="*/ 4 h 176"/>
                <a:gd name="T10" fmla="*/ 5 w 197"/>
                <a:gd name="T11" fmla="*/ 104 h 176"/>
                <a:gd name="T12" fmla="*/ 5 w 197"/>
                <a:gd name="T13" fmla="*/ 104 h 176"/>
                <a:gd name="T14" fmla="*/ 0 w 197"/>
                <a:gd name="T15" fmla="*/ 108 h 176"/>
                <a:gd name="T16" fmla="*/ 0 w 197"/>
                <a:gd name="T17" fmla="*/ 112 h 176"/>
                <a:gd name="T18" fmla="*/ 2 w 197"/>
                <a:gd name="T19" fmla="*/ 114 h 176"/>
                <a:gd name="T20" fmla="*/ 7 w 197"/>
                <a:gd name="T21" fmla="*/ 116 h 176"/>
                <a:gd name="T22" fmla="*/ 190 w 197"/>
                <a:gd name="T23" fmla="*/ 174 h 176"/>
                <a:gd name="T24" fmla="*/ 190 w 197"/>
                <a:gd name="T25" fmla="*/ 174 h 176"/>
                <a:gd name="T26" fmla="*/ 195 w 197"/>
                <a:gd name="T27" fmla="*/ 176 h 176"/>
                <a:gd name="T28" fmla="*/ 197 w 197"/>
                <a:gd name="T29" fmla="*/ 174 h 176"/>
                <a:gd name="T30" fmla="*/ 192 w 197"/>
                <a:gd name="T31" fmla="*/ 170 h 176"/>
                <a:gd name="T32" fmla="*/ 128 w 197"/>
                <a:gd name="T33" fmla="*/ 116 h 176"/>
                <a:gd name="T34" fmla="*/ 128 w 197"/>
                <a:gd name="T35" fmla="*/ 116 h 176"/>
                <a:gd name="T36" fmla="*/ 123 w 197"/>
                <a:gd name="T37" fmla="*/ 110 h 176"/>
                <a:gd name="T38" fmla="*/ 121 w 197"/>
                <a:gd name="T39" fmla="*/ 102 h 176"/>
                <a:gd name="T40" fmla="*/ 121 w 197"/>
                <a:gd name="T41" fmla="*/ 94 h 176"/>
                <a:gd name="T42" fmla="*/ 138 w 197"/>
                <a:gd name="T43" fmla="*/ 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76">
                  <a:moveTo>
                    <a:pt x="138" y="6"/>
                  </a:moveTo>
                  <a:lnTo>
                    <a:pt x="138" y="6"/>
                  </a:lnTo>
                  <a:lnTo>
                    <a:pt x="138" y="2"/>
                  </a:lnTo>
                  <a:lnTo>
                    <a:pt x="136" y="0"/>
                  </a:lnTo>
                  <a:lnTo>
                    <a:pt x="131" y="4"/>
                  </a:lnTo>
                  <a:lnTo>
                    <a:pt x="5" y="104"/>
                  </a:lnTo>
                  <a:lnTo>
                    <a:pt x="5" y="104"/>
                  </a:lnTo>
                  <a:lnTo>
                    <a:pt x="0" y="108"/>
                  </a:lnTo>
                  <a:lnTo>
                    <a:pt x="0" y="112"/>
                  </a:lnTo>
                  <a:lnTo>
                    <a:pt x="2" y="114"/>
                  </a:lnTo>
                  <a:lnTo>
                    <a:pt x="7" y="116"/>
                  </a:lnTo>
                  <a:lnTo>
                    <a:pt x="190" y="174"/>
                  </a:lnTo>
                  <a:lnTo>
                    <a:pt x="190" y="174"/>
                  </a:lnTo>
                  <a:lnTo>
                    <a:pt x="195" y="176"/>
                  </a:lnTo>
                  <a:lnTo>
                    <a:pt x="197" y="174"/>
                  </a:lnTo>
                  <a:lnTo>
                    <a:pt x="192" y="170"/>
                  </a:lnTo>
                  <a:lnTo>
                    <a:pt x="128" y="116"/>
                  </a:lnTo>
                  <a:lnTo>
                    <a:pt x="128" y="116"/>
                  </a:lnTo>
                  <a:lnTo>
                    <a:pt x="123" y="110"/>
                  </a:lnTo>
                  <a:lnTo>
                    <a:pt x="121" y="102"/>
                  </a:lnTo>
                  <a:lnTo>
                    <a:pt x="121" y="94"/>
                  </a:lnTo>
                  <a:lnTo>
                    <a:pt x="138" y="6"/>
                  </a:lnTo>
                  <a:close/>
                </a:path>
              </a:pathLst>
            </a:custGeom>
            <a:solidFill>
              <a:srgbClr val="667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gr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spTree>
    <p:extLst>
      <p:ext uri="{BB962C8B-B14F-4D97-AF65-F5344CB8AC3E}">
        <p14:creationId xmlns:p14="http://schemas.microsoft.com/office/powerpoint/2010/main" val="31800450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7" name="Freeform 26"/>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 name="Freeform 27"/>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838200" y="0"/>
            <a:ext cx="9677400" cy="719667"/>
          </a:xfrm>
        </p:spPr>
        <p:txBody>
          <a:bodyPr/>
          <a:lstStyle>
            <a:lvl1pPr algn="l" rtl="0">
              <a:defRPr/>
            </a:lvl1pPr>
          </a:lstStyle>
          <a:p>
            <a:r>
              <a:rPr lang="en-US" dirty="0"/>
              <a:t>Click to edit Master title style</a:t>
            </a:r>
          </a:p>
        </p:txBody>
      </p:sp>
      <p:sp>
        <p:nvSpPr>
          <p:cNvPr id="3" name="Content Placeholder 2"/>
          <p:cNvSpPr>
            <a:spLocks noGrp="1"/>
          </p:cNvSpPr>
          <p:nvPr>
            <p:ph sz="half" idx="1"/>
          </p:nvPr>
        </p:nvSpPr>
        <p:spPr>
          <a:xfrm>
            <a:off x="838200" y="952500"/>
            <a:ext cx="4343400" cy="5050295"/>
          </a:xfrm>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952500"/>
            <a:ext cx="5257800" cy="5050295"/>
          </a:xfrm>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85FC55E-D7AA-4507-97DA-CFE96CCDFE05}" type="slidenum">
              <a:rPr lang="en-US" smtClean="0"/>
              <a:t>‹#›</a:t>
            </a:fld>
            <a:endParaRPr lang="en-US"/>
          </a:p>
        </p:txBody>
      </p:sp>
      <p:grpSp>
        <p:nvGrpSpPr>
          <p:cNvPr id="11" name="Group 10"/>
          <p:cNvGrpSpPr/>
          <p:nvPr/>
        </p:nvGrpSpPr>
        <p:grpSpPr>
          <a:xfrm>
            <a:off x="93165" y="141109"/>
            <a:ext cx="557215" cy="456050"/>
            <a:chOff x="10802938" y="304006"/>
            <a:chExt cx="550862" cy="450850"/>
          </a:xfrm>
        </p:grpSpPr>
        <p:sp>
          <p:nvSpPr>
            <p:cNvPr id="12" name="Freeform 11"/>
            <p:cNvSpPr>
              <a:spLocks/>
            </p:cNvSpPr>
            <p:nvPr/>
          </p:nvSpPr>
          <p:spPr bwMode="auto">
            <a:xfrm>
              <a:off x="11002963" y="304006"/>
              <a:ext cx="350837" cy="290513"/>
            </a:xfrm>
            <a:custGeom>
              <a:avLst/>
              <a:gdLst>
                <a:gd name="T0" fmla="*/ 7 w 221"/>
                <a:gd name="T1" fmla="*/ 2 h 146"/>
                <a:gd name="T2" fmla="*/ 7 w 221"/>
                <a:gd name="T3" fmla="*/ 2 h 146"/>
                <a:gd name="T4" fmla="*/ 2 w 221"/>
                <a:gd name="T5" fmla="*/ 0 h 146"/>
                <a:gd name="T6" fmla="*/ 0 w 221"/>
                <a:gd name="T7" fmla="*/ 2 h 146"/>
                <a:gd name="T8" fmla="*/ 0 w 221"/>
                <a:gd name="T9" fmla="*/ 6 h 146"/>
                <a:gd name="T10" fmla="*/ 64 w 221"/>
                <a:gd name="T11" fmla="*/ 140 h 146"/>
                <a:gd name="T12" fmla="*/ 64 w 221"/>
                <a:gd name="T13" fmla="*/ 140 h 146"/>
                <a:gd name="T14" fmla="*/ 69 w 221"/>
                <a:gd name="T15" fmla="*/ 146 h 146"/>
                <a:gd name="T16" fmla="*/ 74 w 221"/>
                <a:gd name="T17" fmla="*/ 146 h 146"/>
                <a:gd name="T18" fmla="*/ 76 w 221"/>
                <a:gd name="T19" fmla="*/ 146 h 146"/>
                <a:gd name="T20" fmla="*/ 81 w 221"/>
                <a:gd name="T21" fmla="*/ 144 h 146"/>
                <a:gd name="T22" fmla="*/ 216 w 221"/>
                <a:gd name="T23" fmla="*/ 30 h 146"/>
                <a:gd name="T24" fmla="*/ 216 w 221"/>
                <a:gd name="T25" fmla="*/ 30 h 146"/>
                <a:gd name="T26" fmla="*/ 221 w 221"/>
                <a:gd name="T27" fmla="*/ 26 h 146"/>
                <a:gd name="T28" fmla="*/ 219 w 221"/>
                <a:gd name="T29" fmla="*/ 24 h 146"/>
                <a:gd name="T30" fmla="*/ 214 w 221"/>
                <a:gd name="T31" fmla="*/ 26 h 146"/>
                <a:gd name="T32" fmla="*/ 125 w 221"/>
                <a:gd name="T33" fmla="*/ 52 h 146"/>
                <a:gd name="T34" fmla="*/ 125 w 221"/>
                <a:gd name="T35" fmla="*/ 52 h 146"/>
                <a:gd name="T36" fmla="*/ 118 w 221"/>
                <a:gd name="T37" fmla="*/ 54 h 146"/>
                <a:gd name="T38" fmla="*/ 108 w 221"/>
                <a:gd name="T39" fmla="*/ 52 h 146"/>
                <a:gd name="T40" fmla="*/ 98 w 221"/>
                <a:gd name="T41" fmla="*/ 50 h 146"/>
                <a:gd name="T42" fmla="*/ 7 w 221"/>
                <a:gd name="T43"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1" h="146">
                  <a:moveTo>
                    <a:pt x="7" y="2"/>
                  </a:moveTo>
                  <a:lnTo>
                    <a:pt x="7" y="2"/>
                  </a:lnTo>
                  <a:lnTo>
                    <a:pt x="2" y="0"/>
                  </a:lnTo>
                  <a:lnTo>
                    <a:pt x="0" y="2"/>
                  </a:lnTo>
                  <a:lnTo>
                    <a:pt x="0" y="6"/>
                  </a:lnTo>
                  <a:lnTo>
                    <a:pt x="64" y="140"/>
                  </a:lnTo>
                  <a:lnTo>
                    <a:pt x="64" y="140"/>
                  </a:lnTo>
                  <a:lnTo>
                    <a:pt x="69" y="146"/>
                  </a:lnTo>
                  <a:lnTo>
                    <a:pt x="74" y="146"/>
                  </a:lnTo>
                  <a:lnTo>
                    <a:pt x="76" y="146"/>
                  </a:lnTo>
                  <a:lnTo>
                    <a:pt x="81" y="144"/>
                  </a:lnTo>
                  <a:lnTo>
                    <a:pt x="216" y="30"/>
                  </a:lnTo>
                  <a:lnTo>
                    <a:pt x="216" y="30"/>
                  </a:lnTo>
                  <a:lnTo>
                    <a:pt x="221" y="26"/>
                  </a:lnTo>
                  <a:lnTo>
                    <a:pt x="219" y="24"/>
                  </a:lnTo>
                  <a:lnTo>
                    <a:pt x="214" y="26"/>
                  </a:lnTo>
                  <a:lnTo>
                    <a:pt x="125" y="52"/>
                  </a:lnTo>
                  <a:lnTo>
                    <a:pt x="125" y="52"/>
                  </a:lnTo>
                  <a:lnTo>
                    <a:pt x="118" y="54"/>
                  </a:lnTo>
                  <a:lnTo>
                    <a:pt x="108" y="52"/>
                  </a:lnTo>
                  <a:lnTo>
                    <a:pt x="98" y="50"/>
                  </a:lnTo>
                  <a:lnTo>
                    <a:pt x="7" y="2"/>
                  </a:lnTo>
                  <a:close/>
                </a:path>
              </a:pathLst>
            </a:custGeom>
            <a:solidFill>
              <a:srgbClr val="509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0802938" y="402431"/>
              <a:ext cx="312737" cy="352425"/>
            </a:xfrm>
            <a:custGeom>
              <a:avLst/>
              <a:gdLst>
                <a:gd name="T0" fmla="*/ 138 w 197"/>
                <a:gd name="T1" fmla="*/ 6 h 176"/>
                <a:gd name="T2" fmla="*/ 138 w 197"/>
                <a:gd name="T3" fmla="*/ 6 h 176"/>
                <a:gd name="T4" fmla="*/ 138 w 197"/>
                <a:gd name="T5" fmla="*/ 2 h 176"/>
                <a:gd name="T6" fmla="*/ 136 w 197"/>
                <a:gd name="T7" fmla="*/ 0 h 176"/>
                <a:gd name="T8" fmla="*/ 131 w 197"/>
                <a:gd name="T9" fmla="*/ 4 h 176"/>
                <a:gd name="T10" fmla="*/ 5 w 197"/>
                <a:gd name="T11" fmla="*/ 104 h 176"/>
                <a:gd name="T12" fmla="*/ 5 w 197"/>
                <a:gd name="T13" fmla="*/ 104 h 176"/>
                <a:gd name="T14" fmla="*/ 0 w 197"/>
                <a:gd name="T15" fmla="*/ 108 h 176"/>
                <a:gd name="T16" fmla="*/ 0 w 197"/>
                <a:gd name="T17" fmla="*/ 112 h 176"/>
                <a:gd name="T18" fmla="*/ 2 w 197"/>
                <a:gd name="T19" fmla="*/ 114 h 176"/>
                <a:gd name="T20" fmla="*/ 7 w 197"/>
                <a:gd name="T21" fmla="*/ 116 h 176"/>
                <a:gd name="T22" fmla="*/ 190 w 197"/>
                <a:gd name="T23" fmla="*/ 174 h 176"/>
                <a:gd name="T24" fmla="*/ 190 w 197"/>
                <a:gd name="T25" fmla="*/ 174 h 176"/>
                <a:gd name="T26" fmla="*/ 195 w 197"/>
                <a:gd name="T27" fmla="*/ 176 h 176"/>
                <a:gd name="T28" fmla="*/ 197 w 197"/>
                <a:gd name="T29" fmla="*/ 174 h 176"/>
                <a:gd name="T30" fmla="*/ 192 w 197"/>
                <a:gd name="T31" fmla="*/ 170 h 176"/>
                <a:gd name="T32" fmla="*/ 128 w 197"/>
                <a:gd name="T33" fmla="*/ 116 h 176"/>
                <a:gd name="T34" fmla="*/ 128 w 197"/>
                <a:gd name="T35" fmla="*/ 116 h 176"/>
                <a:gd name="T36" fmla="*/ 123 w 197"/>
                <a:gd name="T37" fmla="*/ 110 h 176"/>
                <a:gd name="T38" fmla="*/ 121 w 197"/>
                <a:gd name="T39" fmla="*/ 102 h 176"/>
                <a:gd name="T40" fmla="*/ 121 w 197"/>
                <a:gd name="T41" fmla="*/ 94 h 176"/>
                <a:gd name="T42" fmla="*/ 138 w 197"/>
                <a:gd name="T43" fmla="*/ 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76">
                  <a:moveTo>
                    <a:pt x="138" y="6"/>
                  </a:moveTo>
                  <a:lnTo>
                    <a:pt x="138" y="6"/>
                  </a:lnTo>
                  <a:lnTo>
                    <a:pt x="138" y="2"/>
                  </a:lnTo>
                  <a:lnTo>
                    <a:pt x="136" y="0"/>
                  </a:lnTo>
                  <a:lnTo>
                    <a:pt x="131" y="4"/>
                  </a:lnTo>
                  <a:lnTo>
                    <a:pt x="5" y="104"/>
                  </a:lnTo>
                  <a:lnTo>
                    <a:pt x="5" y="104"/>
                  </a:lnTo>
                  <a:lnTo>
                    <a:pt x="0" y="108"/>
                  </a:lnTo>
                  <a:lnTo>
                    <a:pt x="0" y="112"/>
                  </a:lnTo>
                  <a:lnTo>
                    <a:pt x="2" y="114"/>
                  </a:lnTo>
                  <a:lnTo>
                    <a:pt x="7" y="116"/>
                  </a:lnTo>
                  <a:lnTo>
                    <a:pt x="190" y="174"/>
                  </a:lnTo>
                  <a:lnTo>
                    <a:pt x="190" y="174"/>
                  </a:lnTo>
                  <a:lnTo>
                    <a:pt x="195" y="176"/>
                  </a:lnTo>
                  <a:lnTo>
                    <a:pt x="197" y="174"/>
                  </a:lnTo>
                  <a:lnTo>
                    <a:pt x="192" y="170"/>
                  </a:lnTo>
                  <a:lnTo>
                    <a:pt x="128" y="116"/>
                  </a:lnTo>
                  <a:lnTo>
                    <a:pt x="128" y="116"/>
                  </a:lnTo>
                  <a:lnTo>
                    <a:pt x="123" y="110"/>
                  </a:lnTo>
                  <a:lnTo>
                    <a:pt x="121" y="102"/>
                  </a:lnTo>
                  <a:lnTo>
                    <a:pt x="121" y="94"/>
                  </a:lnTo>
                  <a:lnTo>
                    <a:pt x="138" y="6"/>
                  </a:lnTo>
                  <a:close/>
                </a:path>
              </a:pathLst>
            </a:custGeom>
            <a:solidFill>
              <a:srgbClr val="667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grpSp>
        <p:nvGrpSpPr>
          <p:cNvPr id="15" name="Group 14"/>
          <p:cNvGrpSpPr/>
          <p:nvPr/>
        </p:nvGrpSpPr>
        <p:grpSpPr>
          <a:xfrm>
            <a:off x="93165" y="141109"/>
            <a:ext cx="557215" cy="456050"/>
            <a:chOff x="10802938" y="304006"/>
            <a:chExt cx="550862" cy="450850"/>
          </a:xfrm>
        </p:grpSpPr>
        <p:sp>
          <p:nvSpPr>
            <p:cNvPr id="16" name="Freeform 15"/>
            <p:cNvSpPr>
              <a:spLocks/>
            </p:cNvSpPr>
            <p:nvPr/>
          </p:nvSpPr>
          <p:spPr bwMode="auto">
            <a:xfrm>
              <a:off x="11002963" y="304006"/>
              <a:ext cx="350837" cy="290513"/>
            </a:xfrm>
            <a:custGeom>
              <a:avLst/>
              <a:gdLst>
                <a:gd name="T0" fmla="*/ 7 w 221"/>
                <a:gd name="T1" fmla="*/ 2 h 146"/>
                <a:gd name="T2" fmla="*/ 7 w 221"/>
                <a:gd name="T3" fmla="*/ 2 h 146"/>
                <a:gd name="T4" fmla="*/ 2 w 221"/>
                <a:gd name="T5" fmla="*/ 0 h 146"/>
                <a:gd name="T6" fmla="*/ 0 w 221"/>
                <a:gd name="T7" fmla="*/ 2 h 146"/>
                <a:gd name="T8" fmla="*/ 0 w 221"/>
                <a:gd name="T9" fmla="*/ 6 h 146"/>
                <a:gd name="T10" fmla="*/ 64 w 221"/>
                <a:gd name="T11" fmla="*/ 140 h 146"/>
                <a:gd name="T12" fmla="*/ 64 w 221"/>
                <a:gd name="T13" fmla="*/ 140 h 146"/>
                <a:gd name="T14" fmla="*/ 69 w 221"/>
                <a:gd name="T15" fmla="*/ 146 h 146"/>
                <a:gd name="T16" fmla="*/ 74 w 221"/>
                <a:gd name="T17" fmla="*/ 146 h 146"/>
                <a:gd name="T18" fmla="*/ 76 w 221"/>
                <a:gd name="T19" fmla="*/ 146 h 146"/>
                <a:gd name="T20" fmla="*/ 81 w 221"/>
                <a:gd name="T21" fmla="*/ 144 h 146"/>
                <a:gd name="T22" fmla="*/ 216 w 221"/>
                <a:gd name="T23" fmla="*/ 30 h 146"/>
                <a:gd name="T24" fmla="*/ 216 w 221"/>
                <a:gd name="T25" fmla="*/ 30 h 146"/>
                <a:gd name="T26" fmla="*/ 221 w 221"/>
                <a:gd name="T27" fmla="*/ 26 h 146"/>
                <a:gd name="T28" fmla="*/ 219 w 221"/>
                <a:gd name="T29" fmla="*/ 24 h 146"/>
                <a:gd name="T30" fmla="*/ 214 w 221"/>
                <a:gd name="T31" fmla="*/ 26 h 146"/>
                <a:gd name="T32" fmla="*/ 125 w 221"/>
                <a:gd name="T33" fmla="*/ 52 h 146"/>
                <a:gd name="T34" fmla="*/ 125 w 221"/>
                <a:gd name="T35" fmla="*/ 52 h 146"/>
                <a:gd name="T36" fmla="*/ 118 w 221"/>
                <a:gd name="T37" fmla="*/ 54 h 146"/>
                <a:gd name="T38" fmla="*/ 108 w 221"/>
                <a:gd name="T39" fmla="*/ 52 h 146"/>
                <a:gd name="T40" fmla="*/ 98 w 221"/>
                <a:gd name="T41" fmla="*/ 50 h 146"/>
                <a:gd name="T42" fmla="*/ 7 w 221"/>
                <a:gd name="T43"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1" h="146">
                  <a:moveTo>
                    <a:pt x="7" y="2"/>
                  </a:moveTo>
                  <a:lnTo>
                    <a:pt x="7" y="2"/>
                  </a:lnTo>
                  <a:lnTo>
                    <a:pt x="2" y="0"/>
                  </a:lnTo>
                  <a:lnTo>
                    <a:pt x="0" y="2"/>
                  </a:lnTo>
                  <a:lnTo>
                    <a:pt x="0" y="6"/>
                  </a:lnTo>
                  <a:lnTo>
                    <a:pt x="64" y="140"/>
                  </a:lnTo>
                  <a:lnTo>
                    <a:pt x="64" y="140"/>
                  </a:lnTo>
                  <a:lnTo>
                    <a:pt x="69" y="146"/>
                  </a:lnTo>
                  <a:lnTo>
                    <a:pt x="74" y="146"/>
                  </a:lnTo>
                  <a:lnTo>
                    <a:pt x="76" y="146"/>
                  </a:lnTo>
                  <a:lnTo>
                    <a:pt x="81" y="144"/>
                  </a:lnTo>
                  <a:lnTo>
                    <a:pt x="216" y="30"/>
                  </a:lnTo>
                  <a:lnTo>
                    <a:pt x="216" y="30"/>
                  </a:lnTo>
                  <a:lnTo>
                    <a:pt x="221" y="26"/>
                  </a:lnTo>
                  <a:lnTo>
                    <a:pt x="219" y="24"/>
                  </a:lnTo>
                  <a:lnTo>
                    <a:pt x="214" y="26"/>
                  </a:lnTo>
                  <a:lnTo>
                    <a:pt x="125" y="52"/>
                  </a:lnTo>
                  <a:lnTo>
                    <a:pt x="125" y="52"/>
                  </a:lnTo>
                  <a:lnTo>
                    <a:pt x="118" y="54"/>
                  </a:lnTo>
                  <a:lnTo>
                    <a:pt x="108" y="52"/>
                  </a:lnTo>
                  <a:lnTo>
                    <a:pt x="98" y="50"/>
                  </a:lnTo>
                  <a:lnTo>
                    <a:pt x="7" y="2"/>
                  </a:lnTo>
                  <a:close/>
                </a:path>
              </a:pathLst>
            </a:custGeom>
            <a:solidFill>
              <a:srgbClr val="509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10802938" y="402431"/>
              <a:ext cx="312737" cy="352425"/>
            </a:xfrm>
            <a:custGeom>
              <a:avLst/>
              <a:gdLst>
                <a:gd name="T0" fmla="*/ 138 w 197"/>
                <a:gd name="T1" fmla="*/ 6 h 176"/>
                <a:gd name="T2" fmla="*/ 138 w 197"/>
                <a:gd name="T3" fmla="*/ 6 h 176"/>
                <a:gd name="T4" fmla="*/ 138 w 197"/>
                <a:gd name="T5" fmla="*/ 2 h 176"/>
                <a:gd name="T6" fmla="*/ 136 w 197"/>
                <a:gd name="T7" fmla="*/ 0 h 176"/>
                <a:gd name="T8" fmla="*/ 131 w 197"/>
                <a:gd name="T9" fmla="*/ 4 h 176"/>
                <a:gd name="T10" fmla="*/ 5 w 197"/>
                <a:gd name="T11" fmla="*/ 104 h 176"/>
                <a:gd name="T12" fmla="*/ 5 w 197"/>
                <a:gd name="T13" fmla="*/ 104 h 176"/>
                <a:gd name="T14" fmla="*/ 0 w 197"/>
                <a:gd name="T15" fmla="*/ 108 h 176"/>
                <a:gd name="T16" fmla="*/ 0 w 197"/>
                <a:gd name="T17" fmla="*/ 112 h 176"/>
                <a:gd name="T18" fmla="*/ 2 w 197"/>
                <a:gd name="T19" fmla="*/ 114 h 176"/>
                <a:gd name="T20" fmla="*/ 7 w 197"/>
                <a:gd name="T21" fmla="*/ 116 h 176"/>
                <a:gd name="T22" fmla="*/ 190 w 197"/>
                <a:gd name="T23" fmla="*/ 174 h 176"/>
                <a:gd name="T24" fmla="*/ 190 w 197"/>
                <a:gd name="T25" fmla="*/ 174 h 176"/>
                <a:gd name="T26" fmla="*/ 195 w 197"/>
                <a:gd name="T27" fmla="*/ 176 h 176"/>
                <a:gd name="T28" fmla="*/ 197 w 197"/>
                <a:gd name="T29" fmla="*/ 174 h 176"/>
                <a:gd name="T30" fmla="*/ 192 w 197"/>
                <a:gd name="T31" fmla="*/ 170 h 176"/>
                <a:gd name="T32" fmla="*/ 128 w 197"/>
                <a:gd name="T33" fmla="*/ 116 h 176"/>
                <a:gd name="T34" fmla="*/ 128 w 197"/>
                <a:gd name="T35" fmla="*/ 116 h 176"/>
                <a:gd name="T36" fmla="*/ 123 w 197"/>
                <a:gd name="T37" fmla="*/ 110 h 176"/>
                <a:gd name="T38" fmla="*/ 121 w 197"/>
                <a:gd name="T39" fmla="*/ 102 h 176"/>
                <a:gd name="T40" fmla="*/ 121 w 197"/>
                <a:gd name="T41" fmla="*/ 94 h 176"/>
                <a:gd name="T42" fmla="*/ 138 w 197"/>
                <a:gd name="T43" fmla="*/ 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76">
                  <a:moveTo>
                    <a:pt x="138" y="6"/>
                  </a:moveTo>
                  <a:lnTo>
                    <a:pt x="138" y="6"/>
                  </a:lnTo>
                  <a:lnTo>
                    <a:pt x="138" y="2"/>
                  </a:lnTo>
                  <a:lnTo>
                    <a:pt x="136" y="0"/>
                  </a:lnTo>
                  <a:lnTo>
                    <a:pt x="131" y="4"/>
                  </a:lnTo>
                  <a:lnTo>
                    <a:pt x="5" y="104"/>
                  </a:lnTo>
                  <a:lnTo>
                    <a:pt x="5" y="104"/>
                  </a:lnTo>
                  <a:lnTo>
                    <a:pt x="0" y="108"/>
                  </a:lnTo>
                  <a:lnTo>
                    <a:pt x="0" y="112"/>
                  </a:lnTo>
                  <a:lnTo>
                    <a:pt x="2" y="114"/>
                  </a:lnTo>
                  <a:lnTo>
                    <a:pt x="7" y="116"/>
                  </a:lnTo>
                  <a:lnTo>
                    <a:pt x="190" y="174"/>
                  </a:lnTo>
                  <a:lnTo>
                    <a:pt x="190" y="174"/>
                  </a:lnTo>
                  <a:lnTo>
                    <a:pt x="195" y="176"/>
                  </a:lnTo>
                  <a:lnTo>
                    <a:pt x="197" y="174"/>
                  </a:lnTo>
                  <a:lnTo>
                    <a:pt x="192" y="170"/>
                  </a:lnTo>
                  <a:lnTo>
                    <a:pt x="128" y="116"/>
                  </a:lnTo>
                  <a:lnTo>
                    <a:pt x="128" y="116"/>
                  </a:lnTo>
                  <a:lnTo>
                    <a:pt x="123" y="110"/>
                  </a:lnTo>
                  <a:lnTo>
                    <a:pt x="121" y="102"/>
                  </a:lnTo>
                  <a:lnTo>
                    <a:pt x="121" y="94"/>
                  </a:lnTo>
                  <a:lnTo>
                    <a:pt x="138" y="6"/>
                  </a:lnTo>
                  <a:close/>
                </a:path>
              </a:pathLst>
            </a:custGeom>
            <a:solidFill>
              <a:srgbClr val="667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1" name="Picture 2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3759" y="6166984"/>
            <a:ext cx="571500" cy="571500"/>
          </a:xfrm>
          <a:prstGeom prst="rect">
            <a:avLst/>
          </a:prstGeom>
        </p:spPr>
      </p:pic>
    </p:spTree>
    <p:extLst>
      <p:ext uri="{BB962C8B-B14F-4D97-AF65-F5344CB8AC3E}">
        <p14:creationId xmlns:p14="http://schemas.microsoft.com/office/powerpoint/2010/main" val="371583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0" name="Freeform 19"/>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839788" y="952500"/>
            <a:ext cx="3932237" cy="1104900"/>
          </a:xfrm>
        </p:spPr>
        <p:txBody>
          <a:bodyPr anchor="b"/>
          <a:lstStyle>
            <a:lvl1pPr algn="l" rtl="0">
              <a:defRPr sz="3200"/>
            </a:lvl1pPr>
          </a:lstStyle>
          <a:p>
            <a:r>
              <a:rPr lang="en-US" dirty="0"/>
              <a:t>Click to edit Master title style</a:t>
            </a:r>
          </a:p>
        </p:txBody>
      </p:sp>
      <p:sp>
        <p:nvSpPr>
          <p:cNvPr id="3" name="Content Placeholder 2"/>
          <p:cNvSpPr>
            <a:spLocks noGrp="1"/>
          </p:cNvSpPr>
          <p:nvPr>
            <p:ph idx="1"/>
          </p:nvPr>
        </p:nvSpPr>
        <p:spPr>
          <a:xfrm>
            <a:off x="5183188" y="952501"/>
            <a:ext cx="6172200" cy="4908550"/>
          </a:xfrm>
        </p:spPr>
        <p:txBody>
          <a:bodyPr/>
          <a:lstStyle>
            <a:lvl1pPr algn="l" rtl="0">
              <a:defRPr sz="3200"/>
            </a:lvl1pPr>
            <a:lvl2pPr algn="l" rtl="0">
              <a:defRPr sz="2800"/>
            </a:lvl2pPr>
            <a:lvl3pPr algn="l" rtl="0">
              <a:defRPr sz="2400"/>
            </a:lvl3pPr>
            <a:lvl4pPr algn="l" rtl="0">
              <a:defRPr sz="2000"/>
            </a:lvl4pPr>
            <a:lvl5pPr algn="l" rtl="0">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lgn="l"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pPr algn="l"/>
            <a:fld id="{085FC55E-D7AA-4507-97DA-CFE96CCDFE05}" type="slidenum">
              <a:rPr lang="en-US" smtClean="0"/>
              <a:pPr algn="l"/>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3759" y="6166984"/>
            <a:ext cx="571500" cy="571500"/>
          </a:xfrm>
          <a:prstGeom prst="rect">
            <a:avLst/>
          </a:prstGeom>
        </p:spPr>
      </p:pic>
    </p:spTree>
    <p:extLst>
      <p:ext uri="{BB962C8B-B14F-4D97-AF65-F5344CB8AC3E}">
        <p14:creationId xmlns:p14="http://schemas.microsoft.com/office/powerpoint/2010/main" val="150629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0" name="Freeform 19"/>
          <p:cNvSpPr>
            <a:spLocks/>
          </p:cNvSpPr>
          <p:nvPr/>
        </p:nvSpPr>
        <p:spPr bwMode="auto">
          <a:xfrm>
            <a:off x="10759892" y="2280298"/>
            <a:ext cx="1432109" cy="3821700"/>
          </a:xfrm>
          <a:custGeom>
            <a:avLst/>
            <a:gdLst>
              <a:gd name="connsiteX0" fmla="*/ 91192 w 1432109"/>
              <a:gd name="connsiteY0" fmla="*/ 0 h 3821700"/>
              <a:gd name="connsiteX1" fmla="*/ 156580 w 1432109"/>
              <a:gd name="connsiteY1" fmla="*/ 20498 h 3821700"/>
              <a:gd name="connsiteX2" fmla="*/ 1432109 w 1432109"/>
              <a:gd name="connsiteY2" fmla="*/ 864125 h 3821700"/>
              <a:gd name="connsiteX3" fmla="*/ 1432109 w 1432109"/>
              <a:gd name="connsiteY3" fmla="*/ 3821700 h 3821700"/>
              <a:gd name="connsiteX4" fmla="*/ 1386494 w 1432109"/>
              <a:gd name="connsiteY4" fmla="*/ 3747812 h 3821700"/>
              <a:gd name="connsiteX5" fmla="*/ 7863 w 1432109"/>
              <a:gd name="connsiteY5" fmla="*/ 127102 h 3821700"/>
              <a:gd name="connsiteX6" fmla="*/ 91192 w 1432109"/>
              <a:gd name="connsiteY6" fmla="*/ 0 h 38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109" h="3821700">
                <a:moveTo>
                  <a:pt x="91192" y="0"/>
                </a:moveTo>
                <a:cubicBezTo>
                  <a:pt x="112098" y="-66"/>
                  <a:pt x="134642" y="6214"/>
                  <a:pt x="156580" y="20498"/>
                </a:cubicBezTo>
                <a:lnTo>
                  <a:pt x="1432109" y="864125"/>
                </a:lnTo>
                <a:lnTo>
                  <a:pt x="1432109" y="3821700"/>
                </a:lnTo>
                <a:lnTo>
                  <a:pt x="1386494" y="3747812"/>
                </a:lnTo>
                <a:lnTo>
                  <a:pt x="7863" y="127102"/>
                </a:lnTo>
                <a:cubicBezTo>
                  <a:pt x="-19501" y="57503"/>
                  <a:pt x="28474" y="198"/>
                  <a:pt x="91192" y="0"/>
                </a:cubicBezTo>
                <a:close/>
              </a:path>
            </a:pathLst>
          </a:custGeom>
          <a:solidFill>
            <a:srgbClr val="509EC3">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auto">
          <a:xfrm>
            <a:off x="8132039" y="3629237"/>
            <a:ext cx="2891466" cy="3228763"/>
          </a:xfrm>
          <a:custGeom>
            <a:avLst/>
            <a:gdLst>
              <a:gd name="connsiteX0" fmla="*/ 2841511 w 2891466"/>
              <a:gd name="connsiteY0" fmla="*/ 602 h 3228763"/>
              <a:gd name="connsiteX1" fmla="*/ 2890616 w 2891466"/>
              <a:gd name="connsiteY1" fmla="*/ 96699 h 3228763"/>
              <a:gd name="connsiteX2" fmla="*/ 2529266 w 2891466"/>
              <a:gd name="connsiteY2" fmla="*/ 2454519 h 3228763"/>
              <a:gd name="connsiteX3" fmla="*/ 2677843 w 2891466"/>
              <a:gd name="connsiteY3" fmla="*/ 3044433 h 3228763"/>
              <a:gd name="connsiteX4" fmla="*/ 2851124 w 2891466"/>
              <a:gd name="connsiteY4" fmla="*/ 3228763 h 3228763"/>
              <a:gd name="connsiteX5" fmla="*/ 568912 w 2891466"/>
              <a:gd name="connsiteY5" fmla="*/ 3228763 h 3228763"/>
              <a:gd name="connsiteX6" fmla="*/ 107620 w 2891466"/>
              <a:gd name="connsiteY6" fmla="*/ 3044433 h 3228763"/>
              <a:gd name="connsiteX7" fmla="*/ 65227 w 2891466"/>
              <a:gd name="connsiteY7" fmla="*/ 2722578 h 3228763"/>
              <a:gd name="connsiteX8" fmla="*/ 2742442 w 2891466"/>
              <a:gd name="connsiteY8" fmla="*/ 42443 h 3228763"/>
              <a:gd name="connsiteX9" fmla="*/ 2841511 w 2891466"/>
              <a:gd name="connsiteY9" fmla="*/ 602 h 322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1466" h="3228763">
                <a:moveTo>
                  <a:pt x="2841511" y="602"/>
                </a:moveTo>
                <a:cubicBezTo>
                  <a:pt x="2873053" y="4855"/>
                  <a:pt x="2896268" y="32098"/>
                  <a:pt x="2890616" y="96699"/>
                </a:cubicBezTo>
                <a:lnTo>
                  <a:pt x="2529266" y="2454519"/>
                </a:lnTo>
                <a:cubicBezTo>
                  <a:pt x="2489699" y="2730394"/>
                  <a:pt x="2511098" y="2860516"/>
                  <a:pt x="2677843" y="3044433"/>
                </a:cubicBezTo>
                <a:lnTo>
                  <a:pt x="2851124" y="3228763"/>
                </a:lnTo>
                <a:lnTo>
                  <a:pt x="568912" y="3228763"/>
                </a:lnTo>
                <a:lnTo>
                  <a:pt x="107620" y="3044433"/>
                </a:lnTo>
                <a:cubicBezTo>
                  <a:pt x="-14715" y="2987879"/>
                  <a:pt x="-38132" y="2826031"/>
                  <a:pt x="65227" y="2722578"/>
                </a:cubicBezTo>
                <a:lnTo>
                  <a:pt x="2742442" y="42443"/>
                </a:lnTo>
                <a:cubicBezTo>
                  <a:pt x="2770098" y="15085"/>
                  <a:pt x="2809968" y="-3651"/>
                  <a:pt x="2841511" y="602"/>
                </a:cubicBezTo>
                <a:close/>
              </a:path>
            </a:pathLst>
          </a:custGeom>
          <a:solidFill>
            <a:srgbClr val="66747C">
              <a:alpha val="11000"/>
            </a:srgb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839788" y="952500"/>
            <a:ext cx="3932237" cy="1104900"/>
          </a:xfrm>
        </p:spPr>
        <p:txBody>
          <a:bodyPr anchor="b"/>
          <a:lstStyle>
            <a:lvl1pPr algn="l" rtl="0">
              <a:defRPr sz="3200"/>
            </a:lvl1pPr>
          </a:lstStyle>
          <a:p>
            <a:r>
              <a:rPr lang="en-US" dirty="0"/>
              <a:t>Click to edit Master title style</a:t>
            </a:r>
          </a:p>
        </p:txBody>
      </p:sp>
      <p:sp>
        <p:nvSpPr>
          <p:cNvPr id="3" name="Picture Placeholder 2"/>
          <p:cNvSpPr>
            <a:spLocks noGrp="1"/>
          </p:cNvSpPr>
          <p:nvPr>
            <p:ph type="pic" idx="1"/>
          </p:nvPr>
        </p:nvSpPr>
        <p:spPr>
          <a:xfrm>
            <a:off x="5183188" y="952501"/>
            <a:ext cx="6172200" cy="4908550"/>
          </a:xfrm>
        </p:spPr>
        <p:txBody>
          <a:bodyPr/>
          <a:lstStyle>
            <a:lvl1pPr marL="0" indent="0" algn="l" rtl="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lgn="l"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085FC55E-D7AA-4507-97DA-CFE96CCDFE05}"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3759" y="6166984"/>
            <a:ext cx="571500" cy="571500"/>
          </a:xfrm>
          <a:prstGeom prst="rect">
            <a:avLst/>
          </a:prstGeom>
        </p:spPr>
      </p:pic>
    </p:spTree>
    <p:extLst>
      <p:ext uri="{BB962C8B-B14F-4D97-AF65-F5344CB8AC3E}">
        <p14:creationId xmlns:p14="http://schemas.microsoft.com/office/powerpoint/2010/main" val="8894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9"/>
            <a:ext cx="12184671" cy="6855701"/>
          </a:xfrm>
          <a:prstGeom prst="rect">
            <a:avLst/>
          </a:prstGeom>
        </p:spPr>
      </p:pic>
      <p:sp>
        <p:nvSpPr>
          <p:cNvPr id="6" name="Slide Number Placeholder 5"/>
          <p:cNvSpPr>
            <a:spLocks noGrp="1"/>
          </p:cNvSpPr>
          <p:nvPr>
            <p:ph type="sldNum" sz="quarter" idx="12"/>
          </p:nvPr>
        </p:nvSpPr>
        <p:spPr>
          <a:xfrm>
            <a:off x="11277599" y="6356350"/>
            <a:ext cx="642257" cy="365125"/>
          </a:xfrm>
        </p:spPr>
        <p:txBody>
          <a:bodyPr/>
          <a:lstStyle/>
          <a:p>
            <a:fld id="{085FC55E-D7AA-4507-97DA-CFE96CCDFE05}" type="slidenum">
              <a:rPr lang="en-US" smtClean="0"/>
              <a:t>‹#›</a:t>
            </a:fld>
            <a:endParaRPr lang="en-US"/>
          </a:p>
        </p:txBody>
      </p:sp>
      <p:sp>
        <p:nvSpPr>
          <p:cNvPr id="24" name="Title 1"/>
          <p:cNvSpPr>
            <a:spLocks noGrp="1"/>
          </p:cNvSpPr>
          <p:nvPr>
            <p:ph type="ctrTitle"/>
          </p:nvPr>
        </p:nvSpPr>
        <p:spPr>
          <a:xfrm>
            <a:off x="831850" y="2210540"/>
            <a:ext cx="10515600" cy="1242874"/>
          </a:xfrm>
        </p:spPr>
        <p:txBody>
          <a:bodyPr anchor="ctr"/>
          <a:lstStyle>
            <a:lvl1pPr algn="ctr" rtl="0">
              <a:defRPr sz="6000"/>
            </a:lvl1pPr>
          </a:lstStyle>
          <a:p>
            <a:r>
              <a:rPr lang="en-US" dirty="0"/>
              <a:t>Click to edit Master title style</a:t>
            </a:r>
          </a:p>
        </p:txBody>
      </p:sp>
      <p:sp>
        <p:nvSpPr>
          <p:cNvPr id="7" name="Subtitle 2"/>
          <p:cNvSpPr>
            <a:spLocks noGrp="1"/>
          </p:cNvSpPr>
          <p:nvPr>
            <p:ph type="subTitle" idx="1"/>
          </p:nvPr>
        </p:nvSpPr>
        <p:spPr>
          <a:xfrm>
            <a:off x="831850" y="3729761"/>
            <a:ext cx="10515600" cy="1655762"/>
          </a:xfrm>
        </p:spPr>
        <p:txBody>
          <a:bodyPr>
            <a:normAutofit/>
          </a:bodyPr>
          <a:lstStyle>
            <a:lvl1pPr marL="0" indent="0" algn="l" rtl="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060" y="0"/>
            <a:ext cx="4034940" cy="2980491"/>
          </a:xfrm>
          <a:prstGeom prst="rect">
            <a:avLst/>
          </a:prstGeom>
        </p:spPr>
      </p:pic>
    </p:spTree>
    <p:extLst>
      <p:ext uri="{BB962C8B-B14F-4D97-AF65-F5344CB8AC3E}">
        <p14:creationId xmlns:p14="http://schemas.microsoft.com/office/powerpoint/2010/main" val="41337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15555"/>
            <a:ext cx="9144000" cy="2387600"/>
          </a:xfrm>
        </p:spPr>
        <p:txBody>
          <a:bodyPr anchor="b"/>
          <a:lstStyle>
            <a:lvl1pPr algn="ctr" rtl="0">
              <a:defRPr sz="6000"/>
            </a:lvl1pPr>
          </a:lstStyle>
          <a:p>
            <a:r>
              <a:rPr lang="en-US" dirty="0"/>
              <a:t>Click to edit Master title style</a:t>
            </a:r>
          </a:p>
        </p:txBody>
      </p:sp>
      <p:sp>
        <p:nvSpPr>
          <p:cNvPr id="3" name="Subtitle 2"/>
          <p:cNvSpPr>
            <a:spLocks noGrp="1"/>
          </p:cNvSpPr>
          <p:nvPr>
            <p:ph type="subTitle" idx="1"/>
          </p:nvPr>
        </p:nvSpPr>
        <p:spPr>
          <a:xfrm>
            <a:off x="1524000" y="3995230"/>
            <a:ext cx="9144000" cy="1655762"/>
          </a:xfrm>
        </p:spPr>
        <p:txBody>
          <a:bodyPr/>
          <a:lstStyle>
            <a:lvl1pPr marL="0" indent="0" algn="ctr" rtl="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1277599" y="6356350"/>
            <a:ext cx="642257" cy="365125"/>
          </a:xfrm>
        </p:spPr>
        <p:txBody>
          <a:bodyPr/>
          <a:lstStyle/>
          <a:p>
            <a:fld id="{085FC55E-D7AA-4507-97DA-CFE96CCDFE05}" type="slidenum">
              <a:rPr lang="en-US" smtClean="0"/>
              <a:t>‹#›</a:t>
            </a:fld>
            <a:endParaRPr lang="en-US"/>
          </a:p>
        </p:txBody>
      </p:sp>
      <p:grpSp>
        <p:nvGrpSpPr>
          <p:cNvPr id="8" name="Group 7"/>
          <p:cNvGrpSpPr/>
          <p:nvPr/>
        </p:nvGrpSpPr>
        <p:grpSpPr>
          <a:xfrm>
            <a:off x="461300" y="5456066"/>
            <a:ext cx="3721918" cy="942201"/>
            <a:chOff x="309308" y="5349875"/>
            <a:chExt cx="4520319" cy="1144316"/>
          </a:xfrm>
        </p:grpSpPr>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9308" y="5349875"/>
              <a:ext cx="3309941" cy="677866"/>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0448" y="6204953"/>
              <a:ext cx="3919179" cy="289238"/>
            </a:xfrm>
            <a:prstGeom prst="rect">
              <a:avLst/>
            </a:prstGeom>
          </p:spPr>
        </p:pic>
      </p:grpSp>
    </p:spTree>
    <p:extLst>
      <p:ext uri="{BB962C8B-B14F-4D97-AF65-F5344CB8AC3E}">
        <p14:creationId xmlns:p14="http://schemas.microsoft.com/office/powerpoint/2010/main" val="336528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5400000">
            <a:off x="9798030" y="2398205"/>
            <a:ext cx="4068274" cy="719667"/>
          </a:xfrm>
        </p:spPr>
        <p:txBody>
          <a:bodyPr/>
          <a:lstStyle>
            <a:lvl1pPr algn="l" rtl="0">
              <a:defRPr/>
            </a:lvl1pPr>
          </a:lstStyle>
          <a:p>
            <a:r>
              <a:rPr lang="en-US" dirty="0"/>
              <a:t>Click to edit Title</a:t>
            </a:r>
          </a:p>
        </p:txBody>
      </p:sp>
      <p:sp>
        <p:nvSpPr>
          <p:cNvPr id="3" name="Vertical Text Placeholder 2"/>
          <p:cNvSpPr>
            <a:spLocks noGrp="1"/>
          </p:cNvSpPr>
          <p:nvPr>
            <p:ph type="body" orient="vert" idx="1"/>
          </p:nvPr>
        </p:nvSpPr>
        <p:spPr/>
        <p:txBody>
          <a:bodyPr vert="eaVert"/>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85FC55E-D7AA-4507-97DA-CFE96CCDFE05}"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3759" y="6166984"/>
            <a:ext cx="571500" cy="571500"/>
          </a:xfrm>
          <a:prstGeom prst="rect">
            <a:avLst/>
          </a:prstGeom>
        </p:spPr>
      </p:pic>
    </p:spTree>
    <p:extLst>
      <p:ext uri="{BB962C8B-B14F-4D97-AF65-F5344CB8AC3E}">
        <p14:creationId xmlns:p14="http://schemas.microsoft.com/office/powerpoint/2010/main" val="3684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2499"/>
            <a:ext cx="2628900" cy="5224464"/>
          </a:xfrm>
        </p:spPr>
        <p:txBody>
          <a:bodyPr vert="eaVert"/>
          <a:lstStyle>
            <a:lvl1pPr algn="l" rtl="0">
              <a:defRPr/>
            </a:lvl1pPr>
          </a:lstStyle>
          <a:p>
            <a:r>
              <a:rPr lang="en-US" dirty="0"/>
              <a:t>Click to edit Master title style</a:t>
            </a:r>
          </a:p>
        </p:txBody>
      </p:sp>
      <p:sp>
        <p:nvSpPr>
          <p:cNvPr id="3" name="Vertical Text Placeholder 2"/>
          <p:cNvSpPr>
            <a:spLocks noGrp="1"/>
          </p:cNvSpPr>
          <p:nvPr>
            <p:ph type="body" orient="vert" idx="1"/>
          </p:nvPr>
        </p:nvSpPr>
        <p:spPr>
          <a:xfrm>
            <a:off x="838200" y="952499"/>
            <a:ext cx="7734300" cy="5224463"/>
          </a:xfrm>
        </p:spPr>
        <p:txBody>
          <a:bodyPr vert="eaVert"/>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85FC55E-D7AA-4507-97DA-CFE96CCDFE05}"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 y="6166984"/>
            <a:ext cx="571500" cy="5715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3759" y="6166984"/>
            <a:ext cx="571500" cy="571500"/>
          </a:xfrm>
          <a:prstGeom prst="rect">
            <a:avLst/>
          </a:prstGeom>
        </p:spPr>
      </p:pic>
    </p:spTree>
    <p:extLst>
      <p:ext uri="{BB962C8B-B14F-4D97-AF65-F5344CB8AC3E}">
        <p14:creationId xmlns:p14="http://schemas.microsoft.com/office/powerpoint/2010/main" val="207368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719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964790"/>
            <a:ext cx="9677400" cy="5203296"/>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6" name="Slide Number Placeholder 5"/>
          <p:cNvSpPr>
            <a:spLocks noGrp="1"/>
          </p:cNvSpPr>
          <p:nvPr>
            <p:ph type="sldNum" sz="quarter" idx="4"/>
          </p:nvPr>
        </p:nvSpPr>
        <p:spPr>
          <a:xfrm>
            <a:off x="11579041" y="6452734"/>
            <a:ext cx="5515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FC55E-D7AA-4507-97DA-CFE96CCDFE05}" type="slidenum">
              <a:rPr lang="en-US" smtClean="0"/>
              <a:t>‹#›</a:t>
            </a:fld>
            <a:endParaRPr lang="en-US"/>
          </a:p>
        </p:txBody>
      </p:sp>
    </p:spTree>
    <p:extLst>
      <p:ext uri="{BB962C8B-B14F-4D97-AF65-F5344CB8AC3E}">
        <p14:creationId xmlns:p14="http://schemas.microsoft.com/office/powerpoint/2010/main" val="1160947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1" eaLnBrk="1" latinLnBrk="0" hangingPunct="1">
        <a:lnSpc>
          <a:spcPct val="90000"/>
        </a:lnSpc>
        <a:spcBef>
          <a:spcPct val="0"/>
        </a:spcBef>
        <a:buNone/>
        <a:defRPr sz="4400" b="1" kern="1200">
          <a:solidFill>
            <a:srgbClr val="509EC3"/>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8"/>
        </a:buBlip>
        <a:defRPr sz="2800" kern="1200">
          <a:solidFill>
            <a:srgbClr val="353839"/>
          </a:solidFill>
          <a:latin typeface="+mn-lt"/>
          <a:ea typeface="+mn-ea"/>
          <a:cs typeface="+mn-cs"/>
        </a:defRPr>
      </a:lvl1pPr>
      <a:lvl2pPr marL="685800" indent="-228600" algn="l" defTabSz="914400" rtl="0" eaLnBrk="1" latinLnBrk="0" hangingPunct="1">
        <a:lnSpc>
          <a:spcPct val="90000"/>
        </a:lnSpc>
        <a:spcBef>
          <a:spcPts val="500"/>
        </a:spcBef>
        <a:buFontTx/>
        <a:buBlip>
          <a:blip r:embed="rId18"/>
        </a:buBlip>
        <a:defRPr sz="2400" kern="1200">
          <a:solidFill>
            <a:srgbClr val="353839"/>
          </a:solidFill>
          <a:latin typeface="+mn-lt"/>
          <a:ea typeface="+mn-ea"/>
          <a:cs typeface="+mn-cs"/>
        </a:defRPr>
      </a:lvl2pPr>
      <a:lvl3pPr marL="1143000" indent="-228600" algn="l" defTabSz="914400" rtl="0" eaLnBrk="1" latinLnBrk="0" hangingPunct="1">
        <a:lnSpc>
          <a:spcPct val="90000"/>
        </a:lnSpc>
        <a:spcBef>
          <a:spcPts val="500"/>
        </a:spcBef>
        <a:buFontTx/>
        <a:buBlip>
          <a:blip r:embed="rId18"/>
        </a:buBlip>
        <a:defRPr sz="2000" kern="1200">
          <a:solidFill>
            <a:srgbClr val="353839"/>
          </a:solidFill>
          <a:latin typeface="+mn-lt"/>
          <a:ea typeface="+mn-ea"/>
          <a:cs typeface="+mn-cs"/>
        </a:defRPr>
      </a:lvl3pPr>
      <a:lvl4pPr marL="1600200" indent="-228600" algn="l" defTabSz="914400" rtl="0" eaLnBrk="1" latinLnBrk="0" hangingPunct="1">
        <a:lnSpc>
          <a:spcPct val="90000"/>
        </a:lnSpc>
        <a:spcBef>
          <a:spcPts val="500"/>
        </a:spcBef>
        <a:buFontTx/>
        <a:buBlip>
          <a:blip r:embed="rId18"/>
        </a:buBlip>
        <a:defRPr sz="1800" kern="1200">
          <a:solidFill>
            <a:srgbClr val="353839"/>
          </a:solidFill>
          <a:latin typeface="+mn-lt"/>
          <a:ea typeface="+mn-ea"/>
          <a:cs typeface="+mn-cs"/>
        </a:defRPr>
      </a:lvl4pPr>
      <a:lvl5pPr marL="2057400" indent="-228600" algn="l" defTabSz="914400" rtl="0" eaLnBrk="1" latinLnBrk="0" hangingPunct="1">
        <a:lnSpc>
          <a:spcPct val="90000"/>
        </a:lnSpc>
        <a:spcBef>
          <a:spcPts val="500"/>
        </a:spcBef>
        <a:buFontTx/>
        <a:buBlip>
          <a:blip r:embed="rId18"/>
        </a:buBlip>
        <a:defRPr sz="1800" kern="1200">
          <a:solidFill>
            <a:srgbClr val="353839"/>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456">
          <p15:clr>
            <a:srgbClr val="F26B43"/>
          </p15:clr>
        </p15:guide>
        <p15:guide id="3" orient="horz" pos="6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oolsqa.com/cucumber/test-driven-development-tdd/"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rowserstack.com/guide/testng-framework-with-selenium-automation" TargetMode="External"/><Relationship Id="rId2" Type="http://schemas.openxmlformats.org/officeDocument/2006/relationships/hyperlink" Target="https://www.browserstack.com/guide/learn-about-cucumber-testing-too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toolsqa.com/selenium-webdriver/c-sharp/download-and-install-visual-studio/"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searchsoftwarequality.techtarget.com/definition/model-based-testin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rtl="0"/>
            <a:r>
              <a:rPr lang="en-US" sz="5400" dirty="0"/>
              <a:t>Introduction to BDD </a:t>
            </a:r>
            <a:br>
              <a:rPr lang="en-US" sz="5400" dirty="0"/>
            </a:br>
            <a:r>
              <a:rPr lang="en-US" sz="5400" dirty="0"/>
              <a:t>using Specflow</a:t>
            </a:r>
            <a:endParaRPr lang="he-IL" sz="5400" dirty="0"/>
          </a:p>
        </p:txBody>
      </p:sp>
      <p:pic>
        <p:nvPicPr>
          <p:cNvPr id="8" name="Picture 7"/>
          <p:cNvPicPr>
            <a:picLocks noChangeAspect="1"/>
          </p:cNvPicPr>
          <p:nvPr/>
        </p:nvPicPr>
        <p:blipFill>
          <a:blip r:embed="rId3"/>
          <a:stretch>
            <a:fillRect/>
          </a:stretch>
        </p:blipFill>
        <p:spPr>
          <a:xfrm>
            <a:off x="423333" y="5371078"/>
            <a:ext cx="4060825" cy="1266022"/>
          </a:xfrm>
          <a:prstGeom prst="rect">
            <a:avLst/>
          </a:prstGeom>
        </p:spPr>
      </p:pic>
      <p:sp>
        <p:nvSpPr>
          <p:cNvPr id="9" name="Subtitle 8"/>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638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12"/>
            <a:ext cx="10363200" cy="1005254"/>
          </a:xfrm>
        </p:spPr>
        <p:txBody>
          <a:bodyPr>
            <a:noAutofit/>
          </a:bodyPr>
          <a:lstStyle/>
          <a:p>
            <a:br>
              <a:rPr lang="en-IN" b="1" i="0" dirty="0">
                <a:solidFill>
                  <a:srgbClr val="4A4A4A"/>
                </a:solidFill>
                <a:effectLst/>
                <a:latin typeface="open sans" panose="020B0606030504020204" pitchFamily="34" charset="0"/>
              </a:rPr>
            </a:br>
            <a:r>
              <a:rPr lang="en-IN" dirty="0"/>
              <a:t>Drawbacks of MDD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lvl="1"/>
            <a:endParaRPr lang="en-US" sz="2800" dirty="0"/>
          </a:p>
          <a:p>
            <a:pPr lvl="1"/>
            <a:r>
              <a:rPr lang="en-US" sz="2800" dirty="0"/>
              <a:t>Time consuming occupation</a:t>
            </a:r>
          </a:p>
          <a:p>
            <a:pPr lvl="1"/>
            <a:r>
              <a:rPr lang="en-US" sz="2800" dirty="0"/>
              <a:t>High rigidity</a:t>
            </a:r>
          </a:p>
          <a:p>
            <a:pPr lvl="1"/>
            <a:r>
              <a:rPr lang="en-US" sz="2800" dirty="0"/>
              <a:t>Far from flexible</a:t>
            </a:r>
          </a:p>
          <a:p>
            <a:pPr lvl="1"/>
            <a:r>
              <a:rPr lang="en-US" sz="2800" dirty="0"/>
              <a:t>The requirement team needs to understand what is allowed and what not</a:t>
            </a:r>
          </a:p>
          <a:p>
            <a:pPr lvl="1"/>
            <a:r>
              <a:rPr lang="en-US" sz="2800" dirty="0"/>
              <a:t>Version control system</a:t>
            </a:r>
          </a:p>
          <a:p>
            <a:pPr marL="457200" lvl="1" indent="0">
              <a:buNone/>
            </a:pPr>
            <a:br>
              <a:rPr lang="en-US" sz="2000" dirty="0"/>
            </a:br>
            <a:br>
              <a:rPr lang="en-US" sz="2000" dirty="0"/>
            </a:br>
            <a:endParaRPr lang="en-US" sz="2000" b="0" i="0" dirty="0">
              <a:solidFill>
                <a:srgbClr val="212529"/>
              </a:solidFill>
              <a:effectLst/>
              <a:latin typeface="open sans" panose="020B0606030504020204" pitchFamily="34" charset="0"/>
            </a:endParaRPr>
          </a:p>
          <a:p>
            <a:pPr lvl="1"/>
            <a:endParaRPr lang="en-US" sz="2800" dirty="0"/>
          </a:p>
          <a:p>
            <a:pPr marL="457200" lvl="1" indent="0">
              <a:buNone/>
            </a:pPr>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10</a:t>
            </a:fld>
            <a:endParaRPr lang="en-US"/>
          </a:p>
        </p:txBody>
      </p:sp>
    </p:spTree>
    <p:extLst>
      <p:ext uri="{BB962C8B-B14F-4D97-AF65-F5344CB8AC3E}">
        <p14:creationId xmlns:p14="http://schemas.microsoft.com/office/powerpoint/2010/main" val="11687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a:latin typeface="Verdana"/>
              <a:cs typeface="Verdana"/>
            </a:endParaRPr>
          </a:p>
        </p:txBody>
      </p:sp>
      <p:sp>
        <p:nvSpPr>
          <p:cNvPr id="3" name="object 3"/>
          <p:cNvSpPr txBox="1"/>
          <p:nvPr/>
        </p:nvSpPr>
        <p:spPr>
          <a:xfrm>
            <a:off x="5286350" y="738225"/>
            <a:ext cx="5279390" cy="5563959"/>
          </a:xfrm>
          <a:prstGeom prst="rect">
            <a:avLst/>
          </a:prstGeom>
        </p:spPr>
        <p:txBody>
          <a:bodyPr vert="horz" wrap="square" lIns="0" tIns="12700" rIns="0" bIns="0" rtlCol="0">
            <a:spAutoFit/>
          </a:bodyPr>
          <a:lstStyle/>
          <a:p>
            <a:pPr marL="12700">
              <a:lnSpc>
                <a:spcPct val="100000"/>
              </a:lnSpc>
              <a:spcBef>
                <a:spcPts val="100"/>
              </a:spcBef>
            </a:pPr>
            <a:r>
              <a:rPr sz="2400" spc="160" dirty="0">
                <a:solidFill>
                  <a:srgbClr val="2A9FBC"/>
                </a:solidFill>
                <a:latin typeface="Verdana"/>
                <a:cs typeface="Verdana"/>
              </a:rPr>
              <a:t>Add</a:t>
            </a:r>
            <a:r>
              <a:rPr sz="2400" spc="-120" dirty="0">
                <a:solidFill>
                  <a:srgbClr val="2A9FBC"/>
                </a:solidFill>
                <a:latin typeface="Verdana"/>
                <a:cs typeface="Verdana"/>
              </a:rPr>
              <a:t> </a:t>
            </a:r>
            <a:r>
              <a:rPr sz="2400" spc="10" dirty="0">
                <a:solidFill>
                  <a:srgbClr val="2A9FBC"/>
                </a:solidFill>
                <a:latin typeface="Verdana"/>
                <a:cs typeface="Verdana"/>
              </a:rPr>
              <a:t>@elf</a:t>
            </a:r>
            <a:r>
              <a:rPr sz="2400" spc="-120" dirty="0">
                <a:solidFill>
                  <a:srgbClr val="2A9FBC"/>
                </a:solidFill>
                <a:latin typeface="Verdana"/>
                <a:cs typeface="Verdana"/>
              </a:rPr>
              <a:t> </a:t>
            </a:r>
            <a:r>
              <a:rPr sz="2400" spc="35" dirty="0">
                <a:solidFill>
                  <a:srgbClr val="2A9FBC"/>
                </a:solidFill>
                <a:latin typeface="Verdana"/>
                <a:cs typeface="Verdana"/>
              </a:rPr>
              <a:t>tag</a:t>
            </a:r>
            <a:r>
              <a:rPr sz="2400" spc="-120" dirty="0">
                <a:solidFill>
                  <a:srgbClr val="2A9FBC"/>
                </a:solidFill>
                <a:latin typeface="Verdana"/>
                <a:cs typeface="Verdana"/>
              </a:rPr>
              <a:t> </a:t>
            </a:r>
            <a:r>
              <a:rPr sz="2400" spc="75" dirty="0">
                <a:solidFill>
                  <a:srgbClr val="2A9FBC"/>
                </a:solidFill>
                <a:latin typeface="Verdana"/>
                <a:cs typeface="Verdana"/>
              </a:rPr>
              <a:t>to</a:t>
            </a:r>
            <a:r>
              <a:rPr sz="2400" spc="-120" dirty="0">
                <a:solidFill>
                  <a:srgbClr val="2A9FBC"/>
                </a:solidFill>
                <a:latin typeface="Verdana"/>
                <a:cs typeface="Verdana"/>
              </a:rPr>
              <a:t> </a:t>
            </a:r>
            <a:r>
              <a:rPr sz="2400" spc="50" dirty="0">
                <a:solidFill>
                  <a:srgbClr val="2A9FBC"/>
                </a:solidFill>
                <a:latin typeface="Verdana"/>
                <a:cs typeface="Verdana"/>
              </a:rPr>
              <a:t>specific</a:t>
            </a:r>
            <a:r>
              <a:rPr sz="2400" spc="-120" dirty="0">
                <a:solidFill>
                  <a:srgbClr val="2A9FBC"/>
                </a:solidFill>
                <a:latin typeface="Verdana"/>
                <a:cs typeface="Verdana"/>
              </a:rPr>
              <a:t> </a:t>
            </a:r>
            <a:r>
              <a:rPr sz="2400" spc="10" dirty="0">
                <a:solidFill>
                  <a:srgbClr val="2A9FBC"/>
                </a:solidFill>
                <a:latin typeface="Verdana"/>
                <a:cs typeface="Verdana"/>
              </a:rPr>
              <a:t>scenarios</a:t>
            </a:r>
            <a:r>
              <a:rPr lang="en-IN" sz="2400" spc="10" dirty="0">
                <a:solidFill>
                  <a:srgbClr val="2A9FBC"/>
                </a:solidFill>
                <a:latin typeface="Verdana"/>
                <a:cs typeface="Verdana"/>
              </a:rPr>
              <a:t>(need to update)</a:t>
            </a:r>
            <a:endParaRPr sz="2400" dirty="0">
              <a:latin typeface="Verdana"/>
              <a:cs typeface="Verdana"/>
            </a:endParaRPr>
          </a:p>
          <a:p>
            <a:pPr marL="12700">
              <a:lnSpc>
                <a:spcPct val="100000"/>
              </a:lnSpc>
              <a:spcBef>
                <a:spcPts val="1800"/>
              </a:spcBef>
            </a:pPr>
            <a:r>
              <a:rPr sz="2400" spc="40" dirty="0">
                <a:solidFill>
                  <a:srgbClr val="2A9FBC"/>
                </a:solidFill>
                <a:latin typeface="Verdana"/>
                <a:cs typeface="Verdana"/>
              </a:rPr>
              <a:t>Build</a:t>
            </a:r>
            <a:endParaRPr sz="2400" dirty="0">
              <a:latin typeface="Verdana"/>
              <a:cs typeface="Verdana"/>
            </a:endParaRPr>
          </a:p>
          <a:p>
            <a:pPr marL="12700" marR="3199765">
              <a:lnSpc>
                <a:spcPct val="162500"/>
              </a:lnSpc>
            </a:pPr>
            <a:r>
              <a:rPr sz="2400" spc="20" dirty="0">
                <a:solidFill>
                  <a:srgbClr val="2A9FBC"/>
                </a:solidFill>
                <a:latin typeface="Verdana"/>
                <a:cs typeface="Verdana"/>
              </a:rPr>
              <a:t>Test</a:t>
            </a:r>
            <a:r>
              <a:rPr sz="2400" spc="-185" dirty="0">
                <a:solidFill>
                  <a:srgbClr val="2A9FBC"/>
                </a:solidFill>
                <a:latin typeface="Verdana"/>
                <a:cs typeface="Verdana"/>
              </a:rPr>
              <a:t> </a:t>
            </a:r>
            <a:r>
              <a:rPr sz="2400" spc="30" dirty="0">
                <a:solidFill>
                  <a:srgbClr val="2A9FBC"/>
                </a:solidFill>
                <a:latin typeface="Verdana"/>
                <a:cs typeface="Verdana"/>
              </a:rPr>
              <a:t>Explorer  </a:t>
            </a:r>
            <a:r>
              <a:rPr sz="2400" dirty="0">
                <a:solidFill>
                  <a:srgbClr val="2A9FBC"/>
                </a:solidFill>
                <a:latin typeface="Verdana"/>
                <a:cs typeface="Verdana"/>
              </a:rPr>
              <a:t>Traits</a:t>
            </a:r>
            <a:r>
              <a:rPr sz="2400" spc="-140" dirty="0">
                <a:solidFill>
                  <a:srgbClr val="2A9FBC"/>
                </a:solidFill>
                <a:latin typeface="Verdana"/>
                <a:cs typeface="Verdana"/>
              </a:rPr>
              <a:t> </a:t>
            </a:r>
            <a:r>
              <a:rPr sz="2400" spc="35" dirty="0">
                <a:solidFill>
                  <a:srgbClr val="2A9FBC"/>
                </a:solidFill>
                <a:latin typeface="Verdana"/>
                <a:cs typeface="Verdana"/>
              </a:rPr>
              <a:t>view</a:t>
            </a:r>
            <a:endParaRPr sz="2400" dirty="0">
              <a:latin typeface="Verdana"/>
              <a:cs typeface="Verdana"/>
            </a:endParaRPr>
          </a:p>
          <a:p>
            <a:pPr marL="12700" marR="2087245">
              <a:lnSpc>
                <a:spcPct val="162500"/>
              </a:lnSpc>
            </a:pPr>
            <a:r>
              <a:rPr sz="2400" spc="-10" dirty="0">
                <a:solidFill>
                  <a:srgbClr val="2A9FBC"/>
                </a:solidFill>
                <a:latin typeface="Verdana"/>
                <a:cs typeface="Verdana"/>
              </a:rPr>
              <a:t>Class </a:t>
            </a:r>
            <a:r>
              <a:rPr sz="2400" spc="35" dirty="0">
                <a:solidFill>
                  <a:srgbClr val="2A9FBC"/>
                </a:solidFill>
                <a:latin typeface="Verdana"/>
                <a:cs typeface="Verdana"/>
              </a:rPr>
              <a:t>view </a:t>
            </a:r>
            <a:r>
              <a:rPr sz="2400" spc="30" dirty="0">
                <a:solidFill>
                  <a:srgbClr val="2A9FBC"/>
                </a:solidFill>
                <a:latin typeface="Verdana"/>
                <a:cs typeface="Verdana"/>
              </a:rPr>
              <a:t>with</a:t>
            </a:r>
            <a:r>
              <a:rPr sz="2400" spc="-425" dirty="0">
                <a:solidFill>
                  <a:srgbClr val="2A9FBC"/>
                </a:solidFill>
                <a:latin typeface="Verdana"/>
                <a:cs typeface="Verdana"/>
              </a:rPr>
              <a:t> </a:t>
            </a:r>
            <a:r>
              <a:rPr sz="2400" spc="15" dirty="0">
                <a:solidFill>
                  <a:srgbClr val="2A9FBC"/>
                </a:solidFill>
                <a:latin typeface="Verdana"/>
                <a:cs typeface="Verdana"/>
              </a:rPr>
              <a:t>filter  </a:t>
            </a:r>
            <a:r>
              <a:rPr sz="2400" spc="-120" dirty="0">
                <a:solidFill>
                  <a:srgbClr val="2A9FBC"/>
                </a:solidFill>
                <a:latin typeface="Verdana"/>
                <a:cs typeface="Verdana"/>
              </a:rPr>
              <a:t>Trait </a:t>
            </a:r>
            <a:r>
              <a:rPr sz="2400" spc="-425" dirty="0">
                <a:solidFill>
                  <a:srgbClr val="2A9FBC"/>
                </a:solidFill>
                <a:latin typeface="Verdana"/>
                <a:cs typeface="Verdana"/>
              </a:rPr>
              <a:t>:</a:t>
            </a:r>
            <a:r>
              <a:rPr sz="2400" spc="-430" dirty="0">
                <a:solidFill>
                  <a:srgbClr val="2A9FBC"/>
                </a:solidFill>
                <a:latin typeface="Verdana"/>
                <a:cs typeface="Verdana"/>
              </a:rPr>
              <a:t> </a:t>
            </a:r>
            <a:r>
              <a:rPr sz="2400" spc="65" dirty="0">
                <a:solidFill>
                  <a:srgbClr val="2A9FBC"/>
                </a:solidFill>
                <a:latin typeface="Verdana"/>
                <a:cs typeface="Verdana"/>
              </a:rPr>
              <a:t>“elf”</a:t>
            </a:r>
            <a:endParaRPr sz="2400" dirty="0">
              <a:latin typeface="Verdana"/>
              <a:cs typeface="Verdana"/>
            </a:endParaRPr>
          </a:p>
          <a:p>
            <a:pPr marL="12700" marR="641350">
              <a:lnSpc>
                <a:spcPct val="162500"/>
              </a:lnSpc>
            </a:pPr>
            <a:r>
              <a:rPr sz="2400" spc="-5" dirty="0">
                <a:solidFill>
                  <a:srgbClr val="2A9FBC"/>
                </a:solidFill>
                <a:latin typeface="Verdana"/>
                <a:cs typeface="Verdana"/>
              </a:rPr>
              <a:t>Run</a:t>
            </a:r>
            <a:r>
              <a:rPr sz="2400" spc="-120" dirty="0">
                <a:solidFill>
                  <a:srgbClr val="2A9FBC"/>
                </a:solidFill>
                <a:latin typeface="Verdana"/>
                <a:cs typeface="Verdana"/>
              </a:rPr>
              <a:t> </a:t>
            </a:r>
            <a:r>
              <a:rPr sz="2400" dirty="0">
                <a:solidFill>
                  <a:srgbClr val="2A9FBC"/>
                </a:solidFill>
                <a:latin typeface="Verdana"/>
                <a:cs typeface="Verdana"/>
              </a:rPr>
              <a:t>all</a:t>
            </a:r>
            <a:r>
              <a:rPr sz="2400" spc="-120" dirty="0">
                <a:solidFill>
                  <a:srgbClr val="2A9FBC"/>
                </a:solidFill>
                <a:latin typeface="Verdana"/>
                <a:cs typeface="Verdana"/>
              </a:rPr>
              <a:t> </a:t>
            </a:r>
            <a:r>
              <a:rPr sz="2400" spc="40" dirty="0">
                <a:solidFill>
                  <a:srgbClr val="2A9FBC"/>
                </a:solidFill>
                <a:latin typeface="Verdana"/>
                <a:cs typeface="Verdana"/>
              </a:rPr>
              <a:t>will</a:t>
            </a:r>
            <a:r>
              <a:rPr sz="2400" spc="-114" dirty="0">
                <a:solidFill>
                  <a:srgbClr val="2A9FBC"/>
                </a:solidFill>
                <a:latin typeface="Verdana"/>
                <a:cs typeface="Verdana"/>
              </a:rPr>
              <a:t> </a:t>
            </a:r>
            <a:r>
              <a:rPr sz="2400" spc="25" dirty="0">
                <a:solidFill>
                  <a:srgbClr val="2A9FBC"/>
                </a:solidFill>
                <a:latin typeface="Verdana"/>
                <a:cs typeface="Verdana"/>
              </a:rPr>
              <a:t>only</a:t>
            </a:r>
            <a:r>
              <a:rPr sz="2400" spc="-120" dirty="0">
                <a:solidFill>
                  <a:srgbClr val="2A9FBC"/>
                </a:solidFill>
                <a:latin typeface="Verdana"/>
                <a:cs typeface="Verdana"/>
              </a:rPr>
              <a:t> </a:t>
            </a:r>
            <a:r>
              <a:rPr sz="2400" spc="-35" dirty="0">
                <a:solidFill>
                  <a:srgbClr val="2A9FBC"/>
                </a:solidFill>
                <a:latin typeface="Verdana"/>
                <a:cs typeface="Verdana"/>
              </a:rPr>
              <a:t>run</a:t>
            </a:r>
            <a:r>
              <a:rPr sz="2400" spc="-120" dirty="0">
                <a:solidFill>
                  <a:srgbClr val="2A9FBC"/>
                </a:solidFill>
                <a:latin typeface="Verdana"/>
                <a:cs typeface="Verdana"/>
              </a:rPr>
              <a:t> </a:t>
            </a:r>
            <a:r>
              <a:rPr sz="2400" spc="55" dirty="0">
                <a:solidFill>
                  <a:srgbClr val="2A9FBC"/>
                </a:solidFill>
                <a:latin typeface="Verdana"/>
                <a:cs typeface="Verdana"/>
              </a:rPr>
              <a:t>“elf”</a:t>
            </a:r>
            <a:r>
              <a:rPr sz="2400" spc="-114" dirty="0">
                <a:solidFill>
                  <a:srgbClr val="2A9FBC"/>
                </a:solidFill>
                <a:latin typeface="Verdana"/>
                <a:cs typeface="Verdana"/>
              </a:rPr>
              <a:t> </a:t>
            </a:r>
            <a:r>
              <a:rPr sz="2400" spc="-10" dirty="0">
                <a:solidFill>
                  <a:srgbClr val="2A9FBC"/>
                </a:solidFill>
                <a:latin typeface="Verdana"/>
                <a:cs typeface="Verdana"/>
              </a:rPr>
              <a:t>tests  </a:t>
            </a:r>
            <a:r>
              <a:rPr sz="2400" spc="20" dirty="0">
                <a:solidFill>
                  <a:srgbClr val="2A9FBC"/>
                </a:solidFill>
                <a:latin typeface="Verdana"/>
                <a:cs typeface="Verdana"/>
              </a:rPr>
              <a:t>Special </a:t>
            </a:r>
            <a:r>
              <a:rPr sz="2400" spc="35" dirty="0">
                <a:solidFill>
                  <a:srgbClr val="2A9FBC"/>
                </a:solidFill>
                <a:latin typeface="Verdana"/>
                <a:cs typeface="Verdana"/>
              </a:rPr>
              <a:t>ignore</a:t>
            </a:r>
            <a:r>
              <a:rPr sz="2400" spc="-275" dirty="0">
                <a:solidFill>
                  <a:srgbClr val="2A9FBC"/>
                </a:solidFill>
                <a:latin typeface="Verdana"/>
                <a:cs typeface="Verdana"/>
              </a:rPr>
              <a:t> </a:t>
            </a:r>
            <a:r>
              <a:rPr sz="2400" spc="35" dirty="0">
                <a:solidFill>
                  <a:srgbClr val="2A9FBC"/>
                </a:solidFill>
                <a:latin typeface="Verdana"/>
                <a:cs typeface="Verdana"/>
              </a:rPr>
              <a:t>tag</a:t>
            </a:r>
            <a:endParaRPr sz="2400" dirty="0">
              <a:latin typeface="Verdana"/>
              <a:cs typeface="Verdana"/>
            </a:endParaRPr>
          </a:p>
          <a:p>
            <a:pPr marL="12700">
              <a:lnSpc>
                <a:spcPct val="100000"/>
              </a:lnSpc>
              <a:spcBef>
                <a:spcPts val="1800"/>
              </a:spcBef>
            </a:pPr>
            <a:r>
              <a:rPr sz="2400" spc="10" dirty="0">
                <a:solidFill>
                  <a:srgbClr val="2A9FBC"/>
                </a:solidFill>
                <a:latin typeface="Verdana"/>
                <a:cs typeface="Verdana"/>
              </a:rPr>
              <a:t>@elf</a:t>
            </a:r>
            <a:r>
              <a:rPr sz="2400" spc="-135" dirty="0">
                <a:solidFill>
                  <a:srgbClr val="2A9FBC"/>
                </a:solidFill>
                <a:latin typeface="Verdana"/>
                <a:cs typeface="Verdana"/>
              </a:rPr>
              <a:t> </a:t>
            </a:r>
            <a:r>
              <a:rPr sz="2400" spc="15" dirty="0">
                <a:solidFill>
                  <a:srgbClr val="2A9FBC"/>
                </a:solidFill>
                <a:latin typeface="Verdana"/>
                <a:cs typeface="Verdana"/>
              </a:rPr>
              <a:t>@ignore</a:t>
            </a:r>
            <a:endParaRPr sz="2400" dirty="0">
              <a:latin typeface="Verdana"/>
              <a:cs typeface="Verdana"/>
            </a:endParaRPr>
          </a:p>
        </p:txBody>
      </p:sp>
      <p:sp>
        <p:nvSpPr>
          <p:cNvPr id="4" name="object 4"/>
          <p:cNvSpPr txBox="1"/>
          <p:nvPr/>
        </p:nvSpPr>
        <p:spPr>
          <a:xfrm>
            <a:off x="923113" y="4848478"/>
            <a:ext cx="2917190" cy="1305560"/>
          </a:xfrm>
          <a:prstGeom prst="rect">
            <a:avLst/>
          </a:prstGeom>
        </p:spPr>
        <p:txBody>
          <a:bodyPr vert="horz" wrap="square" lIns="0" tIns="12065" rIns="0" bIns="0" rtlCol="0">
            <a:spAutoFit/>
          </a:bodyPr>
          <a:lstStyle/>
          <a:p>
            <a:pPr marL="12700" marR="5080" indent="-1905" algn="ctr">
              <a:lnSpc>
                <a:spcPct val="100000"/>
              </a:lnSpc>
              <a:spcBef>
                <a:spcPts val="95"/>
              </a:spcBef>
            </a:pPr>
            <a:r>
              <a:rPr sz="2800" spc="-10" dirty="0">
                <a:solidFill>
                  <a:srgbClr val="FFFFFF"/>
                </a:solidFill>
                <a:latin typeface="Verdana"/>
                <a:cs typeface="Verdana"/>
              </a:rPr>
              <a:t>Using </a:t>
            </a:r>
            <a:r>
              <a:rPr sz="2800" spc="-85" dirty="0">
                <a:solidFill>
                  <a:srgbClr val="FFFFFF"/>
                </a:solidFill>
                <a:latin typeface="Verdana"/>
                <a:cs typeface="Verdana"/>
              </a:rPr>
              <a:t>Tags </a:t>
            </a:r>
            <a:r>
              <a:rPr sz="2800" spc="30" dirty="0">
                <a:solidFill>
                  <a:srgbClr val="FFFFFF"/>
                </a:solidFill>
                <a:latin typeface="Verdana"/>
                <a:cs typeface="Verdana"/>
              </a:rPr>
              <a:t>to  </a:t>
            </a:r>
            <a:r>
              <a:rPr sz="2800" spc="-15" dirty="0">
                <a:solidFill>
                  <a:srgbClr val="FFFFFF"/>
                </a:solidFill>
                <a:latin typeface="Verdana"/>
                <a:cs typeface="Verdana"/>
              </a:rPr>
              <a:t>Execute</a:t>
            </a:r>
            <a:r>
              <a:rPr sz="2800" spc="-175" dirty="0">
                <a:solidFill>
                  <a:srgbClr val="FFFFFF"/>
                </a:solidFill>
                <a:latin typeface="Verdana"/>
                <a:cs typeface="Verdana"/>
              </a:rPr>
              <a:t> </a:t>
            </a:r>
            <a:r>
              <a:rPr sz="2800" spc="-40" dirty="0">
                <a:solidFill>
                  <a:srgbClr val="FFFFFF"/>
                </a:solidFill>
                <a:latin typeface="Verdana"/>
                <a:cs typeface="Verdana"/>
              </a:rPr>
              <a:t>Subsets  </a:t>
            </a:r>
            <a:r>
              <a:rPr sz="2800" spc="55" dirty="0">
                <a:solidFill>
                  <a:srgbClr val="FFFFFF"/>
                </a:solidFill>
                <a:latin typeface="Verdana"/>
                <a:cs typeface="Verdana"/>
              </a:rPr>
              <a:t>of</a:t>
            </a:r>
            <a:r>
              <a:rPr sz="2800" spc="-165" dirty="0">
                <a:solidFill>
                  <a:srgbClr val="FFFFFF"/>
                </a:solidFill>
                <a:latin typeface="Verdana"/>
                <a:cs typeface="Verdana"/>
              </a:rPr>
              <a:t> </a:t>
            </a:r>
            <a:r>
              <a:rPr sz="2800" spc="-100" dirty="0">
                <a:solidFill>
                  <a:srgbClr val="FFFFFF"/>
                </a:solidFill>
                <a:latin typeface="Verdana"/>
                <a:cs typeface="Verdana"/>
              </a:rPr>
              <a:t>Tests</a:t>
            </a:r>
            <a:endParaRPr sz="2800">
              <a:latin typeface="Verdana"/>
              <a:cs typeface="Verdana"/>
            </a:endParaRPr>
          </a:p>
        </p:txBody>
      </p:sp>
      <p:sp>
        <p:nvSpPr>
          <p:cNvPr id="5" name="object 4">
            <a:extLst>
              <a:ext uri="{FF2B5EF4-FFF2-40B4-BE49-F238E27FC236}">
                <a16:creationId xmlns:a16="http://schemas.microsoft.com/office/drawing/2014/main" id="{6586A1D8-E286-48E7-BF68-C25E78903E29}"/>
              </a:ext>
            </a:extLst>
          </p:cNvPr>
          <p:cNvSpPr txBox="1"/>
          <p:nvPr/>
        </p:nvSpPr>
        <p:spPr>
          <a:xfrm>
            <a:off x="1075513" y="5000878"/>
            <a:ext cx="2917190" cy="1305560"/>
          </a:xfrm>
          <a:prstGeom prst="rect">
            <a:avLst/>
          </a:prstGeom>
        </p:spPr>
        <p:txBody>
          <a:bodyPr vert="horz" wrap="square" lIns="0" tIns="12065" rIns="0" bIns="0" rtlCol="0">
            <a:spAutoFit/>
          </a:bodyPr>
          <a:lstStyle/>
          <a:p>
            <a:pPr marL="12700" marR="5080" indent="-1905" algn="ctr">
              <a:lnSpc>
                <a:spcPct val="100000"/>
              </a:lnSpc>
              <a:spcBef>
                <a:spcPts val="95"/>
              </a:spcBef>
            </a:pPr>
            <a:r>
              <a:rPr sz="2800" spc="-10" dirty="0">
                <a:solidFill>
                  <a:srgbClr val="FFFFFF"/>
                </a:solidFill>
                <a:latin typeface="Verdana"/>
                <a:cs typeface="Verdana"/>
              </a:rPr>
              <a:t>Using </a:t>
            </a:r>
            <a:r>
              <a:rPr sz="2800" spc="-85" dirty="0">
                <a:solidFill>
                  <a:srgbClr val="FFFFFF"/>
                </a:solidFill>
                <a:latin typeface="Verdana"/>
                <a:cs typeface="Verdana"/>
              </a:rPr>
              <a:t>Tags </a:t>
            </a:r>
            <a:r>
              <a:rPr sz="2800" spc="30" dirty="0">
                <a:solidFill>
                  <a:srgbClr val="FFFFFF"/>
                </a:solidFill>
                <a:latin typeface="Verdana"/>
                <a:cs typeface="Verdana"/>
              </a:rPr>
              <a:t>to  </a:t>
            </a:r>
            <a:r>
              <a:rPr sz="2800" spc="-15" dirty="0">
                <a:solidFill>
                  <a:srgbClr val="FFFFFF"/>
                </a:solidFill>
                <a:latin typeface="Verdana"/>
                <a:cs typeface="Verdana"/>
              </a:rPr>
              <a:t>Execute</a:t>
            </a:r>
            <a:r>
              <a:rPr sz="2800" spc="-175" dirty="0">
                <a:solidFill>
                  <a:srgbClr val="FFFFFF"/>
                </a:solidFill>
                <a:latin typeface="Verdana"/>
                <a:cs typeface="Verdana"/>
              </a:rPr>
              <a:t> </a:t>
            </a:r>
            <a:r>
              <a:rPr sz="2800" spc="-40" dirty="0">
                <a:solidFill>
                  <a:srgbClr val="FFFFFF"/>
                </a:solidFill>
                <a:latin typeface="Verdana"/>
                <a:cs typeface="Verdana"/>
              </a:rPr>
              <a:t>Subsets  </a:t>
            </a:r>
            <a:r>
              <a:rPr sz="2800" spc="55" dirty="0">
                <a:solidFill>
                  <a:srgbClr val="FFFFFF"/>
                </a:solidFill>
                <a:latin typeface="Verdana"/>
                <a:cs typeface="Verdana"/>
              </a:rPr>
              <a:t>of</a:t>
            </a:r>
            <a:r>
              <a:rPr sz="2800" spc="-165" dirty="0">
                <a:solidFill>
                  <a:srgbClr val="FFFFFF"/>
                </a:solidFill>
                <a:latin typeface="Verdana"/>
                <a:cs typeface="Verdana"/>
              </a:rPr>
              <a:t> </a:t>
            </a:r>
            <a:r>
              <a:rPr sz="2800" spc="-100" dirty="0">
                <a:solidFill>
                  <a:srgbClr val="FFFFFF"/>
                </a:solidFill>
                <a:latin typeface="Verdana"/>
                <a:cs typeface="Verdana"/>
              </a:rPr>
              <a:t>Tests</a:t>
            </a:r>
            <a:endParaRPr sz="2800" dirty="0">
              <a:latin typeface="Verdana"/>
              <a:cs typeface="Verdana"/>
            </a:endParaRPr>
          </a:p>
        </p:txBody>
      </p:sp>
      <p:sp>
        <p:nvSpPr>
          <p:cNvPr id="6" name="object 2">
            <a:extLst>
              <a:ext uri="{FF2B5EF4-FFF2-40B4-BE49-F238E27FC236}">
                <a16:creationId xmlns:a16="http://schemas.microsoft.com/office/drawing/2014/main" id="{A770599F-58CE-4138-9A67-9F9521244FB0}"/>
              </a:ext>
            </a:extLst>
          </p:cNvPr>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625037F9-D310-45A0-ACC3-458F149228D2}"/>
              </a:ext>
            </a:extLst>
          </p:cNvPr>
          <p:cNvSpPr txBox="1"/>
          <p:nvPr/>
        </p:nvSpPr>
        <p:spPr>
          <a:xfrm>
            <a:off x="999313" y="4848478"/>
            <a:ext cx="2917190" cy="1305560"/>
          </a:xfrm>
          <a:prstGeom prst="rect">
            <a:avLst/>
          </a:prstGeom>
        </p:spPr>
        <p:txBody>
          <a:bodyPr vert="horz" wrap="square" lIns="0" tIns="12065" rIns="0" bIns="0" rtlCol="0">
            <a:spAutoFit/>
          </a:bodyPr>
          <a:lstStyle/>
          <a:p>
            <a:pPr marL="12700" marR="5080" indent="-1905" algn="ctr">
              <a:lnSpc>
                <a:spcPct val="100000"/>
              </a:lnSpc>
              <a:spcBef>
                <a:spcPts val="95"/>
              </a:spcBef>
            </a:pPr>
            <a:r>
              <a:rPr sz="2800" spc="-10" dirty="0">
                <a:solidFill>
                  <a:srgbClr val="FFFFFF"/>
                </a:solidFill>
                <a:latin typeface="Verdana"/>
                <a:cs typeface="Verdana"/>
              </a:rPr>
              <a:t>Using </a:t>
            </a:r>
            <a:r>
              <a:rPr sz="2800" spc="-85" dirty="0">
                <a:solidFill>
                  <a:srgbClr val="FFFFFF"/>
                </a:solidFill>
                <a:latin typeface="Verdana"/>
                <a:cs typeface="Verdana"/>
              </a:rPr>
              <a:t>Tags </a:t>
            </a:r>
            <a:r>
              <a:rPr sz="2800" spc="30" dirty="0">
                <a:solidFill>
                  <a:srgbClr val="FFFFFF"/>
                </a:solidFill>
                <a:latin typeface="Verdana"/>
                <a:cs typeface="Verdana"/>
              </a:rPr>
              <a:t>to  </a:t>
            </a:r>
            <a:r>
              <a:rPr sz="2800" spc="-15" dirty="0">
                <a:solidFill>
                  <a:srgbClr val="FFFFFF"/>
                </a:solidFill>
                <a:latin typeface="Verdana"/>
                <a:cs typeface="Verdana"/>
              </a:rPr>
              <a:t>Execute</a:t>
            </a:r>
            <a:r>
              <a:rPr sz="2800" spc="-175" dirty="0">
                <a:solidFill>
                  <a:srgbClr val="FFFFFF"/>
                </a:solidFill>
                <a:latin typeface="Verdana"/>
                <a:cs typeface="Verdana"/>
              </a:rPr>
              <a:t> </a:t>
            </a:r>
            <a:r>
              <a:rPr sz="2800" spc="-40" dirty="0">
                <a:solidFill>
                  <a:srgbClr val="FFFFFF"/>
                </a:solidFill>
                <a:latin typeface="Verdana"/>
                <a:cs typeface="Verdana"/>
              </a:rPr>
              <a:t>Subsets  </a:t>
            </a:r>
            <a:r>
              <a:rPr sz="2800" spc="55" dirty="0">
                <a:solidFill>
                  <a:srgbClr val="FFFFFF"/>
                </a:solidFill>
                <a:latin typeface="Verdana"/>
                <a:cs typeface="Verdana"/>
              </a:rPr>
              <a:t>of</a:t>
            </a:r>
            <a:r>
              <a:rPr sz="2800" spc="-165" dirty="0">
                <a:solidFill>
                  <a:srgbClr val="FFFFFF"/>
                </a:solidFill>
                <a:latin typeface="Verdana"/>
                <a:cs typeface="Verdana"/>
              </a:rPr>
              <a:t> </a:t>
            </a:r>
            <a:r>
              <a:rPr sz="2800" spc="-100" dirty="0">
                <a:solidFill>
                  <a:srgbClr val="FFFFFF"/>
                </a:solidFill>
                <a:latin typeface="Verdana"/>
                <a:cs typeface="Verdana"/>
              </a:rPr>
              <a:t>Tests</a:t>
            </a:r>
            <a:endParaRPr sz="2800" dirty="0">
              <a:latin typeface="Verdana"/>
              <a:cs typeface="Verdana"/>
            </a:endParaRPr>
          </a:p>
        </p:txBody>
      </p:sp>
      <p:sp>
        <p:nvSpPr>
          <p:cNvPr id="8" name="object 2">
            <a:extLst>
              <a:ext uri="{FF2B5EF4-FFF2-40B4-BE49-F238E27FC236}">
                <a16:creationId xmlns:a16="http://schemas.microsoft.com/office/drawing/2014/main" id="{EDF23970-61D3-4D85-AE69-0DF14B770396}"/>
              </a:ext>
            </a:extLst>
          </p:cNvPr>
          <p:cNvSpPr txBox="1"/>
          <p:nvPr/>
        </p:nvSpPr>
        <p:spPr>
          <a:xfrm>
            <a:off x="1778660" y="20693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dirty="0">
              <a:latin typeface="Verdana"/>
              <a:cs typeface="Verdan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rPr>
              <a:t>D</a:t>
            </a:r>
            <a:r>
              <a:rPr sz="3600" spc="-10" dirty="0">
                <a:solidFill>
                  <a:srgbClr val="FFFFFF"/>
                </a:solidFill>
              </a:rPr>
              <a:t>emo</a:t>
            </a:r>
            <a:endParaRPr sz="3600"/>
          </a:p>
        </p:txBody>
      </p:sp>
      <p:sp>
        <p:nvSpPr>
          <p:cNvPr id="4" name="object 4"/>
          <p:cNvSpPr txBox="1"/>
          <p:nvPr/>
        </p:nvSpPr>
        <p:spPr>
          <a:xfrm>
            <a:off x="5226811" y="1446885"/>
            <a:ext cx="6276975" cy="4125360"/>
          </a:xfrm>
          <a:prstGeom prst="rect">
            <a:avLst/>
          </a:prstGeom>
        </p:spPr>
        <p:txBody>
          <a:bodyPr vert="horz" wrap="square" lIns="0" tIns="12700" rIns="0" bIns="0" rtlCol="0">
            <a:spAutoFit/>
          </a:bodyPr>
          <a:lstStyle/>
          <a:p>
            <a:pPr marL="12700">
              <a:lnSpc>
                <a:spcPct val="100000"/>
              </a:lnSpc>
              <a:spcBef>
                <a:spcPts val="100"/>
              </a:spcBef>
            </a:pPr>
            <a:r>
              <a:rPr lang="en-IN" sz="2400" spc="15" dirty="0">
                <a:solidFill>
                  <a:srgbClr val="2A9FBC"/>
                </a:solidFill>
                <a:latin typeface="Verdana"/>
                <a:cs typeface="Verdana"/>
              </a:rPr>
              <a:t>(need to update)</a:t>
            </a:r>
          </a:p>
          <a:p>
            <a:pPr marL="12700">
              <a:lnSpc>
                <a:spcPct val="100000"/>
              </a:lnSpc>
              <a:spcBef>
                <a:spcPts val="100"/>
              </a:spcBef>
            </a:pPr>
            <a:r>
              <a:rPr sz="2400" spc="15" dirty="0">
                <a:solidFill>
                  <a:srgbClr val="2A9FBC"/>
                </a:solidFill>
                <a:latin typeface="Verdana"/>
                <a:cs typeface="Verdana"/>
              </a:rPr>
              <a:t>Different </a:t>
            </a:r>
            <a:r>
              <a:rPr sz="2400" spc="-95" dirty="0">
                <a:solidFill>
                  <a:srgbClr val="2A9FBC"/>
                </a:solidFill>
                <a:latin typeface="Verdana"/>
                <a:cs typeface="Verdana"/>
              </a:rPr>
              <a:t>"I </a:t>
            </a:r>
            <a:r>
              <a:rPr sz="2400" spc="-20" dirty="0">
                <a:solidFill>
                  <a:srgbClr val="2A9FBC"/>
                </a:solidFill>
                <a:latin typeface="Verdana"/>
                <a:cs typeface="Verdana"/>
              </a:rPr>
              <a:t>take </a:t>
            </a:r>
            <a:r>
              <a:rPr sz="2400" spc="-200" dirty="0">
                <a:solidFill>
                  <a:srgbClr val="2A9FBC"/>
                </a:solidFill>
                <a:latin typeface="Verdana"/>
                <a:cs typeface="Verdana"/>
              </a:rPr>
              <a:t>(.*) </a:t>
            </a:r>
            <a:r>
              <a:rPr sz="2400" spc="25" dirty="0">
                <a:solidFill>
                  <a:srgbClr val="2A9FBC"/>
                </a:solidFill>
                <a:latin typeface="Verdana"/>
                <a:cs typeface="Verdana"/>
              </a:rPr>
              <a:t>damage" </a:t>
            </a:r>
            <a:r>
              <a:rPr sz="2400" spc="35" dirty="0">
                <a:solidFill>
                  <a:srgbClr val="2A9FBC"/>
                </a:solidFill>
                <a:latin typeface="Verdana"/>
                <a:cs typeface="Verdana"/>
              </a:rPr>
              <a:t>for</a:t>
            </a:r>
            <a:r>
              <a:rPr sz="2400" spc="-475" dirty="0">
                <a:solidFill>
                  <a:srgbClr val="2A9FBC"/>
                </a:solidFill>
                <a:latin typeface="Verdana"/>
                <a:cs typeface="Verdana"/>
              </a:rPr>
              <a:t> </a:t>
            </a:r>
            <a:r>
              <a:rPr sz="2400" spc="-15" dirty="0">
                <a:solidFill>
                  <a:srgbClr val="2A9FBC"/>
                </a:solidFill>
                <a:latin typeface="Verdana"/>
                <a:cs typeface="Verdana"/>
              </a:rPr>
              <a:t>elves</a:t>
            </a:r>
            <a:endParaRPr sz="2400" dirty="0">
              <a:latin typeface="Verdana"/>
              <a:cs typeface="Verdana"/>
            </a:endParaRPr>
          </a:p>
          <a:p>
            <a:pPr marL="12700" marR="5080">
              <a:lnSpc>
                <a:spcPct val="162500"/>
              </a:lnSpc>
            </a:pPr>
            <a:r>
              <a:rPr sz="2400" spc="30" dirty="0">
                <a:solidFill>
                  <a:srgbClr val="2A9FBC"/>
                </a:solidFill>
                <a:latin typeface="Verdana"/>
                <a:cs typeface="Verdana"/>
              </a:rPr>
              <a:t>New </a:t>
            </a:r>
            <a:r>
              <a:rPr sz="2400" spc="10" dirty="0">
                <a:solidFill>
                  <a:srgbClr val="2A9FBC"/>
                </a:solidFill>
                <a:latin typeface="Verdana"/>
                <a:cs typeface="Verdana"/>
              </a:rPr>
              <a:t>WhenITakeDamageAsAnElf</a:t>
            </a:r>
            <a:r>
              <a:rPr sz="2400" spc="-165" dirty="0">
                <a:solidFill>
                  <a:srgbClr val="2A9FBC"/>
                </a:solidFill>
                <a:latin typeface="Verdana"/>
                <a:cs typeface="Verdana"/>
              </a:rPr>
              <a:t> </a:t>
            </a:r>
            <a:r>
              <a:rPr sz="2400" spc="30" dirty="0">
                <a:solidFill>
                  <a:srgbClr val="2A9FBC"/>
                </a:solidFill>
                <a:latin typeface="Verdana"/>
                <a:cs typeface="Verdana"/>
              </a:rPr>
              <a:t>method  </a:t>
            </a:r>
            <a:r>
              <a:rPr sz="2400" spc="50" dirty="0">
                <a:solidFill>
                  <a:srgbClr val="2A9FBC"/>
                </a:solidFill>
                <a:latin typeface="Verdana"/>
                <a:cs typeface="Verdana"/>
              </a:rPr>
              <a:t>Ambiguous </a:t>
            </a:r>
            <a:r>
              <a:rPr sz="2400" spc="30" dirty="0">
                <a:solidFill>
                  <a:srgbClr val="2A9FBC"/>
                </a:solidFill>
                <a:latin typeface="Verdana"/>
                <a:cs typeface="Verdana"/>
              </a:rPr>
              <a:t>step </a:t>
            </a:r>
            <a:r>
              <a:rPr sz="2400" spc="35" dirty="0">
                <a:solidFill>
                  <a:srgbClr val="2A9FBC"/>
                </a:solidFill>
                <a:latin typeface="Verdana"/>
                <a:cs typeface="Verdana"/>
              </a:rPr>
              <a:t>definition</a:t>
            </a:r>
            <a:r>
              <a:rPr sz="2400" spc="-390" dirty="0">
                <a:solidFill>
                  <a:srgbClr val="2A9FBC"/>
                </a:solidFill>
                <a:latin typeface="Verdana"/>
                <a:cs typeface="Verdana"/>
              </a:rPr>
              <a:t> </a:t>
            </a:r>
            <a:r>
              <a:rPr sz="2400" spc="5" dirty="0">
                <a:solidFill>
                  <a:srgbClr val="2A9FBC"/>
                </a:solidFill>
                <a:latin typeface="Verdana"/>
                <a:cs typeface="Verdana"/>
              </a:rPr>
              <a:t>error</a:t>
            </a:r>
            <a:endParaRPr sz="2400" dirty="0">
              <a:latin typeface="Verdana"/>
              <a:cs typeface="Verdana"/>
            </a:endParaRPr>
          </a:p>
          <a:p>
            <a:pPr marL="12700">
              <a:lnSpc>
                <a:spcPct val="100000"/>
              </a:lnSpc>
              <a:spcBef>
                <a:spcPts val="1800"/>
              </a:spcBef>
            </a:pPr>
            <a:r>
              <a:rPr sz="2400" spc="160" dirty="0">
                <a:solidFill>
                  <a:srgbClr val="2A9FBC"/>
                </a:solidFill>
                <a:latin typeface="Verdana"/>
                <a:cs typeface="Verdana"/>
              </a:rPr>
              <a:t>Add</a:t>
            </a:r>
            <a:r>
              <a:rPr sz="2400" spc="-120" dirty="0">
                <a:solidFill>
                  <a:srgbClr val="2A9FBC"/>
                </a:solidFill>
                <a:latin typeface="Verdana"/>
                <a:cs typeface="Verdana"/>
              </a:rPr>
              <a:t> </a:t>
            </a:r>
            <a:r>
              <a:rPr sz="2400" spc="35" dirty="0">
                <a:solidFill>
                  <a:srgbClr val="2A9FBC"/>
                </a:solidFill>
                <a:latin typeface="Verdana"/>
                <a:cs typeface="Verdana"/>
              </a:rPr>
              <a:t>[Scope]</a:t>
            </a:r>
            <a:endParaRPr sz="2400" dirty="0">
              <a:latin typeface="Verdana"/>
              <a:cs typeface="Verdana"/>
            </a:endParaRPr>
          </a:p>
          <a:p>
            <a:pPr marL="12700">
              <a:lnSpc>
                <a:spcPct val="100000"/>
              </a:lnSpc>
              <a:spcBef>
                <a:spcPts val="1800"/>
              </a:spcBef>
            </a:pPr>
            <a:r>
              <a:rPr sz="2400" spc="-10" dirty="0">
                <a:solidFill>
                  <a:srgbClr val="2A9FBC"/>
                </a:solidFill>
                <a:latin typeface="Verdana"/>
                <a:cs typeface="Verdana"/>
              </a:rPr>
              <a:t>Feature, </a:t>
            </a:r>
            <a:r>
              <a:rPr sz="2400" spc="-20" dirty="0">
                <a:solidFill>
                  <a:srgbClr val="2A9FBC"/>
                </a:solidFill>
                <a:latin typeface="Verdana"/>
                <a:cs typeface="Verdana"/>
              </a:rPr>
              <a:t>Scenario,</a:t>
            </a:r>
            <a:r>
              <a:rPr sz="2400" spc="-225" dirty="0">
                <a:solidFill>
                  <a:srgbClr val="2A9FBC"/>
                </a:solidFill>
                <a:latin typeface="Verdana"/>
                <a:cs typeface="Verdana"/>
              </a:rPr>
              <a:t> </a:t>
            </a:r>
            <a:r>
              <a:rPr sz="2400" spc="35" dirty="0">
                <a:solidFill>
                  <a:srgbClr val="2A9FBC"/>
                </a:solidFill>
                <a:latin typeface="Verdana"/>
                <a:cs typeface="Verdana"/>
              </a:rPr>
              <a:t>tag</a:t>
            </a:r>
            <a:endParaRPr sz="2400" dirty="0">
              <a:latin typeface="Verdana"/>
              <a:cs typeface="Verdana"/>
            </a:endParaRPr>
          </a:p>
          <a:p>
            <a:pPr marL="12700" marR="273050">
              <a:lnSpc>
                <a:spcPct val="100000"/>
              </a:lnSpc>
              <a:spcBef>
                <a:spcPts val="1800"/>
              </a:spcBef>
            </a:pPr>
            <a:r>
              <a:rPr sz="2400" spc="50" dirty="0">
                <a:solidFill>
                  <a:srgbClr val="2A9FBC"/>
                </a:solidFill>
                <a:latin typeface="Verdana"/>
                <a:cs typeface="Verdana"/>
              </a:rPr>
              <a:t>Scope</a:t>
            </a:r>
            <a:r>
              <a:rPr sz="2400" spc="-125" dirty="0">
                <a:solidFill>
                  <a:srgbClr val="2A9FBC"/>
                </a:solidFill>
                <a:latin typeface="Verdana"/>
                <a:cs typeface="Verdana"/>
              </a:rPr>
              <a:t> </a:t>
            </a:r>
            <a:r>
              <a:rPr sz="2400" spc="30" dirty="0">
                <a:solidFill>
                  <a:srgbClr val="2A9FBC"/>
                </a:solidFill>
                <a:latin typeface="Verdana"/>
                <a:cs typeface="Verdana"/>
              </a:rPr>
              <a:t>step</a:t>
            </a:r>
            <a:r>
              <a:rPr sz="2400" spc="-125" dirty="0">
                <a:solidFill>
                  <a:srgbClr val="2A9FBC"/>
                </a:solidFill>
                <a:latin typeface="Verdana"/>
                <a:cs typeface="Verdana"/>
              </a:rPr>
              <a:t> </a:t>
            </a:r>
            <a:r>
              <a:rPr sz="2400" spc="35" dirty="0">
                <a:solidFill>
                  <a:srgbClr val="2A9FBC"/>
                </a:solidFill>
                <a:latin typeface="Verdana"/>
                <a:cs typeface="Verdana"/>
              </a:rPr>
              <a:t>definition</a:t>
            </a:r>
            <a:r>
              <a:rPr sz="2400" spc="-125" dirty="0">
                <a:solidFill>
                  <a:srgbClr val="2A9FBC"/>
                </a:solidFill>
                <a:latin typeface="Verdana"/>
                <a:cs typeface="Verdana"/>
              </a:rPr>
              <a:t> </a:t>
            </a:r>
            <a:r>
              <a:rPr sz="2400" spc="75" dirty="0">
                <a:solidFill>
                  <a:srgbClr val="2A9FBC"/>
                </a:solidFill>
                <a:latin typeface="Verdana"/>
                <a:cs typeface="Verdana"/>
              </a:rPr>
              <a:t>to</a:t>
            </a:r>
            <a:r>
              <a:rPr sz="2400" spc="-120" dirty="0">
                <a:solidFill>
                  <a:srgbClr val="2A9FBC"/>
                </a:solidFill>
                <a:latin typeface="Verdana"/>
                <a:cs typeface="Verdana"/>
              </a:rPr>
              <a:t> </a:t>
            </a:r>
            <a:r>
              <a:rPr sz="2400" spc="30" dirty="0">
                <a:solidFill>
                  <a:srgbClr val="2A9FBC"/>
                </a:solidFill>
                <a:latin typeface="Verdana"/>
                <a:cs typeface="Verdana"/>
              </a:rPr>
              <a:t>only</a:t>
            </a:r>
            <a:r>
              <a:rPr sz="2400" spc="-125" dirty="0">
                <a:solidFill>
                  <a:srgbClr val="2A9FBC"/>
                </a:solidFill>
                <a:latin typeface="Verdana"/>
                <a:cs typeface="Verdana"/>
              </a:rPr>
              <a:t> </a:t>
            </a:r>
            <a:r>
              <a:rPr sz="2400" spc="10" dirty="0">
                <a:solidFill>
                  <a:srgbClr val="2A9FBC"/>
                </a:solidFill>
                <a:latin typeface="Verdana"/>
                <a:cs typeface="Verdana"/>
              </a:rPr>
              <a:t>scenarios  </a:t>
            </a:r>
            <a:r>
              <a:rPr sz="2400" spc="55" dirty="0">
                <a:solidFill>
                  <a:srgbClr val="2A9FBC"/>
                </a:solidFill>
                <a:latin typeface="Verdana"/>
                <a:cs typeface="Verdana"/>
              </a:rPr>
              <a:t>tagged </a:t>
            </a:r>
            <a:r>
              <a:rPr sz="2400" spc="30" dirty="0">
                <a:solidFill>
                  <a:srgbClr val="2A9FBC"/>
                </a:solidFill>
                <a:latin typeface="Verdana"/>
                <a:cs typeface="Verdana"/>
              </a:rPr>
              <a:t>with</a:t>
            </a:r>
            <a:r>
              <a:rPr sz="2400" spc="-275" dirty="0">
                <a:solidFill>
                  <a:srgbClr val="2A9FBC"/>
                </a:solidFill>
                <a:latin typeface="Verdana"/>
                <a:cs typeface="Verdana"/>
              </a:rPr>
              <a:t> </a:t>
            </a:r>
            <a:r>
              <a:rPr sz="2400" spc="10" dirty="0">
                <a:solidFill>
                  <a:srgbClr val="2A9FBC"/>
                </a:solidFill>
                <a:latin typeface="Verdana"/>
                <a:cs typeface="Verdana"/>
              </a:rPr>
              <a:t>@elf</a:t>
            </a:r>
            <a:endParaRPr sz="2400" dirty="0">
              <a:latin typeface="Verdana"/>
              <a:cs typeface="Verdana"/>
            </a:endParaRPr>
          </a:p>
        </p:txBody>
      </p:sp>
      <p:sp>
        <p:nvSpPr>
          <p:cNvPr id="5" name="object 5"/>
          <p:cNvSpPr txBox="1"/>
          <p:nvPr/>
        </p:nvSpPr>
        <p:spPr>
          <a:xfrm>
            <a:off x="892358" y="4848478"/>
            <a:ext cx="2976245" cy="1305560"/>
          </a:xfrm>
          <a:prstGeom prst="rect">
            <a:avLst/>
          </a:prstGeom>
        </p:spPr>
        <p:txBody>
          <a:bodyPr vert="horz" wrap="square" lIns="0" tIns="12065" rIns="0" bIns="0" rtlCol="0">
            <a:spAutoFit/>
          </a:bodyPr>
          <a:lstStyle/>
          <a:p>
            <a:pPr marL="12065" marR="5080" algn="ctr">
              <a:lnSpc>
                <a:spcPct val="100000"/>
              </a:lnSpc>
              <a:spcBef>
                <a:spcPts val="95"/>
              </a:spcBef>
            </a:pPr>
            <a:r>
              <a:rPr sz="2800" spc="-10" dirty="0">
                <a:solidFill>
                  <a:srgbClr val="FFFFFF"/>
                </a:solidFill>
                <a:latin typeface="Verdana"/>
                <a:cs typeface="Verdana"/>
              </a:rPr>
              <a:t>Restricting </a:t>
            </a:r>
            <a:r>
              <a:rPr sz="2800" spc="-25" dirty="0">
                <a:solidFill>
                  <a:srgbClr val="FFFFFF"/>
                </a:solidFill>
                <a:latin typeface="Verdana"/>
                <a:cs typeface="Verdana"/>
              </a:rPr>
              <a:t>Step  </a:t>
            </a:r>
            <a:r>
              <a:rPr sz="2800" spc="-10" dirty="0">
                <a:solidFill>
                  <a:srgbClr val="FFFFFF"/>
                </a:solidFill>
                <a:latin typeface="Verdana"/>
                <a:cs typeface="Verdana"/>
              </a:rPr>
              <a:t>Execution </a:t>
            </a:r>
            <a:r>
              <a:rPr sz="2800" spc="-5" dirty="0">
                <a:solidFill>
                  <a:srgbClr val="FFFFFF"/>
                </a:solidFill>
                <a:latin typeface="Verdana"/>
                <a:cs typeface="Verdana"/>
              </a:rPr>
              <a:t>with  </a:t>
            </a:r>
            <a:r>
              <a:rPr sz="2800" spc="35" dirty="0">
                <a:solidFill>
                  <a:srgbClr val="FFFFFF"/>
                </a:solidFill>
                <a:latin typeface="Verdana"/>
                <a:cs typeface="Verdana"/>
              </a:rPr>
              <a:t>Scoped</a:t>
            </a:r>
            <a:r>
              <a:rPr sz="2800" spc="-204" dirty="0">
                <a:solidFill>
                  <a:srgbClr val="FFFFFF"/>
                </a:solidFill>
                <a:latin typeface="Verdana"/>
                <a:cs typeface="Verdana"/>
              </a:rPr>
              <a:t> </a:t>
            </a:r>
            <a:r>
              <a:rPr sz="2800" spc="-10" dirty="0">
                <a:solidFill>
                  <a:srgbClr val="FFFFFF"/>
                </a:solidFill>
                <a:latin typeface="Verdana"/>
                <a:cs typeface="Verdana"/>
              </a:rPr>
              <a:t>Bindings</a:t>
            </a:r>
            <a:endParaRPr sz="2800">
              <a:latin typeface="Verdana"/>
              <a:cs typeface="Verdan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a:p>
        </p:txBody>
      </p:sp>
      <p:sp>
        <p:nvSpPr>
          <p:cNvPr id="3" name="object 3"/>
          <p:cNvSpPr txBox="1">
            <a:spLocks noGrp="1"/>
          </p:cNvSpPr>
          <p:nvPr>
            <p:ph type="title"/>
          </p:nvPr>
        </p:nvSpPr>
        <p:spPr>
          <a:xfrm>
            <a:off x="692444" y="555993"/>
            <a:ext cx="6601459" cy="112268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ourier New"/>
                <a:cs typeface="Courier New"/>
              </a:rPr>
              <a:t>[Scope(Tag="elf",</a:t>
            </a:r>
          </a:p>
          <a:p>
            <a:pPr marL="1290955" marR="5080">
              <a:lnSpc>
                <a:spcPct val="100000"/>
              </a:lnSpc>
            </a:pPr>
            <a:r>
              <a:rPr sz="2400" spc="-10" dirty="0">
                <a:solidFill>
                  <a:srgbClr val="FFFFFF"/>
                </a:solidFill>
                <a:latin typeface="Courier New"/>
                <a:cs typeface="Courier New"/>
              </a:rPr>
              <a:t>Feature="PlayerCharacter",  Scenario="Health</a:t>
            </a:r>
            <a:r>
              <a:rPr sz="2400" spc="-65" dirty="0">
                <a:solidFill>
                  <a:srgbClr val="FFFFFF"/>
                </a:solidFill>
                <a:latin typeface="Courier New"/>
                <a:cs typeface="Courier New"/>
              </a:rPr>
              <a:t> </a:t>
            </a:r>
            <a:r>
              <a:rPr sz="2400" spc="-5" dirty="0">
                <a:solidFill>
                  <a:srgbClr val="FFFFFF"/>
                </a:solidFill>
                <a:latin typeface="Courier New"/>
                <a:cs typeface="Courier New"/>
              </a:rPr>
              <a:t>reduction")]</a:t>
            </a:r>
          </a:p>
        </p:txBody>
      </p:sp>
      <p:sp>
        <p:nvSpPr>
          <p:cNvPr id="4" name="object 4"/>
          <p:cNvSpPr txBox="1"/>
          <p:nvPr/>
        </p:nvSpPr>
        <p:spPr>
          <a:xfrm>
            <a:off x="688635" y="2476233"/>
            <a:ext cx="7957820" cy="3162935"/>
          </a:xfrm>
          <a:prstGeom prst="rect">
            <a:avLst/>
          </a:prstGeom>
        </p:spPr>
        <p:txBody>
          <a:bodyPr vert="horz" wrap="square" lIns="0" tIns="12700" rIns="0" bIns="0" rtlCol="0">
            <a:spAutoFit/>
          </a:bodyPr>
          <a:lstStyle/>
          <a:p>
            <a:pPr marL="15875">
              <a:lnSpc>
                <a:spcPct val="100000"/>
              </a:lnSpc>
              <a:spcBef>
                <a:spcPts val="100"/>
              </a:spcBef>
            </a:pPr>
            <a:r>
              <a:rPr sz="2400" spc="-5" dirty="0">
                <a:solidFill>
                  <a:srgbClr val="FFFFFF"/>
                </a:solidFill>
                <a:latin typeface="Courier New"/>
                <a:cs typeface="Courier New"/>
              </a:rPr>
              <a:t>[Scope(Tag </a:t>
            </a:r>
            <a:r>
              <a:rPr sz="2400" dirty="0">
                <a:solidFill>
                  <a:srgbClr val="FFFFFF"/>
                </a:solidFill>
                <a:latin typeface="Courier New"/>
                <a:cs typeface="Courier New"/>
              </a:rPr>
              <a:t>=</a:t>
            </a:r>
            <a:r>
              <a:rPr sz="2400" spc="-45" dirty="0">
                <a:solidFill>
                  <a:srgbClr val="FFFFFF"/>
                </a:solidFill>
                <a:latin typeface="Courier New"/>
                <a:cs typeface="Courier New"/>
              </a:rPr>
              <a:t> </a:t>
            </a:r>
            <a:r>
              <a:rPr sz="2400" spc="-5" dirty="0">
                <a:solidFill>
                  <a:srgbClr val="FFFFFF"/>
                </a:solidFill>
                <a:latin typeface="Courier New"/>
                <a:cs typeface="Courier New"/>
              </a:rPr>
              <a:t>"elf")]</a:t>
            </a:r>
            <a:endParaRPr sz="2400" dirty="0">
              <a:latin typeface="Courier New"/>
              <a:cs typeface="Courier New"/>
            </a:endParaRPr>
          </a:p>
          <a:p>
            <a:pPr marL="15875" marR="991869">
              <a:lnSpc>
                <a:spcPct val="100000"/>
              </a:lnSpc>
            </a:pPr>
            <a:r>
              <a:rPr sz="2400" spc="-5" dirty="0">
                <a:solidFill>
                  <a:srgbClr val="FFFFFF"/>
                </a:solidFill>
                <a:latin typeface="Courier New"/>
                <a:cs typeface="Courier New"/>
              </a:rPr>
              <a:t>[Scope(Feature </a:t>
            </a:r>
            <a:r>
              <a:rPr sz="2400" dirty="0">
                <a:solidFill>
                  <a:srgbClr val="FFFFFF"/>
                </a:solidFill>
                <a:latin typeface="Courier New"/>
                <a:cs typeface="Courier New"/>
              </a:rPr>
              <a:t>= </a:t>
            </a:r>
            <a:r>
              <a:rPr sz="2400" spc="-5" dirty="0">
                <a:solidFill>
                  <a:srgbClr val="FFFFFF"/>
                </a:solidFill>
                <a:latin typeface="Courier New"/>
                <a:cs typeface="Courier New"/>
              </a:rPr>
              <a:t>"PlayerCharacter")]  [Scope(Scenario </a:t>
            </a:r>
            <a:r>
              <a:rPr sz="2400" dirty="0">
                <a:solidFill>
                  <a:srgbClr val="FFFFFF"/>
                </a:solidFill>
                <a:latin typeface="Courier New"/>
                <a:cs typeface="Courier New"/>
              </a:rPr>
              <a:t>= </a:t>
            </a:r>
            <a:r>
              <a:rPr sz="2400" spc="-5" dirty="0">
                <a:solidFill>
                  <a:srgbClr val="FFFFFF"/>
                </a:solidFill>
                <a:latin typeface="Courier New"/>
                <a:cs typeface="Courier New"/>
              </a:rPr>
              <a:t>"Health</a:t>
            </a:r>
            <a:r>
              <a:rPr sz="2400" spc="-155" dirty="0">
                <a:solidFill>
                  <a:srgbClr val="FFFFFF"/>
                </a:solidFill>
                <a:latin typeface="Courier New"/>
                <a:cs typeface="Courier New"/>
              </a:rPr>
              <a:t> </a:t>
            </a:r>
            <a:r>
              <a:rPr sz="2400" spc="-5" dirty="0">
                <a:solidFill>
                  <a:srgbClr val="FFFFFF"/>
                </a:solidFill>
                <a:latin typeface="Courier New"/>
                <a:cs typeface="Courier New"/>
              </a:rPr>
              <a:t>reduction")]</a:t>
            </a:r>
            <a:endParaRPr sz="2400" dirty="0">
              <a:latin typeface="Courier New"/>
              <a:cs typeface="Courier New"/>
            </a:endParaRPr>
          </a:p>
          <a:p>
            <a:pPr>
              <a:lnSpc>
                <a:spcPct val="100000"/>
              </a:lnSpc>
              <a:spcBef>
                <a:spcPts val="40"/>
              </a:spcBef>
            </a:pPr>
            <a:endParaRPr sz="3100" dirty="0">
              <a:latin typeface="Courier New"/>
              <a:cs typeface="Courier New"/>
            </a:endParaRPr>
          </a:p>
          <a:p>
            <a:pPr marL="12700">
              <a:lnSpc>
                <a:spcPct val="100000"/>
              </a:lnSpc>
            </a:pPr>
            <a:r>
              <a:rPr sz="3600" spc="5" dirty="0">
                <a:solidFill>
                  <a:srgbClr val="3E3E3E"/>
                </a:solidFill>
                <a:latin typeface="Verdana"/>
                <a:cs typeface="Verdana"/>
              </a:rPr>
              <a:t>Combining </a:t>
            </a:r>
            <a:r>
              <a:rPr sz="3600" spc="50" dirty="0">
                <a:solidFill>
                  <a:srgbClr val="3E3E3E"/>
                </a:solidFill>
                <a:latin typeface="Verdana"/>
                <a:cs typeface="Verdana"/>
              </a:rPr>
              <a:t>Scoped </a:t>
            </a:r>
            <a:r>
              <a:rPr sz="3600" spc="10" dirty="0">
                <a:solidFill>
                  <a:srgbClr val="3E3E3E"/>
                </a:solidFill>
                <a:latin typeface="Verdana"/>
                <a:cs typeface="Verdana"/>
              </a:rPr>
              <a:t>Binding</a:t>
            </a:r>
            <a:r>
              <a:rPr sz="3600" spc="-670" dirty="0">
                <a:solidFill>
                  <a:srgbClr val="3E3E3E"/>
                </a:solidFill>
                <a:latin typeface="Verdana"/>
                <a:cs typeface="Verdana"/>
              </a:rPr>
              <a:t> </a:t>
            </a:r>
            <a:r>
              <a:rPr sz="3600" spc="-55" dirty="0">
                <a:solidFill>
                  <a:srgbClr val="3E3E3E"/>
                </a:solidFill>
                <a:latin typeface="Verdana"/>
                <a:cs typeface="Verdana"/>
              </a:rPr>
              <a:t>Criteria</a:t>
            </a:r>
            <a:endParaRPr sz="3600" dirty="0">
              <a:latin typeface="Verdana"/>
              <a:cs typeface="Verdana"/>
            </a:endParaRPr>
          </a:p>
          <a:p>
            <a:pPr marL="18415">
              <a:lnSpc>
                <a:spcPct val="100000"/>
              </a:lnSpc>
              <a:spcBef>
                <a:spcPts val="630"/>
              </a:spcBef>
            </a:pPr>
            <a:r>
              <a:rPr sz="2400" spc="35" dirty="0">
                <a:solidFill>
                  <a:srgbClr val="3E3E3E"/>
                </a:solidFill>
                <a:latin typeface="Verdana"/>
                <a:cs typeface="Verdana"/>
              </a:rPr>
              <a:t>Multiple </a:t>
            </a:r>
            <a:r>
              <a:rPr sz="2400" spc="15" dirty="0">
                <a:solidFill>
                  <a:srgbClr val="3E3E3E"/>
                </a:solidFill>
                <a:latin typeface="Verdana"/>
                <a:cs typeface="Verdana"/>
              </a:rPr>
              <a:t>criteria </a:t>
            </a:r>
            <a:r>
              <a:rPr sz="2400" spc="40" dirty="0">
                <a:solidFill>
                  <a:srgbClr val="3E3E3E"/>
                </a:solidFill>
                <a:latin typeface="Verdana"/>
                <a:cs typeface="Verdana"/>
              </a:rPr>
              <a:t>on </a:t>
            </a:r>
            <a:r>
              <a:rPr sz="2400" spc="15" dirty="0">
                <a:solidFill>
                  <a:srgbClr val="3E3E3E"/>
                </a:solidFill>
                <a:latin typeface="Verdana"/>
                <a:cs typeface="Verdana"/>
              </a:rPr>
              <a:t>single </a:t>
            </a:r>
            <a:r>
              <a:rPr sz="2400" spc="35" dirty="0">
                <a:solidFill>
                  <a:srgbClr val="3E3E3E"/>
                </a:solidFill>
                <a:latin typeface="Verdana"/>
                <a:cs typeface="Verdana"/>
              </a:rPr>
              <a:t>[Scope]</a:t>
            </a:r>
            <a:r>
              <a:rPr sz="2400" spc="-675" dirty="0">
                <a:solidFill>
                  <a:srgbClr val="3E3E3E"/>
                </a:solidFill>
                <a:latin typeface="Verdana"/>
                <a:cs typeface="Verdana"/>
              </a:rPr>
              <a:t> </a:t>
            </a:r>
            <a:r>
              <a:rPr sz="2400" dirty="0">
                <a:solidFill>
                  <a:srgbClr val="3E3E3E"/>
                </a:solidFill>
                <a:latin typeface="Wingdings"/>
                <a:cs typeface="Wingdings"/>
              </a:rPr>
              <a:t></a:t>
            </a:r>
            <a:r>
              <a:rPr sz="2400" dirty="0">
                <a:solidFill>
                  <a:srgbClr val="3E3E3E"/>
                </a:solidFill>
                <a:latin typeface="Times New Roman"/>
                <a:cs typeface="Times New Roman"/>
              </a:rPr>
              <a:t> </a:t>
            </a:r>
            <a:r>
              <a:rPr sz="2400" spc="125" dirty="0">
                <a:solidFill>
                  <a:srgbClr val="3E3E3E"/>
                </a:solidFill>
                <a:latin typeface="Verdana"/>
                <a:cs typeface="Verdana"/>
              </a:rPr>
              <a:t>AND</a:t>
            </a:r>
            <a:endParaRPr sz="2400" dirty="0">
              <a:latin typeface="Verdana"/>
              <a:cs typeface="Verdana"/>
            </a:endParaRPr>
          </a:p>
          <a:p>
            <a:pPr marL="18415">
              <a:lnSpc>
                <a:spcPct val="100000"/>
              </a:lnSpc>
              <a:spcBef>
                <a:spcPts val="1800"/>
              </a:spcBef>
            </a:pPr>
            <a:r>
              <a:rPr sz="2400" spc="35" dirty="0">
                <a:solidFill>
                  <a:srgbClr val="3E3E3E"/>
                </a:solidFill>
                <a:latin typeface="Verdana"/>
                <a:cs typeface="Verdana"/>
              </a:rPr>
              <a:t>Multiple [Scope] </a:t>
            </a:r>
            <a:r>
              <a:rPr sz="2400" spc="10" dirty="0">
                <a:solidFill>
                  <a:srgbClr val="3E3E3E"/>
                </a:solidFill>
                <a:latin typeface="Verdana"/>
                <a:cs typeface="Verdana"/>
              </a:rPr>
              <a:t>attributes</a:t>
            </a:r>
            <a:r>
              <a:rPr sz="2400" spc="-409" dirty="0">
                <a:solidFill>
                  <a:srgbClr val="3E3E3E"/>
                </a:solidFill>
                <a:latin typeface="Verdana"/>
                <a:cs typeface="Verdana"/>
              </a:rPr>
              <a:t> </a:t>
            </a:r>
            <a:r>
              <a:rPr sz="2400" dirty="0">
                <a:solidFill>
                  <a:srgbClr val="3E3E3E"/>
                </a:solidFill>
                <a:latin typeface="Wingdings"/>
                <a:cs typeface="Wingdings"/>
              </a:rPr>
              <a:t></a:t>
            </a:r>
            <a:r>
              <a:rPr sz="2400" dirty="0">
                <a:solidFill>
                  <a:srgbClr val="3E3E3E"/>
                </a:solidFill>
                <a:latin typeface="Times New Roman"/>
                <a:cs typeface="Times New Roman"/>
              </a:rPr>
              <a:t> </a:t>
            </a:r>
            <a:r>
              <a:rPr sz="2400" spc="105" dirty="0">
                <a:solidFill>
                  <a:srgbClr val="3E3E3E"/>
                </a:solidFill>
                <a:latin typeface="Verdana"/>
                <a:cs typeface="Verdana"/>
              </a:rPr>
              <a:t>OR</a:t>
            </a:r>
            <a:endParaRPr sz="2400" dirty="0">
              <a:latin typeface="Verdana"/>
              <a:cs typeface="Verdan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9788" y="2470238"/>
            <a:ext cx="3281045" cy="1122680"/>
          </a:xfrm>
          <a:prstGeom prst="rect">
            <a:avLst/>
          </a:prstGeom>
        </p:spPr>
        <p:txBody>
          <a:bodyPr vert="horz" wrap="square" lIns="0" tIns="12700" rIns="0" bIns="0" rtlCol="0">
            <a:spAutoFit/>
          </a:bodyPr>
          <a:lstStyle/>
          <a:p>
            <a:pPr marL="12065" marR="5080" algn="ctr">
              <a:lnSpc>
                <a:spcPct val="100000"/>
              </a:lnSpc>
              <a:spcBef>
                <a:spcPts val="100"/>
              </a:spcBef>
            </a:pPr>
            <a:r>
              <a:rPr sz="2400" spc="-10" dirty="0">
                <a:solidFill>
                  <a:srgbClr val="3E3E3E"/>
                </a:solidFill>
                <a:latin typeface="Verdana"/>
                <a:cs typeface="Verdana"/>
              </a:rPr>
              <a:t>Matches </a:t>
            </a:r>
            <a:r>
              <a:rPr sz="2400" spc="-45" dirty="0">
                <a:solidFill>
                  <a:srgbClr val="3E3E3E"/>
                </a:solidFill>
                <a:latin typeface="Verdana"/>
                <a:cs typeface="Verdana"/>
              </a:rPr>
              <a:t>regular </a:t>
            </a:r>
            <a:r>
              <a:rPr sz="2400" spc="-15" dirty="0">
                <a:solidFill>
                  <a:srgbClr val="3E3E3E"/>
                </a:solidFill>
                <a:latin typeface="Verdana"/>
                <a:cs typeface="Verdana"/>
              </a:rPr>
              <a:t>step  definition </a:t>
            </a:r>
            <a:r>
              <a:rPr sz="2400" spc="-10" dirty="0">
                <a:solidFill>
                  <a:srgbClr val="3E3E3E"/>
                </a:solidFill>
                <a:latin typeface="Verdana"/>
                <a:cs typeface="Verdana"/>
              </a:rPr>
              <a:t>and</a:t>
            </a:r>
            <a:r>
              <a:rPr sz="2400" spc="-250" dirty="0">
                <a:solidFill>
                  <a:srgbClr val="3E3E3E"/>
                </a:solidFill>
                <a:latin typeface="Verdana"/>
                <a:cs typeface="Verdana"/>
              </a:rPr>
              <a:t> </a:t>
            </a:r>
            <a:r>
              <a:rPr sz="2400" spc="40" dirty="0">
                <a:solidFill>
                  <a:srgbClr val="3E3E3E"/>
                </a:solidFill>
                <a:latin typeface="Verdana"/>
                <a:cs typeface="Verdana"/>
              </a:rPr>
              <a:t>scoped  </a:t>
            </a:r>
            <a:r>
              <a:rPr sz="2400" spc="-15" dirty="0">
                <a:solidFill>
                  <a:srgbClr val="3E3E3E"/>
                </a:solidFill>
                <a:latin typeface="Verdana"/>
                <a:cs typeface="Verdana"/>
              </a:rPr>
              <a:t>step</a:t>
            </a:r>
            <a:r>
              <a:rPr sz="2400" spc="-125" dirty="0">
                <a:solidFill>
                  <a:srgbClr val="3E3E3E"/>
                </a:solidFill>
                <a:latin typeface="Verdana"/>
                <a:cs typeface="Verdana"/>
              </a:rPr>
              <a:t> </a:t>
            </a:r>
            <a:r>
              <a:rPr sz="2400" spc="-15" dirty="0">
                <a:solidFill>
                  <a:srgbClr val="3E3E3E"/>
                </a:solidFill>
                <a:latin typeface="Verdana"/>
                <a:cs typeface="Verdana"/>
              </a:rPr>
              <a:t>definition</a:t>
            </a:r>
            <a:endParaRPr sz="2400">
              <a:latin typeface="Verdana"/>
              <a:cs typeface="Verdana"/>
            </a:endParaRPr>
          </a:p>
        </p:txBody>
      </p:sp>
      <p:sp>
        <p:nvSpPr>
          <p:cNvPr id="3" name="object 3"/>
          <p:cNvSpPr txBox="1"/>
          <p:nvPr/>
        </p:nvSpPr>
        <p:spPr>
          <a:xfrm>
            <a:off x="1307668" y="4544974"/>
            <a:ext cx="3890010" cy="330835"/>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3E3E3E"/>
                </a:solidFill>
                <a:latin typeface="Verdana"/>
                <a:cs typeface="Verdana"/>
              </a:rPr>
              <a:t>Scoped</a:t>
            </a:r>
            <a:r>
              <a:rPr sz="2000" spc="-155" dirty="0">
                <a:solidFill>
                  <a:srgbClr val="3E3E3E"/>
                </a:solidFill>
                <a:latin typeface="Verdana"/>
                <a:cs typeface="Verdana"/>
              </a:rPr>
              <a:t> </a:t>
            </a:r>
            <a:r>
              <a:rPr sz="2000" spc="30" dirty="0">
                <a:solidFill>
                  <a:srgbClr val="3E3E3E"/>
                </a:solidFill>
                <a:latin typeface="Verdana"/>
                <a:cs typeface="Verdana"/>
              </a:rPr>
              <a:t>definition</a:t>
            </a:r>
            <a:r>
              <a:rPr sz="2000" spc="-150" dirty="0">
                <a:solidFill>
                  <a:srgbClr val="3E3E3E"/>
                </a:solidFill>
                <a:latin typeface="Verdana"/>
                <a:cs typeface="Verdana"/>
              </a:rPr>
              <a:t> </a:t>
            </a:r>
            <a:r>
              <a:rPr sz="2000" spc="40" dirty="0">
                <a:solidFill>
                  <a:srgbClr val="3E3E3E"/>
                </a:solidFill>
                <a:latin typeface="Verdana"/>
                <a:cs typeface="Verdana"/>
              </a:rPr>
              <a:t>will</a:t>
            </a:r>
            <a:r>
              <a:rPr sz="2000" spc="-120" dirty="0">
                <a:solidFill>
                  <a:srgbClr val="3E3E3E"/>
                </a:solidFill>
                <a:latin typeface="Verdana"/>
                <a:cs typeface="Verdana"/>
              </a:rPr>
              <a:t> </a:t>
            </a:r>
            <a:r>
              <a:rPr sz="2000" spc="55" dirty="0">
                <a:solidFill>
                  <a:srgbClr val="3E3E3E"/>
                </a:solidFill>
                <a:latin typeface="Verdana"/>
                <a:cs typeface="Verdana"/>
              </a:rPr>
              <a:t>be</a:t>
            </a:r>
            <a:r>
              <a:rPr sz="2000" spc="-130" dirty="0">
                <a:solidFill>
                  <a:srgbClr val="3E3E3E"/>
                </a:solidFill>
                <a:latin typeface="Verdana"/>
                <a:cs typeface="Verdana"/>
              </a:rPr>
              <a:t> </a:t>
            </a:r>
            <a:r>
              <a:rPr sz="2000" spc="15" dirty="0">
                <a:solidFill>
                  <a:srgbClr val="3E3E3E"/>
                </a:solidFill>
                <a:latin typeface="Verdana"/>
                <a:cs typeface="Verdana"/>
              </a:rPr>
              <a:t>used</a:t>
            </a:r>
            <a:endParaRPr sz="2000">
              <a:latin typeface="Verdana"/>
              <a:cs typeface="Verdana"/>
            </a:endParaRPr>
          </a:p>
        </p:txBody>
      </p:sp>
      <p:sp>
        <p:nvSpPr>
          <p:cNvPr id="4" name="object 4"/>
          <p:cNvSpPr txBox="1"/>
          <p:nvPr/>
        </p:nvSpPr>
        <p:spPr>
          <a:xfrm>
            <a:off x="6857011" y="4544974"/>
            <a:ext cx="4256405" cy="330835"/>
          </a:xfrm>
          <a:prstGeom prst="rect">
            <a:avLst/>
          </a:prstGeom>
        </p:spPr>
        <p:txBody>
          <a:bodyPr vert="horz" wrap="square" lIns="0" tIns="12700" rIns="0" bIns="0" rtlCol="0">
            <a:spAutoFit/>
          </a:bodyPr>
          <a:lstStyle/>
          <a:p>
            <a:pPr marL="12700">
              <a:lnSpc>
                <a:spcPct val="100000"/>
              </a:lnSpc>
              <a:spcBef>
                <a:spcPts val="100"/>
              </a:spcBef>
            </a:pPr>
            <a:r>
              <a:rPr sz="2000" spc="35" dirty="0">
                <a:solidFill>
                  <a:srgbClr val="3E3E3E"/>
                </a:solidFill>
                <a:latin typeface="Verdana"/>
                <a:cs typeface="Verdana"/>
              </a:rPr>
              <a:t>Most</a:t>
            </a:r>
            <a:r>
              <a:rPr sz="2000" spc="-114" dirty="0">
                <a:solidFill>
                  <a:srgbClr val="3E3E3E"/>
                </a:solidFill>
                <a:latin typeface="Verdana"/>
                <a:cs typeface="Verdana"/>
              </a:rPr>
              <a:t> </a:t>
            </a:r>
            <a:r>
              <a:rPr sz="2000" spc="15" dirty="0">
                <a:solidFill>
                  <a:srgbClr val="3E3E3E"/>
                </a:solidFill>
                <a:latin typeface="Verdana"/>
                <a:cs typeface="Verdana"/>
              </a:rPr>
              <a:t>restrictive</a:t>
            </a:r>
            <a:r>
              <a:rPr sz="2000" spc="-114" dirty="0">
                <a:solidFill>
                  <a:srgbClr val="3E3E3E"/>
                </a:solidFill>
                <a:latin typeface="Verdana"/>
                <a:cs typeface="Verdana"/>
              </a:rPr>
              <a:t> </a:t>
            </a:r>
            <a:r>
              <a:rPr sz="2000" spc="25" dirty="0">
                <a:solidFill>
                  <a:srgbClr val="3E3E3E"/>
                </a:solidFill>
                <a:latin typeface="Verdana"/>
                <a:cs typeface="Verdana"/>
              </a:rPr>
              <a:t>step</a:t>
            </a:r>
            <a:r>
              <a:rPr sz="2000" spc="-114" dirty="0">
                <a:solidFill>
                  <a:srgbClr val="3E3E3E"/>
                </a:solidFill>
                <a:latin typeface="Verdana"/>
                <a:cs typeface="Verdana"/>
              </a:rPr>
              <a:t> </a:t>
            </a:r>
            <a:r>
              <a:rPr sz="2000" spc="40" dirty="0">
                <a:solidFill>
                  <a:srgbClr val="3E3E3E"/>
                </a:solidFill>
                <a:latin typeface="Verdana"/>
                <a:cs typeface="Verdana"/>
              </a:rPr>
              <a:t>will</a:t>
            </a:r>
            <a:r>
              <a:rPr sz="2000" spc="-114" dirty="0">
                <a:solidFill>
                  <a:srgbClr val="3E3E3E"/>
                </a:solidFill>
                <a:latin typeface="Verdana"/>
                <a:cs typeface="Verdana"/>
              </a:rPr>
              <a:t> </a:t>
            </a:r>
            <a:r>
              <a:rPr sz="2000" spc="55" dirty="0">
                <a:solidFill>
                  <a:srgbClr val="3E3E3E"/>
                </a:solidFill>
                <a:latin typeface="Verdana"/>
                <a:cs typeface="Verdana"/>
              </a:rPr>
              <a:t>be</a:t>
            </a:r>
            <a:r>
              <a:rPr sz="2000" spc="-114" dirty="0">
                <a:solidFill>
                  <a:srgbClr val="3E3E3E"/>
                </a:solidFill>
                <a:latin typeface="Verdana"/>
                <a:cs typeface="Verdana"/>
              </a:rPr>
              <a:t> </a:t>
            </a:r>
            <a:r>
              <a:rPr sz="2000" spc="10" dirty="0">
                <a:solidFill>
                  <a:srgbClr val="3E3E3E"/>
                </a:solidFill>
                <a:latin typeface="Verdana"/>
                <a:cs typeface="Verdana"/>
              </a:rPr>
              <a:t>used</a:t>
            </a:r>
            <a:endParaRPr sz="2000">
              <a:latin typeface="Verdana"/>
              <a:cs typeface="Verdana"/>
            </a:endParaRPr>
          </a:p>
        </p:txBody>
      </p:sp>
      <p:sp>
        <p:nvSpPr>
          <p:cNvPr id="5" name="object 5"/>
          <p:cNvSpPr txBox="1"/>
          <p:nvPr/>
        </p:nvSpPr>
        <p:spPr>
          <a:xfrm>
            <a:off x="7150252" y="2653410"/>
            <a:ext cx="3581400" cy="756920"/>
          </a:xfrm>
          <a:prstGeom prst="rect">
            <a:avLst/>
          </a:prstGeom>
        </p:spPr>
        <p:txBody>
          <a:bodyPr vert="horz" wrap="square" lIns="0" tIns="12700" rIns="0" bIns="0" rtlCol="0">
            <a:spAutoFit/>
          </a:bodyPr>
          <a:lstStyle/>
          <a:p>
            <a:pPr marL="1085215" marR="5080" indent="-1073150">
              <a:lnSpc>
                <a:spcPct val="100000"/>
              </a:lnSpc>
              <a:spcBef>
                <a:spcPts val="100"/>
              </a:spcBef>
            </a:pPr>
            <a:r>
              <a:rPr sz="2400" spc="-10" dirty="0">
                <a:solidFill>
                  <a:srgbClr val="3E3E3E"/>
                </a:solidFill>
                <a:latin typeface="Verdana"/>
                <a:cs typeface="Verdana"/>
              </a:rPr>
              <a:t>Matches </a:t>
            </a:r>
            <a:r>
              <a:rPr sz="2400" spc="-600" dirty="0">
                <a:solidFill>
                  <a:srgbClr val="3E3E3E"/>
                </a:solidFill>
                <a:latin typeface="Verdana"/>
                <a:cs typeface="Verdana"/>
              </a:rPr>
              <a:t>&gt;1 </a:t>
            </a:r>
            <a:r>
              <a:rPr sz="2400" spc="40" dirty="0">
                <a:solidFill>
                  <a:srgbClr val="3E3E3E"/>
                </a:solidFill>
                <a:latin typeface="Verdana"/>
                <a:cs typeface="Verdana"/>
              </a:rPr>
              <a:t>scoped</a:t>
            </a:r>
            <a:r>
              <a:rPr sz="2400" spc="-305" dirty="0">
                <a:solidFill>
                  <a:srgbClr val="3E3E3E"/>
                </a:solidFill>
                <a:latin typeface="Verdana"/>
                <a:cs typeface="Verdana"/>
              </a:rPr>
              <a:t> </a:t>
            </a:r>
            <a:r>
              <a:rPr sz="2400" spc="-15" dirty="0">
                <a:solidFill>
                  <a:srgbClr val="3E3E3E"/>
                </a:solidFill>
                <a:latin typeface="Verdana"/>
                <a:cs typeface="Verdana"/>
              </a:rPr>
              <a:t>step  definition</a:t>
            </a:r>
            <a:endParaRPr sz="2400">
              <a:latin typeface="Verdana"/>
              <a:cs typeface="Verdana"/>
            </a:endParaRPr>
          </a:p>
        </p:txBody>
      </p:sp>
      <p:sp>
        <p:nvSpPr>
          <p:cNvPr id="6" name="object 6"/>
          <p:cNvSpPr txBox="1">
            <a:spLocks noGrp="1"/>
          </p:cNvSpPr>
          <p:nvPr>
            <p:ph type="title"/>
          </p:nvPr>
        </p:nvSpPr>
        <p:spPr>
          <a:xfrm>
            <a:off x="4150664" y="519061"/>
            <a:ext cx="3801745"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3E3E3E"/>
                </a:solidFill>
              </a:rPr>
              <a:t>Multiple</a:t>
            </a:r>
            <a:r>
              <a:rPr sz="3600" spc="-254" dirty="0">
                <a:solidFill>
                  <a:srgbClr val="3E3E3E"/>
                </a:solidFill>
              </a:rPr>
              <a:t> </a:t>
            </a:r>
            <a:r>
              <a:rPr sz="3600" spc="-15" dirty="0">
                <a:solidFill>
                  <a:srgbClr val="3E3E3E"/>
                </a:solidFill>
              </a:rPr>
              <a:t>Matches</a:t>
            </a:r>
            <a:endParaRPr sz="36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386977" y="2038858"/>
            <a:ext cx="7352030" cy="2622550"/>
          </a:xfrm>
          <a:prstGeom prst="rect">
            <a:avLst/>
          </a:prstGeom>
        </p:spPr>
        <p:txBody>
          <a:bodyPr vert="horz" wrap="square" lIns="0" tIns="124460" rIns="0" bIns="0" rtlCol="0">
            <a:spAutoFit/>
          </a:bodyPr>
          <a:lstStyle/>
          <a:p>
            <a:pPr marL="12700" marR="5080" algn="ctr">
              <a:lnSpc>
                <a:spcPts val="4900"/>
              </a:lnSpc>
              <a:spcBef>
                <a:spcPts val="980"/>
              </a:spcBef>
            </a:pPr>
            <a:r>
              <a:rPr sz="4800" dirty="0">
                <a:solidFill>
                  <a:srgbClr val="FFFFFF"/>
                </a:solidFill>
                <a:latin typeface="Verdana"/>
                <a:cs typeface="Verdana"/>
              </a:rPr>
              <a:t>Be </a:t>
            </a:r>
            <a:r>
              <a:rPr sz="4800" spc="-150" dirty="0">
                <a:solidFill>
                  <a:srgbClr val="FFFFFF"/>
                </a:solidFill>
                <a:latin typeface="Verdana"/>
                <a:cs typeface="Verdana"/>
              </a:rPr>
              <a:t>careful </a:t>
            </a:r>
            <a:r>
              <a:rPr sz="4800" spc="-80" dirty="0">
                <a:solidFill>
                  <a:srgbClr val="FFFFFF"/>
                </a:solidFill>
                <a:latin typeface="Verdana"/>
                <a:cs typeface="Verdana"/>
              </a:rPr>
              <a:t>with </a:t>
            </a:r>
            <a:r>
              <a:rPr sz="4800" spc="-10" dirty="0">
                <a:solidFill>
                  <a:srgbClr val="FFFFFF"/>
                </a:solidFill>
                <a:latin typeface="Verdana"/>
                <a:cs typeface="Verdana"/>
              </a:rPr>
              <a:t>scoped  </a:t>
            </a:r>
            <a:r>
              <a:rPr sz="4800" spc="-105" dirty="0">
                <a:solidFill>
                  <a:srgbClr val="FFFFFF"/>
                </a:solidFill>
                <a:latin typeface="Verdana"/>
                <a:cs typeface="Verdana"/>
              </a:rPr>
              <a:t>bindings </a:t>
            </a:r>
            <a:r>
              <a:rPr sz="4800" spc="-175" dirty="0">
                <a:solidFill>
                  <a:srgbClr val="FFFFFF"/>
                </a:solidFill>
                <a:latin typeface="Verdana"/>
                <a:cs typeface="Verdana"/>
              </a:rPr>
              <a:t>as </a:t>
            </a:r>
            <a:r>
              <a:rPr sz="4800" spc="-150" dirty="0">
                <a:solidFill>
                  <a:srgbClr val="FFFFFF"/>
                </a:solidFill>
                <a:latin typeface="Verdana"/>
                <a:cs typeface="Verdana"/>
              </a:rPr>
              <a:t>they </a:t>
            </a:r>
            <a:r>
              <a:rPr sz="4800" spc="-70" dirty="0">
                <a:solidFill>
                  <a:srgbClr val="FFFFFF"/>
                </a:solidFill>
                <a:latin typeface="Verdana"/>
                <a:cs typeface="Verdana"/>
              </a:rPr>
              <a:t>can  </a:t>
            </a:r>
            <a:r>
              <a:rPr sz="4800" spc="-110" dirty="0">
                <a:solidFill>
                  <a:srgbClr val="FFFFFF"/>
                </a:solidFill>
                <a:latin typeface="Verdana"/>
                <a:cs typeface="Verdana"/>
              </a:rPr>
              <a:t>introduce </a:t>
            </a:r>
            <a:r>
              <a:rPr sz="4800" spc="-114" dirty="0">
                <a:solidFill>
                  <a:srgbClr val="FFFFFF"/>
                </a:solidFill>
                <a:latin typeface="Verdana"/>
                <a:cs typeface="Verdana"/>
              </a:rPr>
              <a:t>complexity</a:t>
            </a:r>
            <a:r>
              <a:rPr sz="4800" spc="-955" dirty="0">
                <a:solidFill>
                  <a:srgbClr val="FFFFFF"/>
                </a:solidFill>
                <a:latin typeface="Verdana"/>
                <a:cs typeface="Verdana"/>
              </a:rPr>
              <a:t> </a:t>
            </a:r>
            <a:r>
              <a:rPr sz="4800" spc="-95" dirty="0">
                <a:solidFill>
                  <a:srgbClr val="FFFFFF"/>
                </a:solidFill>
                <a:latin typeface="Verdana"/>
                <a:cs typeface="Verdana"/>
              </a:rPr>
              <a:t>and  </a:t>
            </a:r>
            <a:r>
              <a:rPr sz="4800" spc="-175" dirty="0">
                <a:solidFill>
                  <a:srgbClr val="FFFFFF"/>
                </a:solidFill>
                <a:latin typeface="Verdana"/>
                <a:cs typeface="Verdana"/>
              </a:rPr>
              <a:t>maintenance</a:t>
            </a:r>
            <a:r>
              <a:rPr sz="4800" spc="-540" dirty="0">
                <a:solidFill>
                  <a:srgbClr val="FFFFFF"/>
                </a:solidFill>
                <a:latin typeface="Verdana"/>
                <a:cs typeface="Verdana"/>
              </a:rPr>
              <a:t> </a:t>
            </a:r>
            <a:r>
              <a:rPr sz="4800" spc="-225" dirty="0">
                <a:solidFill>
                  <a:srgbClr val="FFFFFF"/>
                </a:solidFill>
                <a:latin typeface="Verdana"/>
                <a:cs typeface="Verdana"/>
              </a:rPr>
              <a:t>overheads.</a:t>
            </a:r>
            <a:endParaRPr sz="4800">
              <a:latin typeface="Verdana"/>
              <a:cs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IN"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Need to update</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24258756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a:latin typeface="Verdana"/>
              <a:cs typeface="Verdana"/>
            </a:endParaRPr>
          </a:p>
        </p:txBody>
      </p:sp>
      <p:sp>
        <p:nvSpPr>
          <p:cNvPr id="3" name="object 3"/>
          <p:cNvSpPr txBox="1"/>
          <p:nvPr/>
        </p:nvSpPr>
        <p:spPr>
          <a:xfrm>
            <a:off x="5226811" y="555345"/>
            <a:ext cx="5746750" cy="985519"/>
          </a:xfrm>
          <a:prstGeom prst="rect">
            <a:avLst/>
          </a:prstGeom>
        </p:spPr>
        <p:txBody>
          <a:bodyPr vert="horz" wrap="square" lIns="0" tIns="12700" rIns="0" bIns="0" rtlCol="0">
            <a:spAutoFit/>
          </a:bodyPr>
          <a:lstStyle/>
          <a:p>
            <a:pPr marL="12700">
              <a:lnSpc>
                <a:spcPct val="100000"/>
              </a:lnSpc>
              <a:spcBef>
                <a:spcPts val="100"/>
              </a:spcBef>
            </a:pPr>
            <a:r>
              <a:rPr sz="2400" spc="160" dirty="0">
                <a:solidFill>
                  <a:srgbClr val="2A9FBC"/>
                </a:solidFill>
                <a:latin typeface="Verdana"/>
                <a:cs typeface="Verdana"/>
              </a:rPr>
              <a:t>Add</a:t>
            </a:r>
            <a:r>
              <a:rPr sz="2400" spc="-130" dirty="0">
                <a:solidFill>
                  <a:srgbClr val="2A9FBC"/>
                </a:solidFill>
                <a:latin typeface="Verdana"/>
                <a:cs typeface="Verdana"/>
              </a:rPr>
              <a:t> </a:t>
            </a:r>
            <a:r>
              <a:rPr sz="2400" spc="10" dirty="0">
                <a:solidFill>
                  <a:srgbClr val="2A9FBC"/>
                </a:solidFill>
                <a:latin typeface="Verdana"/>
                <a:cs typeface="Verdana"/>
              </a:rPr>
              <a:t>scenarios</a:t>
            </a:r>
            <a:r>
              <a:rPr sz="2400" spc="-130" dirty="0">
                <a:solidFill>
                  <a:srgbClr val="2A9FBC"/>
                </a:solidFill>
                <a:latin typeface="Verdana"/>
                <a:cs typeface="Verdana"/>
              </a:rPr>
              <a:t> </a:t>
            </a:r>
            <a:r>
              <a:rPr sz="2400" spc="40" dirty="0">
                <a:solidFill>
                  <a:srgbClr val="2A9FBC"/>
                </a:solidFill>
                <a:latin typeface="Verdana"/>
                <a:cs typeface="Verdana"/>
              </a:rPr>
              <a:t>but</a:t>
            </a:r>
            <a:r>
              <a:rPr sz="2400" spc="-125" dirty="0">
                <a:solidFill>
                  <a:srgbClr val="2A9FBC"/>
                </a:solidFill>
                <a:latin typeface="Verdana"/>
                <a:cs typeface="Verdana"/>
              </a:rPr>
              <a:t> </a:t>
            </a:r>
            <a:r>
              <a:rPr sz="2400" spc="40" dirty="0">
                <a:solidFill>
                  <a:srgbClr val="2A9FBC"/>
                </a:solidFill>
                <a:latin typeface="Verdana"/>
                <a:cs typeface="Verdana"/>
              </a:rPr>
              <a:t>not</a:t>
            </a:r>
            <a:r>
              <a:rPr sz="2400" spc="-130" dirty="0">
                <a:solidFill>
                  <a:srgbClr val="2A9FBC"/>
                </a:solidFill>
                <a:latin typeface="Verdana"/>
                <a:cs typeface="Verdana"/>
              </a:rPr>
              <a:t> </a:t>
            </a:r>
            <a:r>
              <a:rPr sz="2400" spc="10" dirty="0">
                <a:solidFill>
                  <a:srgbClr val="2A9FBC"/>
                </a:solidFill>
                <a:latin typeface="Verdana"/>
                <a:cs typeface="Verdana"/>
              </a:rPr>
              <a:t>implement</a:t>
            </a:r>
            <a:r>
              <a:rPr sz="2400" spc="-125" dirty="0">
                <a:solidFill>
                  <a:srgbClr val="2A9FBC"/>
                </a:solidFill>
                <a:latin typeface="Verdana"/>
                <a:cs typeface="Verdana"/>
              </a:rPr>
              <a:t> </a:t>
            </a:r>
            <a:r>
              <a:rPr sz="2400" spc="20" dirty="0">
                <a:solidFill>
                  <a:srgbClr val="2A9FBC"/>
                </a:solidFill>
                <a:latin typeface="Verdana"/>
                <a:cs typeface="Verdana"/>
              </a:rPr>
              <a:t>yet</a:t>
            </a:r>
            <a:endParaRPr sz="2400">
              <a:latin typeface="Verdana"/>
              <a:cs typeface="Verdana"/>
            </a:endParaRPr>
          </a:p>
          <a:p>
            <a:pPr marL="12700">
              <a:lnSpc>
                <a:spcPct val="100000"/>
              </a:lnSpc>
              <a:spcBef>
                <a:spcPts val="1800"/>
              </a:spcBef>
            </a:pPr>
            <a:r>
              <a:rPr sz="2400" spc="70" dirty="0">
                <a:solidFill>
                  <a:srgbClr val="2A9FBC"/>
                </a:solidFill>
                <a:latin typeface="Verdana"/>
                <a:cs typeface="Verdana"/>
              </a:rPr>
              <a:t>New </a:t>
            </a:r>
            <a:r>
              <a:rPr sz="2400" spc="5" dirty="0">
                <a:solidFill>
                  <a:srgbClr val="2A9FBC"/>
                </a:solidFill>
                <a:latin typeface="Verdana"/>
                <a:cs typeface="Verdana"/>
              </a:rPr>
              <a:t>feature </a:t>
            </a:r>
            <a:r>
              <a:rPr sz="2400" spc="45" dirty="0">
                <a:solidFill>
                  <a:srgbClr val="2A9FBC"/>
                </a:solidFill>
                <a:latin typeface="Verdana"/>
                <a:cs typeface="Verdana"/>
              </a:rPr>
              <a:t>for</a:t>
            </a:r>
            <a:r>
              <a:rPr sz="2400" spc="-595" dirty="0">
                <a:solidFill>
                  <a:srgbClr val="2A9FBC"/>
                </a:solidFill>
                <a:latin typeface="Verdana"/>
                <a:cs typeface="Verdana"/>
              </a:rPr>
              <a:t> </a:t>
            </a:r>
            <a:r>
              <a:rPr sz="2400" spc="10" dirty="0">
                <a:solidFill>
                  <a:srgbClr val="2A9FBC"/>
                </a:solidFill>
                <a:latin typeface="Verdana"/>
                <a:cs typeface="Verdana"/>
              </a:rPr>
              <a:t>game </a:t>
            </a:r>
            <a:r>
              <a:rPr sz="2400" spc="20" dirty="0">
                <a:solidFill>
                  <a:srgbClr val="2A9FBC"/>
                </a:solidFill>
                <a:latin typeface="Verdana"/>
                <a:cs typeface="Verdana"/>
              </a:rPr>
              <a:t>chat</a:t>
            </a:r>
            <a:endParaRPr sz="2400">
              <a:latin typeface="Verdana"/>
              <a:cs typeface="Verdana"/>
            </a:endParaRPr>
          </a:p>
        </p:txBody>
      </p:sp>
      <p:sp>
        <p:nvSpPr>
          <p:cNvPr id="4" name="object 4"/>
          <p:cNvSpPr txBox="1"/>
          <p:nvPr/>
        </p:nvSpPr>
        <p:spPr>
          <a:xfrm>
            <a:off x="5226811" y="1744065"/>
            <a:ext cx="6136005" cy="432308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2A9FBC"/>
                </a:solidFill>
                <a:latin typeface="Verdana"/>
                <a:cs typeface="Verdana"/>
              </a:rPr>
              <a:t>Don’t</a:t>
            </a:r>
            <a:r>
              <a:rPr sz="2400" spc="-120" dirty="0">
                <a:solidFill>
                  <a:srgbClr val="2A9FBC"/>
                </a:solidFill>
                <a:latin typeface="Verdana"/>
                <a:cs typeface="Verdana"/>
              </a:rPr>
              <a:t> </a:t>
            </a:r>
            <a:r>
              <a:rPr sz="2400" spc="15" dirty="0">
                <a:solidFill>
                  <a:srgbClr val="2A9FBC"/>
                </a:solidFill>
                <a:latin typeface="Verdana"/>
                <a:cs typeface="Verdana"/>
              </a:rPr>
              <a:t>want</a:t>
            </a:r>
            <a:r>
              <a:rPr sz="2400" spc="-114" dirty="0">
                <a:solidFill>
                  <a:srgbClr val="2A9FBC"/>
                </a:solidFill>
                <a:latin typeface="Verdana"/>
                <a:cs typeface="Verdana"/>
              </a:rPr>
              <a:t> </a:t>
            </a:r>
            <a:r>
              <a:rPr sz="2400" spc="75" dirty="0">
                <a:solidFill>
                  <a:srgbClr val="2A9FBC"/>
                </a:solidFill>
                <a:latin typeface="Verdana"/>
                <a:cs typeface="Verdana"/>
              </a:rPr>
              <a:t>to</a:t>
            </a:r>
            <a:r>
              <a:rPr sz="2400" spc="-114" dirty="0">
                <a:solidFill>
                  <a:srgbClr val="2A9FBC"/>
                </a:solidFill>
                <a:latin typeface="Verdana"/>
                <a:cs typeface="Verdana"/>
              </a:rPr>
              <a:t> </a:t>
            </a:r>
            <a:r>
              <a:rPr sz="2400" spc="10" dirty="0">
                <a:solidFill>
                  <a:srgbClr val="2A9FBC"/>
                </a:solidFill>
                <a:latin typeface="Verdana"/>
                <a:cs typeface="Verdana"/>
              </a:rPr>
              <a:t>implement</a:t>
            </a:r>
            <a:r>
              <a:rPr sz="2400" spc="-114" dirty="0">
                <a:solidFill>
                  <a:srgbClr val="2A9FBC"/>
                </a:solidFill>
                <a:latin typeface="Verdana"/>
                <a:cs typeface="Verdana"/>
              </a:rPr>
              <a:t> </a:t>
            </a:r>
            <a:r>
              <a:rPr sz="2400" spc="5" dirty="0">
                <a:solidFill>
                  <a:srgbClr val="2A9FBC"/>
                </a:solidFill>
                <a:latin typeface="Verdana"/>
                <a:cs typeface="Verdana"/>
              </a:rPr>
              <a:t>until</a:t>
            </a:r>
            <a:r>
              <a:rPr sz="2400" spc="-120" dirty="0">
                <a:solidFill>
                  <a:srgbClr val="2A9FBC"/>
                </a:solidFill>
                <a:latin typeface="Verdana"/>
                <a:cs typeface="Verdana"/>
              </a:rPr>
              <a:t> </a:t>
            </a:r>
            <a:r>
              <a:rPr sz="2400" spc="30" dirty="0">
                <a:solidFill>
                  <a:srgbClr val="2A9FBC"/>
                </a:solidFill>
                <a:latin typeface="Verdana"/>
                <a:cs typeface="Verdana"/>
              </a:rPr>
              <a:t>reviewed</a:t>
            </a:r>
            <a:endParaRPr sz="2400" dirty="0">
              <a:latin typeface="Verdana"/>
              <a:cs typeface="Verdana"/>
            </a:endParaRPr>
          </a:p>
          <a:p>
            <a:pPr marL="12700" marR="1235075">
              <a:lnSpc>
                <a:spcPct val="162500"/>
              </a:lnSpc>
            </a:pPr>
            <a:r>
              <a:rPr sz="2400" spc="160" dirty="0">
                <a:solidFill>
                  <a:srgbClr val="2A9FBC"/>
                </a:solidFill>
                <a:latin typeface="Verdana"/>
                <a:cs typeface="Verdana"/>
              </a:rPr>
              <a:t>Add </a:t>
            </a:r>
            <a:r>
              <a:rPr sz="2400" spc="15" dirty="0">
                <a:solidFill>
                  <a:srgbClr val="2A9FBC"/>
                </a:solidFill>
                <a:latin typeface="Verdana"/>
                <a:cs typeface="Verdana"/>
              </a:rPr>
              <a:t>AwaitingReviewSteps</a:t>
            </a:r>
            <a:r>
              <a:rPr sz="2400" spc="-420" dirty="0">
                <a:solidFill>
                  <a:srgbClr val="2A9FBC"/>
                </a:solidFill>
                <a:latin typeface="Verdana"/>
                <a:cs typeface="Verdana"/>
              </a:rPr>
              <a:t> </a:t>
            </a:r>
            <a:r>
              <a:rPr sz="2400" spc="-10" dirty="0">
                <a:solidFill>
                  <a:srgbClr val="2A9FBC"/>
                </a:solidFill>
                <a:latin typeface="Verdana"/>
                <a:cs typeface="Verdana"/>
              </a:rPr>
              <a:t>class  </a:t>
            </a:r>
            <a:r>
              <a:rPr sz="2400" spc="160" dirty="0">
                <a:solidFill>
                  <a:srgbClr val="2A9FBC"/>
                </a:solidFill>
                <a:latin typeface="Verdana"/>
                <a:cs typeface="Verdana"/>
              </a:rPr>
              <a:t>Add </a:t>
            </a:r>
            <a:r>
              <a:rPr sz="2400" spc="30" dirty="0">
                <a:solidFill>
                  <a:srgbClr val="2A9FBC"/>
                </a:solidFill>
                <a:latin typeface="Verdana"/>
                <a:cs typeface="Verdana"/>
              </a:rPr>
              <a:t>[Binding]</a:t>
            </a:r>
            <a:r>
              <a:rPr sz="2400" spc="-395" dirty="0">
                <a:solidFill>
                  <a:srgbClr val="2A9FBC"/>
                </a:solidFill>
                <a:latin typeface="Verdana"/>
                <a:cs typeface="Verdana"/>
              </a:rPr>
              <a:t> </a:t>
            </a:r>
            <a:r>
              <a:rPr sz="2400" spc="15" dirty="0">
                <a:solidFill>
                  <a:srgbClr val="2A9FBC"/>
                </a:solidFill>
                <a:latin typeface="Verdana"/>
                <a:cs typeface="Verdana"/>
              </a:rPr>
              <a:t>attribute</a:t>
            </a:r>
            <a:endParaRPr sz="2400" dirty="0">
              <a:latin typeface="Verdana"/>
              <a:cs typeface="Verdana"/>
            </a:endParaRPr>
          </a:p>
          <a:p>
            <a:pPr marL="12700">
              <a:lnSpc>
                <a:spcPct val="100000"/>
              </a:lnSpc>
              <a:spcBef>
                <a:spcPts val="1800"/>
              </a:spcBef>
            </a:pPr>
            <a:r>
              <a:rPr sz="2400" spc="25" dirty="0">
                <a:solidFill>
                  <a:srgbClr val="2A9FBC"/>
                </a:solidFill>
                <a:latin typeface="Verdana"/>
                <a:cs typeface="Verdana"/>
              </a:rPr>
              <a:t>Match </a:t>
            </a:r>
            <a:r>
              <a:rPr sz="2400" dirty="0">
                <a:solidFill>
                  <a:srgbClr val="2A9FBC"/>
                </a:solidFill>
                <a:latin typeface="Verdana"/>
                <a:cs typeface="Verdana"/>
              </a:rPr>
              <a:t>all</a:t>
            </a:r>
            <a:r>
              <a:rPr sz="2400" spc="-240" dirty="0">
                <a:solidFill>
                  <a:srgbClr val="2A9FBC"/>
                </a:solidFill>
                <a:latin typeface="Verdana"/>
                <a:cs typeface="Verdana"/>
              </a:rPr>
              <a:t> </a:t>
            </a:r>
            <a:r>
              <a:rPr sz="2400" spc="5" dirty="0">
                <a:solidFill>
                  <a:srgbClr val="2A9FBC"/>
                </a:solidFill>
                <a:latin typeface="Verdana"/>
                <a:cs typeface="Verdana"/>
              </a:rPr>
              <a:t>steps</a:t>
            </a:r>
            <a:endParaRPr sz="2400" dirty="0">
              <a:latin typeface="Verdana"/>
              <a:cs typeface="Verdana"/>
            </a:endParaRPr>
          </a:p>
          <a:p>
            <a:pPr marL="12700" marR="342265">
              <a:lnSpc>
                <a:spcPct val="162500"/>
              </a:lnSpc>
            </a:pPr>
            <a:r>
              <a:rPr sz="2400" dirty="0">
                <a:solidFill>
                  <a:srgbClr val="2A9FBC"/>
                </a:solidFill>
                <a:latin typeface="Verdana"/>
                <a:cs typeface="Verdana"/>
              </a:rPr>
              <a:t>Run </a:t>
            </a:r>
            <a:r>
              <a:rPr sz="2400" dirty="0">
                <a:solidFill>
                  <a:srgbClr val="2A9FBC"/>
                </a:solidFill>
                <a:latin typeface="Wingdings"/>
                <a:cs typeface="Wingdings"/>
              </a:rPr>
              <a:t></a:t>
            </a:r>
            <a:r>
              <a:rPr sz="2400" dirty="0">
                <a:solidFill>
                  <a:srgbClr val="2A9FBC"/>
                </a:solidFill>
                <a:latin typeface="Times New Roman"/>
                <a:cs typeface="Times New Roman"/>
              </a:rPr>
              <a:t> </a:t>
            </a:r>
            <a:r>
              <a:rPr sz="2400" spc="50" dirty="0">
                <a:solidFill>
                  <a:srgbClr val="2A9FBC"/>
                </a:solidFill>
                <a:latin typeface="Verdana"/>
                <a:cs typeface="Verdana"/>
              </a:rPr>
              <a:t>Ambiguous </a:t>
            </a:r>
            <a:r>
              <a:rPr sz="2400" spc="10" dirty="0">
                <a:solidFill>
                  <a:srgbClr val="2A9FBC"/>
                </a:solidFill>
                <a:latin typeface="Verdana"/>
                <a:cs typeface="Verdana"/>
              </a:rPr>
              <a:t>step </a:t>
            </a:r>
            <a:r>
              <a:rPr sz="2400" spc="25" dirty="0">
                <a:solidFill>
                  <a:srgbClr val="2A9FBC"/>
                </a:solidFill>
                <a:latin typeface="Verdana"/>
                <a:cs typeface="Verdana"/>
              </a:rPr>
              <a:t>definitions  </a:t>
            </a:r>
            <a:r>
              <a:rPr sz="2400" spc="-50" dirty="0">
                <a:solidFill>
                  <a:srgbClr val="2A9FBC"/>
                </a:solidFill>
                <a:latin typeface="Verdana"/>
                <a:cs typeface="Verdana"/>
              </a:rPr>
              <a:t>@</a:t>
            </a:r>
            <a:r>
              <a:rPr sz="2400" spc="-90" dirty="0">
                <a:solidFill>
                  <a:srgbClr val="2A9FBC"/>
                </a:solidFill>
                <a:latin typeface="Verdana"/>
                <a:cs typeface="Verdana"/>
              </a:rPr>
              <a:t>a</a:t>
            </a:r>
            <a:r>
              <a:rPr sz="2400" spc="45" dirty="0">
                <a:solidFill>
                  <a:srgbClr val="2A9FBC"/>
                </a:solidFill>
                <a:latin typeface="Verdana"/>
                <a:cs typeface="Verdana"/>
              </a:rPr>
              <a:t>w</a:t>
            </a:r>
            <a:r>
              <a:rPr sz="2400" spc="-40" dirty="0">
                <a:solidFill>
                  <a:srgbClr val="2A9FBC"/>
                </a:solidFill>
                <a:latin typeface="Verdana"/>
                <a:cs typeface="Verdana"/>
              </a:rPr>
              <a:t>a</a:t>
            </a:r>
            <a:r>
              <a:rPr sz="2400" spc="20" dirty="0">
                <a:solidFill>
                  <a:srgbClr val="2A9FBC"/>
                </a:solidFill>
                <a:latin typeface="Verdana"/>
                <a:cs typeface="Verdana"/>
              </a:rPr>
              <a:t>i</a:t>
            </a:r>
            <a:r>
              <a:rPr sz="2400" spc="35" dirty="0">
                <a:solidFill>
                  <a:srgbClr val="2A9FBC"/>
                </a:solidFill>
                <a:latin typeface="Verdana"/>
                <a:cs typeface="Verdana"/>
              </a:rPr>
              <a:t>t</a:t>
            </a:r>
            <a:r>
              <a:rPr sz="2400" spc="20" dirty="0">
                <a:solidFill>
                  <a:srgbClr val="2A9FBC"/>
                </a:solidFill>
                <a:latin typeface="Verdana"/>
                <a:cs typeface="Verdana"/>
              </a:rPr>
              <a:t>i</a:t>
            </a:r>
            <a:r>
              <a:rPr sz="2400" spc="45" dirty="0">
                <a:solidFill>
                  <a:srgbClr val="2A9FBC"/>
                </a:solidFill>
                <a:latin typeface="Verdana"/>
                <a:cs typeface="Verdana"/>
              </a:rPr>
              <a:t>ng</a:t>
            </a:r>
            <a:r>
              <a:rPr sz="2400" spc="30" dirty="0">
                <a:solidFill>
                  <a:srgbClr val="2A9FBC"/>
                </a:solidFill>
                <a:latin typeface="Verdana"/>
                <a:cs typeface="Verdana"/>
              </a:rPr>
              <a:t>R</a:t>
            </a:r>
            <a:r>
              <a:rPr sz="2400" spc="-45" dirty="0">
                <a:solidFill>
                  <a:srgbClr val="2A9FBC"/>
                </a:solidFill>
                <a:latin typeface="Verdana"/>
                <a:cs typeface="Verdana"/>
              </a:rPr>
              <a:t>e</a:t>
            </a:r>
            <a:r>
              <a:rPr sz="2400" spc="20" dirty="0">
                <a:solidFill>
                  <a:srgbClr val="2A9FBC"/>
                </a:solidFill>
                <a:latin typeface="Verdana"/>
                <a:cs typeface="Verdana"/>
              </a:rPr>
              <a:t>v</a:t>
            </a:r>
            <a:r>
              <a:rPr sz="2400" spc="5" dirty="0">
                <a:solidFill>
                  <a:srgbClr val="2A9FBC"/>
                </a:solidFill>
                <a:latin typeface="Verdana"/>
                <a:cs typeface="Verdana"/>
              </a:rPr>
              <a:t>i</a:t>
            </a:r>
            <a:r>
              <a:rPr sz="2400" spc="-45" dirty="0">
                <a:solidFill>
                  <a:srgbClr val="2A9FBC"/>
                </a:solidFill>
                <a:latin typeface="Verdana"/>
                <a:cs typeface="Verdana"/>
              </a:rPr>
              <a:t>e</a:t>
            </a:r>
            <a:r>
              <a:rPr sz="2400" spc="95" dirty="0">
                <a:solidFill>
                  <a:srgbClr val="2A9FBC"/>
                </a:solidFill>
                <a:latin typeface="Verdana"/>
                <a:cs typeface="Verdana"/>
              </a:rPr>
              <a:t>w</a:t>
            </a:r>
            <a:r>
              <a:rPr sz="2400" spc="80" dirty="0">
                <a:solidFill>
                  <a:srgbClr val="2A9FBC"/>
                </a:solidFill>
                <a:latin typeface="Verdana"/>
                <a:cs typeface="Verdana"/>
              </a:rPr>
              <a:t>B</a:t>
            </a:r>
            <a:r>
              <a:rPr sz="2400" spc="15" dirty="0">
                <a:solidFill>
                  <a:srgbClr val="2A9FBC"/>
                </a:solidFill>
                <a:latin typeface="Verdana"/>
                <a:cs typeface="Verdana"/>
              </a:rPr>
              <a:t>e</a:t>
            </a:r>
            <a:r>
              <a:rPr sz="2400" spc="25" dirty="0">
                <a:solidFill>
                  <a:srgbClr val="2A9FBC"/>
                </a:solidFill>
                <a:latin typeface="Verdana"/>
                <a:cs typeface="Verdana"/>
              </a:rPr>
              <a:t>f</a:t>
            </a:r>
            <a:r>
              <a:rPr sz="2400" spc="114" dirty="0">
                <a:solidFill>
                  <a:srgbClr val="2A9FBC"/>
                </a:solidFill>
                <a:latin typeface="Verdana"/>
                <a:cs typeface="Verdana"/>
              </a:rPr>
              <a:t>o</a:t>
            </a:r>
            <a:r>
              <a:rPr sz="2400" spc="-80" dirty="0">
                <a:solidFill>
                  <a:srgbClr val="2A9FBC"/>
                </a:solidFill>
                <a:latin typeface="Verdana"/>
                <a:cs typeface="Verdana"/>
              </a:rPr>
              <a:t>r</a:t>
            </a:r>
            <a:r>
              <a:rPr sz="2400" spc="15" dirty="0">
                <a:solidFill>
                  <a:srgbClr val="2A9FBC"/>
                </a:solidFill>
                <a:latin typeface="Verdana"/>
                <a:cs typeface="Verdana"/>
              </a:rPr>
              <a:t>e</a:t>
            </a:r>
            <a:r>
              <a:rPr sz="2400" spc="-120" dirty="0">
                <a:solidFill>
                  <a:srgbClr val="2A9FBC"/>
                </a:solidFill>
                <a:latin typeface="Verdana"/>
                <a:cs typeface="Verdana"/>
              </a:rPr>
              <a:t>S</a:t>
            </a:r>
            <a:r>
              <a:rPr sz="2400" dirty="0">
                <a:solidFill>
                  <a:srgbClr val="2A9FBC"/>
                </a:solidFill>
                <a:latin typeface="Verdana"/>
                <a:cs typeface="Verdana"/>
              </a:rPr>
              <a:t>t</a:t>
            </a:r>
            <a:r>
              <a:rPr sz="2400" spc="-5" dirty="0">
                <a:solidFill>
                  <a:srgbClr val="2A9FBC"/>
                </a:solidFill>
                <a:latin typeface="Verdana"/>
                <a:cs typeface="Verdana"/>
              </a:rPr>
              <a:t>a</a:t>
            </a:r>
            <a:r>
              <a:rPr sz="2400" spc="-35" dirty="0">
                <a:solidFill>
                  <a:srgbClr val="2A9FBC"/>
                </a:solidFill>
                <a:latin typeface="Verdana"/>
                <a:cs typeface="Verdana"/>
              </a:rPr>
              <a:t>r</a:t>
            </a:r>
            <a:r>
              <a:rPr sz="2400" spc="35" dirty="0">
                <a:solidFill>
                  <a:srgbClr val="2A9FBC"/>
                </a:solidFill>
                <a:latin typeface="Verdana"/>
                <a:cs typeface="Verdana"/>
              </a:rPr>
              <a:t>t</a:t>
            </a:r>
            <a:r>
              <a:rPr sz="2400" spc="20" dirty="0">
                <a:solidFill>
                  <a:srgbClr val="2A9FBC"/>
                </a:solidFill>
                <a:latin typeface="Verdana"/>
                <a:cs typeface="Verdana"/>
              </a:rPr>
              <a:t>i</a:t>
            </a:r>
            <a:r>
              <a:rPr sz="2400" spc="40" dirty="0">
                <a:solidFill>
                  <a:srgbClr val="2A9FBC"/>
                </a:solidFill>
                <a:latin typeface="Verdana"/>
                <a:cs typeface="Verdana"/>
              </a:rPr>
              <a:t>ng</a:t>
            </a:r>
            <a:r>
              <a:rPr sz="2400" spc="145" dirty="0">
                <a:solidFill>
                  <a:srgbClr val="2A9FBC"/>
                </a:solidFill>
                <a:latin typeface="Verdana"/>
                <a:cs typeface="Verdana"/>
              </a:rPr>
              <a:t>W</a:t>
            </a:r>
            <a:r>
              <a:rPr sz="2400" spc="114" dirty="0">
                <a:solidFill>
                  <a:srgbClr val="2A9FBC"/>
                </a:solidFill>
                <a:latin typeface="Verdana"/>
                <a:cs typeface="Verdana"/>
              </a:rPr>
              <a:t>o</a:t>
            </a:r>
            <a:r>
              <a:rPr sz="2400" spc="-35" dirty="0">
                <a:solidFill>
                  <a:srgbClr val="2A9FBC"/>
                </a:solidFill>
                <a:latin typeface="Verdana"/>
                <a:cs typeface="Verdana"/>
              </a:rPr>
              <a:t>r</a:t>
            </a:r>
            <a:r>
              <a:rPr sz="2400" spc="-25" dirty="0">
                <a:solidFill>
                  <a:srgbClr val="2A9FBC"/>
                </a:solidFill>
                <a:latin typeface="Verdana"/>
                <a:cs typeface="Verdana"/>
              </a:rPr>
              <a:t>k</a:t>
            </a:r>
            <a:endParaRPr sz="2400" dirty="0">
              <a:latin typeface="Verdana"/>
              <a:cs typeface="Verdana"/>
            </a:endParaRPr>
          </a:p>
          <a:p>
            <a:pPr marL="12700" marR="342265">
              <a:lnSpc>
                <a:spcPct val="100000"/>
              </a:lnSpc>
              <a:spcBef>
                <a:spcPts val="1800"/>
              </a:spcBef>
            </a:pPr>
            <a:r>
              <a:rPr sz="2400" spc="160" dirty="0">
                <a:solidFill>
                  <a:srgbClr val="2A9FBC"/>
                </a:solidFill>
                <a:latin typeface="Verdana"/>
                <a:cs typeface="Verdana"/>
              </a:rPr>
              <a:t>Add</a:t>
            </a:r>
            <a:r>
              <a:rPr sz="2400" spc="-575" dirty="0">
                <a:solidFill>
                  <a:srgbClr val="2A9FBC"/>
                </a:solidFill>
                <a:latin typeface="Verdana"/>
                <a:cs typeface="Verdana"/>
              </a:rPr>
              <a:t> </a:t>
            </a:r>
            <a:r>
              <a:rPr sz="2400" spc="35" dirty="0">
                <a:solidFill>
                  <a:srgbClr val="2A9FBC"/>
                </a:solidFill>
                <a:latin typeface="Verdana"/>
                <a:cs typeface="Verdana"/>
              </a:rPr>
              <a:t>[Scope] </a:t>
            </a:r>
            <a:r>
              <a:rPr sz="2400" spc="55" dirty="0">
                <a:solidFill>
                  <a:srgbClr val="2A9FBC"/>
                </a:solidFill>
                <a:latin typeface="Verdana"/>
                <a:cs typeface="Verdana"/>
              </a:rPr>
              <a:t>to </a:t>
            </a:r>
            <a:r>
              <a:rPr sz="2400" spc="15" dirty="0">
                <a:solidFill>
                  <a:srgbClr val="2A9FBC"/>
                </a:solidFill>
                <a:latin typeface="Verdana"/>
                <a:cs typeface="Verdana"/>
              </a:rPr>
              <a:t>AwaitingReviewSteps  </a:t>
            </a:r>
            <a:r>
              <a:rPr sz="2400" spc="-10" dirty="0">
                <a:solidFill>
                  <a:srgbClr val="2A9FBC"/>
                </a:solidFill>
                <a:latin typeface="Verdana"/>
                <a:cs typeface="Verdana"/>
              </a:rPr>
              <a:t>class</a:t>
            </a:r>
            <a:endParaRPr sz="2400" dirty="0">
              <a:latin typeface="Verdana"/>
              <a:cs typeface="Verdana"/>
            </a:endParaRPr>
          </a:p>
        </p:txBody>
      </p:sp>
      <p:sp>
        <p:nvSpPr>
          <p:cNvPr id="5" name="object 5"/>
          <p:cNvSpPr txBox="1"/>
          <p:nvPr/>
        </p:nvSpPr>
        <p:spPr>
          <a:xfrm>
            <a:off x="709556" y="4848478"/>
            <a:ext cx="3342640" cy="878840"/>
          </a:xfrm>
          <a:prstGeom prst="rect">
            <a:avLst/>
          </a:prstGeom>
        </p:spPr>
        <p:txBody>
          <a:bodyPr vert="horz" wrap="square" lIns="0" tIns="12065" rIns="0" bIns="0" rtlCol="0">
            <a:spAutoFit/>
          </a:bodyPr>
          <a:lstStyle/>
          <a:p>
            <a:pPr marL="12700" marR="5080" indent="182245">
              <a:lnSpc>
                <a:spcPct val="100000"/>
              </a:lnSpc>
              <a:spcBef>
                <a:spcPts val="95"/>
              </a:spcBef>
            </a:pPr>
            <a:r>
              <a:rPr sz="2800" spc="35" dirty="0">
                <a:solidFill>
                  <a:srgbClr val="FFFFFF"/>
                </a:solidFill>
                <a:latin typeface="Verdana"/>
                <a:cs typeface="Verdana"/>
              </a:rPr>
              <a:t>Scoped </a:t>
            </a:r>
            <a:r>
              <a:rPr sz="2800" spc="-10" dirty="0">
                <a:solidFill>
                  <a:srgbClr val="FFFFFF"/>
                </a:solidFill>
                <a:latin typeface="Verdana"/>
                <a:cs typeface="Verdana"/>
              </a:rPr>
              <a:t>Bindings  </a:t>
            </a:r>
            <a:r>
              <a:rPr sz="2800" dirty="0">
                <a:solidFill>
                  <a:srgbClr val="FFFFFF"/>
                </a:solidFill>
                <a:latin typeface="Verdana"/>
                <a:cs typeface="Verdana"/>
              </a:rPr>
              <a:t>for </a:t>
            </a:r>
            <a:r>
              <a:rPr sz="2800" spc="-120" dirty="0">
                <a:solidFill>
                  <a:srgbClr val="FFFFFF"/>
                </a:solidFill>
                <a:latin typeface="Verdana"/>
                <a:cs typeface="Verdana"/>
              </a:rPr>
              <a:t>Team</a:t>
            </a:r>
            <a:r>
              <a:rPr sz="2800" spc="-325" dirty="0">
                <a:solidFill>
                  <a:srgbClr val="FFFFFF"/>
                </a:solidFill>
                <a:latin typeface="Verdana"/>
                <a:cs typeface="Verdana"/>
              </a:rPr>
              <a:t> </a:t>
            </a:r>
            <a:r>
              <a:rPr sz="2800" spc="10" dirty="0">
                <a:solidFill>
                  <a:srgbClr val="FFFFFF"/>
                </a:solidFill>
                <a:latin typeface="Verdana"/>
                <a:cs typeface="Verdana"/>
              </a:rPr>
              <a:t>Workflow</a:t>
            </a:r>
            <a:endParaRPr sz="2800" dirty="0">
              <a:latin typeface="Verdana"/>
              <a:cs typeface="Verdana"/>
            </a:endParaRPr>
          </a:p>
        </p:txBody>
      </p:sp>
      <p:sp>
        <p:nvSpPr>
          <p:cNvPr id="6" name="object 2">
            <a:extLst>
              <a:ext uri="{FF2B5EF4-FFF2-40B4-BE49-F238E27FC236}">
                <a16:creationId xmlns:a16="http://schemas.microsoft.com/office/drawing/2014/main" id="{C0D99F97-F5A7-470F-AF58-A3E5DCEC7ECB}"/>
              </a:ext>
            </a:extLst>
          </p:cNvPr>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59B9A22B-8CFA-4182-AD54-598B169C41FD}"/>
              </a:ext>
            </a:extLst>
          </p:cNvPr>
          <p:cNvSpPr txBox="1"/>
          <p:nvPr/>
        </p:nvSpPr>
        <p:spPr>
          <a:xfrm>
            <a:off x="861956" y="5000878"/>
            <a:ext cx="3342640" cy="878840"/>
          </a:xfrm>
          <a:prstGeom prst="rect">
            <a:avLst/>
          </a:prstGeom>
        </p:spPr>
        <p:txBody>
          <a:bodyPr vert="horz" wrap="square" lIns="0" tIns="12065" rIns="0" bIns="0" rtlCol="0">
            <a:spAutoFit/>
          </a:bodyPr>
          <a:lstStyle/>
          <a:p>
            <a:pPr marL="12700" marR="5080" indent="182245">
              <a:lnSpc>
                <a:spcPct val="100000"/>
              </a:lnSpc>
              <a:spcBef>
                <a:spcPts val="95"/>
              </a:spcBef>
            </a:pPr>
            <a:r>
              <a:rPr sz="2800" spc="35" dirty="0">
                <a:solidFill>
                  <a:srgbClr val="FFFFFF"/>
                </a:solidFill>
                <a:latin typeface="Verdana"/>
                <a:cs typeface="Verdana"/>
              </a:rPr>
              <a:t>Scoped </a:t>
            </a:r>
            <a:r>
              <a:rPr sz="2800" spc="-10" dirty="0">
                <a:solidFill>
                  <a:srgbClr val="FFFFFF"/>
                </a:solidFill>
                <a:latin typeface="Verdana"/>
                <a:cs typeface="Verdana"/>
              </a:rPr>
              <a:t>Bindings  </a:t>
            </a:r>
            <a:r>
              <a:rPr sz="2800" dirty="0">
                <a:solidFill>
                  <a:srgbClr val="FFFFFF"/>
                </a:solidFill>
                <a:latin typeface="Verdana"/>
                <a:cs typeface="Verdana"/>
              </a:rPr>
              <a:t>for </a:t>
            </a:r>
            <a:r>
              <a:rPr sz="2800" spc="-120" dirty="0">
                <a:solidFill>
                  <a:srgbClr val="FFFFFF"/>
                </a:solidFill>
                <a:latin typeface="Verdana"/>
                <a:cs typeface="Verdana"/>
              </a:rPr>
              <a:t>Team</a:t>
            </a:r>
            <a:r>
              <a:rPr sz="2800" spc="-325" dirty="0">
                <a:solidFill>
                  <a:srgbClr val="FFFFFF"/>
                </a:solidFill>
                <a:latin typeface="Verdana"/>
                <a:cs typeface="Verdana"/>
              </a:rPr>
              <a:t> </a:t>
            </a:r>
            <a:r>
              <a:rPr sz="2800" spc="10" dirty="0">
                <a:solidFill>
                  <a:srgbClr val="FFFFFF"/>
                </a:solidFill>
                <a:latin typeface="Verdana"/>
                <a:cs typeface="Verdana"/>
              </a:rPr>
              <a:t>Workflow</a:t>
            </a:r>
            <a:endParaRPr sz="2800" dirty="0">
              <a:latin typeface="Verdana"/>
              <a:cs typeface="Verdana"/>
            </a:endParaRPr>
          </a:p>
        </p:txBody>
      </p:sp>
      <p:sp>
        <p:nvSpPr>
          <p:cNvPr id="8" name="object 2">
            <a:extLst>
              <a:ext uri="{FF2B5EF4-FFF2-40B4-BE49-F238E27FC236}">
                <a16:creationId xmlns:a16="http://schemas.microsoft.com/office/drawing/2014/main" id="{47F4C38E-9C95-4809-B013-73ED7B7208B7}"/>
              </a:ext>
            </a:extLst>
          </p:cNvPr>
          <p:cNvSpPr/>
          <p:nvPr/>
        </p:nvSpPr>
        <p:spPr>
          <a:xfrm>
            <a:off x="0" y="139958"/>
            <a:ext cx="4636008" cy="6578081"/>
          </a:xfrm>
          <a:prstGeom prst="rect">
            <a:avLst/>
          </a:prstGeom>
          <a:blipFill>
            <a:blip r:embed="rId2" cstate="print"/>
            <a:stretch>
              <a:fillRect/>
            </a:stretch>
          </a:blipFill>
        </p:spPr>
        <p:txBody>
          <a:bodyPr wrap="square" lIns="0" tIns="0" rIns="0" bIns="0" rtlCol="0"/>
          <a:lstStyle/>
          <a:p>
            <a:endParaRPr/>
          </a:p>
        </p:txBody>
      </p:sp>
      <p:sp>
        <p:nvSpPr>
          <p:cNvPr id="9" name="object 2">
            <a:extLst>
              <a:ext uri="{FF2B5EF4-FFF2-40B4-BE49-F238E27FC236}">
                <a16:creationId xmlns:a16="http://schemas.microsoft.com/office/drawing/2014/main" id="{40D7AD25-D3BB-4CBC-967C-7FC5B2BFE712}"/>
              </a:ext>
            </a:extLst>
          </p:cNvPr>
          <p:cNvSpPr txBox="1"/>
          <p:nvPr/>
        </p:nvSpPr>
        <p:spPr>
          <a:xfrm>
            <a:off x="1778660" y="20693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dirty="0">
              <a:latin typeface="Verdana"/>
              <a:cs typeface="Verdana"/>
            </a:endParaRPr>
          </a:p>
        </p:txBody>
      </p:sp>
      <p:sp>
        <p:nvSpPr>
          <p:cNvPr id="10" name="object 2">
            <a:extLst>
              <a:ext uri="{FF2B5EF4-FFF2-40B4-BE49-F238E27FC236}">
                <a16:creationId xmlns:a16="http://schemas.microsoft.com/office/drawing/2014/main" id="{E18F2D8F-CAF7-4786-8F45-B1A13FC095F8}"/>
              </a:ext>
            </a:extLst>
          </p:cNvPr>
          <p:cNvSpPr/>
          <p:nvPr/>
        </p:nvSpPr>
        <p:spPr>
          <a:xfrm>
            <a:off x="-3404" y="-139961"/>
            <a:ext cx="4636008" cy="6858000"/>
          </a:xfrm>
          <a:prstGeom prst="rect">
            <a:avLst/>
          </a:prstGeom>
          <a:blipFill>
            <a:blip r:embed="rId2"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DBE814F0-4159-4A83-A94A-35F3DC7D90A4}"/>
              </a:ext>
            </a:extLst>
          </p:cNvPr>
          <p:cNvSpPr txBox="1"/>
          <p:nvPr/>
        </p:nvSpPr>
        <p:spPr>
          <a:xfrm>
            <a:off x="1014356" y="5153278"/>
            <a:ext cx="3342640" cy="878840"/>
          </a:xfrm>
          <a:prstGeom prst="rect">
            <a:avLst/>
          </a:prstGeom>
        </p:spPr>
        <p:txBody>
          <a:bodyPr vert="horz" wrap="square" lIns="0" tIns="12065" rIns="0" bIns="0" rtlCol="0">
            <a:spAutoFit/>
          </a:bodyPr>
          <a:lstStyle/>
          <a:p>
            <a:pPr marL="12700" marR="5080" indent="182245">
              <a:lnSpc>
                <a:spcPct val="100000"/>
              </a:lnSpc>
              <a:spcBef>
                <a:spcPts val="95"/>
              </a:spcBef>
            </a:pPr>
            <a:r>
              <a:rPr sz="2800" spc="35" dirty="0">
                <a:solidFill>
                  <a:srgbClr val="FFFFFF"/>
                </a:solidFill>
                <a:latin typeface="Verdana"/>
                <a:cs typeface="Verdana"/>
              </a:rPr>
              <a:t>Scoped </a:t>
            </a:r>
            <a:r>
              <a:rPr sz="2800" spc="-10" dirty="0">
                <a:solidFill>
                  <a:srgbClr val="FFFFFF"/>
                </a:solidFill>
                <a:latin typeface="Verdana"/>
                <a:cs typeface="Verdana"/>
              </a:rPr>
              <a:t>Bindings  </a:t>
            </a:r>
            <a:r>
              <a:rPr sz="2800" dirty="0">
                <a:solidFill>
                  <a:srgbClr val="FFFFFF"/>
                </a:solidFill>
                <a:latin typeface="Verdana"/>
                <a:cs typeface="Verdana"/>
              </a:rPr>
              <a:t>for </a:t>
            </a:r>
            <a:r>
              <a:rPr sz="2800" spc="-120" dirty="0">
                <a:solidFill>
                  <a:srgbClr val="FFFFFF"/>
                </a:solidFill>
                <a:latin typeface="Verdana"/>
                <a:cs typeface="Verdana"/>
              </a:rPr>
              <a:t>Team</a:t>
            </a:r>
            <a:r>
              <a:rPr sz="2800" spc="-325" dirty="0">
                <a:solidFill>
                  <a:srgbClr val="FFFFFF"/>
                </a:solidFill>
                <a:latin typeface="Verdana"/>
                <a:cs typeface="Verdana"/>
              </a:rPr>
              <a:t> </a:t>
            </a:r>
            <a:r>
              <a:rPr sz="2800" spc="10" dirty="0">
                <a:solidFill>
                  <a:srgbClr val="FFFFFF"/>
                </a:solidFill>
                <a:latin typeface="Verdana"/>
                <a:cs typeface="Verdana"/>
              </a:rPr>
              <a:t>Workflow</a:t>
            </a:r>
            <a:endParaRPr sz="2800" dirty="0">
              <a:latin typeface="Verdana"/>
              <a:cs typeface="Verdana"/>
            </a:endParaRPr>
          </a:p>
        </p:txBody>
      </p:sp>
      <p:sp>
        <p:nvSpPr>
          <p:cNvPr id="14" name="object 2">
            <a:extLst>
              <a:ext uri="{FF2B5EF4-FFF2-40B4-BE49-F238E27FC236}">
                <a16:creationId xmlns:a16="http://schemas.microsoft.com/office/drawing/2014/main" id="{95727CFE-1155-426F-AECC-E12D0BC78DB0}"/>
              </a:ext>
            </a:extLst>
          </p:cNvPr>
          <p:cNvSpPr txBox="1"/>
          <p:nvPr/>
        </p:nvSpPr>
        <p:spPr>
          <a:xfrm>
            <a:off x="1626260" y="1940665"/>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a:cs typeface="Verdana"/>
              </a:rPr>
              <a:t>D</a:t>
            </a:r>
            <a:r>
              <a:rPr sz="3600" spc="-10" dirty="0">
                <a:solidFill>
                  <a:srgbClr val="FFFFFF"/>
                </a:solidFill>
                <a:latin typeface="Verdana"/>
                <a:cs typeface="Verdana"/>
              </a:rPr>
              <a:t>emo</a:t>
            </a:r>
            <a:endParaRPr sz="3600" dirty="0">
              <a:latin typeface="Verdana"/>
              <a:cs typeface="Verdan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326" y="519061"/>
            <a:ext cx="4293235"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3E3E3E"/>
                </a:solidFill>
              </a:rPr>
              <a:t>Overview </a:t>
            </a:r>
            <a:r>
              <a:rPr sz="3600" spc="75" dirty="0">
                <a:solidFill>
                  <a:srgbClr val="3E3E3E"/>
                </a:solidFill>
              </a:rPr>
              <a:t>of</a:t>
            </a:r>
            <a:r>
              <a:rPr sz="3600" spc="-409" dirty="0">
                <a:solidFill>
                  <a:srgbClr val="3E3E3E"/>
                </a:solidFill>
              </a:rPr>
              <a:t> </a:t>
            </a:r>
            <a:r>
              <a:rPr sz="3600" spc="10" dirty="0">
                <a:solidFill>
                  <a:srgbClr val="3E3E3E"/>
                </a:solidFill>
              </a:rPr>
              <a:t>Hooks</a:t>
            </a:r>
            <a:endParaRPr sz="3600"/>
          </a:p>
        </p:txBody>
      </p:sp>
      <p:sp>
        <p:nvSpPr>
          <p:cNvPr id="3" name="object 3"/>
          <p:cNvSpPr txBox="1"/>
          <p:nvPr/>
        </p:nvSpPr>
        <p:spPr>
          <a:xfrm>
            <a:off x="785196" y="1219327"/>
            <a:ext cx="4035425" cy="2938145"/>
          </a:xfrm>
          <a:prstGeom prst="rect">
            <a:avLst/>
          </a:prstGeom>
        </p:spPr>
        <p:txBody>
          <a:bodyPr vert="horz" wrap="square" lIns="0" tIns="13335" rIns="0" bIns="0" rtlCol="0">
            <a:spAutoFit/>
          </a:bodyPr>
          <a:lstStyle/>
          <a:p>
            <a:pPr marL="12700">
              <a:lnSpc>
                <a:spcPct val="100000"/>
              </a:lnSpc>
              <a:spcBef>
                <a:spcPts val="105"/>
              </a:spcBef>
            </a:pPr>
            <a:r>
              <a:rPr sz="2000" spc="30" dirty="0">
                <a:solidFill>
                  <a:srgbClr val="3E3E3E"/>
                </a:solidFill>
                <a:latin typeface="Verdana"/>
                <a:cs typeface="Verdana"/>
              </a:rPr>
              <a:t>Before </a:t>
            </a:r>
            <a:r>
              <a:rPr sz="2000" spc="-5" dirty="0">
                <a:solidFill>
                  <a:srgbClr val="3E3E3E"/>
                </a:solidFill>
                <a:latin typeface="Verdana"/>
                <a:cs typeface="Verdana"/>
              </a:rPr>
              <a:t>test </a:t>
            </a:r>
            <a:r>
              <a:rPr sz="2000" spc="-25" dirty="0">
                <a:solidFill>
                  <a:srgbClr val="3E3E3E"/>
                </a:solidFill>
                <a:latin typeface="Verdana"/>
                <a:cs typeface="Verdana"/>
              </a:rPr>
              <a:t>run</a:t>
            </a:r>
            <a:r>
              <a:rPr sz="2000" spc="-380" dirty="0">
                <a:solidFill>
                  <a:srgbClr val="3E3E3E"/>
                </a:solidFill>
                <a:latin typeface="Verdana"/>
                <a:cs typeface="Verdana"/>
              </a:rPr>
              <a:t> </a:t>
            </a:r>
            <a:r>
              <a:rPr sz="2000" spc="-20" dirty="0">
                <a:solidFill>
                  <a:srgbClr val="3E3E3E"/>
                </a:solidFill>
                <a:latin typeface="Verdana"/>
                <a:cs typeface="Verdana"/>
              </a:rPr>
              <a:t>starts</a:t>
            </a:r>
            <a:endParaRPr sz="2000">
              <a:latin typeface="Verdana"/>
              <a:cs typeface="Verdana"/>
            </a:endParaRPr>
          </a:p>
          <a:p>
            <a:pPr marL="735330" marR="1286510" indent="-478155">
              <a:lnSpc>
                <a:spcPct val="161500"/>
              </a:lnSpc>
              <a:spcBef>
                <a:spcPts val="25"/>
              </a:spcBef>
            </a:pPr>
            <a:r>
              <a:rPr sz="2000" spc="30" dirty="0">
                <a:solidFill>
                  <a:srgbClr val="F05A28"/>
                </a:solidFill>
                <a:latin typeface="Verdana"/>
                <a:cs typeface="Verdana"/>
              </a:rPr>
              <a:t>Before </a:t>
            </a:r>
            <a:r>
              <a:rPr sz="2000" spc="-10" dirty="0">
                <a:solidFill>
                  <a:srgbClr val="F05A28"/>
                </a:solidFill>
                <a:latin typeface="Verdana"/>
                <a:cs typeface="Verdana"/>
              </a:rPr>
              <a:t>feature  </a:t>
            </a:r>
            <a:r>
              <a:rPr sz="2000" spc="30" dirty="0">
                <a:solidFill>
                  <a:srgbClr val="A62E5C"/>
                </a:solidFill>
                <a:latin typeface="Verdana"/>
                <a:cs typeface="Verdana"/>
              </a:rPr>
              <a:t>Before</a:t>
            </a:r>
            <a:r>
              <a:rPr sz="2000" spc="-180" dirty="0">
                <a:solidFill>
                  <a:srgbClr val="A62E5C"/>
                </a:solidFill>
                <a:latin typeface="Verdana"/>
                <a:cs typeface="Verdana"/>
              </a:rPr>
              <a:t> </a:t>
            </a:r>
            <a:r>
              <a:rPr sz="2000" spc="10" dirty="0">
                <a:solidFill>
                  <a:srgbClr val="A62E5C"/>
                </a:solidFill>
                <a:latin typeface="Verdana"/>
                <a:cs typeface="Verdana"/>
              </a:rPr>
              <a:t>scenario</a:t>
            </a:r>
            <a:endParaRPr sz="2000">
              <a:latin typeface="Verdana"/>
              <a:cs typeface="Verdana"/>
            </a:endParaRPr>
          </a:p>
          <a:p>
            <a:pPr marL="1697355" marR="5080" indent="-456565">
              <a:lnSpc>
                <a:spcPct val="121700"/>
              </a:lnSpc>
              <a:spcBef>
                <a:spcPts val="935"/>
              </a:spcBef>
            </a:pPr>
            <a:r>
              <a:rPr sz="2000" spc="30" dirty="0">
                <a:solidFill>
                  <a:srgbClr val="2A9FBC"/>
                </a:solidFill>
                <a:latin typeface="Verdana"/>
                <a:cs typeface="Verdana"/>
              </a:rPr>
              <a:t>Before </a:t>
            </a:r>
            <a:r>
              <a:rPr sz="2000" spc="10" dirty="0">
                <a:solidFill>
                  <a:srgbClr val="2A9FBC"/>
                </a:solidFill>
                <a:latin typeface="Verdana"/>
                <a:cs typeface="Verdana"/>
              </a:rPr>
              <a:t>scenario</a:t>
            </a:r>
            <a:r>
              <a:rPr sz="2000" spc="-350" dirty="0">
                <a:solidFill>
                  <a:srgbClr val="2A9FBC"/>
                </a:solidFill>
                <a:latin typeface="Verdana"/>
                <a:cs typeface="Verdana"/>
              </a:rPr>
              <a:t> </a:t>
            </a:r>
            <a:r>
              <a:rPr sz="2000" spc="60" dirty="0">
                <a:solidFill>
                  <a:srgbClr val="2A9FBC"/>
                </a:solidFill>
                <a:latin typeface="Verdana"/>
                <a:cs typeface="Verdana"/>
              </a:rPr>
              <a:t>block  </a:t>
            </a:r>
            <a:r>
              <a:rPr sz="2000" spc="30" dirty="0">
                <a:solidFill>
                  <a:srgbClr val="2A9FBC"/>
                </a:solidFill>
                <a:latin typeface="Verdana"/>
                <a:cs typeface="Verdana"/>
              </a:rPr>
              <a:t>Before</a:t>
            </a:r>
            <a:r>
              <a:rPr sz="2000" spc="-125" dirty="0">
                <a:solidFill>
                  <a:srgbClr val="2A9FBC"/>
                </a:solidFill>
                <a:latin typeface="Verdana"/>
                <a:cs typeface="Verdana"/>
              </a:rPr>
              <a:t> </a:t>
            </a:r>
            <a:r>
              <a:rPr sz="2000" spc="10" dirty="0">
                <a:solidFill>
                  <a:srgbClr val="2A9FBC"/>
                </a:solidFill>
                <a:latin typeface="Verdana"/>
                <a:cs typeface="Verdana"/>
              </a:rPr>
              <a:t>step</a:t>
            </a:r>
            <a:endParaRPr sz="2000">
              <a:latin typeface="Verdana"/>
              <a:cs typeface="Verdana"/>
            </a:endParaRPr>
          </a:p>
          <a:p>
            <a:pPr marL="1697355">
              <a:lnSpc>
                <a:spcPct val="100000"/>
              </a:lnSpc>
              <a:spcBef>
                <a:spcPts val="710"/>
              </a:spcBef>
            </a:pPr>
            <a:r>
              <a:rPr sz="2000" spc="40" dirty="0">
                <a:solidFill>
                  <a:srgbClr val="2A9FBC"/>
                </a:solidFill>
                <a:latin typeface="Verdana"/>
                <a:cs typeface="Verdana"/>
              </a:rPr>
              <a:t>After</a:t>
            </a:r>
            <a:r>
              <a:rPr sz="2000" spc="-135" dirty="0">
                <a:solidFill>
                  <a:srgbClr val="2A9FBC"/>
                </a:solidFill>
                <a:latin typeface="Verdana"/>
                <a:cs typeface="Verdana"/>
              </a:rPr>
              <a:t> </a:t>
            </a:r>
            <a:r>
              <a:rPr sz="2000" spc="10" dirty="0">
                <a:solidFill>
                  <a:srgbClr val="2A9FBC"/>
                </a:solidFill>
                <a:latin typeface="Verdana"/>
                <a:cs typeface="Verdana"/>
              </a:rPr>
              <a:t>step</a:t>
            </a:r>
            <a:endParaRPr sz="2000">
              <a:latin typeface="Verdana"/>
              <a:cs typeface="Verdana"/>
            </a:endParaRPr>
          </a:p>
          <a:p>
            <a:pPr marL="1240790">
              <a:lnSpc>
                <a:spcPct val="100000"/>
              </a:lnSpc>
              <a:spcBef>
                <a:spcPts val="459"/>
              </a:spcBef>
            </a:pPr>
            <a:r>
              <a:rPr sz="2000" spc="40" dirty="0">
                <a:solidFill>
                  <a:srgbClr val="2A9FBC"/>
                </a:solidFill>
                <a:latin typeface="Verdana"/>
                <a:cs typeface="Verdana"/>
              </a:rPr>
              <a:t>After </a:t>
            </a:r>
            <a:r>
              <a:rPr sz="2000" spc="10" dirty="0">
                <a:solidFill>
                  <a:srgbClr val="2A9FBC"/>
                </a:solidFill>
                <a:latin typeface="Verdana"/>
                <a:cs typeface="Verdana"/>
              </a:rPr>
              <a:t>scenario</a:t>
            </a:r>
            <a:r>
              <a:rPr sz="2000" spc="-330" dirty="0">
                <a:solidFill>
                  <a:srgbClr val="2A9FBC"/>
                </a:solidFill>
                <a:latin typeface="Verdana"/>
                <a:cs typeface="Verdana"/>
              </a:rPr>
              <a:t> </a:t>
            </a:r>
            <a:r>
              <a:rPr sz="2000" spc="60" dirty="0">
                <a:solidFill>
                  <a:srgbClr val="2A9FBC"/>
                </a:solidFill>
                <a:latin typeface="Verdana"/>
                <a:cs typeface="Verdana"/>
              </a:rPr>
              <a:t>block</a:t>
            </a:r>
            <a:endParaRPr sz="2000">
              <a:latin typeface="Verdana"/>
              <a:cs typeface="Verdana"/>
            </a:endParaRPr>
          </a:p>
        </p:txBody>
      </p:sp>
      <p:sp>
        <p:nvSpPr>
          <p:cNvPr id="4" name="object 4"/>
          <p:cNvSpPr/>
          <p:nvPr/>
        </p:nvSpPr>
        <p:spPr>
          <a:xfrm>
            <a:off x="6042659" y="1892807"/>
            <a:ext cx="3234055" cy="3968750"/>
          </a:xfrm>
          <a:custGeom>
            <a:avLst/>
            <a:gdLst/>
            <a:ahLst/>
            <a:cxnLst/>
            <a:rect l="l" t="t" r="r" b="b"/>
            <a:pathLst>
              <a:path w="3234054" h="3968750">
                <a:moveTo>
                  <a:pt x="3233928" y="0"/>
                </a:moveTo>
                <a:lnTo>
                  <a:pt x="0" y="0"/>
                </a:lnTo>
                <a:lnTo>
                  <a:pt x="0" y="3968496"/>
                </a:lnTo>
                <a:lnTo>
                  <a:pt x="3233928" y="3968496"/>
                </a:lnTo>
                <a:lnTo>
                  <a:pt x="3233928" y="0"/>
                </a:lnTo>
                <a:close/>
              </a:path>
            </a:pathLst>
          </a:custGeom>
          <a:solidFill>
            <a:srgbClr val="F05A28"/>
          </a:solidFill>
        </p:spPr>
        <p:txBody>
          <a:bodyPr wrap="square" lIns="0" tIns="0" rIns="0" bIns="0" rtlCol="0"/>
          <a:lstStyle/>
          <a:p>
            <a:endParaRPr/>
          </a:p>
        </p:txBody>
      </p:sp>
      <p:sp>
        <p:nvSpPr>
          <p:cNvPr id="5" name="object 5"/>
          <p:cNvSpPr txBox="1"/>
          <p:nvPr/>
        </p:nvSpPr>
        <p:spPr>
          <a:xfrm>
            <a:off x="7154481" y="2052320"/>
            <a:ext cx="1003935" cy="330835"/>
          </a:xfrm>
          <a:prstGeom prst="rect">
            <a:avLst/>
          </a:prstGeom>
        </p:spPr>
        <p:txBody>
          <a:bodyPr vert="horz" wrap="square" lIns="0" tIns="13335" rIns="0" bIns="0" rtlCol="0">
            <a:spAutoFit/>
          </a:bodyPr>
          <a:lstStyle/>
          <a:p>
            <a:pPr marL="12700">
              <a:lnSpc>
                <a:spcPct val="100000"/>
              </a:lnSpc>
              <a:spcBef>
                <a:spcPts val="105"/>
              </a:spcBef>
            </a:pPr>
            <a:r>
              <a:rPr sz="2000" spc="145" dirty="0">
                <a:solidFill>
                  <a:srgbClr val="FFFFFF"/>
                </a:solidFill>
                <a:latin typeface="Verdana"/>
                <a:cs typeface="Verdana"/>
              </a:rPr>
              <a:t>F</a:t>
            </a:r>
            <a:r>
              <a:rPr sz="2000" spc="15" dirty="0">
                <a:solidFill>
                  <a:srgbClr val="FFFFFF"/>
                </a:solidFill>
                <a:latin typeface="Verdana"/>
                <a:cs typeface="Verdana"/>
              </a:rPr>
              <a:t>e</a:t>
            </a:r>
            <a:r>
              <a:rPr sz="2000" spc="-40" dirty="0">
                <a:solidFill>
                  <a:srgbClr val="FFFFFF"/>
                </a:solidFill>
                <a:latin typeface="Verdana"/>
                <a:cs typeface="Verdana"/>
              </a:rPr>
              <a:t>a</a:t>
            </a:r>
            <a:r>
              <a:rPr sz="2000" spc="20" dirty="0">
                <a:solidFill>
                  <a:srgbClr val="FFFFFF"/>
                </a:solidFill>
                <a:latin typeface="Verdana"/>
                <a:cs typeface="Verdana"/>
              </a:rPr>
              <a:t>t</a:t>
            </a:r>
            <a:r>
              <a:rPr sz="2000" spc="-20" dirty="0">
                <a:solidFill>
                  <a:srgbClr val="FFFFFF"/>
                </a:solidFill>
                <a:latin typeface="Verdana"/>
                <a:cs typeface="Verdana"/>
              </a:rPr>
              <a:t>u</a:t>
            </a:r>
            <a:r>
              <a:rPr sz="2000" spc="-45" dirty="0">
                <a:solidFill>
                  <a:srgbClr val="FFFFFF"/>
                </a:solidFill>
                <a:latin typeface="Verdana"/>
                <a:cs typeface="Verdana"/>
              </a:rPr>
              <a:t>re</a:t>
            </a:r>
            <a:endParaRPr sz="2000">
              <a:latin typeface="Verdana"/>
              <a:cs typeface="Verdana"/>
            </a:endParaRPr>
          </a:p>
        </p:txBody>
      </p:sp>
      <p:sp>
        <p:nvSpPr>
          <p:cNvPr id="6" name="object 6"/>
          <p:cNvSpPr/>
          <p:nvPr/>
        </p:nvSpPr>
        <p:spPr>
          <a:xfrm>
            <a:off x="6234684" y="2584704"/>
            <a:ext cx="2849880" cy="3020695"/>
          </a:xfrm>
          <a:custGeom>
            <a:avLst/>
            <a:gdLst/>
            <a:ahLst/>
            <a:cxnLst/>
            <a:rect l="l" t="t" r="r" b="b"/>
            <a:pathLst>
              <a:path w="2849879" h="3020695">
                <a:moveTo>
                  <a:pt x="2849880" y="0"/>
                </a:moveTo>
                <a:lnTo>
                  <a:pt x="0" y="0"/>
                </a:lnTo>
                <a:lnTo>
                  <a:pt x="0" y="3020568"/>
                </a:lnTo>
                <a:lnTo>
                  <a:pt x="2849880" y="3020568"/>
                </a:lnTo>
                <a:lnTo>
                  <a:pt x="2849880" y="0"/>
                </a:lnTo>
                <a:close/>
              </a:path>
            </a:pathLst>
          </a:custGeom>
          <a:solidFill>
            <a:srgbClr val="A62E5C"/>
          </a:solidFill>
        </p:spPr>
        <p:txBody>
          <a:bodyPr wrap="square" lIns="0" tIns="0" rIns="0" bIns="0" rtlCol="0"/>
          <a:lstStyle/>
          <a:p>
            <a:endParaRPr/>
          </a:p>
        </p:txBody>
      </p:sp>
      <p:sp>
        <p:nvSpPr>
          <p:cNvPr id="7" name="object 7"/>
          <p:cNvSpPr txBox="1"/>
          <p:nvPr/>
        </p:nvSpPr>
        <p:spPr>
          <a:xfrm>
            <a:off x="7089775" y="2744584"/>
            <a:ext cx="1137920"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Verdana"/>
                <a:cs typeface="Verdana"/>
              </a:rPr>
              <a:t>S</a:t>
            </a:r>
            <a:r>
              <a:rPr sz="2000" spc="-25" dirty="0">
                <a:solidFill>
                  <a:srgbClr val="FFFFFF"/>
                </a:solidFill>
                <a:latin typeface="Verdana"/>
                <a:cs typeface="Verdana"/>
              </a:rPr>
              <a:t>c</a:t>
            </a:r>
            <a:r>
              <a:rPr sz="2000" spc="-5" dirty="0">
                <a:solidFill>
                  <a:srgbClr val="FFFFFF"/>
                </a:solidFill>
                <a:latin typeface="Verdana"/>
                <a:cs typeface="Verdana"/>
              </a:rPr>
              <a:t>e</a:t>
            </a:r>
            <a:r>
              <a:rPr sz="2000" dirty="0">
                <a:solidFill>
                  <a:srgbClr val="FFFFFF"/>
                </a:solidFill>
                <a:latin typeface="Verdana"/>
                <a:cs typeface="Verdana"/>
              </a:rPr>
              <a:t>n</a:t>
            </a:r>
            <a:r>
              <a:rPr sz="2000" spc="-30" dirty="0">
                <a:solidFill>
                  <a:srgbClr val="FFFFFF"/>
                </a:solidFill>
                <a:latin typeface="Verdana"/>
                <a:cs typeface="Verdana"/>
              </a:rPr>
              <a:t>ar</a:t>
            </a:r>
            <a:r>
              <a:rPr sz="2000" spc="60" dirty="0">
                <a:solidFill>
                  <a:srgbClr val="FFFFFF"/>
                </a:solidFill>
                <a:latin typeface="Verdana"/>
                <a:cs typeface="Verdana"/>
              </a:rPr>
              <a:t>io</a:t>
            </a:r>
            <a:endParaRPr sz="2000">
              <a:latin typeface="Verdana"/>
              <a:cs typeface="Verdana"/>
            </a:endParaRPr>
          </a:p>
        </p:txBody>
      </p:sp>
      <p:sp>
        <p:nvSpPr>
          <p:cNvPr id="8" name="object 8"/>
          <p:cNvSpPr txBox="1"/>
          <p:nvPr/>
        </p:nvSpPr>
        <p:spPr>
          <a:xfrm>
            <a:off x="6428232" y="3151632"/>
            <a:ext cx="2463165" cy="388620"/>
          </a:xfrm>
          <a:prstGeom prst="rect">
            <a:avLst/>
          </a:prstGeom>
          <a:solidFill>
            <a:srgbClr val="2A9FBC"/>
          </a:solidFill>
        </p:spPr>
        <p:txBody>
          <a:bodyPr vert="horz" wrap="square" lIns="0" tIns="31115" rIns="0" bIns="0" rtlCol="0">
            <a:spAutoFit/>
          </a:bodyPr>
          <a:lstStyle/>
          <a:p>
            <a:pPr algn="ctr">
              <a:lnSpc>
                <a:spcPct val="100000"/>
              </a:lnSpc>
              <a:spcBef>
                <a:spcPts val="245"/>
              </a:spcBef>
            </a:pPr>
            <a:r>
              <a:rPr sz="2000" spc="-5" dirty="0">
                <a:solidFill>
                  <a:srgbClr val="FFFFFF"/>
                </a:solidFill>
                <a:latin typeface="Verdana"/>
                <a:cs typeface="Verdana"/>
              </a:rPr>
              <a:t>Given</a:t>
            </a:r>
            <a:endParaRPr sz="2000">
              <a:latin typeface="Verdana"/>
              <a:cs typeface="Verdana"/>
            </a:endParaRPr>
          </a:p>
        </p:txBody>
      </p:sp>
      <p:sp>
        <p:nvSpPr>
          <p:cNvPr id="9" name="object 9"/>
          <p:cNvSpPr txBox="1"/>
          <p:nvPr/>
        </p:nvSpPr>
        <p:spPr>
          <a:xfrm>
            <a:off x="6954011" y="3617976"/>
            <a:ext cx="1937385" cy="38862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000" spc="95" dirty="0">
                <a:solidFill>
                  <a:srgbClr val="FFFFFF"/>
                </a:solidFill>
                <a:latin typeface="Verdana"/>
                <a:cs typeface="Verdana"/>
              </a:rPr>
              <a:t>And</a:t>
            </a:r>
            <a:endParaRPr sz="2000">
              <a:latin typeface="Verdana"/>
              <a:cs typeface="Verdana"/>
            </a:endParaRPr>
          </a:p>
        </p:txBody>
      </p:sp>
      <p:sp>
        <p:nvSpPr>
          <p:cNvPr id="10" name="object 10"/>
          <p:cNvSpPr txBox="1"/>
          <p:nvPr/>
        </p:nvSpPr>
        <p:spPr>
          <a:xfrm>
            <a:off x="6428232" y="4096253"/>
            <a:ext cx="2463165" cy="377190"/>
          </a:xfrm>
          <a:prstGeom prst="rect">
            <a:avLst/>
          </a:prstGeom>
          <a:solidFill>
            <a:srgbClr val="2A9FBC"/>
          </a:solidFill>
        </p:spPr>
        <p:txBody>
          <a:bodyPr vert="horz" wrap="square" lIns="0" tIns="19685" rIns="0" bIns="0" rtlCol="0">
            <a:spAutoFit/>
          </a:bodyPr>
          <a:lstStyle/>
          <a:p>
            <a:pPr algn="ctr">
              <a:lnSpc>
                <a:spcPct val="100000"/>
              </a:lnSpc>
              <a:spcBef>
                <a:spcPts val="155"/>
              </a:spcBef>
            </a:pPr>
            <a:r>
              <a:rPr sz="2000" spc="50" dirty="0">
                <a:solidFill>
                  <a:srgbClr val="FFFFFF"/>
                </a:solidFill>
                <a:latin typeface="Verdana"/>
                <a:cs typeface="Verdana"/>
              </a:rPr>
              <a:t>When</a:t>
            </a:r>
            <a:endParaRPr sz="2000">
              <a:latin typeface="Verdana"/>
              <a:cs typeface="Verdana"/>
            </a:endParaRPr>
          </a:p>
        </p:txBody>
      </p:sp>
      <p:sp>
        <p:nvSpPr>
          <p:cNvPr id="11" name="object 11"/>
          <p:cNvSpPr txBox="1"/>
          <p:nvPr/>
        </p:nvSpPr>
        <p:spPr>
          <a:xfrm>
            <a:off x="6428232" y="4550664"/>
            <a:ext cx="2463165" cy="38862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000" dirty="0">
                <a:solidFill>
                  <a:srgbClr val="FFFFFF"/>
                </a:solidFill>
                <a:latin typeface="Verdana"/>
                <a:cs typeface="Verdana"/>
              </a:rPr>
              <a:t>Then</a:t>
            </a:r>
            <a:endParaRPr sz="2000">
              <a:latin typeface="Verdana"/>
              <a:cs typeface="Verdana"/>
            </a:endParaRPr>
          </a:p>
        </p:txBody>
      </p:sp>
      <p:sp>
        <p:nvSpPr>
          <p:cNvPr id="12" name="object 12"/>
          <p:cNvSpPr txBox="1"/>
          <p:nvPr/>
        </p:nvSpPr>
        <p:spPr>
          <a:xfrm>
            <a:off x="6954011" y="5017008"/>
            <a:ext cx="1937385" cy="38862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000" spc="95" dirty="0">
                <a:solidFill>
                  <a:srgbClr val="FFFFFF"/>
                </a:solidFill>
                <a:latin typeface="Verdana"/>
                <a:cs typeface="Verdana"/>
              </a:rPr>
              <a:t>And</a:t>
            </a:r>
            <a:endParaRPr sz="2000">
              <a:latin typeface="Verdana"/>
              <a:cs typeface="Verdana"/>
            </a:endParaRPr>
          </a:p>
        </p:txBody>
      </p:sp>
      <p:sp>
        <p:nvSpPr>
          <p:cNvPr id="13" name="object 13"/>
          <p:cNvSpPr txBox="1"/>
          <p:nvPr/>
        </p:nvSpPr>
        <p:spPr>
          <a:xfrm>
            <a:off x="718738" y="5143359"/>
            <a:ext cx="2617470" cy="1344295"/>
          </a:xfrm>
          <a:prstGeom prst="rect">
            <a:avLst/>
          </a:prstGeom>
        </p:spPr>
        <p:txBody>
          <a:bodyPr vert="horz" wrap="square" lIns="0" tIns="12700" rIns="0" bIns="0" rtlCol="0">
            <a:spAutoFit/>
          </a:bodyPr>
          <a:lstStyle/>
          <a:p>
            <a:pPr marL="323850" marR="5080" indent="477520">
              <a:lnSpc>
                <a:spcPct val="138700"/>
              </a:lnSpc>
              <a:spcBef>
                <a:spcPts val="100"/>
              </a:spcBef>
            </a:pPr>
            <a:r>
              <a:rPr sz="2000" spc="40" dirty="0">
                <a:solidFill>
                  <a:srgbClr val="A62E5C"/>
                </a:solidFill>
                <a:latin typeface="Verdana"/>
                <a:cs typeface="Verdana"/>
              </a:rPr>
              <a:t>After</a:t>
            </a:r>
            <a:r>
              <a:rPr sz="2000" spc="-175" dirty="0">
                <a:solidFill>
                  <a:srgbClr val="A62E5C"/>
                </a:solidFill>
                <a:latin typeface="Verdana"/>
                <a:cs typeface="Verdana"/>
              </a:rPr>
              <a:t> </a:t>
            </a:r>
            <a:r>
              <a:rPr sz="2000" spc="10" dirty="0">
                <a:solidFill>
                  <a:srgbClr val="A62E5C"/>
                </a:solidFill>
                <a:latin typeface="Verdana"/>
                <a:cs typeface="Verdana"/>
              </a:rPr>
              <a:t>scenario  </a:t>
            </a:r>
            <a:r>
              <a:rPr sz="2000" spc="40" dirty="0">
                <a:solidFill>
                  <a:srgbClr val="F05A28"/>
                </a:solidFill>
                <a:latin typeface="Verdana"/>
                <a:cs typeface="Verdana"/>
              </a:rPr>
              <a:t>After</a:t>
            </a:r>
            <a:r>
              <a:rPr sz="2000" spc="-135" dirty="0">
                <a:solidFill>
                  <a:srgbClr val="F05A28"/>
                </a:solidFill>
                <a:latin typeface="Verdana"/>
                <a:cs typeface="Verdana"/>
              </a:rPr>
              <a:t> </a:t>
            </a:r>
            <a:r>
              <a:rPr sz="2000" spc="-10" dirty="0">
                <a:solidFill>
                  <a:srgbClr val="F05A28"/>
                </a:solidFill>
                <a:latin typeface="Verdana"/>
                <a:cs typeface="Verdana"/>
              </a:rPr>
              <a:t>feature</a:t>
            </a:r>
            <a:endParaRPr sz="2000">
              <a:latin typeface="Verdana"/>
              <a:cs typeface="Verdana"/>
            </a:endParaRPr>
          </a:p>
          <a:p>
            <a:pPr marL="12700">
              <a:lnSpc>
                <a:spcPct val="100000"/>
              </a:lnSpc>
              <a:spcBef>
                <a:spcPts val="1325"/>
              </a:spcBef>
            </a:pPr>
            <a:r>
              <a:rPr sz="2000" spc="40" dirty="0">
                <a:solidFill>
                  <a:srgbClr val="3E3E3E"/>
                </a:solidFill>
                <a:latin typeface="Verdana"/>
                <a:cs typeface="Verdana"/>
              </a:rPr>
              <a:t>After </a:t>
            </a:r>
            <a:r>
              <a:rPr sz="2000" spc="-5" dirty="0">
                <a:solidFill>
                  <a:srgbClr val="3E3E3E"/>
                </a:solidFill>
                <a:latin typeface="Verdana"/>
                <a:cs typeface="Verdana"/>
              </a:rPr>
              <a:t>test </a:t>
            </a:r>
            <a:r>
              <a:rPr sz="2000" spc="-25" dirty="0">
                <a:solidFill>
                  <a:srgbClr val="3E3E3E"/>
                </a:solidFill>
                <a:latin typeface="Verdana"/>
                <a:cs typeface="Verdana"/>
              </a:rPr>
              <a:t>run</a:t>
            </a:r>
            <a:r>
              <a:rPr sz="2000" spc="-409" dirty="0">
                <a:solidFill>
                  <a:srgbClr val="3E3E3E"/>
                </a:solidFill>
                <a:latin typeface="Verdana"/>
                <a:cs typeface="Verdana"/>
              </a:rPr>
              <a:t> </a:t>
            </a:r>
            <a:r>
              <a:rPr sz="2000" spc="10" dirty="0">
                <a:solidFill>
                  <a:srgbClr val="3E3E3E"/>
                </a:solidFill>
                <a:latin typeface="Verdana"/>
                <a:cs typeface="Verdana"/>
              </a:rPr>
              <a:t>ends</a:t>
            </a:r>
            <a:endParaRPr sz="2000">
              <a:latin typeface="Verdana"/>
              <a:cs typeface="Verdana"/>
            </a:endParaRPr>
          </a:p>
        </p:txBody>
      </p:sp>
      <p:sp>
        <p:nvSpPr>
          <p:cNvPr id="14" name="object 14"/>
          <p:cNvSpPr txBox="1"/>
          <p:nvPr/>
        </p:nvSpPr>
        <p:spPr>
          <a:xfrm>
            <a:off x="3187211" y="4486219"/>
            <a:ext cx="227329" cy="330835"/>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2A9FBC"/>
                </a:solidFill>
                <a:latin typeface="Verdana"/>
                <a:cs typeface="Verdana"/>
              </a:rPr>
              <a:t>…</a:t>
            </a:r>
            <a:endParaRPr sz="2000">
              <a:latin typeface="Verdana"/>
              <a:cs typeface="Verdana"/>
            </a:endParaRPr>
          </a:p>
        </p:txBody>
      </p:sp>
      <p:grpSp>
        <p:nvGrpSpPr>
          <p:cNvPr id="15" name="object 15"/>
          <p:cNvGrpSpPr/>
          <p:nvPr/>
        </p:nvGrpSpPr>
        <p:grpSpPr>
          <a:xfrm>
            <a:off x="8878823" y="3139439"/>
            <a:ext cx="1130935" cy="2291080"/>
            <a:chOff x="8878823" y="3139439"/>
            <a:chExt cx="1130935" cy="2291080"/>
          </a:xfrm>
        </p:grpSpPr>
        <p:sp>
          <p:nvSpPr>
            <p:cNvPr id="16" name="object 16"/>
            <p:cNvSpPr/>
            <p:nvPr/>
          </p:nvSpPr>
          <p:spPr>
            <a:xfrm>
              <a:off x="8891777" y="3152393"/>
              <a:ext cx="1104900" cy="852169"/>
            </a:xfrm>
            <a:custGeom>
              <a:avLst/>
              <a:gdLst/>
              <a:ahLst/>
              <a:cxnLst/>
              <a:rect l="l" t="t" r="r" b="b"/>
              <a:pathLst>
                <a:path w="1104900" h="852170">
                  <a:moveTo>
                    <a:pt x="0" y="0"/>
                  </a:moveTo>
                  <a:lnTo>
                    <a:pt x="74963" y="648"/>
                  </a:lnTo>
                  <a:lnTo>
                    <a:pt x="146861" y="2536"/>
                  </a:lnTo>
                  <a:lnTo>
                    <a:pt x="215036" y="5579"/>
                  </a:lnTo>
                  <a:lnTo>
                    <a:pt x="278829" y="9693"/>
                  </a:lnTo>
                  <a:lnTo>
                    <a:pt x="337583" y="14793"/>
                  </a:lnTo>
                  <a:lnTo>
                    <a:pt x="390639" y="20794"/>
                  </a:lnTo>
                  <a:lnTo>
                    <a:pt x="437338" y="27612"/>
                  </a:lnTo>
                  <a:lnTo>
                    <a:pt x="477023" y="35163"/>
                  </a:lnTo>
                  <a:lnTo>
                    <a:pt x="532715" y="52121"/>
                  </a:lnTo>
                  <a:lnTo>
                    <a:pt x="552450" y="70993"/>
                  </a:lnTo>
                  <a:lnTo>
                    <a:pt x="552450" y="354965"/>
                  </a:lnTo>
                  <a:lnTo>
                    <a:pt x="557493" y="364597"/>
                  </a:lnTo>
                  <a:lnTo>
                    <a:pt x="595864" y="382597"/>
                  </a:lnTo>
                  <a:lnTo>
                    <a:pt x="667561" y="398345"/>
                  </a:lnTo>
                  <a:lnTo>
                    <a:pt x="714260" y="405163"/>
                  </a:lnTo>
                  <a:lnTo>
                    <a:pt x="767316" y="411164"/>
                  </a:lnTo>
                  <a:lnTo>
                    <a:pt x="826070" y="416264"/>
                  </a:lnTo>
                  <a:lnTo>
                    <a:pt x="889863" y="420378"/>
                  </a:lnTo>
                  <a:lnTo>
                    <a:pt x="958038" y="423421"/>
                  </a:lnTo>
                  <a:lnTo>
                    <a:pt x="1029936" y="425309"/>
                  </a:lnTo>
                  <a:lnTo>
                    <a:pt x="1104900" y="425958"/>
                  </a:lnTo>
                  <a:lnTo>
                    <a:pt x="1029936" y="426606"/>
                  </a:lnTo>
                  <a:lnTo>
                    <a:pt x="958038" y="428494"/>
                  </a:lnTo>
                  <a:lnTo>
                    <a:pt x="889863" y="431537"/>
                  </a:lnTo>
                  <a:lnTo>
                    <a:pt x="826070" y="435651"/>
                  </a:lnTo>
                  <a:lnTo>
                    <a:pt x="767316" y="440751"/>
                  </a:lnTo>
                  <a:lnTo>
                    <a:pt x="714260" y="446752"/>
                  </a:lnTo>
                  <a:lnTo>
                    <a:pt x="667561" y="453570"/>
                  </a:lnTo>
                  <a:lnTo>
                    <a:pt x="627876" y="461121"/>
                  </a:lnTo>
                  <a:lnTo>
                    <a:pt x="572184" y="478079"/>
                  </a:lnTo>
                  <a:lnTo>
                    <a:pt x="552450" y="496951"/>
                  </a:lnTo>
                  <a:lnTo>
                    <a:pt x="552450" y="780923"/>
                  </a:lnTo>
                  <a:lnTo>
                    <a:pt x="547406" y="790555"/>
                  </a:lnTo>
                  <a:lnTo>
                    <a:pt x="509035" y="808555"/>
                  </a:lnTo>
                  <a:lnTo>
                    <a:pt x="437338" y="824303"/>
                  </a:lnTo>
                  <a:lnTo>
                    <a:pt x="390639" y="831121"/>
                  </a:lnTo>
                  <a:lnTo>
                    <a:pt x="337583" y="837122"/>
                  </a:lnTo>
                  <a:lnTo>
                    <a:pt x="278829" y="842222"/>
                  </a:lnTo>
                  <a:lnTo>
                    <a:pt x="215036" y="846336"/>
                  </a:lnTo>
                  <a:lnTo>
                    <a:pt x="146861" y="849379"/>
                  </a:lnTo>
                  <a:lnTo>
                    <a:pt x="74963" y="851267"/>
                  </a:lnTo>
                  <a:lnTo>
                    <a:pt x="0" y="851916"/>
                  </a:lnTo>
                </a:path>
              </a:pathLst>
            </a:custGeom>
            <a:ln w="25908">
              <a:solidFill>
                <a:srgbClr val="2C2C2C"/>
              </a:solidFill>
              <a:prstDash val="dash"/>
            </a:ln>
          </p:spPr>
          <p:txBody>
            <a:bodyPr wrap="square" lIns="0" tIns="0" rIns="0" bIns="0" rtlCol="0"/>
            <a:lstStyle/>
            <a:p>
              <a:endParaRPr/>
            </a:p>
          </p:txBody>
        </p:sp>
        <p:sp>
          <p:nvSpPr>
            <p:cNvPr id="17" name="object 17"/>
            <p:cNvSpPr/>
            <p:nvPr/>
          </p:nvSpPr>
          <p:spPr>
            <a:xfrm>
              <a:off x="8891777" y="4095750"/>
              <a:ext cx="1104900" cy="378460"/>
            </a:xfrm>
            <a:custGeom>
              <a:avLst/>
              <a:gdLst/>
              <a:ahLst/>
              <a:cxnLst/>
              <a:rect l="l" t="t" r="r" b="b"/>
              <a:pathLst>
                <a:path w="1104900" h="378460">
                  <a:moveTo>
                    <a:pt x="0" y="0"/>
                  </a:moveTo>
                  <a:lnTo>
                    <a:pt x="81635" y="341"/>
                  </a:lnTo>
                  <a:lnTo>
                    <a:pt x="159553" y="1333"/>
                  </a:lnTo>
                  <a:lnTo>
                    <a:pt x="232896" y="2926"/>
                  </a:lnTo>
                  <a:lnTo>
                    <a:pt x="300812" y="5073"/>
                  </a:lnTo>
                  <a:lnTo>
                    <a:pt x="362445" y="7724"/>
                  </a:lnTo>
                  <a:lnTo>
                    <a:pt x="416941" y="10830"/>
                  </a:lnTo>
                  <a:lnTo>
                    <a:pt x="463445" y="14344"/>
                  </a:lnTo>
                  <a:lnTo>
                    <a:pt x="529059" y="22397"/>
                  </a:lnTo>
                  <a:lnTo>
                    <a:pt x="552450" y="31496"/>
                  </a:lnTo>
                  <a:lnTo>
                    <a:pt x="552450" y="157480"/>
                  </a:lnTo>
                  <a:lnTo>
                    <a:pt x="558440" y="162135"/>
                  </a:lnTo>
                  <a:lnTo>
                    <a:pt x="603796" y="170759"/>
                  </a:lnTo>
                  <a:lnTo>
                    <a:pt x="687958" y="178145"/>
                  </a:lnTo>
                  <a:lnTo>
                    <a:pt x="742454" y="181251"/>
                  </a:lnTo>
                  <a:lnTo>
                    <a:pt x="804087" y="183902"/>
                  </a:lnTo>
                  <a:lnTo>
                    <a:pt x="872003" y="186049"/>
                  </a:lnTo>
                  <a:lnTo>
                    <a:pt x="945346" y="187642"/>
                  </a:lnTo>
                  <a:lnTo>
                    <a:pt x="1023264" y="188634"/>
                  </a:lnTo>
                  <a:lnTo>
                    <a:pt x="1104900" y="188976"/>
                  </a:lnTo>
                  <a:lnTo>
                    <a:pt x="1023264" y="189317"/>
                  </a:lnTo>
                  <a:lnTo>
                    <a:pt x="945346" y="190309"/>
                  </a:lnTo>
                  <a:lnTo>
                    <a:pt x="872003" y="191902"/>
                  </a:lnTo>
                  <a:lnTo>
                    <a:pt x="804087" y="194049"/>
                  </a:lnTo>
                  <a:lnTo>
                    <a:pt x="742454" y="196700"/>
                  </a:lnTo>
                  <a:lnTo>
                    <a:pt x="687958" y="199806"/>
                  </a:lnTo>
                  <a:lnTo>
                    <a:pt x="641454" y="203320"/>
                  </a:lnTo>
                  <a:lnTo>
                    <a:pt x="575840" y="211373"/>
                  </a:lnTo>
                  <a:lnTo>
                    <a:pt x="552450" y="220472"/>
                  </a:lnTo>
                  <a:lnTo>
                    <a:pt x="552450" y="346456"/>
                  </a:lnTo>
                  <a:lnTo>
                    <a:pt x="546459" y="351111"/>
                  </a:lnTo>
                  <a:lnTo>
                    <a:pt x="501103" y="359735"/>
                  </a:lnTo>
                  <a:lnTo>
                    <a:pt x="416941" y="367121"/>
                  </a:lnTo>
                  <a:lnTo>
                    <a:pt x="362445" y="370227"/>
                  </a:lnTo>
                  <a:lnTo>
                    <a:pt x="300812" y="372878"/>
                  </a:lnTo>
                  <a:lnTo>
                    <a:pt x="232896" y="375025"/>
                  </a:lnTo>
                  <a:lnTo>
                    <a:pt x="159553" y="376618"/>
                  </a:lnTo>
                  <a:lnTo>
                    <a:pt x="81635" y="377610"/>
                  </a:lnTo>
                  <a:lnTo>
                    <a:pt x="0" y="377952"/>
                  </a:lnTo>
                </a:path>
              </a:pathLst>
            </a:custGeom>
            <a:ln w="25908">
              <a:solidFill>
                <a:srgbClr val="2C2C2C"/>
              </a:solidFill>
              <a:prstDash val="dash"/>
            </a:ln>
          </p:spPr>
          <p:txBody>
            <a:bodyPr wrap="square" lIns="0" tIns="0" rIns="0" bIns="0" rtlCol="0"/>
            <a:lstStyle/>
            <a:p>
              <a:endParaRPr/>
            </a:p>
          </p:txBody>
        </p:sp>
        <p:sp>
          <p:nvSpPr>
            <p:cNvPr id="18" name="object 18"/>
            <p:cNvSpPr/>
            <p:nvPr/>
          </p:nvSpPr>
          <p:spPr>
            <a:xfrm>
              <a:off x="8891777" y="4563617"/>
              <a:ext cx="1104900" cy="853440"/>
            </a:xfrm>
            <a:custGeom>
              <a:avLst/>
              <a:gdLst/>
              <a:ahLst/>
              <a:cxnLst/>
              <a:rect l="l" t="t" r="r" b="b"/>
              <a:pathLst>
                <a:path w="1104900" h="853439">
                  <a:moveTo>
                    <a:pt x="0" y="0"/>
                  </a:moveTo>
                  <a:lnTo>
                    <a:pt x="74963" y="649"/>
                  </a:lnTo>
                  <a:lnTo>
                    <a:pt x="146861" y="2540"/>
                  </a:lnTo>
                  <a:lnTo>
                    <a:pt x="215036" y="5588"/>
                  </a:lnTo>
                  <a:lnTo>
                    <a:pt x="278829" y="9709"/>
                  </a:lnTo>
                  <a:lnTo>
                    <a:pt x="337583" y="14817"/>
                  </a:lnTo>
                  <a:lnTo>
                    <a:pt x="390639" y="20829"/>
                  </a:lnTo>
                  <a:lnTo>
                    <a:pt x="437338" y="27659"/>
                  </a:lnTo>
                  <a:lnTo>
                    <a:pt x="477023" y="35223"/>
                  </a:lnTo>
                  <a:lnTo>
                    <a:pt x="532715" y="52212"/>
                  </a:lnTo>
                  <a:lnTo>
                    <a:pt x="552450" y="71119"/>
                  </a:lnTo>
                  <a:lnTo>
                    <a:pt x="552450" y="355599"/>
                  </a:lnTo>
                  <a:lnTo>
                    <a:pt x="557493" y="365251"/>
                  </a:lnTo>
                  <a:lnTo>
                    <a:pt x="595864" y="383284"/>
                  </a:lnTo>
                  <a:lnTo>
                    <a:pt x="667561" y="399060"/>
                  </a:lnTo>
                  <a:lnTo>
                    <a:pt x="714260" y="405890"/>
                  </a:lnTo>
                  <a:lnTo>
                    <a:pt x="767316" y="411902"/>
                  </a:lnTo>
                  <a:lnTo>
                    <a:pt x="826070" y="417010"/>
                  </a:lnTo>
                  <a:lnTo>
                    <a:pt x="889863" y="421131"/>
                  </a:lnTo>
                  <a:lnTo>
                    <a:pt x="958038" y="424179"/>
                  </a:lnTo>
                  <a:lnTo>
                    <a:pt x="1029936" y="426070"/>
                  </a:lnTo>
                  <a:lnTo>
                    <a:pt x="1104900" y="426719"/>
                  </a:lnTo>
                  <a:lnTo>
                    <a:pt x="1029936" y="427369"/>
                  </a:lnTo>
                  <a:lnTo>
                    <a:pt x="958038" y="429260"/>
                  </a:lnTo>
                  <a:lnTo>
                    <a:pt x="889863" y="432308"/>
                  </a:lnTo>
                  <a:lnTo>
                    <a:pt x="826070" y="436429"/>
                  </a:lnTo>
                  <a:lnTo>
                    <a:pt x="767316" y="441537"/>
                  </a:lnTo>
                  <a:lnTo>
                    <a:pt x="714260" y="447549"/>
                  </a:lnTo>
                  <a:lnTo>
                    <a:pt x="667561" y="454379"/>
                  </a:lnTo>
                  <a:lnTo>
                    <a:pt x="627876" y="461943"/>
                  </a:lnTo>
                  <a:lnTo>
                    <a:pt x="572184" y="478932"/>
                  </a:lnTo>
                  <a:lnTo>
                    <a:pt x="552450" y="497839"/>
                  </a:lnTo>
                  <a:lnTo>
                    <a:pt x="552450" y="782319"/>
                  </a:lnTo>
                  <a:lnTo>
                    <a:pt x="547406" y="791971"/>
                  </a:lnTo>
                  <a:lnTo>
                    <a:pt x="509035" y="810004"/>
                  </a:lnTo>
                  <a:lnTo>
                    <a:pt x="437338" y="825780"/>
                  </a:lnTo>
                  <a:lnTo>
                    <a:pt x="390639" y="832610"/>
                  </a:lnTo>
                  <a:lnTo>
                    <a:pt x="337583" y="838622"/>
                  </a:lnTo>
                  <a:lnTo>
                    <a:pt x="278829" y="843730"/>
                  </a:lnTo>
                  <a:lnTo>
                    <a:pt x="215036" y="847851"/>
                  </a:lnTo>
                  <a:lnTo>
                    <a:pt x="146861" y="850899"/>
                  </a:lnTo>
                  <a:lnTo>
                    <a:pt x="74963" y="852790"/>
                  </a:lnTo>
                  <a:lnTo>
                    <a:pt x="0" y="853439"/>
                  </a:lnTo>
                </a:path>
              </a:pathLst>
            </a:custGeom>
            <a:ln w="25908">
              <a:solidFill>
                <a:srgbClr val="2C2C2C"/>
              </a:solidFill>
              <a:prstDash val="dash"/>
            </a:ln>
          </p:spPr>
          <p:txBody>
            <a:bodyPr wrap="square" lIns="0" tIns="0" rIns="0" bIns="0" rtlCol="0"/>
            <a:lstStyle/>
            <a:p>
              <a:endParaRPr/>
            </a:p>
          </p:txBody>
        </p:sp>
      </p:grpSp>
      <p:sp>
        <p:nvSpPr>
          <p:cNvPr id="19" name="object 19"/>
          <p:cNvSpPr txBox="1"/>
          <p:nvPr/>
        </p:nvSpPr>
        <p:spPr>
          <a:xfrm>
            <a:off x="10131856" y="3246285"/>
            <a:ext cx="1555750" cy="1186180"/>
          </a:xfrm>
          <a:prstGeom prst="rect">
            <a:avLst/>
          </a:prstGeom>
        </p:spPr>
        <p:txBody>
          <a:bodyPr vert="horz" wrap="square" lIns="0" tIns="13335" rIns="0" bIns="0" rtlCol="0">
            <a:spAutoFit/>
          </a:bodyPr>
          <a:lstStyle/>
          <a:p>
            <a:pPr marL="12700" marR="29209">
              <a:lnSpc>
                <a:spcPct val="100000"/>
              </a:lnSpc>
              <a:spcBef>
                <a:spcPts val="105"/>
              </a:spcBef>
            </a:pPr>
            <a:r>
              <a:rPr sz="2000" spc="-5" dirty="0">
                <a:solidFill>
                  <a:srgbClr val="3E3E3E"/>
                </a:solidFill>
                <a:latin typeface="Verdana"/>
                <a:cs typeface="Verdana"/>
              </a:rPr>
              <a:t>Given</a:t>
            </a:r>
            <a:r>
              <a:rPr sz="2000" spc="-210" dirty="0">
                <a:solidFill>
                  <a:srgbClr val="3E3E3E"/>
                </a:solidFill>
                <a:latin typeface="Verdana"/>
                <a:cs typeface="Verdana"/>
              </a:rPr>
              <a:t> </a:t>
            </a:r>
            <a:r>
              <a:rPr sz="2000" spc="60" dirty="0">
                <a:solidFill>
                  <a:srgbClr val="3E3E3E"/>
                </a:solidFill>
                <a:latin typeface="Verdana"/>
                <a:cs typeface="Verdana"/>
              </a:rPr>
              <a:t>block  </a:t>
            </a:r>
            <a:r>
              <a:rPr sz="2000" spc="-15" dirty="0">
                <a:solidFill>
                  <a:srgbClr val="3E3E3E"/>
                </a:solidFill>
                <a:latin typeface="Verdana"/>
                <a:cs typeface="Verdana"/>
              </a:rPr>
              <a:t>(phase)</a:t>
            </a:r>
            <a:endParaRPr sz="2000">
              <a:latin typeface="Verdana"/>
              <a:cs typeface="Verdana"/>
            </a:endParaRPr>
          </a:p>
          <a:p>
            <a:pPr marL="12700">
              <a:lnSpc>
                <a:spcPct val="100000"/>
              </a:lnSpc>
              <a:spcBef>
                <a:spcPts val="1930"/>
              </a:spcBef>
            </a:pPr>
            <a:r>
              <a:rPr sz="2000" spc="50" dirty="0">
                <a:solidFill>
                  <a:srgbClr val="3E3E3E"/>
                </a:solidFill>
                <a:latin typeface="Verdana"/>
                <a:cs typeface="Verdana"/>
              </a:rPr>
              <a:t>When</a:t>
            </a:r>
            <a:r>
              <a:rPr sz="2000" spc="-190" dirty="0">
                <a:solidFill>
                  <a:srgbClr val="3E3E3E"/>
                </a:solidFill>
                <a:latin typeface="Verdana"/>
                <a:cs typeface="Verdana"/>
              </a:rPr>
              <a:t> </a:t>
            </a:r>
            <a:r>
              <a:rPr sz="2000" spc="60" dirty="0">
                <a:solidFill>
                  <a:srgbClr val="3E3E3E"/>
                </a:solidFill>
                <a:latin typeface="Verdana"/>
                <a:cs typeface="Verdana"/>
              </a:rPr>
              <a:t>block</a:t>
            </a:r>
            <a:endParaRPr sz="2000">
              <a:latin typeface="Verdana"/>
              <a:cs typeface="Verdana"/>
            </a:endParaRPr>
          </a:p>
        </p:txBody>
      </p:sp>
      <p:sp>
        <p:nvSpPr>
          <p:cNvPr id="20" name="object 20"/>
          <p:cNvSpPr txBox="1"/>
          <p:nvPr/>
        </p:nvSpPr>
        <p:spPr>
          <a:xfrm>
            <a:off x="10119677" y="4811636"/>
            <a:ext cx="143700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E3E3E"/>
                </a:solidFill>
                <a:latin typeface="Verdana"/>
                <a:cs typeface="Verdana"/>
              </a:rPr>
              <a:t>Then</a:t>
            </a:r>
            <a:r>
              <a:rPr sz="2000" spc="-185" dirty="0">
                <a:solidFill>
                  <a:srgbClr val="3E3E3E"/>
                </a:solidFill>
                <a:latin typeface="Verdana"/>
                <a:cs typeface="Verdana"/>
              </a:rPr>
              <a:t> </a:t>
            </a:r>
            <a:r>
              <a:rPr sz="2000" spc="60" dirty="0">
                <a:solidFill>
                  <a:srgbClr val="3E3E3E"/>
                </a:solidFill>
                <a:latin typeface="Verdana"/>
                <a:cs typeface="Verdana"/>
              </a:rPr>
              <a:t>block</a:t>
            </a:r>
            <a:endParaRPr sz="2000">
              <a:latin typeface="Verdana"/>
              <a:cs typeface="Verdan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2402" y="519061"/>
            <a:ext cx="3840479"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3E3E3E"/>
                </a:solidFill>
              </a:rPr>
              <a:t>Hooks</a:t>
            </a:r>
            <a:r>
              <a:rPr sz="3600" spc="-250" dirty="0">
                <a:solidFill>
                  <a:srgbClr val="3E3E3E"/>
                </a:solidFill>
              </a:rPr>
              <a:t> </a:t>
            </a:r>
            <a:r>
              <a:rPr sz="3600" dirty="0">
                <a:solidFill>
                  <a:srgbClr val="3E3E3E"/>
                </a:solidFill>
              </a:rPr>
              <a:t>Attributes</a:t>
            </a:r>
            <a:endParaRPr sz="3600"/>
          </a:p>
        </p:txBody>
      </p:sp>
      <p:sp>
        <p:nvSpPr>
          <p:cNvPr id="3" name="object 3"/>
          <p:cNvSpPr txBox="1"/>
          <p:nvPr/>
        </p:nvSpPr>
        <p:spPr>
          <a:xfrm>
            <a:off x="785196" y="1219327"/>
            <a:ext cx="2753995" cy="1318895"/>
          </a:xfrm>
          <a:prstGeom prst="rect">
            <a:avLst/>
          </a:prstGeom>
        </p:spPr>
        <p:txBody>
          <a:bodyPr vert="horz" wrap="square" lIns="0" tIns="13335" rIns="0" bIns="0" rtlCol="0">
            <a:spAutoFit/>
          </a:bodyPr>
          <a:lstStyle/>
          <a:p>
            <a:pPr marL="12700">
              <a:lnSpc>
                <a:spcPct val="100000"/>
              </a:lnSpc>
              <a:spcBef>
                <a:spcPts val="105"/>
              </a:spcBef>
            </a:pPr>
            <a:r>
              <a:rPr sz="2000" spc="30" dirty="0">
                <a:solidFill>
                  <a:srgbClr val="3E3E3E"/>
                </a:solidFill>
                <a:latin typeface="Verdana"/>
                <a:cs typeface="Verdana"/>
              </a:rPr>
              <a:t>Before </a:t>
            </a:r>
            <a:r>
              <a:rPr sz="2000" spc="-5" dirty="0">
                <a:solidFill>
                  <a:srgbClr val="3E3E3E"/>
                </a:solidFill>
                <a:latin typeface="Verdana"/>
                <a:cs typeface="Verdana"/>
              </a:rPr>
              <a:t>test </a:t>
            </a:r>
            <a:r>
              <a:rPr sz="2000" spc="-25" dirty="0">
                <a:solidFill>
                  <a:srgbClr val="3E3E3E"/>
                </a:solidFill>
                <a:latin typeface="Verdana"/>
                <a:cs typeface="Verdana"/>
              </a:rPr>
              <a:t>run</a:t>
            </a:r>
            <a:r>
              <a:rPr sz="2000" spc="-430" dirty="0">
                <a:solidFill>
                  <a:srgbClr val="3E3E3E"/>
                </a:solidFill>
                <a:latin typeface="Verdana"/>
                <a:cs typeface="Verdana"/>
              </a:rPr>
              <a:t> </a:t>
            </a:r>
            <a:r>
              <a:rPr sz="2000" spc="-20" dirty="0">
                <a:solidFill>
                  <a:srgbClr val="3E3E3E"/>
                </a:solidFill>
                <a:latin typeface="Verdana"/>
                <a:cs typeface="Verdana"/>
              </a:rPr>
              <a:t>starts</a:t>
            </a:r>
            <a:endParaRPr sz="2000">
              <a:latin typeface="Verdana"/>
              <a:cs typeface="Verdana"/>
            </a:endParaRPr>
          </a:p>
          <a:p>
            <a:pPr marL="735330" marR="5080" indent="-478155">
              <a:lnSpc>
                <a:spcPct val="161500"/>
              </a:lnSpc>
              <a:spcBef>
                <a:spcPts val="25"/>
              </a:spcBef>
            </a:pPr>
            <a:r>
              <a:rPr sz="2000" spc="30" dirty="0">
                <a:solidFill>
                  <a:srgbClr val="F05A28"/>
                </a:solidFill>
                <a:latin typeface="Verdana"/>
                <a:cs typeface="Verdana"/>
              </a:rPr>
              <a:t>Before </a:t>
            </a:r>
            <a:r>
              <a:rPr sz="2000" spc="-10" dirty="0">
                <a:solidFill>
                  <a:srgbClr val="F05A28"/>
                </a:solidFill>
                <a:latin typeface="Verdana"/>
                <a:cs typeface="Verdana"/>
              </a:rPr>
              <a:t>feature  </a:t>
            </a:r>
            <a:r>
              <a:rPr sz="2000" spc="30" dirty="0">
                <a:solidFill>
                  <a:srgbClr val="A62E5C"/>
                </a:solidFill>
                <a:latin typeface="Verdana"/>
                <a:cs typeface="Verdana"/>
              </a:rPr>
              <a:t>Before</a:t>
            </a:r>
            <a:r>
              <a:rPr sz="2000" spc="-180" dirty="0">
                <a:solidFill>
                  <a:srgbClr val="A62E5C"/>
                </a:solidFill>
                <a:latin typeface="Verdana"/>
                <a:cs typeface="Verdana"/>
              </a:rPr>
              <a:t> </a:t>
            </a:r>
            <a:r>
              <a:rPr sz="2000" spc="10" dirty="0">
                <a:solidFill>
                  <a:srgbClr val="A62E5C"/>
                </a:solidFill>
                <a:latin typeface="Verdana"/>
                <a:cs typeface="Verdana"/>
              </a:rPr>
              <a:t>scenario</a:t>
            </a:r>
            <a:endParaRPr sz="2000">
              <a:latin typeface="Verdana"/>
              <a:cs typeface="Verdana"/>
            </a:endParaRPr>
          </a:p>
        </p:txBody>
      </p:sp>
      <p:sp>
        <p:nvSpPr>
          <p:cNvPr id="4" name="object 4"/>
          <p:cNvSpPr txBox="1"/>
          <p:nvPr/>
        </p:nvSpPr>
        <p:spPr>
          <a:xfrm>
            <a:off x="2013706" y="2631338"/>
            <a:ext cx="2807335" cy="1526540"/>
          </a:xfrm>
          <a:prstGeom prst="rect">
            <a:avLst/>
          </a:prstGeom>
        </p:spPr>
        <p:txBody>
          <a:bodyPr vert="horz" wrap="square" lIns="0" tIns="12700" rIns="0" bIns="0" rtlCol="0">
            <a:spAutoFit/>
          </a:bodyPr>
          <a:lstStyle/>
          <a:p>
            <a:pPr marL="469265" marR="5080" indent="-457200">
              <a:lnSpc>
                <a:spcPct val="121700"/>
              </a:lnSpc>
              <a:spcBef>
                <a:spcPts val="100"/>
              </a:spcBef>
            </a:pPr>
            <a:r>
              <a:rPr sz="2000" spc="30" dirty="0">
                <a:solidFill>
                  <a:srgbClr val="2A9FBC"/>
                </a:solidFill>
                <a:latin typeface="Verdana"/>
                <a:cs typeface="Verdana"/>
              </a:rPr>
              <a:t>Before </a:t>
            </a:r>
            <a:r>
              <a:rPr sz="2000" spc="10" dirty="0">
                <a:solidFill>
                  <a:srgbClr val="2A9FBC"/>
                </a:solidFill>
                <a:latin typeface="Verdana"/>
                <a:cs typeface="Verdana"/>
              </a:rPr>
              <a:t>scenario</a:t>
            </a:r>
            <a:r>
              <a:rPr sz="2000" spc="-350" dirty="0">
                <a:solidFill>
                  <a:srgbClr val="2A9FBC"/>
                </a:solidFill>
                <a:latin typeface="Verdana"/>
                <a:cs typeface="Verdana"/>
              </a:rPr>
              <a:t> </a:t>
            </a:r>
            <a:r>
              <a:rPr sz="2000" spc="60" dirty="0">
                <a:solidFill>
                  <a:srgbClr val="2A9FBC"/>
                </a:solidFill>
                <a:latin typeface="Verdana"/>
                <a:cs typeface="Verdana"/>
              </a:rPr>
              <a:t>block  </a:t>
            </a:r>
            <a:r>
              <a:rPr sz="2000" spc="30" dirty="0">
                <a:solidFill>
                  <a:srgbClr val="2A9FBC"/>
                </a:solidFill>
                <a:latin typeface="Verdana"/>
                <a:cs typeface="Verdana"/>
              </a:rPr>
              <a:t>Before</a:t>
            </a:r>
            <a:r>
              <a:rPr sz="2000" spc="-125" dirty="0">
                <a:solidFill>
                  <a:srgbClr val="2A9FBC"/>
                </a:solidFill>
                <a:latin typeface="Verdana"/>
                <a:cs typeface="Verdana"/>
              </a:rPr>
              <a:t> </a:t>
            </a:r>
            <a:r>
              <a:rPr sz="2000" spc="10" dirty="0">
                <a:solidFill>
                  <a:srgbClr val="2A9FBC"/>
                </a:solidFill>
                <a:latin typeface="Verdana"/>
                <a:cs typeface="Verdana"/>
              </a:rPr>
              <a:t>step</a:t>
            </a:r>
            <a:endParaRPr sz="2000">
              <a:latin typeface="Verdana"/>
              <a:cs typeface="Verdana"/>
            </a:endParaRPr>
          </a:p>
          <a:p>
            <a:pPr marL="469265">
              <a:lnSpc>
                <a:spcPct val="100000"/>
              </a:lnSpc>
              <a:spcBef>
                <a:spcPts val="710"/>
              </a:spcBef>
            </a:pPr>
            <a:r>
              <a:rPr sz="2000" spc="40" dirty="0">
                <a:solidFill>
                  <a:srgbClr val="2A9FBC"/>
                </a:solidFill>
                <a:latin typeface="Verdana"/>
                <a:cs typeface="Verdana"/>
              </a:rPr>
              <a:t>After</a:t>
            </a:r>
            <a:r>
              <a:rPr sz="2000" spc="-135" dirty="0">
                <a:solidFill>
                  <a:srgbClr val="2A9FBC"/>
                </a:solidFill>
                <a:latin typeface="Verdana"/>
                <a:cs typeface="Verdana"/>
              </a:rPr>
              <a:t> </a:t>
            </a:r>
            <a:r>
              <a:rPr sz="2000" spc="10" dirty="0">
                <a:solidFill>
                  <a:srgbClr val="2A9FBC"/>
                </a:solidFill>
                <a:latin typeface="Verdana"/>
                <a:cs typeface="Verdana"/>
              </a:rPr>
              <a:t>step</a:t>
            </a:r>
            <a:endParaRPr sz="2000">
              <a:latin typeface="Verdana"/>
              <a:cs typeface="Verdana"/>
            </a:endParaRPr>
          </a:p>
          <a:p>
            <a:pPr marL="12700">
              <a:lnSpc>
                <a:spcPct val="100000"/>
              </a:lnSpc>
              <a:spcBef>
                <a:spcPts val="459"/>
              </a:spcBef>
            </a:pPr>
            <a:r>
              <a:rPr sz="2000" spc="40" dirty="0">
                <a:solidFill>
                  <a:srgbClr val="2A9FBC"/>
                </a:solidFill>
                <a:latin typeface="Verdana"/>
                <a:cs typeface="Verdana"/>
              </a:rPr>
              <a:t>After </a:t>
            </a:r>
            <a:r>
              <a:rPr sz="2000" spc="10" dirty="0">
                <a:solidFill>
                  <a:srgbClr val="2A9FBC"/>
                </a:solidFill>
                <a:latin typeface="Verdana"/>
                <a:cs typeface="Verdana"/>
              </a:rPr>
              <a:t>scenario</a:t>
            </a:r>
            <a:r>
              <a:rPr sz="2000" spc="-330" dirty="0">
                <a:solidFill>
                  <a:srgbClr val="2A9FBC"/>
                </a:solidFill>
                <a:latin typeface="Verdana"/>
                <a:cs typeface="Verdana"/>
              </a:rPr>
              <a:t> </a:t>
            </a:r>
            <a:r>
              <a:rPr sz="2000" spc="60" dirty="0">
                <a:solidFill>
                  <a:srgbClr val="2A9FBC"/>
                </a:solidFill>
                <a:latin typeface="Verdana"/>
                <a:cs typeface="Verdana"/>
              </a:rPr>
              <a:t>block</a:t>
            </a:r>
            <a:endParaRPr sz="2000">
              <a:latin typeface="Verdana"/>
              <a:cs typeface="Verdana"/>
            </a:endParaRPr>
          </a:p>
        </p:txBody>
      </p:sp>
      <p:sp>
        <p:nvSpPr>
          <p:cNvPr id="5" name="object 5"/>
          <p:cNvSpPr txBox="1"/>
          <p:nvPr/>
        </p:nvSpPr>
        <p:spPr>
          <a:xfrm>
            <a:off x="718769" y="5143586"/>
            <a:ext cx="2617470" cy="1344295"/>
          </a:xfrm>
          <a:prstGeom prst="rect">
            <a:avLst/>
          </a:prstGeom>
        </p:spPr>
        <p:txBody>
          <a:bodyPr vert="horz" wrap="square" lIns="0" tIns="12700" rIns="0" bIns="0" rtlCol="0">
            <a:spAutoFit/>
          </a:bodyPr>
          <a:lstStyle/>
          <a:p>
            <a:pPr marL="323850" marR="5080" indent="477520">
              <a:lnSpc>
                <a:spcPct val="138700"/>
              </a:lnSpc>
              <a:spcBef>
                <a:spcPts val="100"/>
              </a:spcBef>
            </a:pPr>
            <a:r>
              <a:rPr sz="2000" spc="40" dirty="0">
                <a:solidFill>
                  <a:srgbClr val="A62E5C"/>
                </a:solidFill>
                <a:latin typeface="Verdana"/>
                <a:cs typeface="Verdana"/>
              </a:rPr>
              <a:t>After</a:t>
            </a:r>
            <a:r>
              <a:rPr sz="2000" spc="-175" dirty="0">
                <a:solidFill>
                  <a:srgbClr val="A62E5C"/>
                </a:solidFill>
                <a:latin typeface="Verdana"/>
                <a:cs typeface="Verdana"/>
              </a:rPr>
              <a:t> </a:t>
            </a:r>
            <a:r>
              <a:rPr sz="2000" spc="10" dirty="0">
                <a:solidFill>
                  <a:srgbClr val="A62E5C"/>
                </a:solidFill>
                <a:latin typeface="Verdana"/>
                <a:cs typeface="Verdana"/>
              </a:rPr>
              <a:t>scenario  </a:t>
            </a:r>
            <a:r>
              <a:rPr sz="2000" spc="40" dirty="0">
                <a:solidFill>
                  <a:srgbClr val="F05A28"/>
                </a:solidFill>
                <a:latin typeface="Verdana"/>
                <a:cs typeface="Verdana"/>
              </a:rPr>
              <a:t>After</a:t>
            </a:r>
            <a:r>
              <a:rPr sz="2000" spc="-135" dirty="0">
                <a:solidFill>
                  <a:srgbClr val="F05A28"/>
                </a:solidFill>
                <a:latin typeface="Verdana"/>
                <a:cs typeface="Verdana"/>
              </a:rPr>
              <a:t> </a:t>
            </a:r>
            <a:r>
              <a:rPr sz="2000" spc="-10" dirty="0">
                <a:solidFill>
                  <a:srgbClr val="F05A28"/>
                </a:solidFill>
                <a:latin typeface="Verdana"/>
                <a:cs typeface="Verdana"/>
              </a:rPr>
              <a:t>feature</a:t>
            </a:r>
            <a:endParaRPr sz="2000">
              <a:latin typeface="Verdana"/>
              <a:cs typeface="Verdana"/>
            </a:endParaRPr>
          </a:p>
          <a:p>
            <a:pPr marL="12700">
              <a:lnSpc>
                <a:spcPct val="100000"/>
              </a:lnSpc>
              <a:spcBef>
                <a:spcPts val="1325"/>
              </a:spcBef>
            </a:pPr>
            <a:r>
              <a:rPr sz="2000" spc="40" dirty="0">
                <a:solidFill>
                  <a:srgbClr val="3E3E3E"/>
                </a:solidFill>
                <a:latin typeface="Verdana"/>
                <a:cs typeface="Verdana"/>
              </a:rPr>
              <a:t>After </a:t>
            </a:r>
            <a:r>
              <a:rPr sz="2000" spc="-5" dirty="0">
                <a:solidFill>
                  <a:srgbClr val="3E3E3E"/>
                </a:solidFill>
                <a:latin typeface="Verdana"/>
                <a:cs typeface="Verdana"/>
              </a:rPr>
              <a:t>test </a:t>
            </a:r>
            <a:r>
              <a:rPr sz="2000" spc="-25" dirty="0">
                <a:solidFill>
                  <a:srgbClr val="3E3E3E"/>
                </a:solidFill>
                <a:latin typeface="Verdana"/>
                <a:cs typeface="Verdana"/>
              </a:rPr>
              <a:t>run</a:t>
            </a:r>
            <a:r>
              <a:rPr sz="2000" spc="-409" dirty="0">
                <a:solidFill>
                  <a:srgbClr val="3E3E3E"/>
                </a:solidFill>
                <a:latin typeface="Verdana"/>
                <a:cs typeface="Verdana"/>
              </a:rPr>
              <a:t> </a:t>
            </a:r>
            <a:r>
              <a:rPr sz="2000" spc="10" dirty="0">
                <a:solidFill>
                  <a:srgbClr val="3E3E3E"/>
                </a:solidFill>
                <a:latin typeface="Verdana"/>
                <a:cs typeface="Verdana"/>
              </a:rPr>
              <a:t>ends</a:t>
            </a:r>
            <a:endParaRPr sz="2000">
              <a:latin typeface="Verdana"/>
              <a:cs typeface="Verdana"/>
            </a:endParaRPr>
          </a:p>
        </p:txBody>
      </p:sp>
      <p:sp>
        <p:nvSpPr>
          <p:cNvPr id="6" name="object 6"/>
          <p:cNvSpPr txBox="1"/>
          <p:nvPr/>
        </p:nvSpPr>
        <p:spPr>
          <a:xfrm>
            <a:off x="3187242" y="4486447"/>
            <a:ext cx="227329" cy="330835"/>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2A9FBC"/>
                </a:solidFill>
                <a:latin typeface="Verdana"/>
                <a:cs typeface="Verdana"/>
              </a:rPr>
              <a:t>…</a:t>
            </a:r>
            <a:endParaRPr sz="2000">
              <a:latin typeface="Verdana"/>
              <a:cs typeface="Verdana"/>
            </a:endParaRPr>
          </a:p>
        </p:txBody>
      </p:sp>
      <p:sp>
        <p:nvSpPr>
          <p:cNvPr id="7" name="object 7"/>
          <p:cNvSpPr txBox="1"/>
          <p:nvPr/>
        </p:nvSpPr>
        <p:spPr>
          <a:xfrm>
            <a:off x="6128846" y="1219073"/>
            <a:ext cx="4515485" cy="128778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E3E3E"/>
                </a:solidFill>
                <a:latin typeface="Verdana"/>
                <a:cs typeface="Verdana"/>
              </a:rPr>
              <a:t>[BeforeTestRun]</a:t>
            </a:r>
            <a:endParaRPr sz="2000">
              <a:latin typeface="Verdana"/>
              <a:cs typeface="Verdana"/>
            </a:endParaRPr>
          </a:p>
          <a:p>
            <a:pPr marL="812800" marR="5080" indent="-420370">
              <a:lnSpc>
                <a:spcPct val="151200"/>
              </a:lnSpc>
              <a:spcBef>
                <a:spcPts val="275"/>
              </a:spcBef>
            </a:pPr>
            <a:r>
              <a:rPr sz="2000" spc="15" dirty="0">
                <a:solidFill>
                  <a:srgbClr val="F05A28"/>
                </a:solidFill>
                <a:latin typeface="Verdana"/>
                <a:cs typeface="Verdana"/>
              </a:rPr>
              <a:t>[BeforeFeature]  </a:t>
            </a:r>
            <a:r>
              <a:rPr sz="2000" spc="10" dirty="0">
                <a:solidFill>
                  <a:srgbClr val="A62E5C"/>
                </a:solidFill>
                <a:latin typeface="Verdana"/>
                <a:cs typeface="Verdana"/>
              </a:rPr>
              <a:t>[BeforeScenario] </a:t>
            </a:r>
            <a:r>
              <a:rPr sz="2000" spc="35" dirty="0">
                <a:solidFill>
                  <a:srgbClr val="A62E5C"/>
                </a:solidFill>
                <a:latin typeface="Verdana"/>
                <a:cs typeface="Verdana"/>
              </a:rPr>
              <a:t>or</a:t>
            </a:r>
            <a:r>
              <a:rPr sz="2000" spc="-305" dirty="0">
                <a:solidFill>
                  <a:srgbClr val="A62E5C"/>
                </a:solidFill>
                <a:latin typeface="Verdana"/>
                <a:cs typeface="Verdana"/>
              </a:rPr>
              <a:t> </a:t>
            </a:r>
            <a:r>
              <a:rPr sz="2000" spc="15" dirty="0">
                <a:solidFill>
                  <a:srgbClr val="A62E5C"/>
                </a:solidFill>
                <a:latin typeface="Verdana"/>
                <a:cs typeface="Verdana"/>
              </a:rPr>
              <a:t>[Before]</a:t>
            </a:r>
            <a:endParaRPr sz="2000">
              <a:latin typeface="Verdana"/>
              <a:cs typeface="Verdana"/>
            </a:endParaRPr>
          </a:p>
        </p:txBody>
      </p:sp>
      <p:sp>
        <p:nvSpPr>
          <p:cNvPr id="8" name="object 8"/>
          <p:cNvSpPr txBox="1"/>
          <p:nvPr/>
        </p:nvSpPr>
        <p:spPr>
          <a:xfrm>
            <a:off x="6128846" y="5213830"/>
            <a:ext cx="4117340" cy="1273810"/>
          </a:xfrm>
          <a:prstGeom prst="rect">
            <a:avLst/>
          </a:prstGeom>
        </p:spPr>
        <p:txBody>
          <a:bodyPr vert="horz" wrap="square" lIns="0" tIns="12065" rIns="0" bIns="0" rtlCol="0">
            <a:spAutoFit/>
          </a:bodyPr>
          <a:lstStyle/>
          <a:p>
            <a:pPr marL="393065" marR="5080" indent="419734">
              <a:lnSpc>
                <a:spcPct val="127200"/>
              </a:lnSpc>
              <a:spcBef>
                <a:spcPts val="95"/>
              </a:spcBef>
            </a:pPr>
            <a:r>
              <a:rPr sz="2000" spc="15" dirty="0">
                <a:solidFill>
                  <a:srgbClr val="A62E5C"/>
                </a:solidFill>
                <a:latin typeface="Verdana"/>
                <a:cs typeface="Verdana"/>
              </a:rPr>
              <a:t>[AfterScenario] </a:t>
            </a:r>
            <a:r>
              <a:rPr sz="2000" spc="35" dirty="0">
                <a:solidFill>
                  <a:srgbClr val="A62E5C"/>
                </a:solidFill>
                <a:latin typeface="Verdana"/>
                <a:cs typeface="Verdana"/>
              </a:rPr>
              <a:t>or</a:t>
            </a:r>
            <a:r>
              <a:rPr sz="2000" spc="-345" dirty="0">
                <a:solidFill>
                  <a:srgbClr val="A62E5C"/>
                </a:solidFill>
                <a:latin typeface="Verdana"/>
                <a:cs typeface="Verdana"/>
              </a:rPr>
              <a:t> </a:t>
            </a:r>
            <a:r>
              <a:rPr sz="2000" spc="30" dirty="0">
                <a:solidFill>
                  <a:srgbClr val="A62E5C"/>
                </a:solidFill>
                <a:latin typeface="Verdana"/>
                <a:cs typeface="Verdana"/>
              </a:rPr>
              <a:t>[After]  </a:t>
            </a:r>
            <a:r>
              <a:rPr sz="2000" spc="15" dirty="0">
                <a:solidFill>
                  <a:srgbClr val="F05A28"/>
                </a:solidFill>
                <a:latin typeface="Verdana"/>
                <a:cs typeface="Verdana"/>
              </a:rPr>
              <a:t>[AfterFeature]</a:t>
            </a:r>
            <a:endParaRPr sz="2000">
              <a:latin typeface="Verdana"/>
              <a:cs typeface="Verdana"/>
            </a:endParaRPr>
          </a:p>
          <a:p>
            <a:pPr marL="12700">
              <a:lnSpc>
                <a:spcPct val="100000"/>
              </a:lnSpc>
              <a:spcBef>
                <a:spcPts val="1325"/>
              </a:spcBef>
            </a:pPr>
            <a:r>
              <a:rPr sz="2000" dirty="0">
                <a:solidFill>
                  <a:srgbClr val="3E3E3E"/>
                </a:solidFill>
                <a:latin typeface="Verdana"/>
                <a:cs typeface="Verdana"/>
              </a:rPr>
              <a:t>[AfterTestRun]</a:t>
            </a:r>
            <a:endParaRPr sz="2000">
              <a:latin typeface="Verdana"/>
              <a:cs typeface="Verdana"/>
            </a:endParaRPr>
          </a:p>
        </p:txBody>
      </p:sp>
      <p:sp>
        <p:nvSpPr>
          <p:cNvPr id="9" name="object 9"/>
          <p:cNvSpPr txBox="1"/>
          <p:nvPr/>
        </p:nvSpPr>
        <p:spPr>
          <a:xfrm>
            <a:off x="7527367" y="2646863"/>
            <a:ext cx="2936240" cy="1510665"/>
          </a:xfrm>
          <a:prstGeom prst="rect">
            <a:avLst/>
          </a:prstGeom>
        </p:spPr>
        <p:txBody>
          <a:bodyPr vert="horz" wrap="square" lIns="0" tIns="4445" rIns="0" bIns="0" rtlCol="0">
            <a:spAutoFit/>
          </a:bodyPr>
          <a:lstStyle/>
          <a:p>
            <a:pPr marL="538480" marR="5080" indent="-526415">
              <a:lnSpc>
                <a:spcPct val="121900"/>
              </a:lnSpc>
              <a:spcBef>
                <a:spcPts val="35"/>
              </a:spcBef>
            </a:pPr>
            <a:r>
              <a:rPr sz="2000" spc="20" dirty="0">
                <a:solidFill>
                  <a:srgbClr val="2A9FBC"/>
                </a:solidFill>
                <a:latin typeface="Verdana"/>
                <a:cs typeface="Verdana"/>
              </a:rPr>
              <a:t>[BeforeScenarioBlock]  </a:t>
            </a:r>
            <a:r>
              <a:rPr sz="2000" spc="10" dirty="0">
                <a:solidFill>
                  <a:srgbClr val="2A9FBC"/>
                </a:solidFill>
                <a:latin typeface="Verdana"/>
                <a:cs typeface="Verdana"/>
              </a:rPr>
              <a:t>[BeforeStep]  </a:t>
            </a:r>
            <a:r>
              <a:rPr sz="2000" spc="15" dirty="0">
                <a:solidFill>
                  <a:srgbClr val="2A9FBC"/>
                </a:solidFill>
                <a:latin typeface="Verdana"/>
                <a:cs typeface="Verdana"/>
              </a:rPr>
              <a:t>[AfterStep]</a:t>
            </a:r>
            <a:endParaRPr sz="2000">
              <a:latin typeface="Verdana"/>
              <a:cs typeface="Verdana"/>
            </a:endParaRPr>
          </a:p>
          <a:p>
            <a:pPr marL="12700">
              <a:lnSpc>
                <a:spcPct val="100000"/>
              </a:lnSpc>
              <a:spcBef>
                <a:spcPts val="580"/>
              </a:spcBef>
            </a:pPr>
            <a:r>
              <a:rPr sz="2000" spc="25" dirty="0">
                <a:solidFill>
                  <a:srgbClr val="2A9FBC"/>
                </a:solidFill>
                <a:latin typeface="Verdana"/>
                <a:cs typeface="Verdana"/>
              </a:rPr>
              <a:t>[AfterScenarioBlock]</a:t>
            </a:r>
            <a:endParaRPr sz="2000">
              <a:latin typeface="Verdana"/>
              <a:cs typeface="Verdan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rPr>
              <a:t>D</a:t>
            </a:r>
            <a:r>
              <a:rPr sz="3600" spc="-10" dirty="0">
                <a:solidFill>
                  <a:srgbClr val="FFFFFF"/>
                </a:solidFill>
              </a:rPr>
              <a:t>emo</a:t>
            </a:r>
            <a:endParaRPr sz="3600"/>
          </a:p>
        </p:txBody>
      </p:sp>
      <p:sp>
        <p:nvSpPr>
          <p:cNvPr id="4" name="object 4"/>
          <p:cNvSpPr txBox="1"/>
          <p:nvPr/>
        </p:nvSpPr>
        <p:spPr>
          <a:xfrm>
            <a:off x="5226811" y="441045"/>
            <a:ext cx="5847715" cy="6315703"/>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2A9FBC"/>
                </a:solidFill>
                <a:latin typeface="Verdana"/>
                <a:cs typeface="Verdana"/>
              </a:rPr>
              <a:t>New </a:t>
            </a:r>
            <a:r>
              <a:rPr sz="2400" spc="30" dirty="0">
                <a:solidFill>
                  <a:srgbClr val="2A9FBC"/>
                </a:solidFill>
                <a:latin typeface="Verdana"/>
                <a:cs typeface="Verdana"/>
              </a:rPr>
              <a:t>Hooks</a:t>
            </a:r>
            <a:r>
              <a:rPr sz="2400" spc="-400" dirty="0">
                <a:solidFill>
                  <a:srgbClr val="2A9FBC"/>
                </a:solidFill>
                <a:latin typeface="Verdana"/>
                <a:cs typeface="Verdana"/>
              </a:rPr>
              <a:t> </a:t>
            </a:r>
            <a:r>
              <a:rPr sz="2400" spc="-5" dirty="0">
                <a:solidFill>
                  <a:srgbClr val="2A9FBC"/>
                </a:solidFill>
                <a:latin typeface="Verdana"/>
                <a:cs typeface="Verdana"/>
              </a:rPr>
              <a:t>class</a:t>
            </a:r>
            <a:endParaRPr sz="2400" dirty="0">
              <a:latin typeface="Verdana"/>
              <a:cs typeface="Verdana"/>
            </a:endParaRPr>
          </a:p>
          <a:p>
            <a:pPr marL="12700" marR="1922145">
              <a:lnSpc>
                <a:spcPct val="162500"/>
              </a:lnSpc>
            </a:pPr>
            <a:r>
              <a:rPr sz="2400" spc="30" dirty="0">
                <a:solidFill>
                  <a:srgbClr val="2A9FBC"/>
                </a:solidFill>
                <a:latin typeface="Verdana"/>
                <a:cs typeface="Verdana"/>
              </a:rPr>
              <a:t>[Binding]  </a:t>
            </a:r>
            <a:r>
              <a:rPr sz="2400" spc="10" dirty="0">
                <a:solidFill>
                  <a:srgbClr val="2A9FBC"/>
                </a:solidFill>
                <a:latin typeface="Verdana"/>
                <a:cs typeface="Verdana"/>
              </a:rPr>
              <a:t>[BeforeScenario]</a:t>
            </a:r>
            <a:r>
              <a:rPr sz="2400" spc="-180" dirty="0">
                <a:solidFill>
                  <a:srgbClr val="2A9FBC"/>
                </a:solidFill>
                <a:latin typeface="Verdana"/>
                <a:cs typeface="Verdana"/>
              </a:rPr>
              <a:t> </a:t>
            </a:r>
            <a:r>
              <a:rPr sz="2400" spc="30" dirty="0">
                <a:solidFill>
                  <a:srgbClr val="2A9FBC"/>
                </a:solidFill>
                <a:latin typeface="Verdana"/>
                <a:cs typeface="Verdana"/>
              </a:rPr>
              <a:t>method  </a:t>
            </a:r>
            <a:r>
              <a:rPr sz="2400" spc="15" dirty="0">
                <a:solidFill>
                  <a:srgbClr val="2A9FBC"/>
                </a:solidFill>
                <a:latin typeface="Verdana"/>
                <a:cs typeface="Verdana"/>
              </a:rPr>
              <a:t>[AfterScenario] </a:t>
            </a:r>
            <a:r>
              <a:rPr sz="2400" spc="30" dirty="0">
                <a:solidFill>
                  <a:srgbClr val="2A9FBC"/>
                </a:solidFill>
                <a:latin typeface="Verdana"/>
                <a:cs typeface="Verdana"/>
              </a:rPr>
              <a:t>method  </a:t>
            </a:r>
            <a:r>
              <a:rPr sz="2400" spc="160" dirty="0">
                <a:solidFill>
                  <a:srgbClr val="2A9FBC"/>
                </a:solidFill>
                <a:latin typeface="Verdana"/>
                <a:cs typeface="Verdana"/>
              </a:rPr>
              <a:t>Add</a:t>
            </a:r>
            <a:r>
              <a:rPr sz="2400" spc="-120" dirty="0">
                <a:solidFill>
                  <a:srgbClr val="2A9FBC"/>
                </a:solidFill>
                <a:latin typeface="Verdana"/>
                <a:cs typeface="Verdana"/>
              </a:rPr>
              <a:t> </a:t>
            </a:r>
            <a:r>
              <a:rPr sz="2400" spc="20" dirty="0">
                <a:solidFill>
                  <a:srgbClr val="2A9FBC"/>
                </a:solidFill>
                <a:latin typeface="Verdana"/>
                <a:cs typeface="Verdana"/>
              </a:rPr>
              <a:t>breakpoints</a:t>
            </a:r>
            <a:endParaRPr sz="2400" dirty="0">
              <a:latin typeface="Verdana"/>
              <a:cs typeface="Verdana"/>
            </a:endParaRPr>
          </a:p>
          <a:p>
            <a:pPr marL="12700" marR="5080">
              <a:lnSpc>
                <a:spcPct val="162500"/>
              </a:lnSpc>
            </a:pPr>
            <a:r>
              <a:rPr sz="2400" spc="45" dirty="0">
                <a:solidFill>
                  <a:srgbClr val="2A9FBC"/>
                </a:solidFill>
                <a:latin typeface="Verdana"/>
                <a:cs typeface="Verdana"/>
              </a:rPr>
              <a:t>Debug </a:t>
            </a:r>
            <a:r>
              <a:rPr sz="2400" spc="5" dirty="0">
                <a:solidFill>
                  <a:srgbClr val="2A9FBC"/>
                </a:solidFill>
                <a:latin typeface="Verdana"/>
                <a:cs typeface="Verdana"/>
              </a:rPr>
              <a:t>all </a:t>
            </a:r>
            <a:r>
              <a:rPr sz="2400" spc="-5" dirty="0">
                <a:solidFill>
                  <a:srgbClr val="2A9FBC"/>
                </a:solidFill>
                <a:latin typeface="Verdana"/>
                <a:cs typeface="Verdana"/>
              </a:rPr>
              <a:t>tests  ScenarioContext.Current.ScenarioInfo</a:t>
            </a:r>
            <a:endParaRPr sz="2400" dirty="0">
              <a:latin typeface="Verdana"/>
              <a:cs typeface="Verdana"/>
            </a:endParaRPr>
          </a:p>
          <a:p>
            <a:pPr marL="12700" marR="614680">
              <a:lnSpc>
                <a:spcPct val="162500"/>
              </a:lnSpc>
            </a:pPr>
            <a:r>
              <a:rPr sz="2400" spc="-425" dirty="0">
                <a:solidFill>
                  <a:srgbClr val="2A9FBC"/>
                </a:solidFill>
                <a:latin typeface="Verdana"/>
                <a:cs typeface="Verdana"/>
              </a:rPr>
              <a:t>: </a:t>
            </a:r>
            <a:r>
              <a:rPr sz="2400" dirty="0">
                <a:solidFill>
                  <a:srgbClr val="2A9FBC"/>
                </a:solidFill>
                <a:latin typeface="Verdana"/>
                <a:cs typeface="Verdana"/>
              </a:rPr>
              <a:t>Steps  </a:t>
            </a:r>
            <a:r>
              <a:rPr sz="2400" spc="-5" dirty="0">
                <a:solidFill>
                  <a:srgbClr val="2A9FBC"/>
                </a:solidFill>
                <a:latin typeface="Verdana"/>
                <a:cs typeface="Verdana"/>
              </a:rPr>
              <a:t>this.ScenarioContext.ScenarioInfo  </a:t>
            </a:r>
            <a:r>
              <a:rPr sz="2400" spc="15" dirty="0">
                <a:solidFill>
                  <a:srgbClr val="2A9FBC"/>
                </a:solidFill>
                <a:latin typeface="Verdana"/>
                <a:cs typeface="Verdana"/>
              </a:rPr>
              <a:t>[BeforeScenario("elf")]</a:t>
            </a:r>
            <a:r>
              <a:rPr lang="en-IN" sz="2400" spc="15" dirty="0">
                <a:solidFill>
                  <a:srgbClr val="2A9FBC"/>
                </a:solidFill>
                <a:latin typeface="Verdana"/>
                <a:cs typeface="Verdana"/>
              </a:rPr>
              <a:t>(need to update)</a:t>
            </a:r>
            <a:endParaRPr sz="2400" dirty="0">
              <a:latin typeface="Verdana"/>
              <a:cs typeface="Verdana"/>
            </a:endParaRPr>
          </a:p>
        </p:txBody>
      </p:sp>
      <p:sp>
        <p:nvSpPr>
          <p:cNvPr id="5" name="object 5"/>
          <p:cNvSpPr txBox="1"/>
          <p:nvPr/>
        </p:nvSpPr>
        <p:spPr>
          <a:xfrm>
            <a:off x="910794" y="4848478"/>
            <a:ext cx="2941320" cy="1305560"/>
          </a:xfrm>
          <a:prstGeom prst="rect">
            <a:avLst/>
          </a:prstGeom>
        </p:spPr>
        <p:txBody>
          <a:bodyPr vert="horz" wrap="square" lIns="0" tIns="12065" rIns="0" bIns="0" rtlCol="0">
            <a:spAutoFit/>
          </a:bodyPr>
          <a:lstStyle/>
          <a:p>
            <a:pPr marL="12700" marR="5080" indent="67945" algn="just">
              <a:lnSpc>
                <a:spcPct val="100000"/>
              </a:lnSpc>
              <a:spcBef>
                <a:spcPts val="95"/>
              </a:spcBef>
            </a:pPr>
            <a:r>
              <a:rPr sz="2800" spc="-5" dirty="0">
                <a:solidFill>
                  <a:srgbClr val="FFFFFF"/>
                </a:solidFill>
                <a:latin typeface="Verdana"/>
                <a:cs typeface="Verdana"/>
              </a:rPr>
              <a:t>Executing </a:t>
            </a:r>
            <a:r>
              <a:rPr sz="2800" spc="55" dirty="0">
                <a:solidFill>
                  <a:srgbClr val="FFFFFF"/>
                </a:solidFill>
                <a:latin typeface="Verdana"/>
                <a:cs typeface="Verdana"/>
              </a:rPr>
              <a:t>Code  </a:t>
            </a:r>
            <a:r>
              <a:rPr sz="2800" spc="-10" dirty="0">
                <a:solidFill>
                  <a:srgbClr val="FFFFFF"/>
                </a:solidFill>
                <a:latin typeface="Verdana"/>
                <a:cs typeface="Verdana"/>
              </a:rPr>
              <a:t>Before </a:t>
            </a:r>
            <a:r>
              <a:rPr sz="2800" spc="-15" dirty="0">
                <a:solidFill>
                  <a:srgbClr val="FFFFFF"/>
                </a:solidFill>
                <a:latin typeface="Verdana"/>
                <a:cs typeface="Verdana"/>
              </a:rPr>
              <a:t>and</a:t>
            </a:r>
            <a:r>
              <a:rPr sz="2800" spc="-320" dirty="0">
                <a:solidFill>
                  <a:srgbClr val="FFFFFF"/>
                </a:solidFill>
                <a:latin typeface="Verdana"/>
                <a:cs typeface="Verdana"/>
              </a:rPr>
              <a:t> </a:t>
            </a:r>
            <a:r>
              <a:rPr sz="2800" spc="20" dirty="0">
                <a:solidFill>
                  <a:srgbClr val="FFFFFF"/>
                </a:solidFill>
                <a:latin typeface="Verdana"/>
                <a:cs typeface="Verdana"/>
              </a:rPr>
              <a:t>After  </a:t>
            </a:r>
            <a:r>
              <a:rPr sz="2800" spc="-35" dirty="0">
                <a:solidFill>
                  <a:srgbClr val="FFFFFF"/>
                </a:solidFill>
                <a:latin typeface="Verdana"/>
                <a:cs typeface="Verdana"/>
              </a:rPr>
              <a:t>Every</a:t>
            </a:r>
            <a:r>
              <a:rPr sz="2800" spc="-155" dirty="0">
                <a:solidFill>
                  <a:srgbClr val="FFFFFF"/>
                </a:solidFill>
                <a:latin typeface="Verdana"/>
                <a:cs typeface="Verdana"/>
              </a:rPr>
              <a:t> </a:t>
            </a:r>
            <a:r>
              <a:rPr sz="2800" spc="-35" dirty="0">
                <a:solidFill>
                  <a:srgbClr val="FFFFFF"/>
                </a:solidFill>
                <a:latin typeface="Verdana"/>
                <a:cs typeface="Verdana"/>
              </a:rPr>
              <a:t>Scenario</a:t>
            </a:r>
            <a:endParaRPr sz="280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2186126"/>
            <a:ext cx="10515600" cy="1242874"/>
          </a:xfrm>
        </p:spPr>
        <p:txBody>
          <a:bodyPr>
            <a:normAutofit fontScale="90000"/>
          </a:bodyPr>
          <a:lstStyle/>
          <a:p>
            <a:r>
              <a:rPr lang="en-IN" dirty="0">
                <a:hlinkClick r:id="rId2">
                  <a:extLst>
                    <a:ext uri="{A12FA001-AC4F-418D-AE19-62706E023703}">
                      <ahyp:hlinkClr xmlns:ahyp="http://schemas.microsoft.com/office/drawing/2018/hyperlinkcolor" val="tx"/>
                    </a:ext>
                  </a:extLst>
                </a:hlinkClick>
              </a:rPr>
              <a:t>Behaviour Driven Development  (BDD)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he-IL" dirty="0"/>
          </a:p>
        </p:txBody>
      </p:sp>
      <p:sp>
        <p:nvSpPr>
          <p:cNvPr id="3" name="Subtitle 2"/>
          <p:cNvSpPr>
            <a:spLocks noGrp="1"/>
          </p:cNvSpPr>
          <p:nvPr>
            <p:ph type="subTitle" idx="1"/>
          </p:nvPr>
        </p:nvSpPr>
        <p:spPr/>
        <p:txBody>
          <a:bodyPr/>
          <a:lstStyle/>
          <a:p>
            <a:pPr rtl="0"/>
            <a:endParaRPr lang="he-IL" dirty="0"/>
          </a:p>
        </p:txBody>
      </p:sp>
    </p:spTree>
    <p:extLst>
      <p:ext uri="{BB962C8B-B14F-4D97-AF65-F5344CB8AC3E}">
        <p14:creationId xmlns:p14="http://schemas.microsoft.com/office/powerpoint/2010/main" val="36587503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a:p>
        </p:txBody>
      </p:sp>
      <p:sp>
        <p:nvSpPr>
          <p:cNvPr id="3" name="object 3"/>
          <p:cNvSpPr txBox="1">
            <a:spLocks noGrp="1"/>
          </p:cNvSpPr>
          <p:nvPr>
            <p:ph type="title"/>
          </p:nvPr>
        </p:nvSpPr>
        <p:spPr>
          <a:xfrm>
            <a:off x="692444" y="926255"/>
            <a:ext cx="2951480"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Verdana" panose="020B0604030504040204" pitchFamily="34" charset="0"/>
                <a:ea typeface="Verdana" panose="020B0604030504040204" pitchFamily="34" charset="0"/>
                <a:cs typeface="Courier New"/>
              </a:rPr>
              <a:t>[</a:t>
            </a:r>
            <a:r>
              <a:rPr sz="2400" spc="-5" dirty="0">
                <a:solidFill>
                  <a:srgbClr val="FFFFFF"/>
                </a:solidFill>
                <a:latin typeface="Courier New" panose="02070309020205020404" pitchFamily="49" charset="0"/>
                <a:ea typeface="Verdana" panose="020B0604030504040204" pitchFamily="34" charset="0"/>
                <a:cs typeface="Courier New" panose="02070309020205020404" pitchFamily="49" charset="0"/>
              </a:rPr>
              <a:t>BeforeScenario</a:t>
            </a:r>
            <a:r>
              <a:rPr sz="2400" spc="-5" dirty="0">
                <a:solidFill>
                  <a:srgbClr val="FFFFFF"/>
                </a:solidFill>
                <a:latin typeface="Verdana" panose="020B0604030504040204" pitchFamily="34" charset="0"/>
                <a:ea typeface="Verdana" panose="020B0604030504040204" pitchFamily="34" charset="0"/>
                <a:cs typeface="Courier New"/>
              </a:rPr>
              <a:t>]</a:t>
            </a:r>
          </a:p>
        </p:txBody>
      </p:sp>
      <p:sp>
        <p:nvSpPr>
          <p:cNvPr id="4" name="object 4"/>
          <p:cNvSpPr txBox="1"/>
          <p:nvPr/>
        </p:nvSpPr>
        <p:spPr>
          <a:xfrm>
            <a:off x="692444" y="1287513"/>
            <a:ext cx="6781800" cy="231140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ourier New"/>
                <a:cs typeface="Courier New"/>
              </a:rPr>
              <a:t>public void BeforeScenario</a:t>
            </a:r>
            <a:r>
              <a:rPr sz="2400" b="1" spc="-5" dirty="0">
                <a:solidFill>
                  <a:srgbClr val="F05A28"/>
                </a:solidFill>
                <a:latin typeface="Courier New"/>
                <a:cs typeface="Courier New"/>
              </a:rPr>
              <a:t>1</a:t>
            </a:r>
            <a:r>
              <a:rPr sz="2400" spc="-5" dirty="0">
                <a:solidFill>
                  <a:srgbClr val="FFFFFF"/>
                </a:solidFill>
                <a:latin typeface="Courier New"/>
                <a:cs typeface="Courier New"/>
              </a:rPr>
              <a:t>(){ ...</a:t>
            </a:r>
            <a:r>
              <a:rPr sz="2400" spc="-135" dirty="0">
                <a:solidFill>
                  <a:srgbClr val="FFFFFF"/>
                </a:solidFill>
                <a:latin typeface="Courier New"/>
                <a:cs typeface="Courier New"/>
              </a:rPr>
              <a:t> </a:t>
            </a:r>
            <a:r>
              <a:rPr sz="2400" dirty="0">
                <a:solidFill>
                  <a:srgbClr val="FFFFFF"/>
                </a:solidFill>
                <a:latin typeface="Courier New"/>
                <a:cs typeface="Courier New"/>
              </a:rPr>
              <a:t>}</a:t>
            </a:r>
            <a:endParaRPr sz="2400" dirty="0">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[BeforeScenario]</a:t>
            </a:r>
            <a:endParaRPr sz="2400" dirty="0">
              <a:latin typeface="Courier New"/>
              <a:cs typeface="Courier New"/>
            </a:endParaRPr>
          </a:p>
          <a:p>
            <a:pPr marL="12700">
              <a:lnSpc>
                <a:spcPct val="100000"/>
              </a:lnSpc>
            </a:pPr>
            <a:r>
              <a:rPr sz="2400" spc="-5" dirty="0">
                <a:solidFill>
                  <a:srgbClr val="FFFFFF"/>
                </a:solidFill>
                <a:latin typeface="Courier New"/>
                <a:cs typeface="Courier New"/>
              </a:rPr>
              <a:t>public void </a:t>
            </a:r>
            <a:r>
              <a:rPr sz="2400" spc="-10" dirty="0">
                <a:solidFill>
                  <a:srgbClr val="FFFFFF"/>
                </a:solidFill>
                <a:latin typeface="Courier New"/>
                <a:cs typeface="Courier New"/>
              </a:rPr>
              <a:t>BeforeScenario</a:t>
            </a:r>
            <a:r>
              <a:rPr sz="2400" b="1" spc="-10" dirty="0">
                <a:solidFill>
                  <a:srgbClr val="F05A28"/>
                </a:solidFill>
                <a:latin typeface="Courier New"/>
                <a:cs typeface="Courier New"/>
              </a:rPr>
              <a:t>2</a:t>
            </a:r>
            <a:r>
              <a:rPr sz="2400" spc="-10" dirty="0">
                <a:solidFill>
                  <a:srgbClr val="FFFFFF"/>
                </a:solidFill>
                <a:latin typeface="Courier New"/>
                <a:cs typeface="Courier New"/>
              </a:rPr>
              <a:t>() </a:t>
            </a:r>
            <a:r>
              <a:rPr sz="2400" dirty="0">
                <a:solidFill>
                  <a:srgbClr val="FFFFFF"/>
                </a:solidFill>
                <a:latin typeface="Courier New"/>
                <a:cs typeface="Courier New"/>
              </a:rPr>
              <a:t>{ </a:t>
            </a:r>
            <a:r>
              <a:rPr sz="2400" spc="-5" dirty="0">
                <a:solidFill>
                  <a:srgbClr val="FFFFFF"/>
                </a:solidFill>
                <a:latin typeface="Courier New"/>
                <a:cs typeface="Courier New"/>
              </a:rPr>
              <a:t>...</a:t>
            </a:r>
            <a:r>
              <a:rPr sz="2400" spc="-75" dirty="0">
                <a:solidFill>
                  <a:srgbClr val="FFFFFF"/>
                </a:solidFill>
                <a:latin typeface="Courier New"/>
                <a:cs typeface="Courier New"/>
              </a:rPr>
              <a:t> </a:t>
            </a:r>
            <a:r>
              <a:rPr sz="2400" dirty="0">
                <a:solidFill>
                  <a:srgbClr val="FFFFFF"/>
                </a:solidFill>
                <a:latin typeface="Courier New"/>
                <a:cs typeface="Courier New"/>
              </a:rPr>
              <a:t>}</a:t>
            </a:r>
            <a:endParaRPr sz="2400" dirty="0">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[BeforeScenario]</a:t>
            </a:r>
            <a:endParaRPr sz="2400" dirty="0">
              <a:latin typeface="Courier New"/>
              <a:cs typeface="Courier New"/>
            </a:endParaRPr>
          </a:p>
          <a:p>
            <a:pPr marL="12700">
              <a:lnSpc>
                <a:spcPct val="100000"/>
              </a:lnSpc>
            </a:pPr>
            <a:r>
              <a:rPr sz="2400" spc="-5" dirty="0">
                <a:solidFill>
                  <a:srgbClr val="FFFFFF"/>
                </a:solidFill>
                <a:latin typeface="Courier New"/>
                <a:cs typeface="Courier New"/>
              </a:rPr>
              <a:t>public void </a:t>
            </a:r>
            <a:r>
              <a:rPr sz="2400" spc="-10" dirty="0">
                <a:solidFill>
                  <a:srgbClr val="FFFFFF"/>
                </a:solidFill>
                <a:latin typeface="Courier New"/>
                <a:cs typeface="Courier New"/>
              </a:rPr>
              <a:t>BeforeScenario</a:t>
            </a:r>
            <a:r>
              <a:rPr sz="2400" b="1" spc="-10" dirty="0">
                <a:solidFill>
                  <a:srgbClr val="F05A28"/>
                </a:solidFill>
                <a:latin typeface="Courier New"/>
                <a:cs typeface="Courier New"/>
              </a:rPr>
              <a:t>3</a:t>
            </a:r>
            <a:r>
              <a:rPr sz="2400" spc="-10" dirty="0">
                <a:solidFill>
                  <a:srgbClr val="FFFFFF"/>
                </a:solidFill>
                <a:latin typeface="Courier New"/>
                <a:cs typeface="Courier New"/>
              </a:rPr>
              <a:t>() </a:t>
            </a:r>
            <a:r>
              <a:rPr sz="2400" dirty="0">
                <a:solidFill>
                  <a:srgbClr val="FFFFFF"/>
                </a:solidFill>
                <a:latin typeface="Courier New"/>
                <a:cs typeface="Courier New"/>
              </a:rPr>
              <a:t>{ </a:t>
            </a:r>
            <a:r>
              <a:rPr sz="2400" spc="-5" dirty="0">
                <a:solidFill>
                  <a:srgbClr val="FFFFFF"/>
                </a:solidFill>
                <a:latin typeface="Courier New"/>
                <a:cs typeface="Courier New"/>
              </a:rPr>
              <a:t>...</a:t>
            </a:r>
            <a:r>
              <a:rPr sz="2400" spc="-75" dirty="0">
                <a:solidFill>
                  <a:srgbClr val="FFFFFF"/>
                </a:solidFill>
                <a:latin typeface="Courier New"/>
                <a:cs typeface="Courier New"/>
              </a:rPr>
              <a:t> </a:t>
            </a:r>
            <a:r>
              <a:rPr sz="2400" dirty="0">
                <a:solidFill>
                  <a:srgbClr val="FFFFFF"/>
                </a:solidFill>
                <a:latin typeface="Courier New"/>
                <a:cs typeface="Courier New"/>
              </a:rPr>
              <a:t>}</a:t>
            </a:r>
            <a:endParaRPr sz="2400" dirty="0">
              <a:latin typeface="Courier New"/>
              <a:cs typeface="Courier New"/>
            </a:endParaRPr>
          </a:p>
        </p:txBody>
      </p:sp>
      <p:sp>
        <p:nvSpPr>
          <p:cNvPr id="5" name="object 5"/>
          <p:cNvSpPr txBox="1"/>
          <p:nvPr/>
        </p:nvSpPr>
        <p:spPr>
          <a:xfrm>
            <a:off x="688635" y="3904716"/>
            <a:ext cx="8818880" cy="1734820"/>
          </a:xfrm>
          <a:prstGeom prst="rect">
            <a:avLst/>
          </a:prstGeom>
        </p:spPr>
        <p:txBody>
          <a:bodyPr vert="horz" wrap="square" lIns="0" tIns="132715" rIns="0" bIns="0" rtlCol="0">
            <a:spAutoFit/>
          </a:bodyPr>
          <a:lstStyle/>
          <a:p>
            <a:pPr marL="12700">
              <a:lnSpc>
                <a:spcPct val="100000"/>
              </a:lnSpc>
              <a:spcBef>
                <a:spcPts val="1045"/>
              </a:spcBef>
            </a:pPr>
            <a:r>
              <a:rPr sz="3600" spc="35" dirty="0">
                <a:solidFill>
                  <a:srgbClr val="3E3E3E"/>
                </a:solidFill>
                <a:latin typeface="Verdana"/>
                <a:cs typeface="Verdana"/>
              </a:rPr>
              <a:t>Hook </a:t>
            </a:r>
            <a:r>
              <a:rPr sz="3600" spc="-5" dirty="0">
                <a:solidFill>
                  <a:srgbClr val="3E3E3E"/>
                </a:solidFill>
                <a:latin typeface="Verdana"/>
                <a:cs typeface="Verdana"/>
              </a:rPr>
              <a:t>Execution</a:t>
            </a:r>
            <a:r>
              <a:rPr sz="3600" spc="-445" dirty="0">
                <a:solidFill>
                  <a:srgbClr val="3E3E3E"/>
                </a:solidFill>
                <a:latin typeface="Verdana"/>
                <a:cs typeface="Verdana"/>
              </a:rPr>
              <a:t> </a:t>
            </a:r>
            <a:r>
              <a:rPr sz="3600" dirty="0">
                <a:solidFill>
                  <a:srgbClr val="3E3E3E"/>
                </a:solidFill>
                <a:latin typeface="Verdana"/>
                <a:cs typeface="Verdana"/>
              </a:rPr>
              <a:t>Ordering</a:t>
            </a:r>
            <a:endParaRPr sz="3600">
              <a:latin typeface="Verdana"/>
              <a:cs typeface="Verdana"/>
            </a:endParaRPr>
          </a:p>
          <a:p>
            <a:pPr marL="18415">
              <a:lnSpc>
                <a:spcPct val="100000"/>
              </a:lnSpc>
              <a:spcBef>
                <a:spcPts val="630"/>
              </a:spcBef>
            </a:pPr>
            <a:r>
              <a:rPr sz="2400" spc="35" dirty="0">
                <a:solidFill>
                  <a:srgbClr val="3E3E3E"/>
                </a:solidFill>
                <a:latin typeface="Verdana"/>
                <a:cs typeface="Verdana"/>
              </a:rPr>
              <a:t>Multiple</a:t>
            </a:r>
            <a:r>
              <a:rPr sz="2400" spc="-120" dirty="0">
                <a:solidFill>
                  <a:srgbClr val="3E3E3E"/>
                </a:solidFill>
                <a:latin typeface="Verdana"/>
                <a:cs typeface="Verdana"/>
              </a:rPr>
              <a:t> </a:t>
            </a:r>
            <a:r>
              <a:rPr sz="2400" spc="45" dirty="0">
                <a:solidFill>
                  <a:srgbClr val="3E3E3E"/>
                </a:solidFill>
                <a:latin typeface="Verdana"/>
                <a:cs typeface="Verdana"/>
              </a:rPr>
              <a:t>hook</a:t>
            </a:r>
            <a:r>
              <a:rPr sz="2400" spc="-114" dirty="0">
                <a:solidFill>
                  <a:srgbClr val="3E3E3E"/>
                </a:solidFill>
                <a:latin typeface="Verdana"/>
                <a:cs typeface="Verdana"/>
              </a:rPr>
              <a:t> </a:t>
            </a:r>
            <a:r>
              <a:rPr sz="2400" spc="20" dirty="0">
                <a:solidFill>
                  <a:srgbClr val="3E3E3E"/>
                </a:solidFill>
                <a:latin typeface="Verdana"/>
                <a:cs typeface="Verdana"/>
              </a:rPr>
              <a:t>methods</a:t>
            </a:r>
            <a:r>
              <a:rPr sz="2400" spc="-114" dirty="0">
                <a:solidFill>
                  <a:srgbClr val="3E3E3E"/>
                </a:solidFill>
                <a:latin typeface="Verdana"/>
                <a:cs typeface="Verdana"/>
              </a:rPr>
              <a:t> </a:t>
            </a:r>
            <a:r>
              <a:rPr sz="2400" spc="-20" dirty="0">
                <a:solidFill>
                  <a:srgbClr val="3E3E3E"/>
                </a:solidFill>
                <a:latin typeface="Verdana"/>
                <a:cs typeface="Verdana"/>
              </a:rPr>
              <a:t>are</a:t>
            </a:r>
            <a:r>
              <a:rPr sz="2400" spc="-114" dirty="0">
                <a:solidFill>
                  <a:srgbClr val="3E3E3E"/>
                </a:solidFill>
                <a:latin typeface="Verdana"/>
                <a:cs typeface="Verdana"/>
              </a:rPr>
              <a:t> </a:t>
            </a:r>
            <a:r>
              <a:rPr sz="2400" spc="30" dirty="0">
                <a:solidFill>
                  <a:srgbClr val="3E3E3E"/>
                </a:solidFill>
                <a:latin typeface="Verdana"/>
                <a:cs typeface="Verdana"/>
              </a:rPr>
              <a:t>executed</a:t>
            </a:r>
            <a:r>
              <a:rPr sz="2400" spc="-114" dirty="0">
                <a:solidFill>
                  <a:srgbClr val="3E3E3E"/>
                </a:solidFill>
                <a:latin typeface="Verdana"/>
                <a:cs typeface="Verdana"/>
              </a:rPr>
              <a:t> </a:t>
            </a:r>
            <a:r>
              <a:rPr sz="2400" spc="-5" dirty="0">
                <a:solidFill>
                  <a:srgbClr val="3E3E3E"/>
                </a:solidFill>
                <a:latin typeface="Verdana"/>
                <a:cs typeface="Verdana"/>
              </a:rPr>
              <a:t>in</a:t>
            </a:r>
            <a:r>
              <a:rPr sz="2400" spc="-120" dirty="0">
                <a:solidFill>
                  <a:srgbClr val="3E3E3E"/>
                </a:solidFill>
                <a:latin typeface="Verdana"/>
                <a:cs typeface="Verdana"/>
              </a:rPr>
              <a:t> </a:t>
            </a:r>
            <a:r>
              <a:rPr sz="2400" spc="35" dirty="0">
                <a:solidFill>
                  <a:srgbClr val="3E3E3E"/>
                </a:solidFill>
                <a:latin typeface="Verdana"/>
                <a:cs typeface="Verdana"/>
              </a:rPr>
              <a:t>unspecified</a:t>
            </a:r>
            <a:r>
              <a:rPr sz="2400" spc="-114" dirty="0">
                <a:solidFill>
                  <a:srgbClr val="3E3E3E"/>
                </a:solidFill>
                <a:latin typeface="Verdana"/>
                <a:cs typeface="Verdana"/>
              </a:rPr>
              <a:t> </a:t>
            </a:r>
            <a:r>
              <a:rPr sz="2400" spc="35" dirty="0">
                <a:solidFill>
                  <a:srgbClr val="3E3E3E"/>
                </a:solidFill>
                <a:latin typeface="Verdana"/>
                <a:cs typeface="Verdana"/>
              </a:rPr>
              <a:t>order</a:t>
            </a:r>
            <a:endParaRPr sz="2400">
              <a:latin typeface="Verdana"/>
              <a:cs typeface="Verdana"/>
            </a:endParaRPr>
          </a:p>
          <a:p>
            <a:pPr marL="18415">
              <a:lnSpc>
                <a:spcPct val="100000"/>
              </a:lnSpc>
              <a:spcBef>
                <a:spcPts val="1800"/>
              </a:spcBef>
            </a:pPr>
            <a:r>
              <a:rPr sz="2400" spc="30" dirty="0">
                <a:solidFill>
                  <a:srgbClr val="3E3E3E"/>
                </a:solidFill>
                <a:latin typeface="Verdana"/>
                <a:cs typeface="Verdana"/>
              </a:rPr>
              <a:t>Specify</a:t>
            </a:r>
            <a:r>
              <a:rPr sz="2400" spc="-120" dirty="0">
                <a:solidFill>
                  <a:srgbClr val="3E3E3E"/>
                </a:solidFill>
                <a:latin typeface="Verdana"/>
                <a:cs typeface="Verdana"/>
              </a:rPr>
              <a:t> </a:t>
            </a:r>
            <a:r>
              <a:rPr sz="2400" spc="30" dirty="0">
                <a:solidFill>
                  <a:srgbClr val="3E3E3E"/>
                </a:solidFill>
                <a:latin typeface="Verdana"/>
                <a:cs typeface="Verdana"/>
              </a:rPr>
              <a:t>order</a:t>
            </a:r>
            <a:endParaRPr sz="2400">
              <a:latin typeface="Verdana"/>
              <a:cs typeface="Verdana"/>
            </a:endParaRPr>
          </a:p>
        </p:txBody>
      </p:sp>
      <p:sp>
        <p:nvSpPr>
          <p:cNvPr id="6" name="object 6"/>
          <p:cNvSpPr/>
          <p:nvPr/>
        </p:nvSpPr>
        <p:spPr>
          <a:xfrm>
            <a:off x="7647431" y="2060448"/>
            <a:ext cx="1178560" cy="836930"/>
          </a:xfrm>
          <a:custGeom>
            <a:avLst/>
            <a:gdLst/>
            <a:ahLst/>
            <a:cxnLst/>
            <a:rect l="l" t="t" r="r" b="b"/>
            <a:pathLst>
              <a:path w="1178559" h="836930">
                <a:moveTo>
                  <a:pt x="589026" y="0"/>
                </a:moveTo>
                <a:lnTo>
                  <a:pt x="532298" y="1915"/>
                </a:lnTo>
                <a:lnTo>
                  <a:pt x="477097" y="7543"/>
                </a:lnTo>
                <a:lnTo>
                  <a:pt x="423668" y="16709"/>
                </a:lnTo>
                <a:lnTo>
                  <a:pt x="372258" y="29238"/>
                </a:lnTo>
                <a:lnTo>
                  <a:pt x="323114" y="44954"/>
                </a:lnTo>
                <a:lnTo>
                  <a:pt x="276484" y="63682"/>
                </a:lnTo>
                <a:lnTo>
                  <a:pt x="232613" y="85247"/>
                </a:lnTo>
                <a:lnTo>
                  <a:pt x="191749" y="109473"/>
                </a:lnTo>
                <a:lnTo>
                  <a:pt x="154138" y="136185"/>
                </a:lnTo>
                <a:lnTo>
                  <a:pt x="120028" y="165208"/>
                </a:lnTo>
                <a:lnTo>
                  <a:pt x="89664" y="196366"/>
                </a:lnTo>
                <a:lnTo>
                  <a:pt x="63295" y="229484"/>
                </a:lnTo>
                <a:lnTo>
                  <a:pt x="41167" y="264386"/>
                </a:lnTo>
                <a:lnTo>
                  <a:pt x="23527" y="300898"/>
                </a:lnTo>
                <a:lnTo>
                  <a:pt x="10621" y="338844"/>
                </a:lnTo>
                <a:lnTo>
                  <a:pt x="2696" y="378049"/>
                </a:lnTo>
                <a:lnTo>
                  <a:pt x="0" y="418338"/>
                </a:lnTo>
                <a:lnTo>
                  <a:pt x="2696" y="458626"/>
                </a:lnTo>
                <a:lnTo>
                  <a:pt x="10621" y="497831"/>
                </a:lnTo>
                <a:lnTo>
                  <a:pt x="23527" y="535777"/>
                </a:lnTo>
                <a:lnTo>
                  <a:pt x="41167" y="572289"/>
                </a:lnTo>
                <a:lnTo>
                  <a:pt x="63295" y="607191"/>
                </a:lnTo>
                <a:lnTo>
                  <a:pt x="89664" y="640309"/>
                </a:lnTo>
                <a:lnTo>
                  <a:pt x="120028" y="671467"/>
                </a:lnTo>
                <a:lnTo>
                  <a:pt x="154138" y="700490"/>
                </a:lnTo>
                <a:lnTo>
                  <a:pt x="191749" y="727202"/>
                </a:lnTo>
                <a:lnTo>
                  <a:pt x="232613" y="751428"/>
                </a:lnTo>
                <a:lnTo>
                  <a:pt x="276484" y="772993"/>
                </a:lnTo>
                <a:lnTo>
                  <a:pt x="323114" y="791721"/>
                </a:lnTo>
                <a:lnTo>
                  <a:pt x="372258" y="807437"/>
                </a:lnTo>
                <a:lnTo>
                  <a:pt x="423668" y="819966"/>
                </a:lnTo>
                <a:lnTo>
                  <a:pt x="477097" y="829132"/>
                </a:lnTo>
                <a:lnTo>
                  <a:pt x="532298" y="834760"/>
                </a:lnTo>
                <a:lnTo>
                  <a:pt x="589026" y="836676"/>
                </a:lnTo>
                <a:lnTo>
                  <a:pt x="645753" y="834760"/>
                </a:lnTo>
                <a:lnTo>
                  <a:pt x="700954" y="829132"/>
                </a:lnTo>
                <a:lnTo>
                  <a:pt x="754383" y="819966"/>
                </a:lnTo>
                <a:lnTo>
                  <a:pt x="805793" y="807437"/>
                </a:lnTo>
                <a:lnTo>
                  <a:pt x="854937" y="791721"/>
                </a:lnTo>
                <a:lnTo>
                  <a:pt x="901567" y="772993"/>
                </a:lnTo>
                <a:lnTo>
                  <a:pt x="945438" y="751428"/>
                </a:lnTo>
                <a:lnTo>
                  <a:pt x="986302" y="727202"/>
                </a:lnTo>
                <a:lnTo>
                  <a:pt x="1023913" y="700490"/>
                </a:lnTo>
                <a:lnTo>
                  <a:pt x="1058023" y="671467"/>
                </a:lnTo>
                <a:lnTo>
                  <a:pt x="1088387" y="640309"/>
                </a:lnTo>
                <a:lnTo>
                  <a:pt x="1114756" y="607191"/>
                </a:lnTo>
                <a:lnTo>
                  <a:pt x="1136884" y="572289"/>
                </a:lnTo>
                <a:lnTo>
                  <a:pt x="1154524" y="535777"/>
                </a:lnTo>
                <a:lnTo>
                  <a:pt x="1167430" y="497831"/>
                </a:lnTo>
                <a:lnTo>
                  <a:pt x="1175355" y="458626"/>
                </a:lnTo>
                <a:lnTo>
                  <a:pt x="1178052" y="418338"/>
                </a:lnTo>
                <a:lnTo>
                  <a:pt x="1175355" y="378049"/>
                </a:lnTo>
                <a:lnTo>
                  <a:pt x="1167430" y="338844"/>
                </a:lnTo>
                <a:lnTo>
                  <a:pt x="1154524" y="300898"/>
                </a:lnTo>
                <a:lnTo>
                  <a:pt x="1136884" y="264386"/>
                </a:lnTo>
                <a:lnTo>
                  <a:pt x="1114756" y="229484"/>
                </a:lnTo>
                <a:lnTo>
                  <a:pt x="1088387" y="196366"/>
                </a:lnTo>
                <a:lnTo>
                  <a:pt x="1058023" y="165208"/>
                </a:lnTo>
                <a:lnTo>
                  <a:pt x="1023913" y="136185"/>
                </a:lnTo>
                <a:lnTo>
                  <a:pt x="986302" y="109473"/>
                </a:lnTo>
                <a:lnTo>
                  <a:pt x="945438" y="85247"/>
                </a:lnTo>
                <a:lnTo>
                  <a:pt x="901567" y="63682"/>
                </a:lnTo>
                <a:lnTo>
                  <a:pt x="854937" y="44954"/>
                </a:lnTo>
                <a:lnTo>
                  <a:pt x="805793" y="29238"/>
                </a:lnTo>
                <a:lnTo>
                  <a:pt x="754383" y="16709"/>
                </a:lnTo>
                <a:lnTo>
                  <a:pt x="700954" y="7543"/>
                </a:lnTo>
                <a:lnTo>
                  <a:pt x="645753" y="1915"/>
                </a:lnTo>
                <a:lnTo>
                  <a:pt x="589026" y="0"/>
                </a:lnTo>
                <a:close/>
              </a:path>
            </a:pathLst>
          </a:custGeom>
          <a:solidFill>
            <a:srgbClr val="F05A28"/>
          </a:solidFill>
        </p:spPr>
        <p:txBody>
          <a:bodyPr wrap="square" lIns="0" tIns="0" rIns="0" bIns="0" rtlCol="0"/>
          <a:lstStyle/>
          <a:p>
            <a:endParaRPr/>
          </a:p>
        </p:txBody>
      </p:sp>
      <p:sp>
        <p:nvSpPr>
          <p:cNvPr id="7" name="object 7"/>
          <p:cNvSpPr txBox="1"/>
          <p:nvPr/>
        </p:nvSpPr>
        <p:spPr>
          <a:xfrm>
            <a:off x="8059077" y="2303526"/>
            <a:ext cx="353060" cy="330835"/>
          </a:xfrm>
          <a:prstGeom prst="rect">
            <a:avLst/>
          </a:prstGeom>
        </p:spPr>
        <p:txBody>
          <a:bodyPr vert="horz" wrap="square" lIns="0" tIns="13335" rIns="0" bIns="0" rtlCol="0">
            <a:spAutoFit/>
          </a:bodyPr>
          <a:lstStyle/>
          <a:p>
            <a:pPr marL="12700">
              <a:lnSpc>
                <a:spcPct val="100000"/>
              </a:lnSpc>
              <a:spcBef>
                <a:spcPts val="105"/>
              </a:spcBef>
            </a:pPr>
            <a:r>
              <a:rPr sz="2000" spc="-484" dirty="0">
                <a:solidFill>
                  <a:srgbClr val="FFFFFF"/>
                </a:solidFill>
                <a:latin typeface="Verdana"/>
                <a:cs typeface="Verdana"/>
              </a:rPr>
              <a:t>1</a:t>
            </a:r>
            <a:r>
              <a:rPr sz="2000" spc="-25" dirty="0">
                <a:solidFill>
                  <a:srgbClr val="FFFFFF"/>
                </a:solidFill>
                <a:latin typeface="Verdana"/>
                <a:cs typeface="Verdana"/>
              </a:rPr>
              <a:t>st</a:t>
            </a:r>
            <a:endParaRPr sz="2000">
              <a:latin typeface="Verdana"/>
              <a:cs typeface="Verdana"/>
            </a:endParaRPr>
          </a:p>
        </p:txBody>
      </p:sp>
      <p:sp>
        <p:nvSpPr>
          <p:cNvPr id="8" name="object 8"/>
          <p:cNvSpPr/>
          <p:nvPr/>
        </p:nvSpPr>
        <p:spPr>
          <a:xfrm>
            <a:off x="7496556" y="2996183"/>
            <a:ext cx="1217930" cy="850900"/>
          </a:xfrm>
          <a:custGeom>
            <a:avLst/>
            <a:gdLst/>
            <a:ahLst/>
            <a:cxnLst/>
            <a:rect l="l" t="t" r="r" b="b"/>
            <a:pathLst>
              <a:path w="1217929" h="850900">
                <a:moveTo>
                  <a:pt x="608838" y="0"/>
                </a:moveTo>
                <a:lnTo>
                  <a:pt x="553420" y="1737"/>
                </a:lnTo>
                <a:lnTo>
                  <a:pt x="499397" y="6850"/>
                </a:lnTo>
                <a:lnTo>
                  <a:pt x="446982" y="15187"/>
                </a:lnTo>
                <a:lnTo>
                  <a:pt x="396392" y="26600"/>
                </a:lnTo>
                <a:lnTo>
                  <a:pt x="347840" y="40938"/>
                </a:lnTo>
                <a:lnTo>
                  <a:pt x="301543" y="58050"/>
                </a:lnTo>
                <a:lnTo>
                  <a:pt x="257714" y="77787"/>
                </a:lnTo>
                <a:lnTo>
                  <a:pt x="216568" y="99998"/>
                </a:lnTo>
                <a:lnTo>
                  <a:pt x="178322" y="124534"/>
                </a:lnTo>
                <a:lnTo>
                  <a:pt x="143189" y="151244"/>
                </a:lnTo>
                <a:lnTo>
                  <a:pt x="111384" y="179979"/>
                </a:lnTo>
                <a:lnTo>
                  <a:pt x="83122" y="210588"/>
                </a:lnTo>
                <a:lnTo>
                  <a:pt x="58619" y="242921"/>
                </a:lnTo>
                <a:lnTo>
                  <a:pt x="38089" y="276828"/>
                </a:lnTo>
                <a:lnTo>
                  <a:pt x="21747" y="312159"/>
                </a:lnTo>
                <a:lnTo>
                  <a:pt x="9808" y="348764"/>
                </a:lnTo>
                <a:lnTo>
                  <a:pt x="2488" y="386493"/>
                </a:lnTo>
                <a:lnTo>
                  <a:pt x="0" y="425196"/>
                </a:lnTo>
                <a:lnTo>
                  <a:pt x="2488" y="463896"/>
                </a:lnTo>
                <a:lnTo>
                  <a:pt x="9808" y="501623"/>
                </a:lnTo>
                <a:lnTo>
                  <a:pt x="21747" y="538227"/>
                </a:lnTo>
                <a:lnTo>
                  <a:pt x="38089" y="573558"/>
                </a:lnTo>
                <a:lnTo>
                  <a:pt x="58619" y="607464"/>
                </a:lnTo>
                <a:lnTo>
                  <a:pt x="83122" y="639797"/>
                </a:lnTo>
                <a:lnTo>
                  <a:pt x="111384" y="670406"/>
                </a:lnTo>
                <a:lnTo>
                  <a:pt x="143189" y="699141"/>
                </a:lnTo>
                <a:lnTo>
                  <a:pt x="178322" y="725852"/>
                </a:lnTo>
                <a:lnTo>
                  <a:pt x="216568" y="750389"/>
                </a:lnTo>
                <a:lnTo>
                  <a:pt x="257714" y="772601"/>
                </a:lnTo>
                <a:lnTo>
                  <a:pt x="301543" y="792338"/>
                </a:lnTo>
                <a:lnTo>
                  <a:pt x="347840" y="809451"/>
                </a:lnTo>
                <a:lnTo>
                  <a:pt x="396392" y="823789"/>
                </a:lnTo>
                <a:lnTo>
                  <a:pt x="446982" y="835203"/>
                </a:lnTo>
                <a:lnTo>
                  <a:pt x="499397" y="843541"/>
                </a:lnTo>
                <a:lnTo>
                  <a:pt x="553420" y="848654"/>
                </a:lnTo>
                <a:lnTo>
                  <a:pt x="608838" y="850392"/>
                </a:lnTo>
                <a:lnTo>
                  <a:pt x="664255" y="848654"/>
                </a:lnTo>
                <a:lnTo>
                  <a:pt x="718278" y="843541"/>
                </a:lnTo>
                <a:lnTo>
                  <a:pt x="770693" y="835203"/>
                </a:lnTo>
                <a:lnTo>
                  <a:pt x="821283" y="823789"/>
                </a:lnTo>
                <a:lnTo>
                  <a:pt x="869835" y="809451"/>
                </a:lnTo>
                <a:lnTo>
                  <a:pt x="916132" y="792338"/>
                </a:lnTo>
                <a:lnTo>
                  <a:pt x="959961" y="772601"/>
                </a:lnTo>
                <a:lnTo>
                  <a:pt x="1001107" y="750389"/>
                </a:lnTo>
                <a:lnTo>
                  <a:pt x="1039353" y="725852"/>
                </a:lnTo>
                <a:lnTo>
                  <a:pt x="1074486" y="699141"/>
                </a:lnTo>
                <a:lnTo>
                  <a:pt x="1106291" y="670406"/>
                </a:lnTo>
                <a:lnTo>
                  <a:pt x="1134553" y="639797"/>
                </a:lnTo>
                <a:lnTo>
                  <a:pt x="1159056" y="607464"/>
                </a:lnTo>
                <a:lnTo>
                  <a:pt x="1179586" y="573558"/>
                </a:lnTo>
                <a:lnTo>
                  <a:pt x="1195928" y="538227"/>
                </a:lnTo>
                <a:lnTo>
                  <a:pt x="1207867" y="501623"/>
                </a:lnTo>
                <a:lnTo>
                  <a:pt x="1215187" y="463896"/>
                </a:lnTo>
                <a:lnTo>
                  <a:pt x="1217676" y="425196"/>
                </a:lnTo>
                <a:lnTo>
                  <a:pt x="1215187" y="386493"/>
                </a:lnTo>
                <a:lnTo>
                  <a:pt x="1207867" y="348764"/>
                </a:lnTo>
                <a:lnTo>
                  <a:pt x="1195928" y="312159"/>
                </a:lnTo>
                <a:lnTo>
                  <a:pt x="1179586" y="276828"/>
                </a:lnTo>
                <a:lnTo>
                  <a:pt x="1159056" y="242921"/>
                </a:lnTo>
                <a:lnTo>
                  <a:pt x="1134553" y="210588"/>
                </a:lnTo>
                <a:lnTo>
                  <a:pt x="1106291" y="179979"/>
                </a:lnTo>
                <a:lnTo>
                  <a:pt x="1074486" y="151244"/>
                </a:lnTo>
                <a:lnTo>
                  <a:pt x="1039353" y="124534"/>
                </a:lnTo>
                <a:lnTo>
                  <a:pt x="1001107" y="99998"/>
                </a:lnTo>
                <a:lnTo>
                  <a:pt x="959961" y="77787"/>
                </a:lnTo>
                <a:lnTo>
                  <a:pt x="916132" y="58050"/>
                </a:lnTo>
                <a:lnTo>
                  <a:pt x="869835" y="40938"/>
                </a:lnTo>
                <a:lnTo>
                  <a:pt x="821283" y="26600"/>
                </a:lnTo>
                <a:lnTo>
                  <a:pt x="770693" y="15187"/>
                </a:lnTo>
                <a:lnTo>
                  <a:pt x="718278" y="6850"/>
                </a:lnTo>
                <a:lnTo>
                  <a:pt x="664255" y="1737"/>
                </a:lnTo>
                <a:lnTo>
                  <a:pt x="608838" y="0"/>
                </a:lnTo>
                <a:close/>
              </a:path>
            </a:pathLst>
          </a:custGeom>
          <a:solidFill>
            <a:srgbClr val="F05A28"/>
          </a:solidFill>
        </p:spPr>
        <p:txBody>
          <a:bodyPr wrap="square" lIns="0" tIns="0" rIns="0" bIns="0" rtlCol="0"/>
          <a:lstStyle/>
          <a:p>
            <a:endParaRPr/>
          </a:p>
        </p:txBody>
      </p:sp>
      <p:sp>
        <p:nvSpPr>
          <p:cNvPr id="9" name="object 9"/>
          <p:cNvSpPr txBox="1"/>
          <p:nvPr/>
        </p:nvSpPr>
        <p:spPr>
          <a:xfrm>
            <a:off x="7849463" y="3245497"/>
            <a:ext cx="509905" cy="330835"/>
          </a:xfrm>
          <a:prstGeom prst="rect">
            <a:avLst/>
          </a:prstGeom>
        </p:spPr>
        <p:txBody>
          <a:bodyPr vert="horz" wrap="square" lIns="0" tIns="13335" rIns="0" bIns="0" rtlCol="0">
            <a:spAutoFit/>
          </a:bodyPr>
          <a:lstStyle/>
          <a:p>
            <a:pPr marL="12700">
              <a:lnSpc>
                <a:spcPct val="100000"/>
              </a:lnSpc>
              <a:spcBef>
                <a:spcPts val="105"/>
              </a:spcBef>
            </a:pPr>
            <a:r>
              <a:rPr sz="2000" spc="-40" dirty="0">
                <a:solidFill>
                  <a:srgbClr val="FFFFFF"/>
                </a:solidFill>
                <a:latin typeface="Verdana"/>
                <a:cs typeface="Verdana"/>
              </a:rPr>
              <a:t>2</a:t>
            </a:r>
            <a:r>
              <a:rPr sz="2000" spc="-30" dirty="0">
                <a:solidFill>
                  <a:srgbClr val="FFFFFF"/>
                </a:solidFill>
                <a:latin typeface="Verdana"/>
                <a:cs typeface="Verdana"/>
              </a:rPr>
              <a:t>n</a:t>
            </a:r>
            <a:r>
              <a:rPr sz="2000" spc="95" dirty="0">
                <a:solidFill>
                  <a:srgbClr val="FFFFFF"/>
                </a:solidFill>
                <a:latin typeface="Verdana"/>
                <a:cs typeface="Verdana"/>
              </a:rPr>
              <a:t>d</a:t>
            </a:r>
            <a:endParaRPr sz="2000">
              <a:latin typeface="Verdana"/>
              <a:cs typeface="Verdana"/>
            </a:endParaRPr>
          </a:p>
        </p:txBody>
      </p:sp>
      <p:sp>
        <p:nvSpPr>
          <p:cNvPr id="10" name="object 10"/>
          <p:cNvSpPr/>
          <p:nvPr/>
        </p:nvSpPr>
        <p:spPr>
          <a:xfrm>
            <a:off x="7348728" y="1091183"/>
            <a:ext cx="1219200" cy="861060"/>
          </a:xfrm>
          <a:custGeom>
            <a:avLst/>
            <a:gdLst/>
            <a:ahLst/>
            <a:cxnLst/>
            <a:rect l="l" t="t" r="r" b="b"/>
            <a:pathLst>
              <a:path w="1219200" h="861060">
                <a:moveTo>
                  <a:pt x="609600" y="0"/>
                </a:moveTo>
                <a:lnTo>
                  <a:pt x="554113" y="1759"/>
                </a:lnTo>
                <a:lnTo>
                  <a:pt x="500022" y="6936"/>
                </a:lnTo>
                <a:lnTo>
                  <a:pt x="447542" y="15379"/>
                </a:lnTo>
                <a:lnTo>
                  <a:pt x="396889" y="26935"/>
                </a:lnTo>
                <a:lnTo>
                  <a:pt x="348276" y="41453"/>
                </a:lnTo>
                <a:lnTo>
                  <a:pt x="301921" y="58781"/>
                </a:lnTo>
                <a:lnTo>
                  <a:pt x="258037" y="78766"/>
                </a:lnTo>
                <a:lnTo>
                  <a:pt x="216840" y="101257"/>
                </a:lnTo>
                <a:lnTo>
                  <a:pt x="178546" y="126101"/>
                </a:lnTo>
                <a:lnTo>
                  <a:pt x="143368" y="153147"/>
                </a:lnTo>
                <a:lnTo>
                  <a:pt x="111524" y="182242"/>
                </a:lnTo>
                <a:lnTo>
                  <a:pt x="83227" y="213235"/>
                </a:lnTo>
                <a:lnTo>
                  <a:pt x="58693" y="245974"/>
                </a:lnTo>
                <a:lnTo>
                  <a:pt x="38137" y="280306"/>
                </a:lnTo>
                <a:lnTo>
                  <a:pt x="21775" y="316080"/>
                </a:lnTo>
                <a:lnTo>
                  <a:pt x="9821" y="353143"/>
                </a:lnTo>
                <a:lnTo>
                  <a:pt x="2491" y="391343"/>
                </a:lnTo>
                <a:lnTo>
                  <a:pt x="0" y="430529"/>
                </a:lnTo>
                <a:lnTo>
                  <a:pt x="2491" y="469716"/>
                </a:lnTo>
                <a:lnTo>
                  <a:pt x="9821" y="507916"/>
                </a:lnTo>
                <a:lnTo>
                  <a:pt x="21775" y="544979"/>
                </a:lnTo>
                <a:lnTo>
                  <a:pt x="38137" y="580753"/>
                </a:lnTo>
                <a:lnTo>
                  <a:pt x="58693" y="615085"/>
                </a:lnTo>
                <a:lnTo>
                  <a:pt x="83227" y="647824"/>
                </a:lnTo>
                <a:lnTo>
                  <a:pt x="111524" y="678817"/>
                </a:lnTo>
                <a:lnTo>
                  <a:pt x="143368" y="707912"/>
                </a:lnTo>
                <a:lnTo>
                  <a:pt x="178546" y="734958"/>
                </a:lnTo>
                <a:lnTo>
                  <a:pt x="216840" y="759802"/>
                </a:lnTo>
                <a:lnTo>
                  <a:pt x="258037" y="782293"/>
                </a:lnTo>
                <a:lnTo>
                  <a:pt x="301921" y="802278"/>
                </a:lnTo>
                <a:lnTo>
                  <a:pt x="348276" y="819606"/>
                </a:lnTo>
                <a:lnTo>
                  <a:pt x="396889" y="834124"/>
                </a:lnTo>
                <a:lnTo>
                  <a:pt x="447542" y="845680"/>
                </a:lnTo>
                <a:lnTo>
                  <a:pt x="500022" y="854123"/>
                </a:lnTo>
                <a:lnTo>
                  <a:pt x="554113" y="859300"/>
                </a:lnTo>
                <a:lnTo>
                  <a:pt x="609600" y="861059"/>
                </a:lnTo>
                <a:lnTo>
                  <a:pt x="665086" y="859300"/>
                </a:lnTo>
                <a:lnTo>
                  <a:pt x="719177" y="854123"/>
                </a:lnTo>
                <a:lnTo>
                  <a:pt x="771657" y="845680"/>
                </a:lnTo>
                <a:lnTo>
                  <a:pt x="822310" y="834124"/>
                </a:lnTo>
                <a:lnTo>
                  <a:pt x="870923" y="819606"/>
                </a:lnTo>
                <a:lnTo>
                  <a:pt x="917278" y="802278"/>
                </a:lnTo>
                <a:lnTo>
                  <a:pt x="961162" y="782293"/>
                </a:lnTo>
                <a:lnTo>
                  <a:pt x="1002359" y="759802"/>
                </a:lnTo>
                <a:lnTo>
                  <a:pt x="1040653" y="734958"/>
                </a:lnTo>
                <a:lnTo>
                  <a:pt x="1075831" y="707912"/>
                </a:lnTo>
                <a:lnTo>
                  <a:pt x="1107675" y="678817"/>
                </a:lnTo>
                <a:lnTo>
                  <a:pt x="1135972" y="647824"/>
                </a:lnTo>
                <a:lnTo>
                  <a:pt x="1160506" y="615085"/>
                </a:lnTo>
                <a:lnTo>
                  <a:pt x="1181062" y="580753"/>
                </a:lnTo>
                <a:lnTo>
                  <a:pt x="1197424" y="544979"/>
                </a:lnTo>
                <a:lnTo>
                  <a:pt x="1209378" y="507916"/>
                </a:lnTo>
                <a:lnTo>
                  <a:pt x="1216708" y="469716"/>
                </a:lnTo>
                <a:lnTo>
                  <a:pt x="1219200" y="430529"/>
                </a:lnTo>
                <a:lnTo>
                  <a:pt x="1216708" y="391343"/>
                </a:lnTo>
                <a:lnTo>
                  <a:pt x="1209378" y="353143"/>
                </a:lnTo>
                <a:lnTo>
                  <a:pt x="1197424" y="316080"/>
                </a:lnTo>
                <a:lnTo>
                  <a:pt x="1181062" y="280306"/>
                </a:lnTo>
                <a:lnTo>
                  <a:pt x="1160506" y="245974"/>
                </a:lnTo>
                <a:lnTo>
                  <a:pt x="1135972" y="213235"/>
                </a:lnTo>
                <a:lnTo>
                  <a:pt x="1107675" y="182242"/>
                </a:lnTo>
                <a:lnTo>
                  <a:pt x="1075831" y="153147"/>
                </a:lnTo>
                <a:lnTo>
                  <a:pt x="1040653" y="126101"/>
                </a:lnTo>
                <a:lnTo>
                  <a:pt x="1002359" y="101257"/>
                </a:lnTo>
                <a:lnTo>
                  <a:pt x="961162" y="78766"/>
                </a:lnTo>
                <a:lnTo>
                  <a:pt x="917278" y="58781"/>
                </a:lnTo>
                <a:lnTo>
                  <a:pt x="870923" y="41453"/>
                </a:lnTo>
                <a:lnTo>
                  <a:pt x="822310" y="26935"/>
                </a:lnTo>
                <a:lnTo>
                  <a:pt x="771657" y="15379"/>
                </a:lnTo>
                <a:lnTo>
                  <a:pt x="719177" y="6936"/>
                </a:lnTo>
                <a:lnTo>
                  <a:pt x="665086" y="1759"/>
                </a:lnTo>
                <a:lnTo>
                  <a:pt x="609600" y="0"/>
                </a:lnTo>
                <a:close/>
              </a:path>
            </a:pathLst>
          </a:custGeom>
          <a:solidFill>
            <a:srgbClr val="F05A28"/>
          </a:solidFill>
        </p:spPr>
        <p:txBody>
          <a:bodyPr wrap="square" lIns="0" tIns="0" rIns="0" bIns="0" rtlCol="0"/>
          <a:lstStyle/>
          <a:p>
            <a:endParaRPr/>
          </a:p>
        </p:txBody>
      </p:sp>
      <p:sp>
        <p:nvSpPr>
          <p:cNvPr id="11" name="object 11"/>
          <p:cNvSpPr txBox="1"/>
          <p:nvPr/>
        </p:nvSpPr>
        <p:spPr>
          <a:xfrm>
            <a:off x="7730121" y="1345907"/>
            <a:ext cx="452120" cy="330835"/>
          </a:xfrm>
          <a:prstGeom prst="rect">
            <a:avLst/>
          </a:prstGeom>
        </p:spPr>
        <p:txBody>
          <a:bodyPr vert="horz" wrap="square" lIns="0" tIns="13335" rIns="0" bIns="0" rtlCol="0">
            <a:spAutoFit/>
          </a:bodyPr>
          <a:lstStyle/>
          <a:p>
            <a:pPr marL="12700">
              <a:lnSpc>
                <a:spcPct val="100000"/>
              </a:lnSpc>
              <a:spcBef>
                <a:spcPts val="105"/>
              </a:spcBef>
            </a:pPr>
            <a:r>
              <a:rPr sz="2000" spc="-40" dirty="0">
                <a:solidFill>
                  <a:srgbClr val="FFFFFF"/>
                </a:solidFill>
                <a:latin typeface="Verdana"/>
                <a:cs typeface="Verdana"/>
              </a:rPr>
              <a:t>3</a:t>
            </a:r>
            <a:r>
              <a:rPr sz="2000" spc="10" dirty="0">
                <a:solidFill>
                  <a:srgbClr val="FFFFFF"/>
                </a:solidFill>
                <a:latin typeface="Verdana"/>
                <a:cs typeface="Verdana"/>
              </a:rPr>
              <a:t>rd</a:t>
            </a:r>
            <a:endParaRPr sz="2000">
              <a:latin typeface="Verdana"/>
              <a:cs typeface="Verdan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8635" y="3904716"/>
            <a:ext cx="6018530" cy="2329180"/>
          </a:xfrm>
          <a:prstGeom prst="rect">
            <a:avLst/>
          </a:prstGeom>
        </p:spPr>
        <p:txBody>
          <a:bodyPr vert="horz" wrap="square" lIns="0" tIns="132715" rIns="0" bIns="0" rtlCol="0">
            <a:spAutoFit/>
          </a:bodyPr>
          <a:lstStyle/>
          <a:p>
            <a:pPr marL="12700">
              <a:lnSpc>
                <a:spcPct val="100000"/>
              </a:lnSpc>
              <a:spcBef>
                <a:spcPts val="1045"/>
              </a:spcBef>
            </a:pPr>
            <a:r>
              <a:rPr sz="3600" spc="35" dirty="0">
                <a:solidFill>
                  <a:srgbClr val="3E3E3E"/>
                </a:solidFill>
                <a:latin typeface="Verdana"/>
                <a:cs typeface="Verdana"/>
              </a:rPr>
              <a:t>Hook </a:t>
            </a:r>
            <a:r>
              <a:rPr sz="3600" spc="-5" dirty="0">
                <a:solidFill>
                  <a:srgbClr val="3E3E3E"/>
                </a:solidFill>
                <a:latin typeface="Verdana"/>
                <a:cs typeface="Verdana"/>
              </a:rPr>
              <a:t>Execution</a:t>
            </a:r>
            <a:r>
              <a:rPr sz="3600" spc="-470" dirty="0">
                <a:solidFill>
                  <a:srgbClr val="3E3E3E"/>
                </a:solidFill>
                <a:latin typeface="Verdana"/>
                <a:cs typeface="Verdana"/>
              </a:rPr>
              <a:t> </a:t>
            </a:r>
            <a:r>
              <a:rPr sz="3600" dirty="0">
                <a:solidFill>
                  <a:srgbClr val="3E3E3E"/>
                </a:solidFill>
                <a:latin typeface="Verdana"/>
                <a:cs typeface="Verdana"/>
              </a:rPr>
              <a:t>Ordering</a:t>
            </a:r>
            <a:endParaRPr sz="3600" dirty="0">
              <a:latin typeface="Verdana"/>
              <a:cs typeface="Verdana"/>
            </a:endParaRPr>
          </a:p>
          <a:p>
            <a:pPr marL="18415">
              <a:lnSpc>
                <a:spcPct val="100000"/>
              </a:lnSpc>
              <a:spcBef>
                <a:spcPts val="630"/>
              </a:spcBef>
            </a:pPr>
            <a:r>
              <a:rPr sz="2400" spc="30" dirty="0">
                <a:solidFill>
                  <a:srgbClr val="3E3E3E"/>
                </a:solidFill>
                <a:latin typeface="Verdana"/>
                <a:cs typeface="Verdana"/>
              </a:rPr>
              <a:t>Specify </a:t>
            </a:r>
            <a:r>
              <a:rPr sz="2400" spc="5" dirty="0">
                <a:solidFill>
                  <a:srgbClr val="3E3E3E"/>
                </a:solidFill>
                <a:latin typeface="Verdana"/>
                <a:cs typeface="Verdana"/>
              </a:rPr>
              <a:t>relative </a:t>
            </a:r>
            <a:r>
              <a:rPr sz="2400" spc="35" dirty="0">
                <a:solidFill>
                  <a:srgbClr val="3E3E3E"/>
                </a:solidFill>
                <a:latin typeface="Verdana"/>
                <a:cs typeface="Verdana"/>
              </a:rPr>
              <a:t>order </a:t>
            </a:r>
            <a:r>
              <a:rPr sz="2400" spc="-5" dirty="0">
                <a:solidFill>
                  <a:srgbClr val="3E3E3E"/>
                </a:solidFill>
                <a:latin typeface="Verdana"/>
                <a:cs typeface="Verdana"/>
              </a:rPr>
              <a:t>in </a:t>
            </a:r>
            <a:r>
              <a:rPr sz="2400" spc="45" dirty="0">
                <a:solidFill>
                  <a:srgbClr val="3E3E3E"/>
                </a:solidFill>
                <a:latin typeface="Verdana"/>
                <a:cs typeface="Verdana"/>
              </a:rPr>
              <a:t>hook</a:t>
            </a:r>
            <a:r>
              <a:rPr sz="2400" spc="-605" dirty="0">
                <a:solidFill>
                  <a:srgbClr val="3E3E3E"/>
                </a:solidFill>
                <a:latin typeface="Verdana"/>
                <a:cs typeface="Verdana"/>
              </a:rPr>
              <a:t> </a:t>
            </a:r>
            <a:r>
              <a:rPr sz="2400" spc="15" dirty="0">
                <a:solidFill>
                  <a:srgbClr val="3E3E3E"/>
                </a:solidFill>
                <a:latin typeface="Verdana"/>
                <a:cs typeface="Verdana"/>
              </a:rPr>
              <a:t>attribute</a:t>
            </a:r>
            <a:endParaRPr sz="2400" dirty="0">
              <a:latin typeface="Verdana"/>
              <a:cs typeface="Verdana"/>
            </a:endParaRPr>
          </a:p>
          <a:p>
            <a:pPr marL="18415" marR="1020444">
              <a:lnSpc>
                <a:spcPct val="162500"/>
              </a:lnSpc>
            </a:pPr>
            <a:r>
              <a:rPr sz="2400" spc="15" dirty="0">
                <a:solidFill>
                  <a:srgbClr val="3E3E3E"/>
                </a:solidFill>
                <a:latin typeface="Verdana"/>
                <a:cs typeface="Verdana"/>
              </a:rPr>
              <a:t>Default </a:t>
            </a:r>
            <a:r>
              <a:rPr sz="2400" spc="35" dirty="0">
                <a:solidFill>
                  <a:srgbClr val="3E3E3E"/>
                </a:solidFill>
                <a:latin typeface="Verdana"/>
                <a:cs typeface="Verdana"/>
              </a:rPr>
              <a:t>order </a:t>
            </a:r>
            <a:r>
              <a:rPr sz="2400" spc="-5" dirty="0">
                <a:solidFill>
                  <a:srgbClr val="3E3E3E"/>
                </a:solidFill>
                <a:latin typeface="Verdana"/>
                <a:cs typeface="Verdana"/>
              </a:rPr>
              <a:t>value </a:t>
            </a:r>
            <a:r>
              <a:rPr sz="2400" spc="-445" dirty="0">
                <a:solidFill>
                  <a:srgbClr val="3E3E3E"/>
                </a:solidFill>
                <a:latin typeface="Verdana"/>
                <a:cs typeface="Verdana"/>
              </a:rPr>
              <a:t>= </a:t>
            </a:r>
            <a:r>
              <a:rPr sz="2400" spc="15" dirty="0">
                <a:solidFill>
                  <a:srgbClr val="3E3E3E"/>
                </a:solidFill>
                <a:latin typeface="Verdana"/>
                <a:cs typeface="Verdana"/>
              </a:rPr>
              <a:t>1000  </a:t>
            </a:r>
            <a:r>
              <a:rPr sz="2400" spc="70" dirty="0">
                <a:solidFill>
                  <a:srgbClr val="3E3E3E"/>
                </a:solidFill>
                <a:latin typeface="Verdana"/>
                <a:cs typeface="Verdana"/>
              </a:rPr>
              <a:t>Lower </a:t>
            </a:r>
            <a:r>
              <a:rPr sz="2400" spc="35" dirty="0">
                <a:solidFill>
                  <a:srgbClr val="3E3E3E"/>
                </a:solidFill>
                <a:latin typeface="Verdana"/>
                <a:cs typeface="Verdana"/>
              </a:rPr>
              <a:t>order</a:t>
            </a:r>
            <a:r>
              <a:rPr sz="2400" spc="-625" dirty="0">
                <a:solidFill>
                  <a:srgbClr val="3E3E3E"/>
                </a:solidFill>
                <a:latin typeface="Verdana"/>
                <a:cs typeface="Verdana"/>
              </a:rPr>
              <a:t> </a:t>
            </a:r>
            <a:r>
              <a:rPr sz="2400" spc="-10" dirty="0">
                <a:solidFill>
                  <a:srgbClr val="3E3E3E"/>
                </a:solidFill>
                <a:latin typeface="Verdana"/>
                <a:cs typeface="Verdana"/>
              </a:rPr>
              <a:t>values </a:t>
            </a:r>
            <a:r>
              <a:rPr sz="2400" spc="20" dirty="0">
                <a:solidFill>
                  <a:srgbClr val="3E3E3E"/>
                </a:solidFill>
                <a:latin typeface="Verdana"/>
                <a:cs typeface="Verdana"/>
              </a:rPr>
              <a:t>execute </a:t>
            </a:r>
            <a:r>
              <a:rPr sz="2400" spc="5" dirty="0">
                <a:solidFill>
                  <a:srgbClr val="3E3E3E"/>
                </a:solidFill>
                <a:latin typeface="Verdana"/>
                <a:cs typeface="Verdana"/>
              </a:rPr>
              <a:t>first</a:t>
            </a:r>
            <a:endParaRPr sz="2400" dirty="0">
              <a:latin typeface="Verdana"/>
              <a:cs typeface="Verdana"/>
            </a:endParaRPr>
          </a:p>
        </p:txBody>
      </p:sp>
      <p:sp>
        <p:nvSpPr>
          <p:cNvPr id="5" name="object 5"/>
          <p:cNvSpPr/>
          <p:nvPr/>
        </p:nvSpPr>
        <p:spPr>
          <a:xfrm>
            <a:off x="7514843" y="3009900"/>
            <a:ext cx="1178560" cy="836930"/>
          </a:xfrm>
          <a:custGeom>
            <a:avLst/>
            <a:gdLst/>
            <a:ahLst/>
            <a:cxnLst/>
            <a:rect l="l" t="t" r="r" b="b"/>
            <a:pathLst>
              <a:path w="1178559" h="836929">
                <a:moveTo>
                  <a:pt x="589026" y="0"/>
                </a:moveTo>
                <a:lnTo>
                  <a:pt x="532298" y="1915"/>
                </a:lnTo>
                <a:lnTo>
                  <a:pt x="477097" y="7543"/>
                </a:lnTo>
                <a:lnTo>
                  <a:pt x="423668" y="16709"/>
                </a:lnTo>
                <a:lnTo>
                  <a:pt x="372258" y="29238"/>
                </a:lnTo>
                <a:lnTo>
                  <a:pt x="323114" y="44954"/>
                </a:lnTo>
                <a:lnTo>
                  <a:pt x="276484" y="63682"/>
                </a:lnTo>
                <a:lnTo>
                  <a:pt x="232613" y="85247"/>
                </a:lnTo>
                <a:lnTo>
                  <a:pt x="191749" y="109473"/>
                </a:lnTo>
                <a:lnTo>
                  <a:pt x="154138" y="136185"/>
                </a:lnTo>
                <a:lnTo>
                  <a:pt x="120028" y="165208"/>
                </a:lnTo>
                <a:lnTo>
                  <a:pt x="89664" y="196366"/>
                </a:lnTo>
                <a:lnTo>
                  <a:pt x="63295" y="229484"/>
                </a:lnTo>
                <a:lnTo>
                  <a:pt x="41167" y="264386"/>
                </a:lnTo>
                <a:lnTo>
                  <a:pt x="23527" y="300898"/>
                </a:lnTo>
                <a:lnTo>
                  <a:pt x="10621" y="338844"/>
                </a:lnTo>
                <a:lnTo>
                  <a:pt x="2696" y="378049"/>
                </a:lnTo>
                <a:lnTo>
                  <a:pt x="0" y="418338"/>
                </a:lnTo>
                <a:lnTo>
                  <a:pt x="2696" y="458626"/>
                </a:lnTo>
                <a:lnTo>
                  <a:pt x="10621" y="497831"/>
                </a:lnTo>
                <a:lnTo>
                  <a:pt x="23527" y="535777"/>
                </a:lnTo>
                <a:lnTo>
                  <a:pt x="41167" y="572289"/>
                </a:lnTo>
                <a:lnTo>
                  <a:pt x="63295" y="607191"/>
                </a:lnTo>
                <a:lnTo>
                  <a:pt x="89664" y="640309"/>
                </a:lnTo>
                <a:lnTo>
                  <a:pt x="120028" y="671467"/>
                </a:lnTo>
                <a:lnTo>
                  <a:pt x="154138" y="700490"/>
                </a:lnTo>
                <a:lnTo>
                  <a:pt x="191749" y="727202"/>
                </a:lnTo>
                <a:lnTo>
                  <a:pt x="232613" y="751428"/>
                </a:lnTo>
                <a:lnTo>
                  <a:pt x="276484" y="772993"/>
                </a:lnTo>
                <a:lnTo>
                  <a:pt x="323114" y="791721"/>
                </a:lnTo>
                <a:lnTo>
                  <a:pt x="372258" y="807437"/>
                </a:lnTo>
                <a:lnTo>
                  <a:pt x="423668" y="819966"/>
                </a:lnTo>
                <a:lnTo>
                  <a:pt x="477097" y="829132"/>
                </a:lnTo>
                <a:lnTo>
                  <a:pt x="532298" y="834760"/>
                </a:lnTo>
                <a:lnTo>
                  <a:pt x="589026" y="836676"/>
                </a:lnTo>
                <a:lnTo>
                  <a:pt x="645753" y="834760"/>
                </a:lnTo>
                <a:lnTo>
                  <a:pt x="700954" y="829132"/>
                </a:lnTo>
                <a:lnTo>
                  <a:pt x="754383" y="819966"/>
                </a:lnTo>
                <a:lnTo>
                  <a:pt x="805793" y="807437"/>
                </a:lnTo>
                <a:lnTo>
                  <a:pt x="854937" y="791721"/>
                </a:lnTo>
                <a:lnTo>
                  <a:pt x="901567" y="772993"/>
                </a:lnTo>
                <a:lnTo>
                  <a:pt x="945438" y="751428"/>
                </a:lnTo>
                <a:lnTo>
                  <a:pt x="986302" y="727202"/>
                </a:lnTo>
                <a:lnTo>
                  <a:pt x="1023913" y="700490"/>
                </a:lnTo>
                <a:lnTo>
                  <a:pt x="1058023" y="671467"/>
                </a:lnTo>
                <a:lnTo>
                  <a:pt x="1088387" y="640309"/>
                </a:lnTo>
                <a:lnTo>
                  <a:pt x="1114756" y="607191"/>
                </a:lnTo>
                <a:lnTo>
                  <a:pt x="1136884" y="572289"/>
                </a:lnTo>
                <a:lnTo>
                  <a:pt x="1154524" y="535777"/>
                </a:lnTo>
                <a:lnTo>
                  <a:pt x="1167430" y="497831"/>
                </a:lnTo>
                <a:lnTo>
                  <a:pt x="1175355" y="458626"/>
                </a:lnTo>
                <a:lnTo>
                  <a:pt x="1178052" y="418338"/>
                </a:lnTo>
                <a:lnTo>
                  <a:pt x="1175355" y="378049"/>
                </a:lnTo>
                <a:lnTo>
                  <a:pt x="1167430" y="338844"/>
                </a:lnTo>
                <a:lnTo>
                  <a:pt x="1154524" y="300898"/>
                </a:lnTo>
                <a:lnTo>
                  <a:pt x="1136884" y="264386"/>
                </a:lnTo>
                <a:lnTo>
                  <a:pt x="1114756" y="229484"/>
                </a:lnTo>
                <a:lnTo>
                  <a:pt x="1088387" y="196366"/>
                </a:lnTo>
                <a:lnTo>
                  <a:pt x="1058023" y="165208"/>
                </a:lnTo>
                <a:lnTo>
                  <a:pt x="1023913" y="136185"/>
                </a:lnTo>
                <a:lnTo>
                  <a:pt x="986302" y="109473"/>
                </a:lnTo>
                <a:lnTo>
                  <a:pt x="945438" y="85247"/>
                </a:lnTo>
                <a:lnTo>
                  <a:pt x="901567" y="63682"/>
                </a:lnTo>
                <a:lnTo>
                  <a:pt x="854937" y="44954"/>
                </a:lnTo>
                <a:lnTo>
                  <a:pt x="805793" y="29238"/>
                </a:lnTo>
                <a:lnTo>
                  <a:pt x="754383" y="16709"/>
                </a:lnTo>
                <a:lnTo>
                  <a:pt x="700954" y="7543"/>
                </a:lnTo>
                <a:lnTo>
                  <a:pt x="645753" y="1915"/>
                </a:lnTo>
                <a:lnTo>
                  <a:pt x="589026" y="0"/>
                </a:lnTo>
                <a:close/>
              </a:path>
            </a:pathLst>
          </a:custGeom>
          <a:solidFill>
            <a:srgbClr val="F05A28"/>
          </a:solidFill>
        </p:spPr>
        <p:txBody>
          <a:bodyPr wrap="square" lIns="0" tIns="0" rIns="0" bIns="0" rtlCol="0"/>
          <a:lstStyle/>
          <a:p>
            <a:endParaRPr/>
          </a:p>
        </p:txBody>
      </p:sp>
      <p:sp>
        <p:nvSpPr>
          <p:cNvPr id="7" name="object 7"/>
          <p:cNvSpPr/>
          <p:nvPr/>
        </p:nvSpPr>
        <p:spPr>
          <a:xfrm>
            <a:off x="7726680" y="2065020"/>
            <a:ext cx="1219200" cy="852169"/>
          </a:xfrm>
          <a:custGeom>
            <a:avLst/>
            <a:gdLst/>
            <a:ahLst/>
            <a:cxnLst/>
            <a:rect l="l" t="t" r="r" b="b"/>
            <a:pathLst>
              <a:path w="1219200" h="852169">
                <a:moveTo>
                  <a:pt x="609600" y="0"/>
                </a:moveTo>
                <a:lnTo>
                  <a:pt x="554113" y="1740"/>
                </a:lnTo>
                <a:lnTo>
                  <a:pt x="500022" y="6862"/>
                </a:lnTo>
                <a:lnTo>
                  <a:pt x="447542" y="15215"/>
                </a:lnTo>
                <a:lnTo>
                  <a:pt x="396889" y="26648"/>
                </a:lnTo>
                <a:lnTo>
                  <a:pt x="348276" y="41011"/>
                </a:lnTo>
                <a:lnTo>
                  <a:pt x="301921" y="58154"/>
                </a:lnTo>
                <a:lnTo>
                  <a:pt x="258037" y="77927"/>
                </a:lnTo>
                <a:lnTo>
                  <a:pt x="216840" y="100178"/>
                </a:lnTo>
                <a:lnTo>
                  <a:pt x="178546" y="124758"/>
                </a:lnTo>
                <a:lnTo>
                  <a:pt x="143368" y="151516"/>
                </a:lnTo>
                <a:lnTo>
                  <a:pt x="111524" y="180302"/>
                </a:lnTo>
                <a:lnTo>
                  <a:pt x="83227" y="210966"/>
                </a:lnTo>
                <a:lnTo>
                  <a:pt x="58693" y="243357"/>
                </a:lnTo>
                <a:lnTo>
                  <a:pt x="38137" y="277325"/>
                </a:lnTo>
                <a:lnTo>
                  <a:pt x="21775" y="312719"/>
                </a:lnTo>
                <a:lnTo>
                  <a:pt x="9821" y="349390"/>
                </a:lnTo>
                <a:lnTo>
                  <a:pt x="2491" y="387186"/>
                </a:lnTo>
                <a:lnTo>
                  <a:pt x="0" y="425958"/>
                </a:lnTo>
                <a:lnTo>
                  <a:pt x="2491" y="464729"/>
                </a:lnTo>
                <a:lnTo>
                  <a:pt x="9821" y="502525"/>
                </a:lnTo>
                <a:lnTo>
                  <a:pt x="21775" y="539196"/>
                </a:lnTo>
                <a:lnTo>
                  <a:pt x="38137" y="574590"/>
                </a:lnTo>
                <a:lnTo>
                  <a:pt x="58693" y="608558"/>
                </a:lnTo>
                <a:lnTo>
                  <a:pt x="83227" y="640949"/>
                </a:lnTo>
                <a:lnTo>
                  <a:pt x="111524" y="671613"/>
                </a:lnTo>
                <a:lnTo>
                  <a:pt x="143368" y="700399"/>
                </a:lnTo>
                <a:lnTo>
                  <a:pt x="178546" y="727157"/>
                </a:lnTo>
                <a:lnTo>
                  <a:pt x="216840" y="751737"/>
                </a:lnTo>
                <a:lnTo>
                  <a:pt x="258037" y="773988"/>
                </a:lnTo>
                <a:lnTo>
                  <a:pt x="301921" y="793761"/>
                </a:lnTo>
                <a:lnTo>
                  <a:pt x="348276" y="810904"/>
                </a:lnTo>
                <a:lnTo>
                  <a:pt x="396889" y="825267"/>
                </a:lnTo>
                <a:lnTo>
                  <a:pt x="447542" y="836700"/>
                </a:lnTo>
                <a:lnTo>
                  <a:pt x="500022" y="845053"/>
                </a:lnTo>
                <a:lnTo>
                  <a:pt x="554113" y="850175"/>
                </a:lnTo>
                <a:lnTo>
                  <a:pt x="609600" y="851916"/>
                </a:lnTo>
                <a:lnTo>
                  <a:pt x="665086" y="850175"/>
                </a:lnTo>
                <a:lnTo>
                  <a:pt x="719177" y="845053"/>
                </a:lnTo>
                <a:lnTo>
                  <a:pt x="771657" y="836700"/>
                </a:lnTo>
                <a:lnTo>
                  <a:pt x="822310" y="825267"/>
                </a:lnTo>
                <a:lnTo>
                  <a:pt x="870923" y="810904"/>
                </a:lnTo>
                <a:lnTo>
                  <a:pt x="917278" y="793761"/>
                </a:lnTo>
                <a:lnTo>
                  <a:pt x="961162" y="773988"/>
                </a:lnTo>
                <a:lnTo>
                  <a:pt x="1002359" y="751737"/>
                </a:lnTo>
                <a:lnTo>
                  <a:pt x="1040653" y="727157"/>
                </a:lnTo>
                <a:lnTo>
                  <a:pt x="1075831" y="700399"/>
                </a:lnTo>
                <a:lnTo>
                  <a:pt x="1107675" y="671613"/>
                </a:lnTo>
                <a:lnTo>
                  <a:pt x="1135972" y="640949"/>
                </a:lnTo>
                <a:lnTo>
                  <a:pt x="1160506" y="608558"/>
                </a:lnTo>
                <a:lnTo>
                  <a:pt x="1181062" y="574590"/>
                </a:lnTo>
                <a:lnTo>
                  <a:pt x="1197424" y="539196"/>
                </a:lnTo>
                <a:lnTo>
                  <a:pt x="1209378" y="502525"/>
                </a:lnTo>
                <a:lnTo>
                  <a:pt x="1216708" y="464729"/>
                </a:lnTo>
                <a:lnTo>
                  <a:pt x="1219200" y="425958"/>
                </a:lnTo>
                <a:lnTo>
                  <a:pt x="1216708" y="387186"/>
                </a:lnTo>
                <a:lnTo>
                  <a:pt x="1209378" y="349390"/>
                </a:lnTo>
                <a:lnTo>
                  <a:pt x="1197424" y="312719"/>
                </a:lnTo>
                <a:lnTo>
                  <a:pt x="1181062" y="277325"/>
                </a:lnTo>
                <a:lnTo>
                  <a:pt x="1160506" y="243357"/>
                </a:lnTo>
                <a:lnTo>
                  <a:pt x="1135972" y="210966"/>
                </a:lnTo>
                <a:lnTo>
                  <a:pt x="1107675" y="180302"/>
                </a:lnTo>
                <a:lnTo>
                  <a:pt x="1075831" y="151516"/>
                </a:lnTo>
                <a:lnTo>
                  <a:pt x="1040653" y="124758"/>
                </a:lnTo>
                <a:lnTo>
                  <a:pt x="1002359" y="100178"/>
                </a:lnTo>
                <a:lnTo>
                  <a:pt x="961162" y="77927"/>
                </a:lnTo>
                <a:lnTo>
                  <a:pt x="917278" y="58154"/>
                </a:lnTo>
                <a:lnTo>
                  <a:pt x="870923" y="41011"/>
                </a:lnTo>
                <a:lnTo>
                  <a:pt x="822310" y="26648"/>
                </a:lnTo>
                <a:lnTo>
                  <a:pt x="771657" y="15215"/>
                </a:lnTo>
                <a:lnTo>
                  <a:pt x="719177" y="6862"/>
                </a:lnTo>
                <a:lnTo>
                  <a:pt x="665086" y="1740"/>
                </a:lnTo>
                <a:lnTo>
                  <a:pt x="609600" y="0"/>
                </a:lnTo>
                <a:close/>
              </a:path>
            </a:pathLst>
          </a:custGeom>
          <a:solidFill>
            <a:srgbClr val="F05A28"/>
          </a:solidFill>
        </p:spPr>
        <p:txBody>
          <a:bodyPr wrap="square" lIns="0" tIns="0" rIns="0" bIns="0" rtlCol="0"/>
          <a:lstStyle/>
          <a:p>
            <a:endParaRPr/>
          </a:p>
        </p:txBody>
      </p:sp>
      <p:sp>
        <p:nvSpPr>
          <p:cNvPr id="8" name="object 8"/>
          <p:cNvSpPr txBox="1"/>
          <p:nvPr/>
        </p:nvSpPr>
        <p:spPr>
          <a:xfrm>
            <a:off x="8080311" y="2315806"/>
            <a:ext cx="509905" cy="330835"/>
          </a:xfrm>
          <a:prstGeom prst="rect">
            <a:avLst/>
          </a:prstGeom>
        </p:spPr>
        <p:txBody>
          <a:bodyPr vert="horz" wrap="square" lIns="0" tIns="13335" rIns="0" bIns="0" rtlCol="0">
            <a:spAutoFit/>
          </a:bodyPr>
          <a:lstStyle/>
          <a:p>
            <a:pPr marL="12700">
              <a:lnSpc>
                <a:spcPct val="100000"/>
              </a:lnSpc>
              <a:spcBef>
                <a:spcPts val="105"/>
              </a:spcBef>
            </a:pPr>
            <a:r>
              <a:rPr sz="2000" spc="-40" dirty="0">
                <a:solidFill>
                  <a:srgbClr val="FFFFFF"/>
                </a:solidFill>
                <a:latin typeface="Verdana"/>
                <a:cs typeface="Verdana"/>
              </a:rPr>
              <a:t>2</a:t>
            </a:r>
            <a:r>
              <a:rPr sz="2000" spc="-30" dirty="0">
                <a:solidFill>
                  <a:srgbClr val="FFFFFF"/>
                </a:solidFill>
                <a:latin typeface="Verdana"/>
                <a:cs typeface="Verdana"/>
              </a:rPr>
              <a:t>n</a:t>
            </a:r>
            <a:r>
              <a:rPr sz="2000" spc="95" dirty="0">
                <a:solidFill>
                  <a:srgbClr val="FFFFFF"/>
                </a:solidFill>
                <a:latin typeface="Verdana"/>
                <a:cs typeface="Verdana"/>
              </a:rPr>
              <a:t>d</a:t>
            </a:r>
            <a:endParaRPr sz="2000">
              <a:latin typeface="Verdana"/>
              <a:cs typeface="Verdana"/>
            </a:endParaRPr>
          </a:p>
        </p:txBody>
      </p:sp>
      <p:sp>
        <p:nvSpPr>
          <p:cNvPr id="9" name="object 9"/>
          <p:cNvSpPr/>
          <p:nvPr/>
        </p:nvSpPr>
        <p:spPr>
          <a:xfrm>
            <a:off x="7348728" y="1091183"/>
            <a:ext cx="1219200" cy="861060"/>
          </a:xfrm>
          <a:custGeom>
            <a:avLst/>
            <a:gdLst/>
            <a:ahLst/>
            <a:cxnLst/>
            <a:rect l="l" t="t" r="r" b="b"/>
            <a:pathLst>
              <a:path w="1219200" h="861060">
                <a:moveTo>
                  <a:pt x="609600" y="0"/>
                </a:moveTo>
                <a:lnTo>
                  <a:pt x="554113" y="1759"/>
                </a:lnTo>
                <a:lnTo>
                  <a:pt x="500022" y="6936"/>
                </a:lnTo>
                <a:lnTo>
                  <a:pt x="447542" y="15379"/>
                </a:lnTo>
                <a:lnTo>
                  <a:pt x="396889" y="26935"/>
                </a:lnTo>
                <a:lnTo>
                  <a:pt x="348276" y="41453"/>
                </a:lnTo>
                <a:lnTo>
                  <a:pt x="301921" y="58781"/>
                </a:lnTo>
                <a:lnTo>
                  <a:pt x="258037" y="78766"/>
                </a:lnTo>
                <a:lnTo>
                  <a:pt x="216840" y="101257"/>
                </a:lnTo>
                <a:lnTo>
                  <a:pt x="178546" y="126101"/>
                </a:lnTo>
                <a:lnTo>
                  <a:pt x="143368" y="153147"/>
                </a:lnTo>
                <a:lnTo>
                  <a:pt x="111524" y="182242"/>
                </a:lnTo>
                <a:lnTo>
                  <a:pt x="83227" y="213235"/>
                </a:lnTo>
                <a:lnTo>
                  <a:pt x="58693" y="245974"/>
                </a:lnTo>
                <a:lnTo>
                  <a:pt x="38137" y="280306"/>
                </a:lnTo>
                <a:lnTo>
                  <a:pt x="21775" y="316080"/>
                </a:lnTo>
                <a:lnTo>
                  <a:pt x="9821" y="353143"/>
                </a:lnTo>
                <a:lnTo>
                  <a:pt x="2491" y="391343"/>
                </a:lnTo>
                <a:lnTo>
                  <a:pt x="0" y="430529"/>
                </a:lnTo>
                <a:lnTo>
                  <a:pt x="2491" y="469716"/>
                </a:lnTo>
                <a:lnTo>
                  <a:pt x="9821" y="507916"/>
                </a:lnTo>
                <a:lnTo>
                  <a:pt x="21775" y="544979"/>
                </a:lnTo>
                <a:lnTo>
                  <a:pt x="38137" y="580753"/>
                </a:lnTo>
                <a:lnTo>
                  <a:pt x="58693" y="615085"/>
                </a:lnTo>
                <a:lnTo>
                  <a:pt x="83227" y="647824"/>
                </a:lnTo>
                <a:lnTo>
                  <a:pt x="111524" y="678817"/>
                </a:lnTo>
                <a:lnTo>
                  <a:pt x="143368" y="707912"/>
                </a:lnTo>
                <a:lnTo>
                  <a:pt x="178546" y="734958"/>
                </a:lnTo>
                <a:lnTo>
                  <a:pt x="216840" y="759802"/>
                </a:lnTo>
                <a:lnTo>
                  <a:pt x="258037" y="782293"/>
                </a:lnTo>
                <a:lnTo>
                  <a:pt x="301921" y="802278"/>
                </a:lnTo>
                <a:lnTo>
                  <a:pt x="348276" y="819606"/>
                </a:lnTo>
                <a:lnTo>
                  <a:pt x="396889" y="834124"/>
                </a:lnTo>
                <a:lnTo>
                  <a:pt x="447542" y="845680"/>
                </a:lnTo>
                <a:lnTo>
                  <a:pt x="500022" y="854123"/>
                </a:lnTo>
                <a:lnTo>
                  <a:pt x="554113" y="859300"/>
                </a:lnTo>
                <a:lnTo>
                  <a:pt x="609600" y="861059"/>
                </a:lnTo>
                <a:lnTo>
                  <a:pt x="665086" y="859300"/>
                </a:lnTo>
                <a:lnTo>
                  <a:pt x="719177" y="854123"/>
                </a:lnTo>
                <a:lnTo>
                  <a:pt x="771657" y="845680"/>
                </a:lnTo>
                <a:lnTo>
                  <a:pt x="822310" y="834124"/>
                </a:lnTo>
                <a:lnTo>
                  <a:pt x="870923" y="819606"/>
                </a:lnTo>
                <a:lnTo>
                  <a:pt x="917278" y="802278"/>
                </a:lnTo>
                <a:lnTo>
                  <a:pt x="961162" y="782293"/>
                </a:lnTo>
                <a:lnTo>
                  <a:pt x="1002359" y="759802"/>
                </a:lnTo>
                <a:lnTo>
                  <a:pt x="1040653" y="734958"/>
                </a:lnTo>
                <a:lnTo>
                  <a:pt x="1075831" y="707912"/>
                </a:lnTo>
                <a:lnTo>
                  <a:pt x="1107675" y="678817"/>
                </a:lnTo>
                <a:lnTo>
                  <a:pt x="1135972" y="647824"/>
                </a:lnTo>
                <a:lnTo>
                  <a:pt x="1160506" y="615085"/>
                </a:lnTo>
                <a:lnTo>
                  <a:pt x="1181062" y="580753"/>
                </a:lnTo>
                <a:lnTo>
                  <a:pt x="1197424" y="544979"/>
                </a:lnTo>
                <a:lnTo>
                  <a:pt x="1209378" y="507916"/>
                </a:lnTo>
                <a:lnTo>
                  <a:pt x="1216708" y="469716"/>
                </a:lnTo>
                <a:lnTo>
                  <a:pt x="1219200" y="430529"/>
                </a:lnTo>
                <a:lnTo>
                  <a:pt x="1216708" y="391343"/>
                </a:lnTo>
                <a:lnTo>
                  <a:pt x="1209378" y="353143"/>
                </a:lnTo>
                <a:lnTo>
                  <a:pt x="1197424" y="316080"/>
                </a:lnTo>
                <a:lnTo>
                  <a:pt x="1181062" y="280306"/>
                </a:lnTo>
                <a:lnTo>
                  <a:pt x="1160506" y="245974"/>
                </a:lnTo>
                <a:lnTo>
                  <a:pt x="1135972" y="213235"/>
                </a:lnTo>
                <a:lnTo>
                  <a:pt x="1107675" y="182242"/>
                </a:lnTo>
                <a:lnTo>
                  <a:pt x="1075831" y="153147"/>
                </a:lnTo>
                <a:lnTo>
                  <a:pt x="1040653" y="126101"/>
                </a:lnTo>
                <a:lnTo>
                  <a:pt x="1002359" y="101257"/>
                </a:lnTo>
                <a:lnTo>
                  <a:pt x="961162" y="78766"/>
                </a:lnTo>
                <a:lnTo>
                  <a:pt x="917278" y="58781"/>
                </a:lnTo>
                <a:lnTo>
                  <a:pt x="870923" y="41453"/>
                </a:lnTo>
                <a:lnTo>
                  <a:pt x="822310" y="26935"/>
                </a:lnTo>
                <a:lnTo>
                  <a:pt x="771657" y="15379"/>
                </a:lnTo>
                <a:lnTo>
                  <a:pt x="719177" y="6936"/>
                </a:lnTo>
                <a:lnTo>
                  <a:pt x="665086" y="1759"/>
                </a:lnTo>
                <a:lnTo>
                  <a:pt x="609600" y="0"/>
                </a:lnTo>
                <a:close/>
              </a:path>
            </a:pathLst>
          </a:custGeom>
          <a:solidFill>
            <a:srgbClr val="F05A28"/>
          </a:solidFill>
        </p:spPr>
        <p:txBody>
          <a:bodyPr wrap="square" lIns="0" tIns="0" rIns="0" bIns="0" rtlCol="0"/>
          <a:lstStyle/>
          <a:p>
            <a:endParaRPr/>
          </a:p>
        </p:txBody>
      </p:sp>
      <p:sp>
        <p:nvSpPr>
          <p:cNvPr id="10" name="object 10"/>
          <p:cNvSpPr txBox="1"/>
          <p:nvPr/>
        </p:nvSpPr>
        <p:spPr>
          <a:xfrm>
            <a:off x="7730121" y="1345907"/>
            <a:ext cx="452120" cy="330835"/>
          </a:xfrm>
          <a:prstGeom prst="rect">
            <a:avLst/>
          </a:prstGeom>
        </p:spPr>
        <p:txBody>
          <a:bodyPr vert="horz" wrap="square" lIns="0" tIns="13335" rIns="0" bIns="0" rtlCol="0">
            <a:spAutoFit/>
          </a:bodyPr>
          <a:lstStyle/>
          <a:p>
            <a:pPr marL="12700">
              <a:lnSpc>
                <a:spcPct val="100000"/>
              </a:lnSpc>
              <a:spcBef>
                <a:spcPts val="105"/>
              </a:spcBef>
            </a:pPr>
            <a:r>
              <a:rPr sz="2000" spc="-40" dirty="0">
                <a:solidFill>
                  <a:srgbClr val="FFFFFF"/>
                </a:solidFill>
                <a:latin typeface="Verdana"/>
                <a:cs typeface="Verdana"/>
              </a:rPr>
              <a:t>3</a:t>
            </a:r>
            <a:r>
              <a:rPr sz="2000" spc="10" dirty="0">
                <a:solidFill>
                  <a:srgbClr val="FFFFFF"/>
                </a:solidFill>
                <a:latin typeface="Verdana"/>
                <a:cs typeface="Verdana"/>
              </a:rPr>
              <a:t>rd</a:t>
            </a:r>
            <a:endParaRPr sz="2000">
              <a:latin typeface="Verdana"/>
              <a:cs typeface="Verdana"/>
            </a:endParaRPr>
          </a:p>
        </p:txBody>
      </p:sp>
      <p:pic>
        <p:nvPicPr>
          <p:cNvPr id="16" name="Content Placeholder 15">
            <a:extLst>
              <a:ext uri="{FF2B5EF4-FFF2-40B4-BE49-F238E27FC236}">
                <a16:creationId xmlns:a16="http://schemas.microsoft.com/office/drawing/2014/main" id="{6BC2673F-0A76-4CFE-A0D1-57C4F966705E}"/>
              </a:ext>
            </a:extLst>
          </p:cNvPr>
          <p:cNvPicPr>
            <a:picLocks noGrp="1" noChangeAspect="1"/>
          </p:cNvPicPr>
          <p:nvPr>
            <p:ph idx="1"/>
          </p:nvPr>
        </p:nvPicPr>
        <p:blipFill>
          <a:blip r:embed="rId2"/>
          <a:stretch>
            <a:fillRect/>
          </a:stretch>
        </p:blipFill>
        <p:spPr>
          <a:xfrm>
            <a:off x="0" y="0"/>
            <a:ext cx="12192000" cy="3846830"/>
          </a:xfr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80604" y="2859087"/>
            <a:ext cx="1751964"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3E3E3E"/>
                </a:solidFill>
                <a:latin typeface="Verdana"/>
                <a:cs typeface="Verdana"/>
              </a:rPr>
              <a:t>Background:</a:t>
            </a:r>
            <a:endParaRPr sz="2200">
              <a:latin typeface="Verdana"/>
              <a:cs typeface="Verdana"/>
            </a:endParaRPr>
          </a:p>
        </p:txBody>
      </p:sp>
      <p:sp>
        <p:nvSpPr>
          <p:cNvPr id="3" name="object 3"/>
          <p:cNvSpPr txBox="1"/>
          <p:nvPr/>
        </p:nvSpPr>
        <p:spPr>
          <a:xfrm>
            <a:off x="4918226" y="2859087"/>
            <a:ext cx="2353945" cy="360680"/>
          </a:xfrm>
          <a:prstGeom prst="rect">
            <a:avLst/>
          </a:prstGeom>
        </p:spPr>
        <p:txBody>
          <a:bodyPr vert="horz" wrap="square" lIns="0" tIns="12065" rIns="0" bIns="0" rtlCol="0">
            <a:spAutoFit/>
          </a:bodyPr>
          <a:lstStyle/>
          <a:p>
            <a:pPr marL="12700">
              <a:lnSpc>
                <a:spcPct val="100000"/>
              </a:lnSpc>
              <a:spcBef>
                <a:spcPts val="95"/>
              </a:spcBef>
            </a:pPr>
            <a:r>
              <a:rPr sz="2200" spc="-30" dirty="0">
                <a:solidFill>
                  <a:srgbClr val="3E3E3E"/>
                </a:solidFill>
                <a:latin typeface="Verdana"/>
                <a:cs typeface="Verdana"/>
              </a:rPr>
              <a:t>[BeforeScenario]</a:t>
            </a:r>
            <a:endParaRPr sz="2200">
              <a:latin typeface="Verdana"/>
              <a:cs typeface="Verdana"/>
            </a:endParaRPr>
          </a:p>
        </p:txBody>
      </p:sp>
      <p:sp>
        <p:nvSpPr>
          <p:cNvPr id="4" name="object 4"/>
          <p:cNvSpPr txBox="1"/>
          <p:nvPr/>
        </p:nvSpPr>
        <p:spPr>
          <a:xfrm>
            <a:off x="9204238" y="2859087"/>
            <a:ext cx="1250315" cy="360680"/>
          </a:xfrm>
          <a:prstGeom prst="rect">
            <a:avLst/>
          </a:prstGeom>
        </p:spPr>
        <p:txBody>
          <a:bodyPr vert="horz" wrap="square" lIns="0" tIns="12065" rIns="0" bIns="0" rtlCol="0">
            <a:spAutoFit/>
          </a:bodyPr>
          <a:lstStyle/>
          <a:p>
            <a:pPr marL="12700">
              <a:lnSpc>
                <a:spcPct val="100000"/>
              </a:lnSpc>
              <a:spcBef>
                <a:spcPts val="95"/>
              </a:spcBef>
            </a:pPr>
            <a:r>
              <a:rPr sz="2200" spc="140" dirty="0">
                <a:solidFill>
                  <a:srgbClr val="3E3E3E"/>
                </a:solidFill>
                <a:latin typeface="Verdana"/>
                <a:cs typeface="Verdana"/>
              </a:rPr>
              <a:t>O</a:t>
            </a:r>
            <a:r>
              <a:rPr sz="2200" spc="-130" dirty="0">
                <a:solidFill>
                  <a:srgbClr val="3E3E3E"/>
                </a:solidFill>
                <a:latin typeface="Verdana"/>
                <a:cs typeface="Verdana"/>
              </a:rPr>
              <a:t>r</a:t>
            </a:r>
            <a:r>
              <a:rPr sz="2200" spc="75" dirty="0">
                <a:solidFill>
                  <a:srgbClr val="3E3E3E"/>
                </a:solidFill>
                <a:latin typeface="Verdana"/>
                <a:cs typeface="Verdana"/>
              </a:rPr>
              <a:t>d</a:t>
            </a:r>
            <a:r>
              <a:rPr sz="2200" spc="-30" dirty="0">
                <a:solidFill>
                  <a:srgbClr val="3E3E3E"/>
                </a:solidFill>
                <a:latin typeface="Verdana"/>
                <a:cs typeface="Verdana"/>
              </a:rPr>
              <a:t>e</a:t>
            </a:r>
            <a:r>
              <a:rPr sz="2200" spc="-80" dirty="0">
                <a:solidFill>
                  <a:srgbClr val="3E3E3E"/>
                </a:solidFill>
                <a:latin typeface="Verdana"/>
                <a:cs typeface="Verdana"/>
              </a:rPr>
              <a:t>r</a:t>
            </a:r>
            <a:r>
              <a:rPr sz="2200" spc="-45" dirty="0">
                <a:solidFill>
                  <a:srgbClr val="3E3E3E"/>
                </a:solidFill>
                <a:latin typeface="Verdana"/>
                <a:cs typeface="Verdana"/>
              </a:rPr>
              <a:t>i</a:t>
            </a:r>
            <a:r>
              <a:rPr sz="2200" spc="10" dirty="0">
                <a:solidFill>
                  <a:srgbClr val="3E3E3E"/>
                </a:solidFill>
                <a:latin typeface="Verdana"/>
                <a:cs typeface="Verdana"/>
              </a:rPr>
              <a:t>ng</a:t>
            </a:r>
            <a:endParaRPr sz="2200">
              <a:latin typeface="Verdana"/>
              <a:cs typeface="Verdana"/>
            </a:endParaRPr>
          </a:p>
        </p:txBody>
      </p:sp>
      <p:sp>
        <p:nvSpPr>
          <p:cNvPr id="5" name="object 5"/>
          <p:cNvSpPr txBox="1"/>
          <p:nvPr/>
        </p:nvSpPr>
        <p:spPr>
          <a:xfrm>
            <a:off x="886012" y="4469550"/>
            <a:ext cx="2934970" cy="1168400"/>
          </a:xfrm>
          <a:prstGeom prst="rect">
            <a:avLst/>
          </a:prstGeom>
        </p:spPr>
        <p:txBody>
          <a:bodyPr vert="horz" wrap="square" lIns="0" tIns="12700" rIns="0" bIns="0" rtlCol="0">
            <a:spAutoFit/>
          </a:bodyPr>
          <a:lstStyle/>
          <a:p>
            <a:pPr marL="12065" marR="5080" algn="ctr">
              <a:lnSpc>
                <a:spcPct val="125000"/>
              </a:lnSpc>
              <a:spcBef>
                <a:spcPts val="100"/>
              </a:spcBef>
            </a:pPr>
            <a:r>
              <a:rPr sz="2000" spc="25" dirty="0">
                <a:solidFill>
                  <a:srgbClr val="3E3E3E"/>
                </a:solidFill>
                <a:latin typeface="Verdana"/>
                <a:cs typeface="Verdana"/>
              </a:rPr>
              <a:t>Common </a:t>
            </a:r>
            <a:r>
              <a:rPr sz="2000" spc="30" dirty="0">
                <a:solidFill>
                  <a:srgbClr val="3E3E3E"/>
                </a:solidFill>
                <a:latin typeface="Verdana"/>
                <a:cs typeface="Verdana"/>
              </a:rPr>
              <a:t>“setup”</a:t>
            </a:r>
            <a:r>
              <a:rPr sz="2000" spc="-345" dirty="0">
                <a:solidFill>
                  <a:srgbClr val="3E3E3E"/>
                </a:solidFill>
                <a:latin typeface="Verdana"/>
                <a:cs typeface="Verdana"/>
              </a:rPr>
              <a:t> </a:t>
            </a:r>
            <a:r>
              <a:rPr sz="2000" spc="70" dirty="0">
                <a:solidFill>
                  <a:srgbClr val="3E3E3E"/>
                </a:solidFill>
                <a:latin typeface="Verdana"/>
                <a:cs typeface="Verdana"/>
              </a:rPr>
              <a:t>code  </a:t>
            </a:r>
            <a:r>
              <a:rPr sz="2000" spc="-5" dirty="0">
                <a:solidFill>
                  <a:srgbClr val="3E3E3E"/>
                </a:solidFill>
                <a:latin typeface="Verdana"/>
                <a:cs typeface="Verdana"/>
              </a:rPr>
              <a:t>Relevant </a:t>
            </a:r>
            <a:r>
              <a:rPr sz="2000" spc="50" dirty="0">
                <a:solidFill>
                  <a:srgbClr val="3E3E3E"/>
                </a:solidFill>
                <a:latin typeface="Verdana"/>
                <a:cs typeface="Verdana"/>
              </a:rPr>
              <a:t>to </a:t>
            </a:r>
            <a:r>
              <a:rPr sz="2000" spc="-5" dirty="0">
                <a:solidFill>
                  <a:srgbClr val="3E3E3E"/>
                </a:solidFill>
                <a:latin typeface="Verdana"/>
                <a:cs typeface="Verdana"/>
              </a:rPr>
              <a:t>business  </a:t>
            </a:r>
            <a:r>
              <a:rPr sz="2000" spc="70" dirty="0">
                <a:solidFill>
                  <a:srgbClr val="3E3E3E"/>
                </a:solidFill>
                <a:latin typeface="Verdana"/>
                <a:cs typeface="Verdana"/>
              </a:rPr>
              <a:t>Not </a:t>
            </a:r>
            <a:r>
              <a:rPr sz="2000" spc="10" dirty="0">
                <a:solidFill>
                  <a:srgbClr val="3E3E3E"/>
                </a:solidFill>
                <a:latin typeface="Verdana"/>
                <a:cs typeface="Verdana"/>
              </a:rPr>
              <a:t>purely</a:t>
            </a:r>
            <a:r>
              <a:rPr sz="2000" spc="-395" dirty="0">
                <a:solidFill>
                  <a:srgbClr val="3E3E3E"/>
                </a:solidFill>
                <a:latin typeface="Verdana"/>
                <a:cs typeface="Verdana"/>
              </a:rPr>
              <a:t> </a:t>
            </a:r>
            <a:r>
              <a:rPr sz="2000" spc="10" dirty="0">
                <a:solidFill>
                  <a:srgbClr val="3E3E3E"/>
                </a:solidFill>
                <a:latin typeface="Verdana"/>
                <a:cs typeface="Verdana"/>
              </a:rPr>
              <a:t>automation</a:t>
            </a:r>
            <a:endParaRPr sz="2000">
              <a:latin typeface="Verdana"/>
              <a:cs typeface="Verdana"/>
            </a:endParaRPr>
          </a:p>
        </p:txBody>
      </p:sp>
      <p:sp>
        <p:nvSpPr>
          <p:cNvPr id="6" name="object 6"/>
          <p:cNvSpPr txBox="1">
            <a:spLocks noGrp="1"/>
          </p:cNvSpPr>
          <p:nvPr>
            <p:ph type="title"/>
          </p:nvPr>
        </p:nvSpPr>
        <p:spPr>
          <a:xfrm>
            <a:off x="1053927" y="519061"/>
            <a:ext cx="999744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3E3E3E"/>
                </a:solidFill>
              </a:rPr>
              <a:t>Scenario </a:t>
            </a:r>
            <a:r>
              <a:rPr sz="3600" spc="-5" dirty="0">
                <a:solidFill>
                  <a:srgbClr val="3E3E3E"/>
                </a:solidFill>
              </a:rPr>
              <a:t>Backgrounds </a:t>
            </a:r>
            <a:r>
              <a:rPr sz="3600" spc="-15" dirty="0">
                <a:solidFill>
                  <a:srgbClr val="3E3E3E"/>
                </a:solidFill>
              </a:rPr>
              <a:t>and</a:t>
            </a:r>
            <a:r>
              <a:rPr sz="3600" spc="-570" dirty="0">
                <a:solidFill>
                  <a:srgbClr val="3E3E3E"/>
                </a:solidFill>
              </a:rPr>
              <a:t> </a:t>
            </a:r>
            <a:r>
              <a:rPr sz="3600" spc="-40" dirty="0">
                <a:solidFill>
                  <a:srgbClr val="3E3E3E"/>
                </a:solidFill>
              </a:rPr>
              <a:t>[BeforeScenario]</a:t>
            </a:r>
            <a:endParaRPr sz="3600"/>
          </a:p>
        </p:txBody>
      </p:sp>
      <p:sp>
        <p:nvSpPr>
          <p:cNvPr id="7" name="object 7"/>
          <p:cNvSpPr txBox="1"/>
          <p:nvPr/>
        </p:nvSpPr>
        <p:spPr>
          <a:xfrm>
            <a:off x="4636731" y="4469550"/>
            <a:ext cx="2934970" cy="1168400"/>
          </a:xfrm>
          <a:prstGeom prst="rect">
            <a:avLst/>
          </a:prstGeom>
        </p:spPr>
        <p:txBody>
          <a:bodyPr vert="horz" wrap="square" lIns="0" tIns="12700" rIns="0" bIns="0" rtlCol="0">
            <a:spAutoFit/>
          </a:bodyPr>
          <a:lstStyle/>
          <a:p>
            <a:pPr marL="12700" marR="5080" algn="ctr">
              <a:lnSpc>
                <a:spcPct val="125000"/>
              </a:lnSpc>
              <a:spcBef>
                <a:spcPts val="100"/>
              </a:spcBef>
            </a:pPr>
            <a:r>
              <a:rPr sz="2000" spc="25" dirty="0">
                <a:solidFill>
                  <a:srgbClr val="3E3E3E"/>
                </a:solidFill>
                <a:latin typeface="Verdana"/>
                <a:cs typeface="Verdana"/>
              </a:rPr>
              <a:t>Common </a:t>
            </a:r>
            <a:r>
              <a:rPr sz="2000" spc="30" dirty="0">
                <a:solidFill>
                  <a:srgbClr val="3E3E3E"/>
                </a:solidFill>
                <a:latin typeface="Verdana"/>
                <a:cs typeface="Verdana"/>
              </a:rPr>
              <a:t>“setup”</a:t>
            </a:r>
            <a:r>
              <a:rPr sz="2000" spc="-345" dirty="0">
                <a:solidFill>
                  <a:srgbClr val="3E3E3E"/>
                </a:solidFill>
                <a:latin typeface="Verdana"/>
                <a:cs typeface="Verdana"/>
              </a:rPr>
              <a:t> </a:t>
            </a:r>
            <a:r>
              <a:rPr sz="2000" spc="70" dirty="0">
                <a:solidFill>
                  <a:srgbClr val="3E3E3E"/>
                </a:solidFill>
                <a:latin typeface="Verdana"/>
                <a:cs typeface="Verdana"/>
              </a:rPr>
              <a:t>code  Not </a:t>
            </a:r>
            <a:r>
              <a:rPr sz="2000" spc="-5" dirty="0">
                <a:solidFill>
                  <a:srgbClr val="3E3E3E"/>
                </a:solidFill>
                <a:latin typeface="Verdana"/>
                <a:cs typeface="Verdana"/>
              </a:rPr>
              <a:t>business </a:t>
            </a:r>
            <a:r>
              <a:rPr sz="2000" spc="-15" dirty="0">
                <a:solidFill>
                  <a:srgbClr val="3E3E3E"/>
                </a:solidFill>
                <a:latin typeface="Verdana"/>
                <a:cs typeface="Verdana"/>
              </a:rPr>
              <a:t>relevant  </a:t>
            </a:r>
            <a:r>
              <a:rPr sz="2000" spc="25" dirty="0">
                <a:solidFill>
                  <a:srgbClr val="3E3E3E"/>
                </a:solidFill>
                <a:latin typeface="Verdana"/>
                <a:cs typeface="Verdana"/>
              </a:rPr>
              <a:t>Automation/technical</a:t>
            </a:r>
            <a:endParaRPr sz="2000">
              <a:latin typeface="Verdana"/>
              <a:cs typeface="Verdana"/>
            </a:endParaRPr>
          </a:p>
        </p:txBody>
      </p:sp>
      <p:sp>
        <p:nvSpPr>
          <p:cNvPr id="8" name="object 8"/>
          <p:cNvSpPr txBox="1"/>
          <p:nvPr/>
        </p:nvSpPr>
        <p:spPr>
          <a:xfrm>
            <a:off x="8721330" y="4469550"/>
            <a:ext cx="2215515" cy="1168400"/>
          </a:xfrm>
          <a:prstGeom prst="rect">
            <a:avLst/>
          </a:prstGeom>
        </p:spPr>
        <p:txBody>
          <a:bodyPr vert="horz" wrap="square" lIns="0" tIns="12700" rIns="0" bIns="0" rtlCol="0">
            <a:spAutoFit/>
          </a:bodyPr>
          <a:lstStyle/>
          <a:p>
            <a:pPr marL="12065" marR="5080" algn="ctr">
              <a:lnSpc>
                <a:spcPct val="125000"/>
              </a:lnSpc>
              <a:spcBef>
                <a:spcPts val="100"/>
              </a:spcBef>
            </a:pPr>
            <a:r>
              <a:rPr sz="2000" dirty="0">
                <a:solidFill>
                  <a:srgbClr val="3E3E3E"/>
                </a:solidFill>
                <a:latin typeface="Verdana"/>
                <a:cs typeface="Verdana"/>
              </a:rPr>
              <a:t>[</a:t>
            </a:r>
            <a:r>
              <a:rPr sz="2000" spc="80" dirty="0">
                <a:solidFill>
                  <a:srgbClr val="3E3E3E"/>
                </a:solidFill>
                <a:latin typeface="Verdana"/>
                <a:cs typeface="Verdana"/>
              </a:rPr>
              <a:t>B</a:t>
            </a:r>
            <a:r>
              <a:rPr sz="2000" spc="40" dirty="0">
                <a:solidFill>
                  <a:srgbClr val="3E3E3E"/>
                </a:solidFill>
                <a:latin typeface="Verdana"/>
                <a:cs typeface="Verdana"/>
              </a:rPr>
              <a:t>e</a:t>
            </a:r>
            <a:r>
              <a:rPr sz="2000" dirty="0">
                <a:solidFill>
                  <a:srgbClr val="3E3E3E"/>
                </a:solidFill>
                <a:latin typeface="Verdana"/>
                <a:cs typeface="Verdana"/>
              </a:rPr>
              <a:t>f</a:t>
            </a:r>
            <a:r>
              <a:rPr sz="2000" spc="100" dirty="0">
                <a:solidFill>
                  <a:srgbClr val="3E3E3E"/>
                </a:solidFill>
                <a:latin typeface="Verdana"/>
                <a:cs typeface="Verdana"/>
              </a:rPr>
              <a:t>o</a:t>
            </a:r>
            <a:r>
              <a:rPr sz="2000" spc="-70" dirty="0">
                <a:solidFill>
                  <a:srgbClr val="3E3E3E"/>
                </a:solidFill>
                <a:latin typeface="Verdana"/>
                <a:cs typeface="Verdana"/>
              </a:rPr>
              <a:t>r</a:t>
            </a:r>
            <a:r>
              <a:rPr sz="2000" spc="10" dirty="0">
                <a:solidFill>
                  <a:srgbClr val="3E3E3E"/>
                </a:solidFill>
                <a:latin typeface="Verdana"/>
                <a:cs typeface="Verdana"/>
              </a:rPr>
              <a:t>eS</a:t>
            </a:r>
            <a:r>
              <a:rPr sz="2000" spc="-20" dirty="0">
                <a:solidFill>
                  <a:srgbClr val="3E3E3E"/>
                </a:solidFill>
                <a:latin typeface="Verdana"/>
                <a:cs typeface="Verdana"/>
              </a:rPr>
              <a:t>c</a:t>
            </a:r>
            <a:r>
              <a:rPr sz="2000" spc="-5" dirty="0">
                <a:solidFill>
                  <a:srgbClr val="3E3E3E"/>
                </a:solidFill>
                <a:latin typeface="Verdana"/>
                <a:cs typeface="Verdana"/>
              </a:rPr>
              <a:t>e</a:t>
            </a:r>
            <a:r>
              <a:rPr sz="2000" dirty="0">
                <a:solidFill>
                  <a:srgbClr val="3E3E3E"/>
                </a:solidFill>
                <a:latin typeface="Verdana"/>
                <a:cs typeface="Verdana"/>
              </a:rPr>
              <a:t>n</a:t>
            </a:r>
            <a:r>
              <a:rPr sz="2000" spc="-30" dirty="0">
                <a:solidFill>
                  <a:srgbClr val="3E3E3E"/>
                </a:solidFill>
                <a:latin typeface="Verdana"/>
                <a:cs typeface="Verdana"/>
              </a:rPr>
              <a:t>a</a:t>
            </a:r>
            <a:r>
              <a:rPr sz="2000" spc="-45" dirty="0">
                <a:solidFill>
                  <a:srgbClr val="3E3E3E"/>
                </a:solidFill>
                <a:latin typeface="Verdana"/>
                <a:cs typeface="Verdana"/>
              </a:rPr>
              <a:t>r</a:t>
            </a:r>
            <a:r>
              <a:rPr sz="2000" spc="35" dirty="0">
                <a:solidFill>
                  <a:srgbClr val="3E3E3E"/>
                </a:solidFill>
                <a:latin typeface="Verdana"/>
                <a:cs typeface="Verdana"/>
              </a:rPr>
              <a:t>i</a:t>
            </a:r>
            <a:r>
              <a:rPr sz="2000" spc="40" dirty="0">
                <a:solidFill>
                  <a:srgbClr val="3E3E3E"/>
                </a:solidFill>
                <a:latin typeface="Verdana"/>
                <a:cs typeface="Verdana"/>
              </a:rPr>
              <a:t>o</a:t>
            </a:r>
            <a:r>
              <a:rPr sz="2000" dirty="0">
                <a:solidFill>
                  <a:srgbClr val="3E3E3E"/>
                </a:solidFill>
                <a:latin typeface="Verdana"/>
                <a:cs typeface="Verdana"/>
              </a:rPr>
              <a:t>]  Then   </a:t>
            </a:r>
            <a:r>
              <a:rPr sz="2000" spc="25" dirty="0">
                <a:solidFill>
                  <a:srgbClr val="3E3E3E"/>
                </a:solidFill>
                <a:latin typeface="Verdana"/>
                <a:cs typeface="Verdana"/>
              </a:rPr>
              <a:t>Background</a:t>
            </a:r>
            <a:endParaRPr sz="2000">
              <a:latin typeface="Verdana"/>
              <a:cs typeface="Verdan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Hooks -</a:t>
            </a:r>
            <a:r>
              <a:rPr lang="en-IN"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Need to update</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2960962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515600" cy="257965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Practical(need to update)</a:t>
            </a: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Feature file and scenario creation on IMS and Cam</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pic>
        <p:nvPicPr>
          <p:cNvPr id="3" name="Picture 2">
            <a:extLst>
              <a:ext uri="{FF2B5EF4-FFF2-40B4-BE49-F238E27FC236}">
                <a16:creationId xmlns:a16="http://schemas.microsoft.com/office/drawing/2014/main" id="{6D6F1B0B-244B-4828-9A22-7A4059C1FF88}"/>
              </a:ext>
            </a:extLst>
          </p:cNvPr>
          <p:cNvPicPr/>
          <p:nvPr/>
        </p:nvPicPr>
        <p:blipFill>
          <a:blip r:embed="rId2"/>
          <a:stretch>
            <a:fillRect/>
          </a:stretch>
        </p:blipFill>
        <p:spPr>
          <a:xfrm>
            <a:off x="2955924" y="3200082"/>
            <a:ext cx="7559675" cy="3434398"/>
          </a:xfrm>
          <a:prstGeom prst="rect">
            <a:avLst/>
          </a:prstGeom>
        </p:spPr>
      </p:pic>
    </p:spTree>
    <p:extLst>
      <p:ext uri="{BB962C8B-B14F-4D97-AF65-F5344CB8AC3E}">
        <p14:creationId xmlns:p14="http://schemas.microsoft.com/office/powerpoint/2010/main" val="4312246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416280"/>
            <a:ext cx="11353800" cy="982320"/>
          </a:xfrm>
          <a:prstGeom prst="rect">
            <a:avLst/>
          </a:prstGeom>
        </p:spPr>
        <p:txBody>
          <a:bodyPr vert="horz" wrap="square" lIns="0" tIns="12700" rIns="0" bIns="0" rtlCol="0">
            <a:spAutoFit/>
          </a:bodyPr>
          <a:lstStyle/>
          <a:p>
            <a:pPr marL="4281805">
              <a:lnSpc>
                <a:spcPct val="100000"/>
              </a:lnSpc>
              <a:spcBef>
                <a:spcPts val="100"/>
              </a:spcBef>
            </a:pPr>
            <a:r>
              <a:rPr sz="2400" b="0" spc="-10" dirty="0">
                <a:solidFill>
                  <a:srgbClr val="F05A28"/>
                </a:solidFill>
                <a:latin typeface="Verdana"/>
                <a:ea typeface="+mn-ea"/>
              </a:rPr>
              <a:t>Using @tags to execute subsets of tests</a:t>
            </a:r>
          </a:p>
          <a:p>
            <a:pPr marL="4281805">
              <a:lnSpc>
                <a:spcPct val="100000"/>
              </a:lnSpc>
              <a:spcBef>
                <a:spcPts val="1800"/>
              </a:spcBef>
            </a:pPr>
            <a:r>
              <a:rPr sz="2400" b="0" spc="-10" dirty="0">
                <a:solidFill>
                  <a:srgbClr val="F05A28"/>
                </a:solidFill>
                <a:latin typeface="Verdana"/>
                <a:ea typeface="+mn-ea"/>
              </a:rPr>
              <a:t>[Scope]</a:t>
            </a:r>
          </a:p>
        </p:txBody>
      </p:sp>
      <p:sp>
        <p:nvSpPr>
          <p:cNvPr id="4" name="object 4"/>
          <p:cNvSpPr txBox="1"/>
          <p:nvPr/>
        </p:nvSpPr>
        <p:spPr>
          <a:xfrm>
            <a:off x="5168900" y="1620621"/>
            <a:ext cx="6809740" cy="3907608"/>
          </a:xfrm>
          <a:prstGeom prst="rect">
            <a:avLst/>
          </a:prstGeom>
        </p:spPr>
        <p:txBody>
          <a:bodyPr vert="horz" wrap="square" lIns="0" tIns="12700" rIns="0" bIns="0" rtlCol="0">
            <a:spAutoFit/>
          </a:bodyPr>
          <a:lstStyle/>
          <a:p>
            <a:pPr marL="12700">
              <a:lnSpc>
                <a:spcPct val="100000"/>
              </a:lnSpc>
              <a:spcBef>
                <a:spcPts val="100"/>
              </a:spcBef>
            </a:pPr>
            <a:r>
              <a:rPr sz="2400" spc="-90" dirty="0">
                <a:solidFill>
                  <a:srgbClr val="F05A28"/>
                </a:solidFill>
                <a:latin typeface="Verdana"/>
                <a:cs typeface="Verdana"/>
              </a:rPr>
              <a:t>Tag, </a:t>
            </a:r>
            <a:r>
              <a:rPr sz="2400" spc="-10" dirty="0">
                <a:solidFill>
                  <a:srgbClr val="F05A28"/>
                </a:solidFill>
                <a:latin typeface="Verdana"/>
                <a:cs typeface="Verdana"/>
              </a:rPr>
              <a:t>feature </a:t>
            </a:r>
            <a:r>
              <a:rPr sz="2400" spc="-20" dirty="0">
                <a:solidFill>
                  <a:srgbClr val="F05A28"/>
                </a:solidFill>
                <a:latin typeface="Verdana"/>
                <a:cs typeface="Verdana"/>
              </a:rPr>
              <a:t>title, </a:t>
            </a:r>
            <a:r>
              <a:rPr sz="2400" spc="10" dirty="0">
                <a:solidFill>
                  <a:srgbClr val="F05A28"/>
                </a:solidFill>
                <a:latin typeface="Verdana"/>
                <a:cs typeface="Verdana"/>
              </a:rPr>
              <a:t>scenario</a:t>
            </a:r>
            <a:r>
              <a:rPr sz="2400" spc="-325" dirty="0">
                <a:solidFill>
                  <a:srgbClr val="F05A28"/>
                </a:solidFill>
                <a:latin typeface="Verdana"/>
                <a:cs typeface="Verdana"/>
              </a:rPr>
              <a:t> </a:t>
            </a:r>
            <a:r>
              <a:rPr sz="2400" spc="25" dirty="0">
                <a:solidFill>
                  <a:srgbClr val="F05A28"/>
                </a:solidFill>
                <a:latin typeface="Verdana"/>
                <a:cs typeface="Verdana"/>
              </a:rPr>
              <a:t>title</a:t>
            </a:r>
            <a:endParaRPr sz="2400" dirty="0">
              <a:latin typeface="Verdana"/>
              <a:cs typeface="Verdana"/>
            </a:endParaRPr>
          </a:p>
          <a:p>
            <a:pPr marL="12700" marR="775335">
              <a:lnSpc>
                <a:spcPct val="162500"/>
              </a:lnSpc>
            </a:pPr>
            <a:r>
              <a:rPr sz="2400" spc="55" dirty="0">
                <a:solidFill>
                  <a:srgbClr val="F05A28"/>
                </a:solidFill>
                <a:latin typeface="Verdana"/>
                <a:cs typeface="Verdana"/>
              </a:rPr>
              <a:t>Scoped </a:t>
            </a:r>
            <a:r>
              <a:rPr sz="2400" spc="45" dirty="0">
                <a:solidFill>
                  <a:srgbClr val="F05A28"/>
                </a:solidFill>
                <a:latin typeface="Verdana"/>
                <a:cs typeface="Verdana"/>
              </a:rPr>
              <a:t>binding </a:t>
            </a:r>
            <a:r>
              <a:rPr sz="2400" spc="30" dirty="0">
                <a:solidFill>
                  <a:srgbClr val="F05A28"/>
                </a:solidFill>
                <a:latin typeface="Verdana"/>
                <a:cs typeface="Verdana"/>
              </a:rPr>
              <a:t>rules(AND/OR)  </a:t>
            </a:r>
            <a:r>
              <a:rPr sz="2400" spc="55" dirty="0">
                <a:solidFill>
                  <a:srgbClr val="F05A28"/>
                </a:solidFill>
                <a:latin typeface="Verdana"/>
                <a:cs typeface="Verdana"/>
              </a:rPr>
              <a:t>Scoped </a:t>
            </a:r>
            <a:r>
              <a:rPr sz="2400" spc="30" dirty="0">
                <a:solidFill>
                  <a:srgbClr val="F05A28"/>
                </a:solidFill>
                <a:latin typeface="Verdana"/>
                <a:cs typeface="Verdana"/>
              </a:rPr>
              <a:t>bindings </a:t>
            </a:r>
            <a:r>
              <a:rPr sz="2400" spc="35" dirty="0">
                <a:solidFill>
                  <a:srgbClr val="F05A28"/>
                </a:solidFill>
                <a:latin typeface="Verdana"/>
                <a:cs typeface="Verdana"/>
              </a:rPr>
              <a:t>for </a:t>
            </a:r>
            <a:r>
              <a:rPr sz="2400" spc="-20" dirty="0">
                <a:solidFill>
                  <a:srgbClr val="F05A28"/>
                </a:solidFill>
                <a:latin typeface="Verdana"/>
                <a:cs typeface="Verdana"/>
              </a:rPr>
              <a:t>team</a:t>
            </a:r>
            <a:r>
              <a:rPr sz="2400" spc="-595" dirty="0">
                <a:solidFill>
                  <a:srgbClr val="F05A28"/>
                </a:solidFill>
                <a:latin typeface="Verdana"/>
                <a:cs typeface="Verdana"/>
              </a:rPr>
              <a:t> </a:t>
            </a:r>
            <a:r>
              <a:rPr sz="2400" spc="40" dirty="0">
                <a:solidFill>
                  <a:srgbClr val="F05A28"/>
                </a:solidFill>
                <a:latin typeface="Verdana"/>
                <a:cs typeface="Verdana"/>
              </a:rPr>
              <a:t>workflow  </a:t>
            </a:r>
            <a:r>
              <a:rPr sz="2400" spc="10" dirty="0">
                <a:solidFill>
                  <a:srgbClr val="F05A28"/>
                </a:solidFill>
                <a:latin typeface="Verdana"/>
                <a:cs typeface="Verdana"/>
              </a:rPr>
              <a:t>Running </a:t>
            </a:r>
            <a:r>
              <a:rPr sz="2400" spc="30" dirty="0">
                <a:solidFill>
                  <a:srgbClr val="F05A28"/>
                </a:solidFill>
                <a:latin typeface="Verdana"/>
                <a:cs typeface="Verdana"/>
              </a:rPr>
              <a:t>additional </a:t>
            </a:r>
            <a:r>
              <a:rPr sz="2400" spc="80" dirty="0">
                <a:solidFill>
                  <a:srgbClr val="F05A28"/>
                </a:solidFill>
                <a:latin typeface="Verdana"/>
                <a:cs typeface="Verdana"/>
              </a:rPr>
              <a:t>code </a:t>
            </a:r>
            <a:r>
              <a:rPr sz="2400" spc="30" dirty="0">
                <a:solidFill>
                  <a:srgbClr val="F05A28"/>
                </a:solidFill>
                <a:latin typeface="Verdana"/>
                <a:cs typeface="Verdana"/>
              </a:rPr>
              <a:t>with</a:t>
            </a:r>
            <a:r>
              <a:rPr sz="2400" spc="-550" dirty="0">
                <a:solidFill>
                  <a:srgbClr val="F05A28"/>
                </a:solidFill>
                <a:latin typeface="Verdana"/>
                <a:cs typeface="Verdana"/>
              </a:rPr>
              <a:t> </a:t>
            </a:r>
            <a:r>
              <a:rPr sz="2400" spc="20" dirty="0">
                <a:solidFill>
                  <a:srgbClr val="F05A28"/>
                </a:solidFill>
                <a:latin typeface="Verdana"/>
                <a:cs typeface="Verdana"/>
              </a:rPr>
              <a:t>hooks  </a:t>
            </a:r>
            <a:r>
              <a:rPr sz="2400" spc="10" dirty="0">
                <a:solidFill>
                  <a:srgbClr val="F05A28"/>
                </a:solidFill>
                <a:latin typeface="Verdana"/>
                <a:cs typeface="Verdana"/>
              </a:rPr>
              <a:t>[BeforeScenario]</a:t>
            </a:r>
            <a:r>
              <a:rPr sz="2400" spc="-130" dirty="0">
                <a:solidFill>
                  <a:srgbClr val="F05A28"/>
                </a:solidFill>
                <a:latin typeface="Verdana"/>
                <a:cs typeface="Verdana"/>
              </a:rPr>
              <a:t> </a:t>
            </a:r>
            <a:r>
              <a:rPr sz="2400" spc="15" dirty="0">
                <a:solidFill>
                  <a:srgbClr val="F05A28"/>
                </a:solidFill>
                <a:latin typeface="Verdana"/>
                <a:cs typeface="Verdana"/>
              </a:rPr>
              <a:t>[</a:t>
            </a:r>
            <a:r>
              <a:rPr sz="2400" spc="15" dirty="0" err="1">
                <a:solidFill>
                  <a:srgbClr val="F05A28"/>
                </a:solidFill>
                <a:latin typeface="Verdana"/>
                <a:cs typeface="Verdana"/>
              </a:rPr>
              <a:t>AfterScenario</a:t>
            </a:r>
            <a:r>
              <a:rPr sz="2400" spc="15" dirty="0">
                <a:solidFill>
                  <a:srgbClr val="F05A28"/>
                </a:solidFill>
                <a:latin typeface="Verdana"/>
                <a:cs typeface="Verdana"/>
              </a:rPr>
              <a:t>]</a:t>
            </a:r>
            <a:endParaRPr lang="en-IN" sz="2400" spc="15" dirty="0">
              <a:solidFill>
                <a:srgbClr val="F05A28"/>
              </a:solidFill>
              <a:latin typeface="Verdana"/>
              <a:cs typeface="Verdana"/>
            </a:endParaRPr>
          </a:p>
          <a:p>
            <a:pPr marL="12700" marR="775335">
              <a:lnSpc>
                <a:spcPct val="162500"/>
              </a:lnSpc>
            </a:pPr>
            <a:r>
              <a:rPr lang="en-IN" sz="2400" spc="15" dirty="0">
                <a:solidFill>
                  <a:srgbClr val="F05A28"/>
                </a:solidFill>
                <a:latin typeface="Verdana"/>
                <a:cs typeface="Verdana"/>
              </a:rPr>
              <a:t>BDD- Specflow implementation on Project </a:t>
            </a:r>
            <a:endParaRPr sz="2400" dirty="0">
              <a:latin typeface="Verdana"/>
              <a:cs typeface="Verdana"/>
            </a:endParaRPr>
          </a:p>
        </p:txBody>
      </p:sp>
      <p:sp>
        <p:nvSpPr>
          <p:cNvPr id="5" name="object 5"/>
          <p:cNvSpPr txBox="1"/>
          <p:nvPr/>
        </p:nvSpPr>
        <p:spPr>
          <a:xfrm>
            <a:off x="1227136" y="1916480"/>
            <a:ext cx="2181225" cy="574040"/>
          </a:xfrm>
          <a:prstGeom prst="rect">
            <a:avLst/>
          </a:prstGeom>
        </p:spPr>
        <p:txBody>
          <a:bodyPr vert="horz" wrap="square" lIns="0" tIns="12700" rIns="0" bIns="0" rtlCol="0">
            <a:spAutoFit/>
          </a:bodyPr>
          <a:lstStyle/>
          <a:p>
            <a:pPr marL="12700">
              <a:lnSpc>
                <a:spcPct val="100000"/>
              </a:lnSpc>
              <a:spcBef>
                <a:spcPts val="100"/>
              </a:spcBef>
            </a:pPr>
            <a:r>
              <a:rPr sz="3600" spc="-160" dirty="0">
                <a:solidFill>
                  <a:srgbClr val="FFFFFF"/>
                </a:solidFill>
                <a:latin typeface="Verdana"/>
                <a:cs typeface="Verdana"/>
              </a:rPr>
              <a:t>S</a:t>
            </a:r>
            <a:r>
              <a:rPr sz="3600" spc="-75" dirty="0">
                <a:solidFill>
                  <a:srgbClr val="FFFFFF"/>
                </a:solidFill>
                <a:latin typeface="Verdana"/>
                <a:cs typeface="Verdana"/>
              </a:rPr>
              <a:t>u</a:t>
            </a:r>
            <a:r>
              <a:rPr sz="3600" spc="-105" dirty="0">
                <a:solidFill>
                  <a:srgbClr val="FFFFFF"/>
                </a:solidFill>
                <a:latin typeface="Verdana"/>
                <a:cs typeface="Verdana"/>
              </a:rPr>
              <a:t>mma</a:t>
            </a:r>
            <a:r>
              <a:rPr sz="3600" spc="-50" dirty="0">
                <a:solidFill>
                  <a:srgbClr val="FFFFFF"/>
                </a:solidFill>
                <a:latin typeface="Verdana"/>
                <a:cs typeface="Verdana"/>
              </a:rPr>
              <a:t>r</a:t>
            </a:r>
            <a:r>
              <a:rPr sz="3600" spc="-15" dirty="0">
                <a:solidFill>
                  <a:srgbClr val="FFFFFF"/>
                </a:solidFill>
                <a:latin typeface="Verdana"/>
                <a:cs typeface="Verdana"/>
              </a:rPr>
              <a:t>y</a:t>
            </a:r>
            <a:endParaRPr sz="3600">
              <a:latin typeface="Verdana"/>
              <a:cs typeface="Verdan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7790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3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EAFE7-7689-4E47-9F94-B13BDFC0E421}"/>
              </a:ext>
            </a:extLst>
          </p:cNvPr>
          <p:cNvSpPr>
            <a:spLocks noGrp="1"/>
          </p:cNvSpPr>
          <p:nvPr>
            <p:ph type="title"/>
          </p:nvPr>
        </p:nvSpPr>
        <p:spPr/>
        <p:txBody>
          <a:bodyPr>
            <a:normAutofit fontScale="90000"/>
          </a:bodyPr>
          <a:lstStyle/>
          <a:p>
            <a:br>
              <a:rPr lang="en-IN" b="1" i="1" dirty="0">
                <a:solidFill>
                  <a:srgbClr val="4A4A4A"/>
                </a:solidFill>
                <a:effectLst/>
                <a:latin typeface="open sans" panose="020B0606030504020204" pitchFamily="34" charset="0"/>
              </a:rPr>
            </a:br>
            <a:r>
              <a:rPr lang="en-IN" dirty="0"/>
              <a:t>Wrong Perception</a:t>
            </a:r>
            <a:br>
              <a:rPr lang="en-IN" b="1" i="0" dirty="0">
                <a:solidFill>
                  <a:srgbClr val="4A4A4A"/>
                </a:solidFill>
                <a:effectLst/>
                <a:latin typeface="open sans" panose="020B0606030504020204" pitchFamily="34" charset="0"/>
              </a:rPr>
            </a:br>
            <a:endParaRPr lang="en-IN" dirty="0"/>
          </a:p>
        </p:txBody>
      </p:sp>
      <p:pic>
        <p:nvPicPr>
          <p:cNvPr id="11" name="Picture 10">
            <a:extLst>
              <a:ext uri="{FF2B5EF4-FFF2-40B4-BE49-F238E27FC236}">
                <a16:creationId xmlns:a16="http://schemas.microsoft.com/office/drawing/2014/main" id="{F6F00A3D-0573-4FC5-AF6F-15F643384C66}"/>
              </a:ext>
            </a:extLst>
          </p:cNvPr>
          <p:cNvPicPr>
            <a:picLocks noChangeAspect="1"/>
          </p:cNvPicPr>
          <p:nvPr/>
        </p:nvPicPr>
        <p:blipFill>
          <a:blip r:embed="rId2"/>
          <a:stretch>
            <a:fillRect/>
          </a:stretch>
        </p:blipFill>
        <p:spPr>
          <a:xfrm>
            <a:off x="2160494" y="829130"/>
            <a:ext cx="8026494" cy="5924096"/>
          </a:xfrm>
          <a:prstGeom prst="rect">
            <a:avLst/>
          </a:prstGeom>
        </p:spPr>
      </p:pic>
    </p:spTree>
    <p:extLst>
      <p:ext uri="{BB962C8B-B14F-4D97-AF65-F5344CB8AC3E}">
        <p14:creationId xmlns:p14="http://schemas.microsoft.com/office/powerpoint/2010/main" val="408523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12"/>
            <a:ext cx="10363200" cy="1005254"/>
          </a:xfrm>
        </p:spPr>
        <p:txBody>
          <a:bodyPr>
            <a:noAutofit/>
          </a:bodyPr>
          <a:lstStyle/>
          <a:p>
            <a:r>
              <a:rPr lang="en-IN" dirty="0"/>
              <a:t>Behaviour Driven Development (BDD)</a:t>
            </a:r>
            <a:endParaRPr lang="en-US" sz="3600" dirty="0"/>
          </a:p>
        </p:txBody>
      </p:sp>
      <p:sp>
        <p:nvSpPr>
          <p:cNvPr id="3" name="Content Placeholder 2"/>
          <p:cNvSpPr>
            <a:spLocks noGrp="1"/>
          </p:cNvSpPr>
          <p:nvPr>
            <p:ph idx="1"/>
          </p:nvPr>
        </p:nvSpPr>
        <p:spPr>
          <a:xfrm>
            <a:off x="838200" y="1119342"/>
            <a:ext cx="10363200" cy="5186363"/>
          </a:xfrm>
        </p:spPr>
        <p:txBody>
          <a:bodyPr>
            <a:noAutofit/>
          </a:bodyPr>
          <a:lstStyle/>
          <a:p>
            <a:pPr marL="0" indent="0" algn="l">
              <a:buNone/>
            </a:pPr>
            <a:r>
              <a:rPr lang="en-US" dirty="0"/>
              <a:t>Behavior Driven testing is an extension of TDD. </a:t>
            </a:r>
          </a:p>
          <a:p>
            <a:pPr marL="0" indent="0" algn="l">
              <a:buNone/>
            </a:pPr>
            <a:endParaRPr lang="en-US" dirty="0"/>
          </a:p>
          <a:p>
            <a:pPr marL="0" indent="0" algn="l">
              <a:buNone/>
            </a:pPr>
            <a:r>
              <a:rPr lang="en-US" dirty="0"/>
              <a:t>The major differences : </a:t>
            </a:r>
          </a:p>
          <a:p>
            <a:r>
              <a:rPr lang="en-US" dirty="0"/>
              <a:t>Tests are written in plain descriptive English type grammar</a:t>
            </a:r>
          </a:p>
          <a:p>
            <a:r>
              <a:rPr lang="en-US" dirty="0"/>
              <a:t>Tests are explained as behavior of application and are more user-focused</a:t>
            </a:r>
          </a:p>
          <a:p>
            <a:r>
              <a:rPr lang="en-US" dirty="0"/>
              <a:t>Using examples to clarify requirements</a:t>
            </a:r>
          </a:p>
          <a:p>
            <a:pPr marL="0" indent="0" algn="l">
              <a:buNone/>
            </a:pPr>
            <a:endParaRPr lang="en-US" dirty="0"/>
          </a:p>
          <a:p>
            <a:pPr algn="l"/>
            <a:endParaRPr lang="en-US" dirty="0"/>
          </a:p>
          <a:p>
            <a:pPr marL="457200" lvl="1" indent="0">
              <a:buNone/>
            </a:pPr>
            <a:br>
              <a:rPr lang="en-US" sz="2000" dirty="0"/>
            </a:br>
            <a:br>
              <a:rPr lang="en-US" sz="2000" dirty="0"/>
            </a:br>
            <a:endParaRPr lang="en-US" sz="2000" b="0" i="0" dirty="0">
              <a:solidFill>
                <a:srgbClr val="212529"/>
              </a:solidFill>
              <a:effectLst/>
              <a:latin typeface="open sans" panose="020B0606030504020204" pitchFamily="34" charset="0"/>
            </a:endParaRPr>
          </a:p>
          <a:p>
            <a:pPr lvl="1"/>
            <a:endParaRPr lang="en-US" sz="2800" dirty="0"/>
          </a:p>
          <a:p>
            <a:pPr marL="457200" lvl="1" indent="0">
              <a:buNone/>
            </a:pPr>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13</a:t>
            </a:fld>
            <a:endParaRPr lang="en-US"/>
          </a:p>
        </p:txBody>
      </p:sp>
    </p:spTree>
    <p:extLst>
      <p:ext uri="{BB962C8B-B14F-4D97-AF65-F5344CB8AC3E}">
        <p14:creationId xmlns:p14="http://schemas.microsoft.com/office/powerpoint/2010/main" val="425490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12"/>
            <a:ext cx="10363200" cy="1005254"/>
          </a:xfrm>
        </p:spPr>
        <p:txBody>
          <a:bodyPr>
            <a:noAutofit/>
          </a:bodyPr>
          <a:lstStyle/>
          <a:p>
            <a:br>
              <a:rPr lang="en-IN" b="1" i="0" dirty="0">
                <a:solidFill>
                  <a:srgbClr val="4A4A4A"/>
                </a:solidFill>
                <a:effectLst/>
                <a:latin typeface="open sans" panose="020B0606030504020204" pitchFamily="34" charset="0"/>
              </a:rPr>
            </a:br>
            <a:r>
              <a:rPr lang="en-IN" dirty="0"/>
              <a:t>Features of BDD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lvl="1"/>
            <a:endParaRPr lang="en-US" sz="2800" dirty="0"/>
          </a:p>
          <a:p>
            <a:pPr lvl="1"/>
            <a:r>
              <a:rPr lang="en-US" sz="2800" dirty="0"/>
              <a:t>Shifting from thinking in "tests" to thinking in "behavior“</a:t>
            </a:r>
          </a:p>
          <a:p>
            <a:pPr lvl="1"/>
            <a:r>
              <a:rPr lang="en-US" sz="2800" dirty="0"/>
              <a:t>Collaboration between Business stakeholders, Business Analysts, QA Team and developers</a:t>
            </a:r>
          </a:p>
          <a:p>
            <a:pPr lvl="1"/>
            <a:r>
              <a:rPr lang="en-US" sz="2800" dirty="0"/>
              <a:t>Ubiquitous language, it is easy to describe</a:t>
            </a:r>
          </a:p>
          <a:p>
            <a:pPr lvl="1"/>
            <a:r>
              <a:rPr lang="en-US" sz="2800" dirty="0"/>
              <a:t>Driven by Business Value</a:t>
            </a:r>
          </a:p>
          <a:p>
            <a:pPr lvl="1"/>
            <a:r>
              <a:rPr lang="en-US" sz="2800" dirty="0"/>
              <a:t>Extends Test-Driven Development (TDD) by utilizing natural language that non-technical stakeholders can understand</a:t>
            </a:r>
            <a:br>
              <a:rPr lang="en-US" sz="2000" dirty="0"/>
            </a:br>
            <a:br>
              <a:rPr lang="en-US" sz="2000" dirty="0"/>
            </a:br>
            <a:endParaRPr lang="en-US" sz="2000" b="0" i="0" dirty="0">
              <a:solidFill>
                <a:srgbClr val="212529"/>
              </a:solidFill>
              <a:effectLst/>
              <a:latin typeface="open sans" panose="020B0606030504020204" pitchFamily="34" charset="0"/>
            </a:endParaRPr>
          </a:p>
          <a:p>
            <a:pPr lvl="1"/>
            <a:endParaRPr lang="en-US" sz="2800" dirty="0"/>
          </a:p>
          <a:p>
            <a:pPr marL="457200" lvl="1" indent="0">
              <a:buNone/>
            </a:pPr>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14</a:t>
            </a:fld>
            <a:endParaRPr lang="en-US"/>
          </a:p>
        </p:txBody>
      </p:sp>
    </p:spTree>
    <p:extLst>
      <p:ext uri="{BB962C8B-B14F-4D97-AF65-F5344CB8AC3E}">
        <p14:creationId xmlns:p14="http://schemas.microsoft.com/office/powerpoint/2010/main" val="248148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363200" cy="1005254"/>
          </a:xfrm>
        </p:spPr>
        <p:txBody>
          <a:bodyPr>
            <a:noAutofit/>
          </a:bodyPr>
          <a:lstStyle/>
          <a:p>
            <a:br>
              <a:rPr lang="en-IN" dirty="0"/>
            </a:br>
            <a:r>
              <a:rPr lang="en-IN" sz="4000" dirty="0"/>
              <a:t>Acceptance Test Driven Development (ATDD)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marL="457200" lvl="1" indent="0">
              <a:buNone/>
            </a:pPr>
            <a:endParaRPr lang="en-US" sz="2800" dirty="0"/>
          </a:p>
          <a:p>
            <a:pPr marL="457200" lvl="1" indent="0">
              <a:buNone/>
            </a:pPr>
            <a:r>
              <a:rPr lang="en-US" dirty="0"/>
              <a:t>Acceptance Test-Driven Development is very similar to Behavioral-Driven Development. </a:t>
            </a:r>
          </a:p>
          <a:p>
            <a:pPr marL="457200" lvl="1" indent="0">
              <a:buNone/>
            </a:pPr>
            <a:r>
              <a:rPr lang="en-US" dirty="0"/>
              <a:t>However, </a:t>
            </a:r>
            <a:r>
              <a:rPr lang="en-US" dirty="0">
                <a:solidFill>
                  <a:srgbClr val="00B050"/>
                </a:solidFill>
              </a:rPr>
              <a:t>a key difference </a:t>
            </a:r>
            <a:r>
              <a:rPr lang="en-US" dirty="0"/>
              <a:t>between them is: BDD focuses more on the behavior of the feature, whereas ATDD focuses on capturing the accurate requirements.</a:t>
            </a:r>
          </a:p>
          <a:p>
            <a:pPr marL="457200" lvl="1" indent="0">
              <a:buNone/>
            </a:pPr>
            <a:endParaRPr lang="en-US" sz="2000" b="0" i="0" dirty="0">
              <a:solidFill>
                <a:srgbClr val="212529"/>
              </a:solidFill>
              <a:effectLst/>
              <a:latin typeface="open sans" panose="020B0606030504020204" pitchFamily="34" charset="0"/>
            </a:endParaRPr>
          </a:p>
          <a:p>
            <a:pPr marL="457200" lvl="1" indent="0">
              <a:buNone/>
            </a:pPr>
            <a:r>
              <a:rPr lang="en-US" b="0" i="0" dirty="0">
                <a:solidFill>
                  <a:srgbClr val="333333"/>
                </a:solidFill>
                <a:effectLst/>
                <a:latin typeface="myriad-pro"/>
              </a:rPr>
              <a:t>Some of the key practices in ATDD:</a:t>
            </a:r>
          </a:p>
          <a:p>
            <a:pPr lvl="1"/>
            <a:r>
              <a:rPr lang="en-US" dirty="0"/>
              <a:t>Analyzing and discussing the real-world scenarios</a:t>
            </a:r>
          </a:p>
          <a:p>
            <a:pPr lvl="1"/>
            <a:r>
              <a:rPr lang="en-US" dirty="0"/>
              <a:t>Deciding the acceptance criteria for those test scenarios</a:t>
            </a:r>
          </a:p>
          <a:p>
            <a:pPr lvl="1"/>
            <a:r>
              <a:rPr lang="en-US" dirty="0"/>
              <a:t>Automating the acceptance test cases</a:t>
            </a:r>
          </a:p>
          <a:p>
            <a:pPr lvl="1"/>
            <a:r>
              <a:rPr lang="en-US" dirty="0"/>
              <a:t>Focusing on the development of those requirement cases</a:t>
            </a: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15</a:t>
            </a:fld>
            <a:endParaRPr lang="en-US"/>
          </a:p>
        </p:txBody>
      </p:sp>
    </p:spTree>
    <p:extLst>
      <p:ext uri="{BB962C8B-B14F-4D97-AF65-F5344CB8AC3E}">
        <p14:creationId xmlns:p14="http://schemas.microsoft.com/office/powerpoint/2010/main" val="23765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363200" cy="1005254"/>
          </a:xfrm>
        </p:spPr>
        <p:txBody>
          <a:bodyPr>
            <a:noAutofit/>
          </a:bodyPr>
          <a:lstStyle/>
          <a:p>
            <a:br>
              <a:rPr lang="en-IN" dirty="0"/>
            </a:br>
            <a:r>
              <a:rPr lang="en-US" altLang="en-US" sz="4000" dirty="0"/>
              <a:t>Key Differences: TDD vs BDD vs ATDD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marL="457200" lvl="1" indent="0">
              <a:buNone/>
            </a:pPr>
            <a:endParaRPr lang="en-US" sz="2800" dirty="0"/>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16</a:t>
            </a:fld>
            <a:endParaRPr lang="en-US"/>
          </a:p>
        </p:txBody>
      </p:sp>
      <p:graphicFrame>
        <p:nvGraphicFramePr>
          <p:cNvPr id="4" name="Table 3">
            <a:extLst>
              <a:ext uri="{FF2B5EF4-FFF2-40B4-BE49-F238E27FC236}">
                <a16:creationId xmlns:a16="http://schemas.microsoft.com/office/drawing/2014/main" id="{B87851D3-EAE1-40F9-81D6-C1A9618DED58}"/>
              </a:ext>
            </a:extLst>
          </p:cNvPr>
          <p:cNvGraphicFramePr>
            <a:graphicFrameLocks noGrp="1"/>
          </p:cNvGraphicFramePr>
          <p:nvPr>
            <p:extLst>
              <p:ext uri="{D42A27DB-BD31-4B8C-83A1-F6EECF244321}">
                <p14:modId xmlns:p14="http://schemas.microsoft.com/office/powerpoint/2010/main" val="1857715780"/>
              </p:ext>
            </p:extLst>
          </p:nvPr>
        </p:nvGraphicFramePr>
        <p:xfrm>
          <a:off x="733854" y="1398804"/>
          <a:ext cx="9754852" cy="4643408"/>
        </p:xfrm>
        <a:graphic>
          <a:graphicData uri="http://schemas.openxmlformats.org/drawingml/2006/table">
            <a:tbl>
              <a:tblPr/>
              <a:tblGrid>
                <a:gridCol w="1409753">
                  <a:extLst>
                    <a:ext uri="{9D8B030D-6E8A-4147-A177-3AD203B41FA5}">
                      <a16:colId xmlns:a16="http://schemas.microsoft.com/office/drawing/2014/main" val="348077202"/>
                    </a:ext>
                  </a:extLst>
                </a:gridCol>
                <a:gridCol w="2529398">
                  <a:extLst>
                    <a:ext uri="{9D8B030D-6E8A-4147-A177-3AD203B41FA5}">
                      <a16:colId xmlns:a16="http://schemas.microsoft.com/office/drawing/2014/main" val="2334234242"/>
                    </a:ext>
                  </a:extLst>
                </a:gridCol>
                <a:gridCol w="3085099">
                  <a:extLst>
                    <a:ext uri="{9D8B030D-6E8A-4147-A177-3AD203B41FA5}">
                      <a16:colId xmlns:a16="http://schemas.microsoft.com/office/drawing/2014/main" val="751796596"/>
                    </a:ext>
                  </a:extLst>
                </a:gridCol>
                <a:gridCol w="2730602">
                  <a:extLst>
                    <a:ext uri="{9D8B030D-6E8A-4147-A177-3AD203B41FA5}">
                      <a16:colId xmlns:a16="http://schemas.microsoft.com/office/drawing/2014/main" val="3644258642"/>
                    </a:ext>
                  </a:extLst>
                </a:gridCol>
              </a:tblGrid>
              <a:tr h="534822">
                <a:tc>
                  <a:txBody>
                    <a:bodyPr/>
                    <a:lstStyle/>
                    <a:p>
                      <a:pPr algn="l" fontAlgn="t"/>
                      <a:r>
                        <a:rPr lang="en-IN" sz="1200" b="1" dirty="0">
                          <a:effectLst/>
                          <a:latin typeface="Verdana" panose="020B0604030504040204" pitchFamily="34" charset="0"/>
                          <a:ea typeface="Verdana" panose="020B0604030504040204" pitchFamily="34" charset="0"/>
                        </a:rPr>
                        <a:t>Parameters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tc>
                  <a:txBody>
                    <a:bodyPr/>
                    <a:lstStyle/>
                    <a:p>
                      <a:pPr algn="l" fontAlgn="t"/>
                      <a:r>
                        <a:rPr lang="en-IN" sz="1200" b="1">
                          <a:effectLst/>
                          <a:latin typeface="Verdana" panose="020B0604030504040204" pitchFamily="34" charset="0"/>
                          <a:ea typeface="Verdana" panose="020B0604030504040204" pitchFamily="34" charset="0"/>
                        </a:rPr>
                        <a:t>TDD</a:t>
                      </a:r>
                      <a:endParaRPr lang="en-IN" sz="120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tc>
                  <a:txBody>
                    <a:bodyPr/>
                    <a:lstStyle/>
                    <a:p>
                      <a:pPr algn="l" fontAlgn="t"/>
                      <a:r>
                        <a:rPr lang="en-IN" sz="1200" b="1">
                          <a:effectLst/>
                          <a:latin typeface="Verdana" panose="020B0604030504040204" pitchFamily="34" charset="0"/>
                          <a:ea typeface="Verdana" panose="020B0604030504040204" pitchFamily="34" charset="0"/>
                        </a:rPr>
                        <a:t>BDD</a:t>
                      </a:r>
                      <a:endParaRPr lang="en-IN" sz="120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tc>
                  <a:txBody>
                    <a:bodyPr/>
                    <a:lstStyle/>
                    <a:p>
                      <a:pPr algn="l" fontAlgn="t"/>
                      <a:r>
                        <a:rPr lang="en-IN" sz="1200" b="1" dirty="0">
                          <a:effectLst/>
                          <a:latin typeface="Verdana" panose="020B0604030504040204" pitchFamily="34" charset="0"/>
                          <a:ea typeface="Verdana" panose="020B0604030504040204" pitchFamily="34" charset="0"/>
                        </a:rPr>
                        <a:t>ATDD</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extLst>
                  <a:ext uri="{0D108BD9-81ED-4DB2-BD59-A6C34878D82A}">
                    <a16:rowId xmlns:a16="http://schemas.microsoft.com/office/drawing/2014/main" val="427413843"/>
                  </a:ext>
                </a:extLst>
              </a:tr>
              <a:tr h="838097">
                <a:tc>
                  <a:txBody>
                    <a:bodyPr/>
                    <a:lstStyle/>
                    <a:p>
                      <a:pPr algn="ctr" fontAlgn="t"/>
                      <a:r>
                        <a:rPr lang="en-IN" sz="1200" b="1" dirty="0">
                          <a:effectLst/>
                          <a:latin typeface="Verdana" panose="020B0604030504040204" pitchFamily="34" charset="0"/>
                          <a:ea typeface="Verdana" panose="020B0604030504040204" pitchFamily="34" charset="0"/>
                        </a:rPr>
                        <a:t>Definition</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effectLst/>
                          <a:latin typeface="Verdana" panose="020B0604030504040204" pitchFamily="34" charset="0"/>
                          <a:ea typeface="Verdana" panose="020B0604030504040204" pitchFamily="34" charset="0"/>
                        </a:rPr>
                        <a:t>TDD is a development technique that focuses more on the implementation of a feature</a:t>
                      </a: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dirty="0">
                          <a:effectLst/>
                          <a:latin typeface="Verdana" panose="020B0604030504040204" pitchFamily="34" charset="0"/>
                          <a:ea typeface="Verdana" panose="020B0604030504040204" pitchFamily="34" charset="0"/>
                        </a:rPr>
                        <a:t>BDD is a development technique that focuses on the system’s behavior</a:t>
                      </a: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a:effectLst/>
                          <a:latin typeface="Verdana" panose="020B0604030504040204" pitchFamily="34" charset="0"/>
                          <a:ea typeface="Verdana" panose="020B0604030504040204" pitchFamily="34" charset="0"/>
                        </a:rPr>
                        <a:t>ATDD is a technique similar to BDD focusing more on capturing the requirements</a:t>
                      </a: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51114725"/>
                  </a:ext>
                </a:extLst>
              </a:tr>
              <a:tr h="706830">
                <a:tc>
                  <a:txBody>
                    <a:bodyPr/>
                    <a:lstStyle/>
                    <a:p>
                      <a:pPr algn="ctr" fontAlgn="t"/>
                      <a:r>
                        <a:rPr lang="en-IN" sz="1200" b="1" dirty="0">
                          <a:effectLst/>
                          <a:latin typeface="Verdana" panose="020B0604030504040204" pitchFamily="34" charset="0"/>
                          <a:ea typeface="Verdana" panose="020B0604030504040204" pitchFamily="34" charset="0"/>
                        </a:rPr>
                        <a:t>Participants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Developer</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Developers, Customer, QAs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Developers, Customers, QAs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39015409"/>
                  </a:ext>
                </a:extLst>
              </a:tr>
              <a:tr h="888585">
                <a:tc>
                  <a:txBody>
                    <a:bodyPr/>
                    <a:lstStyle/>
                    <a:p>
                      <a:pPr algn="ctr" fontAlgn="t"/>
                      <a:r>
                        <a:rPr lang="en-IN" sz="1200" b="1" dirty="0">
                          <a:effectLst/>
                          <a:latin typeface="Verdana" panose="020B0604030504040204" pitchFamily="34" charset="0"/>
                          <a:ea typeface="Verdana" panose="020B0604030504040204" pitchFamily="34" charset="0"/>
                        </a:rPr>
                        <a:t>Language used</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b="0">
                          <a:effectLst/>
                          <a:latin typeface="Verdana" panose="020B0604030504040204" pitchFamily="34" charset="0"/>
                          <a:ea typeface="Verdana" panose="020B0604030504040204" pitchFamily="34" charset="0"/>
                        </a:rPr>
                        <a:t>Written in a language similar to the one used for feature development (Eg. Java, Python, etc)</a:t>
                      </a:r>
                      <a:endParaRPr lang="en-US" sz="120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Simple English, (Gherkin) </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Simple English, Gherkin </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48213066"/>
                  </a:ext>
                </a:extLst>
              </a:tr>
              <a:tr h="504878">
                <a:tc>
                  <a:txBody>
                    <a:bodyPr/>
                    <a:lstStyle/>
                    <a:p>
                      <a:pPr algn="ctr" fontAlgn="t"/>
                      <a:r>
                        <a:rPr lang="en-IN" sz="1200" b="1" dirty="0">
                          <a:effectLst/>
                          <a:latin typeface="Verdana" panose="020B0604030504040204" pitchFamily="34" charset="0"/>
                          <a:ea typeface="Verdana" panose="020B0604030504040204" pitchFamily="34" charset="0"/>
                        </a:rPr>
                        <a:t>Main Focus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a:effectLst/>
                          <a:latin typeface="Verdana" panose="020B0604030504040204" pitchFamily="34" charset="0"/>
                          <a:ea typeface="Verdana" panose="020B0604030504040204" pitchFamily="34" charset="0"/>
                        </a:rPr>
                        <a:t>Unit Tests</a:t>
                      </a:r>
                      <a:endParaRPr lang="en-IN" sz="120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Understanding Requirements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200" b="0" dirty="0">
                          <a:effectLst/>
                          <a:latin typeface="Verdana" panose="020B0604030504040204" pitchFamily="34" charset="0"/>
                          <a:ea typeface="Verdana" panose="020B0604030504040204" pitchFamily="34" charset="0"/>
                        </a:rPr>
                        <a:t>Writing Acceptance Tests</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65389920"/>
                  </a:ext>
                </a:extLst>
              </a:tr>
              <a:tr h="1170196">
                <a:tc>
                  <a:txBody>
                    <a:bodyPr/>
                    <a:lstStyle/>
                    <a:p>
                      <a:pPr algn="ctr" fontAlgn="t"/>
                      <a:r>
                        <a:rPr lang="en-IN" sz="1200" b="1" dirty="0">
                          <a:effectLst/>
                          <a:latin typeface="Verdana" panose="020B0604030504040204" pitchFamily="34" charset="0"/>
                          <a:ea typeface="Verdana" panose="020B0604030504040204" pitchFamily="34" charset="0"/>
                        </a:rPr>
                        <a:t>Tools used</a:t>
                      </a:r>
                      <a:endParaRPr lang="en-IN"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b="0" dirty="0" err="1">
                          <a:effectLst/>
                          <a:latin typeface="Verdana" panose="020B0604030504040204" pitchFamily="34" charset="0"/>
                          <a:ea typeface="Verdana" panose="020B0604030504040204" pitchFamily="34" charset="0"/>
                        </a:rPr>
                        <a:t>JDave</a:t>
                      </a:r>
                      <a:r>
                        <a:rPr lang="en-US" sz="1200" b="0" dirty="0">
                          <a:effectLst/>
                          <a:latin typeface="Verdana" panose="020B0604030504040204" pitchFamily="34" charset="0"/>
                          <a:ea typeface="Verdana" panose="020B0604030504040204" pitchFamily="34" charset="0"/>
                        </a:rPr>
                        <a:t>, </a:t>
                      </a:r>
                      <a:r>
                        <a:rPr lang="en-US" sz="1200" b="0" u="sng" dirty="0">
                          <a:solidFill>
                            <a:srgbClr val="0070F0"/>
                          </a:solidFill>
                          <a:effectLst/>
                          <a:latin typeface="Verdana" panose="020B0604030504040204" pitchFamily="34" charset="0"/>
                          <a:ea typeface="Verdana" panose="020B0604030504040204" pitchFamily="34" charset="0"/>
                          <a:hlinkClick r:id="rId2" tooltip="Cucumber Testing tool"/>
                        </a:rPr>
                        <a:t>Cucumber</a:t>
                      </a:r>
                      <a:r>
                        <a:rPr lang="en-US" sz="1200" b="0" dirty="0">
                          <a:effectLst/>
                          <a:latin typeface="Verdana" panose="020B0604030504040204" pitchFamily="34" charset="0"/>
                          <a:ea typeface="Verdana" panose="020B0604030504040204" pitchFamily="34" charset="0"/>
                        </a:rPr>
                        <a:t>, </a:t>
                      </a:r>
                      <a:r>
                        <a:rPr lang="en-US" sz="1200" b="0" dirty="0" err="1">
                          <a:effectLst/>
                          <a:latin typeface="Verdana" panose="020B0604030504040204" pitchFamily="34" charset="0"/>
                          <a:ea typeface="Verdana" panose="020B0604030504040204" pitchFamily="34" charset="0"/>
                        </a:rPr>
                        <a:t>JBehave</a:t>
                      </a:r>
                      <a:r>
                        <a:rPr lang="en-US" sz="1200" b="0" dirty="0">
                          <a:effectLst/>
                          <a:latin typeface="Verdana" panose="020B0604030504040204" pitchFamily="34" charset="0"/>
                          <a:ea typeface="Verdana" panose="020B0604030504040204" pitchFamily="34" charset="0"/>
                        </a:rPr>
                        <a:t>, </a:t>
                      </a:r>
                      <a:r>
                        <a:rPr lang="en-US" sz="1200" b="0" dirty="0" err="1">
                          <a:effectLst/>
                          <a:latin typeface="Verdana" panose="020B0604030504040204" pitchFamily="34" charset="0"/>
                          <a:ea typeface="Verdana" panose="020B0604030504040204" pitchFamily="34" charset="0"/>
                        </a:rPr>
                        <a:t>BeanSpec</a:t>
                      </a:r>
                      <a:r>
                        <a:rPr lang="en-US" sz="1200" b="0" dirty="0">
                          <a:effectLst/>
                          <a:latin typeface="Verdana" panose="020B0604030504040204" pitchFamily="34" charset="0"/>
                          <a:ea typeface="Verdana" panose="020B0604030504040204" pitchFamily="34" charset="0"/>
                        </a:rPr>
                        <a:t>, Gherkin </a:t>
                      </a:r>
                      <a:r>
                        <a:rPr lang="en-US" sz="1200" b="0" dirty="0" err="1">
                          <a:effectLst/>
                          <a:latin typeface="Verdana" panose="020B0604030504040204" pitchFamily="34" charset="0"/>
                          <a:ea typeface="Verdana" panose="020B0604030504040204" pitchFamily="34" charset="0"/>
                        </a:rPr>
                        <a:t>Concordian</a:t>
                      </a:r>
                      <a:r>
                        <a:rPr lang="en-US" sz="1200" b="0" dirty="0">
                          <a:effectLst/>
                          <a:latin typeface="Verdana" panose="020B0604030504040204" pitchFamily="34" charset="0"/>
                          <a:ea typeface="Verdana" panose="020B0604030504040204" pitchFamily="34" charset="0"/>
                        </a:rPr>
                        <a:t>, </a:t>
                      </a:r>
                      <a:r>
                        <a:rPr lang="en-US" sz="1200" b="0" dirty="0" err="1">
                          <a:effectLst/>
                          <a:latin typeface="Verdana" panose="020B0604030504040204" pitchFamily="34" charset="0"/>
                          <a:ea typeface="Verdana" panose="020B0604030504040204" pitchFamily="34" charset="0"/>
                        </a:rPr>
                        <a:t>FitNesse</a:t>
                      </a:r>
                      <a:endParaRPr lang="en-US"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b="0">
                          <a:effectLst/>
                          <a:latin typeface="Verdana" panose="020B0604030504040204" pitchFamily="34" charset="0"/>
                          <a:ea typeface="Verdana" panose="020B0604030504040204" pitchFamily="34" charset="0"/>
                        </a:rPr>
                        <a:t>Gherkin, Dave, Cucumber, JBehave, Spec Flow, BeanSpec, Concordian</a:t>
                      </a:r>
                      <a:endParaRPr lang="en-US" sz="120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200" b="0" u="sng" dirty="0">
                          <a:solidFill>
                            <a:srgbClr val="0070F0"/>
                          </a:solidFill>
                          <a:effectLst/>
                          <a:latin typeface="Verdana" panose="020B0604030504040204" pitchFamily="34" charset="0"/>
                          <a:ea typeface="Verdana" panose="020B0604030504040204" pitchFamily="34" charset="0"/>
                          <a:hlinkClick r:id="rId3" tooltip="TestNG Framework"/>
                        </a:rPr>
                        <a:t>TestNG</a:t>
                      </a:r>
                      <a:r>
                        <a:rPr lang="en-US" sz="1200" b="0" dirty="0">
                          <a:effectLst/>
                          <a:latin typeface="Verdana" panose="020B0604030504040204" pitchFamily="34" charset="0"/>
                          <a:ea typeface="Verdana" panose="020B0604030504040204" pitchFamily="34" charset="0"/>
                        </a:rPr>
                        <a:t>, </a:t>
                      </a:r>
                      <a:r>
                        <a:rPr lang="en-US" sz="1200" b="0" dirty="0" err="1">
                          <a:effectLst/>
                          <a:latin typeface="Verdana" panose="020B0604030504040204" pitchFamily="34" charset="0"/>
                          <a:ea typeface="Verdana" panose="020B0604030504040204" pitchFamily="34" charset="0"/>
                        </a:rPr>
                        <a:t>FitNesse</a:t>
                      </a:r>
                      <a:r>
                        <a:rPr lang="en-US" sz="1200" b="0" dirty="0">
                          <a:effectLst/>
                          <a:latin typeface="Verdana" panose="020B0604030504040204" pitchFamily="34" charset="0"/>
                          <a:ea typeface="Verdana" panose="020B0604030504040204" pitchFamily="34" charset="0"/>
                        </a:rPr>
                        <a:t>, </a:t>
                      </a:r>
                      <a:r>
                        <a:rPr lang="en-US" sz="1200" b="0" dirty="0" err="1">
                          <a:effectLst/>
                          <a:latin typeface="Verdana" panose="020B0604030504040204" pitchFamily="34" charset="0"/>
                          <a:ea typeface="Verdana" panose="020B0604030504040204" pitchFamily="34" charset="0"/>
                        </a:rPr>
                        <a:t>EasyB</a:t>
                      </a:r>
                      <a:r>
                        <a:rPr lang="en-US" sz="1200" b="0" dirty="0">
                          <a:effectLst/>
                          <a:latin typeface="Verdana" panose="020B0604030504040204" pitchFamily="34" charset="0"/>
                          <a:ea typeface="Verdana" panose="020B0604030504040204" pitchFamily="34" charset="0"/>
                        </a:rPr>
                        <a:t>, Spectacular, </a:t>
                      </a:r>
                      <a:r>
                        <a:rPr lang="en-US" sz="1200" b="0" dirty="0" err="1">
                          <a:effectLst/>
                          <a:latin typeface="Verdana" panose="020B0604030504040204" pitchFamily="34" charset="0"/>
                          <a:ea typeface="Verdana" panose="020B0604030504040204" pitchFamily="34" charset="0"/>
                        </a:rPr>
                        <a:t>Concordian</a:t>
                      </a:r>
                      <a:r>
                        <a:rPr lang="en-US" sz="1200" b="0" dirty="0">
                          <a:effectLst/>
                          <a:latin typeface="Verdana" panose="020B0604030504040204" pitchFamily="34" charset="0"/>
                          <a:ea typeface="Verdana" panose="020B0604030504040204" pitchFamily="34" charset="0"/>
                        </a:rPr>
                        <a:t>, Thucydides </a:t>
                      </a:r>
                      <a:endParaRPr lang="en-US" sz="1200" dirty="0">
                        <a:effectLst/>
                        <a:latin typeface="Verdana" panose="020B0604030504040204" pitchFamily="34" charset="0"/>
                        <a:ea typeface="Verdana" panose="020B0604030504040204" pitchFamily="34" charset="0"/>
                      </a:endParaRPr>
                    </a:p>
                  </a:txBody>
                  <a:tcPr marL="28186" marR="28186" marT="28186" marB="28186">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53644475"/>
                  </a:ext>
                </a:extLst>
              </a:tr>
            </a:tbl>
          </a:graphicData>
        </a:graphic>
      </p:graphicFrame>
    </p:spTree>
    <p:extLst>
      <p:ext uri="{BB962C8B-B14F-4D97-AF65-F5344CB8AC3E}">
        <p14:creationId xmlns:p14="http://schemas.microsoft.com/office/powerpoint/2010/main" val="332327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174" y="2186126"/>
            <a:ext cx="10515600" cy="1242874"/>
          </a:xfrm>
        </p:spPr>
        <p:txBody>
          <a:bodyPr>
            <a:normAutofit fontScale="90000"/>
          </a:bodyPr>
          <a:lstStyle/>
          <a:p>
            <a:r>
              <a:rPr lang="en-US" dirty="0"/>
              <a:t>Section2 – </a:t>
            </a:r>
            <a:r>
              <a:rPr lang="en-IN" dirty="0"/>
              <a:t>BDD Implementation with Specflow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he-IL" dirty="0"/>
          </a:p>
        </p:txBody>
      </p:sp>
      <p:sp>
        <p:nvSpPr>
          <p:cNvPr id="3" name="Subtitle 2"/>
          <p:cNvSpPr>
            <a:spLocks noGrp="1"/>
          </p:cNvSpPr>
          <p:nvPr>
            <p:ph type="subTitle" idx="1"/>
          </p:nvPr>
        </p:nvSpPr>
        <p:spPr/>
        <p:txBody>
          <a:bodyPr/>
          <a:lstStyle/>
          <a:p>
            <a:pPr rtl="0"/>
            <a:endParaRPr lang="he-IL" dirty="0"/>
          </a:p>
        </p:txBody>
      </p:sp>
    </p:spTree>
    <p:extLst>
      <p:ext uri="{BB962C8B-B14F-4D97-AF65-F5344CB8AC3E}">
        <p14:creationId xmlns:p14="http://schemas.microsoft.com/office/powerpoint/2010/main" val="428639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168900" y="1071981"/>
            <a:ext cx="6280150" cy="5054600"/>
          </a:xfrm>
          <a:prstGeom prst="rect">
            <a:avLst/>
          </a:prstGeom>
        </p:spPr>
        <p:txBody>
          <a:bodyPr vert="horz" wrap="square" lIns="0" tIns="12700" rIns="0" bIns="0" rtlCol="0">
            <a:spAutoFit/>
          </a:bodyPr>
          <a:lstStyle/>
          <a:p>
            <a:pPr marL="12700" marR="5080">
              <a:lnSpc>
                <a:spcPct val="100000"/>
              </a:lnSpc>
              <a:spcBef>
                <a:spcPts val="100"/>
              </a:spcBef>
            </a:pPr>
            <a:r>
              <a:rPr sz="2400" spc="15" dirty="0">
                <a:solidFill>
                  <a:srgbClr val="F05A28"/>
                </a:solidFill>
                <a:latin typeface="Verdana"/>
                <a:cs typeface="Verdana"/>
              </a:rPr>
              <a:t>Benefits </a:t>
            </a:r>
            <a:r>
              <a:rPr sz="2400" spc="85" dirty="0">
                <a:solidFill>
                  <a:srgbClr val="F05A28"/>
                </a:solidFill>
                <a:latin typeface="Verdana"/>
                <a:cs typeface="Verdana"/>
              </a:rPr>
              <a:t>of </a:t>
            </a:r>
            <a:r>
              <a:rPr sz="2400" spc="-15" dirty="0">
                <a:solidFill>
                  <a:srgbClr val="F05A28"/>
                </a:solidFill>
                <a:latin typeface="Verdana"/>
                <a:cs typeface="Verdana"/>
              </a:rPr>
              <a:t>business </a:t>
            </a:r>
            <a:r>
              <a:rPr sz="2400" spc="15" dirty="0">
                <a:solidFill>
                  <a:srgbClr val="F05A28"/>
                </a:solidFill>
                <a:latin typeface="Verdana"/>
                <a:cs typeface="Verdana"/>
              </a:rPr>
              <a:t>readable</a:t>
            </a:r>
            <a:r>
              <a:rPr sz="2400" spc="-515" dirty="0">
                <a:solidFill>
                  <a:srgbClr val="F05A28"/>
                </a:solidFill>
                <a:latin typeface="Verdana"/>
                <a:cs typeface="Verdana"/>
              </a:rPr>
              <a:t> </a:t>
            </a:r>
            <a:r>
              <a:rPr sz="2400" spc="5" dirty="0">
                <a:solidFill>
                  <a:srgbClr val="F05A28"/>
                </a:solidFill>
                <a:latin typeface="Verdana"/>
                <a:cs typeface="Verdana"/>
              </a:rPr>
              <a:t>automated  </a:t>
            </a:r>
            <a:r>
              <a:rPr sz="2400" spc="-15" dirty="0">
                <a:solidFill>
                  <a:srgbClr val="F05A28"/>
                </a:solidFill>
                <a:latin typeface="Verdana"/>
                <a:cs typeface="Verdana"/>
              </a:rPr>
              <a:t>tests</a:t>
            </a:r>
            <a:endParaRPr sz="2400" dirty="0">
              <a:latin typeface="Verdana"/>
              <a:cs typeface="Verdana"/>
            </a:endParaRPr>
          </a:p>
          <a:p>
            <a:pPr marL="12700">
              <a:lnSpc>
                <a:spcPct val="100000"/>
              </a:lnSpc>
              <a:spcBef>
                <a:spcPts val="1800"/>
              </a:spcBef>
            </a:pPr>
            <a:r>
              <a:rPr sz="2400" spc="50" dirty="0">
                <a:solidFill>
                  <a:srgbClr val="F05A28"/>
                </a:solidFill>
                <a:latin typeface="Verdana"/>
                <a:cs typeface="Verdana"/>
              </a:rPr>
              <a:t>“Build</a:t>
            </a:r>
            <a:r>
              <a:rPr sz="2400" spc="-105" dirty="0">
                <a:solidFill>
                  <a:srgbClr val="F05A28"/>
                </a:solidFill>
                <a:latin typeface="Verdana"/>
                <a:cs typeface="Verdana"/>
              </a:rPr>
              <a:t> </a:t>
            </a:r>
            <a:r>
              <a:rPr sz="2400" spc="5" dirty="0">
                <a:solidFill>
                  <a:srgbClr val="F05A28"/>
                </a:solidFill>
                <a:latin typeface="Verdana"/>
                <a:cs typeface="Verdana"/>
              </a:rPr>
              <a:t>the</a:t>
            </a:r>
            <a:r>
              <a:rPr sz="2400" spc="-110" dirty="0">
                <a:solidFill>
                  <a:srgbClr val="F05A28"/>
                </a:solidFill>
                <a:latin typeface="Verdana"/>
                <a:cs typeface="Verdana"/>
              </a:rPr>
              <a:t> </a:t>
            </a:r>
            <a:r>
              <a:rPr sz="2400" spc="20" dirty="0">
                <a:solidFill>
                  <a:srgbClr val="F05A28"/>
                </a:solidFill>
                <a:latin typeface="Verdana"/>
                <a:cs typeface="Verdana"/>
              </a:rPr>
              <a:t>right</a:t>
            </a:r>
            <a:r>
              <a:rPr sz="2400" spc="-125" dirty="0">
                <a:solidFill>
                  <a:srgbClr val="F05A28"/>
                </a:solidFill>
                <a:latin typeface="Verdana"/>
                <a:cs typeface="Verdana"/>
              </a:rPr>
              <a:t> </a:t>
            </a:r>
            <a:r>
              <a:rPr sz="2400" spc="20" dirty="0">
                <a:solidFill>
                  <a:srgbClr val="F05A28"/>
                </a:solidFill>
                <a:latin typeface="Verdana"/>
                <a:cs typeface="Verdana"/>
              </a:rPr>
              <a:t>thing</a:t>
            </a:r>
            <a:r>
              <a:rPr sz="2400" spc="-100" dirty="0">
                <a:solidFill>
                  <a:srgbClr val="F05A28"/>
                </a:solidFill>
                <a:latin typeface="Verdana"/>
                <a:cs typeface="Verdana"/>
              </a:rPr>
              <a:t> </a:t>
            </a:r>
            <a:r>
              <a:rPr sz="2400" spc="10" dirty="0">
                <a:solidFill>
                  <a:srgbClr val="F05A28"/>
                </a:solidFill>
                <a:latin typeface="Verdana"/>
                <a:cs typeface="Verdana"/>
              </a:rPr>
              <a:t>and</a:t>
            </a:r>
            <a:r>
              <a:rPr sz="2400" spc="-114" dirty="0">
                <a:solidFill>
                  <a:srgbClr val="F05A28"/>
                </a:solidFill>
                <a:latin typeface="Verdana"/>
                <a:cs typeface="Verdana"/>
              </a:rPr>
              <a:t> </a:t>
            </a:r>
            <a:r>
              <a:rPr sz="2400" spc="45" dirty="0">
                <a:solidFill>
                  <a:srgbClr val="F05A28"/>
                </a:solidFill>
                <a:latin typeface="Verdana"/>
                <a:cs typeface="Verdana"/>
              </a:rPr>
              <a:t>build</a:t>
            </a:r>
            <a:r>
              <a:rPr sz="2400" spc="-105" dirty="0">
                <a:solidFill>
                  <a:srgbClr val="F05A28"/>
                </a:solidFill>
                <a:latin typeface="Verdana"/>
                <a:cs typeface="Verdana"/>
              </a:rPr>
              <a:t> </a:t>
            </a:r>
            <a:r>
              <a:rPr sz="2400" spc="30" dirty="0">
                <a:solidFill>
                  <a:srgbClr val="F05A28"/>
                </a:solidFill>
                <a:latin typeface="Verdana"/>
                <a:cs typeface="Verdana"/>
              </a:rPr>
              <a:t>it</a:t>
            </a:r>
            <a:r>
              <a:rPr sz="2400" spc="-114" dirty="0">
                <a:solidFill>
                  <a:srgbClr val="F05A28"/>
                </a:solidFill>
                <a:latin typeface="Verdana"/>
                <a:cs typeface="Verdana"/>
              </a:rPr>
              <a:t> </a:t>
            </a:r>
            <a:r>
              <a:rPr sz="2400" spc="35" dirty="0">
                <a:solidFill>
                  <a:srgbClr val="F05A28"/>
                </a:solidFill>
                <a:latin typeface="Verdana"/>
                <a:cs typeface="Verdana"/>
              </a:rPr>
              <a:t>right”</a:t>
            </a:r>
            <a:endParaRPr sz="2400" dirty="0">
              <a:latin typeface="Verdana"/>
              <a:cs typeface="Verdana"/>
            </a:endParaRPr>
          </a:p>
          <a:p>
            <a:pPr marL="12700" marR="363220">
              <a:lnSpc>
                <a:spcPct val="100000"/>
              </a:lnSpc>
              <a:spcBef>
                <a:spcPts val="1800"/>
              </a:spcBef>
            </a:pPr>
            <a:r>
              <a:rPr sz="2400" dirty="0">
                <a:solidFill>
                  <a:srgbClr val="F05A28"/>
                </a:solidFill>
                <a:latin typeface="Verdana"/>
                <a:cs typeface="Verdana"/>
              </a:rPr>
              <a:t>Types</a:t>
            </a:r>
            <a:r>
              <a:rPr sz="2400" spc="-135" dirty="0">
                <a:solidFill>
                  <a:srgbClr val="F05A28"/>
                </a:solidFill>
                <a:latin typeface="Verdana"/>
                <a:cs typeface="Verdana"/>
              </a:rPr>
              <a:t> </a:t>
            </a:r>
            <a:r>
              <a:rPr sz="2400" spc="85" dirty="0">
                <a:solidFill>
                  <a:srgbClr val="F05A28"/>
                </a:solidFill>
                <a:latin typeface="Verdana"/>
                <a:cs typeface="Verdana"/>
              </a:rPr>
              <a:t>of</a:t>
            </a:r>
            <a:r>
              <a:rPr sz="2400" spc="-135" dirty="0">
                <a:solidFill>
                  <a:srgbClr val="F05A28"/>
                </a:solidFill>
                <a:latin typeface="Verdana"/>
                <a:cs typeface="Verdana"/>
              </a:rPr>
              <a:t> </a:t>
            </a:r>
            <a:r>
              <a:rPr sz="2400" spc="-15" dirty="0">
                <a:solidFill>
                  <a:srgbClr val="F05A28"/>
                </a:solidFill>
                <a:latin typeface="Verdana"/>
                <a:cs typeface="Verdana"/>
              </a:rPr>
              <a:t>tests</a:t>
            </a:r>
            <a:r>
              <a:rPr sz="2400" spc="-125" dirty="0">
                <a:solidFill>
                  <a:srgbClr val="F05A28"/>
                </a:solidFill>
                <a:latin typeface="Verdana"/>
                <a:cs typeface="Verdana"/>
              </a:rPr>
              <a:t> </a:t>
            </a:r>
            <a:r>
              <a:rPr sz="2400" spc="-5" dirty="0">
                <a:solidFill>
                  <a:srgbClr val="F05A28"/>
                </a:solidFill>
                <a:latin typeface="Verdana"/>
                <a:cs typeface="Verdana"/>
              </a:rPr>
              <a:t>that</a:t>
            </a:r>
            <a:r>
              <a:rPr sz="2400" spc="-105" dirty="0">
                <a:solidFill>
                  <a:srgbClr val="F05A28"/>
                </a:solidFill>
                <a:latin typeface="Verdana"/>
                <a:cs typeface="Verdana"/>
              </a:rPr>
              <a:t> </a:t>
            </a:r>
            <a:r>
              <a:rPr sz="2400" spc="15" dirty="0">
                <a:solidFill>
                  <a:srgbClr val="F05A28"/>
                </a:solidFill>
                <a:latin typeface="Verdana"/>
                <a:cs typeface="Verdana"/>
              </a:rPr>
              <a:t>can</a:t>
            </a:r>
            <a:r>
              <a:rPr sz="2400" spc="-120" dirty="0">
                <a:solidFill>
                  <a:srgbClr val="F05A28"/>
                </a:solidFill>
                <a:latin typeface="Verdana"/>
                <a:cs typeface="Verdana"/>
              </a:rPr>
              <a:t> </a:t>
            </a:r>
            <a:r>
              <a:rPr sz="2400" spc="65" dirty="0">
                <a:solidFill>
                  <a:srgbClr val="F05A28"/>
                </a:solidFill>
                <a:latin typeface="Verdana"/>
                <a:cs typeface="Verdana"/>
              </a:rPr>
              <a:t>be</a:t>
            </a:r>
            <a:r>
              <a:rPr sz="2400" spc="-120" dirty="0">
                <a:solidFill>
                  <a:srgbClr val="F05A28"/>
                </a:solidFill>
                <a:latin typeface="Verdana"/>
                <a:cs typeface="Verdana"/>
              </a:rPr>
              <a:t> </a:t>
            </a:r>
            <a:r>
              <a:rPr sz="2400" spc="15" dirty="0">
                <a:solidFill>
                  <a:srgbClr val="F05A28"/>
                </a:solidFill>
                <a:latin typeface="Verdana"/>
                <a:cs typeface="Verdana"/>
              </a:rPr>
              <a:t>written</a:t>
            </a:r>
            <a:r>
              <a:rPr sz="2400" spc="-130" dirty="0">
                <a:solidFill>
                  <a:srgbClr val="F05A28"/>
                </a:solidFill>
                <a:latin typeface="Verdana"/>
                <a:cs typeface="Verdana"/>
              </a:rPr>
              <a:t> </a:t>
            </a:r>
            <a:r>
              <a:rPr sz="2400" spc="30" dirty="0">
                <a:solidFill>
                  <a:srgbClr val="F05A28"/>
                </a:solidFill>
                <a:latin typeface="Verdana"/>
                <a:cs typeface="Verdana"/>
              </a:rPr>
              <a:t>with  </a:t>
            </a:r>
            <a:r>
              <a:rPr sz="2400" spc="60" dirty="0">
                <a:solidFill>
                  <a:srgbClr val="F05A28"/>
                </a:solidFill>
                <a:latin typeface="Verdana"/>
                <a:cs typeface="Verdana"/>
              </a:rPr>
              <a:t>SpecFlow</a:t>
            </a:r>
            <a:endParaRPr sz="2400" dirty="0">
              <a:latin typeface="Verdana"/>
              <a:cs typeface="Verdana"/>
            </a:endParaRPr>
          </a:p>
          <a:p>
            <a:pPr marL="12700" marR="1746885">
              <a:lnSpc>
                <a:spcPct val="162500"/>
              </a:lnSpc>
            </a:pPr>
            <a:r>
              <a:rPr sz="2400" spc="35" dirty="0">
                <a:solidFill>
                  <a:srgbClr val="F05A28"/>
                </a:solidFill>
                <a:latin typeface="Verdana"/>
                <a:cs typeface="Verdana"/>
              </a:rPr>
              <a:t>Possible </a:t>
            </a:r>
            <a:r>
              <a:rPr sz="2400" spc="60" dirty="0">
                <a:solidFill>
                  <a:srgbClr val="F05A28"/>
                </a:solidFill>
                <a:latin typeface="Verdana"/>
                <a:cs typeface="Verdana"/>
              </a:rPr>
              <a:t>SpecFlow</a:t>
            </a:r>
            <a:r>
              <a:rPr sz="2400" spc="-275" dirty="0">
                <a:solidFill>
                  <a:srgbClr val="F05A28"/>
                </a:solidFill>
                <a:latin typeface="Verdana"/>
                <a:cs typeface="Verdana"/>
              </a:rPr>
              <a:t> </a:t>
            </a:r>
            <a:r>
              <a:rPr sz="2400" spc="25" dirty="0">
                <a:solidFill>
                  <a:srgbClr val="F05A28"/>
                </a:solidFill>
                <a:latin typeface="Verdana"/>
                <a:cs typeface="Verdana"/>
              </a:rPr>
              <a:t>workflows  </a:t>
            </a:r>
            <a:r>
              <a:rPr sz="2400" spc="45" dirty="0">
                <a:solidFill>
                  <a:srgbClr val="F05A28"/>
                </a:solidFill>
                <a:latin typeface="Verdana"/>
                <a:cs typeface="Verdana"/>
              </a:rPr>
              <a:t>Living</a:t>
            </a:r>
            <a:r>
              <a:rPr sz="2400" spc="-120" dirty="0">
                <a:solidFill>
                  <a:srgbClr val="F05A28"/>
                </a:solidFill>
                <a:latin typeface="Verdana"/>
                <a:cs typeface="Verdana"/>
              </a:rPr>
              <a:t> </a:t>
            </a:r>
            <a:r>
              <a:rPr sz="2400" spc="25" dirty="0">
                <a:solidFill>
                  <a:srgbClr val="F05A28"/>
                </a:solidFill>
                <a:latin typeface="Verdana"/>
                <a:cs typeface="Verdana"/>
              </a:rPr>
              <a:t>documentation</a:t>
            </a:r>
            <a:endParaRPr sz="2400" dirty="0">
              <a:latin typeface="Verdana"/>
              <a:cs typeface="Verdana"/>
            </a:endParaRPr>
          </a:p>
          <a:p>
            <a:pPr marL="12700" marR="544195">
              <a:lnSpc>
                <a:spcPct val="100000"/>
              </a:lnSpc>
              <a:spcBef>
                <a:spcPts val="1800"/>
              </a:spcBef>
            </a:pPr>
            <a:r>
              <a:rPr sz="2400" spc="30" dirty="0">
                <a:solidFill>
                  <a:srgbClr val="F05A28"/>
                </a:solidFill>
                <a:latin typeface="Verdana"/>
                <a:cs typeface="Verdana"/>
              </a:rPr>
              <a:t>High</a:t>
            </a:r>
            <a:r>
              <a:rPr sz="2400" spc="-120" dirty="0">
                <a:solidFill>
                  <a:srgbClr val="F05A28"/>
                </a:solidFill>
                <a:latin typeface="Verdana"/>
                <a:cs typeface="Verdana"/>
              </a:rPr>
              <a:t> </a:t>
            </a:r>
            <a:r>
              <a:rPr sz="2400" spc="-10" dirty="0">
                <a:solidFill>
                  <a:srgbClr val="F05A28"/>
                </a:solidFill>
                <a:latin typeface="Verdana"/>
                <a:cs typeface="Verdana"/>
              </a:rPr>
              <a:t>level</a:t>
            </a:r>
            <a:r>
              <a:rPr sz="2400" spc="-120" dirty="0">
                <a:solidFill>
                  <a:srgbClr val="F05A28"/>
                </a:solidFill>
                <a:latin typeface="Verdana"/>
                <a:cs typeface="Verdana"/>
              </a:rPr>
              <a:t> </a:t>
            </a:r>
            <a:r>
              <a:rPr sz="2400" spc="5" dirty="0">
                <a:solidFill>
                  <a:srgbClr val="F05A28"/>
                </a:solidFill>
                <a:latin typeface="Verdana"/>
                <a:cs typeface="Verdana"/>
              </a:rPr>
              <a:t>overview</a:t>
            </a:r>
            <a:r>
              <a:rPr sz="2400" spc="-145" dirty="0">
                <a:solidFill>
                  <a:srgbClr val="F05A28"/>
                </a:solidFill>
                <a:latin typeface="Verdana"/>
                <a:cs typeface="Verdana"/>
              </a:rPr>
              <a:t> </a:t>
            </a:r>
            <a:r>
              <a:rPr sz="2400" spc="85" dirty="0">
                <a:solidFill>
                  <a:srgbClr val="F05A28"/>
                </a:solidFill>
                <a:latin typeface="Verdana"/>
                <a:cs typeface="Verdana"/>
              </a:rPr>
              <a:t>of</a:t>
            </a:r>
            <a:r>
              <a:rPr sz="2400" spc="-120" dirty="0">
                <a:solidFill>
                  <a:srgbClr val="F05A28"/>
                </a:solidFill>
                <a:latin typeface="Verdana"/>
                <a:cs typeface="Verdana"/>
              </a:rPr>
              <a:t> </a:t>
            </a:r>
            <a:r>
              <a:rPr sz="2400" spc="40" dirty="0">
                <a:solidFill>
                  <a:srgbClr val="F05A28"/>
                </a:solidFill>
                <a:latin typeface="Verdana"/>
                <a:cs typeface="Verdana"/>
              </a:rPr>
              <a:t>how</a:t>
            </a:r>
            <a:r>
              <a:rPr sz="2400" spc="-135" dirty="0">
                <a:solidFill>
                  <a:srgbClr val="F05A28"/>
                </a:solidFill>
                <a:latin typeface="Verdana"/>
                <a:cs typeface="Verdana"/>
              </a:rPr>
              <a:t> </a:t>
            </a:r>
            <a:r>
              <a:rPr sz="2400" spc="60" dirty="0">
                <a:solidFill>
                  <a:srgbClr val="F05A28"/>
                </a:solidFill>
                <a:latin typeface="Verdana"/>
                <a:cs typeface="Verdana"/>
              </a:rPr>
              <a:t>SpecFlow  </a:t>
            </a:r>
            <a:r>
              <a:rPr sz="2400" spc="5" dirty="0">
                <a:solidFill>
                  <a:srgbClr val="F05A28"/>
                </a:solidFill>
                <a:latin typeface="Verdana"/>
                <a:cs typeface="Verdana"/>
              </a:rPr>
              <a:t>works</a:t>
            </a:r>
            <a:endParaRPr sz="2400" dirty="0">
              <a:latin typeface="Verdana"/>
              <a:cs typeface="Verdana"/>
            </a:endParaRPr>
          </a:p>
          <a:p>
            <a:pPr marL="12700">
              <a:lnSpc>
                <a:spcPct val="100000"/>
              </a:lnSpc>
              <a:spcBef>
                <a:spcPts val="1800"/>
              </a:spcBef>
            </a:pPr>
            <a:r>
              <a:rPr sz="2400" spc="60" dirty="0">
                <a:solidFill>
                  <a:srgbClr val="F05A28"/>
                </a:solidFill>
                <a:latin typeface="Verdana"/>
                <a:cs typeface="Verdana"/>
              </a:rPr>
              <a:t>SpecFlow </a:t>
            </a:r>
            <a:r>
              <a:rPr sz="2400" spc="20" dirty="0">
                <a:solidFill>
                  <a:srgbClr val="F05A28"/>
                </a:solidFill>
                <a:latin typeface="Verdana"/>
                <a:cs typeface="Verdana"/>
              </a:rPr>
              <a:t>technical</a:t>
            </a:r>
            <a:r>
              <a:rPr sz="2400" spc="-265" dirty="0">
                <a:solidFill>
                  <a:srgbClr val="F05A28"/>
                </a:solidFill>
                <a:latin typeface="Verdana"/>
                <a:cs typeface="Verdana"/>
              </a:rPr>
              <a:t> </a:t>
            </a:r>
            <a:r>
              <a:rPr sz="2400" spc="-15" dirty="0">
                <a:solidFill>
                  <a:srgbClr val="F05A28"/>
                </a:solidFill>
                <a:latin typeface="Verdana"/>
                <a:cs typeface="Verdana"/>
              </a:rPr>
              <a:t>features</a:t>
            </a:r>
            <a:endParaRPr sz="2400" dirty="0">
              <a:latin typeface="Verdana"/>
              <a:cs typeface="Verdana"/>
            </a:endParaRPr>
          </a:p>
        </p:txBody>
      </p:sp>
      <p:sp>
        <p:nvSpPr>
          <p:cNvPr id="5" name="object 5"/>
          <p:cNvSpPr txBox="1"/>
          <p:nvPr/>
        </p:nvSpPr>
        <p:spPr>
          <a:xfrm>
            <a:off x="1031631" y="1430215"/>
            <a:ext cx="2840483" cy="1120820"/>
          </a:xfrm>
          <a:prstGeom prst="rect">
            <a:avLst/>
          </a:prstGeom>
        </p:spPr>
        <p:txBody>
          <a:bodyPr vert="horz" wrap="square" lIns="0" tIns="12700" rIns="0" bIns="0" rtlCol="0">
            <a:spAutoFit/>
          </a:bodyPr>
          <a:lstStyle/>
          <a:p>
            <a:pPr marL="12700">
              <a:lnSpc>
                <a:spcPct val="100000"/>
              </a:lnSpc>
              <a:spcBef>
                <a:spcPts val="100"/>
              </a:spcBef>
            </a:pPr>
            <a:r>
              <a:rPr lang="en-IN" sz="3600" spc="60" dirty="0">
                <a:solidFill>
                  <a:srgbClr val="FFFFFF"/>
                </a:solidFill>
                <a:latin typeface="Arial Black"/>
                <a:cs typeface="Arial Black"/>
              </a:rPr>
              <a:t>Why Use Specflow</a:t>
            </a:r>
            <a:endParaRPr sz="3600" dirty="0">
              <a:latin typeface="Arial Black"/>
              <a:cs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3744" y="2980245"/>
            <a:ext cx="10034905" cy="1732280"/>
          </a:xfrm>
          <a:prstGeom prst="rect">
            <a:avLst/>
          </a:prstGeom>
        </p:spPr>
        <p:txBody>
          <a:bodyPr vert="horz" wrap="square" lIns="0" tIns="12065" rIns="0" bIns="0" rtlCol="0">
            <a:spAutoFit/>
          </a:bodyPr>
          <a:lstStyle/>
          <a:p>
            <a:pPr marL="12700" marR="5080">
              <a:lnSpc>
                <a:spcPct val="100000"/>
              </a:lnSpc>
              <a:spcBef>
                <a:spcPts val="95"/>
              </a:spcBef>
            </a:pPr>
            <a:r>
              <a:rPr sz="2800" spc="-85" dirty="0">
                <a:solidFill>
                  <a:srgbClr val="3E3E3E"/>
                </a:solidFill>
                <a:latin typeface="Verdana"/>
                <a:cs typeface="Verdana"/>
              </a:rPr>
              <a:t>Tests</a:t>
            </a:r>
            <a:r>
              <a:rPr sz="2800" spc="-140" dirty="0">
                <a:solidFill>
                  <a:srgbClr val="3E3E3E"/>
                </a:solidFill>
                <a:latin typeface="Verdana"/>
                <a:cs typeface="Verdana"/>
              </a:rPr>
              <a:t> </a:t>
            </a:r>
            <a:r>
              <a:rPr sz="2800" spc="-20" dirty="0">
                <a:solidFill>
                  <a:srgbClr val="3E3E3E"/>
                </a:solidFill>
                <a:latin typeface="Verdana"/>
                <a:cs typeface="Verdana"/>
              </a:rPr>
              <a:t>that</a:t>
            </a:r>
            <a:r>
              <a:rPr sz="2800" spc="-150" dirty="0">
                <a:solidFill>
                  <a:srgbClr val="3E3E3E"/>
                </a:solidFill>
                <a:latin typeface="Verdana"/>
                <a:cs typeface="Verdana"/>
              </a:rPr>
              <a:t> </a:t>
            </a:r>
            <a:r>
              <a:rPr sz="2800" spc="-55" dirty="0">
                <a:solidFill>
                  <a:srgbClr val="3E3E3E"/>
                </a:solidFill>
                <a:latin typeface="Verdana"/>
                <a:cs typeface="Verdana"/>
              </a:rPr>
              <a:t>run</a:t>
            </a:r>
            <a:r>
              <a:rPr sz="2800" spc="-145" dirty="0">
                <a:solidFill>
                  <a:srgbClr val="3E3E3E"/>
                </a:solidFill>
                <a:latin typeface="Verdana"/>
                <a:cs typeface="Verdana"/>
              </a:rPr>
              <a:t> </a:t>
            </a:r>
            <a:r>
              <a:rPr sz="2800" spc="-15" dirty="0">
                <a:solidFill>
                  <a:srgbClr val="3E3E3E"/>
                </a:solidFill>
                <a:latin typeface="Verdana"/>
                <a:cs typeface="Verdana"/>
              </a:rPr>
              <a:t>automatically</a:t>
            </a:r>
            <a:r>
              <a:rPr sz="2800" spc="-130" dirty="0">
                <a:solidFill>
                  <a:srgbClr val="3E3E3E"/>
                </a:solidFill>
                <a:latin typeface="Verdana"/>
                <a:cs typeface="Verdana"/>
              </a:rPr>
              <a:t> </a:t>
            </a:r>
            <a:r>
              <a:rPr sz="2800" spc="45" dirty="0">
                <a:solidFill>
                  <a:srgbClr val="3E3E3E"/>
                </a:solidFill>
                <a:latin typeface="Verdana"/>
                <a:cs typeface="Verdana"/>
              </a:rPr>
              <a:t>to</a:t>
            </a:r>
            <a:r>
              <a:rPr sz="2800" spc="-160" dirty="0">
                <a:solidFill>
                  <a:srgbClr val="3E3E3E"/>
                </a:solidFill>
                <a:latin typeface="Verdana"/>
                <a:cs typeface="Verdana"/>
              </a:rPr>
              <a:t> </a:t>
            </a:r>
            <a:r>
              <a:rPr sz="2800" spc="-30" dirty="0">
                <a:solidFill>
                  <a:srgbClr val="3E3E3E"/>
                </a:solidFill>
                <a:latin typeface="Verdana"/>
                <a:cs typeface="Verdana"/>
              </a:rPr>
              <a:t>verify</a:t>
            </a:r>
            <a:r>
              <a:rPr sz="2800" spc="-145" dirty="0">
                <a:solidFill>
                  <a:srgbClr val="3E3E3E"/>
                </a:solidFill>
                <a:latin typeface="Verdana"/>
                <a:cs typeface="Verdana"/>
              </a:rPr>
              <a:t> </a:t>
            </a:r>
            <a:r>
              <a:rPr sz="2800" spc="-65" dirty="0">
                <a:solidFill>
                  <a:srgbClr val="3E3E3E"/>
                </a:solidFill>
                <a:latin typeface="Verdana"/>
                <a:cs typeface="Verdana"/>
              </a:rPr>
              <a:t>a</a:t>
            </a:r>
            <a:r>
              <a:rPr sz="2800" spc="-145" dirty="0">
                <a:solidFill>
                  <a:srgbClr val="3E3E3E"/>
                </a:solidFill>
                <a:latin typeface="Verdana"/>
                <a:cs typeface="Verdana"/>
              </a:rPr>
              <a:t> </a:t>
            </a:r>
            <a:r>
              <a:rPr sz="2800" spc="-60" dirty="0">
                <a:solidFill>
                  <a:srgbClr val="3E3E3E"/>
                </a:solidFill>
                <a:latin typeface="Verdana"/>
                <a:cs typeface="Verdana"/>
              </a:rPr>
              <a:t>system</a:t>
            </a:r>
            <a:r>
              <a:rPr sz="2800" spc="-145" dirty="0">
                <a:solidFill>
                  <a:srgbClr val="3E3E3E"/>
                </a:solidFill>
                <a:latin typeface="Verdana"/>
                <a:cs typeface="Verdana"/>
              </a:rPr>
              <a:t> </a:t>
            </a:r>
            <a:r>
              <a:rPr sz="2800" spc="-55" dirty="0">
                <a:solidFill>
                  <a:srgbClr val="3E3E3E"/>
                </a:solidFill>
                <a:latin typeface="Verdana"/>
                <a:cs typeface="Verdana"/>
              </a:rPr>
              <a:t>is</a:t>
            </a:r>
            <a:r>
              <a:rPr sz="2800" spc="-135" dirty="0">
                <a:solidFill>
                  <a:srgbClr val="3E3E3E"/>
                </a:solidFill>
                <a:latin typeface="Verdana"/>
                <a:cs typeface="Verdana"/>
              </a:rPr>
              <a:t> </a:t>
            </a:r>
            <a:r>
              <a:rPr sz="2800" spc="5" dirty="0">
                <a:solidFill>
                  <a:srgbClr val="3E3E3E"/>
                </a:solidFill>
                <a:latin typeface="Verdana"/>
                <a:cs typeface="Verdana"/>
              </a:rPr>
              <a:t>working  </a:t>
            </a:r>
            <a:r>
              <a:rPr sz="2800" spc="-65" dirty="0">
                <a:solidFill>
                  <a:srgbClr val="3E3E3E"/>
                </a:solidFill>
                <a:latin typeface="Verdana"/>
                <a:cs typeface="Verdana"/>
              </a:rPr>
              <a:t>as </a:t>
            </a:r>
            <a:r>
              <a:rPr sz="2800" spc="-20" dirty="0">
                <a:solidFill>
                  <a:srgbClr val="3E3E3E"/>
                </a:solidFill>
                <a:latin typeface="Verdana"/>
                <a:cs typeface="Verdana"/>
              </a:rPr>
              <a:t>expected, </a:t>
            </a:r>
            <a:r>
              <a:rPr sz="2800" dirty="0">
                <a:solidFill>
                  <a:srgbClr val="3E3E3E"/>
                </a:solidFill>
                <a:latin typeface="Verdana"/>
                <a:cs typeface="Verdana"/>
              </a:rPr>
              <a:t>and </a:t>
            </a:r>
            <a:r>
              <a:rPr sz="2800" spc="-20" dirty="0">
                <a:solidFill>
                  <a:srgbClr val="3E3E3E"/>
                </a:solidFill>
                <a:latin typeface="Verdana"/>
                <a:cs typeface="Verdana"/>
              </a:rPr>
              <a:t>that </a:t>
            </a:r>
            <a:r>
              <a:rPr sz="2800" spc="25" dirty="0">
                <a:solidFill>
                  <a:srgbClr val="3E3E3E"/>
                </a:solidFill>
                <a:latin typeface="Verdana"/>
                <a:cs typeface="Verdana"/>
              </a:rPr>
              <a:t>document </a:t>
            </a:r>
            <a:r>
              <a:rPr sz="2800" spc="-15" dirty="0">
                <a:solidFill>
                  <a:srgbClr val="3E3E3E"/>
                </a:solidFill>
                <a:latin typeface="Verdana"/>
                <a:cs typeface="Verdana"/>
              </a:rPr>
              <a:t>the </a:t>
            </a:r>
            <a:r>
              <a:rPr sz="2800" spc="-60" dirty="0">
                <a:solidFill>
                  <a:srgbClr val="3E3E3E"/>
                </a:solidFill>
                <a:latin typeface="Verdana"/>
                <a:cs typeface="Verdana"/>
              </a:rPr>
              <a:t>system </a:t>
            </a:r>
            <a:r>
              <a:rPr sz="2800" spc="-45" dirty="0">
                <a:solidFill>
                  <a:srgbClr val="3E3E3E"/>
                </a:solidFill>
                <a:latin typeface="Verdana"/>
                <a:cs typeface="Verdana"/>
              </a:rPr>
              <a:t>in </a:t>
            </a:r>
            <a:r>
              <a:rPr sz="2800" spc="-65" dirty="0">
                <a:solidFill>
                  <a:srgbClr val="3E3E3E"/>
                </a:solidFill>
                <a:latin typeface="Verdana"/>
                <a:cs typeface="Verdana"/>
              </a:rPr>
              <a:t>a </a:t>
            </a:r>
            <a:r>
              <a:rPr sz="2800" spc="-25" dirty="0">
                <a:solidFill>
                  <a:srgbClr val="3E3E3E"/>
                </a:solidFill>
                <a:latin typeface="Verdana"/>
                <a:cs typeface="Verdana"/>
              </a:rPr>
              <a:t>way  </a:t>
            </a:r>
            <a:r>
              <a:rPr sz="2800" spc="-20" dirty="0">
                <a:solidFill>
                  <a:srgbClr val="3E3E3E"/>
                </a:solidFill>
                <a:latin typeface="Verdana"/>
                <a:cs typeface="Verdana"/>
              </a:rPr>
              <a:t>that </a:t>
            </a:r>
            <a:r>
              <a:rPr sz="2800" spc="-10" dirty="0">
                <a:solidFill>
                  <a:srgbClr val="3E3E3E"/>
                </a:solidFill>
                <a:latin typeface="Verdana"/>
                <a:cs typeface="Verdana"/>
              </a:rPr>
              <a:t>non-technical </a:t>
            </a:r>
            <a:r>
              <a:rPr sz="2800" spc="45" dirty="0">
                <a:solidFill>
                  <a:srgbClr val="3E3E3E"/>
                </a:solidFill>
                <a:latin typeface="Verdana"/>
                <a:cs typeface="Verdana"/>
              </a:rPr>
              <a:t>people </a:t>
            </a:r>
            <a:r>
              <a:rPr sz="2800" spc="5" dirty="0">
                <a:solidFill>
                  <a:srgbClr val="3E3E3E"/>
                </a:solidFill>
                <a:latin typeface="Verdana"/>
                <a:cs typeface="Verdana"/>
              </a:rPr>
              <a:t>can </a:t>
            </a:r>
            <a:r>
              <a:rPr sz="2800" spc="-15" dirty="0">
                <a:solidFill>
                  <a:srgbClr val="3E3E3E"/>
                </a:solidFill>
                <a:latin typeface="Verdana"/>
                <a:cs typeface="Verdana"/>
              </a:rPr>
              <a:t>understand </a:t>
            </a:r>
            <a:r>
              <a:rPr sz="2800" dirty="0">
                <a:solidFill>
                  <a:srgbClr val="3E3E3E"/>
                </a:solidFill>
                <a:latin typeface="Verdana"/>
                <a:cs typeface="Verdana"/>
              </a:rPr>
              <a:t>and  </a:t>
            </a:r>
            <a:r>
              <a:rPr sz="2800" spc="10" dirty="0">
                <a:solidFill>
                  <a:srgbClr val="3E3E3E"/>
                </a:solidFill>
                <a:latin typeface="Verdana"/>
                <a:cs typeface="Verdana"/>
              </a:rPr>
              <a:t>contribute</a:t>
            </a:r>
            <a:r>
              <a:rPr sz="2800" spc="-150" dirty="0">
                <a:solidFill>
                  <a:srgbClr val="3E3E3E"/>
                </a:solidFill>
                <a:latin typeface="Verdana"/>
                <a:cs typeface="Verdana"/>
              </a:rPr>
              <a:t> </a:t>
            </a:r>
            <a:r>
              <a:rPr sz="2800" spc="-100" dirty="0">
                <a:solidFill>
                  <a:srgbClr val="3E3E3E"/>
                </a:solidFill>
                <a:latin typeface="Verdana"/>
                <a:cs typeface="Verdana"/>
              </a:rPr>
              <a:t>to.</a:t>
            </a:r>
            <a:endParaRPr sz="2800">
              <a:latin typeface="Verdana"/>
              <a:cs typeface="Verdana"/>
            </a:endParaRPr>
          </a:p>
        </p:txBody>
      </p:sp>
      <p:sp>
        <p:nvSpPr>
          <p:cNvPr id="3" name="object 3"/>
          <p:cNvSpPr txBox="1">
            <a:spLocks noGrp="1"/>
          </p:cNvSpPr>
          <p:nvPr>
            <p:ph type="title"/>
          </p:nvPr>
        </p:nvSpPr>
        <p:spPr>
          <a:xfrm>
            <a:off x="1043744" y="2092807"/>
            <a:ext cx="10013950" cy="756920"/>
          </a:xfrm>
          <a:prstGeom prst="rect">
            <a:avLst/>
          </a:prstGeom>
        </p:spPr>
        <p:txBody>
          <a:bodyPr vert="horz" wrap="square" lIns="0" tIns="12700" rIns="0" bIns="0" rtlCol="0">
            <a:spAutoFit/>
          </a:bodyPr>
          <a:lstStyle/>
          <a:p>
            <a:pPr marL="12700">
              <a:lnSpc>
                <a:spcPct val="100000"/>
              </a:lnSpc>
              <a:spcBef>
                <a:spcPts val="100"/>
              </a:spcBef>
            </a:pPr>
            <a:r>
              <a:rPr sz="4800" spc="-509" dirty="0">
                <a:solidFill>
                  <a:srgbClr val="9BC850"/>
                </a:solidFill>
                <a:latin typeface="Arial Black"/>
                <a:cs typeface="Arial Black"/>
              </a:rPr>
              <a:t>Business </a:t>
            </a:r>
            <a:r>
              <a:rPr sz="4800" spc="-409" dirty="0">
                <a:solidFill>
                  <a:srgbClr val="9BC850"/>
                </a:solidFill>
                <a:latin typeface="Arial Black"/>
                <a:cs typeface="Arial Black"/>
              </a:rPr>
              <a:t>readable </a:t>
            </a:r>
            <a:r>
              <a:rPr sz="4800" spc="-380" dirty="0">
                <a:solidFill>
                  <a:srgbClr val="9BC850"/>
                </a:solidFill>
                <a:latin typeface="Arial Black"/>
                <a:cs typeface="Arial Black"/>
              </a:rPr>
              <a:t>automated</a:t>
            </a:r>
            <a:r>
              <a:rPr sz="4800" spc="-420" dirty="0">
                <a:solidFill>
                  <a:srgbClr val="9BC850"/>
                </a:solidFill>
                <a:latin typeface="Arial Black"/>
                <a:cs typeface="Arial Black"/>
              </a:rPr>
              <a:t> </a:t>
            </a:r>
            <a:r>
              <a:rPr sz="4800" spc="-495" dirty="0">
                <a:solidFill>
                  <a:srgbClr val="9BC850"/>
                </a:solidFill>
                <a:latin typeface="Arial Black"/>
                <a:cs typeface="Arial Black"/>
              </a:rPr>
              <a:t>tests</a:t>
            </a:r>
            <a:endParaRPr sz="4800">
              <a:latin typeface="Arial Black"/>
              <a:cs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endParaRPr lang="he-IL" dirty="0"/>
          </a:p>
        </p:txBody>
      </p:sp>
      <p:sp>
        <p:nvSpPr>
          <p:cNvPr id="3" name="Content Placeholder 2"/>
          <p:cNvSpPr>
            <a:spLocks noGrp="1"/>
          </p:cNvSpPr>
          <p:nvPr>
            <p:ph idx="1"/>
          </p:nvPr>
        </p:nvSpPr>
        <p:spPr/>
        <p:txBody>
          <a:bodyPr>
            <a:normAutofit/>
          </a:bodyPr>
          <a:lstStyle/>
          <a:p>
            <a:pPr>
              <a:lnSpc>
                <a:spcPct val="120000"/>
              </a:lnSpc>
            </a:pPr>
            <a:r>
              <a:rPr lang="en-US" dirty="0"/>
              <a:t>In this course we will:</a:t>
            </a:r>
          </a:p>
          <a:p>
            <a:pPr lvl="1">
              <a:lnSpc>
                <a:spcPct val="120000"/>
              </a:lnSpc>
            </a:pPr>
            <a:r>
              <a:rPr lang="en-US" dirty="0">
                <a:solidFill>
                  <a:srgbClr val="002060"/>
                </a:solidFill>
              </a:rPr>
              <a:t>See What is BDD and Specflow Introduction</a:t>
            </a:r>
          </a:p>
          <a:p>
            <a:pPr lvl="1">
              <a:lnSpc>
                <a:spcPct val="120000"/>
              </a:lnSpc>
            </a:pPr>
            <a:r>
              <a:rPr lang="en-IN" dirty="0">
                <a:solidFill>
                  <a:srgbClr val="002060"/>
                </a:solidFill>
              </a:rPr>
              <a:t>Set Up Specflow with Unit/UI test in Visual Studio</a:t>
            </a:r>
          </a:p>
          <a:p>
            <a:pPr lvl="1">
              <a:lnSpc>
                <a:spcPct val="120000"/>
              </a:lnSpc>
            </a:pPr>
            <a:r>
              <a:rPr lang="en-US" dirty="0">
                <a:solidFill>
                  <a:srgbClr val="002060"/>
                </a:solidFill>
              </a:rPr>
              <a:t>Specflow Basics</a:t>
            </a:r>
          </a:p>
          <a:p>
            <a:pPr lvl="1">
              <a:lnSpc>
                <a:spcPct val="120000"/>
              </a:lnSpc>
            </a:pPr>
            <a:r>
              <a:rPr lang="en-IN" dirty="0">
                <a:solidFill>
                  <a:srgbClr val="002060"/>
                </a:solidFill>
              </a:rPr>
              <a:t>Data Driven Testing</a:t>
            </a:r>
          </a:p>
          <a:p>
            <a:pPr lvl="1">
              <a:lnSpc>
                <a:spcPct val="120000"/>
              </a:lnSpc>
            </a:pPr>
            <a:r>
              <a:rPr lang="en-IN" dirty="0">
                <a:solidFill>
                  <a:srgbClr val="002060"/>
                </a:solidFill>
              </a:rPr>
              <a:t>Specflow advanced features</a:t>
            </a:r>
          </a:p>
          <a:p>
            <a:pPr lvl="1">
              <a:lnSpc>
                <a:spcPct val="120000"/>
              </a:lnSpc>
            </a:pPr>
            <a:r>
              <a:rPr lang="en-IN" dirty="0">
                <a:solidFill>
                  <a:srgbClr val="002060"/>
                </a:solidFill>
              </a:rPr>
              <a:t>Specflow best practices</a:t>
            </a:r>
          </a:p>
          <a:p>
            <a:pPr marL="457200" lvl="1" indent="0">
              <a:lnSpc>
                <a:spcPct val="120000"/>
              </a:lnSpc>
              <a:buNone/>
            </a:pPr>
            <a:endParaRPr lang="en-US" dirty="0">
              <a:solidFill>
                <a:srgbClr val="002060"/>
              </a:solidFill>
            </a:endParaRPr>
          </a:p>
          <a:p>
            <a:pPr lvl="1">
              <a:lnSpc>
                <a:spcPct val="120000"/>
              </a:lnSpc>
            </a:pPr>
            <a:endParaRPr lang="en-US" dirty="0">
              <a:solidFill>
                <a:srgbClr val="002060"/>
              </a:solidFill>
            </a:endParaRPr>
          </a:p>
          <a:p>
            <a:pPr marL="0" indent="0">
              <a:buNone/>
            </a:pPr>
            <a:endParaRPr lang="he-IL" dirty="0"/>
          </a:p>
        </p:txBody>
      </p:sp>
    </p:spTree>
    <p:extLst>
      <p:ext uri="{BB962C8B-B14F-4D97-AF65-F5344CB8AC3E}">
        <p14:creationId xmlns:p14="http://schemas.microsoft.com/office/powerpoint/2010/main" val="398104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49"/>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249"/>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249"/>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24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17364" y="2063495"/>
            <a:ext cx="2557272" cy="206806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654133" y="1889760"/>
            <a:ext cx="2311907" cy="241554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676971" y="4545139"/>
            <a:ext cx="1353820" cy="330835"/>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3E3E3E"/>
                </a:solidFill>
                <a:latin typeface="Verdana"/>
                <a:cs typeface="Verdana"/>
              </a:rPr>
              <a:t>Document</a:t>
            </a:r>
            <a:endParaRPr sz="2000">
              <a:latin typeface="Verdana"/>
              <a:cs typeface="Verdana"/>
            </a:endParaRPr>
          </a:p>
        </p:txBody>
      </p:sp>
      <p:sp>
        <p:nvSpPr>
          <p:cNvPr id="5" name="object 5"/>
          <p:cNvSpPr txBox="1">
            <a:spLocks noGrp="1"/>
          </p:cNvSpPr>
          <p:nvPr>
            <p:ph type="title"/>
          </p:nvPr>
        </p:nvSpPr>
        <p:spPr>
          <a:xfrm>
            <a:off x="1267256" y="519061"/>
            <a:ext cx="957072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E3E3E"/>
                </a:solidFill>
                <a:latin typeface="Arial Black"/>
                <a:cs typeface="Arial Black"/>
              </a:rPr>
              <a:t>Why </a:t>
            </a:r>
            <a:r>
              <a:rPr sz="3600" spc="-310" dirty="0">
                <a:solidFill>
                  <a:srgbClr val="3E3E3E"/>
                </a:solidFill>
                <a:latin typeface="Arial Black"/>
                <a:cs typeface="Arial Black"/>
              </a:rPr>
              <a:t>Business </a:t>
            </a:r>
            <a:r>
              <a:rPr sz="3600" spc="-235" dirty="0">
                <a:solidFill>
                  <a:srgbClr val="3E3E3E"/>
                </a:solidFill>
                <a:latin typeface="Arial Black"/>
                <a:cs typeface="Arial Black"/>
              </a:rPr>
              <a:t>Readable </a:t>
            </a:r>
            <a:r>
              <a:rPr sz="3600" spc="-175" dirty="0">
                <a:solidFill>
                  <a:srgbClr val="3E3E3E"/>
                </a:solidFill>
                <a:latin typeface="Arial Black"/>
                <a:cs typeface="Arial Black"/>
              </a:rPr>
              <a:t>Automated</a:t>
            </a:r>
            <a:r>
              <a:rPr sz="3600" spc="-45" dirty="0">
                <a:solidFill>
                  <a:srgbClr val="3E3E3E"/>
                </a:solidFill>
                <a:latin typeface="Arial Black"/>
                <a:cs typeface="Arial Black"/>
              </a:rPr>
              <a:t> </a:t>
            </a:r>
            <a:r>
              <a:rPr sz="3600" spc="-415" dirty="0">
                <a:solidFill>
                  <a:srgbClr val="3E3E3E"/>
                </a:solidFill>
                <a:latin typeface="Arial Black"/>
                <a:cs typeface="Arial Black"/>
              </a:rPr>
              <a:t>Tests?</a:t>
            </a:r>
            <a:endParaRPr sz="3600">
              <a:latin typeface="Arial Black"/>
              <a:cs typeface="Arial Black"/>
            </a:endParaRPr>
          </a:p>
        </p:txBody>
      </p:sp>
      <p:sp>
        <p:nvSpPr>
          <p:cNvPr id="6" name="object 6"/>
          <p:cNvSpPr txBox="1"/>
          <p:nvPr/>
        </p:nvSpPr>
        <p:spPr>
          <a:xfrm>
            <a:off x="5276812" y="4545139"/>
            <a:ext cx="104648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3E3E3E"/>
                </a:solidFill>
                <a:latin typeface="Verdana"/>
                <a:cs typeface="Verdana"/>
              </a:rPr>
              <a:t>Execute</a:t>
            </a:r>
            <a:endParaRPr sz="2000">
              <a:latin typeface="Verdana"/>
              <a:cs typeface="Verdana"/>
            </a:endParaRPr>
          </a:p>
        </p:txBody>
      </p:sp>
      <p:sp>
        <p:nvSpPr>
          <p:cNvPr id="7" name="object 7"/>
          <p:cNvSpPr txBox="1"/>
          <p:nvPr/>
        </p:nvSpPr>
        <p:spPr>
          <a:xfrm>
            <a:off x="8654133" y="4545139"/>
            <a:ext cx="1797685"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3E3E3E"/>
                </a:solidFill>
                <a:latin typeface="Verdana"/>
                <a:cs typeface="Verdana"/>
              </a:rPr>
              <a:t>Communicate</a:t>
            </a:r>
            <a:endParaRPr sz="2000">
              <a:latin typeface="Verdana"/>
              <a:cs typeface="Verdana"/>
            </a:endParaRPr>
          </a:p>
        </p:txBody>
      </p:sp>
      <p:sp>
        <p:nvSpPr>
          <p:cNvPr id="8" name="object 8"/>
          <p:cNvSpPr/>
          <p:nvPr/>
        </p:nvSpPr>
        <p:spPr>
          <a:xfrm>
            <a:off x="1080516" y="2107692"/>
            <a:ext cx="2551176" cy="198119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82578" y="882421"/>
            <a:ext cx="6668134" cy="4978400"/>
          </a:xfrm>
          <a:prstGeom prst="rect">
            <a:avLst/>
          </a:prstGeom>
        </p:spPr>
        <p:txBody>
          <a:bodyPr vert="horz" wrap="square" lIns="0" tIns="88900" rIns="0" bIns="0" rtlCol="0">
            <a:spAutoFit/>
          </a:bodyPr>
          <a:lstStyle/>
          <a:p>
            <a:pPr marL="12700">
              <a:lnSpc>
                <a:spcPct val="100000"/>
              </a:lnSpc>
              <a:spcBef>
                <a:spcPts val="700"/>
              </a:spcBef>
            </a:pPr>
            <a:r>
              <a:rPr sz="2400" spc="45" dirty="0">
                <a:solidFill>
                  <a:srgbClr val="F05A28"/>
                </a:solidFill>
                <a:latin typeface="Verdana"/>
                <a:cs typeface="Verdana"/>
              </a:rPr>
              <a:t>Help</a:t>
            </a:r>
            <a:r>
              <a:rPr sz="2400" spc="-120" dirty="0">
                <a:solidFill>
                  <a:srgbClr val="F05A28"/>
                </a:solidFill>
                <a:latin typeface="Verdana"/>
                <a:cs typeface="Verdana"/>
              </a:rPr>
              <a:t> </a:t>
            </a:r>
            <a:r>
              <a:rPr sz="2400" spc="-15" dirty="0">
                <a:solidFill>
                  <a:srgbClr val="F05A28"/>
                </a:solidFill>
                <a:latin typeface="Verdana"/>
                <a:cs typeface="Verdana"/>
              </a:rPr>
              <a:t>document:</a:t>
            </a:r>
            <a:endParaRPr sz="2400" dirty="0">
              <a:latin typeface="Verdana"/>
              <a:cs typeface="Verdana"/>
            </a:endParaRPr>
          </a:p>
          <a:p>
            <a:pPr marL="541020" indent="-290195">
              <a:lnSpc>
                <a:spcPct val="100000"/>
              </a:lnSpc>
              <a:spcBef>
                <a:spcPts val="600"/>
              </a:spcBef>
              <a:buSzPct val="75000"/>
              <a:buFont typeface="Arial"/>
              <a:buChar char="-"/>
              <a:tabLst>
                <a:tab pos="541020" algn="l"/>
                <a:tab pos="541655" algn="l"/>
              </a:tabLst>
            </a:pPr>
            <a:r>
              <a:rPr sz="2400" spc="40" dirty="0">
                <a:solidFill>
                  <a:srgbClr val="F05A28"/>
                </a:solidFill>
                <a:latin typeface="Verdana"/>
                <a:cs typeface="Verdana"/>
              </a:rPr>
              <a:t>What </a:t>
            </a:r>
            <a:r>
              <a:rPr sz="2400" spc="-35" dirty="0">
                <a:solidFill>
                  <a:srgbClr val="F05A28"/>
                </a:solidFill>
                <a:latin typeface="Verdana"/>
                <a:cs typeface="Verdana"/>
              </a:rPr>
              <a:t>features </a:t>
            </a:r>
            <a:r>
              <a:rPr sz="2400" spc="25" dirty="0">
                <a:solidFill>
                  <a:srgbClr val="F05A28"/>
                </a:solidFill>
                <a:latin typeface="Verdana"/>
                <a:cs typeface="Verdana"/>
              </a:rPr>
              <a:t>does </a:t>
            </a:r>
            <a:r>
              <a:rPr sz="2400" spc="-15" dirty="0">
                <a:solidFill>
                  <a:srgbClr val="F05A28"/>
                </a:solidFill>
                <a:latin typeface="Verdana"/>
                <a:cs typeface="Verdana"/>
              </a:rPr>
              <a:t>the </a:t>
            </a:r>
            <a:r>
              <a:rPr sz="2400" spc="-50" dirty="0">
                <a:solidFill>
                  <a:srgbClr val="F05A28"/>
                </a:solidFill>
                <a:latin typeface="Verdana"/>
                <a:cs typeface="Verdana"/>
              </a:rPr>
              <a:t>system</a:t>
            </a:r>
            <a:r>
              <a:rPr sz="2400" spc="-580" dirty="0">
                <a:solidFill>
                  <a:srgbClr val="F05A28"/>
                </a:solidFill>
                <a:latin typeface="Verdana"/>
                <a:cs typeface="Verdana"/>
              </a:rPr>
              <a:t> </a:t>
            </a:r>
            <a:r>
              <a:rPr sz="2400" spc="-75" dirty="0">
                <a:solidFill>
                  <a:srgbClr val="F05A28"/>
                </a:solidFill>
                <a:latin typeface="Verdana"/>
                <a:cs typeface="Verdana"/>
              </a:rPr>
              <a:t>have?</a:t>
            </a:r>
            <a:endParaRPr sz="2400" dirty="0">
              <a:latin typeface="Verdana"/>
              <a:cs typeface="Verdana"/>
            </a:endParaRPr>
          </a:p>
          <a:p>
            <a:pPr marL="541020" indent="-290195">
              <a:lnSpc>
                <a:spcPct val="100000"/>
              </a:lnSpc>
              <a:spcBef>
                <a:spcPts val="600"/>
              </a:spcBef>
              <a:buSzPct val="75000"/>
              <a:buFont typeface="Arial"/>
              <a:buChar char="-"/>
              <a:tabLst>
                <a:tab pos="541020" algn="l"/>
                <a:tab pos="541655" algn="l"/>
              </a:tabLst>
            </a:pPr>
            <a:r>
              <a:rPr sz="2400" spc="50" dirty="0">
                <a:solidFill>
                  <a:srgbClr val="F05A28"/>
                </a:solidFill>
                <a:latin typeface="Verdana"/>
                <a:cs typeface="Verdana"/>
              </a:rPr>
              <a:t>How </a:t>
            </a:r>
            <a:r>
              <a:rPr sz="2400" spc="95" dirty="0">
                <a:solidFill>
                  <a:srgbClr val="F05A28"/>
                </a:solidFill>
                <a:latin typeface="Verdana"/>
                <a:cs typeface="Verdana"/>
              </a:rPr>
              <a:t>do </a:t>
            </a:r>
            <a:r>
              <a:rPr sz="2400" dirty="0">
                <a:solidFill>
                  <a:srgbClr val="F05A28"/>
                </a:solidFill>
                <a:latin typeface="Verdana"/>
                <a:cs typeface="Verdana"/>
              </a:rPr>
              <a:t>those </a:t>
            </a:r>
            <a:r>
              <a:rPr sz="2400" spc="-35" dirty="0">
                <a:solidFill>
                  <a:srgbClr val="F05A28"/>
                </a:solidFill>
                <a:latin typeface="Verdana"/>
                <a:cs typeface="Verdana"/>
              </a:rPr>
              <a:t>features</a:t>
            </a:r>
            <a:r>
              <a:rPr sz="2400" spc="-625" dirty="0">
                <a:solidFill>
                  <a:srgbClr val="F05A28"/>
                </a:solidFill>
                <a:latin typeface="Verdana"/>
                <a:cs typeface="Verdana"/>
              </a:rPr>
              <a:t> </a:t>
            </a:r>
            <a:r>
              <a:rPr sz="2400" spc="-5" dirty="0">
                <a:solidFill>
                  <a:srgbClr val="F05A28"/>
                </a:solidFill>
                <a:latin typeface="Verdana"/>
                <a:cs typeface="Verdana"/>
              </a:rPr>
              <a:t>work?</a:t>
            </a:r>
            <a:endParaRPr sz="2400" dirty="0">
              <a:latin typeface="Verdana"/>
              <a:cs typeface="Verdana"/>
            </a:endParaRPr>
          </a:p>
          <a:p>
            <a:pPr marL="541020" marR="5080" indent="-289560">
              <a:lnSpc>
                <a:spcPct val="100000"/>
              </a:lnSpc>
              <a:spcBef>
                <a:spcPts val="600"/>
              </a:spcBef>
              <a:buSzPct val="75000"/>
              <a:buFont typeface="Arial"/>
              <a:buChar char="-"/>
              <a:tabLst>
                <a:tab pos="541020" algn="l"/>
                <a:tab pos="541655" algn="l"/>
              </a:tabLst>
            </a:pPr>
            <a:r>
              <a:rPr sz="2400" spc="40" dirty="0">
                <a:solidFill>
                  <a:srgbClr val="F05A28"/>
                </a:solidFill>
                <a:latin typeface="Verdana"/>
                <a:cs typeface="Verdana"/>
              </a:rPr>
              <a:t>What</a:t>
            </a:r>
            <a:r>
              <a:rPr sz="2400" spc="-615" dirty="0">
                <a:solidFill>
                  <a:srgbClr val="F05A28"/>
                </a:solidFill>
                <a:latin typeface="Verdana"/>
                <a:cs typeface="Verdana"/>
              </a:rPr>
              <a:t> </a:t>
            </a:r>
            <a:r>
              <a:rPr sz="2400" spc="-5" dirty="0">
                <a:solidFill>
                  <a:srgbClr val="F05A28"/>
                </a:solidFill>
                <a:latin typeface="Verdana"/>
                <a:cs typeface="Verdana"/>
              </a:rPr>
              <a:t>different </a:t>
            </a:r>
            <a:r>
              <a:rPr sz="2400" spc="-15" dirty="0">
                <a:solidFill>
                  <a:srgbClr val="F05A28"/>
                </a:solidFill>
                <a:latin typeface="Verdana"/>
                <a:cs typeface="Verdana"/>
              </a:rPr>
              <a:t>usage scenarios </a:t>
            </a:r>
            <a:r>
              <a:rPr sz="2400" spc="25" dirty="0">
                <a:solidFill>
                  <a:srgbClr val="F05A28"/>
                </a:solidFill>
                <a:latin typeface="Verdana"/>
                <a:cs typeface="Verdana"/>
              </a:rPr>
              <a:t>does </a:t>
            </a:r>
            <a:r>
              <a:rPr sz="2400" spc="-15" dirty="0">
                <a:solidFill>
                  <a:srgbClr val="F05A28"/>
                </a:solidFill>
                <a:latin typeface="Verdana"/>
                <a:cs typeface="Verdana"/>
              </a:rPr>
              <a:t>the  </a:t>
            </a:r>
            <a:r>
              <a:rPr sz="2400" spc="-50" dirty="0">
                <a:solidFill>
                  <a:srgbClr val="F05A28"/>
                </a:solidFill>
                <a:latin typeface="Verdana"/>
                <a:cs typeface="Verdana"/>
              </a:rPr>
              <a:t>system</a:t>
            </a:r>
            <a:r>
              <a:rPr sz="2400" spc="-110" dirty="0">
                <a:solidFill>
                  <a:srgbClr val="F05A28"/>
                </a:solidFill>
                <a:latin typeface="Verdana"/>
                <a:cs typeface="Verdana"/>
              </a:rPr>
              <a:t> </a:t>
            </a:r>
            <a:r>
              <a:rPr sz="2400" spc="15" dirty="0">
                <a:solidFill>
                  <a:srgbClr val="F05A28"/>
                </a:solidFill>
                <a:latin typeface="Verdana"/>
                <a:cs typeface="Verdana"/>
              </a:rPr>
              <a:t>support?</a:t>
            </a:r>
            <a:endParaRPr sz="2400" dirty="0">
              <a:latin typeface="Verdana"/>
              <a:cs typeface="Verdana"/>
            </a:endParaRPr>
          </a:p>
          <a:p>
            <a:pPr marL="541020" indent="-290195">
              <a:lnSpc>
                <a:spcPct val="100000"/>
              </a:lnSpc>
              <a:spcBef>
                <a:spcPts val="600"/>
              </a:spcBef>
              <a:buSzPct val="75000"/>
              <a:buFont typeface="Arial"/>
              <a:buChar char="-"/>
              <a:tabLst>
                <a:tab pos="541020" algn="l"/>
                <a:tab pos="541655" algn="l"/>
              </a:tabLst>
            </a:pPr>
            <a:r>
              <a:rPr sz="2400" spc="40" dirty="0">
                <a:solidFill>
                  <a:srgbClr val="F05A28"/>
                </a:solidFill>
                <a:latin typeface="Verdana"/>
                <a:cs typeface="Verdana"/>
              </a:rPr>
              <a:t>What </a:t>
            </a:r>
            <a:r>
              <a:rPr sz="2400" spc="25" dirty="0">
                <a:solidFill>
                  <a:srgbClr val="F05A28"/>
                </a:solidFill>
                <a:latin typeface="Verdana"/>
                <a:cs typeface="Verdana"/>
              </a:rPr>
              <a:t>does </a:t>
            </a:r>
            <a:r>
              <a:rPr sz="2400" spc="-15" dirty="0">
                <a:solidFill>
                  <a:srgbClr val="F05A28"/>
                </a:solidFill>
                <a:latin typeface="Verdana"/>
                <a:cs typeface="Verdana"/>
              </a:rPr>
              <a:t>the </a:t>
            </a:r>
            <a:r>
              <a:rPr sz="2400" spc="-50" dirty="0">
                <a:solidFill>
                  <a:srgbClr val="F05A28"/>
                </a:solidFill>
                <a:latin typeface="Verdana"/>
                <a:cs typeface="Verdana"/>
              </a:rPr>
              <a:t>system </a:t>
            </a:r>
            <a:r>
              <a:rPr sz="2400" spc="20" dirty="0">
                <a:solidFill>
                  <a:srgbClr val="F05A28"/>
                </a:solidFill>
                <a:latin typeface="Verdana"/>
                <a:cs typeface="Verdana"/>
              </a:rPr>
              <a:t>not</a:t>
            </a:r>
            <a:r>
              <a:rPr sz="2400" spc="-570" dirty="0">
                <a:solidFill>
                  <a:srgbClr val="F05A28"/>
                </a:solidFill>
                <a:latin typeface="Verdana"/>
                <a:cs typeface="Verdana"/>
              </a:rPr>
              <a:t> </a:t>
            </a:r>
            <a:r>
              <a:rPr sz="2400" spc="15" dirty="0">
                <a:solidFill>
                  <a:srgbClr val="F05A28"/>
                </a:solidFill>
                <a:latin typeface="Verdana"/>
                <a:cs typeface="Verdana"/>
              </a:rPr>
              <a:t>support?</a:t>
            </a:r>
            <a:endParaRPr sz="2400" dirty="0">
              <a:latin typeface="Verdana"/>
              <a:cs typeface="Verdana"/>
            </a:endParaRPr>
          </a:p>
          <a:p>
            <a:pPr marL="12700" marR="2303145">
              <a:lnSpc>
                <a:spcPct val="162500"/>
              </a:lnSpc>
            </a:pPr>
            <a:r>
              <a:rPr sz="2400" spc="30" dirty="0">
                <a:solidFill>
                  <a:srgbClr val="F05A28"/>
                </a:solidFill>
                <a:latin typeface="Verdana"/>
                <a:cs typeface="Verdana"/>
              </a:rPr>
              <a:t>Lives alongside </a:t>
            </a:r>
            <a:r>
              <a:rPr sz="2400" spc="20" dirty="0">
                <a:solidFill>
                  <a:srgbClr val="F05A28"/>
                </a:solidFill>
                <a:latin typeface="Verdana"/>
                <a:cs typeface="Verdana"/>
              </a:rPr>
              <a:t>source</a:t>
            </a:r>
            <a:r>
              <a:rPr sz="2400" spc="-455" dirty="0">
                <a:solidFill>
                  <a:srgbClr val="F05A28"/>
                </a:solidFill>
                <a:latin typeface="Verdana"/>
                <a:cs typeface="Verdana"/>
              </a:rPr>
              <a:t> </a:t>
            </a:r>
            <a:r>
              <a:rPr sz="2400" spc="90" dirty="0">
                <a:solidFill>
                  <a:srgbClr val="F05A28"/>
                </a:solidFill>
                <a:latin typeface="Verdana"/>
                <a:cs typeface="Verdana"/>
              </a:rPr>
              <a:t>code  </a:t>
            </a:r>
            <a:r>
              <a:rPr sz="2400" spc="70" dirty="0">
                <a:solidFill>
                  <a:srgbClr val="F05A28"/>
                </a:solidFill>
                <a:latin typeface="Verdana"/>
                <a:cs typeface="Verdana"/>
              </a:rPr>
              <a:t>New</a:t>
            </a:r>
            <a:r>
              <a:rPr sz="2400" spc="-130" dirty="0">
                <a:solidFill>
                  <a:srgbClr val="F05A28"/>
                </a:solidFill>
                <a:latin typeface="Verdana"/>
                <a:cs typeface="Verdana"/>
              </a:rPr>
              <a:t> </a:t>
            </a:r>
            <a:r>
              <a:rPr sz="2400" spc="35" dirty="0">
                <a:solidFill>
                  <a:srgbClr val="F05A28"/>
                </a:solidFill>
                <a:latin typeface="Verdana"/>
                <a:cs typeface="Verdana"/>
              </a:rPr>
              <a:t>developers</a:t>
            </a:r>
            <a:endParaRPr sz="2400" dirty="0">
              <a:latin typeface="Verdana"/>
              <a:cs typeface="Verdana"/>
            </a:endParaRPr>
          </a:p>
          <a:p>
            <a:pPr marL="12700" marR="3401695">
              <a:lnSpc>
                <a:spcPct val="162500"/>
              </a:lnSpc>
            </a:pPr>
            <a:r>
              <a:rPr sz="2400" spc="70" dirty="0">
                <a:solidFill>
                  <a:srgbClr val="F05A28"/>
                </a:solidFill>
                <a:latin typeface="Verdana"/>
                <a:cs typeface="Verdana"/>
              </a:rPr>
              <a:t>New </a:t>
            </a:r>
            <a:r>
              <a:rPr sz="2400" spc="-10" dirty="0">
                <a:solidFill>
                  <a:srgbClr val="F05A28"/>
                </a:solidFill>
                <a:latin typeface="Verdana"/>
                <a:cs typeface="Verdana"/>
              </a:rPr>
              <a:t>business</a:t>
            </a:r>
            <a:r>
              <a:rPr sz="2400" spc="-360" dirty="0">
                <a:solidFill>
                  <a:srgbClr val="F05A28"/>
                </a:solidFill>
                <a:latin typeface="Verdana"/>
                <a:cs typeface="Verdana"/>
              </a:rPr>
              <a:t> </a:t>
            </a:r>
            <a:r>
              <a:rPr sz="2400" spc="65" dirty="0">
                <a:solidFill>
                  <a:srgbClr val="F05A28"/>
                </a:solidFill>
                <a:latin typeface="Verdana"/>
                <a:cs typeface="Verdana"/>
              </a:rPr>
              <a:t>people  </a:t>
            </a:r>
            <a:r>
              <a:rPr sz="2400" spc="80" dirty="0">
                <a:solidFill>
                  <a:srgbClr val="F05A28"/>
                </a:solidFill>
                <a:latin typeface="Verdana"/>
                <a:cs typeface="Verdana"/>
              </a:rPr>
              <a:t>Audit</a:t>
            </a:r>
            <a:endParaRPr sz="2400" dirty="0">
              <a:latin typeface="Verdana"/>
              <a:cs typeface="Verdana"/>
            </a:endParaRPr>
          </a:p>
        </p:txBody>
      </p:sp>
      <p:sp>
        <p:nvSpPr>
          <p:cNvPr id="3" name="object 3"/>
          <p:cNvSpPr/>
          <p:nvPr/>
        </p:nvSpPr>
        <p:spPr>
          <a:xfrm>
            <a:off x="358140" y="1956816"/>
            <a:ext cx="3773424" cy="293065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82578" y="1842541"/>
            <a:ext cx="6693534" cy="31343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F05A28"/>
                </a:solidFill>
                <a:latin typeface="Verdana"/>
                <a:cs typeface="Verdana"/>
              </a:rPr>
              <a:t>Executable</a:t>
            </a:r>
            <a:endParaRPr sz="2400" dirty="0">
              <a:latin typeface="Verdana"/>
              <a:cs typeface="Verdana"/>
            </a:endParaRPr>
          </a:p>
          <a:p>
            <a:pPr marL="12700" marR="5080">
              <a:lnSpc>
                <a:spcPct val="162500"/>
              </a:lnSpc>
            </a:pPr>
            <a:r>
              <a:rPr sz="2400" spc="20" dirty="0">
                <a:solidFill>
                  <a:srgbClr val="F05A28"/>
                </a:solidFill>
                <a:latin typeface="Verdana"/>
                <a:cs typeface="Verdana"/>
              </a:rPr>
              <a:t>Checks</a:t>
            </a:r>
            <a:r>
              <a:rPr sz="2400" spc="-120" dirty="0">
                <a:solidFill>
                  <a:srgbClr val="F05A28"/>
                </a:solidFill>
                <a:latin typeface="Verdana"/>
                <a:cs typeface="Verdana"/>
              </a:rPr>
              <a:t> </a:t>
            </a:r>
            <a:r>
              <a:rPr sz="2400" spc="5" dirty="0">
                <a:solidFill>
                  <a:srgbClr val="F05A28"/>
                </a:solidFill>
                <a:latin typeface="Verdana"/>
                <a:cs typeface="Verdana"/>
              </a:rPr>
              <a:t>the</a:t>
            </a:r>
            <a:r>
              <a:rPr sz="2400" spc="-120" dirty="0">
                <a:solidFill>
                  <a:srgbClr val="F05A28"/>
                </a:solidFill>
                <a:latin typeface="Verdana"/>
                <a:cs typeface="Verdana"/>
              </a:rPr>
              <a:t> </a:t>
            </a:r>
            <a:r>
              <a:rPr sz="2400" spc="-15" dirty="0">
                <a:solidFill>
                  <a:srgbClr val="F05A28"/>
                </a:solidFill>
                <a:latin typeface="Verdana"/>
                <a:cs typeface="Verdana"/>
              </a:rPr>
              <a:t>system</a:t>
            </a:r>
            <a:r>
              <a:rPr sz="2400" spc="-114" dirty="0">
                <a:solidFill>
                  <a:srgbClr val="F05A28"/>
                </a:solidFill>
                <a:latin typeface="Verdana"/>
                <a:cs typeface="Verdana"/>
              </a:rPr>
              <a:t> </a:t>
            </a:r>
            <a:r>
              <a:rPr sz="2400" spc="-15" dirty="0">
                <a:solidFill>
                  <a:srgbClr val="F05A28"/>
                </a:solidFill>
                <a:latin typeface="Verdana"/>
                <a:cs typeface="Verdana"/>
              </a:rPr>
              <a:t>is</a:t>
            </a:r>
            <a:r>
              <a:rPr sz="2400" spc="-120" dirty="0">
                <a:solidFill>
                  <a:srgbClr val="F05A28"/>
                </a:solidFill>
                <a:latin typeface="Verdana"/>
                <a:cs typeface="Verdana"/>
              </a:rPr>
              <a:t> </a:t>
            </a:r>
            <a:r>
              <a:rPr sz="2400" spc="20" dirty="0">
                <a:solidFill>
                  <a:srgbClr val="F05A28"/>
                </a:solidFill>
                <a:latin typeface="Verdana"/>
                <a:cs typeface="Verdana"/>
              </a:rPr>
              <a:t>behaving</a:t>
            </a:r>
            <a:r>
              <a:rPr sz="2400" spc="-114" dirty="0">
                <a:solidFill>
                  <a:srgbClr val="F05A28"/>
                </a:solidFill>
                <a:latin typeface="Verdana"/>
                <a:cs typeface="Verdana"/>
              </a:rPr>
              <a:t> </a:t>
            </a:r>
            <a:r>
              <a:rPr sz="2400" spc="-45" dirty="0">
                <a:solidFill>
                  <a:srgbClr val="F05A28"/>
                </a:solidFill>
                <a:latin typeface="Verdana"/>
                <a:cs typeface="Verdana"/>
              </a:rPr>
              <a:t>as</a:t>
            </a:r>
            <a:r>
              <a:rPr sz="2400" spc="-120" dirty="0">
                <a:solidFill>
                  <a:srgbClr val="F05A28"/>
                </a:solidFill>
                <a:latin typeface="Verdana"/>
                <a:cs typeface="Verdana"/>
              </a:rPr>
              <a:t> </a:t>
            </a:r>
            <a:r>
              <a:rPr sz="2400" spc="50" dirty="0">
                <a:solidFill>
                  <a:srgbClr val="F05A28"/>
                </a:solidFill>
                <a:latin typeface="Verdana"/>
                <a:cs typeface="Verdana"/>
              </a:rPr>
              <a:t>expected  </a:t>
            </a:r>
            <a:r>
              <a:rPr sz="2400" spc="25" dirty="0">
                <a:solidFill>
                  <a:srgbClr val="F05A28"/>
                </a:solidFill>
                <a:latin typeface="Verdana"/>
                <a:cs typeface="Verdana"/>
              </a:rPr>
              <a:t>Documentation </a:t>
            </a:r>
            <a:r>
              <a:rPr sz="2400" spc="-15" dirty="0">
                <a:solidFill>
                  <a:srgbClr val="F05A28"/>
                </a:solidFill>
                <a:latin typeface="Verdana"/>
                <a:cs typeface="Verdana"/>
              </a:rPr>
              <a:t>is</a:t>
            </a:r>
            <a:r>
              <a:rPr sz="2400" spc="-280" dirty="0">
                <a:solidFill>
                  <a:srgbClr val="F05A28"/>
                </a:solidFill>
                <a:latin typeface="Verdana"/>
                <a:cs typeface="Verdana"/>
              </a:rPr>
              <a:t> </a:t>
            </a:r>
            <a:r>
              <a:rPr sz="2400" spc="45" dirty="0">
                <a:solidFill>
                  <a:srgbClr val="F05A28"/>
                </a:solidFill>
                <a:latin typeface="Verdana"/>
                <a:cs typeface="Verdana"/>
              </a:rPr>
              <a:t>“living”</a:t>
            </a:r>
            <a:endParaRPr sz="2400" dirty="0">
              <a:latin typeface="Verdana"/>
              <a:cs typeface="Verdana"/>
            </a:endParaRPr>
          </a:p>
          <a:p>
            <a:pPr marL="12700">
              <a:lnSpc>
                <a:spcPct val="100000"/>
              </a:lnSpc>
              <a:spcBef>
                <a:spcPts val="1800"/>
              </a:spcBef>
            </a:pPr>
            <a:r>
              <a:rPr sz="2400" spc="-30" dirty="0">
                <a:solidFill>
                  <a:srgbClr val="F05A28"/>
                </a:solidFill>
                <a:latin typeface="Verdana"/>
                <a:cs typeface="Verdana"/>
              </a:rPr>
              <a:t>Stays </a:t>
            </a:r>
            <a:r>
              <a:rPr sz="2400" spc="-5" dirty="0">
                <a:solidFill>
                  <a:srgbClr val="F05A28"/>
                </a:solidFill>
                <a:latin typeface="Verdana"/>
                <a:cs typeface="Verdana"/>
              </a:rPr>
              <a:t>in </a:t>
            </a:r>
            <a:r>
              <a:rPr sz="2400" spc="10" dirty="0">
                <a:solidFill>
                  <a:srgbClr val="F05A28"/>
                </a:solidFill>
                <a:latin typeface="Verdana"/>
                <a:cs typeface="Verdana"/>
              </a:rPr>
              <a:t>sync </a:t>
            </a:r>
            <a:r>
              <a:rPr sz="2400" spc="30" dirty="0">
                <a:solidFill>
                  <a:srgbClr val="F05A28"/>
                </a:solidFill>
                <a:latin typeface="Verdana"/>
                <a:cs typeface="Verdana"/>
              </a:rPr>
              <a:t>with </a:t>
            </a:r>
            <a:r>
              <a:rPr sz="2400" spc="15" dirty="0">
                <a:solidFill>
                  <a:srgbClr val="F05A28"/>
                </a:solidFill>
                <a:latin typeface="Verdana"/>
                <a:cs typeface="Verdana"/>
              </a:rPr>
              <a:t>actual</a:t>
            </a:r>
            <a:r>
              <a:rPr sz="2400" spc="-590" dirty="0">
                <a:solidFill>
                  <a:srgbClr val="F05A28"/>
                </a:solidFill>
                <a:latin typeface="Verdana"/>
                <a:cs typeface="Verdana"/>
              </a:rPr>
              <a:t> </a:t>
            </a:r>
            <a:r>
              <a:rPr sz="2400" spc="90" dirty="0">
                <a:solidFill>
                  <a:srgbClr val="F05A28"/>
                </a:solidFill>
                <a:latin typeface="Verdana"/>
                <a:cs typeface="Verdana"/>
              </a:rPr>
              <a:t>code</a:t>
            </a:r>
            <a:endParaRPr sz="2400" dirty="0">
              <a:latin typeface="Verdana"/>
              <a:cs typeface="Verdana"/>
            </a:endParaRPr>
          </a:p>
          <a:p>
            <a:pPr marL="12700" marR="141605">
              <a:lnSpc>
                <a:spcPct val="100000"/>
              </a:lnSpc>
              <a:spcBef>
                <a:spcPts val="1800"/>
              </a:spcBef>
            </a:pPr>
            <a:r>
              <a:rPr sz="2400" spc="-10" dirty="0">
                <a:solidFill>
                  <a:srgbClr val="F05A28"/>
                </a:solidFill>
                <a:latin typeface="Verdana"/>
                <a:cs typeface="Verdana"/>
              </a:rPr>
              <a:t>Business </a:t>
            </a:r>
            <a:r>
              <a:rPr sz="2400" spc="20" dirty="0">
                <a:solidFill>
                  <a:srgbClr val="F05A28"/>
                </a:solidFill>
                <a:latin typeface="Verdana"/>
                <a:cs typeface="Verdana"/>
              </a:rPr>
              <a:t>readable </a:t>
            </a:r>
            <a:r>
              <a:rPr sz="2400" spc="30" dirty="0">
                <a:solidFill>
                  <a:srgbClr val="F05A28"/>
                </a:solidFill>
                <a:latin typeface="Verdana"/>
                <a:cs typeface="Verdana"/>
              </a:rPr>
              <a:t>documentation </a:t>
            </a:r>
            <a:r>
              <a:rPr sz="2400" spc="-10" dirty="0">
                <a:solidFill>
                  <a:srgbClr val="F05A28"/>
                </a:solidFill>
                <a:latin typeface="Verdana"/>
                <a:cs typeface="Verdana"/>
              </a:rPr>
              <a:t>maps</a:t>
            </a:r>
            <a:r>
              <a:rPr sz="2400" spc="-515" dirty="0">
                <a:solidFill>
                  <a:srgbClr val="F05A28"/>
                </a:solidFill>
                <a:latin typeface="Verdana"/>
                <a:cs typeface="Verdana"/>
              </a:rPr>
              <a:t> </a:t>
            </a:r>
            <a:r>
              <a:rPr sz="2400" spc="75" dirty="0">
                <a:solidFill>
                  <a:srgbClr val="F05A28"/>
                </a:solidFill>
                <a:latin typeface="Verdana"/>
                <a:cs typeface="Verdana"/>
              </a:rPr>
              <a:t>to  </a:t>
            </a:r>
            <a:r>
              <a:rPr sz="2400" spc="5" dirty="0">
                <a:solidFill>
                  <a:srgbClr val="F05A28"/>
                </a:solidFill>
                <a:latin typeface="Verdana"/>
                <a:cs typeface="Verdana"/>
              </a:rPr>
              <a:t>executable </a:t>
            </a:r>
            <a:r>
              <a:rPr sz="2400" spc="-5" dirty="0">
                <a:solidFill>
                  <a:srgbClr val="F05A28"/>
                </a:solidFill>
                <a:latin typeface="Verdana"/>
                <a:cs typeface="Verdana"/>
              </a:rPr>
              <a:t>test</a:t>
            </a:r>
            <a:r>
              <a:rPr sz="2400" spc="-225" dirty="0">
                <a:solidFill>
                  <a:srgbClr val="F05A28"/>
                </a:solidFill>
                <a:latin typeface="Verdana"/>
                <a:cs typeface="Verdana"/>
              </a:rPr>
              <a:t> </a:t>
            </a:r>
            <a:r>
              <a:rPr sz="2400" spc="80" dirty="0">
                <a:solidFill>
                  <a:srgbClr val="F05A28"/>
                </a:solidFill>
                <a:latin typeface="Verdana"/>
                <a:cs typeface="Verdana"/>
              </a:rPr>
              <a:t>code</a:t>
            </a:r>
            <a:endParaRPr sz="2400" dirty="0">
              <a:latin typeface="Verdana"/>
              <a:cs typeface="Verdana"/>
            </a:endParaRPr>
          </a:p>
        </p:txBody>
      </p:sp>
      <p:sp>
        <p:nvSpPr>
          <p:cNvPr id="3" name="object 3"/>
          <p:cNvSpPr/>
          <p:nvPr/>
        </p:nvSpPr>
        <p:spPr>
          <a:xfrm>
            <a:off x="358140" y="1894332"/>
            <a:ext cx="3773424" cy="305409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82578" y="1659661"/>
            <a:ext cx="6153785" cy="3500120"/>
          </a:xfrm>
          <a:prstGeom prst="rect">
            <a:avLst/>
          </a:prstGeom>
        </p:spPr>
        <p:txBody>
          <a:bodyPr vert="horz" wrap="square" lIns="0" tIns="12700" rIns="0" bIns="0" rtlCol="0">
            <a:spAutoFit/>
          </a:bodyPr>
          <a:lstStyle/>
          <a:p>
            <a:pPr marL="12700" marR="5080">
              <a:lnSpc>
                <a:spcPct val="100000"/>
              </a:lnSpc>
              <a:spcBef>
                <a:spcPts val="100"/>
              </a:spcBef>
            </a:pPr>
            <a:r>
              <a:rPr sz="2400" spc="15" dirty="0">
                <a:solidFill>
                  <a:srgbClr val="F05A28"/>
                </a:solidFill>
                <a:latin typeface="Verdana"/>
                <a:cs typeface="Verdana"/>
              </a:rPr>
              <a:t>Enables </a:t>
            </a:r>
            <a:r>
              <a:rPr sz="2400" spc="30" dirty="0">
                <a:solidFill>
                  <a:srgbClr val="F05A28"/>
                </a:solidFill>
                <a:latin typeface="Verdana"/>
                <a:cs typeface="Verdana"/>
              </a:rPr>
              <a:t>better </a:t>
            </a:r>
            <a:r>
              <a:rPr sz="2400" spc="25" dirty="0">
                <a:solidFill>
                  <a:srgbClr val="F05A28"/>
                </a:solidFill>
                <a:latin typeface="Verdana"/>
                <a:cs typeface="Verdana"/>
              </a:rPr>
              <a:t>communication</a:t>
            </a:r>
            <a:r>
              <a:rPr sz="2400" spc="-455" dirty="0">
                <a:solidFill>
                  <a:srgbClr val="F05A28"/>
                </a:solidFill>
                <a:latin typeface="Verdana"/>
                <a:cs typeface="Verdana"/>
              </a:rPr>
              <a:t> </a:t>
            </a:r>
            <a:r>
              <a:rPr sz="2400" spc="40" dirty="0">
                <a:solidFill>
                  <a:srgbClr val="F05A28"/>
                </a:solidFill>
                <a:latin typeface="Verdana"/>
                <a:cs typeface="Verdana"/>
              </a:rPr>
              <a:t>between  </a:t>
            </a:r>
            <a:r>
              <a:rPr sz="2400" spc="20" dirty="0">
                <a:solidFill>
                  <a:srgbClr val="F05A28"/>
                </a:solidFill>
                <a:latin typeface="Verdana"/>
                <a:cs typeface="Verdana"/>
              </a:rPr>
              <a:t>development </a:t>
            </a:r>
            <a:r>
              <a:rPr sz="2400" spc="-20" dirty="0">
                <a:solidFill>
                  <a:srgbClr val="F05A28"/>
                </a:solidFill>
                <a:latin typeface="Verdana"/>
                <a:cs typeface="Verdana"/>
              </a:rPr>
              <a:t>team </a:t>
            </a:r>
            <a:r>
              <a:rPr sz="2400" spc="10" dirty="0">
                <a:solidFill>
                  <a:srgbClr val="F05A28"/>
                </a:solidFill>
                <a:latin typeface="Verdana"/>
                <a:cs typeface="Verdana"/>
              </a:rPr>
              <a:t>and</a:t>
            </a:r>
            <a:r>
              <a:rPr sz="2400" spc="-350" dirty="0">
                <a:solidFill>
                  <a:srgbClr val="F05A28"/>
                </a:solidFill>
                <a:latin typeface="Verdana"/>
                <a:cs typeface="Verdana"/>
              </a:rPr>
              <a:t> </a:t>
            </a:r>
            <a:r>
              <a:rPr sz="2400" spc="-15" dirty="0">
                <a:solidFill>
                  <a:srgbClr val="F05A28"/>
                </a:solidFill>
                <a:latin typeface="Verdana"/>
                <a:cs typeface="Verdana"/>
              </a:rPr>
              <a:t>business</a:t>
            </a:r>
            <a:endParaRPr sz="2400">
              <a:latin typeface="Verdana"/>
              <a:cs typeface="Verdana"/>
            </a:endParaRPr>
          </a:p>
          <a:p>
            <a:pPr marL="12700" marR="1378585">
              <a:lnSpc>
                <a:spcPct val="162500"/>
              </a:lnSpc>
            </a:pPr>
            <a:r>
              <a:rPr sz="2400" spc="30" dirty="0">
                <a:solidFill>
                  <a:srgbClr val="F05A28"/>
                </a:solidFill>
                <a:latin typeface="Verdana"/>
                <a:cs typeface="Verdana"/>
              </a:rPr>
              <a:t>Common </a:t>
            </a:r>
            <a:r>
              <a:rPr sz="2400" spc="-15" dirty="0">
                <a:solidFill>
                  <a:srgbClr val="F05A28"/>
                </a:solidFill>
                <a:latin typeface="Verdana"/>
                <a:cs typeface="Verdana"/>
              </a:rPr>
              <a:t>(high-level)</a:t>
            </a:r>
            <a:r>
              <a:rPr sz="2400" spc="-365" dirty="0">
                <a:solidFill>
                  <a:srgbClr val="F05A28"/>
                </a:solidFill>
                <a:latin typeface="Verdana"/>
                <a:cs typeface="Verdana"/>
              </a:rPr>
              <a:t> </a:t>
            </a:r>
            <a:r>
              <a:rPr sz="2400" spc="15" dirty="0">
                <a:solidFill>
                  <a:srgbClr val="F05A28"/>
                </a:solidFill>
                <a:latin typeface="Verdana"/>
                <a:cs typeface="Verdana"/>
              </a:rPr>
              <a:t>language  </a:t>
            </a:r>
            <a:r>
              <a:rPr sz="2400" spc="-5" dirty="0">
                <a:solidFill>
                  <a:srgbClr val="F05A28"/>
                </a:solidFill>
                <a:latin typeface="Verdana"/>
                <a:cs typeface="Verdana"/>
              </a:rPr>
              <a:t>Generally</a:t>
            </a:r>
            <a:r>
              <a:rPr sz="2400" spc="-120" dirty="0">
                <a:solidFill>
                  <a:srgbClr val="F05A28"/>
                </a:solidFill>
                <a:latin typeface="Verdana"/>
                <a:cs typeface="Verdana"/>
              </a:rPr>
              <a:t> </a:t>
            </a:r>
            <a:r>
              <a:rPr sz="2400" spc="5" dirty="0">
                <a:solidFill>
                  <a:srgbClr val="F05A28"/>
                </a:solidFill>
                <a:latin typeface="Verdana"/>
                <a:cs typeface="Verdana"/>
              </a:rPr>
              <a:t>non-technical</a:t>
            </a:r>
            <a:endParaRPr sz="2400">
              <a:latin typeface="Verdana"/>
              <a:cs typeface="Verdana"/>
            </a:endParaRPr>
          </a:p>
          <a:p>
            <a:pPr marL="12700">
              <a:lnSpc>
                <a:spcPct val="100000"/>
              </a:lnSpc>
              <a:spcBef>
                <a:spcPts val="1800"/>
              </a:spcBef>
            </a:pPr>
            <a:r>
              <a:rPr sz="2400" spc="-10" dirty="0">
                <a:solidFill>
                  <a:srgbClr val="F05A28"/>
                </a:solidFill>
                <a:latin typeface="Verdana"/>
                <a:cs typeface="Verdana"/>
              </a:rPr>
              <a:t>Ensure </a:t>
            </a:r>
            <a:r>
              <a:rPr sz="2400" spc="50" dirty="0">
                <a:solidFill>
                  <a:srgbClr val="F05A28"/>
                </a:solidFill>
                <a:latin typeface="Verdana"/>
                <a:cs typeface="Verdana"/>
              </a:rPr>
              <a:t>correct </a:t>
            </a:r>
            <a:r>
              <a:rPr sz="2400" spc="-5" dirty="0">
                <a:solidFill>
                  <a:srgbClr val="F05A28"/>
                </a:solidFill>
                <a:latin typeface="Verdana"/>
                <a:cs typeface="Verdana"/>
              </a:rPr>
              <a:t>features </a:t>
            </a:r>
            <a:r>
              <a:rPr sz="2400" spc="-20" dirty="0">
                <a:solidFill>
                  <a:srgbClr val="F05A28"/>
                </a:solidFill>
                <a:latin typeface="Verdana"/>
                <a:cs typeface="Verdana"/>
              </a:rPr>
              <a:t>are </a:t>
            </a:r>
            <a:r>
              <a:rPr sz="2400" spc="45" dirty="0">
                <a:solidFill>
                  <a:srgbClr val="F05A28"/>
                </a:solidFill>
                <a:latin typeface="Verdana"/>
                <a:cs typeface="Verdana"/>
              </a:rPr>
              <a:t>being</a:t>
            </a:r>
            <a:r>
              <a:rPr sz="2400" spc="-600" dirty="0">
                <a:solidFill>
                  <a:srgbClr val="F05A28"/>
                </a:solidFill>
                <a:latin typeface="Verdana"/>
                <a:cs typeface="Verdana"/>
              </a:rPr>
              <a:t> </a:t>
            </a:r>
            <a:r>
              <a:rPr sz="2400" spc="35" dirty="0">
                <a:solidFill>
                  <a:srgbClr val="F05A28"/>
                </a:solidFill>
                <a:latin typeface="Verdana"/>
                <a:cs typeface="Verdana"/>
              </a:rPr>
              <a:t>built</a:t>
            </a:r>
            <a:endParaRPr sz="2400">
              <a:latin typeface="Verdana"/>
              <a:cs typeface="Verdana"/>
            </a:endParaRPr>
          </a:p>
          <a:p>
            <a:pPr marL="12700" marR="546100">
              <a:lnSpc>
                <a:spcPct val="100000"/>
              </a:lnSpc>
              <a:spcBef>
                <a:spcPts val="1800"/>
              </a:spcBef>
            </a:pPr>
            <a:r>
              <a:rPr sz="2400" spc="-10" dirty="0">
                <a:solidFill>
                  <a:srgbClr val="F05A28"/>
                </a:solidFill>
                <a:latin typeface="Verdana"/>
                <a:cs typeface="Verdana"/>
              </a:rPr>
              <a:t>Ensure </a:t>
            </a:r>
            <a:r>
              <a:rPr sz="2400" spc="30" dirty="0">
                <a:solidFill>
                  <a:srgbClr val="F05A28"/>
                </a:solidFill>
                <a:latin typeface="Verdana"/>
                <a:cs typeface="Verdana"/>
              </a:rPr>
              <a:t>different </a:t>
            </a:r>
            <a:r>
              <a:rPr sz="2400" dirty="0">
                <a:solidFill>
                  <a:srgbClr val="F05A28"/>
                </a:solidFill>
                <a:latin typeface="Verdana"/>
                <a:cs typeface="Verdana"/>
              </a:rPr>
              <a:t>usage </a:t>
            </a:r>
            <a:r>
              <a:rPr sz="2400" spc="10" dirty="0">
                <a:solidFill>
                  <a:srgbClr val="F05A28"/>
                </a:solidFill>
                <a:latin typeface="Verdana"/>
                <a:cs typeface="Verdana"/>
              </a:rPr>
              <a:t>scenarios</a:t>
            </a:r>
            <a:r>
              <a:rPr sz="2400" spc="-520" dirty="0">
                <a:solidFill>
                  <a:srgbClr val="F05A28"/>
                </a:solidFill>
                <a:latin typeface="Verdana"/>
                <a:cs typeface="Verdana"/>
              </a:rPr>
              <a:t> </a:t>
            </a:r>
            <a:r>
              <a:rPr sz="2400" spc="-20" dirty="0">
                <a:solidFill>
                  <a:srgbClr val="F05A28"/>
                </a:solidFill>
                <a:latin typeface="Verdana"/>
                <a:cs typeface="Verdana"/>
              </a:rPr>
              <a:t>are  </a:t>
            </a:r>
            <a:r>
              <a:rPr sz="2400" spc="15" dirty="0">
                <a:solidFill>
                  <a:srgbClr val="F05A28"/>
                </a:solidFill>
                <a:latin typeface="Verdana"/>
                <a:cs typeface="Verdana"/>
              </a:rPr>
              <a:t>covered</a:t>
            </a:r>
            <a:endParaRPr sz="2400">
              <a:latin typeface="Verdana"/>
              <a:cs typeface="Verdana"/>
            </a:endParaRPr>
          </a:p>
        </p:txBody>
      </p:sp>
      <p:sp>
        <p:nvSpPr>
          <p:cNvPr id="3" name="object 3"/>
          <p:cNvSpPr/>
          <p:nvPr/>
        </p:nvSpPr>
        <p:spPr>
          <a:xfrm>
            <a:off x="501395" y="1598675"/>
            <a:ext cx="3488436" cy="36469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17920" y="4088891"/>
            <a:ext cx="5257800" cy="1618615"/>
          </a:xfrm>
          <a:prstGeom prst="rect">
            <a:avLst/>
          </a:prstGeom>
          <a:solidFill>
            <a:srgbClr val="A62E5C"/>
          </a:solidFill>
        </p:spPr>
        <p:txBody>
          <a:bodyPr vert="horz" wrap="square" lIns="0" tIns="0" rIns="0" bIns="0" rtlCol="0">
            <a:spAutoFit/>
          </a:bodyPr>
          <a:lstStyle/>
          <a:p>
            <a:pPr>
              <a:lnSpc>
                <a:spcPct val="100000"/>
              </a:lnSpc>
            </a:pPr>
            <a:endParaRPr sz="4200">
              <a:latin typeface="Times New Roman"/>
              <a:cs typeface="Times New Roman"/>
            </a:endParaRPr>
          </a:p>
          <a:p>
            <a:pPr algn="ctr">
              <a:lnSpc>
                <a:spcPct val="100000"/>
              </a:lnSpc>
            </a:pPr>
            <a:r>
              <a:rPr sz="2400" spc="35" dirty="0">
                <a:solidFill>
                  <a:srgbClr val="FFFFFF"/>
                </a:solidFill>
                <a:latin typeface="Verdana"/>
                <a:cs typeface="Verdana"/>
              </a:rPr>
              <a:t>Functional</a:t>
            </a:r>
            <a:r>
              <a:rPr sz="2400" spc="-100" dirty="0">
                <a:solidFill>
                  <a:srgbClr val="FFFFFF"/>
                </a:solidFill>
                <a:latin typeface="Verdana"/>
                <a:cs typeface="Verdana"/>
              </a:rPr>
              <a:t> UI</a:t>
            </a:r>
            <a:endParaRPr sz="2400">
              <a:latin typeface="Verdana"/>
              <a:cs typeface="Verdana"/>
            </a:endParaRPr>
          </a:p>
        </p:txBody>
      </p:sp>
      <p:sp>
        <p:nvSpPr>
          <p:cNvPr id="3" name="object 3"/>
          <p:cNvSpPr txBox="1"/>
          <p:nvPr/>
        </p:nvSpPr>
        <p:spPr>
          <a:xfrm>
            <a:off x="701040" y="4088891"/>
            <a:ext cx="5257800" cy="1618615"/>
          </a:xfrm>
          <a:prstGeom prst="rect">
            <a:avLst/>
          </a:prstGeom>
          <a:solidFill>
            <a:srgbClr val="F05A28"/>
          </a:solidFill>
        </p:spPr>
        <p:txBody>
          <a:bodyPr vert="horz" wrap="square" lIns="0" tIns="0" rIns="0" bIns="0" rtlCol="0">
            <a:spAutoFit/>
          </a:bodyPr>
          <a:lstStyle/>
          <a:p>
            <a:pPr>
              <a:lnSpc>
                <a:spcPct val="100000"/>
              </a:lnSpc>
            </a:pPr>
            <a:endParaRPr sz="4200">
              <a:latin typeface="Times New Roman"/>
              <a:cs typeface="Times New Roman"/>
            </a:endParaRPr>
          </a:p>
          <a:p>
            <a:pPr algn="ctr">
              <a:lnSpc>
                <a:spcPct val="100000"/>
              </a:lnSpc>
            </a:pPr>
            <a:r>
              <a:rPr sz="2400" spc="50" dirty="0">
                <a:solidFill>
                  <a:srgbClr val="FFFFFF"/>
                </a:solidFill>
                <a:latin typeface="Verdana"/>
                <a:cs typeface="Verdana"/>
              </a:rPr>
              <a:t>API</a:t>
            </a:r>
            <a:endParaRPr sz="2400">
              <a:latin typeface="Verdana"/>
              <a:cs typeface="Verdana"/>
            </a:endParaRPr>
          </a:p>
        </p:txBody>
      </p:sp>
      <p:sp>
        <p:nvSpPr>
          <p:cNvPr id="4" name="object 4"/>
          <p:cNvSpPr txBox="1"/>
          <p:nvPr/>
        </p:nvSpPr>
        <p:spPr>
          <a:xfrm>
            <a:off x="6217920" y="2193035"/>
            <a:ext cx="5257800" cy="1620520"/>
          </a:xfrm>
          <a:prstGeom prst="rect">
            <a:avLst/>
          </a:prstGeom>
          <a:solidFill>
            <a:srgbClr val="9BC850"/>
          </a:solidFill>
        </p:spPr>
        <p:txBody>
          <a:bodyPr vert="horz" wrap="square" lIns="0" tIns="1270" rIns="0" bIns="0" rtlCol="0">
            <a:spAutoFit/>
          </a:bodyPr>
          <a:lstStyle/>
          <a:p>
            <a:pPr>
              <a:lnSpc>
                <a:spcPct val="100000"/>
              </a:lnSpc>
              <a:spcBef>
                <a:spcPts val="10"/>
              </a:spcBef>
            </a:pPr>
            <a:endParaRPr sz="4200" dirty="0">
              <a:latin typeface="Times New Roman"/>
              <a:cs typeface="Times New Roman"/>
            </a:endParaRPr>
          </a:p>
          <a:p>
            <a:pPr algn="ctr">
              <a:lnSpc>
                <a:spcPct val="100000"/>
              </a:lnSpc>
            </a:pPr>
            <a:r>
              <a:rPr sz="2400" spc="-15" dirty="0">
                <a:solidFill>
                  <a:srgbClr val="FFFFFF"/>
                </a:solidFill>
                <a:latin typeface="Verdana"/>
                <a:cs typeface="Verdana"/>
              </a:rPr>
              <a:t>Integration</a:t>
            </a:r>
            <a:endParaRPr sz="2400" dirty="0">
              <a:latin typeface="Verdana"/>
              <a:cs typeface="Verdana"/>
            </a:endParaRPr>
          </a:p>
        </p:txBody>
      </p:sp>
      <p:sp>
        <p:nvSpPr>
          <p:cNvPr id="5" name="object 5"/>
          <p:cNvSpPr txBox="1"/>
          <p:nvPr/>
        </p:nvSpPr>
        <p:spPr>
          <a:xfrm>
            <a:off x="701040" y="2193035"/>
            <a:ext cx="5257800" cy="1620520"/>
          </a:xfrm>
          <a:prstGeom prst="rect">
            <a:avLst/>
          </a:prstGeom>
          <a:solidFill>
            <a:srgbClr val="2A9FBC"/>
          </a:solidFill>
        </p:spPr>
        <p:txBody>
          <a:bodyPr vert="horz" wrap="square" lIns="0" tIns="1270" rIns="0" bIns="0" rtlCol="0">
            <a:spAutoFit/>
          </a:bodyPr>
          <a:lstStyle/>
          <a:p>
            <a:pPr>
              <a:lnSpc>
                <a:spcPct val="100000"/>
              </a:lnSpc>
              <a:spcBef>
                <a:spcPts val="10"/>
              </a:spcBef>
            </a:pPr>
            <a:endParaRPr sz="4200" dirty="0">
              <a:latin typeface="Times New Roman"/>
              <a:cs typeface="Times New Roman"/>
            </a:endParaRPr>
          </a:p>
          <a:p>
            <a:pPr marL="635" algn="ctr">
              <a:lnSpc>
                <a:spcPct val="100000"/>
              </a:lnSpc>
            </a:pPr>
            <a:r>
              <a:rPr sz="2400" spc="20" dirty="0">
                <a:solidFill>
                  <a:srgbClr val="FFFFFF"/>
                </a:solidFill>
                <a:latin typeface="Verdana"/>
                <a:cs typeface="Verdana"/>
              </a:rPr>
              <a:t>Unit</a:t>
            </a:r>
            <a:endParaRPr sz="2400" dirty="0">
              <a:latin typeface="Verdana"/>
              <a:cs typeface="Verdana"/>
            </a:endParaRPr>
          </a:p>
        </p:txBody>
      </p:sp>
      <p:sp>
        <p:nvSpPr>
          <p:cNvPr id="6" name="object 6"/>
          <p:cNvSpPr txBox="1">
            <a:spLocks noGrp="1"/>
          </p:cNvSpPr>
          <p:nvPr>
            <p:ph type="title"/>
          </p:nvPr>
        </p:nvSpPr>
        <p:spPr>
          <a:xfrm>
            <a:off x="3109798" y="519061"/>
            <a:ext cx="5885180" cy="574040"/>
          </a:xfrm>
          <a:prstGeom prst="rect">
            <a:avLst/>
          </a:prstGeom>
        </p:spPr>
        <p:txBody>
          <a:bodyPr vert="horz" wrap="square" lIns="0" tIns="12700" rIns="0" bIns="0" rtlCol="0">
            <a:spAutoFit/>
          </a:bodyPr>
          <a:lstStyle/>
          <a:p>
            <a:pPr marL="12700">
              <a:lnSpc>
                <a:spcPct val="100000"/>
              </a:lnSpc>
              <a:spcBef>
                <a:spcPts val="100"/>
              </a:spcBef>
            </a:pPr>
            <a:r>
              <a:rPr sz="3600" spc="-295" dirty="0">
                <a:solidFill>
                  <a:srgbClr val="3E3E3E"/>
                </a:solidFill>
                <a:latin typeface="Arial Black"/>
                <a:cs typeface="Arial Black"/>
              </a:rPr>
              <a:t>Types </a:t>
            </a:r>
            <a:r>
              <a:rPr sz="3600" spc="-100" dirty="0">
                <a:solidFill>
                  <a:srgbClr val="3E3E3E"/>
                </a:solidFill>
                <a:latin typeface="Arial Black"/>
                <a:cs typeface="Arial Black"/>
              </a:rPr>
              <a:t>of </a:t>
            </a:r>
            <a:r>
              <a:rPr sz="3600" spc="-175" dirty="0">
                <a:solidFill>
                  <a:srgbClr val="3E3E3E"/>
                </a:solidFill>
                <a:latin typeface="Arial Black"/>
                <a:cs typeface="Arial Black"/>
              </a:rPr>
              <a:t>Automated</a:t>
            </a:r>
            <a:r>
              <a:rPr sz="3600" spc="-75" dirty="0">
                <a:solidFill>
                  <a:srgbClr val="3E3E3E"/>
                </a:solidFill>
                <a:latin typeface="Arial Black"/>
                <a:cs typeface="Arial Black"/>
              </a:rPr>
              <a:t> </a:t>
            </a:r>
            <a:r>
              <a:rPr sz="3600" spc="-415" dirty="0">
                <a:solidFill>
                  <a:srgbClr val="3E3E3E"/>
                </a:solidFill>
                <a:latin typeface="Arial Black"/>
                <a:cs typeface="Arial Black"/>
              </a:rPr>
              <a:t>Tests</a:t>
            </a:r>
            <a:endParaRPr sz="3600">
              <a:latin typeface="Arial Black"/>
              <a:cs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383978" y="1728025"/>
            <a:ext cx="5349875" cy="3244215"/>
          </a:xfrm>
          <a:prstGeom prst="rect">
            <a:avLst/>
          </a:prstGeom>
        </p:spPr>
        <p:txBody>
          <a:bodyPr vert="horz" wrap="square" lIns="0" tIns="124460" rIns="0" bIns="0" rtlCol="0">
            <a:spAutoFit/>
          </a:bodyPr>
          <a:lstStyle/>
          <a:p>
            <a:pPr marL="12700" marR="5080" indent="-1270" algn="ctr">
              <a:lnSpc>
                <a:spcPts val="4900"/>
              </a:lnSpc>
              <a:spcBef>
                <a:spcPts val="980"/>
              </a:spcBef>
            </a:pPr>
            <a:r>
              <a:rPr sz="4800" spc="-400" dirty="0">
                <a:solidFill>
                  <a:srgbClr val="FFFFFF"/>
                </a:solidFill>
                <a:latin typeface="Arial Black"/>
                <a:cs typeface="Arial Black"/>
              </a:rPr>
              <a:t>SpecFlow </a:t>
            </a:r>
            <a:r>
              <a:rPr sz="4800" spc="-465" dirty="0">
                <a:solidFill>
                  <a:srgbClr val="FFFFFF"/>
                </a:solidFill>
                <a:latin typeface="Arial Black"/>
                <a:cs typeface="Arial Black"/>
              </a:rPr>
              <a:t>can </a:t>
            </a:r>
            <a:r>
              <a:rPr sz="4800" spc="-459" dirty="0">
                <a:solidFill>
                  <a:srgbClr val="FFFFFF"/>
                </a:solidFill>
                <a:latin typeface="Arial Black"/>
                <a:cs typeface="Arial Black"/>
              </a:rPr>
              <a:t>sit  </a:t>
            </a:r>
            <a:r>
              <a:rPr sz="4800" spc="-250" dirty="0">
                <a:solidFill>
                  <a:srgbClr val="FFFFFF"/>
                </a:solidFill>
                <a:latin typeface="Arial Black"/>
                <a:cs typeface="Arial Black"/>
              </a:rPr>
              <a:t>on </a:t>
            </a:r>
            <a:r>
              <a:rPr sz="4800" spc="-225" dirty="0">
                <a:solidFill>
                  <a:srgbClr val="FFFFFF"/>
                </a:solidFill>
                <a:latin typeface="Arial Black"/>
                <a:cs typeface="Arial Black"/>
              </a:rPr>
              <a:t>top </a:t>
            </a:r>
            <a:r>
              <a:rPr sz="4800" spc="-185" dirty="0">
                <a:solidFill>
                  <a:srgbClr val="FFFFFF"/>
                </a:solidFill>
                <a:latin typeface="Arial Black"/>
                <a:cs typeface="Arial Black"/>
              </a:rPr>
              <a:t>of </a:t>
            </a:r>
            <a:r>
              <a:rPr sz="4800" spc="-370" dirty="0">
                <a:solidFill>
                  <a:srgbClr val="FFFFFF"/>
                </a:solidFill>
                <a:latin typeface="Arial Black"/>
                <a:cs typeface="Arial Black"/>
              </a:rPr>
              <a:t>any</a:t>
            </a:r>
            <a:r>
              <a:rPr sz="4800" spc="-1005" dirty="0">
                <a:solidFill>
                  <a:srgbClr val="FFFFFF"/>
                </a:solidFill>
                <a:latin typeface="Arial Black"/>
                <a:cs typeface="Arial Black"/>
              </a:rPr>
              <a:t> </a:t>
            </a:r>
            <a:r>
              <a:rPr sz="4800" spc="-275" dirty="0">
                <a:solidFill>
                  <a:srgbClr val="FFFFFF"/>
                </a:solidFill>
                <a:latin typeface="Arial Black"/>
                <a:cs typeface="Arial Black"/>
              </a:rPr>
              <a:t>type  </a:t>
            </a:r>
            <a:r>
              <a:rPr sz="4800" spc="-185" dirty="0">
                <a:solidFill>
                  <a:srgbClr val="FFFFFF"/>
                </a:solidFill>
                <a:latin typeface="Arial Black"/>
                <a:cs typeface="Arial Black"/>
              </a:rPr>
              <a:t>of </a:t>
            </a:r>
            <a:r>
              <a:rPr sz="4800" spc="-385" dirty="0">
                <a:solidFill>
                  <a:srgbClr val="FFFFFF"/>
                </a:solidFill>
                <a:latin typeface="Arial Black"/>
                <a:cs typeface="Arial Black"/>
              </a:rPr>
              <a:t>automation</a:t>
            </a:r>
            <a:r>
              <a:rPr sz="4800" spc="-705" dirty="0">
                <a:solidFill>
                  <a:srgbClr val="FFFFFF"/>
                </a:solidFill>
                <a:latin typeface="Arial Black"/>
                <a:cs typeface="Arial Black"/>
              </a:rPr>
              <a:t> </a:t>
            </a:r>
            <a:r>
              <a:rPr sz="4800" spc="-455" dirty="0">
                <a:solidFill>
                  <a:srgbClr val="FFFFFF"/>
                </a:solidFill>
                <a:latin typeface="Arial Black"/>
                <a:cs typeface="Arial Black"/>
              </a:rPr>
              <a:t>test  </a:t>
            </a:r>
            <a:r>
              <a:rPr sz="4800" spc="-360" dirty="0">
                <a:solidFill>
                  <a:srgbClr val="FFFFFF"/>
                </a:solidFill>
                <a:latin typeface="Arial Black"/>
                <a:cs typeface="Arial Black"/>
              </a:rPr>
              <a:t>code </a:t>
            </a:r>
            <a:r>
              <a:rPr sz="4800" spc="-290" dirty="0">
                <a:solidFill>
                  <a:srgbClr val="FFFFFF"/>
                </a:solidFill>
                <a:latin typeface="Arial Black"/>
                <a:cs typeface="Arial Black"/>
              </a:rPr>
              <a:t>you </a:t>
            </a:r>
            <a:r>
              <a:rPr sz="4800" spc="-470" dirty="0">
                <a:solidFill>
                  <a:srgbClr val="FFFFFF"/>
                </a:solidFill>
                <a:latin typeface="Arial Black"/>
                <a:cs typeface="Arial Black"/>
              </a:rPr>
              <a:t>are  </a:t>
            </a:r>
            <a:r>
              <a:rPr sz="4800" spc="-395" dirty="0">
                <a:solidFill>
                  <a:srgbClr val="FFFFFF"/>
                </a:solidFill>
                <a:latin typeface="Arial Black"/>
                <a:cs typeface="Arial Black"/>
              </a:rPr>
              <a:t>currently</a:t>
            </a:r>
            <a:r>
              <a:rPr sz="4800" spc="-440" dirty="0">
                <a:solidFill>
                  <a:srgbClr val="FFFFFF"/>
                </a:solidFill>
                <a:latin typeface="Arial Black"/>
                <a:cs typeface="Arial Black"/>
              </a:rPr>
              <a:t> </a:t>
            </a:r>
            <a:r>
              <a:rPr sz="4800" spc="-390" dirty="0">
                <a:solidFill>
                  <a:srgbClr val="FFFFFF"/>
                </a:solidFill>
                <a:latin typeface="Arial Black"/>
                <a:cs typeface="Arial Black"/>
              </a:rPr>
              <a:t>writing</a:t>
            </a:r>
            <a:endParaRPr sz="4800">
              <a:latin typeface="Arial Black"/>
              <a:cs typeface="Arial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953" y="427481"/>
            <a:ext cx="0" cy="5990590"/>
          </a:xfrm>
          <a:custGeom>
            <a:avLst/>
            <a:gdLst/>
            <a:ahLst/>
            <a:cxnLst/>
            <a:rect l="l" t="t" r="r" b="b"/>
            <a:pathLst>
              <a:path h="5990590">
                <a:moveTo>
                  <a:pt x="0" y="0"/>
                </a:moveTo>
                <a:lnTo>
                  <a:pt x="0" y="5990424"/>
                </a:lnTo>
              </a:path>
            </a:pathLst>
          </a:custGeom>
          <a:ln w="25908">
            <a:solidFill>
              <a:srgbClr val="F05A28"/>
            </a:solidFill>
          </a:ln>
        </p:spPr>
        <p:txBody>
          <a:bodyPr wrap="square" lIns="0" tIns="0" rIns="0" bIns="0" rtlCol="0"/>
          <a:lstStyle/>
          <a:p>
            <a:endParaRPr/>
          </a:p>
        </p:txBody>
      </p:sp>
      <p:sp>
        <p:nvSpPr>
          <p:cNvPr id="4" name="object 4"/>
          <p:cNvSpPr txBox="1"/>
          <p:nvPr/>
        </p:nvSpPr>
        <p:spPr>
          <a:xfrm>
            <a:off x="5082578" y="3214141"/>
            <a:ext cx="5679440" cy="2263825"/>
          </a:xfrm>
          <a:prstGeom prst="rect">
            <a:avLst/>
          </a:prstGeom>
        </p:spPr>
        <p:txBody>
          <a:bodyPr vert="horz" wrap="square" lIns="0" tIns="12700" rIns="0" bIns="0" rtlCol="0">
            <a:spAutoFit/>
          </a:bodyPr>
          <a:lstStyle/>
          <a:p>
            <a:pPr marL="12700">
              <a:lnSpc>
                <a:spcPct val="100000"/>
              </a:lnSpc>
              <a:spcBef>
                <a:spcPts val="100"/>
              </a:spcBef>
            </a:pPr>
            <a:r>
              <a:rPr lang="en-IN" sz="2400" spc="160" dirty="0">
                <a:solidFill>
                  <a:srgbClr val="F05A28"/>
                </a:solidFill>
                <a:latin typeface="Verdana"/>
                <a:cs typeface="Verdana"/>
              </a:rPr>
              <a:t>BDD</a:t>
            </a:r>
          </a:p>
          <a:p>
            <a:pPr marL="12700">
              <a:lnSpc>
                <a:spcPct val="100000"/>
              </a:lnSpc>
              <a:spcBef>
                <a:spcPts val="100"/>
              </a:spcBef>
            </a:pPr>
            <a:r>
              <a:rPr lang="en-IN" sz="2400" spc="160" dirty="0">
                <a:solidFill>
                  <a:srgbClr val="F05A28"/>
                </a:solidFill>
                <a:latin typeface="Verdana"/>
                <a:cs typeface="Verdana"/>
              </a:rPr>
              <a:t>ATDD</a:t>
            </a:r>
          </a:p>
          <a:p>
            <a:pPr marL="12700">
              <a:lnSpc>
                <a:spcPct val="100000"/>
              </a:lnSpc>
              <a:spcBef>
                <a:spcPts val="100"/>
              </a:spcBef>
            </a:pPr>
            <a:r>
              <a:rPr sz="2400" spc="160" dirty="0">
                <a:solidFill>
                  <a:srgbClr val="F05A28"/>
                </a:solidFill>
                <a:latin typeface="Verdana"/>
                <a:cs typeface="Verdana"/>
              </a:rPr>
              <a:t>Add</a:t>
            </a:r>
            <a:r>
              <a:rPr sz="2400" spc="-114" dirty="0">
                <a:solidFill>
                  <a:srgbClr val="F05A28"/>
                </a:solidFill>
                <a:latin typeface="Verdana"/>
                <a:cs typeface="Verdana"/>
              </a:rPr>
              <a:t> </a:t>
            </a:r>
            <a:r>
              <a:rPr sz="2400" spc="70" dirty="0">
                <a:solidFill>
                  <a:srgbClr val="F05A28"/>
                </a:solidFill>
                <a:latin typeface="Verdana"/>
                <a:cs typeface="Verdana"/>
              </a:rPr>
              <a:t>SpecFlow</a:t>
            </a:r>
            <a:r>
              <a:rPr sz="2400" spc="-110" dirty="0">
                <a:solidFill>
                  <a:srgbClr val="F05A28"/>
                </a:solidFill>
                <a:latin typeface="Verdana"/>
                <a:cs typeface="Verdana"/>
              </a:rPr>
              <a:t> </a:t>
            </a:r>
            <a:r>
              <a:rPr sz="2400" spc="-5" dirty="0">
                <a:solidFill>
                  <a:srgbClr val="F05A28"/>
                </a:solidFill>
                <a:latin typeface="Verdana"/>
                <a:cs typeface="Verdana"/>
              </a:rPr>
              <a:t>tests</a:t>
            </a:r>
            <a:r>
              <a:rPr sz="2400" spc="-114" dirty="0">
                <a:solidFill>
                  <a:srgbClr val="F05A28"/>
                </a:solidFill>
                <a:latin typeface="Verdana"/>
                <a:cs typeface="Verdana"/>
              </a:rPr>
              <a:t> </a:t>
            </a:r>
            <a:r>
              <a:rPr sz="2400" spc="75" dirty="0">
                <a:solidFill>
                  <a:srgbClr val="F05A28"/>
                </a:solidFill>
                <a:latin typeface="Verdana"/>
                <a:cs typeface="Verdana"/>
              </a:rPr>
              <a:t>to</a:t>
            </a:r>
            <a:r>
              <a:rPr sz="2400" spc="-110" dirty="0">
                <a:solidFill>
                  <a:srgbClr val="F05A28"/>
                </a:solidFill>
                <a:latin typeface="Verdana"/>
                <a:cs typeface="Verdana"/>
              </a:rPr>
              <a:t> </a:t>
            </a:r>
            <a:r>
              <a:rPr sz="2400" spc="10" dirty="0">
                <a:solidFill>
                  <a:srgbClr val="F05A28"/>
                </a:solidFill>
                <a:latin typeface="Verdana"/>
                <a:cs typeface="Verdana"/>
              </a:rPr>
              <a:t>existing</a:t>
            </a:r>
            <a:r>
              <a:rPr sz="2400" spc="-114" dirty="0">
                <a:solidFill>
                  <a:srgbClr val="F05A28"/>
                </a:solidFill>
                <a:latin typeface="Verdana"/>
                <a:cs typeface="Verdana"/>
              </a:rPr>
              <a:t> </a:t>
            </a:r>
            <a:r>
              <a:rPr sz="2400" spc="90" dirty="0">
                <a:solidFill>
                  <a:srgbClr val="F05A28"/>
                </a:solidFill>
                <a:latin typeface="Verdana"/>
                <a:cs typeface="Verdana"/>
              </a:rPr>
              <a:t>code</a:t>
            </a:r>
            <a:endParaRPr sz="2400" dirty="0">
              <a:latin typeface="Verdana"/>
              <a:cs typeface="Verdana"/>
            </a:endParaRPr>
          </a:p>
          <a:p>
            <a:pPr marL="12700" marR="548005">
              <a:lnSpc>
                <a:spcPct val="162500"/>
              </a:lnSpc>
            </a:pPr>
            <a:r>
              <a:rPr sz="2400" spc="80" dirty="0">
                <a:solidFill>
                  <a:srgbClr val="F05A28"/>
                </a:solidFill>
                <a:latin typeface="Verdana"/>
                <a:cs typeface="Verdana"/>
              </a:rPr>
              <a:t>Not </a:t>
            </a:r>
            <a:r>
              <a:rPr sz="2400" spc="15" dirty="0">
                <a:solidFill>
                  <a:srgbClr val="F05A28"/>
                </a:solidFill>
                <a:latin typeface="Verdana"/>
                <a:cs typeface="Verdana"/>
              </a:rPr>
              <a:t>“all-or-nothing” </a:t>
            </a:r>
            <a:r>
              <a:rPr sz="2400" spc="30" dirty="0">
                <a:solidFill>
                  <a:srgbClr val="F05A28"/>
                </a:solidFill>
                <a:latin typeface="Verdana"/>
                <a:cs typeface="Verdana"/>
              </a:rPr>
              <a:t>approach  </a:t>
            </a:r>
            <a:r>
              <a:rPr sz="2400" spc="-20" dirty="0">
                <a:solidFill>
                  <a:srgbClr val="F05A28"/>
                </a:solidFill>
                <a:latin typeface="Verdana"/>
                <a:cs typeface="Verdana"/>
              </a:rPr>
              <a:t>Start </a:t>
            </a:r>
            <a:r>
              <a:rPr sz="2400" spc="30" dirty="0">
                <a:solidFill>
                  <a:srgbClr val="F05A28"/>
                </a:solidFill>
                <a:latin typeface="Verdana"/>
                <a:cs typeface="Verdana"/>
              </a:rPr>
              <a:t>with </a:t>
            </a:r>
            <a:r>
              <a:rPr sz="2400" spc="25" dirty="0">
                <a:solidFill>
                  <a:srgbClr val="F05A28"/>
                </a:solidFill>
                <a:latin typeface="Verdana"/>
                <a:cs typeface="Verdana"/>
              </a:rPr>
              <a:t>communication</a:t>
            </a:r>
            <a:r>
              <a:rPr sz="2400" spc="-405" dirty="0">
                <a:solidFill>
                  <a:srgbClr val="F05A28"/>
                </a:solidFill>
                <a:latin typeface="Verdana"/>
                <a:cs typeface="Verdana"/>
              </a:rPr>
              <a:t> </a:t>
            </a:r>
            <a:r>
              <a:rPr sz="2400" spc="55" dirty="0">
                <a:solidFill>
                  <a:srgbClr val="F05A28"/>
                </a:solidFill>
                <a:latin typeface="Verdana"/>
                <a:cs typeface="Verdana"/>
              </a:rPr>
              <a:t>“gaps”</a:t>
            </a:r>
            <a:endParaRPr sz="2400" dirty="0">
              <a:latin typeface="Verdana"/>
              <a:cs typeface="Verdana"/>
            </a:endParaRPr>
          </a:p>
        </p:txBody>
      </p:sp>
      <p:sp>
        <p:nvSpPr>
          <p:cNvPr id="5" name="object 5"/>
          <p:cNvSpPr txBox="1"/>
          <p:nvPr/>
        </p:nvSpPr>
        <p:spPr>
          <a:xfrm>
            <a:off x="1736001" y="2842285"/>
            <a:ext cx="2707043" cy="1120820"/>
          </a:xfrm>
          <a:prstGeom prst="rect">
            <a:avLst/>
          </a:prstGeom>
        </p:spPr>
        <p:txBody>
          <a:bodyPr vert="horz" wrap="square" lIns="0" tIns="12700" rIns="0" bIns="0" rtlCol="0">
            <a:spAutoFit/>
          </a:bodyPr>
          <a:lstStyle/>
          <a:p>
            <a:pPr marL="12700" marR="5080" indent="170180">
              <a:lnSpc>
                <a:spcPct val="100000"/>
              </a:lnSpc>
              <a:spcBef>
                <a:spcPts val="100"/>
              </a:spcBef>
            </a:pPr>
            <a:r>
              <a:rPr sz="3600" spc="-200" dirty="0">
                <a:solidFill>
                  <a:srgbClr val="3E3E3E"/>
                </a:solidFill>
                <a:latin typeface="Arial Black"/>
                <a:cs typeface="Arial Black"/>
              </a:rPr>
              <a:t>SpecFl</a:t>
            </a:r>
            <a:r>
              <a:rPr lang="en-IN" sz="3600" spc="-200" dirty="0">
                <a:solidFill>
                  <a:srgbClr val="3E3E3E"/>
                </a:solidFill>
                <a:latin typeface="Arial Black"/>
                <a:cs typeface="Arial Black"/>
              </a:rPr>
              <a:t>o</a:t>
            </a:r>
            <a:r>
              <a:rPr sz="3600" spc="-200" dirty="0">
                <a:solidFill>
                  <a:srgbClr val="3E3E3E"/>
                </a:solidFill>
                <a:latin typeface="Arial Black"/>
                <a:cs typeface="Arial Black"/>
              </a:rPr>
              <a:t>w  </a:t>
            </a:r>
            <a:r>
              <a:rPr sz="3600" spc="140" dirty="0">
                <a:solidFill>
                  <a:srgbClr val="3E3E3E"/>
                </a:solidFill>
                <a:latin typeface="Arial Black"/>
                <a:cs typeface="Arial Black"/>
              </a:rPr>
              <a:t>W</a:t>
            </a:r>
            <a:r>
              <a:rPr sz="3600" spc="-185" dirty="0">
                <a:solidFill>
                  <a:srgbClr val="3E3E3E"/>
                </a:solidFill>
                <a:latin typeface="Arial Black"/>
                <a:cs typeface="Arial Black"/>
              </a:rPr>
              <a:t>orkf</a:t>
            </a:r>
            <a:r>
              <a:rPr sz="3600" spc="-305" dirty="0">
                <a:solidFill>
                  <a:srgbClr val="3E3E3E"/>
                </a:solidFill>
                <a:latin typeface="Arial Black"/>
                <a:cs typeface="Arial Black"/>
              </a:rPr>
              <a:t>l</a:t>
            </a:r>
            <a:r>
              <a:rPr sz="3600" spc="-200" dirty="0">
                <a:solidFill>
                  <a:srgbClr val="3E3E3E"/>
                </a:solidFill>
                <a:latin typeface="Arial Black"/>
                <a:cs typeface="Arial Black"/>
              </a:rPr>
              <a:t>o</a:t>
            </a:r>
            <a:r>
              <a:rPr sz="3600" spc="-355" dirty="0">
                <a:solidFill>
                  <a:srgbClr val="3E3E3E"/>
                </a:solidFill>
                <a:latin typeface="Arial Black"/>
                <a:cs typeface="Arial Black"/>
              </a:rPr>
              <a:t>w</a:t>
            </a:r>
            <a:r>
              <a:rPr sz="3600" spc="-409" dirty="0">
                <a:solidFill>
                  <a:srgbClr val="3E3E3E"/>
                </a:solidFill>
                <a:latin typeface="Arial Black"/>
                <a:cs typeface="Arial Black"/>
              </a:rPr>
              <a:t>s</a:t>
            </a:r>
            <a:endParaRPr sz="3600" dirty="0">
              <a:latin typeface="Arial Black"/>
              <a:cs typeface="Arial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E3E3E"/>
          </a:solidFill>
        </p:spPr>
        <p:txBody>
          <a:bodyPr wrap="square" lIns="0" tIns="0" rIns="0" bIns="0" rtlCol="0"/>
          <a:lstStyle/>
          <a:p>
            <a:endParaRPr dirty="0"/>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920566" y="519061"/>
            <a:ext cx="4264660" cy="574040"/>
          </a:xfrm>
          <a:prstGeom prst="rect">
            <a:avLst/>
          </a:prstGeom>
        </p:spPr>
        <p:txBody>
          <a:bodyPr vert="horz" wrap="square" lIns="0" tIns="12700" rIns="0" bIns="0" rtlCol="0">
            <a:spAutoFit/>
          </a:bodyPr>
          <a:lstStyle/>
          <a:p>
            <a:pPr marL="12700">
              <a:lnSpc>
                <a:spcPct val="100000"/>
              </a:lnSpc>
              <a:spcBef>
                <a:spcPts val="100"/>
              </a:spcBef>
            </a:pPr>
            <a:r>
              <a:rPr sz="3600" spc="-250" dirty="0">
                <a:solidFill>
                  <a:srgbClr val="FFFFFF"/>
                </a:solidFill>
                <a:latin typeface="Arial Black"/>
                <a:cs typeface="Arial Black"/>
              </a:rPr>
              <a:t>Example</a:t>
            </a:r>
            <a:r>
              <a:rPr sz="3600" spc="-195" dirty="0">
                <a:solidFill>
                  <a:srgbClr val="FFFFFF"/>
                </a:solidFill>
                <a:latin typeface="Arial Black"/>
                <a:cs typeface="Arial Black"/>
              </a:rPr>
              <a:t> </a:t>
            </a:r>
            <a:r>
              <a:rPr sz="3600" spc="-175" dirty="0">
                <a:solidFill>
                  <a:srgbClr val="FFFFFF"/>
                </a:solidFill>
                <a:latin typeface="Arial Black"/>
                <a:cs typeface="Arial Black"/>
              </a:rPr>
              <a:t>Workflow</a:t>
            </a:r>
            <a:endParaRPr sz="3600">
              <a:latin typeface="Arial Black"/>
              <a:cs typeface="Arial Black"/>
            </a:endParaRPr>
          </a:p>
        </p:txBody>
      </p:sp>
      <p:grpSp>
        <p:nvGrpSpPr>
          <p:cNvPr id="5" name="object 5"/>
          <p:cNvGrpSpPr/>
          <p:nvPr/>
        </p:nvGrpSpPr>
        <p:grpSpPr>
          <a:xfrm>
            <a:off x="1595551" y="1284287"/>
            <a:ext cx="2901950" cy="1877060"/>
            <a:chOff x="1595551" y="1284287"/>
            <a:chExt cx="2901950" cy="1877060"/>
          </a:xfrm>
        </p:grpSpPr>
        <p:sp>
          <p:nvSpPr>
            <p:cNvPr id="6" name="object 6"/>
            <p:cNvSpPr/>
            <p:nvPr/>
          </p:nvSpPr>
          <p:spPr>
            <a:xfrm>
              <a:off x="1828800" y="2055876"/>
              <a:ext cx="2668524" cy="11049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627619" y="1316355"/>
              <a:ext cx="1513205" cy="1292225"/>
            </a:xfrm>
            <a:custGeom>
              <a:avLst/>
              <a:gdLst/>
              <a:ahLst/>
              <a:cxnLst/>
              <a:rect l="l" t="t" r="r" b="b"/>
              <a:pathLst>
                <a:path w="1513205" h="1292225">
                  <a:moveTo>
                    <a:pt x="201180" y="1291742"/>
                  </a:moveTo>
                  <a:lnTo>
                    <a:pt x="161184" y="1275284"/>
                  </a:lnTo>
                  <a:lnTo>
                    <a:pt x="122618" y="1228973"/>
                  </a:lnTo>
                  <a:lnTo>
                    <a:pt x="86912" y="1157401"/>
                  </a:lnTo>
                  <a:lnTo>
                    <a:pt x="70579" y="1113577"/>
                  </a:lnTo>
                  <a:lnTo>
                    <a:pt x="55498" y="1065161"/>
                  </a:lnTo>
                  <a:lnTo>
                    <a:pt x="41847" y="1012726"/>
                  </a:lnTo>
                  <a:lnTo>
                    <a:pt x="29805" y="956846"/>
                  </a:lnTo>
                  <a:lnTo>
                    <a:pt x="19552" y="898095"/>
                  </a:lnTo>
                  <a:lnTo>
                    <a:pt x="11266" y="837049"/>
                  </a:lnTo>
                  <a:lnTo>
                    <a:pt x="5126" y="774279"/>
                  </a:lnTo>
                  <a:lnTo>
                    <a:pt x="1311" y="710362"/>
                  </a:lnTo>
                  <a:lnTo>
                    <a:pt x="0" y="645871"/>
                  </a:lnTo>
                  <a:lnTo>
                    <a:pt x="1971" y="605527"/>
                  </a:lnTo>
                  <a:lnTo>
                    <a:pt x="7775" y="565324"/>
                  </a:lnTo>
                  <a:lnTo>
                    <a:pt x="17244" y="525401"/>
                  </a:lnTo>
                  <a:lnTo>
                    <a:pt x="30212" y="485898"/>
                  </a:lnTo>
                  <a:lnTo>
                    <a:pt x="46513" y="446956"/>
                  </a:lnTo>
                  <a:lnTo>
                    <a:pt x="65979" y="408715"/>
                  </a:lnTo>
                  <a:lnTo>
                    <a:pt x="88444" y="371315"/>
                  </a:lnTo>
                  <a:lnTo>
                    <a:pt x="113742" y="334896"/>
                  </a:lnTo>
                  <a:lnTo>
                    <a:pt x="141706" y="299598"/>
                  </a:lnTo>
                  <a:lnTo>
                    <a:pt x="172168" y="265562"/>
                  </a:lnTo>
                  <a:lnTo>
                    <a:pt x="204964" y="232927"/>
                  </a:lnTo>
                  <a:lnTo>
                    <a:pt x="239925" y="201834"/>
                  </a:lnTo>
                  <a:lnTo>
                    <a:pt x="276885" y="172423"/>
                  </a:lnTo>
                  <a:lnTo>
                    <a:pt x="315678" y="144835"/>
                  </a:lnTo>
                  <a:lnTo>
                    <a:pt x="356138" y="119208"/>
                  </a:lnTo>
                  <a:lnTo>
                    <a:pt x="398097" y="95684"/>
                  </a:lnTo>
                  <a:lnTo>
                    <a:pt x="441388" y="74403"/>
                  </a:lnTo>
                  <a:lnTo>
                    <a:pt x="485846" y="55504"/>
                  </a:lnTo>
                  <a:lnTo>
                    <a:pt x="531303" y="39128"/>
                  </a:lnTo>
                  <a:lnTo>
                    <a:pt x="577594" y="25416"/>
                  </a:lnTo>
                  <a:lnTo>
                    <a:pt x="624550" y="14506"/>
                  </a:lnTo>
                  <a:lnTo>
                    <a:pt x="672007" y="6540"/>
                  </a:lnTo>
                  <a:lnTo>
                    <a:pt x="719797" y="1658"/>
                  </a:lnTo>
                  <a:lnTo>
                    <a:pt x="767753" y="0"/>
                  </a:lnTo>
                  <a:lnTo>
                    <a:pt x="814669" y="1818"/>
                  </a:lnTo>
                  <a:lnTo>
                    <a:pt x="861430" y="7172"/>
                  </a:lnTo>
                  <a:lnTo>
                    <a:pt x="907878" y="15912"/>
                  </a:lnTo>
                  <a:lnTo>
                    <a:pt x="953859" y="27887"/>
                  </a:lnTo>
                  <a:lnTo>
                    <a:pt x="999215" y="42947"/>
                  </a:lnTo>
                  <a:lnTo>
                    <a:pt x="1043791" y="60943"/>
                  </a:lnTo>
                  <a:lnTo>
                    <a:pt x="1087431" y="81723"/>
                  </a:lnTo>
                  <a:lnTo>
                    <a:pt x="1129979" y="105138"/>
                  </a:lnTo>
                  <a:lnTo>
                    <a:pt x="1171280" y="131036"/>
                  </a:lnTo>
                  <a:lnTo>
                    <a:pt x="1211176" y="159269"/>
                  </a:lnTo>
                  <a:lnTo>
                    <a:pt x="1249512" y="189685"/>
                  </a:lnTo>
                  <a:lnTo>
                    <a:pt x="1286132" y="222134"/>
                  </a:lnTo>
                  <a:lnTo>
                    <a:pt x="1320880" y="256467"/>
                  </a:lnTo>
                  <a:lnTo>
                    <a:pt x="1353601" y="292532"/>
                  </a:lnTo>
                  <a:lnTo>
                    <a:pt x="1384137" y="330180"/>
                  </a:lnTo>
                  <a:lnTo>
                    <a:pt x="1412334" y="369260"/>
                  </a:lnTo>
                  <a:lnTo>
                    <a:pt x="1438035" y="409622"/>
                  </a:lnTo>
                  <a:lnTo>
                    <a:pt x="1461084" y="451116"/>
                  </a:lnTo>
                  <a:lnTo>
                    <a:pt x="1481325" y="493591"/>
                  </a:lnTo>
                  <a:lnTo>
                    <a:pt x="1498602" y="536898"/>
                  </a:lnTo>
                  <a:lnTo>
                    <a:pt x="1512760" y="580885"/>
                  </a:lnTo>
                </a:path>
              </a:pathLst>
            </a:custGeom>
            <a:ln w="64008">
              <a:solidFill>
                <a:srgbClr val="9BC850"/>
              </a:solidFill>
            </a:ln>
          </p:spPr>
          <p:txBody>
            <a:bodyPr wrap="square" lIns="0" tIns="0" rIns="0" bIns="0" rtlCol="0"/>
            <a:lstStyle/>
            <a:p>
              <a:endParaRPr/>
            </a:p>
          </p:txBody>
        </p:sp>
        <p:sp>
          <p:nvSpPr>
            <p:cNvPr id="8" name="object 8"/>
            <p:cNvSpPr/>
            <p:nvPr/>
          </p:nvSpPr>
          <p:spPr>
            <a:xfrm>
              <a:off x="3040824" y="1852168"/>
              <a:ext cx="190500" cy="203835"/>
            </a:xfrm>
            <a:custGeom>
              <a:avLst/>
              <a:gdLst/>
              <a:ahLst/>
              <a:cxnLst/>
              <a:rect l="l" t="t" r="r" b="b"/>
              <a:pathLst>
                <a:path w="190500" h="203835">
                  <a:moveTo>
                    <a:pt x="190080" y="0"/>
                  </a:moveTo>
                  <a:lnTo>
                    <a:pt x="0" y="27254"/>
                  </a:lnTo>
                  <a:lnTo>
                    <a:pt x="122288" y="203708"/>
                  </a:lnTo>
                  <a:lnTo>
                    <a:pt x="190080" y="0"/>
                  </a:lnTo>
                  <a:close/>
                </a:path>
              </a:pathLst>
            </a:custGeom>
            <a:solidFill>
              <a:srgbClr val="9BC850"/>
            </a:solidFill>
          </p:spPr>
          <p:txBody>
            <a:bodyPr wrap="square" lIns="0" tIns="0" rIns="0" bIns="0" rtlCol="0"/>
            <a:lstStyle/>
            <a:p>
              <a:endParaRPr/>
            </a:p>
          </p:txBody>
        </p:sp>
      </p:grpSp>
      <p:sp>
        <p:nvSpPr>
          <p:cNvPr id="9" name="object 9"/>
          <p:cNvSpPr txBox="1"/>
          <p:nvPr/>
        </p:nvSpPr>
        <p:spPr>
          <a:xfrm>
            <a:off x="2347086" y="3182455"/>
            <a:ext cx="1614805" cy="330835"/>
          </a:xfrm>
          <a:prstGeom prst="rect">
            <a:avLst/>
          </a:prstGeom>
        </p:spPr>
        <p:txBody>
          <a:bodyPr vert="horz" wrap="square" lIns="0" tIns="13335" rIns="0" bIns="0" rtlCol="0">
            <a:spAutoFit/>
          </a:bodyPr>
          <a:lstStyle/>
          <a:p>
            <a:pPr marL="12700">
              <a:lnSpc>
                <a:spcPct val="100000"/>
              </a:lnSpc>
              <a:spcBef>
                <a:spcPts val="105"/>
              </a:spcBef>
            </a:pPr>
            <a:r>
              <a:rPr sz="2000" spc="70" dirty="0">
                <a:solidFill>
                  <a:srgbClr val="E6E6E6"/>
                </a:solidFill>
                <a:latin typeface="Verdana"/>
                <a:cs typeface="Verdana"/>
              </a:rPr>
              <a:t>Whole</a:t>
            </a:r>
            <a:r>
              <a:rPr sz="2000" spc="-180" dirty="0">
                <a:solidFill>
                  <a:srgbClr val="E6E6E6"/>
                </a:solidFill>
                <a:latin typeface="Verdana"/>
                <a:cs typeface="Verdana"/>
              </a:rPr>
              <a:t> </a:t>
            </a:r>
            <a:r>
              <a:rPr sz="2000" spc="-60" dirty="0">
                <a:solidFill>
                  <a:srgbClr val="E6E6E6"/>
                </a:solidFill>
                <a:latin typeface="Verdana"/>
                <a:cs typeface="Verdana"/>
              </a:rPr>
              <a:t>Team</a:t>
            </a:r>
            <a:endParaRPr sz="2000">
              <a:latin typeface="Verdana"/>
              <a:cs typeface="Verdana"/>
            </a:endParaRPr>
          </a:p>
        </p:txBody>
      </p:sp>
      <p:grpSp>
        <p:nvGrpSpPr>
          <p:cNvPr id="10" name="object 10"/>
          <p:cNvGrpSpPr/>
          <p:nvPr/>
        </p:nvGrpSpPr>
        <p:grpSpPr>
          <a:xfrm>
            <a:off x="4497324" y="1844039"/>
            <a:ext cx="6947916" cy="3038855"/>
            <a:chOff x="4497324" y="1844039"/>
            <a:chExt cx="6947916" cy="3038855"/>
          </a:xfrm>
        </p:grpSpPr>
        <p:sp>
          <p:nvSpPr>
            <p:cNvPr id="11" name="object 11"/>
            <p:cNvSpPr/>
            <p:nvPr/>
          </p:nvSpPr>
          <p:spPr>
            <a:xfrm>
              <a:off x="4497324" y="2599143"/>
              <a:ext cx="1917700" cy="8890"/>
            </a:xfrm>
            <a:custGeom>
              <a:avLst/>
              <a:gdLst/>
              <a:ahLst/>
              <a:cxnLst/>
              <a:rect l="l" t="t" r="r" b="b"/>
              <a:pathLst>
                <a:path w="1917700" h="8889">
                  <a:moveTo>
                    <a:pt x="0" y="8585"/>
                  </a:moveTo>
                  <a:lnTo>
                    <a:pt x="1917573" y="0"/>
                  </a:lnTo>
                </a:path>
              </a:pathLst>
            </a:custGeom>
            <a:ln w="64007">
              <a:solidFill>
                <a:srgbClr val="9BC850"/>
              </a:solidFill>
            </a:ln>
          </p:spPr>
          <p:txBody>
            <a:bodyPr wrap="square" lIns="0" tIns="0" rIns="0" bIns="0" rtlCol="0"/>
            <a:lstStyle/>
            <a:p>
              <a:endParaRPr dirty="0"/>
            </a:p>
          </p:txBody>
        </p:sp>
        <p:sp>
          <p:nvSpPr>
            <p:cNvPr id="12" name="object 12"/>
            <p:cNvSpPr/>
            <p:nvPr/>
          </p:nvSpPr>
          <p:spPr>
            <a:xfrm>
              <a:off x="6574536" y="1844039"/>
              <a:ext cx="1941576" cy="1508760"/>
            </a:xfrm>
            <a:prstGeom prst="rect">
              <a:avLst/>
            </a:prstGeom>
            <a:blipFill>
              <a:blip r:embed="rId4" cstate="print"/>
              <a:stretch>
                <a:fillRect/>
              </a:stretch>
            </a:blipFill>
          </p:spPr>
          <p:txBody>
            <a:bodyPr wrap="square" lIns="0" tIns="0" rIns="0" bIns="0" rtlCol="0"/>
            <a:lstStyle/>
            <a:p>
              <a:endParaRPr dirty="0"/>
            </a:p>
          </p:txBody>
        </p:sp>
        <p:sp>
          <p:nvSpPr>
            <p:cNvPr id="13" name="object 13"/>
            <p:cNvSpPr/>
            <p:nvPr/>
          </p:nvSpPr>
          <p:spPr>
            <a:xfrm>
              <a:off x="6382461" y="2503271"/>
              <a:ext cx="193040" cy="192405"/>
            </a:xfrm>
            <a:custGeom>
              <a:avLst/>
              <a:gdLst/>
              <a:ahLst/>
              <a:cxnLst/>
              <a:rect l="l" t="t" r="r" b="b"/>
              <a:pathLst>
                <a:path w="193040" h="192405">
                  <a:moveTo>
                    <a:pt x="0" y="0"/>
                  </a:moveTo>
                  <a:lnTo>
                    <a:pt x="863" y="192024"/>
                  </a:lnTo>
                  <a:lnTo>
                    <a:pt x="192455" y="95148"/>
                  </a:lnTo>
                  <a:lnTo>
                    <a:pt x="0" y="0"/>
                  </a:lnTo>
                  <a:close/>
                </a:path>
              </a:pathLst>
            </a:custGeom>
            <a:solidFill>
              <a:srgbClr val="9BC850"/>
            </a:solidFill>
          </p:spPr>
          <p:txBody>
            <a:bodyPr wrap="square" lIns="0" tIns="0" rIns="0" bIns="0" rtlCol="0"/>
            <a:lstStyle/>
            <a:p>
              <a:endParaRPr dirty="0"/>
            </a:p>
          </p:txBody>
        </p:sp>
        <p:sp>
          <p:nvSpPr>
            <p:cNvPr id="14" name="object 14"/>
            <p:cNvSpPr/>
            <p:nvPr/>
          </p:nvSpPr>
          <p:spPr>
            <a:xfrm>
              <a:off x="10066020" y="3285743"/>
              <a:ext cx="1379220" cy="1597151"/>
            </a:xfrm>
            <a:prstGeom prst="rect">
              <a:avLst/>
            </a:prstGeom>
            <a:blipFill>
              <a:blip r:embed="rId5" cstate="print"/>
              <a:stretch>
                <a:fillRect/>
              </a:stretch>
            </a:blipFill>
          </p:spPr>
          <p:txBody>
            <a:bodyPr wrap="square" lIns="0" tIns="0" rIns="0" bIns="0" rtlCol="0"/>
            <a:lstStyle/>
            <a:p>
              <a:endParaRPr dirty="0"/>
            </a:p>
          </p:txBody>
        </p:sp>
      </p:grpSp>
      <p:sp>
        <p:nvSpPr>
          <p:cNvPr id="15" name="object 15"/>
          <p:cNvSpPr txBox="1"/>
          <p:nvPr/>
        </p:nvSpPr>
        <p:spPr>
          <a:xfrm>
            <a:off x="6325933" y="1463001"/>
            <a:ext cx="2589530" cy="330835"/>
          </a:xfrm>
          <a:prstGeom prst="rect">
            <a:avLst/>
          </a:prstGeom>
        </p:spPr>
        <p:txBody>
          <a:bodyPr vert="horz" wrap="square" lIns="0" tIns="13335" rIns="0" bIns="0" rtlCol="0">
            <a:spAutoFit/>
          </a:bodyPr>
          <a:lstStyle/>
          <a:p>
            <a:pPr marL="12700">
              <a:lnSpc>
                <a:spcPct val="100000"/>
              </a:lnSpc>
              <a:spcBef>
                <a:spcPts val="105"/>
              </a:spcBef>
            </a:pPr>
            <a:r>
              <a:rPr sz="2000" spc="55" dirty="0">
                <a:solidFill>
                  <a:srgbClr val="E6E6E6"/>
                </a:solidFill>
                <a:latin typeface="Verdana"/>
                <a:cs typeface="Verdana"/>
              </a:rPr>
              <a:t>SpecFlow</a:t>
            </a:r>
            <a:r>
              <a:rPr sz="2000" spc="-190" dirty="0">
                <a:solidFill>
                  <a:srgbClr val="E6E6E6"/>
                </a:solidFill>
                <a:latin typeface="Verdana"/>
                <a:cs typeface="Verdana"/>
              </a:rPr>
              <a:t> </a:t>
            </a:r>
            <a:r>
              <a:rPr sz="2000" dirty="0">
                <a:solidFill>
                  <a:srgbClr val="E6E6E6"/>
                </a:solidFill>
                <a:latin typeface="Verdana"/>
                <a:cs typeface="Verdana"/>
              </a:rPr>
              <a:t>Scenarios</a:t>
            </a:r>
            <a:endParaRPr sz="2000">
              <a:latin typeface="Verdana"/>
              <a:cs typeface="Verdana"/>
            </a:endParaRPr>
          </a:p>
        </p:txBody>
      </p:sp>
      <p:sp>
        <p:nvSpPr>
          <p:cNvPr id="16" name="object 16"/>
          <p:cNvSpPr txBox="1"/>
          <p:nvPr/>
        </p:nvSpPr>
        <p:spPr>
          <a:xfrm>
            <a:off x="10286695" y="4905209"/>
            <a:ext cx="939800" cy="330835"/>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E6E6E6"/>
                </a:solidFill>
                <a:latin typeface="Verdana"/>
                <a:cs typeface="Verdana"/>
              </a:rPr>
              <a:t>R</a:t>
            </a:r>
            <a:r>
              <a:rPr sz="2000" spc="-40" dirty="0">
                <a:solidFill>
                  <a:srgbClr val="E6E6E6"/>
                </a:solidFill>
                <a:latin typeface="Verdana"/>
                <a:cs typeface="Verdana"/>
              </a:rPr>
              <a:t>e</a:t>
            </a:r>
            <a:r>
              <a:rPr sz="2000" spc="5" dirty="0">
                <a:solidFill>
                  <a:srgbClr val="E6E6E6"/>
                </a:solidFill>
                <a:latin typeface="Verdana"/>
                <a:cs typeface="Verdana"/>
              </a:rPr>
              <a:t>v</a:t>
            </a:r>
            <a:r>
              <a:rPr sz="2000" spc="20" dirty="0">
                <a:solidFill>
                  <a:srgbClr val="E6E6E6"/>
                </a:solidFill>
                <a:latin typeface="Verdana"/>
                <a:cs typeface="Verdana"/>
              </a:rPr>
              <a:t>i</a:t>
            </a:r>
            <a:r>
              <a:rPr sz="2000" dirty="0">
                <a:solidFill>
                  <a:srgbClr val="E6E6E6"/>
                </a:solidFill>
                <a:latin typeface="Verdana"/>
                <a:cs typeface="Verdana"/>
              </a:rPr>
              <a:t>ew</a:t>
            </a:r>
            <a:endParaRPr sz="2000">
              <a:latin typeface="Verdana"/>
              <a:cs typeface="Verdana"/>
            </a:endParaRPr>
          </a:p>
        </p:txBody>
      </p:sp>
      <p:grpSp>
        <p:nvGrpSpPr>
          <p:cNvPr id="17" name="object 17"/>
          <p:cNvGrpSpPr/>
          <p:nvPr/>
        </p:nvGrpSpPr>
        <p:grpSpPr>
          <a:xfrm>
            <a:off x="3605784" y="2598419"/>
            <a:ext cx="6507162" cy="3875532"/>
            <a:chOff x="3605784" y="2598419"/>
            <a:chExt cx="6507162" cy="3875532"/>
          </a:xfrm>
        </p:grpSpPr>
        <p:sp>
          <p:nvSpPr>
            <p:cNvPr id="18" name="object 18"/>
            <p:cNvSpPr/>
            <p:nvPr/>
          </p:nvSpPr>
          <p:spPr>
            <a:xfrm>
              <a:off x="8516112" y="2598419"/>
              <a:ext cx="1453515" cy="732155"/>
            </a:xfrm>
            <a:custGeom>
              <a:avLst/>
              <a:gdLst/>
              <a:ahLst/>
              <a:cxnLst/>
              <a:rect l="l" t="t" r="r" b="b"/>
              <a:pathLst>
                <a:path w="1453515" h="732154">
                  <a:moveTo>
                    <a:pt x="0" y="0"/>
                  </a:moveTo>
                  <a:lnTo>
                    <a:pt x="1453349" y="732053"/>
                  </a:lnTo>
                </a:path>
              </a:pathLst>
            </a:custGeom>
            <a:ln w="64008">
              <a:solidFill>
                <a:srgbClr val="9BC850"/>
              </a:solidFill>
            </a:ln>
          </p:spPr>
          <p:txBody>
            <a:bodyPr wrap="square" lIns="0" tIns="0" rIns="0" bIns="0" rtlCol="0"/>
            <a:lstStyle/>
            <a:p>
              <a:endParaRPr dirty="0"/>
            </a:p>
          </p:txBody>
        </p:sp>
        <p:sp>
          <p:nvSpPr>
            <p:cNvPr id="19" name="object 19"/>
            <p:cNvSpPr/>
            <p:nvPr/>
          </p:nvSpPr>
          <p:spPr>
            <a:xfrm>
              <a:off x="9897681" y="3230321"/>
              <a:ext cx="215265" cy="172720"/>
            </a:xfrm>
            <a:custGeom>
              <a:avLst/>
              <a:gdLst/>
              <a:ahLst/>
              <a:cxnLst/>
              <a:rect l="l" t="t" r="r" b="b"/>
              <a:pathLst>
                <a:path w="215265" h="172720">
                  <a:moveTo>
                    <a:pt x="86385" y="0"/>
                  </a:moveTo>
                  <a:lnTo>
                    <a:pt x="0" y="171488"/>
                  </a:lnTo>
                  <a:lnTo>
                    <a:pt x="214680" y="172135"/>
                  </a:lnTo>
                  <a:lnTo>
                    <a:pt x="86385" y="0"/>
                  </a:lnTo>
                  <a:close/>
                </a:path>
              </a:pathLst>
            </a:custGeom>
            <a:solidFill>
              <a:srgbClr val="9BC850"/>
            </a:solidFill>
          </p:spPr>
          <p:txBody>
            <a:bodyPr wrap="square" lIns="0" tIns="0" rIns="0" bIns="0" rtlCol="0"/>
            <a:lstStyle/>
            <a:p>
              <a:endParaRPr/>
            </a:p>
          </p:txBody>
        </p:sp>
        <p:sp>
          <p:nvSpPr>
            <p:cNvPr id="20" name="object 20"/>
            <p:cNvSpPr/>
            <p:nvPr/>
          </p:nvSpPr>
          <p:spPr>
            <a:xfrm>
              <a:off x="6822948" y="4882895"/>
              <a:ext cx="1444752" cy="1591056"/>
            </a:xfrm>
            <a:prstGeom prst="rect">
              <a:avLst/>
            </a:prstGeom>
            <a:blipFill>
              <a:blip r:embed="rId6" cstate="print"/>
              <a:stretch>
                <a:fillRect/>
              </a:stretch>
            </a:blipFill>
          </p:spPr>
          <p:txBody>
            <a:bodyPr wrap="square" lIns="0" tIns="0" rIns="0" bIns="0" rtlCol="0"/>
            <a:lstStyle/>
            <a:p>
              <a:endParaRPr dirty="0"/>
            </a:p>
          </p:txBody>
        </p:sp>
        <p:sp>
          <p:nvSpPr>
            <p:cNvPr id="21" name="object 21"/>
            <p:cNvSpPr/>
            <p:nvPr/>
          </p:nvSpPr>
          <p:spPr>
            <a:xfrm>
              <a:off x="8404974" y="4600955"/>
              <a:ext cx="1661160" cy="995044"/>
            </a:xfrm>
            <a:custGeom>
              <a:avLst/>
              <a:gdLst/>
              <a:ahLst/>
              <a:cxnLst/>
              <a:rect l="l" t="t" r="r" b="b"/>
              <a:pathLst>
                <a:path w="1661159" h="995045">
                  <a:moveTo>
                    <a:pt x="1660690" y="0"/>
                  </a:moveTo>
                  <a:lnTo>
                    <a:pt x="0" y="994727"/>
                  </a:lnTo>
                </a:path>
              </a:pathLst>
            </a:custGeom>
            <a:ln w="64008">
              <a:solidFill>
                <a:srgbClr val="9BC850"/>
              </a:solidFill>
            </a:ln>
          </p:spPr>
          <p:txBody>
            <a:bodyPr wrap="square" lIns="0" tIns="0" rIns="0" bIns="0" rtlCol="0"/>
            <a:lstStyle/>
            <a:p>
              <a:endParaRPr/>
            </a:p>
          </p:txBody>
        </p:sp>
        <p:sp>
          <p:nvSpPr>
            <p:cNvPr id="22" name="object 22"/>
            <p:cNvSpPr/>
            <p:nvPr/>
          </p:nvSpPr>
          <p:spPr>
            <a:xfrm>
              <a:off x="8267700" y="5496864"/>
              <a:ext cx="214629" cy="181610"/>
            </a:xfrm>
            <a:custGeom>
              <a:avLst/>
              <a:gdLst/>
              <a:ahLst/>
              <a:cxnLst/>
              <a:rect l="l" t="t" r="r" b="b"/>
              <a:pathLst>
                <a:path w="214629" h="181610">
                  <a:moveTo>
                    <a:pt x="115392" y="0"/>
                  </a:moveTo>
                  <a:lnTo>
                    <a:pt x="0" y="181038"/>
                  </a:lnTo>
                  <a:lnTo>
                    <a:pt x="214071" y="164731"/>
                  </a:lnTo>
                  <a:lnTo>
                    <a:pt x="115392" y="0"/>
                  </a:lnTo>
                  <a:close/>
                </a:path>
              </a:pathLst>
            </a:custGeom>
            <a:solidFill>
              <a:srgbClr val="9BC850"/>
            </a:solidFill>
          </p:spPr>
          <p:txBody>
            <a:bodyPr wrap="square" lIns="0" tIns="0" rIns="0" bIns="0" rtlCol="0"/>
            <a:lstStyle/>
            <a:p>
              <a:endParaRPr dirty="0"/>
            </a:p>
          </p:txBody>
        </p:sp>
        <p:sp>
          <p:nvSpPr>
            <p:cNvPr id="23" name="object 23"/>
            <p:cNvSpPr/>
            <p:nvPr/>
          </p:nvSpPr>
          <p:spPr>
            <a:xfrm>
              <a:off x="3605784" y="5059679"/>
              <a:ext cx="1530096" cy="1237488"/>
            </a:xfrm>
            <a:prstGeom prst="rect">
              <a:avLst/>
            </a:prstGeom>
            <a:blipFill>
              <a:blip r:embed="rId7" cstate="print"/>
              <a:stretch>
                <a:fillRect/>
              </a:stretch>
            </a:blipFill>
          </p:spPr>
          <p:txBody>
            <a:bodyPr wrap="square" lIns="0" tIns="0" rIns="0" bIns="0" rtlCol="0"/>
            <a:lstStyle/>
            <a:p>
              <a:endParaRPr dirty="0"/>
            </a:p>
          </p:txBody>
        </p:sp>
      </p:grpSp>
      <p:sp>
        <p:nvSpPr>
          <p:cNvPr id="24" name="object 24"/>
          <p:cNvSpPr txBox="1"/>
          <p:nvPr/>
        </p:nvSpPr>
        <p:spPr>
          <a:xfrm>
            <a:off x="8350936" y="6096567"/>
            <a:ext cx="950594" cy="330835"/>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E6E6E6"/>
                </a:solidFill>
                <a:latin typeface="Verdana"/>
                <a:cs typeface="Verdana"/>
              </a:rPr>
              <a:t>Coding</a:t>
            </a:r>
            <a:endParaRPr sz="2000">
              <a:latin typeface="Verdana"/>
              <a:cs typeface="Verdana"/>
            </a:endParaRPr>
          </a:p>
        </p:txBody>
      </p:sp>
      <p:sp>
        <p:nvSpPr>
          <p:cNvPr id="25" name="object 25"/>
          <p:cNvSpPr txBox="1"/>
          <p:nvPr/>
        </p:nvSpPr>
        <p:spPr>
          <a:xfrm>
            <a:off x="3569970" y="6279203"/>
            <a:ext cx="1610360" cy="330835"/>
          </a:xfrm>
          <a:prstGeom prst="rect">
            <a:avLst/>
          </a:prstGeom>
        </p:spPr>
        <p:txBody>
          <a:bodyPr vert="horz" wrap="square" lIns="0" tIns="12700" rIns="0" bIns="0" rtlCol="0">
            <a:spAutoFit/>
          </a:bodyPr>
          <a:lstStyle/>
          <a:p>
            <a:pPr marL="12700">
              <a:lnSpc>
                <a:spcPct val="100000"/>
              </a:lnSpc>
              <a:spcBef>
                <a:spcPts val="100"/>
              </a:spcBef>
            </a:pPr>
            <a:r>
              <a:rPr sz="2000" spc="85" dirty="0">
                <a:solidFill>
                  <a:srgbClr val="E6E6E6"/>
                </a:solidFill>
                <a:latin typeface="Verdana"/>
                <a:cs typeface="Verdana"/>
              </a:rPr>
              <a:t>All </a:t>
            </a:r>
            <a:r>
              <a:rPr sz="2000" spc="-45" dirty="0">
                <a:solidFill>
                  <a:srgbClr val="E6E6E6"/>
                </a:solidFill>
                <a:latin typeface="Verdana"/>
                <a:cs typeface="Verdana"/>
              </a:rPr>
              <a:t>Test</a:t>
            </a:r>
            <a:r>
              <a:rPr sz="2000" spc="-380" dirty="0">
                <a:solidFill>
                  <a:srgbClr val="E6E6E6"/>
                </a:solidFill>
                <a:latin typeface="Verdana"/>
                <a:cs typeface="Verdana"/>
              </a:rPr>
              <a:t> </a:t>
            </a:r>
            <a:r>
              <a:rPr sz="2000" spc="-10" dirty="0">
                <a:solidFill>
                  <a:srgbClr val="E6E6E6"/>
                </a:solidFill>
                <a:latin typeface="Verdana"/>
                <a:cs typeface="Verdana"/>
              </a:rPr>
              <a:t>Pass</a:t>
            </a:r>
            <a:endParaRPr sz="2000">
              <a:latin typeface="Verdana"/>
              <a:cs typeface="Verdana"/>
            </a:endParaRPr>
          </a:p>
        </p:txBody>
      </p:sp>
      <p:grpSp>
        <p:nvGrpSpPr>
          <p:cNvPr id="26" name="object 26"/>
          <p:cNvGrpSpPr/>
          <p:nvPr/>
        </p:nvGrpSpPr>
        <p:grpSpPr>
          <a:xfrm>
            <a:off x="3163823" y="3352800"/>
            <a:ext cx="4477906" cy="2422004"/>
            <a:chOff x="3163823" y="3352800"/>
            <a:chExt cx="4477906" cy="2422004"/>
          </a:xfrm>
        </p:grpSpPr>
        <p:sp>
          <p:nvSpPr>
            <p:cNvPr id="27" name="object 27"/>
            <p:cNvSpPr/>
            <p:nvPr/>
          </p:nvSpPr>
          <p:spPr>
            <a:xfrm>
              <a:off x="5295900" y="5678423"/>
              <a:ext cx="1527810" cy="0"/>
            </a:xfrm>
            <a:custGeom>
              <a:avLst/>
              <a:gdLst/>
              <a:ahLst/>
              <a:cxnLst/>
              <a:rect l="l" t="t" r="r" b="b"/>
              <a:pathLst>
                <a:path w="1527809">
                  <a:moveTo>
                    <a:pt x="1527784" y="0"/>
                  </a:moveTo>
                  <a:lnTo>
                    <a:pt x="0" y="0"/>
                  </a:lnTo>
                </a:path>
              </a:pathLst>
            </a:custGeom>
            <a:ln w="64008">
              <a:solidFill>
                <a:srgbClr val="9BC850"/>
              </a:solidFill>
            </a:ln>
          </p:spPr>
          <p:txBody>
            <a:bodyPr wrap="square" lIns="0" tIns="0" rIns="0" bIns="0" rtlCol="0"/>
            <a:lstStyle/>
            <a:p>
              <a:endParaRPr dirty="0"/>
            </a:p>
          </p:txBody>
        </p:sp>
        <p:sp>
          <p:nvSpPr>
            <p:cNvPr id="28" name="object 28"/>
            <p:cNvSpPr/>
            <p:nvPr/>
          </p:nvSpPr>
          <p:spPr>
            <a:xfrm>
              <a:off x="5135879" y="5582399"/>
              <a:ext cx="192405" cy="192405"/>
            </a:xfrm>
            <a:custGeom>
              <a:avLst/>
              <a:gdLst/>
              <a:ahLst/>
              <a:cxnLst/>
              <a:rect l="l" t="t" r="r" b="b"/>
              <a:pathLst>
                <a:path w="192404" h="192404">
                  <a:moveTo>
                    <a:pt x="192024" y="0"/>
                  </a:moveTo>
                  <a:lnTo>
                    <a:pt x="0" y="96024"/>
                  </a:lnTo>
                  <a:lnTo>
                    <a:pt x="192036" y="192024"/>
                  </a:lnTo>
                  <a:lnTo>
                    <a:pt x="192024" y="0"/>
                  </a:lnTo>
                  <a:close/>
                </a:path>
              </a:pathLst>
            </a:custGeom>
            <a:solidFill>
              <a:srgbClr val="9BC850"/>
            </a:solidFill>
          </p:spPr>
          <p:txBody>
            <a:bodyPr wrap="square" lIns="0" tIns="0" rIns="0" bIns="0" rtlCol="0"/>
            <a:lstStyle/>
            <a:p>
              <a:endParaRPr dirty="0"/>
            </a:p>
          </p:txBody>
        </p:sp>
        <p:sp>
          <p:nvSpPr>
            <p:cNvPr id="29" name="object 29"/>
            <p:cNvSpPr/>
            <p:nvPr/>
          </p:nvSpPr>
          <p:spPr>
            <a:xfrm>
              <a:off x="3237585" y="3702075"/>
              <a:ext cx="821055" cy="1581150"/>
            </a:xfrm>
            <a:custGeom>
              <a:avLst/>
              <a:gdLst/>
              <a:ahLst/>
              <a:cxnLst/>
              <a:rect l="l" t="t" r="r" b="b"/>
              <a:pathLst>
                <a:path w="821054" h="1581150">
                  <a:moveTo>
                    <a:pt x="821004" y="1580743"/>
                  </a:moveTo>
                  <a:lnTo>
                    <a:pt x="0" y="0"/>
                  </a:lnTo>
                </a:path>
              </a:pathLst>
            </a:custGeom>
            <a:ln w="64008">
              <a:solidFill>
                <a:srgbClr val="9BC850"/>
              </a:solidFill>
            </a:ln>
          </p:spPr>
          <p:txBody>
            <a:bodyPr wrap="square" lIns="0" tIns="0" rIns="0" bIns="0" rtlCol="0"/>
            <a:lstStyle/>
            <a:p>
              <a:endParaRPr/>
            </a:p>
          </p:txBody>
        </p:sp>
        <p:sp>
          <p:nvSpPr>
            <p:cNvPr id="30" name="object 30"/>
            <p:cNvSpPr/>
            <p:nvPr/>
          </p:nvSpPr>
          <p:spPr>
            <a:xfrm>
              <a:off x="3163823" y="3560063"/>
              <a:ext cx="173990" cy="215265"/>
            </a:xfrm>
            <a:custGeom>
              <a:avLst/>
              <a:gdLst/>
              <a:ahLst/>
              <a:cxnLst/>
              <a:rect l="l" t="t" r="r" b="b"/>
              <a:pathLst>
                <a:path w="173989" h="215264">
                  <a:moveTo>
                    <a:pt x="0" y="0"/>
                  </a:moveTo>
                  <a:lnTo>
                    <a:pt x="3289" y="214668"/>
                  </a:lnTo>
                  <a:lnTo>
                    <a:pt x="173697" y="126174"/>
                  </a:lnTo>
                  <a:lnTo>
                    <a:pt x="0" y="0"/>
                  </a:lnTo>
                  <a:close/>
                </a:path>
              </a:pathLst>
            </a:custGeom>
            <a:solidFill>
              <a:srgbClr val="9BC850"/>
            </a:solidFill>
          </p:spPr>
          <p:txBody>
            <a:bodyPr wrap="square" lIns="0" tIns="0" rIns="0" bIns="0" rtlCol="0"/>
            <a:lstStyle/>
            <a:p>
              <a:endParaRPr/>
            </a:p>
          </p:txBody>
        </p:sp>
        <p:sp>
          <p:nvSpPr>
            <p:cNvPr id="31" name="object 31"/>
            <p:cNvSpPr/>
            <p:nvPr/>
          </p:nvSpPr>
          <p:spPr>
            <a:xfrm>
              <a:off x="7545323" y="3352800"/>
              <a:ext cx="0" cy="1370965"/>
            </a:xfrm>
            <a:custGeom>
              <a:avLst/>
              <a:gdLst/>
              <a:ahLst/>
              <a:cxnLst/>
              <a:rect l="l" t="t" r="r" b="b"/>
              <a:pathLst>
                <a:path h="1370964">
                  <a:moveTo>
                    <a:pt x="0" y="0"/>
                  </a:moveTo>
                  <a:lnTo>
                    <a:pt x="0" y="1370342"/>
                  </a:lnTo>
                </a:path>
              </a:pathLst>
            </a:custGeom>
            <a:ln w="64008">
              <a:solidFill>
                <a:srgbClr val="9BC850"/>
              </a:solidFill>
              <a:prstDash val="dash"/>
            </a:ln>
          </p:spPr>
          <p:txBody>
            <a:bodyPr wrap="square" lIns="0" tIns="0" rIns="0" bIns="0" rtlCol="0"/>
            <a:lstStyle/>
            <a:p>
              <a:endParaRPr/>
            </a:p>
          </p:txBody>
        </p:sp>
        <p:sp>
          <p:nvSpPr>
            <p:cNvPr id="32" name="object 32"/>
            <p:cNvSpPr/>
            <p:nvPr/>
          </p:nvSpPr>
          <p:spPr>
            <a:xfrm>
              <a:off x="7449324" y="4691125"/>
              <a:ext cx="192405" cy="192405"/>
            </a:xfrm>
            <a:custGeom>
              <a:avLst/>
              <a:gdLst/>
              <a:ahLst/>
              <a:cxnLst/>
              <a:rect l="l" t="t" r="r" b="b"/>
              <a:pathLst>
                <a:path w="192404" h="192404">
                  <a:moveTo>
                    <a:pt x="192024" y="12"/>
                  </a:moveTo>
                  <a:lnTo>
                    <a:pt x="0" y="0"/>
                  </a:lnTo>
                  <a:lnTo>
                    <a:pt x="95999" y="192036"/>
                  </a:lnTo>
                  <a:lnTo>
                    <a:pt x="192024" y="12"/>
                  </a:lnTo>
                  <a:close/>
                </a:path>
              </a:pathLst>
            </a:custGeom>
            <a:solidFill>
              <a:srgbClr val="9BC850"/>
            </a:solidFill>
          </p:spPr>
          <p:txBody>
            <a:bodyPr wrap="square" lIns="0" tIns="0" rIns="0" bIns="0" rtlCol="0"/>
            <a:lstStyle/>
            <a:p>
              <a:endParaRPr/>
            </a:p>
          </p:txBody>
        </p:sp>
      </p:grpSp>
      <p:grpSp>
        <p:nvGrpSpPr>
          <p:cNvPr id="33" name="object 5">
            <a:extLst>
              <a:ext uri="{FF2B5EF4-FFF2-40B4-BE49-F238E27FC236}">
                <a16:creationId xmlns:a16="http://schemas.microsoft.com/office/drawing/2014/main" id="{E48FA6B7-3507-46C3-B923-E8C89214771B}"/>
              </a:ext>
            </a:extLst>
          </p:cNvPr>
          <p:cNvGrpSpPr/>
          <p:nvPr/>
        </p:nvGrpSpPr>
        <p:grpSpPr>
          <a:xfrm>
            <a:off x="1595374" y="1289213"/>
            <a:ext cx="2901950" cy="1877060"/>
            <a:chOff x="1595551" y="1284287"/>
            <a:chExt cx="2901950" cy="1877060"/>
          </a:xfrm>
        </p:grpSpPr>
        <p:sp>
          <p:nvSpPr>
            <p:cNvPr id="34" name="object 6">
              <a:extLst>
                <a:ext uri="{FF2B5EF4-FFF2-40B4-BE49-F238E27FC236}">
                  <a16:creationId xmlns:a16="http://schemas.microsoft.com/office/drawing/2014/main" id="{B8E7508F-06B1-46AD-BD76-4FDA70EFB255}"/>
                </a:ext>
              </a:extLst>
            </p:cNvPr>
            <p:cNvSpPr/>
            <p:nvPr/>
          </p:nvSpPr>
          <p:spPr>
            <a:xfrm>
              <a:off x="1828800" y="2055876"/>
              <a:ext cx="2668524" cy="1104900"/>
            </a:xfrm>
            <a:prstGeom prst="rect">
              <a:avLst/>
            </a:prstGeom>
            <a:blipFill>
              <a:blip r:embed="rId3" cstate="print"/>
              <a:stretch>
                <a:fillRect/>
              </a:stretch>
            </a:blipFill>
          </p:spPr>
          <p:txBody>
            <a:bodyPr wrap="square" lIns="0" tIns="0" rIns="0" bIns="0" rtlCol="0"/>
            <a:lstStyle/>
            <a:p>
              <a:endParaRPr/>
            </a:p>
          </p:txBody>
        </p:sp>
        <p:sp>
          <p:nvSpPr>
            <p:cNvPr id="35" name="object 7">
              <a:extLst>
                <a:ext uri="{FF2B5EF4-FFF2-40B4-BE49-F238E27FC236}">
                  <a16:creationId xmlns:a16="http://schemas.microsoft.com/office/drawing/2014/main" id="{4581A49F-F728-4072-BC26-2BE392D01B86}"/>
                </a:ext>
              </a:extLst>
            </p:cNvPr>
            <p:cNvSpPr/>
            <p:nvPr/>
          </p:nvSpPr>
          <p:spPr>
            <a:xfrm>
              <a:off x="1627619" y="1316355"/>
              <a:ext cx="1513205" cy="1292225"/>
            </a:xfrm>
            <a:custGeom>
              <a:avLst/>
              <a:gdLst/>
              <a:ahLst/>
              <a:cxnLst/>
              <a:rect l="l" t="t" r="r" b="b"/>
              <a:pathLst>
                <a:path w="1513205" h="1292225">
                  <a:moveTo>
                    <a:pt x="201180" y="1291742"/>
                  </a:moveTo>
                  <a:lnTo>
                    <a:pt x="161184" y="1275284"/>
                  </a:lnTo>
                  <a:lnTo>
                    <a:pt x="122618" y="1228973"/>
                  </a:lnTo>
                  <a:lnTo>
                    <a:pt x="86912" y="1157401"/>
                  </a:lnTo>
                  <a:lnTo>
                    <a:pt x="70579" y="1113577"/>
                  </a:lnTo>
                  <a:lnTo>
                    <a:pt x="55498" y="1065161"/>
                  </a:lnTo>
                  <a:lnTo>
                    <a:pt x="41847" y="1012726"/>
                  </a:lnTo>
                  <a:lnTo>
                    <a:pt x="29805" y="956846"/>
                  </a:lnTo>
                  <a:lnTo>
                    <a:pt x="19552" y="898095"/>
                  </a:lnTo>
                  <a:lnTo>
                    <a:pt x="11266" y="837049"/>
                  </a:lnTo>
                  <a:lnTo>
                    <a:pt x="5126" y="774279"/>
                  </a:lnTo>
                  <a:lnTo>
                    <a:pt x="1311" y="710362"/>
                  </a:lnTo>
                  <a:lnTo>
                    <a:pt x="0" y="645871"/>
                  </a:lnTo>
                  <a:lnTo>
                    <a:pt x="1971" y="605527"/>
                  </a:lnTo>
                  <a:lnTo>
                    <a:pt x="7775" y="565324"/>
                  </a:lnTo>
                  <a:lnTo>
                    <a:pt x="17244" y="525401"/>
                  </a:lnTo>
                  <a:lnTo>
                    <a:pt x="30212" y="485898"/>
                  </a:lnTo>
                  <a:lnTo>
                    <a:pt x="46513" y="446956"/>
                  </a:lnTo>
                  <a:lnTo>
                    <a:pt x="65979" y="408715"/>
                  </a:lnTo>
                  <a:lnTo>
                    <a:pt x="88444" y="371315"/>
                  </a:lnTo>
                  <a:lnTo>
                    <a:pt x="113742" y="334896"/>
                  </a:lnTo>
                  <a:lnTo>
                    <a:pt x="141706" y="299598"/>
                  </a:lnTo>
                  <a:lnTo>
                    <a:pt x="172168" y="265562"/>
                  </a:lnTo>
                  <a:lnTo>
                    <a:pt x="204964" y="232927"/>
                  </a:lnTo>
                  <a:lnTo>
                    <a:pt x="239925" y="201834"/>
                  </a:lnTo>
                  <a:lnTo>
                    <a:pt x="276885" y="172423"/>
                  </a:lnTo>
                  <a:lnTo>
                    <a:pt x="315678" y="144835"/>
                  </a:lnTo>
                  <a:lnTo>
                    <a:pt x="356138" y="119208"/>
                  </a:lnTo>
                  <a:lnTo>
                    <a:pt x="398097" y="95684"/>
                  </a:lnTo>
                  <a:lnTo>
                    <a:pt x="441388" y="74403"/>
                  </a:lnTo>
                  <a:lnTo>
                    <a:pt x="485846" y="55504"/>
                  </a:lnTo>
                  <a:lnTo>
                    <a:pt x="531303" y="39128"/>
                  </a:lnTo>
                  <a:lnTo>
                    <a:pt x="577594" y="25416"/>
                  </a:lnTo>
                  <a:lnTo>
                    <a:pt x="624550" y="14506"/>
                  </a:lnTo>
                  <a:lnTo>
                    <a:pt x="672007" y="6540"/>
                  </a:lnTo>
                  <a:lnTo>
                    <a:pt x="719797" y="1658"/>
                  </a:lnTo>
                  <a:lnTo>
                    <a:pt x="767753" y="0"/>
                  </a:lnTo>
                  <a:lnTo>
                    <a:pt x="814669" y="1818"/>
                  </a:lnTo>
                  <a:lnTo>
                    <a:pt x="861430" y="7172"/>
                  </a:lnTo>
                  <a:lnTo>
                    <a:pt x="907878" y="15912"/>
                  </a:lnTo>
                  <a:lnTo>
                    <a:pt x="953859" y="27887"/>
                  </a:lnTo>
                  <a:lnTo>
                    <a:pt x="999215" y="42947"/>
                  </a:lnTo>
                  <a:lnTo>
                    <a:pt x="1043791" y="60943"/>
                  </a:lnTo>
                  <a:lnTo>
                    <a:pt x="1087431" y="81723"/>
                  </a:lnTo>
                  <a:lnTo>
                    <a:pt x="1129979" y="105138"/>
                  </a:lnTo>
                  <a:lnTo>
                    <a:pt x="1171280" y="131036"/>
                  </a:lnTo>
                  <a:lnTo>
                    <a:pt x="1211176" y="159269"/>
                  </a:lnTo>
                  <a:lnTo>
                    <a:pt x="1249512" y="189685"/>
                  </a:lnTo>
                  <a:lnTo>
                    <a:pt x="1286132" y="222134"/>
                  </a:lnTo>
                  <a:lnTo>
                    <a:pt x="1320880" y="256467"/>
                  </a:lnTo>
                  <a:lnTo>
                    <a:pt x="1353601" y="292532"/>
                  </a:lnTo>
                  <a:lnTo>
                    <a:pt x="1384137" y="330180"/>
                  </a:lnTo>
                  <a:lnTo>
                    <a:pt x="1412334" y="369260"/>
                  </a:lnTo>
                  <a:lnTo>
                    <a:pt x="1438035" y="409622"/>
                  </a:lnTo>
                  <a:lnTo>
                    <a:pt x="1461084" y="451116"/>
                  </a:lnTo>
                  <a:lnTo>
                    <a:pt x="1481325" y="493591"/>
                  </a:lnTo>
                  <a:lnTo>
                    <a:pt x="1498602" y="536898"/>
                  </a:lnTo>
                  <a:lnTo>
                    <a:pt x="1512760" y="580885"/>
                  </a:lnTo>
                </a:path>
              </a:pathLst>
            </a:custGeom>
            <a:ln w="64008">
              <a:solidFill>
                <a:srgbClr val="9BC850"/>
              </a:solidFill>
            </a:ln>
          </p:spPr>
          <p:txBody>
            <a:bodyPr wrap="square" lIns="0" tIns="0" rIns="0" bIns="0" rtlCol="0"/>
            <a:lstStyle/>
            <a:p>
              <a:endParaRPr/>
            </a:p>
          </p:txBody>
        </p:sp>
        <p:sp>
          <p:nvSpPr>
            <p:cNvPr id="36" name="object 8">
              <a:extLst>
                <a:ext uri="{FF2B5EF4-FFF2-40B4-BE49-F238E27FC236}">
                  <a16:creationId xmlns:a16="http://schemas.microsoft.com/office/drawing/2014/main" id="{2D12D99C-6892-4EBE-8F3E-FDD3C8107CE9}"/>
                </a:ext>
              </a:extLst>
            </p:cNvPr>
            <p:cNvSpPr/>
            <p:nvPr/>
          </p:nvSpPr>
          <p:spPr>
            <a:xfrm>
              <a:off x="3040824" y="1852168"/>
              <a:ext cx="190500" cy="203835"/>
            </a:xfrm>
            <a:custGeom>
              <a:avLst/>
              <a:gdLst/>
              <a:ahLst/>
              <a:cxnLst/>
              <a:rect l="l" t="t" r="r" b="b"/>
              <a:pathLst>
                <a:path w="190500" h="203835">
                  <a:moveTo>
                    <a:pt x="190080" y="0"/>
                  </a:moveTo>
                  <a:lnTo>
                    <a:pt x="0" y="27254"/>
                  </a:lnTo>
                  <a:lnTo>
                    <a:pt x="122288" y="203708"/>
                  </a:lnTo>
                  <a:lnTo>
                    <a:pt x="190080" y="0"/>
                  </a:lnTo>
                  <a:close/>
                </a:path>
              </a:pathLst>
            </a:custGeom>
            <a:solidFill>
              <a:srgbClr val="9BC850"/>
            </a:solidFill>
          </p:spPr>
          <p:txBody>
            <a:bodyPr wrap="square" lIns="0" tIns="0" rIns="0" bIns="0" rtlCol="0"/>
            <a:lstStyle/>
            <a:p>
              <a:endParaRPr/>
            </a:p>
          </p:txBody>
        </p:sp>
      </p:grpSp>
      <p:sp>
        <p:nvSpPr>
          <p:cNvPr id="37" name="object 9">
            <a:extLst>
              <a:ext uri="{FF2B5EF4-FFF2-40B4-BE49-F238E27FC236}">
                <a16:creationId xmlns:a16="http://schemas.microsoft.com/office/drawing/2014/main" id="{3F3703C9-00D6-48E0-A67C-9ADB0B267996}"/>
              </a:ext>
            </a:extLst>
          </p:cNvPr>
          <p:cNvSpPr txBox="1"/>
          <p:nvPr/>
        </p:nvSpPr>
        <p:spPr>
          <a:xfrm>
            <a:off x="2346909" y="3187381"/>
            <a:ext cx="1614805" cy="330835"/>
          </a:xfrm>
          <a:prstGeom prst="rect">
            <a:avLst/>
          </a:prstGeom>
        </p:spPr>
        <p:txBody>
          <a:bodyPr vert="horz" wrap="square" lIns="0" tIns="13335" rIns="0" bIns="0" rtlCol="0">
            <a:spAutoFit/>
          </a:bodyPr>
          <a:lstStyle/>
          <a:p>
            <a:pPr marL="12700">
              <a:lnSpc>
                <a:spcPct val="100000"/>
              </a:lnSpc>
              <a:spcBef>
                <a:spcPts val="105"/>
              </a:spcBef>
            </a:pPr>
            <a:r>
              <a:rPr sz="2000" spc="70" dirty="0">
                <a:solidFill>
                  <a:srgbClr val="E6E6E6"/>
                </a:solidFill>
                <a:latin typeface="Verdana"/>
                <a:cs typeface="Verdana"/>
              </a:rPr>
              <a:t>Whole</a:t>
            </a:r>
            <a:r>
              <a:rPr sz="2000" spc="-180" dirty="0">
                <a:solidFill>
                  <a:srgbClr val="E6E6E6"/>
                </a:solidFill>
                <a:latin typeface="Verdana"/>
                <a:cs typeface="Verdana"/>
              </a:rPr>
              <a:t> </a:t>
            </a:r>
            <a:r>
              <a:rPr sz="2000" spc="-60" dirty="0">
                <a:solidFill>
                  <a:srgbClr val="E6E6E6"/>
                </a:solidFill>
                <a:latin typeface="Verdana"/>
                <a:cs typeface="Verdana"/>
              </a:rPr>
              <a:t>Team</a:t>
            </a:r>
            <a:endParaRPr sz="20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324" y="1111021"/>
            <a:ext cx="3413125" cy="4597400"/>
          </a:xfrm>
          <a:prstGeom prst="rect">
            <a:avLst/>
          </a:prstGeom>
        </p:spPr>
        <p:txBody>
          <a:bodyPr vert="horz" wrap="square" lIns="0" tIns="12700" rIns="0" bIns="0" rtlCol="0">
            <a:spAutoFit/>
          </a:bodyPr>
          <a:lstStyle/>
          <a:p>
            <a:pPr marL="12700" marR="5080" indent="123189" algn="r">
              <a:lnSpc>
                <a:spcPct val="100000"/>
              </a:lnSpc>
              <a:spcBef>
                <a:spcPts val="100"/>
              </a:spcBef>
            </a:pPr>
            <a:r>
              <a:rPr sz="2400" spc="15" dirty="0">
                <a:solidFill>
                  <a:srgbClr val="F05A28"/>
                </a:solidFill>
                <a:latin typeface="Verdana"/>
                <a:cs typeface="Verdana"/>
              </a:rPr>
              <a:t>Source </a:t>
            </a:r>
            <a:r>
              <a:rPr sz="2400" spc="90" dirty="0">
                <a:solidFill>
                  <a:srgbClr val="F05A28"/>
                </a:solidFill>
                <a:latin typeface="Verdana"/>
                <a:cs typeface="Verdana"/>
              </a:rPr>
              <a:t>code</a:t>
            </a:r>
            <a:r>
              <a:rPr sz="2400" spc="-290" dirty="0">
                <a:solidFill>
                  <a:srgbClr val="F05A28"/>
                </a:solidFill>
                <a:latin typeface="Verdana"/>
                <a:cs typeface="Verdana"/>
              </a:rPr>
              <a:t> </a:t>
            </a:r>
            <a:r>
              <a:rPr sz="2400" spc="-10" dirty="0">
                <a:solidFill>
                  <a:srgbClr val="F05A28"/>
                </a:solidFill>
                <a:latin typeface="Verdana"/>
                <a:cs typeface="Verdana"/>
              </a:rPr>
              <a:t>exists</a:t>
            </a:r>
            <a:r>
              <a:rPr sz="2400" spc="-135" dirty="0">
                <a:solidFill>
                  <a:srgbClr val="F05A28"/>
                </a:solidFill>
                <a:latin typeface="Verdana"/>
                <a:cs typeface="Verdana"/>
              </a:rPr>
              <a:t> </a:t>
            </a:r>
            <a:r>
              <a:rPr sz="2400" spc="-5" dirty="0">
                <a:solidFill>
                  <a:srgbClr val="F05A28"/>
                </a:solidFill>
                <a:latin typeface="Verdana"/>
                <a:cs typeface="Verdana"/>
              </a:rPr>
              <a:t>in  </a:t>
            </a:r>
            <a:r>
              <a:rPr sz="2400" spc="5" dirty="0">
                <a:solidFill>
                  <a:srgbClr val="F05A28"/>
                </a:solidFill>
                <a:latin typeface="Verdana"/>
                <a:cs typeface="Verdana"/>
              </a:rPr>
              <a:t>source </a:t>
            </a:r>
            <a:r>
              <a:rPr sz="2400" spc="35" dirty="0">
                <a:solidFill>
                  <a:srgbClr val="F05A28"/>
                </a:solidFill>
                <a:latin typeface="Verdana"/>
                <a:cs typeface="Verdana"/>
              </a:rPr>
              <a:t>control</a:t>
            </a:r>
            <a:r>
              <a:rPr sz="2400" spc="-250" dirty="0">
                <a:solidFill>
                  <a:srgbClr val="F05A28"/>
                </a:solidFill>
                <a:latin typeface="Verdana"/>
                <a:cs typeface="Verdana"/>
              </a:rPr>
              <a:t> </a:t>
            </a:r>
            <a:r>
              <a:rPr sz="2400" spc="-45" dirty="0">
                <a:solidFill>
                  <a:srgbClr val="F05A28"/>
                </a:solidFill>
                <a:latin typeface="Verdana"/>
                <a:cs typeface="Verdana"/>
              </a:rPr>
              <a:t>system</a:t>
            </a:r>
            <a:endParaRPr sz="2400" dirty="0">
              <a:latin typeface="Verdana"/>
              <a:cs typeface="Verdana"/>
            </a:endParaRPr>
          </a:p>
          <a:p>
            <a:pPr marL="1472565" marR="15875" indent="-748665" algn="r">
              <a:lnSpc>
                <a:spcPct val="100000"/>
              </a:lnSpc>
              <a:spcBef>
                <a:spcPts val="1800"/>
              </a:spcBef>
            </a:pPr>
            <a:r>
              <a:rPr sz="2400" dirty="0">
                <a:solidFill>
                  <a:srgbClr val="F05A28"/>
                </a:solidFill>
                <a:latin typeface="Verdana"/>
                <a:cs typeface="Verdana"/>
              </a:rPr>
              <a:t>Truth </a:t>
            </a:r>
            <a:r>
              <a:rPr sz="2400" spc="85" dirty="0">
                <a:solidFill>
                  <a:srgbClr val="F05A28"/>
                </a:solidFill>
                <a:latin typeface="Verdana"/>
                <a:cs typeface="Verdana"/>
              </a:rPr>
              <a:t>of</a:t>
            </a:r>
            <a:r>
              <a:rPr sz="2400" spc="-310" dirty="0">
                <a:solidFill>
                  <a:srgbClr val="F05A28"/>
                </a:solidFill>
                <a:latin typeface="Verdana"/>
                <a:cs typeface="Verdana"/>
              </a:rPr>
              <a:t> </a:t>
            </a:r>
            <a:r>
              <a:rPr sz="2400" spc="15" dirty="0">
                <a:solidFill>
                  <a:srgbClr val="F05A28"/>
                </a:solidFill>
                <a:latin typeface="Verdana"/>
                <a:cs typeface="Verdana"/>
              </a:rPr>
              <a:t>what</a:t>
            </a:r>
            <a:r>
              <a:rPr sz="2400" spc="-155" dirty="0">
                <a:solidFill>
                  <a:srgbClr val="F05A28"/>
                </a:solidFill>
                <a:latin typeface="Verdana"/>
                <a:cs typeface="Verdana"/>
              </a:rPr>
              <a:t> </a:t>
            </a:r>
            <a:r>
              <a:rPr sz="2400" spc="5" dirty="0">
                <a:solidFill>
                  <a:srgbClr val="F05A28"/>
                </a:solidFill>
                <a:latin typeface="Verdana"/>
                <a:cs typeface="Verdana"/>
              </a:rPr>
              <a:t>the  </a:t>
            </a:r>
            <a:r>
              <a:rPr sz="2400" spc="-45" dirty="0">
                <a:solidFill>
                  <a:srgbClr val="F05A28"/>
                </a:solidFill>
                <a:latin typeface="Verdana"/>
                <a:cs typeface="Verdana"/>
              </a:rPr>
              <a:t>system</a:t>
            </a:r>
            <a:r>
              <a:rPr sz="2400" spc="-185" dirty="0">
                <a:solidFill>
                  <a:srgbClr val="F05A28"/>
                </a:solidFill>
                <a:latin typeface="Verdana"/>
                <a:cs typeface="Verdana"/>
              </a:rPr>
              <a:t> </a:t>
            </a:r>
            <a:r>
              <a:rPr sz="2400" spc="45" dirty="0">
                <a:solidFill>
                  <a:srgbClr val="F05A28"/>
                </a:solidFill>
                <a:latin typeface="Verdana"/>
                <a:cs typeface="Verdana"/>
              </a:rPr>
              <a:t>does</a:t>
            </a:r>
            <a:endParaRPr sz="2400" dirty="0">
              <a:latin typeface="Verdana"/>
              <a:cs typeface="Verdana"/>
            </a:endParaRPr>
          </a:p>
          <a:p>
            <a:pPr marL="1135380" marR="28575" indent="-501650" algn="r">
              <a:lnSpc>
                <a:spcPct val="100000"/>
              </a:lnSpc>
              <a:spcBef>
                <a:spcPts val="1800"/>
              </a:spcBef>
            </a:pPr>
            <a:r>
              <a:rPr sz="2400" spc="25" dirty="0">
                <a:solidFill>
                  <a:srgbClr val="F05A28"/>
                </a:solidFill>
                <a:latin typeface="Verdana"/>
                <a:cs typeface="Verdana"/>
              </a:rPr>
              <a:t>Documentation</a:t>
            </a:r>
            <a:r>
              <a:rPr sz="2400" spc="-175" dirty="0">
                <a:solidFill>
                  <a:srgbClr val="F05A28"/>
                </a:solidFill>
                <a:latin typeface="Verdana"/>
                <a:cs typeface="Verdana"/>
              </a:rPr>
              <a:t> </a:t>
            </a:r>
            <a:r>
              <a:rPr sz="2400" spc="-5" dirty="0">
                <a:solidFill>
                  <a:srgbClr val="F05A28"/>
                </a:solidFill>
                <a:latin typeface="Verdana"/>
                <a:cs typeface="Verdana"/>
              </a:rPr>
              <a:t>in  </a:t>
            </a:r>
            <a:r>
              <a:rPr sz="2400" spc="-15" dirty="0">
                <a:solidFill>
                  <a:srgbClr val="F05A28"/>
                </a:solidFill>
                <a:latin typeface="Verdana"/>
                <a:cs typeface="Verdana"/>
              </a:rPr>
              <a:t>separate</a:t>
            </a:r>
            <a:r>
              <a:rPr sz="2400" spc="-150" dirty="0">
                <a:solidFill>
                  <a:srgbClr val="F05A28"/>
                </a:solidFill>
                <a:latin typeface="Verdana"/>
                <a:cs typeface="Verdana"/>
              </a:rPr>
              <a:t> </a:t>
            </a:r>
            <a:r>
              <a:rPr sz="2400" spc="35" dirty="0">
                <a:solidFill>
                  <a:srgbClr val="F05A28"/>
                </a:solidFill>
                <a:latin typeface="Verdana"/>
                <a:cs typeface="Verdana"/>
              </a:rPr>
              <a:t>place</a:t>
            </a:r>
            <a:endParaRPr sz="2400" dirty="0">
              <a:latin typeface="Verdana"/>
              <a:cs typeface="Verdana"/>
            </a:endParaRPr>
          </a:p>
          <a:p>
            <a:pPr marR="10160" algn="r">
              <a:lnSpc>
                <a:spcPct val="100000"/>
              </a:lnSpc>
              <a:spcBef>
                <a:spcPts val="1800"/>
              </a:spcBef>
            </a:pPr>
            <a:r>
              <a:rPr sz="2400" spc="125" dirty="0">
                <a:solidFill>
                  <a:srgbClr val="F05A28"/>
                </a:solidFill>
                <a:latin typeface="Verdana"/>
                <a:cs typeface="Verdana"/>
              </a:rPr>
              <a:t>Word </a:t>
            </a:r>
            <a:r>
              <a:rPr sz="2400" spc="25" dirty="0">
                <a:solidFill>
                  <a:srgbClr val="F05A28"/>
                </a:solidFill>
                <a:latin typeface="Verdana"/>
                <a:cs typeface="Verdana"/>
              </a:rPr>
              <a:t>documents</a:t>
            </a:r>
            <a:r>
              <a:rPr sz="2400" spc="-445" dirty="0">
                <a:solidFill>
                  <a:srgbClr val="F05A28"/>
                </a:solidFill>
                <a:latin typeface="Verdana"/>
                <a:cs typeface="Verdana"/>
              </a:rPr>
              <a:t> </a:t>
            </a:r>
            <a:r>
              <a:rPr sz="2400" spc="40" dirty="0">
                <a:solidFill>
                  <a:srgbClr val="F05A28"/>
                </a:solidFill>
                <a:latin typeface="Verdana"/>
                <a:cs typeface="Verdana"/>
              </a:rPr>
              <a:t>on</a:t>
            </a:r>
            <a:endParaRPr sz="2400" dirty="0">
              <a:latin typeface="Verdana"/>
              <a:cs typeface="Verdana"/>
            </a:endParaRPr>
          </a:p>
          <a:p>
            <a:pPr marR="33655" algn="r">
              <a:lnSpc>
                <a:spcPct val="100000"/>
              </a:lnSpc>
            </a:pPr>
            <a:r>
              <a:rPr sz="2400" spc="15" dirty="0">
                <a:solidFill>
                  <a:srgbClr val="F05A28"/>
                </a:solidFill>
                <a:latin typeface="Verdana"/>
                <a:cs typeface="Verdana"/>
              </a:rPr>
              <a:t>network</a:t>
            </a:r>
            <a:r>
              <a:rPr sz="2400" spc="-180" dirty="0">
                <a:solidFill>
                  <a:srgbClr val="F05A28"/>
                </a:solidFill>
                <a:latin typeface="Verdana"/>
                <a:cs typeface="Verdana"/>
              </a:rPr>
              <a:t> </a:t>
            </a:r>
            <a:r>
              <a:rPr sz="2400" spc="-40" dirty="0">
                <a:solidFill>
                  <a:srgbClr val="F05A28"/>
                </a:solidFill>
                <a:latin typeface="Verdana"/>
                <a:cs typeface="Verdana"/>
              </a:rPr>
              <a:t>share</a:t>
            </a:r>
            <a:endParaRPr sz="2400" dirty="0">
              <a:latin typeface="Verdana"/>
              <a:cs typeface="Verdana"/>
            </a:endParaRPr>
          </a:p>
          <a:p>
            <a:pPr marL="1701164" marR="31750" indent="-439420" algn="r">
              <a:lnSpc>
                <a:spcPct val="100000"/>
              </a:lnSpc>
              <a:spcBef>
                <a:spcPts val="1800"/>
              </a:spcBef>
            </a:pPr>
            <a:r>
              <a:rPr sz="2400" spc="15" dirty="0">
                <a:solidFill>
                  <a:srgbClr val="F05A28"/>
                </a:solidFill>
                <a:latin typeface="Verdana"/>
                <a:cs typeface="Verdana"/>
              </a:rPr>
              <a:t>Documents</a:t>
            </a:r>
            <a:r>
              <a:rPr sz="2400" spc="-185" dirty="0">
                <a:solidFill>
                  <a:srgbClr val="F05A28"/>
                </a:solidFill>
                <a:latin typeface="Verdana"/>
                <a:cs typeface="Verdana"/>
              </a:rPr>
              <a:t> </a:t>
            </a:r>
            <a:r>
              <a:rPr sz="2400" spc="-5" dirty="0">
                <a:solidFill>
                  <a:srgbClr val="F05A28"/>
                </a:solidFill>
                <a:latin typeface="Verdana"/>
                <a:cs typeface="Verdana"/>
              </a:rPr>
              <a:t>in  </a:t>
            </a:r>
            <a:r>
              <a:rPr sz="2400" spc="-60" dirty="0">
                <a:solidFill>
                  <a:srgbClr val="F05A28"/>
                </a:solidFill>
                <a:latin typeface="Verdana"/>
                <a:cs typeface="Verdana"/>
              </a:rPr>
              <a:t>Sha</a:t>
            </a:r>
            <a:r>
              <a:rPr sz="2400" spc="-80" dirty="0">
                <a:solidFill>
                  <a:srgbClr val="F05A28"/>
                </a:solidFill>
                <a:latin typeface="Verdana"/>
                <a:cs typeface="Verdana"/>
              </a:rPr>
              <a:t>r</a:t>
            </a:r>
            <a:r>
              <a:rPr sz="2400" spc="15" dirty="0">
                <a:solidFill>
                  <a:srgbClr val="F05A28"/>
                </a:solidFill>
                <a:latin typeface="Verdana"/>
                <a:cs typeface="Verdana"/>
              </a:rPr>
              <a:t>e</a:t>
            </a:r>
            <a:r>
              <a:rPr sz="2400" spc="145" dirty="0">
                <a:solidFill>
                  <a:srgbClr val="F05A28"/>
                </a:solidFill>
                <a:latin typeface="Verdana"/>
                <a:cs typeface="Verdana"/>
              </a:rPr>
              <a:t>P</a:t>
            </a:r>
            <a:r>
              <a:rPr sz="2400" spc="114" dirty="0">
                <a:solidFill>
                  <a:srgbClr val="F05A28"/>
                </a:solidFill>
                <a:latin typeface="Verdana"/>
                <a:cs typeface="Verdana"/>
              </a:rPr>
              <a:t>o</a:t>
            </a:r>
            <a:r>
              <a:rPr sz="2400" spc="20" dirty="0">
                <a:solidFill>
                  <a:srgbClr val="F05A28"/>
                </a:solidFill>
                <a:latin typeface="Verdana"/>
                <a:cs typeface="Verdana"/>
              </a:rPr>
              <a:t>i</a:t>
            </a:r>
            <a:r>
              <a:rPr sz="2400" dirty="0">
                <a:solidFill>
                  <a:srgbClr val="F05A28"/>
                </a:solidFill>
                <a:latin typeface="Verdana"/>
                <a:cs typeface="Verdana"/>
              </a:rPr>
              <a:t>nt</a:t>
            </a:r>
            <a:endParaRPr sz="2400" dirty="0">
              <a:latin typeface="Verdana"/>
              <a:cs typeface="Verdana"/>
            </a:endParaRPr>
          </a:p>
        </p:txBody>
      </p:sp>
      <p:sp>
        <p:nvSpPr>
          <p:cNvPr id="3" name="object 3"/>
          <p:cNvSpPr/>
          <p:nvPr/>
        </p:nvSpPr>
        <p:spPr>
          <a:xfrm>
            <a:off x="6461759" y="1598675"/>
            <a:ext cx="3488436" cy="36469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15263" y="1417192"/>
            <a:ext cx="9841230" cy="3865879"/>
          </a:xfrm>
          <a:prstGeom prst="rect">
            <a:avLst/>
          </a:prstGeom>
        </p:spPr>
        <p:txBody>
          <a:bodyPr vert="horz" wrap="square" lIns="0" tIns="124460" rIns="0" bIns="0" rtlCol="0">
            <a:spAutoFit/>
          </a:bodyPr>
          <a:lstStyle/>
          <a:p>
            <a:pPr marL="12700" marR="5715" indent="1270" algn="ctr">
              <a:lnSpc>
                <a:spcPts val="4900"/>
              </a:lnSpc>
              <a:spcBef>
                <a:spcPts val="980"/>
              </a:spcBef>
            </a:pPr>
            <a:r>
              <a:rPr sz="4800" spc="-415" dirty="0">
                <a:solidFill>
                  <a:srgbClr val="FFFFFF"/>
                </a:solidFill>
                <a:latin typeface="Arial Black"/>
                <a:cs typeface="Arial Black"/>
              </a:rPr>
              <a:t>Uncertainty </a:t>
            </a:r>
            <a:r>
              <a:rPr sz="4800" spc="-225" dirty="0">
                <a:solidFill>
                  <a:srgbClr val="FFFFFF"/>
                </a:solidFill>
                <a:latin typeface="Arial Black"/>
                <a:cs typeface="Arial Black"/>
              </a:rPr>
              <a:t>or </a:t>
            </a:r>
            <a:r>
              <a:rPr sz="4800" spc="-340" dirty="0">
                <a:solidFill>
                  <a:srgbClr val="FFFFFF"/>
                </a:solidFill>
                <a:latin typeface="Arial Black"/>
                <a:cs typeface="Arial Black"/>
              </a:rPr>
              <a:t>ambiguity </a:t>
            </a:r>
            <a:r>
              <a:rPr sz="4800" spc="-445" dirty="0">
                <a:solidFill>
                  <a:srgbClr val="FFFFFF"/>
                </a:solidFill>
                <a:latin typeface="Arial Black"/>
                <a:cs typeface="Arial Black"/>
              </a:rPr>
              <a:t>in  </a:t>
            </a:r>
            <a:r>
              <a:rPr sz="4800" spc="-425" dirty="0">
                <a:solidFill>
                  <a:srgbClr val="FFFFFF"/>
                </a:solidFill>
                <a:latin typeface="Arial Black"/>
                <a:cs typeface="Arial Black"/>
              </a:rPr>
              <a:t>requirements </a:t>
            </a:r>
            <a:r>
              <a:rPr sz="4800" spc="-225" dirty="0">
                <a:solidFill>
                  <a:srgbClr val="FFFFFF"/>
                </a:solidFill>
                <a:latin typeface="Arial Black"/>
                <a:cs typeface="Arial Black"/>
              </a:rPr>
              <a:t>or </a:t>
            </a:r>
            <a:r>
              <a:rPr sz="4800" spc="-455" dirty="0">
                <a:solidFill>
                  <a:srgbClr val="FFFFFF"/>
                </a:solidFill>
                <a:latin typeface="Arial Black"/>
                <a:cs typeface="Arial Black"/>
              </a:rPr>
              <a:t>specifications</a:t>
            </a:r>
            <a:r>
              <a:rPr sz="4800" spc="-575" dirty="0">
                <a:solidFill>
                  <a:srgbClr val="FFFFFF"/>
                </a:solidFill>
                <a:latin typeface="Arial Black"/>
                <a:cs typeface="Arial Black"/>
              </a:rPr>
              <a:t> </a:t>
            </a:r>
            <a:r>
              <a:rPr sz="4800" spc="-505" dirty="0">
                <a:solidFill>
                  <a:srgbClr val="FFFFFF"/>
                </a:solidFill>
                <a:latin typeface="Arial Black"/>
                <a:cs typeface="Arial Black"/>
              </a:rPr>
              <a:t>can  </a:t>
            </a:r>
            <a:r>
              <a:rPr sz="4800" spc="-405" dirty="0">
                <a:solidFill>
                  <a:srgbClr val="FFFFFF"/>
                </a:solidFill>
                <a:latin typeface="Arial Black"/>
                <a:cs typeface="Arial Black"/>
              </a:rPr>
              <a:t>lead </a:t>
            </a:r>
            <a:r>
              <a:rPr sz="4800" spc="-260" dirty="0">
                <a:solidFill>
                  <a:srgbClr val="FFFFFF"/>
                </a:solidFill>
                <a:latin typeface="Arial Black"/>
                <a:cs typeface="Arial Black"/>
              </a:rPr>
              <a:t>to </a:t>
            </a:r>
            <a:r>
              <a:rPr sz="4800" spc="-470" dirty="0">
                <a:solidFill>
                  <a:srgbClr val="FFFFFF"/>
                </a:solidFill>
                <a:latin typeface="Arial Black"/>
                <a:cs typeface="Arial Black"/>
              </a:rPr>
              <a:t>wasted </a:t>
            </a:r>
            <a:r>
              <a:rPr sz="4800" spc="-400" dirty="0">
                <a:solidFill>
                  <a:srgbClr val="FFFFFF"/>
                </a:solidFill>
                <a:latin typeface="Arial Black"/>
                <a:cs typeface="Arial Black"/>
              </a:rPr>
              <a:t>time </a:t>
            </a:r>
            <a:r>
              <a:rPr sz="4800" spc="-320" dirty="0">
                <a:solidFill>
                  <a:srgbClr val="FFFFFF"/>
                </a:solidFill>
                <a:latin typeface="Arial Black"/>
                <a:cs typeface="Arial Black"/>
              </a:rPr>
              <a:t>and </a:t>
            </a:r>
            <a:r>
              <a:rPr sz="4800" spc="-305" dirty="0">
                <a:solidFill>
                  <a:srgbClr val="FFFFFF"/>
                </a:solidFill>
                <a:latin typeface="Arial Black"/>
                <a:cs typeface="Arial Black"/>
              </a:rPr>
              <a:t>effort </a:t>
            </a:r>
            <a:r>
              <a:rPr sz="4800" spc="-185" dirty="0">
                <a:solidFill>
                  <a:srgbClr val="FFFFFF"/>
                </a:solidFill>
                <a:latin typeface="Arial Black"/>
                <a:cs typeface="Arial Black"/>
              </a:rPr>
              <a:t>of  </a:t>
            </a:r>
            <a:r>
              <a:rPr sz="4800" spc="-480" dirty="0">
                <a:solidFill>
                  <a:srgbClr val="FFFFFF"/>
                </a:solidFill>
                <a:latin typeface="Arial Black"/>
                <a:cs typeface="Arial Black"/>
              </a:rPr>
              <a:t>business </a:t>
            </a:r>
            <a:r>
              <a:rPr sz="4800" spc="-375" dirty="0">
                <a:solidFill>
                  <a:srgbClr val="FFFFFF"/>
                </a:solidFill>
                <a:latin typeface="Arial Black"/>
                <a:cs typeface="Arial Black"/>
              </a:rPr>
              <a:t>people, </a:t>
            </a:r>
            <a:r>
              <a:rPr sz="4800" spc="-400" dirty="0">
                <a:solidFill>
                  <a:srgbClr val="FFFFFF"/>
                </a:solidFill>
                <a:latin typeface="Arial Black"/>
                <a:cs typeface="Arial Black"/>
              </a:rPr>
              <a:t>developers </a:t>
            </a:r>
            <a:r>
              <a:rPr sz="4800" spc="-325" dirty="0">
                <a:solidFill>
                  <a:srgbClr val="FFFFFF"/>
                </a:solidFill>
                <a:latin typeface="Arial Black"/>
                <a:cs typeface="Arial Black"/>
              </a:rPr>
              <a:t>and  </a:t>
            </a:r>
            <a:r>
              <a:rPr sz="4800" spc="-480" dirty="0">
                <a:solidFill>
                  <a:srgbClr val="FFFFFF"/>
                </a:solidFill>
                <a:latin typeface="Arial Black"/>
                <a:cs typeface="Arial Black"/>
              </a:rPr>
              <a:t>testers </a:t>
            </a:r>
            <a:r>
              <a:rPr sz="4800" spc="-320" dirty="0">
                <a:solidFill>
                  <a:srgbClr val="FFFFFF"/>
                </a:solidFill>
                <a:latin typeface="Arial Black"/>
                <a:cs typeface="Arial Black"/>
              </a:rPr>
              <a:t>and </a:t>
            </a:r>
            <a:r>
              <a:rPr sz="4800" spc="-370" dirty="0">
                <a:solidFill>
                  <a:srgbClr val="FFFFFF"/>
                </a:solidFill>
                <a:latin typeface="Arial Black"/>
                <a:cs typeface="Arial Black"/>
              </a:rPr>
              <a:t>may </a:t>
            </a:r>
            <a:r>
              <a:rPr sz="4800" spc="-390" dirty="0">
                <a:solidFill>
                  <a:srgbClr val="FFFFFF"/>
                </a:solidFill>
                <a:latin typeface="Arial Black"/>
                <a:cs typeface="Arial Black"/>
              </a:rPr>
              <a:t>impact </a:t>
            </a:r>
            <a:r>
              <a:rPr sz="4800" spc="-425" dirty="0">
                <a:solidFill>
                  <a:srgbClr val="FFFFFF"/>
                </a:solidFill>
                <a:latin typeface="Arial Black"/>
                <a:cs typeface="Arial Black"/>
              </a:rPr>
              <a:t>team  </a:t>
            </a:r>
            <a:r>
              <a:rPr sz="4800" spc="-434" dirty="0">
                <a:solidFill>
                  <a:srgbClr val="FFFFFF"/>
                </a:solidFill>
                <a:latin typeface="Arial Black"/>
                <a:cs typeface="Arial Black"/>
              </a:rPr>
              <a:t>happiness </a:t>
            </a:r>
            <a:r>
              <a:rPr sz="4800" spc="-390" dirty="0">
                <a:solidFill>
                  <a:srgbClr val="FFFFFF"/>
                </a:solidFill>
                <a:latin typeface="Arial Black"/>
                <a:cs typeface="Arial Black"/>
              </a:rPr>
              <a:t>in </a:t>
            </a:r>
            <a:r>
              <a:rPr sz="4800" spc="-450" dirty="0">
                <a:solidFill>
                  <a:srgbClr val="FFFFFF"/>
                </a:solidFill>
                <a:latin typeface="Arial Black"/>
                <a:cs typeface="Arial Black"/>
              </a:rPr>
              <a:t>a </a:t>
            </a:r>
            <a:r>
              <a:rPr sz="4800" spc="-405" dirty="0">
                <a:solidFill>
                  <a:srgbClr val="FFFFFF"/>
                </a:solidFill>
                <a:latin typeface="Arial Black"/>
                <a:cs typeface="Arial Black"/>
              </a:rPr>
              <a:t>negative</a:t>
            </a:r>
            <a:r>
              <a:rPr sz="4800" spc="-409" dirty="0">
                <a:solidFill>
                  <a:srgbClr val="FFFFFF"/>
                </a:solidFill>
                <a:latin typeface="Arial Black"/>
                <a:cs typeface="Arial Black"/>
              </a:rPr>
              <a:t> </a:t>
            </a:r>
            <a:r>
              <a:rPr sz="4800" spc="-595" dirty="0">
                <a:solidFill>
                  <a:srgbClr val="FFFFFF"/>
                </a:solidFill>
                <a:latin typeface="Arial Black"/>
                <a:cs typeface="Arial Black"/>
              </a:rPr>
              <a:t>way.</a:t>
            </a:r>
            <a:endParaRPr sz="4800">
              <a:latin typeface="Arial Black"/>
              <a:cs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065" y="827217"/>
            <a:ext cx="10515600" cy="1242874"/>
          </a:xfrm>
        </p:spPr>
        <p:txBody>
          <a:bodyPr>
            <a:normAutofit fontScale="90000"/>
          </a:bodyPr>
          <a:lstStyle/>
          <a:p>
            <a:br>
              <a:rPr lang="en-IN" b="1" i="0" dirty="0">
                <a:solidFill>
                  <a:srgbClr val="4A4A4A"/>
                </a:solidFill>
                <a:effectLst/>
                <a:latin typeface="open sans" panose="020B0604020202020204" pitchFamily="34" charset="0"/>
              </a:rPr>
            </a:br>
            <a:r>
              <a:rPr lang="en-US" dirty="0"/>
              <a:t> Section1 - </a:t>
            </a:r>
            <a:r>
              <a:rPr lang="en-IN" dirty="0"/>
              <a:t>BDD - An</a:t>
            </a:r>
            <a:r>
              <a:rPr lang="en-US" dirty="0"/>
              <a:t> Introduction</a:t>
            </a:r>
            <a:endParaRPr lang="he-IL" dirty="0"/>
          </a:p>
        </p:txBody>
      </p:sp>
      <p:sp>
        <p:nvSpPr>
          <p:cNvPr id="3" name="Subtitle 2"/>
          <p:cNvSpPr>
            <a:spLocks noGrp="1"/>
          </p:cNvSpPr>
          <p:nvPr>
            <p:ph type="subTitle" idx="1"/>
          </p:nvPr>
        </p:nvSpPr>
        <p:spPr>
          <a:xfrm>
            <a:off x="4573856" y="2676193"/>
            <a:ext cx="6553689" cy="4243754"/>
          </a:xfrm>
        </p:spPr>
        <p:txBody>
          <a:bodyPr>
            <a:normAutofit/>
          </a:bodyPr>
          <a:lstStyle/>
          <a:p>
            <a:pPr marL="342900" lvl="0" indent="-342900">
              <a:lnSpc>
                <a:spcPct val="107000"/>
              </a:lnSpc>
              <a:spcAft>
                <a:spcPts val="800"/>
              </a:spcAft>
              <a:buSzPts val="1000"/>
              <a:buFont typeface="Wingdings" panose="05000000000000000000" pitchFamily="2" charset="2"/>
              <a:buChar char="q"/>
              <a:tabLst>
                <a:tab pos="457200" algn="l"/>
              </a:tabLst>
            </a:pPr>
            <a:r>
              <a:rPr lang="en-IN" sz="2200" b="1" dirty="0">
                <a:solidFill>
                  <a:srgbClr val="509EC3"/>
                </a:solidFill>
                <a:latin typeface="+mj-lt"/>
                <a:ea typeface="+mj-ea"/>
                <a:cs typeface="+mj-cs"/>
              </a:rPr>
              <a:t>Test Driven Development (TDD)</a:t>
            </a: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dirty="0">
                <a:solidFill>
                  <a:srgbClr val="509EC3"/>
                </a:solidFill>
                <a:latin typeface="+mj-lt"/>
                <a:ea typeface="+mj-ea"/>
                <a:cs typeface="+mj-cs"/>
              </a:rPr>
              <a:t>Module Driven Development (MDD)</a:t>
            </a:r>
          </a:p>
          <a:p>
            <a:pPr marL="342900" indent="-342900">
              <a:lnSpc>
                <a:spcPct val="107000"/>
              </a:lnSpc>
              <a:spcAft>
                <a:spcPts val="800"/>
              </a:spcAft>
              <a:buSzPts val="1000"/>
              <a:buFont typeface="Wingdings" panose="05000000000000000000" pitchFamily="2" charset="2"/>
              <a:buChar char="q"/>
              <a:tabLst>
                <a:tab pos="457200" algn="l"/>
              </a:tabLst>
            </a:pPr>
            <a:r>
              <a:rPr lang="en-IN" sz="2200" b="1" dirty="0">
                <a:solidFill>
                  <a:srgbClr val="509EC3"/>
                </a:solidFill>
                <a:latin typeface="+mj-lt"/>
                <a:ea typeface="+mj-ea"/>
                <a:cs typeface="+mj-cs"/>
              </a:rPr>
              <a:t>Acceptance Test Driven Development (ATDD)</a:t>
            </a: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dirty="0">
                <a:solidFill>
                  <a:srgbClr val="509EC3"/>
                </a:solidFill>
                <a:latin typeface="+mj-lt"/>
                <a:ea typeface="+mj-ea"/>
                <a:cs typeface="+mj-cs"/>
              </a:rPr>
              <a:t>Behaviour Driven Development (BDD)</a:t>
            </a:r>
          </a:p>
          <a:p>
            <a:pPr rtl="0"/>
            <a:endParaRPr lang="he-IL" sz="2200" dirty="0"/>
          </a:p>
        </p:txBody>
      </p:sp>
    </p:spTree>
    <p:extLst>
      <p:ext uri="{BB962C8B-B14F-4D97-AF65-F5344CB8AC3E}">
        <p14:creationId xmlns:p14="http://schemas.microsoft.com/office/powerpoint/2010/main" val="33586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2456" y="928141"/>
            <a:ext cx="3500120" cy="4963160"/>
          </a:xfrm>
          <a:prstGeom prst="rect">
            <a:avLst/>
          </a:prstGeom>
        </p:spPr>
        <p:txBody>
          <a:bodyPr vert="horz" wrap="square" lIns="0" tIns="12700" rIns="0" bIns="0" rtlCol="0">
            <a:spAutoFit/>
          </a:bodyPr>
          <a:lstStyle/>
          <a:p>
            <a:pPr marL="99060" marR="5080" indent="123189" algn="r">
              <a:lnSpc>
                <a:spcPct val="100000"/>
              </a:lnSpc>
              <a:spcBef>
                <a:spcPts val="100"/>
              </a:spcBef>
            </a:pPr>
            <a:r>
              <a:rPr sz="2400" spc="15" dirty="0">
                <a:solidFill>
                  <a:srgbClr val="F05A28"/>
                </a:solidFill>
                <a:latin typeface="Verdana"/>
                <a:cs typeface="Verdana"/>
              </a:rPr>
              <a:t>Source </a:t>
            </a:r>
            <a:r>
              <a:rPr sz="2400" spc="90" dirty="0">
                <a:solidFill>
                  <a:srgbClr val="F05A28"/>
                </a:solidFill>
                <a:latin typeface="Verdana"/>
                <a:cs typeface="Verdana"/>
              </a:rPr>
              <a:t>code</a:t>
            </a:r>
            <a:r>
              <a:rPr sz="2400" spc="-290" dirty="0">
                <a:solidFill>
                  <a:srgbClr val="F05A28"/>
                </a:solidFill>
                <a:latin typeface="Verdana"/>
                <a:cs typeface="Verdana"/>
              </a:rPr>
              <a:t> </a:t>
            </a:r>
            <a:r>
              <a:rPr sz="2400" spc="-10" dirty="0">
                <a:solidFill>
                  <a:srgbClr val="F05A28"/>
                </a:solidFill>
                <a:latin typeface="Verdana"/>
                <a:cs typeface="Verdana"/>
              </a:rPr>
              <a:t>exists</a:t>
            </a:r>
            <a:r>
              <a:rPr sz="2400" spc="-135" dirty="0">
                <a:solidFill>
                  <a:srgbClr val="F05A28"/>
                </a:solidFill>
                <a:latin typeface="Verdana"/>
                <a:cs typeface="Verdana"/>
              </a:rPr>
              <a:t> </a:t>
            </a:r>
            <a:r>
              <a:rPr sz="2400" spc="-5" dirty="0">
                <a:solidFill>
                  <a:srgbClr val="F05A28"/>
                </a:solidFill>
                <a:latin typeface="Verdana"/>
                <a:cs typeface="Verdana"/>
              </a:rPr>
              <a:t>in  </a:t>
            </a:r>
            <a:r>
              <a:rPr sz="2400" spc="5" dirty="0">
                <a:solidFill>
                  <a:srgbClr val="F05A28"/>
                </a:solidFill>
                <a:latin typeface="Verdana"/>
                <a:cs typeface="Verdana"/>
              </a:rPr>
              <a:t>source </a:t>
            </a:r>
            <a:r>
              <a:rPr sz="2400" spc="35" dirty="0">
                <a:solidFill>
                  <a:srgbClr val="F05A28"/>
                </a:solidFill>
                <a:latin typeface="Verdana"/>
                <a:cs typeface="Verdana"/>
              </a:rPr>
              <a:t>control</a:t>
            </a:r>
            <a:r>
              <a:rPr sz="2400" spc="-250" dirty="0">
                <a:solidFill>
                  <a:srgbClr val="F05A28"/>
                </a:solidFill>
                <a:latin typeface="Verdana"/>
                <a:cs typeface="Verdana"/>
              </a:rPr>
              <a:t> </a:t>
            </a:r>
            <a:r>
              <a:rPr sz="2400" spc="-45" dirty="0">
                <a:solidFill>
                  <a:srgbClr val="F05A28"/>
                </a:solidFill>
                <a:latin typeface="Verdana"/>
                <a:cs typeface="Verdana"/>
              </a:rPr>
              <a:t>system</a:t>
            </a:r>
            <a:endParaRPr sz="2400" dirty="0">
              <a:latin typeface="Verdana"/>
              <a:cs typeface="Verdana"/>
            </a:endParaRPr>
          </a:p>
          <a:p>
            <a:pPr marL="12700" marR="22225" indent="485775" algn="r">
              <a:lnSpc>
                <a:spcPct val="100000"/>
              </a:lnSpc>
              <a:spcBef>
                <a:spcPts val="1800"/>
              </a:spcBef>
            </a:pPr>
            <a:r>
              <a:rPr sz="2400" spc="25" dirty="0">
                <a:solidFill>
                  <a:srgbClr val="F05A28"/>
                </a:solidFill>
                <a:latin typeface="Verdana"/>
                <a:cs typeface="Verdana"/>
              </a:rPr>
              <a:t>Specifications</a:t>
            </a:r>
            <a:r>
              <a:rPr sz="2400" spc="-135" dirty="0">
                <a:solidFill>
                  <a:srgbClr val="F05A28"/>
                </a:solidFill>
                <a:latin typeface="Verdana"/>
                <a:cs typeface="Verdana"/>
              </a:rPr>
              <a:t> </a:t>
            </a:r>
            <a:r>
              <a:rPr sz="2400" spc="-5" dirty="0">
                <a:solidFill>
                  <a:srgbClr val="F05A28"/>
                </a:solidFill>
                <a:latin typeface="Verdana"/>
                <a:cs typeface="Verdana"/>
              </a:rPr>
              <a:t>exist  </a:t>
            </a:r>
            <a:r>
              <a:rPr sz="2400" spc="30" dirty="0">
                <a:solidFill>
                  <a:srgbClr val="F05A28"/>
                </a:solidFill>
                <a:latin typeface="Verdana"/>
                <a:cs typeface="Verdana"/>
              </a:rPr>
              <a:t>alongside </a:t>
            </a:r>
            <a:r>
              <a:rPr sz="2400" spc="5" dirty="0">
                <a:solidFill>
                  <a:srgbClr val="F05A28"/>
                </a:solidFill>
                <a:latin typeface="Verdana"/>
                <a:cs typeface="Verdana"/>
              </a:rPr>
              <a:t>source</a:t>
            </a:r>
            <a:r>
              <a:rPr sz="2400" spc="-295" dirty="0">
                <a:solidFill>
                  <a:srgbClr val="F05A28"/>
                </a:solidFill>
                <a:latin typeface="Verdana"/>
                <a:cs typeface="Verdana"/>
              </a:rPr>
              <a:t> </a:t>
            </a:r>
            <a:r>
              <a:rPr sz="2400" spc="80" dirty="0">
                <a:solidFill>
                  <a:srgbClr val="F05A28"/>
                </a:solidFill>
                <a:latin typeface="Verdana"/>
                <a:cs typeface="Verdana"/>
              </a:rPr>
              <a:t>code</a:t>
            </a:r>
            <a:endParaRPr sz="2400" dirty="0">
              <a:latin typeface="Verdana"/>
              <a:cs typeface="Verdana"/>
            </a:endParaRPr>
          </a:p>
          <a:p>
            <a:pPr marL="969644" marR="28575" indent="-556260" algn="r">
              <a:lnSpc>
                <a:spcPct val="100000"/>
              </a:lnSpc>
              <a:spcBef>
                <a:spcPts val="1800"/>
              </a:spcBef>
            </a:pPr>
            <a:r>
              <a:rPr sz="2400" spc="5" dirty="0">
                <a:solidFill>
                  <a:srgbClr val="F05A28"/>
                </a:solidFill>
                <a:latin typeface="Verdana"/>
                <a:cs typeface="Verdana"/>
              </a:rPr>
              <a:t>Single </a:t>
            </a:r>
            <a:r>
              <a:rPr sz="2400" spc="-5" dirty="0">
                <a:solidFill>
                  <a:srgbClr val="F05A28"/>
                </a:solidFill>
                <a:latin typeface="Verdana"/>
                <a:cs typeface="Verdana"/>
              </a:rPr>
              <a:t>truth</a:t>
            </a:r>
            <a:r>
              <a:rPr sz="2400" spc="-265" dirty="0">
                <a:solidFill>
                  <a:srgbClr val="F05A28"/>
                </a:solidFill>
                <a:latin typeface="Verdana"/>
                <a:cs typeface="Verdana"/>
              </a:rPr>
              <a:t> </a:t>
            </a:r>
            <a:r>
              <a:rPr sz="2400" spc="85" dirty="0">
                <a:solidFill>
                  <a:srgbClr val="F05A28"/>
                </a:solidFill>
                <a:latin typeface="Verdana"/>
                <a:cs typeface="Verdana"/>
              </a:rPr>
              <a:t>of</a:t>
            </a:r>
            <a:r>
              <a:rPr sz="2400" spc="-130" dirty="0">
                <a:solidFill>
                  <a:srgbClr val="F05A28"/>
                </a:solidFill>
                <a:latin typeface="Verdana"/>
                <a:cs typeface="Verdana"/>
              </a:rPr>
              <a:t> </a:t>
            </a:r>
            <a:r>
              <a:rPr sz="2400" spc="15" dirty="0">
                <a:solidFill>
                  <a:srgbClr val="F05A28"/>
                </a:solidFill>
                <a:latin typeface="Verdana"/>
                <a:cs typeface="Verdana"/>
              </a:rPr>
              <a:t>what </a:t>
            </a:r>
            <a:r>
              <a:rPr sz="2400" spc="10" dirty="0">
                <a:solidFill>
                  <a:srgbClr val="F05A28"/>
                </a:solidFill>
                <a:latin typeface="Verdana"/>
                <a:cs typeface="Verdana"/>
              </a:rPr>
              <a:t> </a:t>
            </a:r>
            <a:r>
              <a:rPr sz="2400" spc="5" dirty="0">
                <a:solidFill>
                  <a:srgbClr val="F05A28"/>
                </a:solidFill>
                <a:latin typeface="Verdana"/>
                <a:cs typeface="Verdana"/>
              </a:rPr>
              <a:t>the </a:t>
            </a:r>
            <a:r>
              <a:rPr sz="2400" spc="-45" dirty="0">
                <a:solidFill>
                  <a:srgbClr val="F05A28"/>
                </a:solidFill>
                <a:latin typeface="Verdana"/>
                <a:cs typeface="Verdana"/>
              </a:rPr>
              <a:t>system</a:t>
            </a:r>
            <a:r>
              <a:rPr sz="2400" spc="-305" dirty="0">
                <a:solidFill>
                  <a:srgbClr val="F05A28"/>
                </a:solidFill>
                <a:latin typeface="Verdana"/>
                <a:cs typeface="Verdana"/>
              </a:rPr>
              <a:t> </a:t>
            </a:r>
            <a:r>
              <a:rPr sz="2400" spc="45" dirty="0">
                <a:solidFill>
                  <a:srgbClr val="F05A28"/>
                </a:solidFill>
                <a:latin typeface="Verdana"/>
                <a:cs typeface="Verdana"/>
              </a:rPr>
              <a:t>does</a:t>
            </a:r>
            <a:endParaRPr sz="2400" dirty="0">
              <a:latin typeface="Verdana"/>
              <a:cs typeface="Verdana"/>
            </a:endParaRPr>
          </a:p>
          <a:p>
            <a:pPr marL="944880" marR="15240" indent="-727075" algn="r">
              <a:lnSpc>
                <a:spcPct val="100000"/>
              </a:lnSpc>
              <a:spcBef>
                <a:spcPts val="1800"/>
              </a:spcBef>
            </a:pPr>
            <a:r>
              <a:rPr sz="2400" spc="30" dirty="0">
                <a:solidFill>
                  <a:srgbClr val="F05A28"/>
                </a:solidFill>
                <a:latin typeface="Verdana"/>
                <a:cs typeface="Verdana"/>
              </a:rPr>
              <a:t>Specifications</a:t>
            </a:r>
            <a:r>
              <a:rPr sz="2400" spc="-114" dirty="0">
                <a:solidFill>
                  <a:srgbClr val="F05A28"/>
                </a:solidFill>
                <a:latin typeface="Verdana"/>
                <a:cs typeface="Verdana"/>
              </a:rPr>
              <a:t> </a:t>
            </a:r>
            <a:r>
              <a:rPr sz="2400" spc="-15" dirty="0">
                <a:solidFill>
                  <a:srgbClr val="F05A28"/>
                </a:solidFill>
                <a:latin typeface="Verdana"/>
                <a:cs typeface="Verdana"/>
              </a:rPr>
              <a:t>(tests) </a:t>
            </a:r>
            <a:r>
              <a:rPr sz="2400" spc="-10" dirty="0">
                <a:solidFill>
                  <a:srgbClr val="F05A28"/>
                </a:solidFill>
                <a:latin typeface="Verdana"/>
                <a:cs typeface="Verdana"/>
              </a:rPr>
              <a:t> </a:t>
            </a:r>
            <a:r>
              <a:rPr sz="2400" spc="15" dirty="0">
                <a:solidFill>
                  <a:srgbClr val="F05A28"/>
                </a:solidFill>
                <a:latin typeface="Verdana"/>
                <a:cs typeface="Verdana"/>
              </a:rPr>
              <a:t>can </a:t>
            </a:r>
            <a:r>
              <a:rPr sz="2400" spc="65" dirty="0">
                <a:solidFill>
                  <a:srgbClr val="F05A28"/>
                </a:solidFill>
                <a:latin typeface="Verdana"/>
                <a:cs typeface="Verdana"/>
              </a:rPr>
              <a:t>be</a:t>
            </a:r>
            <a:r>
              <a:rPr sz="2400" spc="-305" dirty="0">
                <a:solidFill>
                  <a:srgbClr val="F05A28"/>
                </a:solidFill>
                <a:latin typeface="Verdana"/>
                <a:cs typeface="Verdana"/>
              </a:rPr>
              <a:t> </a:t>
            </a:r>
            <a:r>
              <a:rPr sz="2400" spc="5" dirty="0">
                <a:solidFill>
                  <a:srgbClr val="F05A28"/>
                </a:solidFill>
                <a:latin typeface="Verdana"/>
                <a:cs typeface="Verdana"/>
              </a:rPr>
              <a:t>executed</a:t>
            </a:r>
            <a:endParaRPr sz="2400" dirty="0">
              <a:latin typeface="Verdana"/>
              <a:cs typeface="Verdana"/>
            </a:endParaRPr>
          </a:p>
          <a:p>
            <a:pPr marL="1751330" marR="10795" indent="-350520" algn="just">
              <a:lnSpc>
                <a:spcPct val="100000"/>
              </a:lnSpc>
              <a:spcBef>
                <a:spcPts val="1800"/>
              </a:spcBef>
            </a:pPr>
            <a:r>
              <a:rPr sz="2400" spc="5" dirty="0">
                <a:solidFill>
                  <a:srgbClr val="F05A28"/>
                </a:solidFill>
                <a:latin typeface="Verdana"/>
                <a:cs typeface="Verdana"/>
              </a:rPr>
              <a:t>May </a:t>
            </a:r>
            <a:r>
              <a:rPr sz="2400" spc="10" dirty="0">
                <a:solidFill>
                  <a:srgbClr val="F05A28"/>
                </a:solidFill>
                <a:latin typeface="Verdana"/>
                <a:cs typeface="Verdana"/>
              </a:rPr>
              <a:t>still</a:t>
            </a:r>
            <a:r>
              <a:rPr sz="2400" spc="-315" dirty="0">
                <a:solidFill>
                  <a:srgbClr val="F05A28"/>
                </a:solidFill>
                <a:latin typeface="Verdana"/>
                <a:cs typeface="Verdana"/>
              </a:rPr>
              <a:t> </a:t>
            </a:r>
            <a:r>
              <a:rPr sz="2400" spc="-15" dirty="0">
                <a:solidFill>
                  <a:srgbClr val="F05A28"/>
                </a:solidFill>
                <a:latin typeface="Verdana"/>
                <a:cs typeface="Verdana"/>
              </a:rPr>
              <a:t>have  </a:t>
            </a:r>
            <a:r>
              <a:rPr sz="2400" spc="35" dirty="0">
                <a:solidFill>
                  <a:srgbClr val="F05A28"/>
                </a:solidFill>
                <a:latin typeface="Verdana"/>
                <a:cs typeface="Verdana"/>
              </a:rPr>
              <a:t>supporting  </a:t>
            </a:r>
            <a:r>
              <a:rPr sz="2400" spc="25" dirty="0">
                <a:solidFill>
                  <a:srgbClr val="F05A28"/>
                </a:solidFill>
                <a:latin typeface="Verdana"/>
                <a:cs typeface="Verdana"/>
              </a:rPr>
              <a:t>documents</a:t>
            </a:r>
            <a:endParaRPr sz="2400" dirty="0">
              <a:latin typeface="Verdana"/>
              <a:cs typeface="Verdana"/>
            </a:endParaRPr>
          </a:p>
        </p:txBody>
      </p:sp>
      <p:sp>
        <p:nvSpPr>
          <p:cNvPr id="3" name="object 3"/>
          <p:cNvSpPr/>
          <p:nvPr/>
        </p:nvSpPr>
        <p:spPr>
          <a:xfrm>
            <a:off x="6377940" y="1598675"/>
            <a:ext cx="3657600" cy="36469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2682" y="519061"/>
            <a:ext cx="6978650" cy="574040"/>
          </a:xfrm>
          <a:prstGeom prst="rect">
            <a:avLst/>
          </a:prstGeom>
        </p:spPr>
        <p:txBody>
          <a:bodyPr vert="horz" wrap="square" lIns="0" tIns="12700" rIns="0" bIns="0" rtlCol="0">
            <a:spAutoFit/>
          </a:bodyPr>
          <a:lstStyle/>
          <a:p>
            <a:pPr marL="12700">
              <a:lnSpc>
                <a:spcPct val="100000"/>
              </a:lnSpc>
              <a:spcBef>
                <a:spcPts val="100"/>
              </a:spcBef>
            </a:pPr>
            <a:r>
              <a:rPr sz="3600" spc="-200" dirty="0">
                <a:solidFill>
                  <a:srgbClr val="3E3E3E"/>
                </a:solidFill>
                <a:latin typeface="Arial Black"/>
                <a:cs typeface="Arial Black"/>
              </a:rPr>
              <a:t>High </a:t>
            </a:r>
            <a:r>
              <a:rPr sz="3600" spc="-285" dirty="0">
                <a:solidFill>
                  <a:srgbClr val="3E3E3E"/>
                </a:solidFill>
                <a:latin typeface="Arial Black"/>
                <a:cs typeface="Arial Black"/>
              </a:rPr>
              <a:t>Level </a:t>
            </a:r>
            <a:r>
              <a:rPr sz="3600" spc="-225" dirty="0">
                <a:solidFill>
                  <a:srgbClr val="3E3E3E"/>
                </a:solidFill>
                <a:latin typeface="Arial Black"/>
                <a:cs typeface="Arial Black"/>
              </a:rPr>
              <a:t>SpecFlow</a:t>
            </a:r>
            <a:r>
              <a:rPr sz="3600" spc="35" dirty="0">
                <a:solidFill>
                  <a:srgbClr val="3E3E3E"/>
                </a:solidFill>
                <a:latin typeface="Arial Black"/>
                <a:cs typeface="Arial Black"/>
              </a:rPr>
              <a:t> </a:t>
            </a:r>
            <a:r>
              <a:rPr sz="3600" spc="-215" dirty="0">
                <a:solidFill>
                  <a:srgbClr val="3E3E3E"/>
                </a:solidFill>
                <a:latin typeface="Arial Black"/>
                <a:cs typeface="Arial Black"/>
              </a:rPr>
              <a:t>Overview</a:t>
            </a:r>
            <a:endParaRPr sz="3600">
              <a:latin typeface="Arial Black"/>
              <a:cs typeface="Arial Black"/>
            </a:endParaRPr>
          </a:p>
        </p:txBody>
      </p:sp>
      <p:grpSp>
        <p:nvGrpSpPr>
          <p:cNvPr id="3" name="object 3"/>
          <p:cNvGrpSpPr/>
          <p:nvPr/>
        </p:nvGrpSpPr>
        <p:grpSpPr>
          <a:xfrm>
            <a:off x="557783" y="2022348"/>
            <a:ext cx="9403715" cy="3406140"/>
            <a:chOff x="557783" y="2022348"/>
            <a:chExt cx="9403715" cy="3406140"/>
          </a:xfrm>
        </p:grpSpPr>
        <p:sp>
          <p:nvSpPr>
            <p:cNvPr id="4" name="object 4"/>
            <p:cNvSpPr/>
            <p:nvPr/>
          </p:nvSpPr>
          <p:spPr>
            <a:xfrm>
              <a:off x="4905755" y="2221992"/>
              <a:ext cx="2910840" cy="32064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7783" y="2022348"/>
              <a:ext cx="2685288" cy="3369564"/>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8771685" y="2892091"/>
              <a:ext cx="1189748" cy="87563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8745156" y="3819016"/>
            <a:ext cx="205486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9BC850"/>
                </a:solidFill>
                <a:latin typeface="Verdana"/>
                <a:cs typeface="Verdana"/>
              </a:rPr>
              <a:t>Assert.Equal(…)</a:t>
            </a:r>
            <a:endParaRPr sz="2000">
              <a:latin typeface="Verdana"/>
              <a:cs typeface="Verdana"/>
            </a:endParaRPr>
          </a:p>
        </p:txBody>
      </p:sp>
      <p:sp>
        <p:nvSpPr>
          <p:cNvPr id="8" name="object 8"/>
          <p:cNvSpPr txBox="1"/>
          <p:nvPr/>
        </p:nvSpPr>
        <p:spPr>
          <a:xfrm>
            <a:off x="8745156" y="4492445"/>
            <a:ext cx="2461260" cy="1245870"/>
          </a:xfrm>
          <a:prstGeom prst="rect">
            <a:avLst/>
          </a:prstGeom>
        </p:spPr>
        <p:txBody>
          <a:bodyPr vert="horz" wrap="square" lIns="0" tIns="12700" rIns="0" bIns="0" rtlCol="0">
            <a:spAutoFit/>
          </a:bodyPr>
          <a:lstStyle/>
          <a:p>
            <a:pPr marL="12700" marR="5080">
              <a:lnSpc>
                <a:spcPct val="100000"/>
              </a:lnSpc>
              <a:spcBef>
                <a:spcPts val="100"/>
              </a:spcBef>
            </a:pPr>
            <a:r>
              <a:rPr sz="2000" spc="-15" dirty="0">
                <a:solidFill>
                  <a:srgbClr val="9BC850"/>
                </a:solidFill>
                <a:latin typeface="Verdana"/>
                <a:cs typeface="Verdana"/>
              </a:rPr>
              <a:t>Testing</a:t>
            </a:r>
            <a:r>
              <a:rPr sz="2000" spc="-190" dirty="0">
                <a:solidFill>
                  <a:srgbClr val="9BC850"/>
                </a:solidFill>
                <a:latin typeface="Verdana"/>
                <a:cs typeface="Verdana"/>
              </a:rPr>
              <a:t> </a:t>
            </a:r>
            <a:r>
              <a:rPr sz="2000" spc="10" dirty="0">
                <a:solidFill>
                  <a:srgbClr val="9BC850"/>
                </a:solidFill>
                <a:latin typeface="Verdana"/>
                <a:cs typeface="Verdana"/>
              </a:rPr>
              <a:t>Framework  </a:t>
            </a:r>
            <a:r>
              <a:rPr sz="2000" spc="-40" dirty="0">
                <a:solidFill>
                  <a:srgbClr val="808080"/>
                </a:solidFill>
                <a:latin typeface="Verdana"/>
                <a:cs typeface="Verdana"/>
              </a:rPr>
              <a:t>MSTest</a:t>
            </a:r>
            <a:endParaRPr sz="2000">
              <a:latin typeface="Verdana"/>
              <a:cs typeface="Verdana"/>
            </a:endParaRPr>
          </a:p>
          <a:p>
            <a:pPr marL="12700" marR="1279525">
              <a:lnSpc>
                <a:spcPct val="100000"/>
              </a:lnSpc>
              <a:spcBef>
                <a:spcPts val="5"/>
              </a:spcBef>
            </a:pPr>
            <a:r>
              <a:rPr sz="2000" spc="35" dirty="0">
                <a:solidFill>
                  <a:srgbClr val="808080"/>
                </a:solidFill>
                <a:latin typeface="Verdana"/>
                <a:cs typeface="Verdana"/>
              </a:rPr>
              <a:t>NUnit  </a:t>
            </a:r>
            <a:r>
              <a:rPr sz="2000" spc="10" dirty="0">
                <a:solidFill>
                  <a:srgbClr val="808080"/>
                </a:solidFill>
                <a:latin typeface="Verdana"/>
                <a:cs typeface="Verdana"/>
              </a:rPr>
              <a:t>xU</a:t>
            </a:r>
            <a:r>
              <a:rPr sz="2000" spc="-20" dirty="0">
                <a:solidFill>
                  <a:srgbClr val="808080"/>
                </a:solidFill>
                <a:latin typeface="Verdana"/>
                <a:cs typeface="Verdana"/>
              </a:rPr>
              <a:t>n</a:t>
            </a:r>
            <a:r>
              <a:rPr sz="2000" spc="20" dirty="0">
                <a:solidFill>
                  <a:srgbClr val="808080"/>
                </a:solidFill>
                <a:latin typeface="Verdana"/>
                <a:cs typeface="Verdana"/>
              </a:rPr>
              <a:t>it</a:t>
            </a:r>
            <a:r>
              <a:rPr sz="2000" spc="-190" dirty="0">
                <a:solidFill>
                  <a:srgbClr val="808080"/>
                </a:solidFill>
                <a:latin typeface="Verdana"/>
                <a:cs typeface="Verdana"/>
              </a:rPr>
              <a:t>.</a:t>
            </a:r>
            <a:r>
              <a:rPr sz="2000" spc="-20" dirty="0">
                <a:solidFill>
                  <a:srgbClr val="808080"/>
                </a:solidFill>
                <a:latin typeface="Verdana"/>
                <a:cs typeface="Verdana"/>
              </a:rPr>
              <a:t>n</a:t>
            </a:r>
            <a:r>
              <a:rPr sz="2000" spc="25" dirty="0">
                <a:solidFill>
                  <a:srgbClr val="808080"/>
                </a:solidFill>
                <a:latin typeface="Verdana"/>
                <a:cs typeface="Verdana"/>
              </a:rPr>
              <a:t>et</a:t>
            </a:r>
            <a:endParaRPr sz="2000">
              <a:latin typeface="Verdana"/>
              <a:cs typeface="Verdana"/>
            </a:endParaRPr>
          </a:p>
        </p:txBody>
      </p:sp>
      <p:sp>
        <p:nvSpPr>
          <p:cNvPr id="9" name="object 9"/>
          <p:cNvSpPr txBox="1"/>
          <p:nvPr/>
        </p:nvSpPr>
        <p:spPr>
          <a:xfrm>
            <a:off x="527347" y="5416054"/>
            <a:ext cx="2875280" cy="330835"/>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675BA7"/>
                </a:solidFill>
                <a:latin typeface="Verdana"/>
                <a:cs typeface="Verdana"/>
              </a:rPr>
              <a:t>SpecFlow </a:t>
            </a:r>
            <a:r>
              <a:rPr sz="2000" spc="10" dirty="0">
                <a:solidFill>
                  <a:srgbClr val="675BA7"/>
                </a:solidFill>
                <a:latin typeface="Verdana"/>
                <a:cs typeface="Verdana"/>
              </a:rPr>
              <a:t>Feature</a:t>
            </a:r>
            <a:r>
              <a:rPr sz="2000" spc="-360" dirty="0">
                <a:solidFill>
                  <a:srgbClr val="675BA7"/>
                </a:solidFill>
                <a:latin typeface="Verdana"/>
                <a:cs typeface="Verdana"/>
              </a:rPr>
              <a:t> </a:t>
            </a:r>
            <a:r>
              <a:rPr sz="2000" spc="55" dirty="0">
                <a:solidFill>
                  <a:srgbClr val="675BA7"/>
                </a:solidFill>
                <a:latin typeface="Verdana"/>
                <a:cs typeface="Verdana"/>
              </a:rPr>
              <a:t>File</a:t>
            </a:r>
            <a:endParaRPr sz="2000">
              <a:latin typeface="Verdana"/>
              <a:cs typeface="Verdana"/>
            </a:endParaRPr>
          </a:p>
        </p:txBody>
      </p:sp>
      <p:grpSp>
        <p:nvGrpSpPr>
          <p:cNvPr id="10" name="object 10"/>
          <p:cNvGrpSpPr/>
          <p:nvPr/>
        </p:nvGrpSpPr>
        <p:grpSpPr>
          <a:xfrm>
            <a:off x="3211004" y="3195815"/>
            <a:ext cx="5579745" cy="725805"/>
            <a:chOff x="3211004" y="3195815"/>
            <a:chExt cx="5579745" cy="725805"/>
          </a:xfrm>
        </p:grpSpPr>
        <p:sp>
          <p:nvSpPr>
            <p:cNvPr id="11" name="object 11"/>
            <p:cNvSpPr/>
            <p:nvPr/>
          </p:nvSpPr>
          <p:spPr>
            <a:xfrm>
              <a:off x="3243072" y="3825240"/>
              <a:ext cx="1504315" cy="0"/>
            </a:xfrm>
            <a:custGeom>
              <a:avLst/>
              <a:gdLst/>
              <a:ahLst/>
              <a:cxnLst/>
              <a:rect l="l" t="t" r="r" b="b"/>
              <a:pathLst>
                <a:path w="1504314">
                  <a:moveTo>
                    <a:pt x="0" y="0"/>
                  </a:moveTo>
                  <a:lnTo>
                    <a:pt x="1503756" y="0"/>
                  </a:lnTo>
                </a:path>
              </a:pathLst>
            </a:custGeom>
            <a:ln w="64008">
              <a:solidFill>
                <a:srgbClr val="F05A28"/>
              </a:solidFill>
            </a:ln>
          </p:spPr>
          <p:txBody>
            <a:bodyPr wrap="square" lIns="0" tIns="0" rIns="0" bIns="0" rtlCol="0"/>
            <a:lstStyle/>
            <a:p>
              <a:endParaRPr/>
            </a:p>
          </p:txBody>
        </p:sp>
        <p:sp>
          <p:nvSpPr>
            <p:cNvPr id="12" name="object 12"/>
            <p:cNvSpPr/>
            <p:nvPr/>
          </p:nvSpPr>
          <p:spPr>
            <a:xfrm>
              <a:off x="4714824" y="3729215"/>
              <a:ext cx="192405" cy="192405"/>
            </a:xfrm>
            <a:custGeom>
              <a:avLst/>
              <a:gdLst/>
              <a:ahLst/>
              <a:cxnLst/>
              <a:rect l="l" t="t" r="r" b="b"/>
              <a:pathLst>
                <a:path w="192404" h="192404">
                  <a:moveTo>
                    <a:pt x="12" y="0"/>
                  </a:moveTo>
                  <a:lnTo>
                    <a:pt x="0" y="192024"/>
                  </a:lnTo>
                  <a:lnTo>
                    <a:pt x="192036" y="96024"/>
                  </a:lnTo>
                  <a:lnTo>
                    <a:pt x="12" y="0"/>
                  </a:lnTo>
                  <a:close/>
                </a:path>
              </a:pathLst>
            </a:custGeom>
            <a:solidFill>
              <a:srgbClr val="F05A28"/>
            </a:solidFill>
          </p:spPr>
          <p:txBody>
            <a:bodyPr wrap="square" lIns="0" tIns="0" rIns="0" bIns="0" rtlCol="0"/>
            <a:lstStyle/>
            <a:p>
              <a:endParaRPr/>
            </a:p>
          </p:txBody>
        </p:sp>
        <p:sp>
          <p:nvSpPr>
            <p:cNvPr id="13" name="object 13"/>
            <p:cNvSpPr/>
            <p:nvPr/>
          </p:nvSpPr>
          <p:spPr>
            <a:xfrm>
              <a:off x="7744968" y="3291840"/>
              <a:ext cx="885825" cy="0"/>
            </a:xfrm>
            <a:custGeom>
              <a:avLst/>
              <a:gdLst/>
              <a:ahLst/>
              <a:cxnLst/>
              <a:rect l="l" t="t" r="r" b="b"/>
              <a:pathLst>
                <a:path w="885825">
                  <a:moveTo>
                    <a:pt x="0" y="0"/>
                  </a:moveTo>
                  <a:lnTo>
                    <a:pt x="885482" y="0"/>
                  </a:lnTo>
                </a:path>
              </a:pathLst>
            </a:custGeom>
            <a:ln w="64008">
              <a:solidFill>
                <a:srgbClr val="F05A28"/>
              </a:solidFill>
            </a:ln>
          </p:spPr>
          <p:txBody>
            <a:bodyPr wrap="square" lIns="0" tIns="0" rIns="0" bIns="0" rtlCol="0"/>
            <a:lstStyle/>
            <a:p>
              <a:endParaRPr/>
            </a:p>
          </p:txBody>
        </p:sp>
        <p:sp>
          <p:nvSpPr>
            <p:cNvPr id="14" name="object 14"/>
            <p:cNvSpPr/>
            <p:nvPr/>
          </p:nvSpPr>
          <p:spPr>
            <a:xfrm>
              <a:off x="8598446" y="3195815"/>
              <a:ext cx="192405" cy="192405"/>
            </a:xfrm>
            <a:custGeom>
              <a:avLst/>
              <a:gdLst/>
              <a:ahLst/>
              <a:cxnLst/>
              <a:rect l="l" t="t" r="r" b="b"/>
              <a:pathLst>
                <a:path w="192404" h="192404">
                  <a:moveTo>
                    <a:pt x="12" y="0"/>
                  </a:moveTo>
                  <a:lnTo>
                    <a:pt x="0" y="192024"/>
                  </a:lnTo>
                  <a:lnTo>
                    <a:pt x="192036" y="96024"/>
                  </a:lnTo>
                  <a:lnTo>
                    <a:pt x="12" y="0"/>
                  </a:lnTo>
                  <a:close/>
                </a:path>
              </a:pathLst>
            </a:custGeom>
            <a:solidFill>
              <a:srgbClr val="F05A28"/>
            </a:solidFill>
          </p:spPr>
          <p:txBody>
            <a:bodyPr wrap="square" lIns="0" tIns="0" rIns="0" bIns="0" rtlCol="0"/>
            <a:lstStyle/>
            <a:p>
              <a:endParaRPr/>
            </a:p>
          </p:txBody>
        </p:sp>
      </p:grpSp>
      <p:sp>
        <p:nvSpPr>
          <p:cNvPr id="15" name="object 15"/>
          <p:cNvSpPr txBox="1"/>
          <p:nvPr/>
        </p:nvSpPr>
        <p:spPr>
          <a:xfrm>
            <a:off x="5346369" y="5440893"/>
            <a:ext cx="1757680" cy="330835"/>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675BA7"/>
                </a:solidFill>
                <a:latin typeface="Verdana"/>
                <a:cs typeface="Verdana"/>
              </a:rPr>
              <a:t>Methods</a:t>
            </a:r>
            <a:r>
              <a:rPr sz="2000" spc="-180" dirty="0">
                <a:solidFill>
                  <a:srgbClr val="675BA7"/>
                </a:solidFill>
                <a:latin typeface="Verdana"/>
                <a:cs typeface="Verdana"/>
              </a:rPr>
              <a:t> </a:t>
            </a:r>
            <a:r>
              <a:rPr sz="2000" spc="-55" dirty="0">
                <a:solidFill>
                  <a:srgbClr val="675BA7"/>
                </a:solidFill>
                <a:latin typeface="Verdana"/>
                <a:cs typeface="Verdana"/>
              </a:rPr>
              <a:t>(.cs)</a:t>
            </a:r>
            <a:endParaRPr sz="2000">
              <a:latin typeface="Verdana"/>
              <a:cs typeface="Verdana"/>
            </a:endParaRPr>
          </a:p>
        </p:txBody>
      </p:sp>
      <p:sp>
        <p:nvSpPr>
          <p:cNvPr id="16" name="object 16"/>
          <p:cNvSpPr txBox="1"/>
          <p:nvPr/>
        </p:nvSpPr>
        <p:spPr>
          <a:xfrm>
            <a:off x="3196511" y="3890810"/>
            <a:ext cx="1717039" cy="628377"/>
          </a:xfrm>
          <a:prstGeom prst="rect">
            <a:avLst/>
          </a:prstGeom>
        </p:spPr>
        <p:txBody>
          <a:bodyPr vert="horz" wrap="square" lIns="0" tIns="12700" rIns="0" bIns="0" rtlCol="0">
            <a:spAutoFit/>
          </a:bodyPr>
          <a:lstStyle/>
          <a:p>
            <a:pPr marL="12700" marR="5080" indent="261620">
              <a:lnSpc>
                <a:spcPct val="100000"/>
              </a:lnSpc>
              <a:spcBef>
                <a:spcPts val="100"/>
              </a:spcBef>
            </a:pPr>
            <a:r>
              <a:rPr sz="2000" spc="-10" dirty="0">
                <a:solidFill>
                  <a:srgbClr val="F05A28"/>
                </a:solidFill>
                <a:latin typeface="Verdana"/>
                <a:cs typeface="Verdana"/>
              </a:rPr>
              <a:t>Generate  </a:t>
            </a:r>
            <a:r>
              <a:rPr sz="2000" spc="35" dirty="0">
                <a:solidFill>
                  <a:srgbClr val="F05A28"/>
                </a:solidFill>
                <a:latin typeface="Verdana"/>
                <a:cs typeface="Verdana"/>
              </a:rPr>
              <a:t>or </a:t>
            </a:r>
            <a:r>
              <a:rPr sz="2000" spc="5" dirty="0">
                <a:solidFill>
                  <a:srgbClr val="F05A28"/>
                </a:solidFill>
                <a:latin typeface="Verdana"/>
                <a:cs typeface="Verdana"/>
              </a:rPr>
              <a:t>hand</a:t>
            </a:r>
            <a:r>
              <a:rPr sz="2000" spc="-355" dirty="0">
                <a:solidFill>
                  <a:srgbClr val="F05A28"/>
                </a:solidFill>
                <a:latin typeface="Verdana"/>
                <a:cs typeface="Verdana"/>
              </a:rPr>
              <a:t> </a:t>
            </a:r>
            <a:r>
              <a:rPr sz="2000" spc="70" dirty="0">
                <a:solidFill>
                  <a:srgbClr val="F05A28"/>
                </a:solidFill>
                <a:latin typeface="Verdana"/>
                <a:cs typeface="Verdana"/>
              </a:rPr>
              <a:t>code</a:t>
            </a:r>
            <a:endParaRPr sz="2000" dirty="0">
              <a:latin typeface="Verdana"/>
              <a:cs typeface="Verdana"/>
            </a:endParaRPr>
          </a:p>
        </p:txBody>
      </p:sp>
      <p:sp>
        <p:nvSpPr>
          <p:cNvPr id="17" name="object 17"/>
          <p:cNvSpPr txBox="1"/>
          <p:nvPr/>
        </p:nvSpPr>
        <p:spPr>
          <a:xfrm>
            <a:off x="8758020" y="2494833"/>
            <a:ext cx="2796540" cy="330835"/>
          </a:xfrm>
          <a:prstGeom prst="rect">
            <a:avLst/>
          </a:prstGeom>
        </p:spPr>
        <p:txBody>
          <a:bodyPr vert="horz" wrap="square" lIns="0" tIns="13335" rIns="0" bIns="0" rtlCol="0">
            <a:spAutoFit/>
          </a:bodyPr>
          <a:lstStyle/>
          <a:p>
            <a:pPr marL="12700">
              <a:lnSpc>
                <a:spcPct val="100000"/>
              </a:lnSpc>
              <a:spcBef>
                <a:spcPts val="105"/>
              </a:spcBef>
            </a:pPr>
            <a:r>
              <a:rPr sz="2000" spc="-45" dirty="0">
                <a:solidFill>
                  <a:srgbClr val="675BA7"/>
                </a:solidFill>
                <a:latin typeface="Verdana"/>
                <a:cs typeface="Verdana"/>
              </a:rPr>
              <a:t>Test </a:t>
            </a:r>
            <a:r>
              <a:rPr sz="2000" spc="10" dirty="0">
                <a:solidFill>
                  <a:srgbClr val="675BA7"/>
                </a:solidFill>
                <a:latin typeface="Verdana"/>
                <a:cs typeface="Verdana"/>
              </a:rPr>
              <a:t>automation</a:t>
            </a:r>
            <a:r>
              <a:rPr sz="2000" spc="-265" dirty="0">
                <a:solidFill>
                  <a:srgbClr val="675BA7"/>
                </a:solidFill>
                <a:latin typeface="Verdana"/>
                <a:cs typeface="Verdana"/>
              </a:rPr>
              <a:t> </a:t>
            </a:r>
            <a:r>
              <a:rPr sz="2000" spc="70" dirty="0">
                <a:solidFill>
                  <a:srgbClr val="675BA7"/>
                </a:solidFill>
                <a:latin typeface="Verdana"/>
                <a:cs typeface="Verdana"/>
              </a:rPr>
              <a:t>code</a:t>
            </a:r>
            <a:endParaRPr sz="2000">
              <a:latin typeface="Verdana"/>
              <a:cs typeface="Verdana"/>
            </a:endParaRPr>
          </a:p>
        </p:txBody>
      </p:sp>
      <p:grpSp>
        <p:nvGrpSpPr>
          <p:cNvPr id="18" name="object 18"/>
          <p:cNvGrpSpPr/>
          <p:nvPr/>
        </p:nvGrpSpPr>
        <p:grpSpPr>
          <a:xfrm>
            <a:off x="6643116" y="2944367"/>
            <a:ext cx="852169" cy="2089785"/>
            <a:chOff x="6643116" y="2944367"/>
            <a:chExt cx="852169" cy="2089785"/>
          </a:xfrm>
        </p:grpSpPr>
        <p:sp>
          <p:nvSpPr>
            <p:cNvPr id="19" name="object 19"/>
            <p:cNvSpPr/>
            <p:nvPr/>
          </p:nvSpPr>
          <p:spPr>
            <a:xfrm>
              <a:off x="6643116" y="2944367"/>
              <a:ext cx="851916" cy="851916"/>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643116" y="4181855"/>
              <a:ext cx="851916" cy="851915"/>
            </a:xfrm>
            <a:prstGeom prst="rect">
              <a:avLst/>
            </a:prstGeom>
            <a:blipFill>
              <a:blip r:embed="rId6" cstate="print"/>
              <a:stretch>
                <a:fillRect/>
              </a:stretch>
            </a:blipFill>
          </p:spPr>
          <p:txBody>
            <a:bodyPr wrap="square" lIns="0" tIns="0" rIns="0" bIns="0" rtlCol="0"/>
            <a:lstStyle/>
            <a:p>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953" y="427481"/>
            <a:ext cx="0" cy="5990590"/>
          </a:xfrm>
          <a:custGeom>
            <a:avLst/>
            <a:gdLst/>
            <a:ahLst/>
            <a:cxnLst/>
            <a:rect l="l" t="t" r="r" b="b"/>
            <a:pathLst>
              <a:path h="5990590">
                <a:moveTo>
                  <a:pt x="0" y="0"/>
                </a:moveTo>
                <a:lnTo>
                  <a:pt x="0" y="5990424"/>
                </a:lnTo>
              </a:path>
            </a:pathLst>
          </a:custGeom>
          <a:ln w="25908">
            <a:solidFill>
              <a:srgbClr val="F05A28"/>
            </a:solidFill>
          </a:ln>
        </p:spPr>
        <p:txBody>
          <a:bodyPr wrap="square" lIns="0" tIns="0" rIns="0" bIns="0" rtlCol="0"/>
          <a:lstStyle/>
          <a:p>
            <a:endParaRPr/>
          </a:p>
        </p:txBody>
      </p:sp>
      <p:sp>
        <p:nvSpPr>
          <p:cNvPr id="4" name="object 4"/>
          <p:cNvSpPr txBox="1"/>
          <p:nvPr/>
        </p:nvSpPr>
        <p:spPr>
          <a:xfrm>
            <a:off x="4684783" y="531588"/>
            <a:ext cx="7123430" cy="5393784"/>
          </a:xfrm>
          <a:prstGeom prst="rect">
            <a:avLst/>
          </a:prstGeom>
        </p:spPr>
        <p:txBody>
          <a:bodyPr vert="horz" wrap="square" lIns="0" tIns="12700" rIns="0" bIns="0" rtlCol="0">
            <a:spAutoFit/>
          </a:bodyPr>
          <a:lstStyle/>
          <a:p>
            <a:pPr marL="12700">
              <a:lnSpc>
                <a:spcPct val="100000"/>
              </a:lnSpc>
              <a:spcBef>
                <a:spcPts val="100"/>
              </a:spcBef>
            </a:pPr>
            <a:r>
              <a:rPr lang="en-IN" sz="2000" spc="30" dirty="0">
                <a:solidFill>
                  <a:srgbClr val="F05A28"/>
                </a:solidFill>
                <a:latin typeface="Verdana"/>
                <a:cs typeface="Verdana"/>
              </a:rPr>
              <a:t>Organize scenarios into features file</a:t>
            </a:r>
          </a:p>
          <a:p>
            <a:pPr marL="12700">
              <a:lnSpc>
                <a:spcPct val="100000"/>
              </a:lnSpc>
              <a:spcBef>
                <a:spcPts val="100"/>
              </a:spcBef>
            </a:pPr>
            <a:endParaRPr lang="en-IN" sz="2000" spc="30" dirty="0">
              <a:solidFill>
                <a:srgbClr val="F05A28"/>
              </a:solidFill>
              <a:latin typeface="Verdana"/>
              <a:cs typeface="Verdana"/>
            </a:endParaRPr>
          </a:p>
          <a:p>
            <a:pPr marL="12700">
              <a:lnSpc>
                <a:spcPct val="100000"/>
              </a:lnSpc>
              <a:spcBef>
                <a:spcPts val="100"/>
              </a:spcBef>
            </a:pPr>
            <a:r>
              <a:rPr sz="2000" spc="30" dirty="0">
                <a:solidFill>
                  <a:srgbClr val="F05A28"/>
                </a:solidFill>
                <a:latin typeface="Verdana"/>
                <a:cs typeface="Verdana"/>
              </a:rPr>
              <a:t>Support</a:t>
            </a:r>
            <a:r>
              <a:rPr sz="2000" spc="-130" dirty="0">
                <a:solidFill>
                  <a:srgbClr val="F05A28"/>
                </a:solidFill>
                <a:latin typeface="Verdana"/>
                <a:cs typeface="Verdana"/>
              </a:rPr>
              <a:t> </a:t>
            </a:r>
            <a:r>
              <a:rPr sz="2000" spc="45" dirty="0">
                <a:solidFill>
                  <a:srgbClr val="F05A28"/>
                </a:solidFill>
                <a:latin typeface="Verdana"/>
                <a:cs typeface="Verdana"/>
              </a:rPr>
              <a:t>for</a:t>
            </a:r>
            <a:r>
              <a:rPr sz="2000" spc="-125" dirty="0">
                <a:solidFill>
                  <a:srgbClr val="F05A28"/>
                </a:solidFill>
                <a:latin typeface="Verdana"/>
                <a:cs typeface="Verdana"/>
              </a:rPr>
              <a:t> </a:t>
            </a:r>
            <a:r>
              <a:rPr sz="2000" spc="-30" dirty="0">
                <a:solidFill>
                  <a:srgbClr val="F05A28"/>
                </a:solidFill>
                <a:latin typeface="Verdana"/>
                <a:cs typeface="Verdana"/>
              </a:rPr>
              <a:t>many</a:t>
            </a:r>
            <a:r>
              <a:rPr sz="2000" spc="-125" dirty="0">
                <a:solidFill>
                  <a:srgbClr val="F05A28"/>
                </a:solidFill>
                <a:latin typeface="Verdana"/>
                <a:cs typeface="Verdana"/>
              </a:rPr>
              <a:t> </a:t>
            </a:r>
            <a:r>
              <a:rPr sz="2000" spc="30" dirty="0">
                <a:solidFill>
                  <a:srgbClr val="F05A28"/>
                </a:solidFill>
                <a:latin typeface="Verdana"/>
                <a:cs typeface="Verdana"/>
              </a:rPr>
              <a:t>different</a:t>
            </a:r>
            <a:r>
              <a:rPr sz="2000" spc="-125" dirty="0">
                <a:solidFill>
                  <a:srgbClr val="F05A28"/>
                </a:solidFill>
                <a:latin typeface="Verdana"/>
                <a:cs typeface="Verdana"/>
              </a:rPr>
              <a:t> </a:t>
            </a:r>
            <a:r>
              <a:rPr sz="2000" spc="20" dirty="0">
                <a:solidFill>
                  <a:srgbClr val="F05A28"/>
                </a:solidFill>
                <a:latin typeface="Verdana"/>
                <a:cs typeface="Verdana"/>
              </a:rPr>
              <a:t>spoken</a:t>
            </a:r>
            <a:r>
              <a:rPr sz="2000" spc="-285" dirty="0">
                <a:solidFill>
                  <a:srgbClr val="F05A28"/>
                </a:solidFill>
                <a:latin typeface="Verdana"/>
                <a:cs typeface="Verdana"/>
              </a:rPr>
              <a:t> </a:t>
            </a:r>
            <a:r>
              <a:rPr sz="2000" spc="5" dirty="0">
                <a:solidFill>
                  <a:srgbClr val="F05A28"/>
                </a:solidFill>
                <a:latin typeface="Verdana"/>
                <a:cs typeface="Verdana"/>
              </a:rPr>
              <a:t>languages</a:t>
            </a:r>
            <a:endParaRPr sz="2000" dirty="0">
              <a:latin typeface="Verdana"/>
              <a:cs typeface="Verdana"/>
            </a:endParaRPr>
          </a:p>
          <a:p>
            <a:pPr marL="12700" marR="1045210">
              <a:lnSpc>
                <a:spcPct val="100000"/>
              </a:lnSpc>
              <a:spcBef>
                <a:spcPts val="1800"/>
              </a:spcBef>
            </a:pPr>
            <a:r>
              <a:rPr sz="2000" spc="45" dirty="0">
                <a:solidFill>
                  <a:srgbClr val="F05A28"/>
                </a:solidFill>
                <a:latin typeface="Verdana"/>
                <a:cs typeface="Verdana"/>
              </a:rPr>
              <a:t>Map</a:t>
            </a:r>
            <a:r>
              <a:rPr sz="2000" spc="-125" dirty="0">
                <a:solidFill>
                  <a:srgbClr val="F05A28"/>
                </a:solidFill>
                <a:latin typeface="Verdana"/>
                <a:cs typeface="Verdana"/>
              </a:rPr>
              <a:t> </a:t>
            </a:r>
            <a:r>
              <a:rPr sz="2000" spc="15" dirty="0">
                <a:solidFill>
                  <a:srgbClr val="F05A28"/>
                </a:solidFill>
                <a:latin typeface="Verdana"/>
                <a:cs typeface="Verdana"/>
              </a:rPr>
              <a:t>automation</a:t>
            </a:r>
            <a:r>
              <a:rPr sz="2000" spc="-120" dirty="0">
                <a:solidFill>
                  <a:srgbClr val="F05A28"/>
                </a:solidFill>
                <a:latin typeface="Verdana"/>
                <a:cs typeface="Verdana"/>
              </a:rPr>
              <a:t> </a:t>
            </a:r>
            <a:r>
              <a:rPr sz="2000" spc="90" dirty="0">
                <a:solidFill>
                  <a:srgbClr val="F05A28"/>
                </a:solidFill>
                <a:latin typeface="Verdana"/>
                <a:cs typeface="Verdana"/>
              </a:rPr>
              <a:t>code</a:t>
            </a:r>
            <a:r>
              <a:rPr sz="2000" spc="-125" dirty="0">
                <a:solidFill>
                  <a:srgbClr val="F05A28"/>
                </a:solidFill>
                <a:latin typeface="Verdana"/>
                <a:cs typeface="Verdana"/>
              </a:rPr>
              <a:t> </a:t>
            </a:r>
            <a:r>
              <a:rPr sz="2000" spc="60" dirty="0">
                <a:solidFill>
                  <a:srgbClr val="F05A28"/>
                </a:solidFill>
                <a:latin typeface="Verdana"/>
                <a:cs typeface="Verdana"/>
              </a:rPr>
              <a:t>by</a:t>
            </a:r>
            <a:r>
              <a:rPr sz="2000" spc="-120" dirty="0">
                <a:solidFill>
                  <a:srgbClr val="F05A28"/>
                </a:solidFill>
                <a:latin typeface="Verdana"/>
                <a:cs typeface="Verdana"/>
              </a:rPr>
              <a:t> </a:t>
            </a:r>
            <a:r>
              <a:rPr sz="2000" spc="30" dirty="0">
                <a:solidFill>
                  <a:srgbClr val="F05A28"/>
                </a:solidFill>
                <a:latin typeface="Verdana"/>
                <a:cs typeface="Verdana"/>
              </a:rPr>
              <a:t>method</a:t>
            </a:r>
            <a:r>
              <a:rPr sz="2000" spc="-125" dirty="0">
                <a:solidFill>
                  <a:srgbClr val="F05A28"/>
                </a:solidFill>
                <a:latin typeface="Verdana"/>
                <a:cs typeface="Verdana"/>
              </a:rPr>
              <a:t> </a:t>
            </a:r>
            <a:r>
              <a:rPr sz="2000" spc="-25" dirty="0">
                <a:solidFill>
                  <a:srgbClr val="F05A28"/>
                </a:solidFill>
                <a:latin typeface="Verdana"/>
                <a:cs typeface="Verdana"/>
              </a:rPr>
              <a:t>name  </a:t>
            </a:r>
            <a:r>
              <a:rPr sz="2000" spc="15" dirty="0">
                <a:solidFill>
                  <a:srgbClr val="F05A28"/>
                </a:solidFill>
                <a:latin typeface="Verdana"/>
                <a:cs typeface="Verdana"/>
              </a:rPr>
              <a:t>convention </a:t>
            </a:r>
            <a:r>
              <a:rPr sz="2000" spc="40" dirty="0">
                <a:solidFill>
                  <a:srgbClr val="F05A28"/>
                </a:solidFill>
                <a:latin typeface="Verdana"/>
                <a:cs typeface="Verdana"/>
              </a:rPr>
              <a:t>or </a:t>
            </a:r>
            <a:r>
              <a:rPr sz="2000" spc="-5" dirty="0">
                <a:solidFill>
                  <a:srgbClr val="F05A28"/>
                </a:solidFill>
                <a:latin typeface="Verdana"/>
                <a:cs typeface="Verdana"/>
              </a:rPr>
              <a:t>regular</a:t>
            </a:r>
            <a:r>
              <a:rPr sz="2000" spc="-405" dirty="0">
                <a:solidFill>
                  <a:srgbClr val="F05A28"/>
                </a:solidFill>
                <a:latin typeface="Verdana"/>
                <a:cs typeface="Verdana"/>
              </a:rPr>
              <a:t> </a:t>
            </a:r>
            <a:r>
              <a:rPr sz="2000" spc="-10" dirty="0">
                <a:solidFill>
                  <a:srgbClr val="F05A28"/>
                </a:solidFill>
                <a:latin typeface="Verdana"/>
                <a:cs typeface="Verdana"/>
              </a:rPr>
              <a:t>expressions</a:t>
            </a:r>
            <a:endParaRPr sz="2000" dirty="0">
              <a:latin typeface="Verdana"/>
              <a:cs typeface="Verdana"/>
            </a:endParaRPr>
          </a:p>
          <a:p>
            <a:pPr marL="12700">
              <a:lnSpc>
                <a:spcPct val="100000"/>
              </a:lnSpc>
              <a:spcBef>
                <a:spcPts val="1800"/>
              </a:spcBef>
            </a:pPr>
            <a:r>
              <a:rPr sz="2000" spc="-40" dirty="0">
                <a:solidFill>
                  <a:srgbClr val="F05A28"/>
                </a:solidFill>
                <a:latin typeface="Verdana"/>
                <a:cs typeface="Verdana"/>
              </a:rPr>
              <a:t>Share </a:t>
            </a:r>
            <a:r>
              <a:rPr sz="2000" spc="90" dirty="0">
                <a:solidFill>
                  <a:srgbClr val="F05A28"/>
                </a:solidFill>
                <a:latin typeface="Verdana"/>
                <a:cs typeface="Verdana"/>
              </a:rPr>
              <a:t>code </a:t>
            </a:r>
            <a:r>
              <a:rPr sz="2000" spc="10" dirty="0">
                <a:solidFill>
                  <a:srgbClr val="F05A28"/>
                </a:solidFill>
                <a:latin typeface="Verdana"/>
                <a:cs typeface="Verdana"/>
              </a:rPr>
              <a:t>steps </a:t>
            </a:r>
            <a:r>
              <a:rPr sz="2000" spc="40" dirty="0">
                <a:solidFill>
                  <a:srgbClr val="F05A28"/>
                </a:solidFill>
                <a:latin typeface="Verdana"/>
                <a:cs typeface="Verdana"/>
              </a:rPr>
              <a:t>between</a:t>
            </a:r>
            <a:r>
              <a:rPr sz="2000" spc="-530" dirty="0">
                <a:solidFill>
                  <a:srgbClr val="F05A28"/>
                </a:solidFill>
                <a:latin typeface="Verdana"/>
                <a:cs typeface="Verdana"/>
              </a:rPr>
              <a:t> </a:t>
            </a:r>
            <a:r>
              <a:rPr sz="2000" spc="10" dirty="0">
                <a:solidFill>
                  <a:srgbClr val="F05A28"/>
                </a:solidFill>
                <a:latin typeface="Verdana"/>
                <a:cs typeface="Verdana"/>
              </a:rPr>
              <a:t>scenarios</a:t>
            </a:r>
            <a:endParaRPr sz="2000" dirty="0">
              <a:latin typeface="Verdana"/>
              <a:cs typeface="Verdana"/>
            </a:endParaRPr>
          </a:p>
          <a:p>
            <a:pPr marL="12700" marR="5080">
              <a:lnSpc>
                <a:spcPct val="162500"/>
              </a:lnSpc>
            </a:pPr>
            <a:r>
              <a:rPr sz="2000" spc="160" dirty="0">
                <a:solidFill>
                  <a:srgbClr val="F05A28"/>
                </a:solidFill>
                <a:latin typeface="Verdana"/>
                <a:cs typeface="Verdana"/>
              </a:rPr>
              <a:t>Add </a:t>
            </a:r>
            <a:r>
              <a:rPr sz="2000" dirty="0">
                <a:solidFill>
                  <a:srgbClr val="F05A28"/>
                </a:solidFill>
                <a:latin typeface="Verdana"/>
                <a:cs typeface="Verdana"/>
              </a:rPr>
              <a:t>arbitrary </a:t>
            </a:r>
            <a:r>
              <a:rPr sz="2000" spc="15" dirty="0">
                <a:solidFill>
                  <a:srgbClr val="F05A28"/>
                </a:solidFill>
                <a:latin typeface="Verdana"/>
                <a:cs typeface="Verdana"/>
              </a:rPr>
              <a:t>tags </a:t>
            </a:r>
            <a:r>
              <a:rPr sz="2000" spc="55" dirty="0">
                <a:solidFill>
                  <a:srgbClr val="F05A28"/>
                </a:solidFill>
                <a:latin typeface="Verdana"/>
                <a:cs typeface="Verdana"/>
              </a:rPr>
              <a:t>to </a:t>
            </a:r>
            <a:r>
              <a:rPr sz="2000" spc="20" dirty="0">
                <a:solidFill>
                  <a:srgbClr val="F05A28"/>
                </a:solidFill>
                <a:latin typeface="Verdana"/>
                <a:cs typeface="Verdana"/>
              </a:rPr>
              <a:t>organize </a:t>
            </a:r>
            <a:r>
              <a:rPr sz="2000" spc="10" dirty="0">
                <a:solidFill>
                  <a:srgbClr val="F05A28"/>
                </a:solidFill>
                <a:latin typeface="Verdana"/>
                <a:cs typeface="Verdana"/>
              </a:rPr>
              <a:t>and </a:t>
            </a:r>
            <a:r>
              <a:rPr sz="2000" spc="-10" dirty="0">
                <a:solidFill>
                  <a:srgbClr val="F05A28"/>
                </a:solidFill>
                <a:latin typeface="Verdana"/>
                <a:cs typeface="Verdana"/>
              </a:rPr>
              <a:t>execute  </a:t>
            </a:r>
            <a:r>
              <a:rPr sz="2000" spc="15" dirty="0">
                <a:solidFill>
                  <a:srgbClr val="F05A28"/>
                </a:solidFill>
                <a:latin typeface="Verdana"/>
                <a:cs typeface="Verdana"/>
              </a:rPr>
              <a:t>Create </a:t>
            </a:r>
            <a:r>
              <a:rPr sz="2000" dirty="0">
                <a:solidFill>
                  <a:srgbClr val="F05A28"/>
                </a:solidFill>
                <a:latin typeface="Verdana"/>
                <a:cs typeface="Verdana"/>
              </a:rPr>
              <a:t>reusable </a:t>
            </a:r>
            <a:r>
              <a:rPr sz="2000" spc="10" dirty="0">
                <a:solidFill>
                  <a:srgbClr val="F05A28"/>
                </a:solidFill>
                <a:latin typeface="Verdana"/>
                <a:cs typeface="Verdana"/>
              </a:rPr>
              <a:t>steps </a:t>
            </a:r>
            <a:r>
              <a:rPr sz="2000" dirty="0">
                <a:solidFill>
                  <a:srgbClr val="F05A28"/>
                </a:solidFill>
                <a:latin typeface="Verdana"/>
                <a:cs typeface="Verdana"/>
              </a:rPr>
              <a:t>that </a:t>
            </a:r>
            <a:r>
              <a:rPr sz="2000" spc="-25" dirty="0">
                <a:solidFill>
                  <a:srgbClr val="F05A28"/>
                </a:solidFill>
                <a:latin typeface="Verdana"/>
                <a:cs typeface="Verdana"/>
              </a:rPr>
              <a:t>use </a:t>
            </a:r>
            <a:r>
              <a:rPr sz="2000" spc="-5" dirty="0">
                <a:solidFill>
                  <a:srgbClr val="F05A28"/>
                </a:solidFill>
                <a:latin typeface="Verdana"/>
                <a:cs typeface="Verdana"/>
              </a:rPr>
              <a:t>parameters  </a:t>
            </a:r>
            <a:r>
              <a:rPr sz="2000" spc="45" dirty="0">
                <a:solidFill>
                  <a:srgbClr val="F05A28"/>
                </a:solidFill>
                <a:latin typeface="Verdana"/>
                <a:cs typeface="Verdana"/>
              </a:rPr>
              <a:t>Replace </a:t>
            </a:r>
            <a:r>
              <a:rPr sz="2000" spc="25" dirty="0">
                <a:solidFill>
                  <a:srgbClr val="F05A28"/>
                </a:solidFill>
                <a:latin typeface="Verdana"/>
                <a:cs typeface="Verdana"/>
              </a:rPr>
              <a:t>repetitious </a:t>
            </a:r>
            <a:r>
              <a:rPr sz="2000" dirty="0">
                <a:solidFill>
                  <a:srgbClr val="F05A28"/>
                </a:solidFill>
                <a:latin typeface="Verdana"/>
                <a:cs typeface="Verdana"/>
              </a:rPr>
              <a:t>scenarios </a:t>
            </a:r>
            <a:r>
              <a:rPr sz="2000" spc="30" dirty="0">
                <a:solidFill>
                  <a:srgbClr val="F05A28"/>
                </a:solidFill>
                <a:latin typeface="Verdana"/>
                <a:cs typeface="Verdana"/>
              </a:rPr>
              <a:t>with </a:t>
            </a:r>
            <a:r>
              <a:rPr sz="2000" spc="15" dirty="0">
                <a:solidFill>
                  <a:srgbClr val="F05A28"/>
                </a:solidFill>
                <a:latin typeface="Verdana"/>
                <a:cs typeface="Verdana"/>
              </a:rPr>
              <a:t>tables  </a:t>
            </a:r>
            <a:r>
              <a:rPr sz="2000" spc="25" dirty="0">
                <a:solidFill>
                  <a:srgbClr val="F05A28"/>
                </a:solidFill>
                <a:latin typeface="Verdana"/>
                <a:cs typeface="Verdana"/>
              </a:rPr>
              <a:t>Customizable </a:t>
            </a:r>
            <a:r>
              <a:rPr sz="2000" spc="30" dirty="0">
                <a:solidFill>
                  <a:srgbClr val="F05A28"/>
                </a:solidFill>
                <a:latin typeface="Verdana"/>
                <a:cs typeface="Verdana"/>
              </a:rPr>
              <a:t>step </a:t>
            </a:r>
            <a:r>
              <a:rPr sz="2000" dirty="0">
                <a:solidFill>
                  <a:srgbClr val="F05A28"/>
                </a:solidFill>
                <a:latin typeface="Verdana"/>
                <a:cs typeface="Verdana"/>
              </a:rPr>
              <a:t>parameter </a:t>
            </a:r>
            <a:r>
              <a:rPr sz="2000" spc="20" dirty="0">
                <a:solidFill>
                  <a:srgbClr val="F05A28"/>
                </a:solidFill>
                <a:latin typeface="Verdana"/>
                <a:cs typeface="Verdana"/>
              </a:rPr>
              <a:t>data</a:t>
            </a:r>
            <a:r>
              <a:rPr sz="2000" spc="-530" dirty="0">
                <a:solidFill>
                  <a:srgbClr val="F05A28"/>
                </a:solidFill>
                <a:latin typeface="Verdana"/>
                <a:cs typeface="Verdana"/>
              </a:rPr>
              <a:t> </a:t>
            </a:r>
            <a:r>
              <a:rPr sz="2000" spc="25" dirty="0">
                <a:solidFill>
                  <a:srgbClr val="F05A28"/>
                </a:solidFill>
                <a:latin typeface="Verdana"/>
                <a:cs typeface="Verdana"/>
              </a:rPr>
              <a:t>conversion  </a:t>
            </a:r>
            <a:r>
              <a:rPr sz="2000" spc="5" dirty="0">
                <a:solidFill>
                  <a:srgbClr val="F05A28"/>
                </a:solidFill>
                <a:latin typeface="Verdana"/>
                <a:cs typeface="Verdana"/>
              </a:rPr>
              <a:t>Use</a:t>
            </a:r>
            <a:r>
              <a:rPr sz="2000" spc="-125" dirty="0">
                <a:solidFill>
                  <a:srgbClr val="F05A28"/>
                </a:solidFill>
                <a:latin typeface="Verdana"/>
                <a:cs typeface="Verdana"/>
              </a:rPr>
              <a:t> </a:t>
            </a:r>
            <a:r>
              <a:rPr sz="2000" spc="15" dirty="0">
                <a:solidFill>
                  <a:srgbClr val="F05A28"/>
                </a:solidFill>
                <a:latin typeface="Verdana"/>
                <a:cs typeface="Verdana"/>
              </a:rPr>
              <a:t>dynamic</a:t>
            </a:r>
            <a:r>
              <a:rPr sz="2000" spc="-105" dirty="0">
                <a:solidFill>
                  <a:srgbClr val="F05A28"/>
                </a:solidFill>
                <a:latin typeface="Verdana"/>
                <a:cs typeface="Verdana"/>
              </a:rPr>
              <a:t> </a:t>
            </a:r>
            <a:r>
              <a:rPr sz="2000" spc="25" dirty="0">
                <a:solidFill>
                  <a:srgbClr val="F05A28"/>
                </a:solidFill>
                <a:latin typeface="Verdana"/>
                <a:cs typeface="Verdana"/>
              </a:rPr>
              <a:t>types</a:t>
            </a:r>
            <a:r>
              <a:rPr sz="2000" spc="-120" dirty="0">
                <a:solidFill>
                  <a:srgbClr val="F05A28"/>
                </a:solidFill>
                <a:latin typeface="Verdana"/>
                <a:cs typeface="Verdana"/>
              </a:rPr>
              <a:t> </a:t>
            </a:r>
            <a:r>
              <a:rPr sz="2000" spc="55" dirty="0">
                <a:solidFill>
                  <a:srgbClr val="F05A28"/>
                </a:solidFill>
                <a:latin typeface="Verdana"/>
                <a:cs typeface="Verdana"/>
              </a:rPr>
              <a:t>to</a:t>
            </a:r>
            <a:r>
              <a:rPr sz="2000" spc="-120" dirty="0">
                <a:solidFill>
                  <a:srgbClr val="F05A28"/>
                </a:solidFill>
                <a:latin typeface="Verdana"/>
                <a:cs typeface="Verdana"/>
              </a:rPr>
              <a:t> </a:t>
            </a:r>
            <a:r>
              <a:rPr sz="2000" spc="20" dirty="0">
                <a:solidFill>
                  <a:srgbClr val="F05A28"/>
                </a:solidFill>
                <a:latin typeface="Verdana"/>
                <a:cs typeface="Verdana"/>
              </a:rPr>
              <a:t>reduce</a:t>
            </a:r>
            <a:r>
              <a:rPr sz="2000" spc="-125" dirty="0">
                <a:solidFill>
                  <a:srgbClr val="F05A28"/>
                </a:solidFill>
                <a:latin typeface="Verdana"/>
                <a:cs typeface="Verdana"/>
              </a:rPr>
              <a:t> </a:t>
            </a:r>
            <a:r>
              <a:rPr sz="2000" spc="80" dirty="0">
                <a:solidFill>
                  <a:srgbClr val="F05A28"/>
                </a:solidFill>
                <a:latin typeface="Verdana"/>
                <a:cs typeface="Verdana"/>
              </a:rPr>
              <a:t>code</a:t>
            </a:r>
            <a:endParaRPr sz="2000" dirty="0">
              <a:latin typeface="Verdana"/>
              <a:cs typeface="Verdana"/>
            </a:endParaRPr>
          </a:p>
          <a:p>
            <a:pPr marL="12700">
              <a:lnSpc>
                <a:spcPct val="100000"/>
              </a:lnSpc>
              <a:spcBef>
                <a:spcPts val="1800"/>
              </a:spcBef>
            </a:pPr>
            <a:r>
              <a:rPr sz="2000" dirty="0">
                <a:solidFill>
                  <a:srgbClr val="F05A28"/>
                </a:solidFill>
                <a:latin typeface="Verdana"/>
                <a:cs typeface="Verdana"/>
              </a:rPr>
              <a:t>Run </a:t>
            </a:r>
            <a:r>
              <a:rPr sz="2000" spc="35" dirty="0">
                <a:solidFill>
                  <a:srgbClr val="F05A28"/>
                </a:solidFill>
                <a:latin typeface="Verdana"/>
                <a:cs typeface="Verdana"/>
              </a:rPr>
              <a:t>additional </a:t>
            </a:r>
            <a:r>
              <a:rPr sz="2000" spc="5" dirty="0">
                <a:solidFill>
                  <a:srgbClr val="F05A28"/>
                </a:solidFill>
                <a:latin typeface="Verdana"/>
                <a:cs typeface="Verdana"/>
              </a:rPr>
              <a:t>setup/clean-up</a:t>
            </a:r>
            <a:r>
              <a:rPr sz="2000" spc="-360" dirty="0">
                <a:solidFill>
                  <a:srgbClr val="F05A28"/>
                </a:solidFill>
                <a:latin typeface="Verdana"/>
                <a:cs typeface="Verdana"/>
              </a:rPr>
              <a:t> </a:t>
            </a:r>
            <a:r>
              <a:rPr sz="2000" spc="80" dirty="0">
                <a:solidFill>
                  <a:srgbClr val="F05A28"/>
                </a:solidFill>
                <a:latin typeface="Verdana"/>
                <a:cs typeface="Verdana"/>
              </a:rPr>
              <a:t>code</a:t>
            </a:r>
            <a:endParaRPr sz="2000" dirty="0">
              <a:latin typeface="Verdana"/>
              <a:cs typeface="Verdana"/>
            </a:endParaRPr>
          </a:p>
        </p:txBody>
      </p:sp>
      <p:sp>
        <p:nvSpPr>
          <p:cNvPr id="5" name="object 5"/>
          <p:cNvSpPr txBox="1"/>
          <p:nvPr/>
        </p:nvSpPr>
        <p:spPr>
          <a:xfrm>
            <a:off x="1699849" y="2227385"/>
            <a:ext cx="2451566" cy="2286220"/>
          </a:xfrm>
          <a:prstGeom prst="rect">
            <a:avLst/>
          </a:prstGeom>
        </p:spPr>
        <p:txBody>
          <a:bodyPr vert="horz" wrap="square" lIns="0" tIns="12700" rIns="0" bIns="0" rtlCol="0">
            <a:spAutoFit/>
          </a:bodyPr>
          <a:lstStyle/>
          <a:p>
            <a:pPr marL="102235" marR="5080" indent="-90170" algn="just">
              <a:lnSpc>
                <a:spcPct val="100000"/>
              </a:lnSpc>
              <a:spcBef>
                <a:spcPts val="100"/>
              </a:spcBef>
            </a:pPr>
            <a:r>
              <a:rPr sz="3600" spc="-200" dirty="0">
                <a:solidFill>
                  <a:srgbClr val="3E3E3E"/>
                </a:solidFill>
                <a:latin typeface="Arial Black"/>
                <a:cs typeface="Arial Black"/>
              </a:rPr>
              <a:t>SpecFlow  </a:t>
            </a:r>
            <a:r>
              <a:rPr sz="3600" spc="-345" dirty="0">
                <a:solidFill>
                  <a:srgbClr val="3E3E3E"/>
                </a:solidFill>
                <a:latin typeface="Arial Black"/>
                <a:cs typeface="Arial Black"/>
              </a:rPr>
              <a:t>Technical  </a:t>
            </a:r>
            <a:r>
              <a:rPr sz="3600" spc="-260" dirty="0">
                <a:solidFill>
                  <a:srgbClr val="3E3E3E"/>
                </a:solidFill>
                <a:latin typeface="Arial Black"/>
                <a:cs typeface="Arial Black"/>
              </a:rPr>
              <a:t>Features  </a:t>
            </a:r>
            <a:r>
              <a:rPr sz="3600" spc="60" dirty="0">
                <a:solidFill>
                  <a:srgbClr val="3E3E3E"/>
                </a:solidFill>
                <a:latin typeface="Arial Black"/>
                <a:cs typeface="Arial Black"/>
              </a:rPr>
              <a:t>O</a:t>
            </a:r>
            <a:r>
              <a:rPr sz="3600" spc="-210" dirty="0">
                <a:solidFill>
                  <a:srgbClr val="3E3E3E"/>
                </a:solidFill>
                <a:latin typeface="Arial Black"/>
                <a:cs typeface="Arial Black"/>
              </a:rPr>
              <a:t>v</a:t>
            </a:r>
            <a:r>
              <a:rPr sz="3600" spc="-305" dirty="0">
                <a:solidFill>
                  <a:srgbClr val="3E3E3E"/>
                </a:solidFill>
                <a:latin typeface="Arial Black"/>
                <a:cs typeface="Arial Black"/>
              </a:rPr>
              <a:t>e</a:t>
            </a:r>
            <a:r>
              <a:rPr sz="3600" spc="-135" dirty="0">
                <a:solidFill>
                  <a:srgbClr val="3E3E3E"/>
                </a:solidFill>
                <a:latin typeface="Arial Black"/>
                <a:cs typeface="Arial Black"/>
              </a:rPr>
              <a:t>rv</a:t>
            </a:r>
            <a:r>
              <a:rPr sz="3600" spc="-305" dirty="0">
                <a:solidFill>
                  <a:srgbClr val="3E3E3E"/>
                </a:solidFill>
                <a:latin typeface="Arial Black"/>
                <a:cs typeface="Arial Black"/>
              </a:rPr>
              <a:t>i</a:t>
            </a:r>
            <a:r>
              <a:rPr sz="3600" spc="-390" dirty="0">
                <a:solidFill>
                  <a:srgbClr val="3E3E3E"/>
                </a:solidFill>
                <a:latin typeface="Arial Black"/>
                <a:cs typeface="Arial Black"/>
              </a:rPr>
              <a:t>e</a:t>
            </a:r>
            <a:r>
              <a:rPr sz="3600" spc="-300" dirty="0">
                <a:solidFill>
                  <a:srgbClr val="3E3E3E"/>
                </a:solidFill>
                <a:latin typeface="Arial Black"/>
                <a:cs typeface="Arial Black"/>
              </a:rPr>
              <a:t>w</a:t>
            </a:r>
            <a:endParaRPr sz="3600" dirty="0">
              <a:latin typeface="Arial Black"/>
              <a:cs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xfrm>
            <a:off x="838200" y="966942"/>
            <a:ext cx="10363200" cy="4520981"/>
          </a:xfrm>
          <a:prstGeom prst="rect">
            <a:avLst/>
          </a:prstGeom>
        </p:spPr>
        <p:txBody>
          <a:bodyPr vert="horz" wrap="square" lIns="0" tIns="12700" rIns="0" bIns="0" rtlCol="0">
            <a:spAutoFit/>
          </a:bodyPr>
          <a:lstStyle/>
          <a:p>
            <a:pPr marL="4241800">
              <a:lnSpc>
                <a:spcPct val="100000"/>
              </a:lnSpc>
              <a:spcBef>
                <a:spcPts val="100"/>
              </a:spcBef>
            </a:pPr>
            <a:r>
              <a:rPr spc="50" dirty="0"/>
              <a:t>“Build</a:t>
            </a:r>
            <a:r>
              <a:rPr spc="-105" dirty="0"/>
              <a:t> </a:t>
            </a:r>
            <a:r>
              <a:rPr spc="5" dirty="0"/>
              <a:t>the</a:t>
            </a:r>
            <a:r>
              <a:rPr spc="-110" dirty="0"/>
              <a:t> </a:t>
            </a:r>
            <a:r>
              <a:rPr spc="20" dirty="0"/>
              <a:t>right</a:t>
            </a:r>
            <a:r>
              <a:rPr spc="-125" dirty="0"/>
              <a:t> </a:t>
            </a:r>
            <a:r>
              <a:rPr spc="20" dirty="0"/>
              <a:t>thing</a:t>
            </a:r>
            <a:r>
              <a:rPr spc="-100" dirty="0"/>
              <a:t> </a:t>
            </a:r>
            <a:r>
              <a:rPr spc="10" dirty="0"/>
              <a:t>and</a:t>
            </a:r>
            <a:r>
              <a:rPr spc="-120" dirty="0"/>
              <a:t> </a:t>
            </a:r>
            <a:r>
              <a:rPr spc="45" dirty="0"/>
              <a:t>build</a:t>
            </a:r>
            <a:r>
              <a:rPr spc="-100" dirty="0"/>
              <a:t> </a:t>
            </a:r>
            <a:r>
              <a:rPr spc="30" dirty="0"/>
              <a:t>it</a:t>
            </a:r>
            <a:r>
              <a:rPr spc="-114" dirty="0"/>
              <a:t> </a:t>
            </a:r>
            <a:r>
              <a:rPr spc="35" dirty="0"/>
              <a:t>right”</a:t>
            </a:r>
          </a:p>
          <a:p>
            <a:pPr marL="4241800">
              <a:lnSpc>
                <a:spcPct val="100000"/>
              </a:lnSpc>
              <a:spcBef>
                <a:spcPts val="1800"/>
              </a:spcBef>
            </a:pPr>
            <a:r>
              <a:rPr spc="-30" dirty="0"/>
              <a:t>Unit, </a:t>
            </a:r>
            <a:r>
              <a:rPr spc="-10" dirty="0"/>
              <a:t>integration, </a:t>
            </a:r>
            <a:r>
              <a:rPr spc="-20" dirty="0"/>
              <a:t>API,</a:t>
            </a:r>
            <a:r>
              <a:rPr spc="-290" dirty="0"/>
              <a:t> </a:t>
            </a:r>
            <a:r>
              <a:rPr spc="-100" dirty="0"/>
              <a:t>UI</a:t>
            </a:r>
          </a:p>
          <a:p>
            <a:pPr marL="4241800" marR="570865">
              <a:lnSpc>
                <a:spcPct val="162500"/>
              </a:lnSpc>
            </a:pPr>
            <a:r>
              <a:rPr spc="-25" dirty="0"/>
              <a:t>ATTD, </a:t>
            </a:r>
            <a:r>
              <a:rPr spc="-50" dirty="0"/>
              <a:t>BDD, </a:t>
            </a:r>
            <a:r>
              <a:rPr spc="15" dirty="0"/>
              <a:t>retrofit </a:t>
            </a:r>
            <a:r>
              <a:rPr spc="55" dirty="0"/>
              <a:t>to</a:t>
            </a:r>
            <a:r>
              <a:rPr spc="-580" dirty="0"/>
              <a:t> </a:t>
            </a:r>
            <a:r>
              <a:rPr dirty="0"/>
              <a:t>existing </a:t>
            </a:r>
            <a:r>
              <a:rPr spc="80" dirty="0"/>
              <a:t>code </a:t>
            </a:r>
            <a:endParaRPr lang="en-IN" spc="80" dirty="0"/>
          </a:p>
          <a:p>
            <a:pPr marL="4241800" marR="570865">
              <a:lnSpc>
                <a:spcPct val="162500"/>
              </a:lnSpc>
            </a:pPr>
            <a:r>
              <a:rPr spc="45" dirty="0"/>
              <a:t>Living</a:t>
            </a:r>
            <a:r>
              <a:rPr spc="-120" dirty="0"/>
              <a:t> </a:t>
            </a:r>
            <a:r>
              <a:rPr spc="25" dirty="0"/>
              <a:t>documentation</a:t>
            </a:r>
          </a:p>
          <a:p>
            <a:pPr marL="4241800" marR="347345">
              <a:lnSpc>
                <a:spcPct val="100000"/>
              </a:lnSpc>
              <a:spcBef>
                <a:spcPts val="1800"/>
              </a:spcBef>
            </a:pPr>
            <a:r>
              <a:rPr spc="30" dirty="0"/>
              <a:t>High</a:t>
            </a:r>
            <a:r>
              <a:rPr spc="-120" dirty="0"/>
              <a:t> </a:t>
            </a:r>
            <a:r>
              <a:rPr spc="-10" dirty="0"/>
              <a:t>level</a:t>
            </a:r>
            <a:r>
              <a:rPr spc="-120" dirty="0"/>
              <a:t> </a:t>
            </a:r>
            <a:r>
              <a:rPr spc="5" dirty="0"/>
              <a:t>overview</a:t>
            </a:r>
            <a:r>
              <a:rPr spc="-145" dirty="0"/>
              <a:t> </a:t>
            </a:r>
            <a:r>
              <a:rPr spc="85" dirty="0"/>
              <a:t>of</a:t>
            </a:r>
            <a:r>
              <a:rPr spc="-120" dirty="0"/>
              <a:t> </a:t>
            </a:r>
            <a:r>
              <a:rPr spc="40" dirty="0"/>
              <a:t>how</a:t>
            </a:r>
            <a:r>
              <a:rPr spc="-135" dirty="0"/>
              <a:t> </a:t>
            </a:r>
            <a:r>
              <a:rPr spc="60" dirty="0"/>
              <a:t>SpecFlow  </a:t>
            </a:r>
            <a:r>
              <a:rPr spc="5" dirty="0"/>
              <a:t>works </a:t>
            </a:r>
            <a:r>
              <a:rPr spc="-15" dirty="0"/>
              <a:t>(feature </a:t>
            </a:r>
            <a:r>
              <a:rPr spc="25" dirty="0"/>
              <a:t>file </a:t>
            </a:r>
            <a:r>
              <a:rPr dirty="0">
                <a:latin typeface="Wingdings"/>
                <a:cs typeface="Wingdings"/>
              </a:rPr>
              <a:t></a:t>
            </a:r>
            <a:r>
              <a:rPr dirty="0">
                <a:latin typeface="Times New Roman"/>
                <a:cs typeface="Times New Roman"/>
              </a:rPr>
              <a:t> </a:t>
            </a:r>
            <a:r>
              <a:rPr spc="10" dirty="0"/>
              <a:t>step</a:t>
            </a:r>
            <a:r>
              <a:rPr spc="-350" dirty="0"/>
              <a:t> </a:t>
            </a:r>
            <a:r>
              <a:rPr spc="5" dirty="0"/>
              <a:t>methods)</a:t>
            </a:r>
          </a:p>
          <a:p>
            <a:pPr marL="4241800">
              <a:lnSpc>
                <a:spcPct val="100000"/>
              </a:lnSpc>
              <a:spcBef>
                <a:spcPts val="1800"/>
              </a:spcBef>
            </a:pPr>
            <a:r>
              <a:rPr spc="60" dirty="0"/>
              <a:t>SpecFlow </a:t>
            </a:r>
            <a:r>
              <a:rPr spc="20" dirty="0"/>
              <a:t>technical</a:t>
            </a:r>
            <a:r>
              <a:rPr spc="-265" dirty="0"/>
              <a:t> </a:t>
            </a:r>
            <a:r>
              <a:rPr spc="-15" dirty="0"/>
              <a:t>features</a:t>
            </a:r>
          </a:p>
        </p:txBody>
      </p:sp>
      <p:sp>
        <p:nvSpPr>
          <p:cNvPr id="5" name="object 5"/>
          <p:cNvSpPr txBox="1"/>
          <p:nvPr/>
        </p:nvSpPr>
        <p:spPr>
          <a:xfrm>
            <a:off x="990600" y="1864659"/>
            <a:ext cx="2417761" cy="566822"/>
          </a:xfrm>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FFFFFF"/>
                </a:solidFill>
                <a:latin typeface="Arial Black"/>
                <a:cs typeface="Arial Black"/>
              </a:rPr>
              <a:t>S</a:t>
            </a:r>
            <a:r>
              <a:rPr sz="3600" spc="-195" dirty="0">
                <a:solidFill>
                  <a:srgbClr val="FFFFFF"/>
                </a:solidFill>
                <a:latin typeface="Arial Black"/>
                <a:cs typeface="Arial Black"/>
              </a:rPr>
              <a:t>u</a:t>
            </a:r>
            <a:r>
              <a:rPr sz="3600" spc="-250" dirty="0">
                <a:solidFill>
                  <a:srgbClr val="FFFFFF"/>
                </a:solidFill>
                <a:latin typeface="Arial Black"/>
                <a:cs typeface="Arial Black"/>
              </a:rPr>
              <a:t>mma</a:t>
            </a:r>
            <a:r>
              <a:rPr sz="3600" spc="-125" dirty="0">
                <a:solidFill>
                  <a:srgbClr val="FFFFFF"/>
                </a:solidFill>
                <a:latin typeface="Arial Black"/>
                <a:cs typeface="Arial Black"/>
              </a:rPr>
              <a:t>r</a:t>
            </a:r>
            <a:r>
              <a:rPr sz="3600" spc="-85" dirty="0">
                <a:solidFill>
                  <a:srgbClr val="FFFFFF"/>
                </a:solidFill>
                <a:latin typeface="Arial Black"/>
                <a:cs typeface="Arial Black"/>
              </a:rPr>
              <a:t>y</a:t>
            </a:r>
            <a:endParaRPr sz="3600" dirty="0">
              <a:latin typeface="Arial Black"/>
              <a:cs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174" y="2186126"/>
            <a:ext cx="10515600" cy="1242874"/>
          </a:xfrm>
        </p:spPr>
        <p:txBody>
          <a:bodyPr>
            <a:normAutofit fontScale="90000"/>
          </a:bodyPr>
          <a:lstStyle/>
          <a:p>
            <a:r>
              <a:rPr lang="en-US" dirty="0"/>
              <a:t>Section3 – </a:t>
            </a:r>
            <a:r>
              <a:rPr lang="en-IN" dirty="0"/>
              <a:t>Specflow fundamentals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he-IL" dirty="0"/>
          </a:p>
        </p:txBody>
      </p:sp>
      <p:sp>
        <p:nvSpPr>
          <p:cNvPr id="3" name="Subtitle 2"/>
          <p:cNvSpPr>
            <a:spLocks noGrp="1"/>
          </p:cNvSpPr>
          <p:nvPr>
            <p:ph type="subTitle" idx="1"/>
          </p:nvPr>
        </p:nvSpPr>
        <p:spPr/>
        <p:txBody>
          <a:bodyPr/>
          <a:lstStyle/>
          <a:p>
            <a:pPr rtl="0"/>
            <a:endParaRPr lang="he-IL" dirty="0"/>
          </a:p>
        </p:txBody>
      </p:sp>
    </p:spTree>
    <p:extLst>
      <p:ext uri="{BB962C8B-B14F-4D97-AF65-F5344CB8AC3E}">
        <p14:creationId xmlns:p14="http://schemas.microsoft.com/office/powerpoint/2010/main" val="3851007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68900" y="1534324"/>
            <a:ext cx="5129197" cy="382156"/>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F05A28"/>
                </a:solidFill>
                <a:latin typeface="Verdana"/>
                <a:ea typeface="+mn-ea"/>
              </a:rPr>
              <a:t>Feature headers</a:t>
            </a:r>
          </a:p>
        </p:txBody>
      </p:sp>
      <p:sp>
        <p:nvSpPr>
          <p:cNvPr id="4" name="object 4"/>
          <p:cNvSpPr txBox="1"/>
          <p:nvPr/>
        </p:nvSpPr>
        <p:spPr>
          <a:xfrm>
            <a:off x="5168900" y="2214981"/>
            <a:ext cx="6469380" cy="33629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05A28"/>
                </a:solidFill>
                <a:latin typeface="Verdana"/>
                <a:cs typeface="Verdana"/>
              </a:rPr>
              <a:t>Scenario steps </a:t>
            </a:r>
            <a:r>
              <a:rPr sz="2400" spc="-10" dirty="0">
                <a:solidFill>
                  <a:srgbClr val="F05A28"/>
                </a:solidFill>
                <a:latin typeface="Verdana"/>
                <a:cs typeface="Verdana"/>
              </a:rPr>
              <a:t>(“given”, </a:t>
            </a:r>
            <a:r>
              <a:rPr sz="2400" dirty="0">
                <a:solidFill>
                  <a:srgbClr val="F05A28"/>
                </a:solidFill>
                <a:latin typeface="Verdana"/>
                <a:cs typeface="Verdana"/>
              </a:rPr>
              <a:t>“when”,</a:t>
            </a:r>
            <a:r>
              <a:rPr sz="2400" spc="-450" dirty="0">
                <a:solidFill>
                  <a:srgbClr val="F05A28"/>
                </a:solidFill>
                <a:latin typeface="Verdana"/>
                <a:cs typeface="Verdana"/>
              </a:rPr>
              <a:t> </a:t>
            </a:r>
            <a:r>
              <a:rPr sz="2400" spc="25" dirty="0">
                <a:solidFill>
                  <a:srgbClr val="F05A28"/>
                </a:solidFill>
                <a:latin typeface="Verdana"/>
                <a:cs typeface="Verdana"/>
              </a:rPr>
              <a:t>“then”)</a:t>
            </a:r>
            <a:endParaRPr sz="2400" dirty="0">
              <a:latin typeface="Verdana"/>
              <a:cs typeface="Verdana"/>
            </a:endParaRPr>
          </a:p>
          <a:p>
            <a:pPr marL="12700" marR="1108075">
              <a:lnSpc>
                <a:spcPct val="162500"/>
              </a:lnSpc>
            </a:pPr>
            <a:r>
              <a:rPr sz="2400" spc="5" dirty="0">
                <a:solidFill>
                  <a:srgbClr val="F05A28"/>
                </a:solidFill>
                <a:latin typeface="Verdana"/>
                <a:cs typeface="Verdana"/>
              </a:rPr>
              <a:t>Comments </a:t>
            </a:r>
            <a:r>
              <a:rPr sz="2400" spc="10" dirty="0">
                <a:solidFill>
                  <a:srgbClr val="F05A28"/>
                </a:solidFill>
                <a:latin typeface="Verdana"/>
                <a:cs typeface="Verdana"/>
              </a:rPr>
              <a:t>and </a:t>
            </a:r>
            <a:r>
              <a:rPr sz="2400" spc="15" dirty="0">
                <a:solidFill>
                  <a:srgbClr val="F05A28"/>
                </a:solidFill>
                <a:latin typeface="Verdana"/>
                <a:cs typeface="Verdana"/>
              </a:rPr>
              <a:t>tags </a:t>
            </a:r>
            <a:r>
              <a:rPr sz="2400" spc="-5" dirty="0">
                <a:solidFill>
                  <a:srgbClr val="F05A28"/>
                </a:solidFill>
                <a:latin typeface="Verdana"/>
                <a:cs typeface="Verdana"/>
              </a:rPr>
              <a:t>in </a:t>
            </a:r>
            <a:r>
              <a:rPr sz="2400" spc="-10" dirty="0">
                <a:solidFill>
                  <a:srgbClr val="F05A28"/>
                </a:solidFill>
                <a:latin typeface="Verdana"/>
                <a:cs typeface="Verdana"/>
              </a:rPr>
              <a:t>feature</a:t>
            </a:r>
            <a:r>
              <a:rPr sz="2400" spc="-620" dirty="0">
                <a:solidFill>
                  <a:srgbClr val="F05A28"/>
                </a:solidFill>
                <a:latin typeface="Verdana"/>
                <a:cs typeface="Verdana"/>
              </a:rPr>
              <a:t> </a:t>
            </a:r>
            <a:r>
              <a:rPr sz="2400" spc="10" dirty="0">
                <a:solidFill>
                  <a:srgbClr val="F05A28"/>
                </a:solidFill>
                <a:latin typeface="Verdana"/>
                <a:cs typeface="Verdana"/>
              </a:rPr>
              <a:t>files  </a:t>
            </a:r>
            <a:r>
              <a:rPr sz="2400" dirty="0">
                <a:solidFill>
                  <a:srgbClr val="F05A28"/>
                </a:solidFill>
                <a:latin typeface="Verdana"/>
                <a:cs typeface="Verdana"/>
              </a:rPr>
              <a:t>Step </a:t>
            </a:r>
            <a:r>
              <a:rPr sz="2400" spc="30" dirty="0">
                <a:solidFill>
                  <a:srgbClr val="F05A28"/>
                </a:solidFill>
                <a:latin typeface="Verdana"/>
                <a:cs typeface="Verdana"/>
              </a:rPr>
              <a:t>definition</a:t>
            </a:r>
            <a:r>
              <a:rPr sz="2400" spc="-220" dirty="0">
                <a:solidFill>
                  <a:srgbClr val="F05A28"/>
                </a:solidFill>
                <a:latin typeface="Verdana"/>
                <a:cs typeface="Verdana"/>
              </a:rPr>
              <a:t> </a:t>
            </a:r>
            <a:r>
              <a:rPr sz="2400" spc="80" dirty="0">
                <a:solidFill>
                  <a:srgbClr val="F05A28"/>
                </a:solidFill>
                <a:latin typeface="Verdana"/>
                <a:cs typeface="Verdana"/>
              </a:rPr>
              <a:t>code</a:t>
            </a:r>
            <a:endParaRPr sz="2400" dirty="0">
              <a:latin typeface="Verdana"/>
              <a:cs typeface="Verdana"/>
            </a:endParaRPr>
          </a:p>
          <a:p>
            <a:pPr marL="12700" marR="5080">
              <a:lnSpc>
                <a:spcPct val="162500"/>
              </a:lnSpc>
            </a:pPr>
            <a:r>
              <a:rPr sz="2400" spc="-20" dirty="0">
                <a:solidFill>
                  <a:srgbClr val="F05A28"/>
                </a:solidFill>
                <a:latin typeface="Verdana"/>
                <a:cs typeface="Verdana"/>
              </a:rPr>
              <a:t>Installation </a:t>
            </a:r>
            <a:r>
              <a:rPr sz="2400" spc="5" dirty="0">
                <a:solidFill>
                  <a:srgbClr val="F05A28"/>
                </a:solidFill>
                <a:latin typeface="Verdana"/>
                <a:cs typeface="Verdana"/>
              </a:rPr>
              <a:t>overview </a:t>
            </a:r>
            <a:r>
              <a:rPr sz="2400" spc="10" dirty="0">
                <a:solidFill>
                  <a:srgbClr val="F05A28"/>
                </a:solidFill>
                <a:latin typeface="Verdana"/>
                <a:cs typeface="Verdana"/>
              </a:rPr>
              <a:t>and </a:t>
            </a:r>
            <a:r>
              <a:rPr sz="2400" spc="25" dirty="0">
                <a:solidFill>
                  <a:srgbClr val="F05A28"/>
                </a:solidFill>
                <a:latin typeface="Verdana"/>
                <a:cs typeface="Verdana"/>
              </a:rPr>
              <a:t>NuGet</a:t>
            </a:r>
            <a:r>
              <a:rPr sz="2400" spc="-440" dirty="0">
                <a:solidFill>
                  <a:srgbClr val="F05A28"/>
                </a:solidFill>
                <a:latin typeface="Verdana"/>
                <a:cs typeface="Verdana"/>
              </a:rPr>
              <a:t> </a:t>
            </a:r>
            <a:r>
              <a:rPr sz="2400" spc="20" dirty="0">
                <a:solidFill>
                  <a:srgbClr val="F05A28"/>
                </a:solidFill>
                <a:latin typeface="Verdana"/>
                <a:cs typeface="Verdana"/>
              </a:rPr>
              <a:t>packages  </a:t>
            </a:r>
            <a:r>
              <a:rPr sz="2400" spc="30" dirty="0">
                <a:solidFill>
                  <a:srgbClr val="F05A28"/>
                </a:solidFill>
                <a:latin typeface="Verdana"/>
                <a:cs typeface="Verdana"/>
              </a:rPr>
              <a:t>Getting </a:t>
            </a:r>
            <a:r>
              <a:rPr sz="2400" dirty="0">
                <a:solidFill>
                  <a:srgbClr val="F05A28"/>
                </a:solidFill>
                <a:latin typeface="Verdana"/>
                <a:cs typeface="Verdana"/>
              </a:rPr>
              <a:t>started </a:t>
            </a:r>
            <a:r>
              <a:rPr sz="2400" spc="-5" dirty="0">
                <a:solidFill>
                  <a:srgbClr val="F05A28"/>
                </a:solidFill>
                <a:latin typeface="Verdana"/>
                <a:cs typeface="Verdana"/>
              </a:rPr>
              <a:t>in </a:t>
            </a:r>
            <a:r>
              <a:rPr sz="2400" spc="5" dirty="0">
                <a:solidFill>
                  <a:srgbClr val="F05A28"/>
                </a:solidFill>
                <a:latin typeface="Verdana"/>
                <a:cs typeface="Verdana"/>
              </a:rPr>
              <a:t>Visual</a:t>
            </a:r>
            <a:r>
              <a:rPr sz="2400" spc="-480" dirty="0">
                <a:solidFill>
                  <a:srgbClr val="F05A28"/>
                </a:solidFill>
                <a:latin typeface="Verdana"/>
                <a:cs typeface="Verdana"/>
              </a:rPr>
              <a:t> </a:t>
            </a:r>
            <a:r>
              <a:rPr sz="2400" spc="20" dirty="0">
                <a:solidFill>
                  <a:srgbClr val="F05A28"/>
                </a:solidFill>
                <a:latin typeface="Verdana"/>
                <a:cs typeface="Verdana"/>
              </a:rPr>
              <a:t>Studio</a:t>
            </a:r>
            <a:endParaRPr sz="2400" dirty="0">
              <a:latin typeface="Verdana"/>
              <a:cs typeface="Verdana"/>
            </a:endParaRPr>
          </a:p>
          <a:p>
            <a:pPr marL="12700">
              <a:lnSpc>
                <a:spcPct val="100000"/>
              </a:lnSpc>
              <a:spcBef>
                <a:spcPts val="1800"/>
              </a:spcBef>
            </a:pPr>
            <a:r>
              <a:rPr sz="2400" dirty="0">
                <a:solidFill>
                  <a:srgbClr val="F05A28"/>
                </a:solidFill>
                <a:latin typeface="Verdana"/>
                <a:cs typeface="Verdana"/>
              </a:rPr>
              <a:t>Step </a:t>
            </a:r>
            <a:r>
              <a:rPr sz="2400" spc="30" dirty="0">
                <a:solidFill>
                  <a:srgbClr val="F05A28"/>
                </a:solidFill>
                <a:latin typeface="Verdana"/>
                <a:cs typeface="Verdana"/>
              </a:rPr>
              <a:t>definition </a:t>
            </a:r>
            <a:r>
              <a:rPr sz="2400" spc="45" dirty="0">
                <a:solidFill>
                  <a:srgbClr val="F05A28"/>
                </a:solidFill>
                <a:latin typeface="Verdana"/>
                <a:cs typeface="Verdana"/>
              </a:rPr>
              <a:t>binding</a:t>
            </a:r>
            <a:r>
              <a:rPr sz="2400" spc="-350" dirty="0">
                <a:solidFill>
                  <a:srgbClr val="F05A28"/>
                </a:solidFill>
                <a:latin typeface="Verdana"/>
                <a:cs typeface="Verdana"/>
              </a:rPr>
              <a:t> </a:t>
            </a:r>
            <a:r>
              <a:rPr sz="2400" spc="-10" dirty="0">
                <a:solidFill>
                  <a:srgbClr val="F05A28"/>
                </a:solidFill>
                <a:latin typeface="Verdana"/>
                <a:cs typeface="Verdana"/>
              </a:rPr>
              <a:t>styles</a:t>
            </a:r>
            <a:endParaRPr sz="2400" dirty="0">
              <a:latin typeface="Verdana"/>
              <a:cs typeface="Verdana"/>
            </a:endParaRPr>
          </a:p>
        </p:txBody>
      </p:sp>
      <p:sp>
        <p:nvSpPr>
          <p:cNvPr id="5" name="object 5"/>
          <p:cNvSpPr txBox="1"/>
          <p:nvPr/>
        </p:nvSpPr>
        <p:spPr>
          <a:xfrm>
            <a:off x="1243898" y="1916480"/>
            <a:ext cx="2147570" cy="574040"/>
          </a:xfrm>
          <a:prstGeom prst="rect">
            <a:avLst/>
          </a:prstGeom>
        </p:spPr>
        <p:txBody>
          <a:bodyPr vert="horz" wrap="square" lIns="0" tIns="12700" rIns="0" bIns="0" rtlCol="0">
            <a:spAutoFit/>
          </a:bodyPr>
          <a:lstStyle/>
          <a:p>
            <a:pPr marL="12700">
              <a:lnSpc>
                <a:spcPct val="100000"/>
              </a:lnSpc>
              <a:spcBef>
                <a:spcPts val="100"/>
              </a:spcBef>
            </a:pPr>
            <a:r>
              <a:rPr sz="3600" spc="60" dirty="0">
                <a:solidFill>
                  <a:srgbClr val="FFFFFF"/>
                </a:solidFill>
                <a:latin typeface="Arial Black"/>
                <a:cs typeface="Arial Black"/>
              </a:rPr>
              <a:t>O</a:t>
            </a:r>
            <a:r>
              <a:rPr sz="3600" spc="-210" dirty="0">
                <a:solidFill>
                  <a:srgbClr val="FFFFFF"/>
                </a:solidFill>
                <a:latin typeface="Arial Black"/>
                <a:cs typeface="Arial Black"/>
              </a:rPr>
              <a:t>v</a:t>
            </a:r>
            <a:r>
              <a:rPr sz="3600" spc="-305" dirty="0">
                <a:solidFill>
                  <a:srgbClr val="FFFFFF"/>
                </a:solidFill>
                <a:latin typeface="Arial Black"/>
                <a:cs typeface="Arial Black"/>
              </a:rPr>
              <a:t>e</a:t>
            </a:r>
            <a:r>
              <a:rPr sz="3600" spc="-135" dirty="0">
                <a:solidFill>
                  <a:srgbClr val="FFFFFF"/>
                </a:solidFill>
                <a:latin typeface="Arial Black"/>
                <a:cs typeface="Arial Black"/>
              </a:rPr>
              <a:t>rv</a:t>
            </a:r>
            <a:r>
              <a:rPr sz="3600" spc="-305" dirty="0">
                <a:solidFill>
                  <a:srgbClr val="FFFFFF"/>
                </a:solidFill>
                <a:latin typeface="Arial Black"/>
                <a:cs typeface="Arial Black"/>
              </a:rPr>
              <a:t>i</a:t>
            </a:r>
            <a:r>
              <a:rPr sz="3600" spc="-390" dirty="0">
                <a:solidFill>
                  <a:srgbClr val="FFFFFF"/>
                </a:solidFill>
                <a:latin typeface="Arial Black"/>
                <a:cs typeface="Arial Black"/>
              </a:rPr>
              <a:t>e</a:t>
            </a:r>
            <a:r>
              <a:rPr sz="3600" spc="-300" dirty="0">
                <a:solidFill>
                  <a:srgbClr val="FFFFFF"/>
                </a:solidFill>
                <a:latin typeface="Arial Black"/>
                <a:cs typeface="Arial Black"/>
              </a:rPr>
              <a:t>w</a:t>
            </a:r>
            <a:endParaRPr sz="3600">
              <a:latin typeface="Arial Black"/>
              <a:cs typeface="Arial Black"/>
            </a:endParaRPr>
          </a:p>
        </p:txBody>
      </p:sp>
      <p:sp>
        <p:nvSpPr>
          <p:cNvPr id="6" name="object 3">
            <a:extLst>
              <a:ext uri="{FF2B5EF4-FFF2-40B4-BE49-F238E27FC236}">
                <a16:creationId xmlns:a16="http://schemas.microsoft.com/office/drawing/2014/main" id="{72324E14-E3D6-402A-98B9-973F5EB99B4C}"/>
              </a:ext>
            </a:extLst>
          </p:cNvPr>
          <p:cNvSpPr txBox="1">
            <a:spLocks/>
          </p:cNvSpPr>
          <p:nvPr/>
        </p:nvSpPr>
        <p:spPr>
          <a:xfrm>
            <a:off x="5168899" y="892314"/>
            <a:ext cx="5129197" cy="98551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1" kern="1200">
                <a:solidFill>
                  <a:srgbClr val="509EC3"/>
                </a:solidFill>
                <a:latin typeface="+mj-lt"/>
                <a:ea typeface="+mj-ea"/>
                <a:cs typeface="+mj-cs"/>
              </a:defRPr>
            </a:lvl1pPr>
          </a:lstStyle>
          <a:p>
            <a:pPr marL="12700">
              <a:lnSpc>
                <a:spcPct val="100000"/>
              </a:lnSpc>
              <a:spcBef>
                <a:spcPts val="100"/>
              </a:spcBef>
            </a:pPr>
            <a:r>
              <a:rPr lang="en-US" sz="2400" b="0" dirty="0">
                <a:solidFill>
                  <a:srgbClr val="F05A28"/>
                </a:solidFill>
                <a:latin typeface="Verdana"/>
                <a:ea typeface="+mn-ea"/>
              </a:rPr>
              <a:t>Understanding feature files</a:t>
            </a:r>
          </a:p>
          <a:p>
            <a:pPr marL="12700">
              <a:lnSpc>
                <a:spcPct val="100000"/>
              </a:lnSpc>
              <a:spcBef>
                <a:spcPts val="1800"/>
              </a:spcBef>
            </a:pPr>
            <a:endParaRPr lang="en-US" sz="2400" b="0" dirty="0">
              <a:solidFill>
                <a:srgbClr val="F05A28"/>
              </a:solidFill>
              <a:latin typeface="Verdana"/>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4404" y="519061"/>
            <a:ext cx="4914265" cy="574040"/>
          </a:xfrm>
          <a:prstGeom prst="rect">
            <a:avLst/>
          </a:prstGeom>
        </p:spPr>
        <p:txBody>
          <a:bodyPr vert="horz" wrap="square" lIns="0" tIns="12700" rIns="0" bIns="0" rtlCol="0">
            <a:spAutoFit/>
          </a:bodyPr>
          <a:lstStyle/>
          <a:p>
            <a:pPr marL="12700">
              <a:lnSpc>
                <a:spcPct val="100000"/>
              </a:lnSpc>
              <a:spcBef>
                <a:spcPts val="100"/>
              </a:spcBef>
            </a:pPr>
            <a:r>
              <a:rPr spc="-235" dirty="0">
                <a:solidFill>
                  <a:srgbClr val="3E3E3E"/>
                </a:solidFill>
              </a:rPr>
              <a:t>Feature </a:t>
            </a:r>
            <a:r>
              <a:rPr spc="-240" dirty="0">
                <a:solidFill>
                  <a:srgbClr val="3E3E3E"/>
                </a:solidFill>
              </a:rPr>
              <a:t>File</a:t>
            </a:r>
            <a:r>
              <a:rPr spc="-120" dirty="0">
                <a:solidFill>
                  <a:srgbClr val="3E3E3E"/>
                </a:solidFill>
              </a:rPr>
              <a:t> </a:t>
            </a:r>
            <a:r>
              <a:rPr spc="-229" dirty="0">
                <a:solidFill>
                  <a:srgbClr val="3E3E3E"/>
                </a:solidFill>
              </a:rPr>
              <a:t>Structure</a:t>
            </a:r>
          </a:p>
        </p:txBody>
      </p:sp>
      <p:sp>
        <p:nvSpPr>
          <p:cNvPr id="3" name="object 3"/>
          <p:cNvSpPr/>
          <p:nvPr/>
        </p:nvSpPr>
        <p:spPr>
          <a:xfrm>
            <a:off x="871727" y="1486955"/>
            <a:ext cx="3234055" cy="5382895"/>
          </a:xfrm>
          <a:custGeom>
            <a:avLst/>
            <a:gdLst/>
            <a:ahLst/>
            <a:cxnLst/>
            <a:rect l="l" t="t" r="r" b="b"/>
            <a:pathLst>
              <a:path w="3234054" h="5382895">
                <a:moveTo>
                  <a:pt x="3233928" y="0"/>
                </a:moveTo>
                <a:lnTo>
                  <a:pt x="0" y="0"/>
                </a:lnTo>
                <a:lnTo>
                  <a:pt x="0" y="5382768"/>
                </a:lnTo>
                <a:lnTo>
                  <a:pt x="3233928" y="5382768"/>
                </a:lnTo>
                <a:lnTo>
                  <a:pt x="3233928" y="0"/>
                </a:lnTo>
                <a:close/>
              </a:path>
            </a:pathLst>
          </a:custGeom>
          <a:solidFill>
            <a:srgbClr val="3E3E3E"/>
          </a:solidFill>
        </p:spPr>
        <p:txBody>
          <a:bodyPr wrap="square" lIns="0" tIns="0" rIns="0" bIns="0" rtlCol="0"/>
          <a:lstStyle/>
          <a:p>
            <a:endParaRPr/>
          </a:p>
        </p:txBody>
      </p:sp>
      <p:sp>
        <p:nvSpPr>
          <p:cNvPr id="4" name="object 4"/>
          <p:cNvSpPr txBox="1"/>
          <p:nvPr/>
        </p:nvSpPr>
        <p:spPr>
          <a:xfrm>
            <a:off x="1725002" y="1634629"/>
            <a:ext cx="1538605" cy="330835"/>
          </a:xfrm>
          <a:prstGeom prst="rect">
            <a:avLst/>
          </a:prstGeom>
        </p:spPr>
        <p:txBody>
          <a:bodyPr vert="horz" wrap="square" lIns="0" tIns="13335" rIns="0" bIns="0" rtlCol="0">
            <a:spAutoFit/>
          </a:bodyPr>
          <a:lstStyle/>
          <a:p>
            <a:pPr>
              <a:lnSpc>
                <a:spcPct val="100000"/>
              </a:lnSpc>
              <a:spcBef>
                <a:spcPts val="105"/>
              </a:spcBef>
            </a:pPr>
            <a:r>
              <a:rPr sz="2000" spc="10" dirty="0">
                <a:solidFill>
                  <a:srgbClr val="FFFFFF"/>
                </a:solidFill>
                <a:latin typeface="Verdana"/>
                <a:cs typeface="Verdana"/>
              </a:rPr>
              <a:t>Feature</a:t>
            </a:r>
            <a:r>
              <a:rPr sz="2000" spc="-175" dirty="0">
                <a:solidFill>
                  <a:srgbClr val="FFFFFF"/>
                </a:solidFill>
                <a:latin typeface="Verdana"/>
                <a:cs typeface="Verdana"/>
              </a:rPr>
              <a:t> </a:t>
            </a:r>
            <a:r>
              <a:rPr sz="2000" spc="55" dirty="0">
                <a:solidFill>
                  <a:srgbClr val="FFFFFF"/>
                </a:solidFill>
                <a:latin typeface="Verdana"/>
                <a:cs typeface="Verdana"/>
              </a:rPr>
              <a:t>File</a:t>
            </a:r>
            <a:endParaRPr sz="2000" dirty="0">
              <a:latin typeface="Verdana"/>
              <a:cs typeface="Verdana"/>
            </a:endParaRPr>
          </a:p>
        </p:txBody>
      </p:sp>
      <p:sp>
        <p:nvSpPr>
          <p:cNvPr id="5" name="object 5"/>
          <p:cNvSpPr txBox="1"/>
          <p:nvPr/>
        </p:nvSpPr>
        <p:spPr>
          <a:xfrm>
            <a:off x="1063752" y="2103120"/>
            <a:ext cx="2849880" cy="607060"/>
          </a:xfrm>
          <a:prstGeom prst="rect">
            <a:avLst/>
          </a:prstGeom>
          <a:solidFill>
            <a:srgbClr val="F05A28"/>
          </a:solidFill>
        </p:spPr>
        <p:txBody>
          <a:bodyPr vert="horz" wrap="square" lIns="0" tIns="140970" rIns="0" bIns="0" rtlCol="0">
            <a:spAutoFit/>
          </a:bodyPr>
          <a:lstStyle/>
          <a:p>
            <a:pPr algn="ctr">
              <a:lnSpc>
                <a:spcPct val="100000"/>
              </a:lnSpc>
              <a:spcBef>
                <a:spcPts val="1110"/>
              </a:spcBef>
            </a:pPr>
            <a:r>
              <a:rPr sz="2000" spc="15" dirty="0">
                <a:solidFill>
                  <a:srgbClr val="FFFFFF"/>
                </a:solidFill>
                <a:latin typeface="Verdana"/>
                <a:cs typeface="Verdana"/>
              </a:rPr>
              <a:t>Header</a:t>
            </a:r>
            <a:endParaRPr sz="2000" dirty="0">
              <a:latin typeface="Verdana"/>
              <a:cs typeface="Verdana"/>
            </a:endParaRPr>
          </a:p>
        </p:txBody>
      </p:sp>
      <p:grpSp>
        <p:nvGrpSpPr>
          <p:cNvPr id="6" name="object 6"/>
          <p:cNvGrpSpPr/>
          <p:nvPr/>
        </p:nvGrpSpPr>
        <p:grpSpPr>
          <a:xfrm>
            <a:off x="1063752" y="2935223"/>
            <a:ext cx="2849880" cy="2059305"/>
            <a:chOff x="1063752" y="2935223"/>
            <a:chExt cx="2849880" cy="2059305"/>
          </a:xfrm>
        </p:grpSpPr>
        <p:sp>
          <p:nvSpPr>
            <p:cNvPr id="7" name="object 7"/>
            <p:cNvSpPr/>
            <p:nvPr/>
          </p:nvSpPr>
          <p:spPr>
            <a:xfrm>
              <a:off x="1063752" y="2935223"/>
              <a:ext cx="2849880" cy="2059305"/>
            </a:xfrm>
            <a:custGeom>
              <a:avLst/>
              <a:gdLst/>
              <a:ahLst/>
              <a:cxnLst/>
              <a:rect l="l" t="t" r="r" b="b"/>
              <a:pathLst>
                <a:path w="2849879" h="2059304">
                  <a:moveTo>
                    <a:pt x="2849880" y="0"/>
                  </a:moveTo>
                  <a:lnTo>
                    <a:pt x="0" y="0"/>
                  </a:lnTo>
                  <a:lnTo>
                    <a:pt x="0" y="2058924"/>
                  </a:lnTo>
                  <a:lnTo>
                    <a:pt x="2849880" y="2058924"/>
                  </a:lnTo>
                  <a:lnTo>
                    <a:pt x="2849880" y="0"/>
                  </a:lnTo>
                  <a:close/>
                </a:path>
              </a:pathLst>
            </a:custGeom>
            <a:solidFill>
              <a:srgbClr val="A62E5C"/>
            </a:solidFill>
          </p:spPr>
          <p:txBody>
            <a:bodyPr wrap="square" lIns="0" tIns="0" rIns="0" bIns="0" rtlCol="0"/>
            <a:lstStyle/>
            <a:p>
              <a:endParaRPr/>
            </a:p>
          </p:txBody>
        </p:sp>
        <p:sp>
          <p:nvSpPr>
            <p:cNvPr id="8" name="object 8"/>
            <p:cNvSpPr/>
            <p:nvPr/>
          </p:nvSpPr>
          <p:spPr>
            <a:xfrm>
              <a:off x="1257300" y="3502151"/>
              <a:ext cx="2463165" cy="1321435"/>
            </a:xfrm>
            <a:custGeom>
              <a:avLst/>
              <a:gdLst/>
              <a:ahLst/>
              <a:cxnLst/>
              <a:rect l="l" t="t" r="r" b="b"/>
              <a:pathLst>
                <a:path w="2463165" h="1321435">
                  <a:moveTo>
                    <a:pt x="2462771" y="932688"/>
                  </a:moveTo>
                  <a:lnTo>
                    <a:pt x="0" y="932688"/>
                  </a:lnTo>
                  <a:lnTo>
                    <a:pt x="0" y="1321308"/>
                  </a:lnTo>
                  <a:lnTo>
                    <a:pt x="2462771" y="1321308"/>
                  </a:lnTo>
                  <a:lnTo>
                    <a:pt x="2462771" y="932688"/>
                  </a:lnTo>
                  <a:close/>
                </a:path>
                <a:path w="2463165" h="1321435">
                  <a:moveTo>
                    <a:pt x="2462771" y="466344"/>
                  </a:moveTo>
                  <a:lnTo>
                    <a:pt x="0" y="466344"/>
                  </a:lnTo>
                  <a:lnTo>
                    <a:pt x="0" y="853440"/>
                  </a:lnTo>
                  <a:lnTo>
                    <a:pt x="2462771" y="853440"/>
                  </a:lnTo>
                  <a:lnTo>
                    <a:pt x="2462771" y="466344"/>
                  </a:lnTo>
                  <a:close/>
                </a:path>
                <a:path w="2463165" h="1321435">
                  <a:moveTo>
                    <a:pt x="2462771" y="0"/>
                  </a:moveTo>
                  <a:lnTo>
                    <a:pt x="0" y="0"/>
                  </a:lnTo>
                  <a:lnTo>
                    <a:pt x="0" y="387096"/>
                  </a:lnTo>
                  <a:lnTo>
                    <a:pt x="2462771" y="387096"/>
                  </a:lnTo>
                  <a:lnTo>
                    <a:pt x="2462771" y="0"/>
                  </a:lnTo>
                  <a:close/>
                </a:path>
              </a:pathLst>
            </a:custGeom>
            <a:solidFill>
              <a:srgbClr val="2A9FBC"/>
            </a:solidFill>
          </p:spPr>
          <p:txBody>
            <a:bodyPr wrap="square" lIns="0" tIns="0" rIns="0" bIns="0" rtlCol="0"/>
            <a:lstStyle/>
            <a:p>
              <a:endParaRPr/>
            </a:p>
          </p:txBody>
        </p:sp>
      </p:grpSp>
      <p:sp>
        <p:nvSpPr>
          <p:cNvPr id="9" name="object 9"/>
          <p:cNvSpPr txBox="1"/>
          <p:nvPr/>
        </p:nvSpPr>
        <p:spPr>
          <a:xfrm>
            <a:off x="1063752" y="2935223"/>
            <a:ext cx="2849880" cy="2059305"/>
          </a:xfrm>
          <a:prstGeom prst="rect">
            <a:avLst/>
          </a:prstGeom>
        </p:spPr>
        <p:txBody>
          <a:bodyPr vert="horz" wrap="square" lIns="0" tIns="24130" rIns="0" bIns="0" rtlCol="0">
            <a:spAutoFit/>
          </a:bodyPr>
          <a:lstStyle/>
          <a:p>
            <a:pPr marL="1131570" marR="861694" indent="-264160">
              <a:lnSpc>
                <a:spcPct val="148600"/>
              </a:lnSpc>
              <a:spcBef>
                <a:spcPts val="190"/>
              </a:spcBef>
            </a:pPr>
            <a:r>
              <a:rPr sz="2000" spc="10" dirty="0">
                <a:solidFill>
                  <a:srgbClr val="FFFFFF"/>
                </a:solidFill>
                <a:latin typeface="Verdana"/>
                <a:cs typeface="Verdana"/>
              </a:rPr>
              <a:t>S</a:t>
            </a:r>
            <a:r>
              <a:rPr sz="2000" spc="-25" dirty="0">
                <a:solidFill>
                  <a:srgbClr val="FFFFFF"/>
                </a:solidFill>
                <a:latin typeface="Verdana"/>
                <a:cs typeface="Verdana"/>
              </a:rPr>
              <a:t>c</a:t>
            </a:r>
            <a:r>
              <a:rPr sz="2000" spc="-5" dirty="0">
                <a:solidFill>
                  <a:srgbClr val="FFFFFF"/>
                </a:solidFill>
                <a:latin typeface="Verdana"/>
                <a:cs typeface="Verdana"/>
              </a:rPr>
              <a:t>e</a:t>
            </a:r>
            <a:r>
              <a:rPr sz="2000" dirty="0">
                <a:solidFill>
                  <a:srgbClr val="FFFFFF"/>
                </a:solidFill>
                <a:latin typeface="Verdana"/>
                <a:cs typeface="Verdana"/>
              </a:rPr>
              <a:t>n</a:t>
            </a:r>
            <a:r>
              <a:rPr sz="2000" spc="-30" dirty="0">
                <a:solidFill>
                  <a:srgbClr val="FFFFFF"/>
                </a:solidFill>
                <a:latin typeface="Verdana"/>
                <a:cs typeface="Verdana"/>
              </a:rPr>
              <a:t>ar</a:t>
            </a:r>
            <a:r>
              <a:rPr sz="2000" spc="55" dirty="0">
                <a:solidFill>
                  <a:srgbClr val="FFFFFF"/>
                </a:solidFill>
                <a:latin typeface="Verdana"/>
                <a:cs typeface="Verdana"/>
              </a:rPr>
              <a:t>io  </a:t>
            </a:r>
            <a:r>
              <a:rPr sz="2000" dirty="0">
                <a:solidFill>
                  <a:srgbClr val="FFFFFF"/>
                </a:solidFill>
                <a:latin typeface="Verdana"/>
                <a:cs typeface="Verdana"/>
              </a:rPr>
              <a:t>Step  Step  Step</a:t>
            </a:r>
            <a:endParaRPr sz="2000" dirty="0">
              <a:latin typeface="Verdana"/>
              <a:cs typeface="Verdana"/>
            </a:endParaRPr>
          </a:p>
        </p:txBody>
      </p:sp>
      <p:sp>
        <p:nvSpPr>
          <p:cNvPr id="10" name="object 10"/>
          <p:cNvSpPr/>
          <p:nvPr/>
        </p:nvSpPr>
        <p:spPr>
          <a:xfrm>
            <a:off x="1063752" y="5218176"/>
            <a:ext cx="2849880" cy="1640205"/>
          </a:xfrm>
          <a:custGeom>
            <a:avLst/>
            <a:gdLst/>
            <a:ahLst/>
            <a:cxnLst/>
            <a:rect l="l" t="t" r="r" b="b"/>
            <a:pathLst>
              <a:path w="2849879" h="1640204">
                <a:moveTo>
                  <a:pt x="2849880" y="0"/>
                </a:moveTo>
                <a:lnTo>
                  <a:pt x="0" y="0"/>
                </a:lnTo>
                <a:lnTo>
                  <a:pt x="0" y="1639824"/>
                </a:lnTo>
                <a:lnTo>
                  <a:pt x="2849880" y="1639824"/>
                </a:lnTo>
                <a:lnTo>
                  <a:pt x="2849880" y="0"/>
                </a:lnTo>
                <a:close/>
              </a:path>
            </a:pathLst>
          </a:custGeom>
          <a:solidFill>
            <a:srgbClr val="A62E5C"/>
          </a:solidFill>
        </p:spPr>
        <p:txBody>
          <a:bodyPr wrap="square" lIns="0" tIns="0" rIns="0" bIns="0" rtlCol="0"/>
          <a:lstStyle/>
          <a:p>
            <a:endParaRPr/>
          </a:p>
        </p:txBody>
      </p:sp>
      <p:sp>
        <p:nvSpPr>
          <p:cNvPr id="11" name="object 11"/>
          <p:cNvSpPr txBox="1"/>
          <p:nvPr/>
        </p:nvSpPr>
        <p:spPr>
          <a:xfrm>
            <a:off x="1063752" y="5218176"/>
            <a:ext cx="2849880" cy="567055"/>
          </a:xfrm>
          <a:prstGeom prst="rect">
            <a:avLst/>
          </a:prstGeom>
          <a:solidFill>
            <a:srgbClr val="A62E5C"/>
          </a:solidFill>
        </p:spPr>
        <p:txBody>
          <a:bodyPr vert="horz" wrap="square" lIns="0" tIns="173355" rIns="0" bIns="0" rtlCol="0">
            <a:spAutoFit/>
          </a:bodyPr>
          <a:lstStyle/>
          <a:p>
            <a:pPr marL="867410">
              <a:lnSpc>
                <a:spcPct val="100000"/>
              </a:lnSpc>
              <a:spcBef>
                <a:spcPts val="1365"/>
              </a:spcBef>
            </a:pPr>
            <a:r>
              <a:rPr sz="2000" spc="5" dirty="0">
                <a:solidFill>
                  <a:srgbClr val="FFFFFF"/>
                </a:solidFill>
                <a:latin typeface="Verdana"/>
                <a:cs typeface="Verdana"/>
              </a:rPr>
              <a:t>Scenario</a:t>
            </a:r>
            <a:endParaRPr sz="2000">
              <a:latin typeface="Verdana"/>
              <a:cs typeface="Verdana"/>
            </a:endParaRPr>
          </a:p>
        </p:txBody>
      </p:sp>
      <p:sp>
        <p:nvSpPr>
          <p:cNvPr id="12" name="object 12"/>
          <p:cNvSpPr txBox="1"/>
          <p:nvPr/>
        </p:nvSpPr>
        <p:spPr>
          <a:xfrm>
            <a:off x="1257300" y="5785103"/>
            <a:ext cx="2463165" cy="38862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000" dirty="0">
                <a:solidFill>
                  <a:srgbClr val="FFFFFF"/>
                </a:solidFill>
                <a:latin typeface="Verdana"/>
                <a:cs typeface="Verdana"/>
              </a:rPr>
              <a:t>Step</a:t>
            </a:r>
            <a:endParaRPr sz="2000">
              <a:latin typeface="Verdana"/>
              <a:cs typeface="Verdana"/>
            </a:endParaRPr>
          </a:p>
        </p:txBody>
      </p:sp>
      <p:sp>
        <p:nvSpPr>
          <p:cNvPr id="13" name="object 13"/>
          <p:cNvSpPr txBox="1"/>
          <p:nvPr/>
        </p:nvSpPr>
        <p:spPr>
          <a:xfrm>
            <a:off x="1257300" y="6251447"/>
            <a:ext cx="2463165" cy="38862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000" dirty="0">
                <a:solidFill>
                  <a:srgbClr val="FFFFFF"/>
                </a:solidFill>
                <a:latin typeface="Verdana"/>
                <a:cs typeface="Verdana"/>
              </a:rPr>
              <a:t>Step</a:t>
            </a:r>
            <a:endParaRPr sz="2000">
              <a:latin typeface="Verdana"/>
              <a:cs typeface="Verdana"/>
            </a:endParaRPr>
          </a:p>
        </p:txBody>
      </p:sp>
      <p:sp>
        <p:nvSpPr>
          <p:cNvPr id="14" name="object 14"/>
          <p:cNvSpPr/>
          <p:nvPr/>
        </p:nvSpPr>
        <p:spPr>
          <a:xfrm>
            <a:off x="1257300" y="6717792"/>
            <a:ext cx="2463165" cy="140335"/>
          </a:xfrm>
          <a:custGeom>
            <a:avLst/>
            <a:gdLst/>
            <a:ahLst/>
            <a:cxnLst/>
            <a:rect l="l" t="t" r="r" b="b"/>
            <a:pathLst>
              <a:path w="2463165" h="140334">
                <a:moveTo>
                  <a:pt x="2462783" y="0"/>
                </a:moveTo>
                <a:lnTo>
                  <a:pt x="0" y="0"/>
                </a:lnTo>
                <a:lnTo>
                  <a:pt x="0" y="140207"/>
                </a:lnTo>
                <a:lnTo>
                  <a:pt x="2462783" y="140207"/>
                </a:lnTo>
                <a:lnTo>
                  <a:pt x="2462783" y="0"/>
                </a:lnTo>
                <a:close/>
              </a:path>
            </a:pathLst>
          </a:custGeom>
          <a:solidFill>
            <a:srgbClr val="2A9FBC"/>
          </a:solidFill>
        </p:spPr>
        <p:txBody>
          <a:bodyPr wrap="square" lIns="0" tIns="0" rIns="0" bIns="0" rtlCol="0"/>
          <a:lstStyle/>
          <a:p>
            <a:endParaRPr/>
          </a:p>
        </p:txBody>
      </p:sp>
      <p:sp>
        <p:nvSpPr>
          <p:cNvPr id="15" name="object 15"/>
          <p:cNvSpPr txBox="1"/>
          <p:nvPr/>
        </p:nvSpPr>
        <p:spPr>
          <a:xfrm>
            <a:off x="4504093" y="2230717"/>
            <a:ext cx="416941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05A28"/>
                </a:solidFill>
                <a:latin typeface="Verdana"/>
                <a:cs typeface="Verdana"/>
              </a:rPr>
              <a:t>Name</a:t>
            </a:r>
            <a:r>
              <a:rPr sz="2000" spc="-125" dirty="0">
                <a:solidFill>
                  <a:srgbClr val="F05A28"/>
                </a:solidFill>
                <a:latin typeface="Verdana"/>
                <a:cs typeface="Verdana"/>
              </a:rPr>
              <a:t> </a:t>
            </a:r>
            <a:r>
              <a:rPr sz="2000" spc="15" dirty="0">
                <a:solidFill>
                  <a:srgbClr val="F05A28"/>
                </a:solidFill>
                <a:latin typeface="Verdana"/>
                <a:cs typeface="Verdana"/>
              </a:rPr>
              <a:t>and</a:t>
            </a:r>
            <a:r>
              <a:rPr sz="2000" spc="-135" dirty="0">
                <a:solidFill>
                  <a:srgbClr val="F05A28"/>
                </a:solidFill>
                <a:latin typeface="Verdana"/>
                <a:cs typeface="Verdana"/>
              </a:rPr>
              <a:t> </a:t>
            </a:r>
            <a:r>
              <a:rPr sz="2000" spc="35" dirty="0">
                <a:solidFill>
                  <a:srgbClr val="F05A28"/>
                </a:solidFill>
                <a:latin typeface="Verdana"/>
                <a:cs typeface="Verdana"/>
              </a:rPr>
              <a:t>description</a:t>
            </a:r>
            <a:r>
              <a:rPr sz="2000" spc="-145" dirty="0">
                <a:solidFill>
                  <a:srgbClr val="F05A28"/>
                </a:solidFill>
                <a:latin typeface="Verdana"/>
                <a:cs typeface="Verdana"/>
              </a:rPr>
              <a:t> </a:t>
            </a:r>
            <a:r>
              <a:rPr sz="2000" spc="75" dirty="0">
                <a:solidFill>
                  <a:srgbClr val="F05A28"/>
                </a:solidFill>
                <a:latin typeface="Verdana"/>
                <a:cs typeface="Verdana"/>
              </a:rPr>
              <a:t>of</a:t>
            </a:r>
            <a:r>
              <a:rPr sz="2000" spc="-120" dirty="0">
                <a:solidFill>
                  <a:srgbClr val="F05A28"/>
                </a:solidFill>
                <a:latin typeface="Verdana"/>
                <a:cs typeface="Verdana"/>
              </a:rPr>
              <a:t> </a:t>
            </a:r>
            <a:r>
              <a:rPr sz="2000" spc="-10" dirty="0">
                <a:solidFill>
                  <a:srgbClr val="F05A28"/>
                </a:solidFill>
                <a:latin typeface="Verdana"/>
                <a:cs typeface="Verdana"/>
              </a:rPr>
              <a:t>feature</a:t>
            </a:r>
            <a:endParaRPr sz="2000" dirty="0">
              <a:latin typeface="Verdana"/>
              <a:cs typeface="Verdana"/>
            </a:endParaRPr>
          </a:p>
        </p:txBody>
      </p:sp>
      <p:sp>
        <p:nvSpPr>
          <p:cNvPr id="16" name="object 16"/>
          <p:cNvSpPr txBox="1"/>
          <p:nvPr/>
        </p:nvSpPr>
        <p:spPr>
          <a:xfrm>
            <a:off x="4504093" y="3047433"/>
            <a:ext cx="191388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A62E5C"/>
                </a:solidFill>
                <a:latin typeface="Verdana"/>
                <a:cs typeface="Verdana"/>
              </a:rPr>
              <a:t>Scenario</a:t>
            </a:r>
            <a:r>
              <a:rPr sz="2000" spc="-190" dirty="0">
                <a:solidFill>
                  <a:srgbClr val="A62E5C"/>
                </a:solidFill>
                <a:latin typeface="Verdana"/>
                <a:cs typeface="Verdana"/>
              </a:rPr>
              <a:t> </a:t>
            </a:r>
            <a:r>
              <a:rPr sz="2000" spc="-20" dirty="0">
                <a:solidFill>
                  <a:srgbClr val="A62E5C"/>
                </a:solidFill>
                <a:latin typeface="Verdana"/>
                <a:cs typeface="Verdana"/>
              </a:rPr>
              <a:t>name</a:t>
            </a:r>
            <a:endParaRPr sz="2000">
              <a:latin typeface="Verdana"/>
              <a:cs typeface="Verdana"/>
            </a:endParaRPr>
          </a:p>
        </p:txBody>
      </p:sp>
      <p:sp>
        <p:nvSpPr>
          <p:cNvPr id="17" name="object 17"/>
          <p:cNvSpPr txBox="1"/>
          <p:nvPr/>
        </p:nvSpPr>
        <p:spPr>
          <a:xfrm>
            <a:off x="4504093" y="3912251"/>
            <a:ext cx="5765800" cy="330835"/>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2A9FBC"/>
                </a:solidFill>
                <a:latin typeface="Verdana"/>
                <a:cs typeface="Verdana"/>
              </a:rPr>
              <a:t>Logical</a:t>
            </a:r>
            <a:r>
              <a:rPr sz="2000" spc="-120" dirty="0">
                <a:solidFill>
                  <a:srgbClr val="2A9FBC"/>
                </a:solidFill>
                <a:latin typeface="Verdana"/>
                <a:cs typeface="Verdana"/>
              </a:rPr>
              <a:t> </a:t>
            </a:r>
            <a:r>
              <a:rPr sz="2000" dirty="0">
                <a:solidFill>
                  <a:srgbClr val="2A9FBC"/>
                </a:solidFill>
                <a:latin typeface="Verdana"/>
                <a:cs typeface="Verdana"/>
              </a:rPr>
              <a:t>steps</a:t>
            </a:r>
            <a:r>
              <a:rPr sz="2000" spc="-114" dirty="0">
                <a:solidFill>
                  <a:srgbClr val="2A9FBC"/>
                </a:solidFill>
                <a:latin typeface="Verdana"/>
                <a:cs typeface="Verdana"/>
              </a:rPr>
              <a:t> </a:t>
            </a:r>
            <a:r>
              <a:rPr sz="2000" spc="5" dirty="0">
                <a:solidFill>
                  <a:srgbClr val="2A9FBC"/>
                </a:solidFill>
                <a:latin typeface="Verdana"/>
                <a:cs typeface="Verdana"/>
              </a:rPr>
              <a:t>(high</a:t>
            </a:r>
            <a:r>
              <a:rPr sz="2000" spc="-135" dirty="0">
                <a:solidFill>
                  <a:srgbClr val="2A9FBC"/>
                </a:solidFill>
                <a:latin typeface="Verdana"/>
                <a:cs typeface="Verdana"/>
              </a:rPr>
              <a:t> </a:t>
            </a:r>
            <a:r>
              <a:rPr sz="2000" spc="-5" dirty="0">
                <a:solidFill>
                  <a:srgbClr val="2A9FBC"/>
                </a:solidFill>
                <a:latin typeface="Verdana"/>
                <a:cs typeface="Verdana"/>
              </a:rPr>
              <a:t>level</a:t>
            </a:r>
            <a:r>
              <a:rPr sz="2000" spc="-105" dirty="0">
                <a:solidFill>
                  <a:srgbClr val="2A9FBC"/>
                </a:solidFill>
                <a:latin typeface="Verdana"/>
                <a:cs typeface="Verdana"/>
              </a:rPr>
              <a:t> </a:t>
            </a:r>
            <a:r>
              <a:rPr sz="2000" spc="135" dirty="0">
                <a:solidFill>
                  <a:srgbClr val="2A9FBC"/>
                </a:solidFill>
                <a:latin typeface="Verdana"/>
                <a:cs typeface="Verdana"/>
              </a:rPr>
              <a:t>/</a:t>
            </a:r>
            <a:r>
              <a:rPr sz="2000" spc="-120" dirty="0">
                <a:solidFill>
                  <a:srgbClr val="2A9FBC"/>
                </a:solidFill>
                <a:latin typeface="Verdana"/>
                <a:cs typeface="Verdana"/>
              </a:rPr>
              <a:t> </a:t>
            </a:r>
            <a:r>
              <a:rPr sz="2000" spc="-5" dirty="0">
                <a:solidFill>
                  <a:srgbClr val="2A9FBC"/>
                </a:solidFill>
                <a:latin typeface="Verdana"/>
                <a:cs typeface="Verdana"/>
              </a:rPr>
              <a:t>business</a:t>
            </a:r>
            <a:r>
              <a:rPr sz="2000" spc="-150" dirty="0">
                <a:solidFill>
                  <a:srgbClr val="2A9FBC"/>
                </a:solidFill>
                <a:latin typeface="Verdana"/>
                <a:cs typeface="Verdana"/>
              </a:rPr>
              <a:t> </a:t>
            </a:r>
            <a:r>
              <a:rPr sz="2000" spc="20" dirty="0">
                <a:solidFill>
                  <a:srgbClr val="2A9FBC"/>
                </a:solidFill>
                <a:latin typeface="Verdana"/>
                <a:cs typeface="Verdana"/>
              </a:rPr>
              <a:t>oriented)</a:t>
            </a:r>
            <a:endParaRPr sz="2000">
              <a:latin typeface="Verdana"/>
              <a:cs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297" y="1731817"/>
            <a:ext cx="10749915" cy="4747895"/>
          </a:xfrm>
          <a:prstGeom prst="rect">
            <a:avLst/>
          </a:prstGeom>
        </p:spPr>
        <p:txBody>
          <a:bodyPr vert="horz" wrap="square" lIns="0" tIns="13335" rIns="0" bIns="0" rtlCol="0">
            <a:spAutoFit/>
          </a:bodyPr>
          <a:lstStyle/>
          <a:p>
            <a:pPr marL="15875">
              <a:lnSpc>
                <a:spcPct val="100000"/>
              </a:lnSpc>
              <a:spcBef>
                <a:spcPts val="105"/>
              </a:spcBef>
            </a:pPr>
            <a:r>
              <a:rPr sz="2300" spc="-5" dirty="0">
                <a:solidFill>
                  <a:srgbClr val="FFFFFF"/>
                </a:solidFill>
                <a:latin typeface="Courier New"/>
                <a:cs typeface="Courier New"/>
              </a:rPr>
              <a:t>Feature:</a:t>
            </a:r>
            <a:r>
              <a:rPr sz="2300" spc="-55" dirty="0">
                <a:solidFill>
                  <a:srgbClr val="FFFFFF"/>
                </a:solidFill>
                <a:latin typeface="Courier New"/>
                <a:cs typeface="Courier New"/>
              </a:rPr>
              <a:t> </a:t>
            </a:r>
            <a:r>
              <a:rPr sz="2300" spc="-5" dirty="0">
                <a:solidFill>
                  <a:srgbClr val="FFFFFF"/>
                </a:solidFill>
                <a:latin typeface="Courier New"/>
                <a:cs typeface="Courier New"/>
              </a:rPr>
              <a:t>PlayerCharacter</a:t>
            </a:r>
            <a:endParaRPr sz="2300" dirty="0">
              <a:latin typeface="Courier New"/>
              <a:cs typeface="Courier New"/>
            </a:endParaRPr>
          </a:p>
          <a:p>
            <a:pPr marL="602615" marR="5770880">
              <a:lnSpc>
                <a:spcPct val="165200"/>
              </a:lnSpc>
            </a:pPr>
            <a:r>
              <a:rPr sz="2300" spc="-5" dirty="0">
                <a:solidFill>
                  <a:srgbClr val="FFFFFF"/>
                </a:solidFill>
                <a:latin typeface="Courier New"/>
                <a:cs typeface="Courier New"/>
              </a:rPr>
              <a:t>In order to play the</a:t>
            </a:r>
            <a:r>
              <a:rPr sz="2300" spc="-140" dirty="0">
                <a:solidFill>
                  <a:srgbClr val="FFFFFF"/>
                </a:solidFill>
                <a:latin typeface="Courier New"/>
                <a:cs typeface="Courier New"/>
              </a:rPr>
              <a:t> </a:t>
            </a:r>
            <a:r>
              <a:rPr sz="2300" spc="-5" dirty="0">
                <a:solidFill>
                  <a:srgbClr val="FFFFFF"/>
                </a:solidFill>
                <a:latin typeface="Courier New"/>
                <a:cs typeface="Courier New"/>
              </a:rPr>
              <a:t>game  As </a:t>
            </a:r>
            <a:r>
              <a:rPr sz="2300" dirty="0">
                <a:solidFill>
                  <a:srgbClr val="FFFFFF"/>
                </a:solidFill>
                <a:latin typeface="Courier New"/>
                <a:cs typeface="Courier New"/>
              </a:rPr>
              <a:t>a </a:t>
            </a:r>
            <a:r>
              <a:rPr sz="2300" spc="-5" dirty="0">
                <a:solidFill>
                  <a:srgbClr val="FFFFFF"/>
                </a:solidFill>
                <a:latin typeface="Courier New"/>
                <a:cs typeface="Courier New"/>
              </a:rPr>
              <a:t>human</a:t>
            </a:r>
            <a:r>
              <a:rPr sz="2300" spc="-90" dirty="0">
                <a:solidFill>
                  <a:srgbClr val="FFFFFF"/>
                </a:solidFill>
                <a:latin typeface="Courier New"/>
                <a:cs typeface="Courier New"/>
              </a:rPr>
              <a:t> </a:t>
            </a:r>
            <a:r>
              <a:rPr sz="2300" spc="-5" dirty="0">
                <a:solidFill>
                  <a:srgbClr val="FFFFFF"/>
                </a:solidFill>
                <a:latin typeface="Courier New"/>
                <a:cs typeface="Courier New"/>
              </a:rPr>
              <a:t>player</a:t>
            </a:r>
            <a:endParaRPr sz="2300" dirty="0">
              <a:latin typeface="Courier New"/>
              <a:cs typeface="Courier New"/>
            </a:endParaRPr>
          </a:p>
          <a:p>
            <a:pPr marL="602615">
              <a:lnSpc>
                <a:spcPct val="100000"/>
              </a:lnSpc>
              <a:spcBef>
                <a:spcPts val="1795"/>
              </a:spcBef>
            </a:pPr>
            <a:r>
              <a:rPr sz="2300" dirty="0">
                <a:solidFill>
                  <a:srgbClr val="FFFFFF"/>
                </a:solidFill>
                <a:latin typeface="Courier New"/>
                <a:cs typeface="Courier New"/>
              </a:rPr>
              <a:t>I </a:t>
            </a:r>
            <a:r>
              <a:rPr sz="2300" spc="-5" dirty="0">
                <a:solidFill>
                  <a:srgbClr val="FFFFFF"/>
                </a:solidFill>
                <a:latin typeface="Courier New"/>
                <a:cs typeface="Courier New"/>
              </a:rPr>
              <a:t>want my character attributes to be correctly</a:t>
            </a:r>
            <a:r>
              <a:rPr sz="2300" spc="-200" dirty="0">
                <a:solidFill>
                  <a:srgbClr val="FFFFFF"/>
                </a:solidFill>
                <a:latin typeface="Courier New"/>
                <a:cs typeface="Courier New"/>
              </a:rPr>
              <a:t> </a:t>
            </a:r>
            <a:r>
              <a:rPr sz="2300" spc="-5" dirty="0">
                <a:solidFill>
                  <a:srgbClr val="FFFFFF"/>
                </a:solidFill>
                <a:latin typeface="Courier New"/>
                <a:cs typeface="Courier New"/>
              </a:rPr>
              <a:t>represented</a:t>
            </a:r>
            <a:endParaRPr sz="2300" dirty="0">
              <a:latin typeface="Courier New"/>
              <a:cs typeface="Courier New"/>
            </a:endParaRPr>
          </a:p>
          <a:p>
            <a:pPr>
              <a:lnSpc>
                <a:spcPct val="100000"/>
              </a:lnSpc>
              <a:spcBef>
                <a:spcPts val="40"/>
              </a:spcBef>
            </a:pPr>
            <a:endParaRPr sz="3100" dirty="0">
              <a:latin typeface="Courier New"/>
              <a:cs typeface="Courier New"/>
            </a:endParaRPr>
          </a:p>
          <a:p>
            <a:pPr marL="12700">
              <a:lnSpc>
                <a:spcPct val="100000"/>
              </a:lnSpc>
            </a:pPr>
            <a:r>
              <a:rPr sz="3600" spc="-235" dirty="0">
                <a:solidFill>
                  <a:srgbClr val="3E3E3E"/>
                </a:solidFill>
                <a:latin typeface="Arial Black"/>
                <a:cs typeface="Arial Black"/>
              </a:rPr>
              <a:t>Header</a:t>
            </a:r>
            <a:endParaRPr sz="3600" dirty="0">
              <a:latin typeface="Arial Black"/>
              <a:cs typeface="Arial Black"/>
            </a:endParaRPr>
          </a:p>
          <a:p>
            <a:pPr marL="18415">
              <a:lnSpc>
                <a:spcPct val="100000"/>
              </a:lnSpc>
              <a:spcBef>
                <a:spcPts val="635"/>
              </a:spcBef>
            </a:pPr>
            <a:r>
              <a:rPr sz="2400" spc="25" dirty="0">
                <a:solidFill>
                  <a:srgbClr val="3E3E3E"/>
                </a:solidFill>
                <a:latin typeface="Verdana"/>
                <a:cs typeface="Verdana"/>
              </a:rPr>
              <a:t>Feature</a:t>
            </a:r>
            <a:r>
              <a:rPr sz="2400" spc="-120" dirty="0">
                <a:solidFill>
                  <a:srgbClr val="3E3E3E"/>
                </a:solidFill>
                <a:latin typeface="Verdana"/>
                <a:cs typeface="Verdana"/>
              </a:rPr>
              <a:t> </a:t>
            </a:r>
            <a:r>
              <a:rPr sz="2400" spc="-25" dirty="0">
                <a:solidFill>
                  <a:srgbClr val="3E3E3E"/>
                </a:solidFill>
                <a:latin typeface="Verdana"/>
                <a:cs typeface="Verdana"/>
              </a:rPr>
              <a:t>name</a:t>
            </a:r>
            <a:endParaRPr sz="2400" dirty="0">
              <a:latin typeface="Verdana"/>
              <a:cs typeface="Verdana"/>
            </a:endParaRPr>
          </a:p>
          <a:p>
            <a:pPr marL="18415" marR="4850765">
              <a:lnSpc>
                <a:spcPct val="162500"/>
              </a:lnSpc>
            </a:pPr>
            <a:r>
              <a:rPr sz="2400" spc="50" dirty="0">
                <a:solidFill>
                  <a:srgbClr val="3E3E3E"/>
                </a:solidFill>
                <a:latin typeface="Verdana"/>
                <a:cs typeface="Verdana"/>
              </a:rPr>
              <a:t>Free</a:t>
            </a:r>
            <a:r>
              <a:rPr sz="2400" spc="-120" dirty="0">
                <a:solidFill>
                  <a:srgbClr val="3E3E3E"/>
                </a:solidFill>
                <a:latin typeface="Verdana"/>
                <a:cs typeface="Verdana"/>
              </a:rPr>
              <a:t> </a:t>
            </a:r>
            <a:r>
              <a:rPr sz="2400" dirty="0">
                <a:solidFill>
                  <a:srgbClr val="3E3E3E"/>
                </a:solidFill>
                <a:latin typeface="Verdana"/>
                <a:cs typeface="Verdana"/>
              </a:rPr>
              <a:t>textual</a:t>
            </a:r>
            <a:r>
              <a:rPr sz="2400" spc="-120" dirty="0">
                <a:solidFill>
                  <a:srgbClr val="3E3E3E"/>
                </a:solidFill>
                <a:latin typeface="Verdana"/>
                <a:cs typeface="Verdana"/>
              </a:rPr>
              <a:t> </a:t>
            </a:r>
            <a:r>
              <a:rPr sz="2400" spc="40" dirty="0">
                <a:solidFill>
                  <a:srgbClr val="3E3E3E"/>
                </a:solidFill>
                <a:latin typeface="Verdana"/>
                <a:cs typeface="Verdana"/>
              </a:rPr>
              <a:t>description</a:t>
            </a:r>
            <a:r>
              <a:rPr sz="2400" spc="-114" dirty="0">
                <a:solidFill>
                  <a:srgbClr val="3E3E3E"/>
                </a:solidFill>
                <a:latin typeface="Verdana"/>
                <a:cs typeface="Verdana"/>
              </a:rPr>
              <a:t> </a:t>
            </a:r>
            <a:r>
              <a:rPr sz="2400" spc="85" dirty="0">
                <a:solidFill>
                  <a:srgbClr val="3E3E3E"/>
                </a:solidFill>
                <a:latin typeface="Verdana"/>
                <a:cs typeface="Verdana"/>
              </a:rPr>
              <a:t>of</a:t>
            </a:r>
            <a:r>
              <a:rPr sz="2400" spc="-120" dirty="0">
                <a:solidFill>
                  <a:srgbClr val="3E3E3E"/>
                </a:solidFill>
                <a:latin typeface="Verdana"/>
                <a:cs typeface="Verdana"/>
              </a:rPr>
              <a:t> </a:t>
            </a:r>
            <a:r>
              <a:rPr sz="2400" spc="5" dirty="0">
                <a:solidFill>
                  <a:srgbClr val="3E3E3E"/>
                </a:solidFill>
                <a:latin typeface="Verdana"/>
                <a:cs typeface="Verdana"/>
              </a:rPr>
              <a:t>the</a:t>
            </a:r>
            <a:r>
              <a:rPr sz="2400" spc="-114" dirty="0">
                <a:solidFill>
                  <a:srgbClr val="3E3E3E"/>
                </a:solidFill>
                <a:latin typeface="Verdana"/>
                <a:cs typeface="Verdana"/>
              </a:rPr>
              <a:t> </a:t>
            </a:r>
            <a:r>
              <a:rPr sz="2400" spc="5" dirty="0">
                <a:solidFill>
                  <a:srgbClr val="3E3E3E"/>
                </a:solidFill>
                <a:latin typeface="Verdana"/>
                <a:cs typeface="Verdana"/>
              </a:rPr>
              <a:t>feature  </a:t>
            </a:r>
            <a:r>
              <a:rPr sz="2400" spc="75" dirty="0">
                <a:solidFill>
                  <a:srgbClr val="3E3E3E"/>
                </a:solidFill>
                <a:latin typeface="Verdana"/>
                <a:cs typeface="Verdana"/>
              </a:rPr>
              <a:t>Any</a:t>
            </a:r>
            <a:r>
              <a:rPr sz="2400" spc="-120" dirty="0">
                <a:solidFill>
                  <a:srgbClr val="3E3E3E"/>
                </a:solidFill>
                <a:latin typeface="Verdana"/>
                <a:cs typeface="Verdana"/>
              </a:rPr>
              <a:t> </a:t>
            </a:r>
            <a:r>
              <a:rPr sz="2400" spc="15" dirty="0">
                <a:solidFill>
                  <a:srgbClr val="3E3E3E"/>
                </a:solidFill>
                <a:latin typeface="Verdana"/>
                <a:cs typeface="Verdana"/>
              </a:rPr>
              <a:t>format</a:t>
            </a:r>
            <a:r>
              <a:rPr sz="2400" spc="-114" dirty="0">
                <a:solidFill>
                  <a:srgbClr val="3E3E3E"/>
                </a:solidFill>
                <a:latin typeface="Verdana"/>
                <a:cs typeface="Verdana"/>
              </a:rPr>
              <a:t> </a:t>
            </a:r>
            <a:r>
              <a:rPr sz="2400" spc="160" dirty="0">
                <a:solidFill>
                  <a:srgbClr val="3E3E3E"/>
                </a:solidFill>
                <a:latin typeface="Verdana"/>
                <a:cs typeface="Verdana"/>
              </a:rPr>
              <a:t>/</a:t>
            </a:r>
            <a:r>
              <a:rPr sz="2400" spc="-120" dirty="0">
                <a:solidFill>
                  <a:srgbClr val="3E3E3E"/>
                </a:solidFill>
                <a:latin typeface="Verdana"/>
                <a:cs typeface="Verdana"/>
              </a:rPr>
              <a:t> </a:t>
            </a:r>
            <a:r>
              <a:rPr sz="2400" spc="-5" dirty="0">
                <a:solidFill>
                  <a:srgbClr val="3E3E3E"/>
                </a:solidFill>
                <a:latin typeface="Verdana"/>
                <a:cs typeface="Verdana"/>
              </a:rPr>
              <a:t>number</a:t>
            </a:r>
            <a:r>
              <a:rPr sz="2400" spc="-114" dirty="0">
                <a:solidFill>
                  <a:srgbClr val="3E3E3E"/>
                </a:solidFill>
                <a:latin typeface="Verdana"/>
                <a:cs typeface="Verdana"/>
              </a:rPr>
              <a:t> </a:t>
            </a:r>
            <a:r>
              <a:rPr sz="2400" spc="85" dirty="0">
                <a:solidFill>
                  <a:srgbClr val="3E3E3E"/>
                </a:solidFill>
                <a:latin typeface="Verdana"/>
                <a:cs typeface="Verdana"/>
              </a:rPr>
              <a:t>of</a:t>
            </a:r>
            <a:r>
              <a:rPr sz="2400" spc="-120" dirty="0">
                <a:solidFill>
                  <a:srgbClr val="3E3E3E"/>
                </a:solidFill>
                <a:latin typeface="Verdana"/>
                <a:cs typeface="Verdana"/>
              </a:rPr>
              <a:t> </a:t>
            </a:r>
            <a:r>
              <a:rPr sz="2400" spc="-5" dirty="0">
                <a:solidFill>
                  <a:srgbClr val="3E3E3E"/>
                </a:solidFill>
                <a:latin typeface="Verdana"/>
                <a:cs typeface="Verdana"/>
              </a:rPr>
              <a:t>lines</a:t>
            </a:r>
            <a:endParaRPr sz="2400" dirty="0">
              <a:latin typeface="Verdana"/>
              <a:cs typeface="Verdana"/>
            </a:endParaRPr>
          </a:p>
        </p:txBody>
      </p:sp>
      <p:sp>
        <p:nvSpPr>
          <p:cNvPr id="3" name="object 2">
            <a:extLst>
              <a:ext uri="{FF2B5EF4-FFF2-40B4-BE49-F238E27FC236}">
                <a16:creationId xmlns:a16="http://schemas.microsoft.com/office/drawing/2014/main" id="{978813D7-4B25-438D-9EA8-EC2BB19EC017}"/>
              </a:ext>
            </a:extLst>
          </p:cNvPr>
          <p:cNvSpPr/>
          <p:nvPr/>
        </p:nvSpPr>
        <p:spPr>
          <a:xfrm>
            <a:off x="0" y="-38436"/>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chemeClr val="accent4">
              <a:lumMod val="60000"/>
              <a:lumOff val="40000"/>
            </a:schemeClr>
          </a:solidFill>
        </p:spPr>
        <p:txBody>
          <a:bodyPr wrap="square" lIns="0" tIns="0" rIns="0" bIns="0" rtlCol="0"/>
          <a:lstStyle/>
          <a:p>
            <a:endParaRPr/>
          </a:p>
        </p:txBody>
      </p:sp>
      <p:sp>
        <p:nvSpPr>
          <p:cNvPr id="4" name="object 15">
            <a:extLst>
              <a:ext uri="{FF2B5EF4-FFF2-40B4-BE49-F238E27FC236}">
                <a16:creationId xmlns:a16="http://schemas.microsoft.com/office/drawing/2014/main" id="{1A44A33F-BA48-4140-BBB2-1960D0B3CB94}"/>
              </a:ext>
            </a:extLst>
          </p:cNvPr>
          <p:cNvSpPr txBox="1"/>
          <p:nvPr/>
        </p:nvSpPr>
        <p:spPr>
          <a:xfrm>
            <a:off x="1131306" y="1566399"/>
            <a:ext cx="8275022" cy="962443"/>
          </a:xfrm>
          <a:prstGeom prst="rect">
            <a:avLst/>
          </a:prstGeom>
        </p:spPr>
        <p:txBody>
          <a:bodyPr vert="horz" wrap="square" lIns="0" tIns="13335" rIns="0" bIns="0" rtlCol="0">
            <a:spAutoFit/>
          </a:bodyPr>
          <a:lstStyle/>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Feature: </a:t>
            </a:r>
            <a:r>
              <a:rPr lang="en-IN" sz="2000" dirty="0">
                <a:solidFill>
                  <a:schemeClr val="bg1"/>
                </a:solidFill>
                <a:latin typeface="Verdana" panose="020B0604030504040204" pitchFamily="34" charset="0"/>
                <a:ea typeface="Verdana" panose="020B0604030504040204" pitchFamily="34" charset="0"/>
              </a:rPr>
              <a:t>Credit Card Properties</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As a new credit card holder</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I want my credit card attributes to be correctly represented</a:t>
            </a:r>
            <a:endParaRPr sz="2000" dirty="0">
              <a:solidFill>
                <a:schemeClr val="bg1"/>
              </a:solidFill>
              <a:latin typeface="Verdana" panose="020B0604030504040204" pitchFamily="34" charset="0"/>
              <a:ea typeface="Verdan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297" y="1731817"/>
            <a:ext cx="10749915" cy="3151247"/>
          </a:xfrm>
          <a:prstGeom prst="rect">
            <a:avLst/>
          </a:prstGeom>
        </p:spPr>
        <p:txBody>
          <a:bodyPr vert="horz" wrap="square" lIns="0" tIns="13335" rIns="0" bIns="0" rtlCol="0">
            <a:spAutoFit/>
          </a:bodyPr>
          <a:lstStyle/>
          <a:p>
            <a:pPr marL="15875">
              <a:lnSpc>
                <a:spcPct val="100000"/>
              </a:lnSpc>
              <a:spcBef>
                <a:spcPts val="105"/>
              </a:spcBef>
            </a:pPr>
            <a:r>
              <a:rPr sz="2300" spc="-5" dirty="0">
                <a:solidFill>
                  <a:srgbClr val="FFFFFF"/>
                </a:solidFill>
                <a:latin typeface="Courier New"/>
                <a:cs typeface="Courier New"/>
              </a:rPr>
              <a:t>Feature:</a:t>
            </a:r>
            <a:r>
              <a:rPr sz="2300" spc="-55" dirty="0">
                <a:solidFill>
                  <a:srgbClr val="FFFFFF"/>
                </a:solidFill>
                <a:latin typeface="Courier New"/>
                <a:cs typeface="Courier New"/>
              </a:rPr>
              <a:t> </a:t>
            </a:r>
            <a:r>
              <a:rPr sz="2300" spc="-5" dirty="0">
                <a:solidFill>
                  <a:srgbClr val="FFFFFF"/>
                </a:solidFill>
                <a:latin typeface="Courier New"/>
                <a:cs typeface="Courier New"/>
              </a:rPr>
              <a:t>PlayerCharacter</a:t>
            </a:r>
            <a:endParaRPr sz="2300" dirty="0">
              <a:latin typeface="Courier New"/>
              <a:cs typeface="Courier New"/>
            </a:endParaRPr>
          </a:p>
          <a:p>
            <a:pPr marL="602615" marR="5770880">
              <a:lnSpc>
                <a:spcPct val="165200"/>
              </a:lnSpc>
            </a:pPr>
            <a:r>
              <a:rPr sz="2300" spc="-5" dirty="0">
                <a:solidFill>
                  <a:srgbClr val="FFFFFF"/>
                </a:solidFill>
                <a:latin typeface="Courier New"/>
                <a:cs typeface="Courier New"/>
              </a:rPr>
              <a:t>In order to play the</a:t>
            </a:r>
            <a:r>
              <a:rPr sz="2300" spc="-140" dirty="0">
                <a:solidFill>
                  <a:srgbClr val="FFFFFF"/>
                </a:solidFill>
                <a:latin typeface="Courier New"/>
                <a:cs typeface="Courier New"/>
              </a:rPr>
              <a:t> </a:t>
            </a:r>
            <a:r>
              <a:rPr sz="2300" spc="-5" dirty="0">
                <a:solidFill>
                  <a:srgbClr val="FFFFFF"/>
                </a:solidFill>
                <a:latin typeface="Courier New"/>
                <a:cs typeface="Courier New"/>
              </a:rPr>
              <a:t>game  As </a:t>
            </a:r>
            <a:r>
              <a:rPr sz="2300" dirty="0">
                <a:solidFill>
                  <a:srgbClr val="FFFFFF"/>
                </a:solidFill>
                <a:latin typeface="Courier New"/>
                <a:cs typeface="Courier New"/>
              </a:rPr>
              <a:t>a </a:t>
            </a:r>
            <a:r>
              <a:rPr sz="2300" spc="-5" dirty="0">
                <a:solidFill>
                  <a:srgbClr val="FFFFFF"/>
                </a:solidFill>
                <a:latin typeface="Courier New"/>
                <a:cs typeface="Courier New"/>
              </a:rPr>
              <a:t>human</a:t>
            </a:r>
            <a:r>
              <a:rPr sz="2300" spc="-90" dirty="0">
                <a:solidFill>
                  <a:srgbClr val="FFFFFF"/>
                </a:solidFill>
                <a:latin typeface="Courier New"/>
                <a:cs typeface="Courier New"/>
              </a:rPr>
              <a:t> </a:t>
            </a:r>
            <a:r>
              <a:rPr sz="2300" spc="-5" dirty="0">
                <a:solidFill>
                  <a:srgbClr val="FFFFFF"/>
                </a:solidFill>
                <a:latin typeface="Courier New"/>
                <a:cs typeface="Courier New"/>
              </a:rPr>
              <a:t>player</a:t>
            </a:r>
            <a:endParaRPr sz="2300" dirty="0">
              <a:latin typeface="Courier New"/>
              <a:cs typeface="Courier New"/>
            </a:endParaRPr>
          </a:p>
          <a:p>
            <a:pPr marL="602615">
              <a:lnSpc>
                <a:spcPct val="100000"/>
              </a:lnSpc>
              <a:spcBef>
                <a:spcPts val="1795"/>
              </a:spcBef>
            </a:pPr>
            <a:r>
              <a:rPr sz="2300" dirty="0">
                <a:solidFill>
                  <a:srgbClr val="FFFFFF"/>
                </a:solidFill>
                <a:latin typeface="Courier New"/>
                <a:cs typeface="Courier New"/>
              </a:rPr>
              <a:t>I </a:t>
            </a:r>
            <a:r>
              <a:rPr sz="2300" spc="-5" dirty="0">
                <a:solidFill>
                  <a:srgbClr val="FFFFFF"/>
                </a:solidFill>
                <a:latin typeface="Courier New"/>
                <a:cs typeface="Courier New"/>
              </a:rPr>
              <a:t>want my character attributes to be correctly</a:t>
            </a:r>
            <a:r>
              <a:rPr sz="2300" spc="-200" dirty="0">
                <a:solidFill>
                  <a:srgbClr val="FFFFFF"/>
                </a:solidFill>
                <a:latin typeface="Courier New"/>
                <a:cs typeface="Courier New"/>
              </a:rPr>
              <a:t> </a:t>
            </a:r>
            <a:r>
              <a:rPr sz="2300" spc="-5" dirty="0">
                <a:solidFill>
                  <a:srgbClr val="FFFFFF"/>
                </a:solidFill>
                <a:latin typeface="Courier New"/>
                <a:cs typeface="Courier New"/>
              </a:rPr>
              <a:t>represented</a:t>
            </a:r>
            <a:endParaRPr sz="2300" dirty="0">
              <a:latin typeface="Courier New"/>
              <a:cs typeface="Courier New"/>
            </a:endParaRPr>
          </a:p>
          <a:p>
            <a:pPr>
              <a:lnSpc>
                <a:spcPct val="100000"/>
              </a:lnSpc>
              <a:spcBef>
                <a:spcPts val="40"/>
              </a:spcBef>
            </a:pPr>
            <a:endParaRPr sz="3100" dirty="0">
              <a:latin typeface="Courier New"/>
              <a:cs typeface="Courier New"/>
            </a:endParaRPr>
          </a:p>
          <a:p>
            <a:pPr marL="12700">
              <a:lnSpc>
                <a:spcPct val="100000"/>
              </a:lnSpc>
            </a:pPr>
            <a:r>
              <a:rPr lang="en-IN" sz="3600" spc="-235" dirty="0">
                <a:solidFill>
                  <a:srgbClr val="3E3E3E"/>
                </a:solidFill>
                <a:latin typeface="Arial Black"/>
              </a:rPr>
              <a:t>Format-less header </a:t>
            </a:r>
            <a:endParaRPr sz="3600" spc="-235" dirty="0">
              <a:solidFill>
                <a:srgbClr val="3E3E3E"/>
              </a:solidFill>
              <a:latin typeface="Arial Black"/>
            </a:endParaRPr>
          </a:p>
        </p:txBody>
      </p:sp>
      <p:sp>
        <p:nvSpPr>
          <p:cNvPr id="3" name="object 2">
            <a:extLst>
              <a:ext uri="{FF2B5EF4-FFF2-40B4-BE49-F238E27FC236}">
                <a16:creationId xmlns:a16="http://schemas.microsoft.com/office/drawing/2014/main" id="{978813D7-4B25-438D-9EA8-EC2BB19EC017}"/>
              </a:ext>
            </a:extLst>
          </p:cNvPr>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chemeClr val="accent4">
              <a:lumMod val="60000"/>
              <a:lumOff val="40000"/>
            </a:schemeClr>
          </a:solidFill>
        </p:spPr>
        <p:txBody>
          <a:bodyPr wrap="square" lIns="0" tIns="0" rIns="0" bIns="0" rtlCol="0"/>
          <a:lstStyle/>
          <a:p>
            <a:endParaRPr/>
          </a:p>
        </p:txBody>
      </p:sp>
      <p:sp>
        <p:nvSpPr>
          <p:cNvPr id="4" name="object 15">
            <a:extLst>
              <a:ext uri="{FF2B5EF4-FFF2-40B4-BE49-F238E27FC236}">
                <a16:creationId xmlns:a16="http://schemas.microsoft.com/office/drawing/2014/main" id="{1A44A33F-BA48-4140-BBB2-1960D0B3CB94}"/>
              </a:ext>
            </a:extLst>
          </p:cNvPr>
          <p:cNvSpPr txBox="1"/>
          <p:nvPr/>
        </p:nvSpPr>
        <p:spPr>
          <a:xfrm>
            <a:off x="1191266" y="999919"/>
            <a:ext cx="8275022" cy="2193549"/>
          </a:xfrm>
          <a:prstGeom prst="rect">
            <a:avLst/>
          </a:prstGeom>
        </p:spPr>
        <p:txBody>
          <a:bodyPr vert="horz" wrap="square" lIns="0" tIns="13335" rIns="0" bIns="0" rtlCol="0">
            <a:spAutoFit/>
          </a:bodyPr>
          <a:lstStyle/>
          <a:p>
            <a:pPr marL="12700">
              <a:lnSpc>
                <a:spcPct val="100000"/>
              </a:lnSpc>
              <a:spcBef>
                <a:spcPts val="105"/>
              </a:spcBef>
            </a:pPr>
            <a:r>
              <a:rPr lang="en-US" sz="2400" dirty="0">
                <a:solidFill>
                  <a:schemeClr val="bg1"/>
                </a:solidFill>
                <a:latin typeface="Verdana" panose="020B0604030504040204" pitchFamily="34" charset="0"/>
                <a:ea typeface="Verdana" panose="020B0604030504040204" pitchFamily="34" charset="0"/>
              </a:rPr>
              <a:t>Feature: </a:t>
            </a:r>
            <a:r>
              <a:rPr lang="en-IN" sz="2400" dirty="0">
                <a:solidFill>
                  <a:schemeClr val="bg1"/>
                </a:solidFill>
              </a:rPr>
              <a:t>Credit Card Properties</a:t>
            </a:r>
          </a:p>
          <a:p>
            <a:pPr marL="12700">
              <a:lnSpc>
                <a:spcPct val="100000"/>
              </a:lnSpc>
              <a:spcBef>
                <a:spcPts val="105"/>
              </a:spcBef>
            </a:pPr>
            <a:endParaRPr lang="en-US" sz="2000" dirty="0">
              <a:solidFill>
                <a:schemeClr val="bg1"/>
              </a:solidFill>
            </a:endParaRPr>
          </a:p>
          <a:p>
            <a:pPr marL="12700">
              <a:lnSpc>
                <a:spcPct val="100000"/>
              </a:lnSpc>
              <a:spcBef>
                <a:spcPts val="105"/>
              </a:spcBef>
            </a:pPr>
            <a:r>
              <a:rPr lang="en-US" sz="2400" dirty="0">
                <a:solidFill>
                  <a:schemeClr val="bg1"/>
                </a:solidFill>
              </a:rPr>
              <a:t>In the current world, the volume of credit cards are increasing at an exponential rate. This is very critical to have all the card information should be secured in a well defined manner, for example Credit card should be active after creation.</a:t>
            </a:r>
            <a:endParaRPr sz="2400" dirty="0">
              <a:solidFill>
                <a:schemeClr val="bg1"/>
              </a:solidFill>
            </a:endParaRPr>
          </a:p>
        </p:txBody>
      </p:sp>
    </p:spTree>
    <p:extLst>
      <p:ext uri="{BB962C8B-B14F-4D97-AF65-F5344CB8AC3E}">
        <p14:creationId xmlns:p14="http://schemas.microsoft.com/office/powerpoint/2010/main" val="2029685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4708" y="1970532"/>
            <a:ext cx="2551176" cy="2159507"/>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4875276" y="1825751"/>
            <a:ext cx="2441448" cy="244754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622792" y="1840992"/>
            <a:ext cx="2415540" cy="2417063"/>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153668" y="4545139"/>
            <a:ext cx="2367280" cy="941069"/>
          </a:xfrm>
          <a:prstGeom prst="rect">
            <a:avLst/>
          </a:prstGeom>
        </p:spPr>
        <p:txBody>
          <a:bodyPr vert="horz" wrap="square" lIns="0" tIns="12700" rIns="0" bIns="0" rtlCol="0">
            <a:spAutoFit/>
          </a:bodyPr>
          <a:lstStyle/>
          <a:p>
            <a:pPr marL="12700" marR="5080" algn="ctr">
              <a:lnSpc>
                <a:spcPct val="100000"/>
              </a:lnSpc>
              <a:spcBef>
                <a:spcPts val="100"/>
              </a:spcBef>
            </a:pPr>
            <a:r>
              <a:rPr sz="2000" spc="100" dirty="0">
                <a:solidFill>
                  <a:srgbClr val="3E3E3E"/>
                </a:solidFill>
                <a:latin typeface="Verdana"/>
                <a:cs typeface="Verdana"/>
              </a:rPr>
              <a:t>Who </a:t>
            </a:r>
            <a:r>
              <a:rPr sz="2000" spc="20" dirty="0">
                <a:solidFill>
                  <a:srgbClr val="3E3E3E"/>
                </a:solidFill>
                <a:latin typeface="Verdana"/>
                <a:cs typeface="Verdana"/>
              </a:rPr>
              <a:t>benefits </a:t>
            </a:r>
            <a:r>
              <a:rPr sz="2000" spc="35" dirty="0">
                <a:solidFill>
                  <a:srgbClr val="3E3E3E"/>
                </a:solidFill>
                <a:latin typeface="Verdana"/>
                <a:cs typeface="Verdana"/>
              </a:rPr>
              <a:t>or</a:t>
            </a:r>
            <a:r>
              <a:rPr sz="2000" spc="-525" dirty="0">
                <a:solidFill>
                  <a:srgbClr val="3E3E3E"/>
                </a:solidFill>
                <a:latin typeface="Verdana"/>
                <a:cs typeface="Verdana"/>
              </a:rPr>
              <a:t> </a:t>
            </a:r>
            <a:r>
              <a:rPr sz="2000" spc="-10" dirty="0">
                <a:solidFill>
                  <a:srgbClr val="3E3E3E"/>
                </a:solidFill>
                <a:latin typeface="Verdana"/>
                <a:cs typeface="Verdana"/>
              </a:rPr>
              <a:t>is  </a:t>
            </a:r>
            <a:r>
              <a:rPr sz="2000" dirty="0">
                <a:solidFill>
                  <a:srgbClr val="3E3E3E"/>
                </a:solidFill>
                <a:latin typeface="Verdana"/>
                <a:cs typeface="Verdana"/>
              </a:rPr>
              <a:t>interested in </a:t>
            </a:r>
            <a:r>
              <a:rPr sz="2000" spc="-5" dirty="0">
                <a:solidFill>
                  <a:srgbClr val="3E3E3E"/>
                </a:solidFill>
                <a:latin typeface="Verdana"/>
                <a:cs typeface="Verdana"/>
              </a:rPr>
              <a:t>this  </a:t>
            </a:r>
            <a:r>
              <a:rPr sz="2000" spc="-30" dirty="0">
                <a:solidFill>
                  <a:srgbClr val="3E3E3E"/>
                </a:solidFill>
                <a:latin typeface="Verdana"/>
                <a:cs typeface="Verdana"/>
              </a:rPr>
              <a:t>feature?</a:t>
            </a:r>
            <a:endParaRPr sz="2000">
              <a:latin typeface="Verdana"/>
              <a:cs typeface="Verdana"/>
            </a:endParaRPr>
          </a:p>
        </p:txBody>
      </p:sp>
      <p:sp>
        <p:nvSpPr>
          <p:cNvPr id="6" name="object 6"/>
          <p:cNvSpPr txBox="1">
            <a:spLocks noGrp="1"/>
          </p:cNvSpPr>
          <p:nvPr>
            <p:ph type="title"/>
          </p:nvPr>
        </p:nvSpPr>
        <p:spPr>
          <a:xfrm>
            <a:off x="3283534" y="519061"/>
            <a:ext cx="5537835" cy="574040"/>
          </a:xfrm>
          <a:prstGeom prst="rect">
            <a:avLst/>
          </a:prstGeom>
        </p:spPr>
        <p:txBody>
          <a:bodyPr vert="horz" wrap="square" lIns="0" tIns="12700" rIns="0" bIns="0" rtlCol="0">
            <a:spAutoFit/>
          </a:bodyPr>
          <a:lstStyle/>
          <a:p>
            <a:pPr marL="12700">
              <a:lnSpc>
                <a:spcPct val="100000"/>
              </a:lnSpc>
              <a:spcBef>
                <a:spcPts val="100"/>
              </a:spcBef>
            </a:pPr>
            <a:r>
              <a:rPr spc="-130" dirty="0">
                <a:solidFill>
                  <a:srgbClr val="3E3E3E"/>
                </a:solidFill>
              </a:rPr>
              <a:t>Writing </a:t>
            </a:r>
            <a:r>
              <a:rPr spc="-235" dirty="0">
                <a:solidFill>
                  <a:srgbClr val="3E3E3E"/>
                </a:solidFill>
              </a:rPr>
              <a:t>Feature</a:t>
            </a:r>
            <a:r>
              <a:rPr spc="-225" dirty="0">
                <a:solidFill>
                  <a:srgbClr val="3E3E3E"/>
                </a:solidFill>
              </a:rPr>
              <a:t> </a:t>
            </a:r>
            <a:r>
              <a:rPr spc="-260" dirty="0">
                <a:solidFill>
                  <a:srgbClr val="3E3E3E"/>
                </a:solidFill>
              </a:rPr>
              <a:t>Headers</a:t>
            </a:r>
          </a:p>
        </p:txBody>
      </p:sp>
      <p:sp>
        <p:nvSpPr>
          <p:cNvPr id="7" name="object 7"/>
          <p:cNvSpPr txBox="1"/>
          <p:nvPr/>
        </p:nvSpPr>
        <p:spPr>
          <a:xfrm>
            <a:off x="4792076" y="4545139"/>
            <a:ext cx="2625090" cy="636270"/>
          </a:xfrm>
          <a:prstGeom prst="rect">
            <a:avLst/>
          </a:prstGeom>
        </p:spPr>
        <p:txBody>
          <a:bodyPr vert="horz" wrap="square" lIns="0" tIns="12700" rIns="0" bIns="0" rtlCol="0">
            <a:spAutoFit/>
          </a:bodyPr>
          <a:lstStyle/>
          <a:p>
            <a:pPr marL="12700" marR="5080" indent="815340">
              <a:lnSpc>
                <a:spcPct val="100000"/>
              </a:lnSpc>
              <a:spcBef>
                <a:spcPts val="100"/>
              </a:spcBef>
            </a:pPr>
            <a:r>
              <a:rPr sz="2000" spc="50" dirty="0">
                <a:solidFill>
                  <a:srgbClr val="3E3E3E"/>
                </a:solidFill>
                <a:latin typeface="Verdana"/>
                <a:cs typeface="Verdana"/>
              </a:rPr>
              <a:t>What </a:t>
            </a:r>
            <a:r>
              <a:rPr sz="2000" spc="-10" dirty="0">
                <a:solidFill>
                  <a:srgbClr val="3E3E3E"/>
                </a:solidFill>
                <a:latin typeface="Verdana"/>
                <a:cs typeface="Verdana"/>
              </a:rPr>
              <a:t>is  </a:t>
            </a:r>
            <a:r>
              <a:rPr sz="2000" spc="-70" dirty="0">
                <a:solidFill>
                  <a:srgbClr val="3E3E3E"/>
                </a:solidFill>
                <a:latin typeface="Verdana"/>
                <a:cs typeface="Verdana"/>
              </a:rPr>
              <a:t>r</a:t>
            </a:r>
            <a:r>
              <a:rPr sz="2000" spc="30" dirty="0">
                <a:solidFill>
                  <a:srgbClr val="3E3E3E"/>
                </a:solidFill>
                <a:latin typeface="Verdana"/>
                <a:cs typeface="Verdana"/>
              </a:rPr>
              <a:t>eq</a:t>
            </a:r>
            <a:r>
              <a:rPr sz="2000" spc="35" dirty="0">
                <a:solidFill>
                  <a:srgbClr val="3E3E3E"/>
                </a:solidFill>
                <a:latin typeface="Verdana"/>
                <a:cs typeface="Verdana"/>
              </a:rPr>
              <a:t>u</a:t>
            </a:r>
            <a:r>
              <a:rPr sz="2000" spc="-5" dirty="0">
                <a:solidFill>
                  <a:srgbClr val="3E3E3E"/>
                </a:solidFill>
                <a:latin typeface="Verdana"/>
                <a:cs typeface="Verdana"/>
              </a:rPr>
              <a:t>i</a:t>
            </a:r>
            <a:r>
              <a:rPr sz="2000" spc="-45" dirty="0">
                <a:solidFill>
                  <a:srgbClr val="3E3E3E"/>
                </a:solidFill>
                <a:latin typeface="Verdana"/>
                <a:cs typeface="Verdana"/>
              </a:rPr>
              <a:t>r</a:t>
            </a:r>
            <a:r>
              <a:rPr sz="2000" spc="90" dirty="0">
                <a:solidFill>
                  <a:srgbClr val="3E3E3E"/>
                </a:solidFill>
                <a:latin typeface="Verdana"/>
                <a:cs typeface="Verdana"/>
              </a:rPr>
              <a:t>ed</a:t>
            </a:r>
            <a:r>
              <a:rPr sz="2000" spc="-35" dirty="0">
                <a:solidFill>
                  <a:srgbClr val="3E3E3E"/>
                </a:solidFill>
                <a:latin typeface="Verdana"/>
                <a:cs typeface="Verdana"/>
              </a:rPr>
              <a:t>/n</a:t>
            </a:r>
            <a:r>
              <a:rPr sz="2000" spc="60" dirty="0">
                <a:solidFill>
                  <a:srgbClr val="3E3E3E"/>
                </a:solidFill>
                <a:latin typeface="Verdana"/>
                <a:cs typeface="Verdana"/>
              </a:rPr>
              <a:t>e</a:t>
            </a:r>
            <a:r>
              <a:rPr sz="2000" spc="10" dirty="0">
                <a:solidFill>
                  <a:srgbClr val="3E3E3E"/>
                </a:solidFill>
                <a:latin typeface="Verdana"/>
                <a:cs typeface="Verdana"/>
              </a:rPr>
              <a:t>c</a:t>
            </a:r>
            <a:r>
              <a:rPr sz="2000" spc="-15" dirty="0">
                <a:solidFill>
                  <a:srgbClr val="3E3E3E"/>
                </a:solidFill>
                <a:latin typeface="Verdana"/>
                <a:cs typeface="Verdana"/>
              </a:rPr>
              <a:t>e</a:t>
            </a:r>
            <a:r>
              <a:rPr sz="2000" spc="-30" dirty="0">
                <a:solidFill>
                  <a:srgbClr val="3E3E3E"/>
                </a:solidFill>
                <a:latin typeface="Verdana"/>
                <a:cs typeface="Verdana"/>
              </a:rPr>
              <a:t>s</a:t>
            </a:r>
            <a:r>
              <a:rPr sz="2000" spc="-50" dirty="0">
                <a:solidFill>
                  <a:srgbClr val="3E3E3E"/>
                </a:solidFill>
                <a:latin typeface="Verdana"/>
                <a:cs typeface="Verdana"/>
              </a:rPr>
              <a:t>s</a:t>
            </a:r>
            <a:r>
              <a:rPr sz="2000" spc="-30" dirty="0">
                <a:solidFill>
                  <a:srgbClr val="3E3E3E"/>
                </a:solidFill>
                <a:latin typeface="Verdana"/>
                <a:cs typeface="Verdana"/>
              </a:rPr>
              <a:t>ar</a:t>
            </a:r>
            <a:r>
              <a:rPr sz="2000" spc="-25" dirty="0">
                <a:solidFill>
                  <a:srgbClr val="3E3E3E"/>
                </a:solidFill>
                <a:latin typeface="Verdana"/>
                <a:cs typeface="Verdana"/>
              </a:rPr>
              <a:t>y</a:t>
            </a:r>
            <a:r>
              <a:rPr sz="2000" spc="-10" dirty="0">
                <a:solidFill>
                  <a:srgbClr val="3E3E3E"/>
                </a:solidFill>
                <a:latin typeface="Verdana"/>
                <a:cs typeface="Verdana"/>
              </a:rPr>
              <a:t>?</a:t>
            </a:r>
            <a:endParaRPr sz="2000">
              <a:latin typeface="Verdana"/>
              <a:cs typeface="Verdana"/>
            </a:endParaRPr>
          </a:p>
        </p:txBody>
      </p:sp>
      <p:sp>
        <p:nvSpPr>
          <p:cNvPr id="8" name="object 8"/>
          <p:cNvSpPr txBox="1"/>
          <p:nvPr/>
        </p:nvSpPr>
        <p:spPr>
          <a:xfrm>
            <a:off x="8520363" y="4545139"/>
            <a:ext cx="2618105" cy="636270"/>
          </a:xfrm>
          <a:prstGeom prst="rect">
            <a:avLst/>
          </a:prstGeom>
        </p:spPr>
        <p:txBody>
          <a:bodyPr vert="horz" wrap="square" lIns="0" tIns="12700" rIns="0" bIns="0" rtlCol="0">
            <a:spAutoFit/>
          </a:bodyPr>
          <a:lstStyle/>
          <a:p>
            <a:pPr marL="12700" marR="5080" indent="101600">
              <a:lnSpc>
                <a:spcPct val="100000"/>
              </a:lnSpc>
              <a:spcBef>
                <a:spcPts val="100"/>
              </a:spcBef>
            </a:pPr>
            <a:r>
              <a:rPr sz="2000" spc="65" dirty="0">
                <a:solidFill>
                  <a:srgbClr val="3E3E3E"/>
                </a:solidFill>
                <a:latin typeface="Verdana"/>
                <a:cs typeface="Verdana"/>
              </a:rPr>
              <a:t>Why </a:t>
            </a:r>
            <a:r>
              <a:rPr sz="2000" spc="-10" dirty="0">
                <a:solidFill>
                  <a:srgbClr val="3E3E3E"/>
                </a:solidFill>
                <a:latin typeface="Verdana"/>
                <a:cs typeface="Verdana"/>
              </a:rPr>
              <a:t>is </a:t>
            </a:r>
            <a:r>
              <a:rPr sz="2000" spc="-5" dirty="0">
                <a:solidFill>
                  <a:srgbClr val="3E3E3E"/>
                </a:solidFill>
                <a:latin typeface="Verdana"/>
                <a:cs typeface="Verdana"/>
              </a:rPr>
              <a:t>this </a:t>
            </a:r>
            <a:r>
              <a:rPr sz="2000" spc="-10" dirty="0">
                <a:solidFill>
                  <a:srgbClr val="3E3E3E"/>
                </a:solidFill>
                <a:latin typeface="Verdana"/>
                <a:cs typeface="Verdana"/>
              </a:rPr>
              <a:t>feature  im</a:t>
            </a:r>
            <a:r>
              <a:rPr sz="2000" spc="95" dirty="0">
                <a:solidFill>
                  <a:srgbClr val="3E3E3E"/>
                </a:solidFill>
                <a:latin typeface="Verdana"/>
                <a:cs typeface="Verdana"/>
              </a:rPr>
              <a:t>po</a:t>
            </a:r>
            <a:r>
              <a:rPr sz="2000" spc="-30" dirty="0">
                <a:solidFill>
                  <a:srgbClr val="3E3E3E"/>
                </a:solidFill>
                <a:latin typeface="Verdana"/>
                <a:cs typeface="Verdana"/>
              </a:rPr>
              <a:t>r</a:t>
            </a:r>
            <a:r>
              <a:rPr sz="2000" spc="20" dirty="0">
                <a:solidFill>
                  <a:srgbClr val="3E3E3E"/>
                </a:solidFill>
                <a:latin typeface="Verdana"/>
                <a:cs typeface="Verdana"/>
              </a:rPr>
              <a:t>t</a:t>
            </a:r>
            <a:r>
              <a:rPr sz="2000" spc="-30" dirty="0">
                <a:solidFill>
                  <a:srgbClr val="3E3E3E"/>
                </a:solidFill>
                <a:latin typeface="Verdana"/>
                <a:cs typeface="Verdana"/>
              </a:rPr>
              <a:t>a</a:t>
            </a:r>
            <a:r>
              <a:rPr sz="2000" spc="-20" dirty="0">
                <a:solidFill>
                  <a:srgbClr val="3E3E3E"/>
                </a:solidFill>
                <a:latin typeface="Verdana"/>
                <a:cs typeface="Verdana"/>
              </a:rPr>
              <a:t>n</a:t>
            </a:r>
            <a:r>
              <a:rPr sz="2000" spc="20" dirty="0">
                <a:solidFill>
                  <a:srgbClr val="3E3E3E"/>
                </a:solidFill>
                <a:latin typeface="Verdana"/>
                <a:cs typeface="Verdana"/>
              </a:rPr>
              <a:t>t</a:t>
            </a:r>
            <a:r>
              <a:rPr sz="2000" spc="35" dirty="0">
                <a:solidFill>
                  <a:srgbClr val="3E3E3E"/>
                </a:solidFill>
                <a:latin typeface="Verdana"/>
                <a:cs typeface="Verdana"/>
              </a:rPr>
              <a:t>/</a:t>
            </a:r>
            <a:r>
              <a:rPr sz="2000" spc="-50" dirty="0">
                <a:solidFill>
                  <a:srgbClr val="3E3E3E"/>
                </a:solidFill>
                <a:latin typeface="Verdana"/>
                <a:cs typeface="Verdana"/>
              </a:rPr>
              <a:t>v</a:t>
            </a:r>
            <a:r>
              <a:rPr sz="2000" spc="-30" dirty="0">
                <a:solidFill>
                  <a:srgbClr val="3E3E3E"/>
                </a:solidFill>
                <a:latin typeface="Verdana"/>
                <a:cs typeface="Verdana"/>
              </a:rPr>
              <a:t>a</a:t>
            </a:r>
            <a:r>
              <a:rPr sz="2000" dirty="0">
                <a:solidFill>
                  <a:srgbClr val="3E3E3E"/>
                </a:solidFill>
                <a:latin typeface="Verdana"/>
                <a:cs typeface="Verdana"/>
              </a:rPr>
              <a:t>l</a:t>
            </a:r>
            <a:r>
              <a:rPr sz="2000" spc="-10" dirty="0">
                <a:solidFill>
                  <a:srgbClr val="3E3E3E"/>
                </a:solidFill>
                <a:latin typeface="Verdana"/>
                <a:cs typeface="Verdana"/>
              </a:rPr>
              <a:t>u</a:t>
            </a:r>
            <a:r>
              <a:rPr sz="2000" spc="-30" dirty="0">
                <a:solidFill>
                  <a:srgbClr val="3E3E3E"/>
                </a:solidFill>
                <a:latin typeface="Verdana"/>
                <a:cs typeface="Verdana"/>
              </a:rPr>
              <a:t>a</a:t>
            </a:r>
            <a:r>
              <a:rPr sz="2000" spc="40" dirty="0">
                <a:solidFill>
                  <a:srgbClr val="3E3E3E"/>
                </a:solidFill>
                <a:latin typeface="Verdana"/>
                <a:cs typeface="Verdana"/>
              </a:rPr>
              <a:t>bl</a:t>
            </a:r>
            <a:r>
              <a:rPr sz="2000" spc="-30" dirty="0">
                <a:solidFill>
                  <a:srgbClr val="3E3E3E"/>
                </a:solidFill>
                <a:latin typeface="Verdana"/>
                <a:cs typeface="Verdana"/>
              </a:rPr>
              <a:t>e</a:t>
            </a:r>
            <a:r>
              <a:rPr sz="2000" spc="-10" dirty="0">
                <a:solidFill>
                  <a:srgbClr val="3E3E3E"/>
                </a:solidFill>
                <a:latin typeface="Verdana"/>
                <a:cs typeface="Verdana"/>
              </a:rPr>
              <a:t>?</a:t>
            </a:r>
            <a:endParaRPr sz="2000">
              <a:latin typeface="Verdana"/>
              <a:cs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363200" cy="1005254"/>
          </a:xfrm>
        </p:spPr>
        <p:txBody>
          <a:bodyPr>
            <a:noAutofit/>
          </a:bodyPr>
          <a:lstStyle/>
          <a:p>
            <a:r>
              <a:rPr lang="en-IN" dirty="0"/>
              <a:t>Test Driven Development (TDD)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a:xfrm>
            <a:off x="838199" y="966942"/>
            <a:ext cx="9102969" cy="5070443"/>
          </a:xfrm>
        </p:spPr>
        <p:txBody>
          <a:bodyPr>
            <a:noAutofit/>
          </a:bodyPr>
          <a:lstStyle/>
          <a:p>
            <a:pPr lvl="1"/>
            <a:endParaRPr lang="en-US" sz="2800" dirty="0"/>
          </a:p>
          <a:p>
            <a:pPr lvl="1"/>
            <a:r>
              <a:rPr lang="en-US" sz="2800" dirty="0"/>
              <a:t>An iterative development process. </a:t>
            </a:r>
          </a:p>
          <a:p>
            <a:pPr lvl="1"/>
            <a:r>
              <a:rPr lang="en-US" sz="2800" dirty="0"/>
              <a:t>Three activities are tightly interwoven: coding, testing and design</a:t>
            </a:r>
            <a:r>
              <a:rPr lang="en-US" sz="2000" dirty="0">
                <a:solidFill>
                  <a:srgbClr val="212529"/>
                </a:solidFill>
                <a:latin typeface="open sans" panose="020B0606030504020204" pitchFamily="34" charset="0"/>
              </a:rPr>
              <a:t>.</a:t>
            </a:r>
          </a:p>
          <a:p>
            <a:pPr lvl="1"/>
            <a:r>
              <a:rPr lang="en-US" sz="2800" dirty="0"/>
              <a:t>Each iteration starts with a set of tests written for a new piece of functionality</a:t>
            </a:r>
          </a:p>
          <a:p>
            <a:pPr lvl="1"/>
            <a:r>
              <a:rPr lang="en-US" sz="2800" dirty="0"/>
              <a:t>In the next phase of the iteration, Application code is written with an intention to pass all the tests written earlier in the iteration. </a:t>
            </a:r>
          </a:p>
          <a:p>
            <a:pPr lvl="1"/>
            <a:r>
              <a:rPr lang="en-US" sz="2800" dirty="0"/>
              <a:t>Once the application code is ready tests are run.</a:t>
            </a:r>
          </a:p>
          <a:p>
            <a:pPr lvl="1"/>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4</a:t>
            </a:fld>
            <a:endParaRPr lang="en-US"/>
          </a:p>
        </p:txBody>
      </p:sp>
    </p:spTree>
    <p:extLst>
      <p:ext uri="{BB962C8B-B14F-4D97-AF65-F5344CB8AC3E}">
        <p14:creationId xmlns:p14="http://schemas.microsoft.com/office/powerpoint/2010/main" val="427371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49"/>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249"/>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249"/>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953" y="427481"/>
            <a:ext cx="0" cy="5990590"/>
          </a:xfrm>
          <a:custGeom>
            <a:avLst/>
            <a:gdLst/>
            <a:ahLst/>
            <a:cxnLst/>
            <a:rect l="l" t="t" r="r" b="b"/>
            <a:pathLst>
              <a:path h="5990590">
                <a:moveTo>
                  <a:pt x="0" y="0"/>
                </a:moveTo>
                <a:lnTo>
                  <a:pt x="0" y="5990424"/>
                </a:lnTo>
              </a:path>
            </a:pathLst>
          </a:custGeom>
          <a:ln w="25908">
            <a:solidFill>
              <a:srgbClr val="F05A28"/>
            </a:solidFill>
          </a:ln>
        </p:spPr>
        <p:txBody>
          <a:bodyPr wrap="square" lIns="0" tIns="0" rIns="0" bIns="0" rtlCol="0"/>
          <a:lstStyle/>
          <a:p>
            <a:endParaRPr/>
          </a:p>
        </p:txBody>
      </p:sp>
      <p:sp>
        <p:nvSpPr>
          <p:cNvPr id="4" name="object 4"/>
          <p:cNvSpPr txBox="1"/>
          <p:nvPr/>
        </p:nvSpPr>
        <p:spPr>
          <a:xfrm>
            <a:off x="4961748" y="1206708"/>
            <a:ext cx="6686730" cy="4565352"/>
          </a:xfrm>
          <a:prstGeom prst="rect">
            <a:avLst/>
          </a:prstGeom>
        </p:spPr>
        <p:txBody>
          <a:bodyPr vert="horz" wrap="square" lIns="0" tIns="12700" rIns="0" bIns="0" rtlCol="0">
            <a:spAutoFit/>
          </a:bodyPr>
          <a:lstStyle/>
          <a:p>
            <a:pPr marL="251460" marR="5080">
              <a:lnSpc>
                <a:spcPct val="100000"/>
              </a:lnSpc>
              <a:spcBef>
                <a:spcPts val="100"/>
              </a:spcBef>
              <a:buSzPct val="75000"/>
              <a:tabLst>
                <a:tab pos="541020" algn="l"/>
                <a:tab pos="541655" algn="l"/>
              </a:tabLst>
            </a:pPr>
            <a:r>
              <a:rPr lang="en-IN" sz="2400" spc="40" dirty="0">
                <a:solidFill>
                  <a:srgbClr val="F05A28"/>
                </a:solidFill>
                <a:latin typeface="Verdana"/>
                <a:cs typeface="Verdana"/>
              </a:rPr>
              <a:t>Length </a:t>
            </a:r>
            <a:r>
              <a:rPr lang="en-IN" sz="2400" spc="160" dirty="0">
                <a:solidFill>
                  <a:srgbClr val="F05A28"/>
                </a:solidFill>
                <a:latin typeface="Verdana"/>
                <a:cs typeface="Verdana"/>
              </a:rPr>
              <a:t>/</a:t>
            </a:r>
            <a:r>
              <a:rPr lang="en-IN" sz="2400" spc="-360" dirty="0">
                <a:solidFill>
                  <a:srgbClr val="F05A28"/>
                </a:solidFill>
                <a:latin typeface="Verdana"/>
                <a:cs typeface="Verdana"/>
              </a:rPr>
              <a:t> </a:t>
            </a:r>
            <a:r>
              <a:rPr lang="en-IN" sz="2400" spc="25" dirty="0">
                <a:solidFill>
                  <a:srgbClr val="F05A28"/>
                </a:solidFill>
                <a:latin typeface="Verdana"/>
                <a:cs typeface="Verdana"/>
              </a:rPr>
              <a:t>brevity</a:t>
            </a:r>
            <a:endParaRPr lang="en-IN" sz="2400" spc="65" dirty="0">
              <a:solidFill>
                <a:srgbClr val="F05A28"/>
              </a:solidFill>
              <a:latin typeface="Verdana"/>
              <a:cs typeface="Verdana"/>
            </a:endParaRPr>
          </a:p>
          <a:p>
            <a:pPr marL="541020" marR="5080" indent="-289560">
              <a:lnSpc>
                <a:spcPct val="100000"/>
              </a:lnSpc>
              <a:spcBef>
                <a:spcPts val="100"/>
              </a:spcBef>
              <a:buSzPct val="75000"/>
              <a:buFont typeface="Arial"/>
              <a:buChar char="-"/>
              <a:tabLst>
                <a:tab pos="541020" algn="l"/>
                <a:tab pos="541655" algn="l"/>
              </a:tabLst>
            </a:pPr>
            <a:r>
              <a:rPr sz="2400" spc="65" dirty="0">
                <a:solidFill>
                  <a:srgbClr val="F05A28"/>
                </a:solidFill>
                <a:latin typeface="Verdana"/>
                <a:cs typeface="Verdana"/>
              </a:rPr>
              <a:t>Long</a:t>
            </a:r>
            <a:r>
              <a:rPr sz="2400" spc="-130" dirty="0">
                <a:solidFill>
                  <a:srgbClr val="F05A28"/>
                </a:solidFill>
                <a:latin typeface="Verdana"/>
                <a:cs typeface="Verdana"/>
              </a:rPr>
              <a:t> </a:t>
            </a:r>
            <a:r>
              <a:rPr sz="2400" spc="5" dirty="0">
                <a:solidFill>
                  <a:srgbClr val="F05A28"/>
                </a:solidFill>
                <a:latin typeface="Verdana"/>
                <a:cs typeface="Verdana"/>
              </a:rPr>
              <a:t>enough</a:t>
            </a:r>
            <a:r>
              <a:rPr sz="2400" spc="-135" dirty="0">
                <a:solidFill>
                  <a:srgbClr val="F05A28"/>
                </a:solidFill>
                <a:latin typeface="Verdana"/>
                <a:cs typeface="Verdana"/>
              </a:rPr>
              <a:t> </a:t>
            </a:r>
            <a:r>
              <a:rPr sz="2400" spc="40" dirty="0">
                <a:solidFill>
                  <a:srgbClr val="F05A28"/>
                </a:solidFill>
                <a:latin typeface="Verdana"/>
                <a:cs typeface="Verdana"/>
              </a:rPr>
              <a:t>to</a:t>
            </a:r>
            <a:r>
              <a:rPr sz="2400" spc="-114" dirty="0">
                <a:solidFill>
                  <a:srgbClr val="F05A28"/>
                </a:solidFill>
                <a:latin typeface="Verdana"/>
                <a:cs typeface="Verdana"/>
              </a:rPr>
              <a:t> </a:t>
            </a:r>
            <a:r>
              <a:rPr sz="2400" spc="25" dirty="0">
                <a:solidFill>
                  <a:srgbClr val="F05A28"/>
                </a:solidFill>
                <a:latin typeface="Verdana"/>
                <a:cs typeface="Verdana"/>
              </a:rPr>
              <a:t>hold</a:t>
            </a:r>
            <a:r>
              <a:rPr sz="2400" spc="-140" dirty="0">
                <a:solidFill>
                  <a:srgbClr val="F05A28"/>
                </a:solidFill>
                <a:latin typeface="Verdana"/>
                <a:cs typeface="Verdana"/>
              </a:rPr>
              <a:t> </a:t>
            </a:r>
            <a:r>
              <a:rPr sz="2400" spc="5" dirty="0">
                <a:solidFill>
                  <a:srgbClr val="F05A28"/>
                </a:solidFill>
                <a:latin typeface="Verdana"/>
                <a:cs typeface="Verdana"/>
              </a:rPr>
              <a:t>enough</a:t>
            </a:r>
            <a:r>
              <a:rPr sz="2400" spc="-135" dirty="0">
                <a:solidFill>
                  <a:srgbClr val="F05A28"/>
                </a:solidFill>
                <a:latin typeface="Verdana"/>
                <a:cs typeface="Verdana"/>
              </a:rPr>
              <a:t> </a:t>
            </a:r>
            <a:r>
              <a:rPr sz="2400" spc="-45" dirty="0">
                <a:solidFill>
                  <a:srgbClr val="F05A28"/>
                </a:solidFill>
                <a:latin typeface="Verdana"/>
                <a:cs typeface="Verdana"/>
              </a:rPr>
              <a:t>detail,</a:t>
            </a:r>
            <a:r>
              <a:rPr sz="2400" spc="-140" dirty="0">
                <a:solidFill>
                  <a:srgbClr val="F05A28"/>
                </a:solidFill>
                <a:latin typeface="Verdana"/>
                <a:cs typeface="Verdana"/>
              </a:rPr>
              <a:t> </a:t>
            </a:r>
            <a:r>
              <a:rPr sz="2400" spc="20" dirty="0">
                <a:solidFill>
                  <a:srgbClr val="F05A28"/>
                </a:solidFill>
                <a:latin typeface="Verdana"/>
                <a:cs typeface="Verdana"/>
              </a:rPr>
              <a:t>not  </a:t>
            </a:r>
            <a:r>
              <a:rPr sz="2400" spc="15" dirty="0">
                <a:solidFill>
                  <a:srgbClr val="F05A28"/>
                </a:solidFill>
                <a:latin typeface="Verdana"/>
                <a:cs typeface="Verdana"/>
              </a:rPr>
              <a:t>so</a:t>
            </a:r>
            <a:r>
              <a:rPr sz="2400" spc="-120" dirty="0">
                <a:solidFill>
                  <a:srgbClr val="F05A28"/>
                </a:solidFill>
                <a:latin typeface="Verdana"/>
                <a:cs typeface="Verdana"/>
              </a:rPr>
              <a:t> </a:t>
            </a:r>
            <a:r>
              <a:rPr sz="2400" spc="25" dirty="0">
                <a:solidFill>
                  <a:srgbClr val="F05A28"/>
                </a:solidFill>
                <a:latin typeface="Verdana"/>
                <a:cs typeface="Verdana"/>
              </a:rPr>
              <a:t>long</a:t>
            </a:r>
            <a:r>
              <a:rPr sz="2400" spc="-150" dirty="0">
                <a:solidFill>
                  <a:srgbClr val="F05A28"/>
                </a:solidFill>
                <a:latin typeface="Verdana"/>
                <a:cs typeface="Verdana"/>
              </a:rPr>
              <a:t> </a:t>
            </a:r>
            <a:r>
              <a:rPr sz="2400" spc="-55" dirty="0">
                <a:solidFill>
                  <a:srgbClr val="F05A28"/>
                </a:solidFill>
                <a:latin typeface="Verdana"/>
                <a:cs typeface="Verdana"/>
              </a:rPr>
              <a:t>as</a:t>
            </a:r>
            <a:r>
              <a:rPr sz="2400" spc="-114" dirty="0">
                <a:solidFill>
                  <a:srgbClr val="F05A28"/>
                </a:solidFill>
                <a:latin typeface="Verdana"/>
                <a:cs typeface="Verdana"/>
              </a:rPr>
              <a:t> </a:t>
            </a:r>
            <a:r>
              <a:rPr sz="2400" spc="20" dirty="0">
                <a:solidFill>
                  <a:srgbClr val="F05A28"/>
                </a:solidFill>
                <a:latin typeface="Verdana"/>
                <a:cs typeface="Verdana"/>
              </a:rPr>
              <a:t>no</a:t>
            </a:r>
            <a:r>
              <a:rPr sz="2400" spc="-130" dirty="0">
                <a:solidFill>
                  <a:srgbClr val="F05A28"/>
                </a:solidFill>
                <a:latin typeface="Verdana"/>
                <a:cs typeface="Verdana"/>
              </a:rPr>
              <a:t> </a:t>
            </a:r>
            <a:r>
              <a:rPr sz="2400" spc="10" dirty="0">
                <a:solidFill>
                  <a:srgbClr val="F05A28"/>
                </a:solidFill>
                <a:latin typeface="Verdana"/>
                <a:cs typeface="Verdana"/>
              </a:rPr>
              <a:t>one</a:t>
            </a:r>
            <a:r>
              <a:rPr sz="2400" spc="-125" dirty="0">
                <a:solidFill>
                  <a:srgbClr val="F05A28"/>
                </a:solidFill>
                <a:latin typeface="Verdana"/>
                <a:cs typeface="Verdana"/>
              </a:rPr>
              <a:t> </a:t>
            </a:r>
            <a:r>
              <a:rPr sz="2400" spc="5" dirty="0">
                <a:solidFill>
                  <a:srgbClr val="F05A28"/>
                </a:solidFill>
                <a:latin typeface="Verdana"/>
                <a:cs typeface="Verdana"/>
              </a:rPr>
              <a:t>bothers</a:t>
            </a:r>
            <a:r>
              <a:rPr sz="2400" spc="-110" dirty="0">
                <a:solidFill>
                  <a:srgbClr val="F05A28"/>
                </a:solidFill>
                <a:latin typeface="Verdana"/>
                <a:cs typeface="Verdana"/>
              </a:rPr>
              <a:t> </a:t>
            </a:r>
            <a:r>
              <a:rPr sz="2400" spc="40" dirty="0">
                <a:solidFill>
                  <a:srgbClr val="F05A28"/>
                </a:solidFill>
                <a:latin typeface="Verdana"/>
                <a:cs typeface="Verdana"/>
              </a:rPr>
              <a:t>to</a:t>
            </a:r>
            <a:r>
              <a:rPr sz="2400" spc="-120" dirty="0">
                <a:solidFill>
                  <a:srgbClr val="F05A28"/>
                </a:solidFill>
                <a:latin typeface="Verdana"/>
                <a:cs typeface="Verdana"/>
              </a:rPr>
              <a:t> </a:t>
            </a:r>
            <a:r>
              <a:rPr sz="2400" spc="-20" dirty="0">
                <a:solidFill>
                  <a:srgbClr val="F05A28"/>
                </a:solidFill>
                <a:latin typeface="Verdana"/>
                <a:cs typeface="Verdana"/>
              </a:rPr>
              <a:t>read</a:t>
            </a:r>
            <a:r>
              <a:rPr sz="2400" spc="-125" dirty="0">
                <a:solidFill>
                  <a:srgbClr val="F05A28"/>
                </a:solidFill>
                <a:latin typeface="Verdana"/>
                <a:cs typeface="Verdana"/>
              </a:rPr>
              <a:t> </a:t>
            </a:r>
            <a:r>
              <a:rPr sz="2400" spc="-5" dirty="0">
                <a:solidFill>
                  <a:srgbClr val="F05A28"/>
                </a:solidFill>
                <a:latin typeface="Verdana"/>
                <a:cs typeface="Verdana"/>
              </a:rPr>
              <a:t>it</a:t>
            </a:r>
            <a:endParaRPr sz="2400" dirty="0">
              <a:latin typeface="Verdana"/>
              <a:cs typeface="Verdana"/>
            </a:endParaRPr>
          </a:p>
          <a:p>
            <a:pPr marL="12700">
              <a:lnSpc>
                <a:spcPct val="100000"/>
              </a:lnSpc>
              <a:spcBef>
                <a:spcPts val="1800"/>
              </a:spcBef>
            </a:pPr>
            <a:r>
              <a:rPr sz="2400" spc="50" dirty="0">
                <a:solidFill>
                  <a:srgbClr val="F05A28"/>
                </a:solidFill>
                <a:latin typeface="Verdana"/>
                <a:cs typeface="Verdana"/>
              </a:rPr>
              <a:t>Be specific </a:t>
            </a:r>
            <a:r>
              <a:rPr sz="2400" spc="40" dirty="0">
                <a:solidFill>
                  <a:srgbClr val="F05A28"/>
                </a:solidFill>
                <a:latin typeface="Verdana"/>
                <a:cs typeface="Verdana"/>
              </a:rPr>
              <a:t>about </a:t>
            </a:r>
            <a:r>
              <a:rPr sz="2400" spc="5" dirty="0">
                <a:solidFill>
                  <a:srgbClr val="F05A28"/>
                </a:solidFill>
                <a:latin typeface="Verdana"/>
                <a:cs typeface="Verdana"/>
              </a:rPr>
              <a:t>the</a:t>
            </a:r>
            <a:r>
              <a:rPr sz="2400" spc="-605" dirty="0">
                <a:solidFill>
                  <a:srgbClr val="F05A28"/>
                </a:solidFill>
                <a:latin typeface="Verdana"/>
                <a:cs typeface="Verdana"/>
              </a:rPr>
              <a:t> </a:t>
            </a:r>
            <a:r>
              <a:rPr sz="2400" spc="65" dirty="0">
                <a:solidFill>
                  <a:srgbClr val="F05A28"/>
                </a:solidFill>
                <a:latin typeface="Verdana"/>
                <a:cs typeface="Verdana"/>
              </a:rPr>
              <a:t>"who"</a:t>
            </a:r>
            <a:endParaRPr sz="2400" dirty="0">
              <a:latin typeface="Verdana"/>
              <a:cs typeface="Verdana"/>
            </a:endParaRPr>
          </a:p>
          <a:p>
            <a:pPr marL="541020" indent="-290195">
              <a:lnSpc>
                <a:spcPct val="100000"/>
              </a:lnSpc>
              <a:spcBef>
                <a:spcPts val="600"/>
              </a:spcBef>
              <a:buSzPct val="75000"/>
              <a:buFont typeface="Arial"/>
              <a:buChar char="-"/>
              <a:tabLst>
                <a:tab pos="541020" algn="l"/>
                <a:tab pos="541655" algn="l"/>
              </a:tabLst>
            </a:pPr>
            <a:r>
              <a:rPr sz="2400" spc="10" dirty="0">
                <a:solidFill>
                  <a:srgbClr val="F05A28"/>
                </a:solidFill>
                <a:latin typeface="Verdana"/>
                <a:cs typeface="Verdana"/>
              </a:rPr>
              <a:t>"HR </a:t>
            </a:r>
            <a:r>
              <a:rPr sz="2400" spc="-60" dirty="0">
                <a:solidFill>
                  <a:srgbClr val="F05A28"/>
                </a:solidFill>
                <a:latin typeface="Verdana"/>
                <a:cs typeface="Verdana"/>
              </a:rPr>
              <a:t>manager", </a:t>
            </a:r>
            <a:r>
              <a:rPr sz="2400" spc="-45" dirty="0">
                <a:solidFill>
                  <a:srgbClr val="F05A28"/>
                </a:solidFill>
                <a:latin typeface="Verdana"/>
                <a:cs typeface="Verdana"/>
              </a:rPr>
              <a:t>rather </a:t>
            </a:r>
            <a:r>
              <a:rPr sz="2400" spc="-30" dirty="0">
                <a:solidFill>
                  <a:srgbClr val="F05A28"/>
                </a:solidFill>
                <a:latin typeface="Verdana"/>
                <a:cs typeface="Verdana"/>
              </a:rPr>
              <a:t>than</a:t>
            </a:r>
            <a:r>
              <a:rPr sz="2400" spc="-405" dirty="0">
                <a:solidFill>
                  <a:srgbClr val="F05A28"/>
                </a:solidFill>
                <a:latin typeface="Verdana"/>
                <a:cs typeface="Verdana"/>
              </a:rPr>
              <a:t> </a:t>
            </a:r>
            <a:r>
              <a:rPr sz="2400" spc="-45" dirty="0">
                <a:solidFill>
                  <a:srgbClr val="F05A28"/>
                </a:solidFill>
                <a:latin typeface="Verdana"/>
                <a:cs typeface="Verdana"/>
              </a:rPr>
              <a:t>"user"</a:t>
            </a:r>
            <a:endParaRPr sz="2400" dirty="0">
              <a:latin typeface="Verdana"/>
              <a:cs typeface="Verdana"/>
            </a:endParaRPr>
          </a:p>
          <a:p>
            <a:pPr marL="12700">
              <a:lnSpc>
                <a:spcPct val="100000"/>
              </a:lnSpc>
              <a:spcBef>
                <a:spcPts val="1800"/>
              </a:spcBef>
            </a:pPr>
            <a:r>
              <a:rPr sz="2400" spc="35" dirty="0">
                <a:solidFill>
                  <a:srgbClr val="F05A28"/>
                </a:solidFill>
                <a:latin typeface="Verdana"/>
                <a:cs typeface="Verdana"/>
              </a:rPr>
              <a:t>Adjectives</a:t>
            </a:r>
            <a:r>
              <a:rPr sz="2400" spc="-220" dirty="0">
                <a:solidFill>
                  <a:srgbClr val="F05A28"/>
                </a:solidFill>
                <a:latin typeface="Verdana"/>
                <a:cs typeface="Verdana"/>
              </a:rPr>
              <a:t> </a:t>
            </a:r>
            <a:r>
              <a:rPr sz="2400" spc="35" dirty="0">
                <a:solidFill>
                  <a:srgbClr val="F05A28"/>
                </a:solidFill>
                <a:latin typeface="Verdana"/>
                <a:cs typeface="Verdana"/>
              </a:rPr>
              <a:t>bring</a:t>
            </a:r>
            <a:r>
              <a:rPr sz="2400" spc="-114" dirty="0">
                <a:solidFill>
                  <a:srgbClr val="F05A28"/>
                </a:solidFill>
                <a:latin typeface="Verdana"/>
                <a:cs typeface="Verdana"/>
              </a:rPr>
              <a:t> </a:t>
            </a:r>
            <a:r>
              <a:rPr sz="2400" spc="10" dirty="0">
                <a:solidFill>
                  <a:srgbClr val="F05A28"/>
                </a:solidFill>
                <a:latin typeface="Verdana"/>
                <a:cs typeface="Verdana"/>
              </a:rPr>
              <a:t>things</a:t>
            </a:r>
            <a:r>
              <a:rPr sz="2400" spc="-120" dirty="0">
                <a:solidFill>
                  <a:srgbClr val="F05A28"/>
                </a:solidFill>
                <a:latin typeface="Verdana"/>
                <a:cs typeface="Verdana"/>
              </a:rPr>
              <a:t> </a:t>
            </a:r>
            <a:r>
              <a:rPr sz="2400" spc="55" dirty="0">
                <a:solidFill>
                  <a:srgbClr val="F05A28"/>
                </a:solidFill>
                <a:latin typeface="Verdana"/>
                <a:cs typeface="Verdana"/>
              </a:rPr>
              <a:t>to</a:t>
            </a:r>
            <a:r>
              <a:rPr sz="2400" spc="-120" dirty="0">
                <a:solidFill>
                  <a:srgbClr val="F05A28"/>
                </a:solidFill>
                <a:latin typeface="Verdana"/>
                <a:cs typeface="Verdana"/>
              </a:rPr>
              <a:t> </a:t>
            </a:r>
            <a:r>
              <a:rPr sz="2400" spc="20" dirty="0">
                <a:solidFill>
                  <a:srgbClr val="F05A28"/>
                </a:solidFill>
                <a:latin typeface="Verdana"/>
                <a:cs typeface="Verdana"/>
              </a:rPr>
              <a:t>life</a:t>
            </a:r>
            <a:endParaRPr sz="2400" dirty="0">
              <a:latin typeface="Verdana"/>
              <a:cs typeface="Verdana"/>
            </a:endParaRPr>
          </a:p>
          <a:p>
            <a:pPr marL="541020" marR="281940" indent="-289560">
              <a:lnSpc>
                <a:spcPct val="100000"/>
              </a:lnSpc>
              <a:spcBef>
                <a:spcPts val="600"/>
              </a:spcBef>
              <a:buSzPct val="75000"/>
              <a:buFont typeface="Arial"/>
              <a:buChar char="-"/>
              <a:tabLst>
                <a:tab pos="541020" algn="l"/>
                <a:tab pos="541655" algn="l"/>
              </a:tabLst>
            </a:pPr>
            <a:r>
              <a:rPr sz="2400" spc="-25" dirty="0">
                <a:solidFill>
                  <a:srgbClr val="F05A28"/>
                </a:solidFill>
                <a:latin typeface="Verdana"/>
                <a:cs typeface="Verdana"/>
              </a:rPr>
              <a:t>"Busy </a:t>
            </a:r>
            <a:r>
              <a:rPr sz="2400" spc="40" dirty="0">
                <a:solidFill>
                  <a:srgbClr val="F05A28"/>
                </a:solidFill>
                <a:latin typeface="Verdana"/>
                <a:cs typeface="Verdana"/>
              </a:rPr>
              <a:t>HR </a:t>
            </a:r>
            <a:r>
              <a:rPr sz="2400" spc="-30" dirty="0">
                <a:solidFill>
                  <a:srgbClr val="F05A28"/>
                </a:solidFill>
                <a:latin typeface="Verdana"/>
                <a:cs typeface="Verdana"/>
              </a:rPr>
              <a:t>manager" </a:t>
            </a:r>
            <a:r>
              <a:rPr sz="2400" spc="15" dirty="0">
                <a:solidFill>
                  <a:srgbClr val="F05A28"/>
                </a:solidFill>
                <a:latin typeface="Verdana"/>
                <a:cs typeface="Verdana"/>
              </a:rPr>
              <a:t>or</a:t>
            </a:r>
            <a:r>
              <a:rPr sz="2400" spc="-605" dirty="0">
                <a:solidFill>
                  <a:srgbClr val="F05A28"/>
                </a:solidFill>
                <a:latin typeface="Verdana"/>
                <a:cs typeface="Verdana"/>
              </a:rPr>
              <a:t> </a:t>
            </a:r>
            <a:r>
              <a:rPr sz="2400" spc="-10" dirty="0">
                <a:solidFill>
                  <a:srgbClr val="F05A28"/>
                </a:solidFill>
                <a:latin typeface="Verdana"/>
                <a:cs typeface="Verdana"/>
              </a:rPr>
              <a:t>"Frustrated </a:t>
            </a:r>
            <a:r>
              <a:rPr sz="2400" spc="40" dirty="0">
                <a:solidFill>
                  <a:srgbClr val="F05A28"/>
                </a:solidFill>
                <a:latin typeface="Verdana"/>
                <a:cs typeface="Verdana"/>
              </a:rPr>
              <a:t>HR  </a:t>
            </a:r>
            <a:r>
              <a:rPr sz="2400" spc="-30" dirty="0">
                <a:solidFill>
                  <a:srgbClr val="F05A28"/>
                </a:solidFill>
                <a:latin typeface="Verdana"/>
                <a:cs typeface="Verdana"/>
              </a:rPr>
              <a:t>manager"</a:t>
            </a:r>
            <a:endParaRPr sz="2400" dirty="0">
              <a:latin typeface="Verdana"/>
              <a:cs typeface="Verdana"/>
            </a:endParaRPr>
          </a:p>
          <a:p>
            <a:pPr marL="12700" marR="572770">
              <a:lnSpc>
                <a:spcPct val="100000"/>
              </a:lnSpc>
              <a:spcBef>
                <a:spcPts val="1800"/>
              </a:spcBef>
            </a:pPr>
            <a:r>
              <a:rPr sz="2400" spc="5" dirty="0">
                <a:solidFill>
                  <a:srgbClr val="F05A28"/>
                </a:solidFill>
                <a:latin typeface="Verdana"/>
                <a:cs typeface="Verdana"/>
              </a:rPr>
              <a:t>Use</a:t>
            </a:r>
            <a:r>
              <a:rPr sz="2400" spc="-130" dirty="0">
                <a:solidFill>
                  <a:srgbClr val="F05A28"/>
                </a:solidFill>
                <a:latin typeface="Verdana"/>
                <a:cs typeface="Verdana"/>
              </a:rPr>
              <a:t> </a:t>
            </a:r>
            <a:r>
              <a:rPr sz="2400" spc="-35" dirty="0">
                <a:solidFill>
                  <a:srgbClr val="F05A28"/>
                </a:solidFill>
                <a:latin typeface="Verdana"/>
                <a:cs typeface="Verdana"/>
              </a:rPr>
              <a:t>a</a:t>
            </a:r>
            <a:r>
              <a:rPr sz="2400" spc="-130" dirty="0">
                <a:solidFill>
                  <a:srgbClr val="F05A28"/>
                </a:solidFill>
                <a:latin typeface="Verdana"/>
                <a:cs typeface="Verdana"/>
              </a:rPr>
              <a:t> </a:t>
            </a:r>
            <a:r>
              <a:rPr sz="2400" spc="15" dirty="0">
                <a:solidFill>
                  <a:srgbClr val="F05A28"/>
                </a:solidFill>
                <a:latin typeface="Verdana"/>
                <a:cs typeface="Verdana"/>
              </a:rPr>
              <a:t>format</a:t>
            </a:r>
            <a:r>
              <a:rPr sz="2400" spc="-130" dirty="0">
                <a:solidFill>
                  <a:srgbClr val="F05A28"/>
                </a:solidFill>
                <a:latin typeface="Verdana"/>
                <a:cs typeface="Verdana"/>
              </a:rPr>
              <a:t> </a:t>
            </a:r>
            <a:r>
              <a:rPr sz="2400" spc="15" dirty="0">
                <a:solidFill>
                  <a:srgbClr val="F05A28"/>
                </a:solidFill>
                <a:latin typeface="Verdana"/>
                <a:cs typeface="Verdana"/>
              </a:rPr>
              <a:t>(or</a:t>
            </a:r>
            <a:r>
              <a:rPr sz="2400" spc="-125" dirty="0">
                <a:solidFill>
                  <a:srgbClr val="F05A28"/>
                </a:solidFill>
                <a:latin typeface="Verdana"/>
                <a:cs typeface="Verdana"/>
              </a:rPr>
              <a:t> </a:t>
            </a:r>
            <a:r>
              <a:rPr sz="2400" dirty="0">
                <a:solidFill>
                  <a:srgbClr val="F05A28"/>
                </a:solidFill>
                <a:latin typeface="Verdana"/>
                <a:cs typeface="Verdana"/>
              </a:rPr>
              <a:t>formats)</a:t>
            </a:r>
            <a:r>
              <a:rPr sz="2400" spc="-130" dirty="0">
                <a:solidFill>
                  <a:srgbClr val="F05A28"/>
                </a:solidFill>
                <a:latin typeface="Verdana"/>
                <a:cs typeface="Verdana"/>
              </a:rPr>
              <a:t> </a:t>
            </a:r>
            <a:r>
              <a:rPr sz="2400" dirty="0">
                <a:solidFill>
                  <a:srgbClr val="F05A28"/>
                </a:solidFill>
                <a:latin typeface="Verdana"/>
                <a:cs typeface="Verdana"/>
              </a:rPr>
              <a:t>that</a:t>
            </a:r>
            <a:r>
              <a:rPr sz="2400" spc="-325" dirty="0">
                <a:solidFill>
                  <a:srgbClr val="F05A28"/>
                </a:solidFill>
                <a:latin typeface="Verdana"/>
                <a:cs typeface="Verdana"/>
              </a:rPr>
              <a:t> </a:t>
            </a:r>
            <a:r>
              <a:rPr sz="2400" spc="-5" dirty="0">
                <a:solidFill>
                  <a:srgbClr val="F05A28"/>
                </a:solidFill>
                <a:latin typeface="Verdana"/>
                <a:cs typeface="Verdana"/>
              </a:rPr>
              <a:t>increase  </a:t>
            </a:r>
            <a:r>
              <a:rPr sz="2400" spc="-15" dirty="0">
                <a:solidFill>
                  <a:srgbClr val="F05A28"/>
                </a:solidFill>
                <a:latin typeface="Verdana"/>
                <a:cs typeface="Verdana"/>
              </a:rPr>
              <a:t>ease </a:t>
            </a:r>
            <a:r>
              <a:rPr sz="2400" spc="85" dirty="0">
                <a:solidFill>
                  <a:srgbClr val="F05A28"/>
                </a:solidFill>
                <a:latin typeface="Verdana"/>
                <a:cs typeface="Verdana"/>
              </a:rPr>
              <a:t>of</a:t>
            </a:r>
            <a:r>
              <a:rPr sz="2400" spc="-580" dirty="0">
                <a:solidFill>
                  <a:srgbClr val="F05A28"/>
                </a:solidFill>
                <a:latin typeface="Verdana"/>
                <a:cs typeface="Verdana"/>
              </a:rPr>
              <a:t> </a:t>
            </a:r>
            <a:r>
              <a:rPr sz="2400" spc="15" dirty="0">
                <a:solidFill>
                  <a:srgbClr val="F05A28"/>
                </a:solidFill>
                <a:latin typeface="Verdana"/>
                <a:cs typeface="Verdana"/>
              </a:rPr>
              <a:t>communication </a:t>
            </a:r>
            <a:r>
              <a:rPr sz="2400" spc="35" dirty="0">
                <a:solidFill>
                  <a:srgbClr val="F05A28"/>
                </a:solidFill>
                <a:latin typeface="Verdana"/>
                <a:cs typeface="Verdana"/>
              </a:rPr>
              <a:t>for </a:t>
            </a:r>
            <a:r>
              <a:rPr sz="2400" dirty="0">
                <a:solidFill>
                  <a:srgbClr val="F05A28"/>
                </a:solidFill>
                <a:latin typeface="Verdana"/>
                <a:cs typeface="Verdana"/>
              </a:rPr>
              <a:t>all </a:t>
            </a:r>
            <a:r>
              <a:rPr sz="2400" spc="-10" dirty="0">
                <a:solidFill>
                  <a:srgbClr val="F05A28"/>
                </a:solidFill>
                <a:latin typeface="Verdana"/>
                <a:cs typeface="Verdana"/>
              </a:rPr>
              <a:t>readers</a:t>
            </a:r>
            <a:endParaRPr sz="2400" dirty="0">
              <a:latin typeface="Verdana"/>
              <a:cs typeface="Verdana"/>
            </a:endParaRPr>
          </a:p>
        </p:txBody>
      </p:sp>
      <p:sp>
        <p:nvSpPr>
          <p:cNvPr id="5" name="object 5"/>
          <p:cNvSpPr txBox="1"/>
          <p:nvPr/>
        </p:nvSpPr>
        <p:spPr>
          <a:xfrm>
            <a:off x="1386591" y="2735705"/>
            <a:ext cx="2765078" cy="1120820"/>
          </a:xfrm>
          <a:prstGeom prst="rect">
            <a:avLst/>
          </a:prstGeom>
        </p:spPr>
        <p:txBody>
          <a:bodyPr vert="horz" wrap="square" lIns="0" tIns="12700" rIns="0" bIns="0" rtlCol="0">
            <a:spAutoFit/>
          </a:bodyPr>
          <a:lstStyle/>
          <a:p>
            <a:pPr marL="12700" marR="5080" indent="603250">
              <a:lnSpc>
                <a:spcPct val="100000"/>
              </a:lnSpc>
              <a:spcBef>
                <a:spcPts val="100"/>
              </a:spcBef>
            </a:pPr>
            <a:r>
              <a:rPr sz="3600" spc="-235" dirty="0">
                <a:solidFill>
                  <a:srgbClr val="3E3E3E"/>
                </a:solidFill>
                <a:latin typeface="Arial Black"/>
                <a:cs typeface="Arial Black"/>
              </a:rPr>
              <a:t>General  </a:t>
            </a:r>
            <a:r>
              <a:rPr sz="3600" spc="-215" dirty="0">
                <a:solidFill>
                  <a:srgbClr val="3E3E3E"/>
                </a:solidFill>
                <a:latin typeface="Arial Black"/>
                <a:cs typeface="Arial Black"/>
              </a:rPr>
              <a:t>G</a:t>
            </a:r>
            <a:r>
              <a:rPr sz="3600" spc="-165" dirty="0">
                <a:solidFill>
                  <a:srgbClr val="3E3E3E"/>
                </a:solidFill>
                <a:latin typeface="Arial Black"/>
                <a:cs typeface="Arial Black"/>
              </a:rPr>
              <a:t>u</a:t>
            </a:r>
            <a:r>
              <a:rPr sz="3600" spc="-305" dirty="0">
                <a:solidFill>
                  <a:srgbClr val="3E3E3E"/>
                </a:solidFill>
                <a:latin typeface="Arial Black"/>
                <a:cs typeface="Arial Black"/>
              </a:rPr>
              <a:t>i</a:t>
            </a:r>
            <a:r>
              <a:rPr sz="3600" spc="-30" dirty="0">
                <a:solidFill>
                  <a:srgbClr val="3E3E3E"/>
                </a:solidFill>
                <a:latin typeface="Arial Black"/>
                <a:cs typeface="Arial Black"/>
              </a:rPr>
              <a:t>d</a:t>
            </a:r>
            <a:r>
              <a:rPr sz="3600" spc="-409" dirty="0">
                <a:solidFill>
                  <a:srgbClr val="3E3E3E"/>
                </a:solidFill>
                <a:latin typeface="Arial Black"/>
                <a:cs typeface="Arial Black"/>
              </a:rPr>
              <a:t>e</a:t>
            </a:r>
            <a:r>
              <a:rPr sz="3600" spc="-204" dirty="0">
                <a:solidFill>
                  <a:srgbClr val="3E3E3E"/>
                </a:solidFill>
                <a:latin typeface="Arial Black"/>
                <a:cs typeface="Arial Black"/>
              </a:rPr>
              <a:t>l</a:t>
            </a:r>
            <a:r>
              <a:rPr sz="3600" spc="-305" dirty="0">
                <a:solidFill>
                  <a:srgbClr val="3E3E3E"/>
                </a:solidFill>
                <a:latin typeface="Arial Black"/>
                <a:cs typeface="Arial Black"/>
              </a:rPr>
              <a:t>i</a:t>
            </a:r>
            <a:r>
              <a:rPr sz="3600" spc="-195" dirty="0">
                <a:solidFill>
                  <a:srgbClr val="3E3E3E"/>
                </a:solidFill>
                <a:latin typeface="Arial Black"/>
                <a:cs typeface="Arial Black"/>
              </a:rPr>
              <a:t>n</a:t>
            </a:r>
            <a:r>
              <a:rPr sz="3600" spc="-360" dirty="0">
                <a:solidFill>
                  <a:srgbClr val="3E3E3E"/>
                </a:solidFill>
                <a:latin typeface="Arial Black"/>
                <a:cs typeface="Arial Black"/>
              </a:rPr>
              <a:t>es</a:t>
            </a:r>
            <a:endParaRPr sz="3600" dirty="0">
              <a:latin typeface="Arial Black"/>
              <a:cs typeface="Arial Black"/>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043744" y="835850"/>
            <a:ext cx="9972040" cy="2908935"/>
          </a:xfrm>
          <a:prstGeom prst="rect">
            <a:avLst/>
          </a:prstGeom>
        </p:spPr>
        <p:txBody>
          <a:bodyPr vert="horz" wrap="square" lIns="0" tIns="110490" rIns="0" bIns="0" rtlCol="0">
            <a:spAutoFit/>
          </a:bodyPr>
          <a:lstStyle/>
          <a:p>
            <a:pPr marL="12700" marR="6350">
              <a:lnSpc>
                <a:spcPct val="85000"/>
              </a:lnSpc>
              <a:spcBef>
                <a:spcPts val="870"/>
              </a:spcBef>
            </a:pPr>
            <a:r>
              <a:rPr sz="4300" spc="-320" dirty="0">
                <a:solidFill>
                  <a:srgbClr val="A62E5C"/>
                </a:solidFill>
                <a:latin typeface="Arial Black"/>
                <a:cs typeface="Arial Black"/>
              </a:rPr>
              <a:t>“[Gherkin] </a:t>
            </a:r>
            <a:r>
              <a:rPr sz="4300" spc="-1380" dirty="0">
                <a:solidFill>
                  <a:srgbClr val="A62E5C"/>
                </a:solidFill>
                <a:latin typeface="Arial Black"/>
                <a:cs typeface="Arial Black"/>
              </a:rPr>
              <a:t>… </a:t>
            </a:r>
            <a:r>
              <a:rPr sz="4300" spc="-484" dirty="0">
                <a:solidFill>
                  <a:srgbClr val="A62E5C"/>
                </a:solidFill>
                <a:latin typeface="Arial Black"/>
                <a:cs typeface="Arial Black"/>
              </a:rPr>
              <a:t>is </a:t>
            </a:r>
            <a:r>
              <a:rPr sz="4300" spc="-405" dirty="0">
                <a:solidFill>
                  <a:srgbClr val="A62E5C"/>
                </a:solidFill>
                <a:latin typeface="Arial Black"/>
                <a:cs typeface="Arial Black"/>
              </a:rPr>
              <a:t>a </a:t>
            </a:r>
            <a:r>
              <a:rPr sz="4300" spc="-470" dirty="0">
                <a:solidFill>
                  <a:srgbClr val="A62E5C"/>
                </a:solidFill>
                <a:latin typeface="Arial Black"/>
                <a:cs typeface="Arial Black"/>
              </a:rPr>
              <a:t>Business </a:t>
            </a:r>
            <a:r>
              <a:rPr sz="4300" spc="-405" dirty="0">
                <a:solidFill>
                  <a:srgbClr val="A62E5C"/>
                </a:solidFill>
                <a:latin typeface="Arial Black"/>
                <a:cs typeface="Arial Black"/>
              </a:rPr>
              <a:t>Readable,  </a:t>
            </a:r>
            <a:r>
              <a:rPr sz="4300" spc="-315" dirty="0">
                <a:solidFill>
                  <a:srgbClr val="A62E5C"/>
                </a:solidFill>
                <a:latin typeface="Arial Black"/>
                <a:cs typeface="Arial Black"/>
              </a:rPr>
              <a:t>Domain </a:t>
            </a:r>
            <a:r>
              <a:rPr sz="4300" spc="-405" dirty="0">
                <a:solidFill>
                  <a:srgbClr val="A62E5C"/>
                </a:solidFill>
                <a:latin typeface="Arial Black"/>
                <a:cs typeface="Arial Black"/>
              </a:rPr>
              <a:t>Specific </a:t>
            </a:r>
            <a:r>
              <a:rPr sz="4300" spc="-340" dirty="0">
                <a:solidFill>
                  <a:srgbClr val="A62E5C"/>
                </a:solidFill>
                <a:latin typeface="Arial Black"/>
                <a:cs typeface="Arial Black"/>
              </a:rPr>
              <a:t>Language </a:t>
            </a:r>
            <a:r>
              <a:rPr sz="4300" spc="-350" dirty="0">
                <a:solidFill>
                  <a:srgbClr val="A62E5C"/>
                </a:solidFill>
                <a:latin typeface="Arial Black"/>
                <a:cs typeface="Arial Black"/>
              </a:rPr>
              <a:t>that </a:t>
            </a:r>
            <a:r>
              <a:rPr sz="4300" spc="-465" dirty="0">
                <a:solidFill>
                  <a:srgbClr val="A62E5C"/>
                </a:solidFill>
                <a:latin typeface="Arial Black"/>
                <a:cs typeface="Arial Black"/>
              </a:rPr>
              <a:t>lets  </a:t>
            </a:r>
            <a:r>
              <a:rPr sz="4300" spc="-270" dirty="0">
                <a:solidFill>
                  <a:srgbClr val="A62E5C"/>
                </a:solidFill>
                <a:latin typeface="Arial Black"/>
                <a:cs typeface="Arial Black"/>
              </a:rPr>
              <a:t>you </a:t>
            </a:r>
            <a:r>
              <a:rPr sz="4300" spc="-380" dirty="0">
                <a:solidFill>
                  <a:srgbClr val="A62E5C"/>
                </a:solidFill>
                <a:latin typeface="Arial Black"/>
                <a:cs typeface="Arial Black"/>
              </a:rPr>
              <a:t>describe </a:t>
            </a:r>
            <a:r>
              <a:rPr sz="4300" spc="-430" dirty="0">
                <a:solidFill>
                  <a:srgbClr val="A62E5C"/>
                </a:solidFill>
                <a:latin typeface="Arial Black"/>
                <a:cs typeface="Arial Black"/>
              </a:rPr>
              <a:t>software’s </a:t>
            </a:r>
            <a:r>
              <a:rPr sz="4300" spc="-355" dirty="0">
                <a:solidFill>
                  <a:srgbClr val="A62E5C"/>
                </a:solidFill>
                <a:latin typeface="Arial Black"/>
                <a:cs typeface="Arial Black"/>
              </a:rPr>
              <a:t>behaviour  </a:t>
            </a:r>
            <a:r>
              <a:rPr sz="4300" spc="-340" dirty="0">
                <a:solidFill>
                  <a:srgbClr val="A62E5C"/>
                </a:solidFill>
                <a:latin typeface="Arial Black"/>
                <a:cs typeface="Arial Black"/>
              </a:rPr>
              <a:t>without </a:t>
            </a:r>
            <a:r>
              <a:rPr sz="4300" spc="-365" dirty="0">
                <a:solidFill>
                  <a:srgbClr val="A62E5C"/>
                </a:solidFill>
                <a:latin typeface="Arial Black"/>
                <a:cs typeface="Arial Black"/>
              </a:rPr>
              <a:t>detailing </a:t>
            </a:r>
            <a:r>
              <a:rPr sz="4300" spc="-350" dirty="0">
                <a:solidFill>
                  <a:srgbClr val="A62E5C"/>
                </a:solidFill>
                <a:latin typeface="Arial Black"/>
                <a:cs typeface="Arial Black"/>
              </a:rPr>
              <a:t>how that </a:t>
            </a:r>
            <a:r>
              <a:rPr sz="4300" spc="-345" dirty="0">
                <a:solidFill>
                  <a:srgbClr val="A62E5C"/>
                </a:solidFill>
                <a:latin typeface="Arial Black"/>
                <a:cs typeface="Arial Black"/>
              </a:rPr>
              <a:t>behaviour </a:t>
            </a:r>
            <a:r>
              <a:rPr sz="4300" spc="-545" dirty="0">
                <a:solidFill>
                  <a:srgbClr val="A62E5C"/>
                </a:solidFill>
                <a:latin typeface="Arial Black"/>
                <a:cs typeface="Arial Black"/>
              </a:rPr>
              <a:t>is  </a:t>
            </a:r>
            <a:r>
              <a:rPr sz="4300" spc="-420" dirty="0">
                <a:solidFill>
                  <a:srgbClr val="A62E5C"/>
                </a:solidFill>
                <a:latin typeface="Arial Black"/>
                <a:cs typeface="Arial Black"/>
              </a:rPr>
              <a:t>implemented.”</a:t>
            </a:r>
            <a:endParaRPr sz="4300" dirty="0">
              <a:latin typeface="Arial Black"/>
              <a:cs typeface="Arial Black"/>
            </a:endParaRPr>
          </a:p>
        </p:txBody>
      </p:sp>
      <p:sp>
        <p:nvSpPr>
          <p:cNvPr id="4" name="object 4"/>
          <p:cNvSpPr txBox="1"/>
          <p:nvPr/>
        </p:nvSpPr>
        <p:spPr>
          <a:xfrm>
            <a:off x="1043280" y="3966082"/>
            <a:ext cx="826008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3E3E3E"/>
                </a:solidFill>
                <a:latin typeface="Verdana"/>
                <a:cs typeface="Verdana"/>
              </a:rPr>
              <a:t>https://github.com/cucumber/cucumber/wiki/Gherkin</a:t>
            </a:r>
            <a:endParaRPr sz="2400">
              <a:latin typeface="Verdana"/>
              <a:cs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9180" y="519061"/>
            <a:ext cx="3164840" cy="574040"/>
          </a:xfrm>
          <a:prstGeom prst="rect">
            <a:avLst/>
          </a:prstGeom>
        </p:spPr>
        <p:txBody>
          <a:bodyPr vert="horz" wrap="square" lIns="0" tIns="12700" rIns="0" bIns="0" rtlCol="0">
            <a:spAutoFit/>
          </a:bodyPr>
          <a:lstStyle/>
          <a:p>
            <a:pPr marL="12700">
              <a:lnSpc>
                <a:spcPct val="100000"/>
              </a:lnSpc>
              <a:spcBef>
                <a:spcPts val="100"/>
              </a:spcBef>
            </a:pPr>
            <a:r>
              <a:rPr spc="-250" dirty="0">
                <a:solidFill>
                  <a:srgbClr val="3E3E3E"/>
                </a:solidFill>
              </a:rPr>
              <a:t>Gherkin</a:t>
            </a:r>
            <a:r>
              <a:rPr spc="-175" dirty="0">
                <a:solidFill>
                  <a:srgbClr val="3E3E3E"/>
                </a:solidFill>
              </a:rPr>
              <a:t> </a:t>
            </a:r>
            <a:r>
              <a:rPr spc="-254" dirty="0">
                <a:solidFill>
                  <a:srgbClr val="3E3E3E"/>
                </a:solidFill>
              </a:rPr>
              <a:t>Steps</a:t>
            </a:r>
          </a:p>
        </p:txBody>
      </p:sp>
      <p:grpSp>
        <p:nvGrpSpPr>
          <p:cNvPr id="3" name="object 3"/>
          <p:cNvGrpSpPr/>
          <p:nvPr/>
        </p:nvGrpSpPr>
        <p:grpSpPr>
          <a:xfrm>
            <a:off x="1548383" y="2459735"/>
            <a:ext cx="2849880" cy="2059305"/>
            <a:chOff x="1548383" y="2459735"/>
            <a:chExt cx="2849880" cy="2059305"/>
          </a:xfrm>
        </p:grpSpPr>
        <p:sp>
          <p:nvSpPr>
            <p:cNvPr id="4" name="object 4"/>
            <p:cNvSpPr/>
            <p:nvPr/>
          </p:nvSpPr>
          <p:spPr>
            <a:xfrm>
              <a:off x="1548383" y="2459735"/>
              <a:ext cx="2849880" cy="2059305"/>
            </a:xfrm>
            <a:custGeom>
              <a:avLst/>
              <a:gdLst/>
              <a:ahLst/>
              <a:cxnLst/>
              <a:rect l="l" t="t" r="r" b="b"/>
              <a:pathLst>
                <a:path w="2849879" h="2059304">
                  <a:moveTo>
                    <a:pt x="2849879" y="0"/>
                  </a:moveTo>
                  <a:lnTo>
                    <a:pt x="0" y="0"/>
                  </a:lnTo>
                  <a:lnTo>
                    <a:pt x="0" y="2058924"/>
                  </a:lnTo>
                  <a:lnTo>
                    <a:pt x="2849879" y="2058924"/>
                  </a:lnTo>
                  <a:lnTo>
                    <a:pt x="2849879" y="0"/>
                  </a:lnTo>
                  <a:close/>
                </a:path>
              </a:pathLst>
            </a:custGeom>
            <a:solidFill>
              <a:srgbClr val="A62E5C"/>
            </a:solidFill>
          </p:spPr>
          <p:txBody>
            <a:bodyPr wrap="square" lIns="0" tIns="0" rIns="0" bIns="0" rtlCol="0"/>
            <a:lstStyle/>
            <a:p>
              <a:endParaRPr/>
            </a:p>
          </p:txBody>
        </p:sp>
        <p:sp>
          <p:nvSpPr>
            <p:cNvPr id="5" name="object 5"/>
            <p:cNvSpPr/>
            <p:nvPr/>
          </p:nvSpPr>
          <p:spPr>
            <a:xfrm>
              <a:off x="1741932" y="3026663"/>
              <a:ext cx="2463165" cy="1321435"/>
            </a:xfrm>
            <a:custGeom>
              <a:avLst/>
              <a:gdLst/>
              <a:ahLst/>
              <a:cxnLst/>
              <a:rect l="l" t="t" r="r" b="b"/>
              <a:pathLst>
                <a:path w="2463165" h="1321435">
                  <a:moveTo>
                    <a:pt x="2462784" y="932688"/>
                  </a:moveTo>
                  <a:lnTo>
                    <a:pt x="0" y="932688"/>
                  </a:lnTo>
                  <a:lnTo>
                    <a:pt x="0" y="1321308"/>
                  </a:lnTo>
                  <a:lnTo>
                    <a:pt x="2462784" y="1321308"/>
                  </a:lnTo>
                  <a:lnTo>
                    <a:pt x="2462784" y="932688"/>
                  </a:lnTo>
                  <a:close/>
                </a:path>
                <a:path w="2463165" h="1321435">
                  <a:moveTo>
                    <a:pt x="2462784" y="466344"/>
                  </a:moveTo>
                  <a:lnTo>
                    <a:pt x="0" y="466344"/>
                  </a:lnTo>
                  <a:lnTo>
                    <a:pt x="0" y="853440"/>
                  </a:lnTo>
                  <a:lnTo>
                    <a:pt x="2462784" y="853440"/>
                  </a:lnTo>
                  <a:lnTo>
                    <a:pt x="2462784" y="466344"/>
                  </a:lnTo>
                  <a:close/>
                </a:path>
                <a:path w="2463165" h="1321435">
                  <a:moveTo>
                    <a:pt x="2462784" y="0"/>
                  </a:moveTo>
                  <a:lnTo>
                    <a:pt x="0" y="0"/>
                  </a:lnTo>
                  <a:lnTo>
                    <a:pt x="0" y="387096"/>
                  </a:lnTo>
                  <a:lnTo>
                    <a:pt x="2462784" y="387096"/>
                  </a:lnTo>
                  <a:lnTo>
                    <a:pt x="2462784" y="0"/>
                  </a:lnTo>
                  <a:close/>
                </a:path>
              </a:pathLst>
            </a:custGeom>
            <a:solidFill>
              <a:srgbClr val="2A9FBC"/>
            </a:solidFill>
          </p:spPr>
          <p:txBody>
            <a:bodyPr wrap="square" lIns="0" tIns="0" rIns="0" bIns="0" rtlCol="0"/>
            <a:lstStyle/>
            <a:p>
              <a:endParaRPr/>
            </a:p>
          </p:txBody>
        </p:sp>
      </p:grpSp>
      <p:sp>
        <p:nvSpPr>
          <p:cNvPr id="6" name="object 6"/>
          <p:cNvSpPr txBox="1"/>
          <p:nvPr/>
        </p:nvSpPr>
        <p:spPr>
          <a:xfrm>
            <a:off x="1548383" y="2459735"/>
            <a:ext cx="2849880" cy="2059305"/>
          </a:xfrm>
          <a:prstGeom prst="rect">
            <a:avLst/>
          </a:prstGeom>
        </p:spPr>
        <p:txBody>
          <a:bodyPr vert="horz" wrap="square" lIns="0" tIns="24130" rIns="0" bIns="0" rtlCol="0">
            <a:spAutoFit/>
          </a:bodyPr>
          <a:lstStyle/>
          <a:p>
            <a:pPr marL="1131570" marR="861694" indent="-264160">
              <a:lnSpc>
                <a:spcPct val="148600"/>
              </a:lnSpc>
              <a:spcBef>
                <a:spcPts val="190"/>
              </a:spcBef>
            </a:pPr>
            <a:r>
              <a:rPr sz="2000" spc="10" dirty="0">
                <a:solidFill>
                  <a:srgbClr val="FFFFFF"/>
                </a:solidFill>
                <a:latin typeface="Verdana"/>
                <a:cs typeface="Verdana"/>
              </a:rPr>
              <a:t>S</a:t>
            </a:r>
            <a:r>
              <a:rPr sz="2000" spc="-25" dirty="0">
                <a:solidFill>
                  <a:srgbClr val="FFFFFF"/>
                </a:solidFill>
                <a:latin typeface="Verdana"/>
                <a:cs typeface="Verdana"/>
              </a:rPr>
              <a:t>c</a:t>
            </a:r>
            <a:r>
              <a:rPr sz="2000" spc="-5" dirty="0">
                <a:solidFill>
                  <a:srgbClr val="FFFFFF"/>
                </a:solidFill>
                <a:latin typeface="Verdana"/>
                <a:cs typeface="Verdana"/>
              </a:rPr>
              <a:t>e</a:t>
            </a:r>
            <a:r>
              <a:rPr sz="2000" dirty="0">
                <a:solidFill>
                  <a:srgbClr val="FFFFFF"/>
                </a:solidFill>
                <a:latin typeface="Verdana"/>
                <a:cs typeface="Verdana"/>
              </a:rPr>
              <a:t>n</a:t>
            </a:r>
            <a:r>
              <a:rPr sz="2000" spc="-30" dirty="0">
                <a:solidFill>
                  <a:srgbClr val="FFFFFF"/>
                </a:solidFill>
                <a:latin typeface="Verdana"/>
                <a:cs typeface="Verdana"/>
              </a:rPr>
              <a:t>ar</a:t>
            </a:r>
            <a:r>
              <a:rPr sz="2000" spc="55" dirty="0">
                <a:solidFill>
                  <a:srgbClr val="FFFFFF"/>
                </a:solidFill>
                <a:latin typeface="Verdana"/>
                <a:cs typeface="Verdana"/>
              </a:rPr>
              <a:t>io  </a:t>
            </a:r>
            <a:r>
              <a:rPr sz="2000" dirty="0">
                <a:solidFill>
                  <a:srgbClr val="FFFFFF"/>
                </a:solidFill>
                <a:latin typeface="Verdana"/>
                <a:cs typeface="Verdana"/>
              </a:rPr>
              <a:t>Step  Step  Step</a:t>
            </a:r>
            <a:endParaRPr sz="2000">
              <a:latin typeface="Verdana"/>
              <a:cs typeface="Verdana"/>
            </a:endParaRPr>
          </a:p>
        </p:txBody>
      </p:sp>
      <p:sp>
        <p:nvSpPr>
          <p:cNvPr id="7" name="object 7"/>
          <p:cNvSpPr txBox="1"/>
          <p:nvPr/>
        </p:nvSpPr>
        <p:spPr>
          <a:xfrm>
            <a:off x="4671020" y="3036622"/>
            <a:ext cx="6240780" cy="1303655"/>
          </a:xfrm>
          <a:prstGeom prst="rect">
            <a:avLst/>
          </a:prstGeom>
        </p:spPr>
        <p:txBody>
          <a:bodyPr vert="horz" wrap="square" lIns="0" tIns="13335" rIns="0" bIns="0" rtlCol="0">
            <a:spAutoFit/>
          </a:bodyPr>
          <a:lstStyle/>
          <a:p>
            <a:pPr marL="12700">
              <a:lnSpc>
                <a:spcPct val="100000"/>
              </a:lnSpc>
              <a:spcBef>
                <a:spcPts val="105"/>
              </a:spcBef>
              <a:tabLst>
                <a:tab pos="954405" algn="l"/>
              </a:tabLst>
            </a:pPr>
            <a:r>
              <a:rPr sz="2000" spc="-5" dirty="0">
                <a:solidFill>
                  <a:srgbClr val="2A9FBC"/>
                </a:solidFill>
                <a:latin typeface="Verdana"/>
                <a:cs typeface="Verdana"/>
              </a:rPr>
              <a:t>Given	</a:t>
            </a:r>
            <a:r>
              <a:rPr sz="2000" spc="-95" dirty="0">
                <a:solidFill>
                  <a:srgbClr val="2A9FBC"/>
                </a:solidFill>
                <a:latin typeface="Verdana"/>
                <a:cs typeface="Verdana"/>
              </a:rPr>
              <a:t>- </a:t>
            </a:r>
            <a:r>
              <a:rPr sz="2000" spc="5" dirty="0">
                <a:solidFill>
                  <a:srgbClr val="2A9FBC"/>
                </a:solidFill>
                <a:latin typeface="Verdana"/>
                <a:cs typeface="Verdana"/>
              </a:rPr>
              <a:t>Setup </a:t>
            </a:r>
            <a:r>
              <a:rPr sz="2000" dirty="0">
                <a:solidFill>
                  <a:srgbClr val="2A9FBC"/>
                </a:solidFill>
                <a:latin typeface="Verdana"/>
                <a:cs typeface="Verdana"/>
              </a:rPr>
              <a:t>starting </a:t>
            </a:r>
            <a:r>
              <a:rPr sz="2000" spc="-15" dirty="0">
                <a:solidFill>
                  <a:srgbClr val="2A9FBC"/>
                </a:solidFill>
                <a:latin typeface="Verdana"/>
                <a:cs typeface="Verdana"/>
              </a:rPr>
              <a:t>state </a:t>
            </a:r>
            <a:r>
              <a:rPr sz="2000" spc="75" dirty="0">
                <a:solidFill>
                  <a:srgbClr val="2A9FBC"/>
                </a:solidFill>
                <a:latin typeface="Verdana"/>
                <a:cs typeface="Verdana"/>
              </a:rPr>
              <a:t>of</a:t>
            </a:r>
            <a:r>
              <a:rPr sz="2000" spc="-459" dirty="0">
                <a:solidFill>
                  <a:srgbClr val="2A9FBC"/>
                </a:solidFill>
                <a:latin typeface="Verdana"/>
                <a:cs typeface="Verdana"/>
              </a:rPr>
              <a:t> </a:t>
            </a:r>
            <a:r>
              <a:rPr sz="2000" spc="-30" dirty="0">
                <a:solidFill>
                  <a:srgbClr val="2A9FBC"/>
                </a:solidFill>
                <a:latin typeface="Verdana"/>
                <a:cs typeface="Verdana"/>
              </a:rPr>
              <a:t>system</a:t>
            </a:r>
            <a:endParaRPr sz="2000">
              <a:latin typeface="Verdana"/>
              <a:cs typeface="Verdana"/>
            </a:endParaRPr>
          </a:p>
          <a:p>
            <a:pPr marL="37465" marR="5080" indent="-25400">
              <a:lnSpc>
                <a:spcPct val="158400"/>
              </a:lnSpc>
              <a:spcBef>
                <a:spcPts val="50"/>
              </a:spcBef>
              <a:tabLst>
                <a:tab pos="954405" algn="l"/>
              </a:tabLst>
            </a:pPr>
            <a:r>
              <a:rPr sz="3000" spc="75" baseline="1388" dirty="0">
                <a:solidFill>
                  <a:srgbClr val="2A9FBC"/>
                </a:solidFill>
                <a:latin typeface="Verdana"/>
                <a:cs typeface="Verdana"/>
              </a:rPr>
              <a:t>When	</a:t>
            </a:r>
            <a:r>
              <a:rPr sz="2000" spc="-95" dirty="0">
                <a:solidFill>
                  <a:srgbClr val="2A9FBC"/>
                </a:solidFill>
                <a:latin typeface="Verdana"/>
                <a:cs typeface="Verdana"/>
              </a:rPr>
              <a:t>- </a:t>
            </a:r>
            <a:r>
              <a:rPr sz="2000" spc="25" dirty="0">
                <a:solidFill>
                  <a:srgbClr val="2A9FBC"/>
                </a:solidFill>
                <a:latin typeface="Verdana"/>
                <a:cs typeface="Verdana"/>
              </a:rPr>
              <a:t>Describe </a:t>
            </a:r>
            <a:r>
              <a:rPr sz="2000" spc="5" dirty="0">
                <a:solidFill>
                  <a:srgbClr val="2A9FBC"/>
                </a:solidFill>
                <a:latin typeface="Verdana"/>
                <a:cs typeface="Verdana"/>
              </a:rPr>
              <a:t>the </a:t>
            </a:r>
            <a:r>
              <a:rPr sz="2000" spc="30" dirty="0">
                <a:solidFill>
                  <a:srgbClr val="2A9FBC"/>
                </a:solidFill>
                <a:latin typeface="Verdana"/>
                <a:cs typeface="Verdana"/>
              </a:rPr>
              <a:t>action </a:t>
            </a:r>
            <a:r>
              <a:rPr sz="2000" spc="-5" dirty="0">
                <a:solidFill>
                  <a:srgbClr val="2A9FBC"/>
                </a:solidFill>
                <a:latin typeface="Verdana"/>
                <a:cs typeface="Verdana"/>
              </a:rPr>
              <a:t>that </a:t>
            </a:r>
            <a:r>
              <a:rPr sz="2000" spc="-20" dirty="0">
                <a:solidFill>
                  <a:srgbClr val="2A9FBC"/>
                </a:solidFill>
                <a:latin typeface="Verdana"/>
                <a:cs typeface="Verdana"/>
              </a:rPr>
              <a:t>takes </a:t>
            </a:r>
            <a:r>
              <a:rPr sz="2000" spc="35" dirty="0">
                <a:solidFill>
                  <a:srgbClr val="2A9FBC"/>
                </a:solidFill>
                <a:latin typeface="Verdana"/>
                <a:cs typeface="Verdana"/>
              </a:rPr>
              <a:t>place  </a:t>
            </a:r>
            <a:r>
              <a:rPr sz="2000" dirty="0">
                <a:solidFill>
                  <a:srgbClr val="2A9FBC"/>
                </a:solidFill>
                <a:latin typeface="Verdana"/>
                <a:cs typeface="Verdana"/>
              </a:rPr>
              <a:t>Then	</a:t>
            </a:r>
            <a:r>
              <a:rPr sz="2000" spc="-95" dirty="0">
                <a:solidFill>
                  <a:srgbClr val="2A9FBC"/>
                </a:solidFill>
                <a:latin typeface="Verdana"/>
                <a:cs typeface="Verdana"/>
              </a:rPr>
              <a:t>-</a:t>
            </a:r>
            <a:r>
              <a:rPr sz="2000" spc="-110" dirty="0">
                <a:solidFill>
                  <a:srgbClr val="2A9FBC"/>
                </a:solidFill>
                <a:latin typeface="Verdana"/>
                <a:cs typeface="Verdana"/>
              </a:rPr>
              <a:t> </a:t>
            </a:r>
            <a:r>
              <a:rPr sz="2000" spc="20" dirty="0">
                <a:solidFill>
                  <a:srgbClr val="2A9FBC"/>
                </a:solidFill>
                <a:latin typeface="Verdana"/>
                <a:cs typeface="Verdana"/>
              </a:rPr>
              <a:t>Observe</a:t>
            </a:r>
            <a:r>
              <a:rPr sz="2000" spc="-130" dirty="0">
                <a:solidFill>
                  <a:srgbClr val="2A9FBC"/>
                </a:solidFill>
                <a:latin typeface="Verdana"/>
                <a:cs typeface="Verdana"/>
              </a:rPr>
              <a:t> </a:t>
            </a:r>
            <a:r>
              <a:rPr sz="2000" spc="15" dirty="0">
                <a:solidFill>
                  <a:srgbClr val="2A9FBC"/>
                </a:solidFill>
                <a:latin typeface="Verdana"/>
                <a:cs typeface="Verdana"/>
              </a:rPr>
              <a:t>and</a:t>
            </a:r>
            <a:r>
              <a:rPr sz="2000" spc="-135" dirty="0">
                <a:solidFill>
                  <a:srgbClr val="2A9FBC"/>
                </a:solidFill>
                <a:latin typeface="Verdana"/>
                <a:cs typeface="Verdana"/>
              </a:rPr>
              <a:t> </a:t>
            </a:r>
            <a:r>
              <a:rPr sz="2000" dirty="0">
                <a:solidFill>
                  <a:srgbClr val="2A9FBC"/>
                </a:solidFill>
                <a:latin typeface="Verdana"/>
                <a:cs typeface="Verdana"/>
              </a:rPr>
              <a:t>verify</a:t>
            </a:r>
            <a:r>
              <a:rPr sz="2000" spc="-110" dirty="0">
                <a:solidFill>
                  <a:srgbClr val="2A9FBC"/>
                </a:solidFill>
                <a:latin typeface="Verdana"/>
                <a:cs typeface="Verdana"/>
              </a:rPr>
              <a:t> </a:t>
            </a:r>
            <a:r>
              <a:rPr sz="2000" spc="30" dirty="0">
                <a:solidFill>
                  <a:srgbClr val="2A9FBC"/>
                </a:solidFill>
                <a:latin typeface="Verdana"/>
                <a:cs typeface="Verdana"/>
              </a:rPr>
              <a:t>outcome</a:t>
            </a:r>
            <a:r>
              <a:rPr sz="2000" spc="-140" dirty="0">
                <a:solidFill>
                  <a:srgbClr val="2A9FBC"/>
                </a:solidFill>
                <a:latin typeface="Verdana"/>
                <a:cs typeface="Verdana"/>
              </a:rPr>
              <a:t> </a:t>
            </a:r>
            <a:r>
              <a:rPr sz="2000" spc="135" dirty="0">
                <a:solidFill>
                  <a:srgbClr val="2A9FBC"/>
                </a:solidFill>
                <a:latin typeface="Verdana"/>
                <a:cs typeface="Verdana"/>
              </a:rPr>
              <a:t>/</a:t>
            </a:r>
            <a:r>
              <a:rPr sz="2000" spc="-110" dirty="0">
                <a:solidFill>
                  <a:srgbClr val="2A9FBC"/>
                </a:solidFill>
                <a:latin typeface="Verdana"/>
                <a:cs typeface="Verdana"/>
              </a:rPr>
              <a:t> </a:t>
            </a:r>
            <a:r>
              <a:rPr sz="2000" spc="30" dirty="0">
                <a:solidFill>
                  <a:srgbClr val="2A9FBC"/>
                </a:solidFill>
                <a:latin typeface="Verdana"/>
                <a:cs typeface="Verdana"/>
              </a:rPr>
              <a:t>end</a:t>
            </a:r>
            <a:r>
              <a:rPr sz="2000" spc="-130" dirty="0">
                <a:solidFill>
                  <a:srgbClr val="2A9FBC"/>
                </a:solidFill>
                <a:latin typeface="Verdana"/>
                <a:cs typeface="Verdana"/>
              </a:rPr>
              <a:t> </a:t>
            </a:r>
            <a:r>
              <a:rPr sz="2000" spc="-15" dirty="0">
                <a:solidFill>
                  <a:srgbClr val="2A9FBC"/>
                </a:solidFill>
                <a:latin typeface="Verdana"/>
                <a:cs typeface="Verdana"/>
              </a:rPr>
              <a:t>state</a:t>
            </a:r>
            <a:endParaRPr sz="2000">
              <a:latin typeface="Verdana"/>
              <a:cs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3266"/>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a:p>
        </p:txBody>
      </p:sp>
      <p:sp>
        <p:nvSpPr>
          <p:cNvPr id="3" name="object 3"/>
          <p:cNvSpPr txBox="1">
            <a:spLocks noGrp="1"/>
          </p:cNvSpPr>
          <p:nvPr>
            <p:ph type="title"/>
          </p:nvPr>
        </p:nvSpPr>
        <p:spPr>
          <a:xfrm>
            <a:off x="692442" y="1669942"/>
            <a:ext cx="8282881" cy="1398460"/>
          </a:xfrm>
          <a:prstGeom prst="rect">
            <a:avLst/>
          </a:prstGeom>
        </p:spPr>
        <p:txBody>
          <a:bodyPr vert="horz" wrap="square" lIns="0" tIns="13335" rIns="0" bIns="0" rtlCol="0">
            <a:spAutoFit/>
          </a:bodyPr>
          <a:lstStyle/>
          <a:p>
            <a:pPr marL="12700">
              <a:lnSpc>
                <a:spcPct val="100000"/>
              </a:lnSpc>
              <a:spcBef>
                <a:spcPts val="105"/>
              </a:spcBef>
            </a:pPr>
            <a:r>
              <a:rPr sz="2000" spc="-5" dirty="0">
                <a:latin typeface="Courier New"/>
                <a:cs typeface="Courier New"/>
              </a:rPr>
              <a:t>Scenario: </a:t>
            </a:r>
            <a:r>
              <a:rPr lang="en-US" sz="2000" spc="-5" dirty="0">
                <a:latin typeface="Courier New"/>
                <a:cs typeface="Courier New"/>
              </a:rPr>
              <a:t>Credit card should be active after creation</a:t>
            </a:r>
            <a:endParaRPr sz="2000" spc="-5" dirty="0">
              <a:latin typeface="Courier New"/>
              <a:cs typeface="Courier New"/>
            </a:endParaRPr>
          </a:p>
          <a:p>
            <a:pPr marL="598805">
              <a:lnSpc>
                <a:spcPct val="100000"/>
              </a:lnSpc>
              <a:spcBef>
                <a:spcPts val="1800"/>
              </a:spcBef>
            </a:pPr>
            <a:r>
              <a:rPr sz="2000" b="1" spc="-5" dirty="0">
                <a:solidFill>
                  <a:srgbClr val="F05A28"/>
                </a:solidFill>
                <a:latin typeface="Courier New"/>
                <a:cs typeface="Courier New"/>
              </a:rPr>
              <a:t>Given </a:t>
            </a:r>
            <a:r>
              <a:rPr lang="en-US" sz="2000" spc="-5" dirty="0">
                <a:latin typeface="Courier New"/>
                <a:cs typeface="Courier New"/>
              </a:rPr>
              <a:t>I have a credit card</a:t>
            </a:r>
            <a:endParaRPr sz="2000" spc="-5" dirty="0">
              <a:latin typeface="Courier New"/>
              <a:cs typeface="Courier New"/>
            </a:endParaRPr>
          </a:p>
          <a:p>
            <a:pPr marL="598805">
              <a:lnSpc>
                <a:spcPct val="100000"/>
              </a:lnSpc>
              <a:spcBef>
                <a:spcPts val="1800"/>
              </a:spcBef>
            </a:pPr>
            <a:r>
              <a:rPr sz="2000" b="1" spc="-5" dirty="0">
                <a:solidFill>
                  <a:srgbClr val="F05A28"/>
                </a:solidFill>
                <a:latin typeface="Courier New"/>
                <a:cs typeface="Courier New"/>
              </a:rPr>
              <a:t>When </a:t>
            </a:r>
            <a:r>
              <a:rPr lang="en-US" sz="2000" spc="-5" dirty="0">
                <a:latin typeface="Courier New"/>
                <a:cs typeface="Courier New"/>
              </a:rPr>
              <a:t>credit card limit is 50000 USD</a:t>
            </a:r>
            <a:endParaRPr sz="2000" spc="-5" dirty="0">
              <a:latin typeface="Courier New"/>
              <a:cs typeface="Courier New"/>
            </a:endParaRPr>
          </a:p>
        </p:txBody>
      </p:sp>
      <p:sp>
        <p:nvSpPr>
          <p:cNvPr id="4" name="object 4"/>
          <p:cNvSpPr txBox="1"/>
          <p:nvPr/>
        </p:nvSpPr>
        <p:spPr>
          <a:xfrm>
            <a:off x="1279085" y="3270383"/>
            <a:ext cx="5263758"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05A28"/>
                </a:solidFill>
                <a:latin typeface="Courier New"/>
                <a:cs typeface="Courier New"/>
              </a:rPr>
              <a:t>Then </a:t>
            </a:r>
            <a:r>
              <a:rPr lang="en-US" sz="2000" b="1" spc="-5" dirty="0">
                <a:solidFill>
                  <a:srgbClr val="509EC3"/>
                </a:solidFill>
                <a:latin typeface="Courier New"/>
                <a:ea typeface="+mj-ea"/>
                <a:cs typeface="Courier New"/>
              </a:rPr>
              <a:t>credit card should be active</a:t>
            </a:r>
            <a:endParaRPr sz="2000" b="1" spc="-5" dirty="0">
              <a:solidFill>
                <a:srgbClr val="509EC3"/>
              </a:solidFill>
              <a:latin typeface="Courier New"/>
              <a:ea typeface="+mj-ea"/>
              <a:cs typeface="Courier New"/>
            </a:endParaRPr>
          </a:p>
        </p:txBody>
      </p:sp>
      <p:sp>
        <p:nvSpPr>
          <p:cNvPr id="5" name="object 5"/>
          <p:cNvSpPr txBox="1"/>
          <p:nvPr/>
        </p:nvSpPr>
        <p:spPr>
          <a:xfrm>
            <a:off x="688635" y="4024883"/>
            <a:ext cx="4222115"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3E3E3E"/>
                </a:solidFill>
                <a:latin typeface="Arial Black"/>
                <a:cs typeface="Arial Black"/>
              </a:rPr>
              <a:t>Given, </a:t>
            </a:r>
            <a:r>
              <a:rPr sz="3600" spc="-150" dirty="0">
                <a:solidFill>
                  <a:srgbClr val="3E3E3E"/>
                </a:solidFill>
                <a:latin typeface="Arial Black"/>
                <a:cs typeface="Arial Black"/>
              </a:rPr>
              <a:t>When,</a:t>
            </a:r>
            <a:r>
              <a:rPr sz="3600" spc="-45" dirty="0">
                <a:solidFill>
                  <a:srgbClr val="3E3E3E"/>
                </a:solidFill>
                <a:latin typeface="Arial Black"/>
                <a:cs typeface="Arial Black"/>
              </a:rPr>
              <a:t> </a:t>
            </a:r>
            <a:r>
              <a:rPr sz="3600" spc="-260" dirty="0">
                <a:solidFill>
                  <a:srgbClr val="3E3E3E"/>
                </a:solidFill>
                <a:latin typeface="Arial Black"/>
                <a:cs typeface="Arial Black"/>
              </a:rPr>
              <a:t>Then</a:t>
            </a:r>
            <a:endParaRPr sz="3600">
              <a:latin typeface="Arial Black"/>
              <a:cs typeface="Arial Black"/>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a:p>
        </p:txBody>
      </p:sp>
      <p:sp>
        <p:nvSpPr>
          <p:cNvPr id="3" name="object 3"/>
          <p:cNvSpPr txBox="1">
            <a:spLocks noGrp="1"/>
          </p:cNvSpPr>
          <p:nvPr>
            <p:ph type="title"/>
          </p:nvPr>
        </p:nvSpPr>
        <p:spPr>
          <a:xfrm>
            <a:off x="1279085" y="447778"/>
            <a:ext cx="8709008" cy="936154"/>
          </a:xfrm>
          <a:prstGeom prst="rect">
            <a:avLst/>
          </a:prstGeom>
        </p:spPr>
        <p:txBody>
          <a:bodyPr vert="horz" wrap="square" lIns="0" tIns="12700" rIns="0" bIns="0" rtlCol="0">
            <a:spAutoFit/>
          </a:bodyPr>
          <a:lstStyle/>
          <a:p>
            <a:pPr marL="12700">
              <a:lnSpc>
                <a:spcPct val="100000"/>
              </a:lnSpc>
              <a:spcBef>
                <a:spcPts val="105"/>
              </a:spcBef>
            </a:pPr>
            <a:r>
              <a:rPr lang="en-US" sz="2000" spc="-5" dirty="0">
                <a:latin typeface="Courier New"/>
                <a:cs typeface="Courier New"/>
              </a:rPr>
              <a:t>Scenario: Credit card should be active after creation</a:t>
            </a:r>
            <a:br>
              <a:rPr lang="en-US" sz="2000" spc="-5" dirty="0">
                <a:latin typeface="Courier New"/>
                <a:cs typeface="Courier New"/>
              </a:rPr>
            </a:br>
            <a:r>
              <a:rPr lang="en-US" sz="2000" spc="-5" dirty="0">
                <a:latin typeface="Courier New"/>
                <a:cs typeface="Courier New"/>
              </a:rPr>
              <a:t>Given I have a credit card</a:t>
            </a:r>
            <a:br>
              <a:rPr lang="en-US" sz="2000" spc="-5" dirty="0">
                <a:latin typeface="Courier New"/>
                <a:cs typeface="Courier New"/>
              </a:rPr>
            </a:br>
            <a:r>
              <a:rPr lang="en-US" sz="2000" spc="-5" dirty="0">
                <a:latin typeface="Courier New"/>
                <a:cs typeface="Courier New"/>
              </a:rPr>
              <a:t>When credit card limit is 50000 USD</a:t>
            </a:r>
            <a:endParaRPr sz="2000" dirty="0">
              <a:latin typeface="Courier New"/>
              <a:cs typeface="Courier New"/>
            </a:endParaRPr>
          </a:p>
        </p:txBody>
      </p:sp>
      <p:sp>
        <p:nvSpPr>
          <p:cNvPr id="4" name="object 4"/>
          <p:cNvSpPr txBox="1"/>
          <p:nvPr/>
        </p:nvSpPr>
        <p:spPr>
          <a:xfrm>
            <a:off x="1344930" y="1504137"/>
            <a:ext cx="5766084" cy="1879361"/>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509EC3"/>
                </a:solidFill>
                <a:latin typeface="Courier New"/>
                <a:ea typeface="+mj-ea"/>
                <a:cs typeface="Courier New"/>
              </a:rPr>
              <a:t>Given </a:t>
            </a:r>
            <a:r>
              <a:rPr lang="en-IN" sz="2000" b="1" spc="-5" dirty="0">
                <a:solidFill>
                  <a:srgbClr val="509EC3"/>
                </a:solidFill>
                <a:latin typeface="Courier New"/>
                <a:ea typeface="+mj-ea"/>
                <a:cs typeface="Courier New"/>
              </a:rPr>
              <a:t>Card has not entered the SSN</a:t>
            </a:r>
            <a:endParaRPr sz="2000" b="1" spc="-5" dirty="0">
              <a:solidFill>
                <a:srgbClr val="509EC3"/>
              </a:solidFill>
              <a:latin typeface="Courier New"/>
              <a:ea typeface="+mj-ea"/>
              <a:cs typeface="Courier New"/>
            </a:endParaRPr>
          </a:p>
          <a:p>
            <a:pPr marL="12700">
              <a:lnSpc>
                <a:spcPct val="100000"/>
              </a:lnSpc>
              <a:spcBef>
                <a:spcPts val="1800"/>
              </a:spcBef>
            </a:pPr>
            <a:r>
              <a:rPr sz="2000" b="1" spc="-5" dirty="0">
                <a:solidFill>
                  <a:srgbClr val="509EC3"/>
                </a:solidFill>
                <a:latin typeface="Courier New"/>
                <a:ea typeface="+mj-ea"/>
                <a:cs typeface="Courier New"/>
              </a:rPr>
              <a:t>When </a:t>
            </a:r>
            <a:r>
              <a:rPr lang="en-IN" sz="2000" b="1" spc="-5" dirty="0">
                <a:solidFill>
                  <a:srgbClr val="509EC3"/>
                </a:solidFill>
                <a:latin typeface="Courier New"/>
                <a:ea typeface="+mj-ea"/>
                <a:cs typeface="Courier New"/>
              </a:rPr>
              <a:t>transaction is done </a:t>
            </a:r>
            <a:endParaRPr sz="2000" b="1" spc="-5" dirty="0">
              <a:solidFill>
                <a:srgbClr val="509EC3"/>
              </a:solidFill>
              <a:latin typeface="Courier New"/>
              <a:ea typeface="+mj-ea"/>
              <a:cs typeface="Courier New"/>
            </a:endParaRPr>
          </a:p>
          <a:p>
            <a:pPr marL="12700" marR="5080">
              <a:lnSpc>
                <a:spcPct val="175000"/>
              </a:lnSpc>
            </a:pPr>
            <a:r>
              <a:rPr sz="2000" b="1" spc="-5" dirty="0">
                <a:solidFill>
                  <a:srgbClr val="509EC3"/>
                </a:solidFill>
                <a:latin typeface="Courier New"/>
                <a:ea typeface="+mj-ea"/>
                <a:cs typeface="Courier New"/>
              </a:rPr>
              <a:t>Then </a:t>
            </a:r>
            <a:r>
              <a:rPr lang="en-IN" sz="2000" b="1" spc="-5" dirty="0">
                <a:solidFill>
                  <a:srgbClr val="509EC3"/>
                </a:solidFill>
                <a:latin typeface="Courier New"/>
                <a:ea typeface="+mj-ea"/>
                <a:cs typeface="Courier New"/>
              </a:rPr>
              <a:t>Transaction should get failed </a:t>
            </a:r>
            <a:r>
              <a:rPr sz="2000" b="1" spc="-5" dirty="0">
                <a:solidFill>
                  <a:srgbClr val="509EC3"/>
                </a:solidFill>
                <a:latin typeface="Courier New"/>
                <a:ea typeface="+mj-ea"/>
                <a:cs typeface="Courier New"/>
              </a:rPr>
              <a:t>Then </a:t>
            </a:r>
            <a:r>
              <a:rPr lang="en-IN" sz="2000" b="1" spc="-5" dirty="0">
                <a:solidFill>
                  <a:srgbClr val="509EC3"/>
                </a:solidFill>
                <a:latin typeface="Courier New"/>
                <a:ea typeface="+mj-ea"/>
                <a:cs typeface="Courier New"/>
              </a:rPr>
              <a:t>Card should not be activated</a:t>
            </a:r>
            <a:endParaRPr sz="2000" b="1" spc="-5" dirty="0">
              <a:solidFill>
                <a:srgbClr val="509EC3"/>
              </a:solidFill>
              <a:latin typeface="Courier New"/>
              <a:ea typeface="+mj-ea"/>
              <a:cs typeface="Courier New"/>
            </a:endParaRPr>
          </a:p>
        </p:txBody>
      </p:sp>
      <p:sp>
        <p:nvSpPr>
          <p:cNvPr id="5" name="object 5"/>
          <p:cNvSpPr txBox="1"/>
          <p:nvPr/>
        </p:nvSpPr>
        <p:spPr>
          <a:xfrm>
            <a:off x="688635" y="4024883"/>
            <a:ext cx="2005330"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3E3E3E"/>
                </a:solidFill>
                <a:latin typeface="Arial Black"/>
                <a:cs typeface="Arial Black"/>
              </a:rPr>
              <a:t>And,</a:t>
            </a:r>
            <a:r>
              <a:rPr sz="3600" spc="-200" dirty="0">
                <a:solidFill>
                  <a:srgbClr val="3E3E3E"/>
                </a:solidFill>
                <a:latin typeface="Arial Black"/>
                <a:cs typeface="Arial Black"/>
              </a:rPr>
              <a:t> </a:t>
            </a:r>
            <a:r>
              <a:rPr sz="3600" spc="-185" dirty="0">
                <a:solidFill>
                  <a:srgbClr val="3E3E3E"/>
                </a:solidFill>
                <a:latin typeface="Arial Black"/>
                <a:cs typeface="Arial Black"/>
              </a:rPr>
              <a:t>But</a:t>
            </a:r>
            <a:endParaRPr sz="3600">
              <a:latin typeface="Arial Black"/>
              <a:cs typeface="Arial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409"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a:p>
        </p:txBody>
      </p:sp>
      <p:sp>
        <p:nvSpPr>
          <p:cNvPr id="3" name="object 3"/>
          <p:cNvSpPr txBox="1">
            <a:spLocks noGrp="1"/>
          </p:cNvSpPr>
          <p:nvPr>
            <p:ph type="title"/>
          </p:nvPr>
        </p:nvSpPr>
        <p:spPr>
          <a:xfrm>
            <a:off x="692444" y="98917"/>
            <a:ext cx="8398290" cy="134011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ourier New"/>
                <a:ea typeface="+mn-ea"/>
                <a:cs typeface="Courier New"/>
              </a:rPr>
              <a:t>Scenario: </a:t>
            </a:r>
            <a:r>
              <a:rPr lang="en-US" sz="2000" spc="-5" dirty="0">
                <a:solidFill>
                  <a:srgbClr val="FFFFFF"/>
                </a:solidFill>
                <a:latin typeface="Courier New"/>
                <a:ea typeface="+mn-ea"/>
                <a:cs typeface="Courier New"/>
              </a:rPr>
              <a:t>Credit card should be active after creation</a:t>
            </a:r>
            <a:endParaRPr sz="2000" spc="-5" dirty="0">
              <a:solidFill>
                <a:srgbClr val="FFFFFF"/>
              </a:solidFill>
              <a:latin typeface="Courier New"/>
              <a:ea typeface="+mn-ea"/>
              <a:cs typeface="Courier New"/>
            </a:endParaRPr>
          </a:p>
          <a:p>
            <a:pPr marL="598805" marR="5080">
              <a:lnSpc>
                <a:spcPct val="175000"/>
              </a:lnSpc>
              <a:spcBef>
                <a:spcPts val="5"/>
              </a:spcBef>
            </a:pPr>
            <a:r>
              <a:rPr sz="2000" spc="-5" dirty="0">
                <a:solidFill>
                  <a:srgbClr val="FFFFFF"/>
                </a:solidFill>
                <a:latin typeface="Courier New"/>
                <a:ea typeface="+mn-ea"/>
                <a:cs typeface="Courier New"/>
              </a:rPr>
              <a:t>Given </a:t>
            </a:r>
            <a:r>
              <a:rPr lang="en-US" sz="2000" spc="-5" dirty="0">
                <a:solidFill>
                  <a:srgbClr val="FFFFFF"/>
                </a:solidFill>
                <a:latin typeface="Courier New"/>
                <a:ea typeface="+mn-ea"/>
                <a:cs typeface="Courier New"/>
              </a:rPr>
              <a:t>I have a credit card</a:t>
            </a:r>
            <a:br>
              <a:rPr lang="en-IN" sz="2000" spc="-5" dirty="0">
                <a:latin typeface="Courier New"/>
                <a:cs typeface="Courier New"/>
              </a:rPr>
            </a:br>
            <a:r>
              <a:rPr lang="en-IN" sz="2000" spc="-5" dirty="0">
                <a:latin typeface="Courier New"/>
                <a:cs typeface="Courier New"/>
              </a:rPr>
              <a:t>	</a:t>
            </a:r>
            <a:r>
              <a:rPr lang="en-IN" sz="2000" b="1" spc="-5" dirty="0">
                <a:solidFill>
                  <a:srgbClr val="F05A28"/>
                </a:solidFill>
                <a:latin typeface="Courier New"/>
                <a:cs typeface="Courier New"/>
              </a:rPr>
              <a:t>And</a:t>
            </a:r>
            <a:r>
              <a:rPr sz="2000" spc="-5" dirty="0">
                <a:latin typeface="Courier New"/>
                <a:cs typeface="Courier New"/>
              </a:rPr>
              <a:t> </a:t>
            </a:r>
            <a:r>
              <a:rPr lang="en-US" sz="2000" spc="-5" dirty="0">
                <a:solidFill>
                  <a:srgbClr val="FFFFFF"/>
                </a:solidFill>
                <a:latin typeface="Courier New"/>
                <a:ea typeface="+mn-ea"/>
                <a:cs typeface="Courier New"/>
              </a:rPr>
              <a:t>credit card limit is 50000 USD</a:t>
            </a:r>
            <a:endParaRPr sz="2000" spc="-5" dirty="0">
              <a:solidFill>
                <a:srgbClr val="FFFFFF"/>
              </a:solidFill>
              <a:latin typeface="Courier New"/>
              <a:ea typeface="+mn-ea"/>
              <a:cs typeface="Courier New"/>
            </a:endParaRPr>
          </a:p>
        </p:txBody>
      </p:sp>
      <p:sp>
        <p:nvSpPr>
          <p:cNvPr id="4" name="object 4"/>
          <p:cNvSpPr txBox="1"/>
          <p:nvPr/>
        </p:nvSpPr>
        <p:spPr>
          <a:xfrm>
            <a:off x="757002" y="1670183"/>
            <a:ext cx="6975447" cy="1879361"/>
          </a:xfrm>
          <a:prstGeom prst="rect">
            <a:avLst/>
          </a:prstGeom>
        </p:spPr>
        <p:txBody>
          <a:bodyPr vert="horz" wrap="square" lIns="0" tIns="13335" rIns="0" bIns="0" rtlCol="0">
            <a:spAutoFit/>
          </a:bodyPr>
          <a:lstStyle/>
          <a:p>
            <a:pPr marL="12700">
              <a:spcBef>
                <a:spcPts val="105"/>
              </a:spcBef>
            </a:pPr>
            <a:r>
              <a:rPr lang="en-IN" sz="2000" b="1" spc="-5" dirty="0">
                <a:solidFill>
                  <a:srgbClr val="F05A28"/>
                </a:solidFill>
                <a:latin typeface="Courier New"/>
                <a:cs typeface="Courier New"/>
              </a:rPr>
              <a:t>  	But</a:t>
            </a:r>
            <a:r>
              <a:rPr sz="2000" spc="-5" dirty="0">
                <a:solidFill>
                  <a:srgbClr val="FFFFFF"/>
                </a:solidFill>
                <a:latin typeface="Courier New"/>
                <a:cs typeface="Courier New"/>
              </a:rPr>
              <a:t> </a:t>
            </a:r>
            <a:r>
              <a:rPr lang="en-US" sz="2000" spc="-5" dirty="0">
                <a:solidFill>
                  <a:srgbClr val="FFFFFF"/>
                </a:solidFill>
                <a:latin typeface="Courier New"/>
                <a:cs typeface="Courier New"/>
              </a:rPr>
              <a:t>Given Card has not entered the SSN</a:t>
            </a:r>
            <a:endParaRPr sz="2000" spc="-5" dirty="0">
              <a:solidFill>
                <a:srgbClr val="FFFFFF"/>
              </a:solidFill>
              <a:latin typeface="Courier New"/>
              <a:cs typeface="Courier New"/>
            </a:endParaRPr>
          </a:p>
          <a:p>
            <a:pPr marL="12700">
              <a:lnSpc>
                <a:spcPct val="100000"/>
              </a:lnSpc>
              <a:spcBef>
                <a:spcPts val="1800"/>
              </a:spcBef>
            </a:pPr>
            <a:r>
              <a:rPr lang="en-IN" sz="2000" spc="-5" dirty="0">
                <a:solidFill>
                  <a:srgbClr val="FFFFFF"/>
                </a:solidFill>
                <a:latin typeface="Courier New"/>
                <a:cs typeface="Courier New"/>
              </a:rPr>
              <a:t>   </a:t>
            </a:r>
            <a:r>
              <a:rPr sz="2000" spc="-5" dirty="0">
                <a:solidFill>
                  <a:srgbClr val="FFFFFF"/>
                </a:solidFill>
                <a:latin typeface="Courier New"/>
                <a:cs typeface="Courier New"/>
              </a:rPr>
              <a:t>When </a:t>
            </a:r>
            <a:r>
              <a:rPr lang="en-IN" sz="2000" spc="-5" dirty="0">
                <a:solidFill>
                  <a:srgbClr val="FFFFFF"/>
                </a:solidFill>
                <a:latin typeface="Courier New"/>
                <a:cs typeface="Courier New"/>
              </a:rPr>
              <a:t>transaction is done </a:t>
            </a:r>
            <a:endParaRPr sz="2000" spc="-5" dirty="0">
              <a:solidFill>
                <a:srgbClr val="FFFFFF"/>
              </a:solidFill>
              <a:latin typeface="Courier New"/>
              <a:cs typeface="Courier New"/>
            </a:endParaRPr>
          </a:p>
          <a:p>
            <a:pPr marL="12700" marR="5080">
              <a:lnSpc>
                <a:spcPct val="175000"/>
              </a:lnSpc>
            </a:pPr>
            <a:r>
              <a:rPr lang="en-IN" sz="2000" spc="-5" dirty="0">
                <a:solidFill>
                  <a:srgbClr val="FFFFFF"/>
                </a:solidFill>
                <a:latin typeface="Courier New"/>
                <a:cs typeface="Courier New"/>
              </a:rPr>
              <a:t>   </a:t>
            </a:r>
            <a:r>
              <a:rPr sz="2000" spc="-5" dirty="0">
                <a:solidFill>
                  <a:srgbClr val="FFFFFF"/>
                </a:solidFill>
                <a:latin typeface="Courier New"/>
                <a:cs typeface="Courier New"/>
              </a:rPr>
              <a:t>Then </a:t>
            </a:r>
            <a:r>
              <a:rPr lang="en-IN" sz="2000" spc="-5" dirty="0">
                <a:solidFill>
                  <a:srgbClr val="FFFFFF"/>
                </a:solidFill>
                <a:latin typeface="Courier New"/>
                <a:cs typeface="Courier New"/>
              </a:rPr>
              <a:t>Transaction should get failed </a:t>
            </a:r>
          </a:p>
          <a:p>
            <a:pPr marL="12700" marR="5080">
              <a:lnSpc>
                <a:spcPct val="175000"/>
              </a:lnSpc>
            </a:pPr>
            <a:r>
              <a:rPr lang="en-IN" sz="2000" spc="-5" dirty="0">
                <a:solidFill>
                  <a:srgbClr val="FFFFFF"/>
                </a:solidFill>
                <a:latin typeface="Courier New"/>
                <a:cs typeface="Courier New"/>
              </a:rPr>
              <a:t>    	</a:t>
            </a:r>
            <a:r>
              <a:rPr lang="en-IN" sz="2000" b="1" spc="-5" dirty="0">
                <a:solidFill>
                  <a:srgbClr val="F05A28"/>
                </a:solidFill>
                <a:latin typeface="Courier New"/>
                <a:cs typeface="Courier New"/>
              </a:rPr>
              <a:t>And</a:t>
            </a:r>
            <a:r>
              <a:rPr sz="2000" spc="-5" dirty="0">
                <a:solidFill>
                  <a:srgbClr val="FFFFFF"/>
                </a:solidFill>
                <a:latin typeface="Courier New"/>
                <a:cs typeface="Courier New"/>
              </a:rPr>
              <a:t> </a:t>
            </a:r>
            <a:r>
              <a:rPr lang="en-IN" sz="2000" spc="-5" dirty="0">
                <a:solidFill>
                  <a:srgbClr val="FFFFFF"/>
                </a:solidFill>
                <a:latin typeface="Courier New"/>
                <a:cs typeface="Courier New"/>
              </a:rPr>
              <a:t>Card should not be activated</a:t>
            </a:r>
            <a:endParaRPr sz="2000" spc="-5" dirty="0">
              <a:solidFill>
                <a:srgbClr val="FFFFFF"/>
              </a:solidFill>
              <a:latin typeface="Courier New"/>
              <a:cs typeface="Courier New"/>
            </a:endParaRPr>
          </a:p>
        </p:txBody>
      </p:sp>
      <p:sp>
        <p:nvSpPr>
          <p:cNvPr id="5" name="object 5"/>
          <p:cNvSpPr txBox="1"/>
          <p:nvPr/>
        </p:nvSpPr>
        <p:spPr>
          <a:xfrm>
            <a:off x="688634" y="4024883"/>
            <a:ext cx="7128736" cy="1885131"/>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3E3E3E"/>
                </a:solidFill>
                <a:latin typeface="Arial Black"/>
                <a:cs typeface="Arial Black"/>
              </a:rPr>
              <a:t>And,</a:t>
            </a:r>
            <a:r>
              <a:rPr sz="3600" spc="-200" dirty="0">
                <a:solidFill>
                  <a:srgbClr val="3E3E3E"/>
                </a:solidFill>
                <a:latin typeface="Arial Black"/>
                <a:cs typeface="Arial Black"/>
              </a:rPr>
              <a:t> </a:t>
            </a:r>
            <a:r>
              <a:rPr sz="3600" spc="-185" dirty="0">
                <a:solidFill>
                  <a:srgbClr val="3E3E3E"/>
                </a:solidFill>
                <a:latin typeface="Arial Black"/>
                <a:cs typeface="Arial Black"/>
              </a:rPr>
              <a:t>But</a:t>
            </a:r>
            <a:endParaRPr lang="en-IN" sz="3600" spc="-185" dirty="0">
              <a:solidFill>
                <a:srgbClr val="3E3E3E"/>
              </a:solidFill>
              <a:latin typeface="Arial Black"/>
              <a:cs typeface="Arial Black"/>
            </a:endParaRPr>
          </a:p>
          <a:p>
            <a:pPr marL="12700">
              <a:lnSpc>
                <a:spcPct val="100000"/>
              </a:lnSpc>
              <a:spcBef>
                <a:spcPts val="100"/>
              </a:spcBef>
            </a:pPr>
            <a:r>
              <a:rPr lang="en-US" sz="2400" spc="-20" dirty="0">
                <a:solidFill>
                  <a:srgbClr val="3E3E3E"/>
                </a:solidFill>
                <a:latin typeface="Verdana"/>
              </a:rPr>
              <a:t>Can use in Given, When, or Then phases Improves readability / fluentness</a:t>
            </a:r>
            <a:endParaRPr lang="en-IN" sz="2400" spc="-20" dirty="0">
              <a:solidFill>
                <a:srgbClr val="3E3E3E"/>
              </a:solidFill>
              <a:latin typeface="Verdana"/>
            </a:endParaRPr>
          </a:p>
          <a:p>
            <a:pPr marL="12700">
              <a:lnSpc>
                <a:spcPct val="100000"/>
              </a:lnSpc>
              <a:spcBef>
                <a:spcPts val="100"/>
              </a:spcBef>
            </a:pPr>
            <a:endParaRPr sz="3600" dirty="0">
              <a:latin typeface="Arial Black"/>
              <a:cs typeface="Arial Black"/>
            </a:endParaRPr>
          </a:p>
        </p:txBody>
      </p:sp>
    </p:spTree>
    <p:extLst>
      <p:ext uri="{BB962C8B-B14F-4D97-AF65-F5344CB8AC3E}">
        <p14:creationId xmlns:p14="http://schemas.microsoft.com/office/powerpoint/2010/main" val="1274610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lang="en-IN" dirty="0"/>
          </a:p>
        </p:txBody>
      </p:sp>
      <p:sp>
        <p:nvSpPr>
          <p:cNvPr id="3" name="object 3"/>
          <p:cNvSpPr txBox="1">
            <a:spLocks noGrp="1"/>
          </p:cNvSpPr>
          <p:nvPr>
            <p:ph type="title"/>
          </p:nvPr>
        </p:nvSpPr>
        <p:spPr>
          <a:xfrm>
            <a:off x="692444" y="608671"/>
            <a:ext cx="3965575"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urier New"/>
                <a:cs typeface="Courier New"/>
              </a:rPr>
              <a:t>Scenario: Starting</a:t>
            </a:r>
            <a:r>
              <a:rPr sz="2000" spc="-30" dirty="0">
                <a:latin typeface="Courier New"/>
                <a:cs typeface="Courier New"/>
              </a:rPr>
              <a:t> </a:t>
            </a:r>
            <a:r>
              <a:rPr sz="2000" spc="-5" dirty="0">
                <a:latin typeface="Courier New"/>
                <a:cs typeface="Courier New"/>
              </a:rPr>
              <a:t>health</a:t>
            </a:r>
            <a:endParaRPr sz="2000" dirty="0">
              <a:latin typeface="Courier New"/>
              <a:cs typeface="Courier New"/>
            </a:endParaRPr>
          </a:p>
        </p:txBody>
      </p:sp>
      <p:sp>
        <p:nvSpPr>
          <p:cNvPr id="4" name="object 4"/>
          <p:cNvSpPr txBox="1"/>
          <p:nvPr/>
        </p:nvSpPr>
        <p:spPr>
          <a:xfrm>
            <a:off x="1019331" y="1058215"/>
            <a:ext cx="5943600" cy="2244845"/>
          </a:xfrm>
          <a:prstGeom prst="rect">
            <a:avLst/>
          </a:prstGeom>
        </p:spPr>
        <p:txBody>
          <a:bodyPr vert="horz" wrap="square" lIns="0" tIns="13335" rIns="0" bIns="0" rtlCol="0">
            <a:spAutoFit/>
          </a:bodyPr>
          <a:lstStyle/>
          <a:p>
            <a:pPr marL="12700">
              <a:lnSpc>
                <a:spcPct val="100000"/>
              </a:lnSpc>
              <a:spcBef>
                <a:spcPts val="105"/>
              </a:spcBef>
            </a:pPr>
            <a:r>
              <a:rPr lang="en-US" sz="2000" b="1" spc="-5" dirty="0">
                <a:solidFill>
                  <a:srgbClr val="F05A28"/>
                </a:solidFill>
                <a:latin typeface="Courier New"/>
                <a:cs typeface="Courier New"/>
              </a:rPr>
              <a:t>#</a:t>
            </a:r>
            <a:r>
              <a:rPr lang="en-US" sz="2000" dirty="0">
                <a:solidFill>
                  <a:schemeClr val="bg1"/>
                </a:solidFill>
              </a:rPr>
              <a:t> This scenario is a common one</a:t>
            </a:r>
          </a:p>
          <a:p>
            <a:pPr marL="12700">
              <a:lnSpc>
                <a:spcPct val="100000"/>
              </a:lnSpc>
              <a:spcBef>
                <a:spcPts val="105"/>
              </a:spcBef>
            </a:pPr>
            <a:r>
              <a:rPr lang="en-US" sz="2000" dirty="0">
                <a:solidFill>
                  <a:schemeClr val="bg1"/>
                </a:solidFill>
              </a:rPr>
              <a:t>     Scenario: Starting health </a:t>
            </a:r>
          </a:p>
          <a:p>
            <a:pPr marL="12700">
              <a:lnSpc>
                <a:spcPct val="100000"/>
              </a:lnSpc>
              <a:spcBef>
                <a:spcPts val="105"/>
              </a:spcBef>
            </a:pPr>
            <a:r>
              <a:rPr lang="en-US" sz="2000" dirty="0">
                <a:solidFill>
                  <a:schemeClr val="bg1"/>
                </a:solidFill>
              </a:rPr>
              <a:t>	Given I'm a new player </a:t>
            </a:r>
          </a:p>
          <a:p>
            <a:pPr marL="12700">
              <a:lnSpc>
                <a:spcPct val="100000"/>
              </a:lnSpc>
              <a:spcBef>
                <a:spcPts val="105"/>
              </a:spcBef>
            </a:pPr>
            <a:r>
              <a:rPr lang="en-US" sz="2000" b="1" spc="-5" dirty="0">
                <a:solidFill>
                  <a:srgbClr val="F05A28"/>
                </a:solidFill>
                <a:latin typeface="Courier New"/>
                <a:cs typeface="Courier New"/>
              </a:rPr>
              <a:t>	#</a:t>
            </a:r>
            <a:r>
              <a:rPr lang="en-US" sz="2000" dirty="0">
                <a:solidFill>
                  <a:schemeClr val="bg1"/>
                </a:solidFill>
              </a:rPr>
              <a:t> All players start with 100 health</a:t>
            </a:r>
          </a:p>
          <a:p>
            <a:pPr marL="12700">
              <a:lnSpc>
                <a:spcPct val="100000"/>
              </a:lnSpc>
              <a:spcBef>
                <a:spcPts val="105"/>
              </a:spcBef>
            </a:pPr>
            <a:r>
              <a:rPr lang="en-US" sz="2000" dirty="0">
                <a:solidFill>
                  <a:schemeClr val="bg1"/>
                </a:solidFill>
              </a:rPr>
              <a:t>                When I take 40 damage </a:t>
            </a:r>
          </a:p>
          <a:p>
            <a:pPr marL="12700">
              <a:lnSpc>
                <a:spcPct val="100000"/>
              </a:lnSpc>
              <a:spcBef>
                <a:spcPts val="105"/>
              </a:spcBef>
            </a:pPr>
            <a:r>
              <a:rPr lang="en-US" sz="2000" dirty="0">
                <a:solidFill>
                  <a:schemeClr val="bg1"/>
                </a:solidFill>
              </a:rPr>
              <a:t>                Then my health should now be 60</a:t>
            </a:r>
            <a:r>
              <a:rPr lang="en-US" sz="2000" b="1" spc="-5" dirty="0">
                <a:solidFill>
                  <a:schemeClr val="bg1"/>
                </a:solidFill>
                <a:latin typeface="Courier New"/>
                <a:cs typeface="Courier New"/>
              </a:rPr>
              <a:t>  </a:t>
            </a:r>
            <a:r>
              <a:rPr lang="en-US" sz="2000" b="1" spc="-5" dirty="0">
                <a:solidFill>
                  <a:srgbClr val="F05A28"/>
                </a:solidFill>
                <a:latin typeface="Courier New"/>
                <a:cs typeface="Courier New"/>
              </a:rPr>
              <a:t>	</a:t>
            </a:r>
          </a:p>
          <a:p>
            <a:pPr marL="12700">
              <a:lnSpc>
                <a:spcPct val="100000"/>
              </a:lnSpc>
              <a:spcBef>
                <a:spcPts val="105"/>
              </a:spcBef>
            </a:pPr>
            <a:endParaRPr lang="en-US" sz="2000" dirty="0">
              <a:latin typeface="Courier New"/>
              <a:cs typeface="Courier New"/>
            </a:endParaRPr>
          </a:p>
        </p:txBody>
      </p:sp>
      <p:sp>
        <p:nvSpPr>
          <p:cNvPr id="6" name="object 3">
            <a:extLst>
              <a:ext uri="{FF2B5EF4-FFF2-40B4-BE49-F238E27FC236}">
                <a16:creationId xmlns:a16="http://schemas.microsoft.com/office/drawing/2014/main" id="{21BBB2D4-E3DD-4D7D-9A07-BCD81556AAC9}"/>
              </a:ext>
            </a:extLst>
          </p:cNvPr>
          <p:cNvSpPr txBox="1"/>
          <p:nvPr/>
        </p:nvSpPr>
        <p:spPr>
          <a:xfrm>
            <a:off x="688635" y="3904715"/>
            <a:ext cx="6101909" cy="1134285"/>
          </a:xfrm>
          <a:prstGeom prst="rect">
            <a:avLst/>
          </a:prstGeom>
        </p:spPr>
        <p:txBody>
          <a:bodyPr vert="horz" wrap="square" lIns="0" tIns="132715" rIns="0" bIns="0" rtlCol="0">
            <a:spAutoFit/>
          </a:bodyPr>
          <a:lstStyle/>
          <a:p>
            <a:pPr marL="12700">
              <a:lnSpc>
                <a:spcPct val="100000"/>
              </a:lnSpc>
              <a:spcBef>
                <a:spcPts val="1045"/>
              </a:spcBef>
            </a:pPr>
            <a:r>
              <a:rPr sz="3600" spc="-215" dirty="0">
                <a:solidFill>
                  <a:srgbClr val="3E3E3E"/>
                </a:solidFill>
                <a:latin typeface="Arial Black"/>
                <a:cs typeface="Arial Black"/>
              </a:rPr>
              <a:t>Comments</a:t>
            </a:r>
            <a:endParaRPr sz="3600" dirty="0">
              <a:latin typeface="Arial Black"/>
              <a:cs typeface="Arial Black"/>
            </a:endParaRPr>
          </a:p>
          <a:p>
            <a:pPr marL="18415">
              <a:lnSpc>
                <a:spcPct val="100000"/>
              </a:lnSpc>
              <a:spcBef>
                <a:spcPts val="630"/>
              </a:spcBef>
            </a:pPr>
            <a:r>
              <a:rPr sz="2400" spc="20" dirty="0">
                <a:solidFill>
                  <a:srgbClr val="3E3E3E"/>
                </a:solidFill>
                <a:latin typeface="Verdana"/>
                <a:cs typeface="Verdana"/>
              </a:rPr>
              <a:t>Lines </a:t>
            </a:r>
            <a:r>
              <a:rPr sz="2400" dirty="0">
                <a:solidFill>
                  <a:srgbClr val="3E3E3E"/>
                </a:solidFill>
                <a:latin typeface="Verdana"/>
                <a:cs typeface="Verdana"/>
              </a:rPr>
              <a:t>that </a:t>
            </a:r>
            <a:r>
              <a:rPr sz="2400" spc="-10" dirty="0">
                <a:solidFill>
                  <a:srgbClr val="3E3E3E"/>
                </a:solidFill>
                <a:latin typeface="Verdana"/>
                <a:cs typeface="Verdana"/>
              </a:rPr>
              <a:t>start </a:t>
            </a:r>
            <a:r>
              <a:rPr sz="2400" spc="30" dirty="0">
                <a:solidFill>
                  <a:srgbClr val="3E3E3E"/>
                </a:solidFill>
                <a:latin typeface="Verdana"/>
                <a:cs typeface="Verdana"/>
              </a:rPr>
              <a:t>with</a:t>
            </a:r>
            <a:r>
              <a:rPr sz="2400" spc="-509" dirty="0">
                <a:solidFill>
                  <a:srgbClr val="3E3E3E"/>
                </a:solidFill>
                <a:latin typeface="Verdana"/>
                <a:cs typeface="Verdana"/>
              </a:rPr>
              <a:t> </a:t>
            </a:r>
            <a:r>
              <a:rPr sz="2400" spc="-285" dirty="0">
                <a:solidFill>
                  <a:srgbClr val="3E3E3E"/>
                </a:solidFill>
                <a:latin typeface="Verdana"/>
                <a:cs typeface="Verdana"/>
              </a:rPr>
              <a:t>#</a:t>
            </a:r>
            <a:endParaRPr sz="2400" dirty="0">
              <a:latin typeface="Verdana"/>
              <a:cs typeface="Verdana"/>
            </a:endParaRPr>
          </a:p>
        </p:txBody>
      </p:sp>
    </p:spTree>
    <p:extLst>
      <p:ext uri="{BB962C8B-B14F-4D97-AF65-F5344CB8AC3E}">
        <p14:creationId xmlns:p14="http://schemas.microsoft.com/office/powerpoint/2010/main" val="3077781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lang="en-IN" dirty="0"/>
          </a:p>
        </p:txBody>
      </p:sp>
      <p:sp>
        <p:nvSpPr>
          <p:cNvPr id="3" name="object 3"/>
          <p:cNvSpPr txBox="1">
            <a:spLocks noGrp="1"/>
          </p:cNvSpPr>
          <p:nvPr>
            <p:ph type="title"/>
          </p:nvPr>
        </p:nvSpPr>
        <p:spPr>
          <a:xfrm>
            <a:off x="692444" y="454783"/>
            <a:ext cx="3965575" cy="628377"/>
          </a:xfrm>
          <a:prstGeom prst="rect">
            <a:avLst/>
          </a:prstGeom>
        </p:spPr>
        <p:txBody>
          <a:bodyPr vert="horz" wrap="square" lIns="0" tIns="12700" rIns="0" bIns="0" rtlCol="0">
            <a:spAutoFit/>
          </a:bodyPr>
          <a:lstStyle/>
          <a:p>
            <a:pPr marL="12700">
              <a:lnSpc>
                <a:spcPct val="100000"/>
              </a:lnSpc>
              <a:spcBef>
                <a:spcPts val="100"/>
              </a:spcBef>
            </a:pPr>
            <a:r>
              <a:rPr lang="en-IN" sz="2000" spc="-5" dirty="0">
                <a:solidFill>
                  <a:srgbClr val="F05A28"/>
                </a:solidFill>
                <a:latin typeface="Courier New"/>
                <a:ea typeface="+mn-ea"/>
                <a:cs typeface="Courier New"/>
              </a:rPr>
              <a:t>@health @fighting</a:t>
            </a:r>
            <a:br>
              <a:rPr lang="en-IN" sz="2000" spc="-5" dirty="0">
                <a:latin typeface="Courier New"/>
                <a:cs typeface="Courier New"/>
              </a:rPr>
            </a:br>
            <a:r>
              <a:rPr sz="2000" spc="-5" dirty="0">
                <a:latin typeface="Courier New"/>
                <a:cs typeface="Courier New"/>
              </a:rPr>
              <a:t>Scenario: Starting</a:t>
            </a:r>
            <a:r>
              <a:rPr sz="2000" spc="-30" dirty="0">
                <a:latin typeface="Courier New"/>
                <a:cs typeface="Courier New"/>
              </a:rPr>
              <a:t> </a:t>
            </a:r>
            <a:r>
              <a:rPr sz="2000" spc="-5" dirty="0">
                <a:latin typeface="Courier New"/>
                <a:cs typeface="Courier New"/>
              </a:rPr>
              <a:t>health</a:t>
            </a:r>
            <a:endParaRPr sz="2000" dirty="0">
              <a:latin typeface="Courier New"/>
              <a:cs typeface="Courier New"/>
            </a:endParaRPr>
          </a:p>
        </p:txBody>
      </p:sp>
      <p:sp>
        <p:nvSpPr>
          <p:cNvPr id="4" name="object 4"/>
          <p:cNvSpPr txBox="1"/>
          <p:nvPr/>
        </p:nvSpPr>
        <p:spPr>
          <a:xfrm>
            <a:off x="1019331" y="1058215"/>
            <a:ext cx="5943600" cy="2232021"/>
          </a:xfrm>
          <a:prstGeom prst="rect">
            <a:avLst/>
          </a:prstGeom>
        </p:spPr>
        <p:txBody>
          <a:bodyPr vert="horz" wrap="square" lIns="0" tIns="13335" rIns="0" bIns="0" rtlCol="0">
            <a:spAutoFit/>
          </a:bodyPr>
          <a:lstStyle/>
          <a:p>
            <a:pPr marL="12700">
              <a:lnSpc>
                <a:spcPct val="100000"/>
              </a:lnSpc>
              <a:spcBef>
                <a:spcPts val="105"/>
              </a:spcBef>
            </a:pPr>
            <a:r>
              <a:rPr lang="en-US" sz="2000" b="1" spc="-5" dirty="0">
                <a:solidFill>
                  <a:srgbClr val="F05A28"/>
                </a:solidFill>
                <a:latin typeface="Verdana" panose="020B0604030504040204" pitchFamily="34" charset="0"/>
                <a:ea typeface="Verdana" panose="020B0604030504040204" pitchFamily="34" charset="0"/>
                <a:cs typeface="Courier New"/>
              </a:rPr>
              <a:t>#</a:t>
            </a:r>
            <a:r>
              <a:rPr lang="en-US" sz="2000" dirty="0">
                <a:solidFill>
                  <a:schemeClr val="bg1"/>
                </a:solidFill>
                <a:latin typeface="Verdana" panose="020B0604030504040204" pitchFamily="34" charset="0"/>
                <a:ea typeface="Verdana" panose="020B0604030504040204" pitchFamily="34" charset="0"/>
              </a:rPr>
              <a:t> This scenario is a common one</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     Scenario: Starting health </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	Given I'm a new player </a:t>
            </a:r>
          </a:p>
          <a:p>
            <a:pPr marL="12700">
              <a:lnSpc>
                <a:spcPct val="100000"/>
              </a:lnSpc>
              <a:spcBef>
                <a:spcPts val="105"/>
              </a:spcBef>
            </a:pPr>
            <a:r>
              <a:rPr lang="en-US" sz="2000" b="1" spc="-5" dirty="0">
                <a:solidFill>
                  <a:srgbClr val="F05A28"/>
                </a:solidFill>
                <a:latin typeface="Verdana" panose="020B0604030504040204" pitchFamily="34" charset="0"/>
                <a:ea typeface="Verdana" panose="020B0604030504040204" pitchFamily="34" charset="0"/>
                <a:cs typeface="Courier New"/>
              </a:rPr>
              <a:t>	</a:t>
            </a:r>
            <a:r>
              <a:rPr lang="en-US" sz="2000" dirty="0">
                <a:solidFill>
                  <a:schemeClr val="bg1"/>
                </a:solidFill>
                <a:latin typeface="Verdana" panose="020B0604030504040204" pitchFamily="34" charset="0"/>
                <a:ea typeface="Verdana" panose="020B0604030504040204" pitchFamily="34" charset="0"/>
              </a:rPr>
              <a:t>When I take 40 damage </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           Then my health should now be 60</a:t>
            </a:r>
            <a:r>
              <a:rPr lang="en-US" sz="2000" b="1" spc="-5" dirty="0">
                <a:solidFill>
                  <a:schemeClr val="bg1"/>
                </a:solidFill>
                <a:latin typeface="Verdana" panose="020B0604030504040204" pitchFamily="34" charset="0"/>
                <a:ea typeface="Verdana" panose="020B0604030504040204" pitchFamily="34" charset="0"/>
                <a:cs typeface="Courier New"/>
              </a:rPr>
              <a:t>  </a:t>
            </a:r>
            <a:r>
              <a:rPr lang="en-US" sz="2000" b="1" spc="-5" dirty="0">
                <a:solidFill>
                  <a:srgbClr val="F05A28"/>
                </a:solidFill>
                <a:latin typeface="Verdana" panose="020B0604030504040204" pitchFamily="34" charset="0"/>
                <a:ea typeface="Verdana" panose="020B0604030504040204" pitchFamily="34" charset="0"/>
                <a:cs typeface="Courier New"/>
              </a:rPr>
              <a:t>	</a:t>
            </a:r>
          </a:p>
          <a:p>
            <a:pPr marL="12700">
              <a:lnSpc>
                <a:spcPct val="100000"/>
              </a:lnSpc>
              <a:spcBef>
                <a:spcPts val="105"/>
              </a:spcBef>
            </a:pPr>
            <a:endParaRPr lang="en-US" sz="2000" dirty="0">
              <a:latin typeface="Verdana" panose="020B0604030504040204" pitchFamily="34" charset="0"/>
              <a:ea typeface="Verdana" panose="020B0604030504040204" pitchFamily="34" charset="0"/>
              <a:cs typeface="Courier New"/>
            </a:endParaRPr>
          </a:p>
        </p:txBody>
      </p:sp>
      <p:sp>
        <p:nvSpPr>
          <p:cNvPr id="6" name="object 3">
            <a:extLst>
              <a:ext uri="{FF2B5EF4-FFF2-40B4-BE49-F238E27FC236}">
                <a16:creationId xmlns:a16="http://schemas.microsoft.com/office/drawing/2014/main" id="{21BBB2D4-E3DD-4D7D-9A07-BCD81556AAC9}"/>
              </a:ext>
            </a:extLst>
          </p:cNvPr>
          <p:cNvSpPr txBox="1"/>
          <p:nvPr/>
        </p:nvSpPr>
        <p:spPr>
          <a:xfrm>
            <a:off x="688635" y="3904715"/>
            <a:ext cx="6101909" cy="1872949"/>
          </a:xfrm>
          <a:prstGeom prst="rect">
            <a:avLst/>
          </a:prstGeom>
        </p:spPr>
        <p:txBody>
          <a:bodyPr vert="horz" wrap="square" lIns="0" tIns="132715" rIns="0" bIns="0" rtlCol="0">
            <a:spAutoFit/>
          </a:bodyPr>
          <a:lstStyle/>
          <a:p>
            <a:pPr marL="12700">
              <a:lnSpc>
                <a:spcPct val="100000"/>
              </a:lnSpc>
              <a:spcBef>
                <a:spcPts val="1045"/>
              </a:spcBef>
            </a:pPr>
            <a:r>
              <a:rPr lang="en-IN" sz="3600" spc="-215" dirty="0">
                <a:solidFill>
                  <a:srgbClr val="3E3E3E"/>
                </a:solidFill>
                <a:latin typeface="Arial Black"/>
                <a:cs typeface="Arial Black"/>
              </a:rPr>
              <a:t>Tags</a:t>
            </a:r>
            <a:endParaRPr sz="3600" dirty="0">
              <a:latin typeface="Arial Black"/>
              <a:cs typeface="Arial Black"/>
            </a:endParaRPr>
          </a:p>
          <a:p>
            <a:pPr marL="18415">
              <a:lnSpc>
                <a:spcPct val="100000"/>
              </a:lnSpc>
              <a:spcBef>
                <a:spcPts val="630"/>
              </a:spcBef>
            </a:pPr>
            <a:r>
              <a:rPr lang="en-US" sz="2400" dirty="0">
                <a:solidFill>
                  <a:schemeClr val="tx2">
                    <a:lumMod val="50000"/>
                  </a:schemeClr>
                </a:solidFill>
                <a:latin typeface="Verdana" panose="020B0604030504040204" pitchFamily="34" charset="0"/>
                <a:ea typeface="Verdana" panose="020B0604030504040204" pitchFamily="34" charset="0"/>
              </a:rPr>
              <a:t>Additional way to organize features and scenarios Feature or scenario level Can have multiple tags set</a:t>
            </a:r>
            <a:endParaRPr sz="2400" dirty="0">
              <a:solidFill>
                <a:schemeClr val="tx2">
                  <a:lumMod val="50000"/>
                </a:schemeClr>
              </a:solidFill>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3711598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lang="en-IN" dirty="0"/>
          </a:p>
        </p:txBody>
      </p:sp>
      <p:sp>
        <p:nvSpPr>
          <p:cNvPr id="3" name="object 3"/>
          <p:cNvSpPr txBox="1">
            <a:spLocks noGrp="1"/>
          </p:cNvSpPr>
          <p:nvPr>
            <p:ph type="title"/>
          </p:nvPr>
        </p:nvSpPr>
        <p:spPr>
          <a:xfrm>
            <a:off x="692444" y="454783"/>
            <a:ext cx="3965575" cy="628377"/>
          </a:xfrm>
          <a:prstGeom prst="rect">
            <a:avLst/>
          </a:prstGeom>
        </p:spPr>
        <p:txBody>
          <a:bodyPr vert="horz" wrap="square" lIns="0" tIns="12700" rIns="0" bIns="0" rtlCol="0">
            <a:spAutoFit/>
          </a:bodyPr>
          <a:lstStyle/>
          <a:p>
            <a:pPr marL="12700">
              <a:lnSpc>
                <a:spcPct val="100000"/>
              </a:lnSpc>
              <a:spcBef>
                <a:spcPts val="100"/>
              </a:spcBef>
            </a:pPr>
            <a:r>
              <a:rPr lang="en-IN" sz="2000" spc="-5" dirty="0">
                <a:solidFill>
                  <a:srgbClr val="F05A28"/>
                </a:solidFill>
                <a:latin typeface="Courier New"/>
                <a:ea typeface="+mn-ea"/>
                <a:cs typeface="Courier New"/>
              </a:rPr>
              <a:t>@health @fighting</a:t>
            </a:r>
            <a:br>
              <a:rPr lang="en-IN" sz="2000" spc="-5" dirty="0">
                <a:latin typeface="Courier New"/>
                <a:cs typeface="Courier New"/>
              </a:rPr>
            </a:br>
            <a:r>
              <a:rPr sz="2000" spc="-5" dirty="0">
                <a:latin typeface="Courier New"/>
                <a:cs typeface="Courier New"/>
              </a:rPr>
              <a:t>Scenario: Starting</a:t>
            </a:r>
            <a:r>
              <a:rPr sz="2000" spc="-30" dirty="0">
                <a:latin typeface="Courier New"/>
                <a:cs typeface="Courier New"/>
              </a:rPr>
              <a:t> </a:t>
            </a:r>
            <a:r>
              <a:rPr sz="2000" spc="-5" dirty="0">
                <a:latin typeface="Courier New"/>
                <a:cs typeface="Courier New"/>
              </a:rPr>
              <a:t>health</a:t>
            </a:r>
            <a:endParaRPr sz="2000" dirty="0">
              <a:latin typeface="Courier New"/>
              <a:cs typeface="Courier New"/>
            </a:endParaRPr>
          </a:p>
        </p:txBody>
      </p:sp>
      <p:sp>
        <p:nvSpPr>
          <p:cNvPr id="4" name="object 4"/>
          <p:cNvSpPr txBox="1"/>
          <p:nvPr/>
        </p:nvSpPr>
        <p:spPr>
          <a:xfrm>
            <a:off x="1019331" y="1058215"/>
            <a:ext cx="5943600" cy="2232021"/>
          </a:xfrm>
          <a:prstGeom prst="rect">
            <a:avLst/>
          </a:prstGeom>
        </p:spPr>
        <p:txBody>
          <a:bodyPr vert="horz" wrap="square" lIns="0" tIns="13335" rIns="0" bIns="0" rtlCol="0">
            <a:spAutoFit/>
          </a:bodyPr>
          <a:lstStyle/>
          <a:p>
            <a:pPr marL="12700">
              <a:lnSpc>
                <a:spcPct val="100000"/>
              </a:lnSpc>
              <a:spcBef>
                <a:spcPts val="105"/>
              </a:spcBef>
            </a:pPr>
            <a:r>
              <a:rPr lang="en-US" sz="2000" b="1" spc="-5" dirty="0">
                <a:solidFill>
                  <a:srgbClr val="F05A28"/>
                </a:solidFill>
                <a:latin typeface="Verdana" panose="020B0604030504040204" pitchFamily="34" charset="0"/>
                <a:ea typeface="Verdana" panose="020B0604030504040204" pitchFamily="34" charset="0"/>
                <a:cs typeface="Courier New"/>
              </a:rPr>
              <a:t>#</a:t>
            </a:r>
            <a:r>
              <a:rPr lang="en-US" sz="2000" dirty="0">
                <a:solidFill>
                  <a:schemeClr val="bg1"/>
                </a:solidFill>
                <a:latin typeface="Verdana" panose="020B0604030504040204" pitchFamily="34" charset="0"/>
                <a:ea typeface="Verdana" panose="020B0604030504040204" pitchFamily="34" charset="0"/>
              </a:rPr>
              <a:t> This scenario is a common one</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     Scenario: Starting health </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	Given I'm a new player </a:t>
            </a:r>
          </a:p>
          <a:p>
            <a:pPr marL="12700">
              <a:lnSpc>
                <a:spcPct val="100000"/>
              </a:lnSpc>
              <a:spcBef>
                <a:spcPts val="105"/>
              </a:spcBef>
            </a:pPr>
            <a:r>
              <a:rPr lang="en-US" sz="2000" b="1" spc="-5" dirty="0">
                <a:solidFill>
                  <a:srgbClr val="F05A28"/>
                </a:solidFill>
                <a:latin typeface="Verdana" panose="020B0604030504040204" pitchFamily="34" charset="0"/>
                <a:ea typeface="Verdana" panose="020B0604030504040204" pitchFamily="34" charset="0"/>
                <a:cs typeface="Courier New"/>
              </a:rPr>
              <a:t>	</a:t>
            </a:r>
            <a:r>
              <a:rPr lang="en-US" sz="2000" dirty="0">
                <a:solidFill>
                  <a:schemeClr val="bg1"/>
                </a:solidFill>
                <a:latin typeface="Verdana" panose="020B0604030504040204" pitchFamily="34" charset="0"/>
                <a:ea typeface="Verdana" panose="020B0604030504040204" pitchFamily="34" charset="0"/>
              </a:rPr>
              <a:t>When I take 40 damage </a:t>
            </a:r>
          </a:p>
          <a:p>
            <a:pPr marL="12700">
              <a:lnSpc>
                <a:spcPct val="100000"/>
              </a:lnSpc>
              <a:spcBef>
                <a:spcPts val="105"/>
              </a:spcBef>
            </a:pPr>
            <a:r>
              <a:rPr lang="en-US" sz="2000" dirty="0">
                <a:solidFill>
                  <a:schemeClr val="bg1"/>
                </a:solidFill>
                <a:latin typeface="Verdana" panose="020B0604030504040204" pitchFamily="34" charset="0"/>
                <a:ea typeface="Verdana" panose="020B0604030504040204" pitchFamily="34" charset="0"/>
              </a:rPr>
              <a:t>           Then my health should now be 60</a:t>
            </a:r>
            <a:r>
              <a:rPr lang="en-US" sz="2000" b="1" spc="-5" dirty="0">
                <a:solidFill>
                  <a:schemeClr val="bg1"/>
                </a:solidFill>
                <a:latin typeface="Verdana" panose="020B0604030504040204" pitchFamily="34" charset="0"/>
                <a:ea typeface="Verdana" panose="020B0604030504040204" pitchFamily="34" charset="0"/>
                <a:cs typeface="Courier New"/>
              </a:rPr>
              <a:t>  </a:t>
            </a:r>
            <a:r>
              <a:rPr lang="en-US" sz="2000" b="1" spc="-5" dirty="0">
                <a:solidFill>
                  <a:srgbClr val="F05A28"/>
                </a:solidFill>
                <a:latin typeface="Verdana" panose="020B0604030504040204" pitchFamily="34" charset="0"/>
                <a:ea typeface="Verdana" panose="020B0604030504040204" pitchFamily="34" charset="0"/>
                <a:cs typeface="Courier New"/>
              </a:rPr>
              <a:t>	</a:t>
            </a:r>
          </a:p>
          <a:p>
            <a:pPr marL="12700">
              <a:lnSpc>
                <a:spcPct val="100000"/>
              </a:lnSpc>
              <a:spcBef>
                <a:spcPts val="105"/>
              </a:spcBef>
            </a:pPr>
            <a:endParaRPr lang="en-US" sz="2000" dirty="0">
              <a:latin typeface="Verdana" panose="020B0604030504040204" pitchFamily="34" charset="0"/>
              <a:ea typeface="Verdana" panose="020B0604030504040204" pitchFamily="34" charset="0"/>
              <a:cs typeface="Courier New"/>
            </a:endParaRPr>
          </a:p>
        </p:txBody>
      </p:sp>
      <p:sp>
        <p:nvSpPr>
          <p:cNvPr id="6" name="object 3">
            <a:extLst>
              <a:ext uri="{FF2B5EF4-FFF2-40B4-BE49-F238E27FC236}">
                <a16:creationId xmlns:a16="http://schemas.microsoft.com/office/drawing/2014/main" id="{21BBB2D4-E3DD-4D7D-9A07-BCD81556AAC9}"/>
              </a:ext>
            </a:extLst>
          </p:cNvPr>
          <p:cNvSpPr txBox="1"/>
          <p:nvPr/>
        </p:nvSpPr>
        <p:spPr>
          <a:xfrm>
            <a:off x="688635" y="3904715"/>
            <a:ext cx="6101909" cy="1734449"/>
          </a:xfrm>
          <a:prstGeom prst="rect">
            <a:avLst/>
          </a:prstGeom>
        </p:spPr>
        <p:txBody>
          <a:bodyPr vert="horz" wrap="square" lIns="0" tIns="132715" rIns="0" bIns="0" rtlCol="0">
            <a:spAutoFit/>
          </a:bodyPr>
          <a:lstStyle/>
          <a:p>
            <a:pPr marL="12700">
              <a:lnSpc>
                <a:spcPct val="100000"/>
              </a:lnSpc>
              <a:spcBef>
                <a:spcPts val="1045"/>
              </a:spcBef>
            </a:pPr>
            <a:r>
              <a:rPr lang="en-US" sz="3600" spc="-235" dirty="0">
                <a:solidFill>
                  <a:srgbClr val="3E3E3E"/>
                </a:solidFill>
                <a:latin typeface="Arial Black"/>
              </a:rPr>
              <a:t>Feature Level Tags</a:t>
            </a:r>
          </a:p>
          <a:p>
            <a:pPr marL="18415">
              <a:lnSpc>
                <a:spcPct val="100000"/>
              </a:lnSpc>
              <a:spcBef>
                <a:spcPts val="630"/>
              </a:spcBef>
            </a:pPr>
            <a:r>
              <a:rPr lang="en-US" sz="2400" spc="100" dirty="0">
                <a:solidFill>
                  <a:srgbClr val="3E3E3E"/>
                </a:solidFill>
                <a:latin typeface="Verdana" panose="020B0604030504040204" pitchFamily="34" charset="0"/>
                <a:ea typeface="Verdana" panose="020B0604030504040204" pitchFamily="34" charset="0"/>
                <a:cs typeface="Verdana"/>
              </a:rPr>
              <a:t>Apply </a:t>
            </a:r>
            <a:r>
              <a:rPr lang="en-US" sz="2400" dirty="0">
                <a:solidFill>
                  <a:srgbClr val="3E3E3E"/>
                </a:solidFill>
                <a:latin typeface="Verdana" panose="020B0604030504040204" pitchFamily="34" charset="0"/>
                <a:ea typeface="Verdana" panose="020B0604030504040204" pitchFamily="34" charset="0"/>
                <a:cs typeface="Verdana"/>
              </a:rPr>
              <a:t>at </a:t>
            </a:r>
            <a:r>
              <a:rPr lang="en-US" sz="2400" spc="5" dirty="0">
                <a:solidFill>
                  <a:srgbClr val="3E3E3E"/>
                </a:solidFill>
                <a:latin typeface="Verdana" panose="020B0604030504040204" pitchFamily="34" charset="0"/>
                <a:ea typeface="Verdana" panose="020B0604030504040204" pitchFamily="34" charset="0"/>
                <a:cs typeface="Verdana"/>
              </a:rPr>
              <a:t>feature</a:t>
            </a:r>
            <a:r>
              <a:rPr lang="en-US" sz="2400" spc="-459" dirty="0">
                <a:solidFill>
                  <a:srgbClr val="3E3E3E"/>
                </a:solidFill>
                <a:latin typeface="Verdana" panose="020B0604030504040204" pitchFamily="34" charset="0"/>
                <a:ea typeface="Verdana" panose="020B0604030504040204" pitchFamily="34" charset="0"/>
                <a:cs typeface="Verdana"/>
              </a:rPr>
              <a:t> </a:t>
            </a:r>
            <a:r>
              <a:rPr lang="en-US" sz="2400" spc="20" dirty="0">
                <a:solidFill>
                  <a:srgbClr val="3E3E3E"/>
                </a:solidFill>
                <a:latin typeface="Verdana" panose="020B0604030504040204" pitchFamily="34" charset="0"/>
                <a:ea typeface="Verdana" panose="020B0604030504040204" pitchFamily="34" charset="0"/>
                <a:cs typeface="Verdana"/>
              </a:rPr>
              <a:t>level</a:t>
            </a:r>
            <a:endParaRPr lang="en-US" sz="2400" dirty="0">
              <a:latin typeface="Verdana" panose="020B0604030504040204" pitchFamily="34" charset="0"/>
              <a:ea typeface="Verdana" panose="020B0604030504040204" pitchFamily="34" charset="0"/>
              <a:cs typeface="Verdana"/>
            </a:endParaRPr>
          </a:p>
          <a:p>
            <a:pPr marL="18415">
              <a:lnSpc>
                <a:spcPct val="100000"/>
              </a:lnSpc>
              <a:spcBef>
                <a:spcPts val="1800"/>
              </a:spcBef>
            </a:pPr>
            <a:r>
              <a:rPr lang="en-US" sz="2400" spc="-20" dirty="0">
                <a:solidFill>
                  <a:srgbClr val="3E3E3E"/>
                </a:solidFill>
                <a:latin typeface="Verdana" panose="020B0604030504040204" pitchFamily="34" charset="0"/>
                <a:ea typeface="Verdana" panose="020B0604030504040204" pitchFamily="34" charset="0"/>
                <a:cs typeface="Verdana"/>
              </a:rPr>
              <a:t>Inherited </a:t>
            </a:r>
            <a:r>
              <a:rPr lang="en-US" sz="2400" spc="55" dirty="0">
                <a:solidFill>
                  <a:srgbClr val="3E3E3E"/>
                </a:solidFill>
                <a:latin typeface="Verdana" panose="020B0604030504040204" pitchFamily="34" charset="0"/>
                <a:ea typeface="Verdana" panose="020B0604030504040204" pitchFamily="34" charset="0"/>
                <a:cs typeface="Verdana"/>
              </a:rPr>
              <a:t>by</a:t>
            </a:r>
            <a:r>
              <a:rPr lang="en-US" sz="2400" spc="-600" dirty="0">
                <a:solidFill>
                  <a:srgbClr val="3E3E3E"/>
                </a:solidFill>
                <a:latin typeface="Verdana" panose="020B0604030504040204" pitchFamily="34" charset="0"/>
                <a:ea typeface="Verdana" panose="020B0604030504040204" pitchFamily="34" charset="0"/>
                <a:cs typeface="Verdana"/>
              </a:rPr>
              <a:t> </a:t>
            </a:r>
            <a:r>
              <a:rPr lang="en-US" sz="2400" dirty="0">
                <a:solidFill>
                  <a:srgbClr val="3E3E3E"/>
                </a:solidFill>
                <a:latin typeface="Verdana" panose="020B0604030504040204" pitchFamily="34" charset="0"/>
                <a:ea typeface="Verdana" panose="020B0604030504040204" pitchFamily="34" charset="0"/>
                <a:cs typeface="Verdana"/>
              </a:rPr>
              <a:t>all </a:t>
            </a:r>
            <a:r>
              <a:rPr lang="en-US" sz="2400" spc="5" dirty="0">
                <a:solidFill>
                  <a:srgbClr val="3E3E3E"/>
                </a:solidFill>
                <a:latin typeface="Verdana" panose="020B0604030504040204" pitchFamily="34" charset="0"/>
                <a:ea typeface="Verdana" panose="020B0604030504040204" pitchFamily="34" charset="0"/>
                <a:cs typeface="Verdana"/>
              </a:rPr>
              <a:t>scenarios </a:t>
            </a:r>
            <a:r>
              <a:rPr lang="en-US" sz="2400" spc="-5" dirty="0">
                <a:solidFill>
                  <a:srgbClr val="3E3E3E"/>
                </a:solidFill>
                <a:latin typeface="Verdana" panose="020B0604030504040204" pitchFamily="34" charset="0"/>
                <a:ea typeface="Verdana" panose="020B0604030504040204" pitchFamily="34" charset="0"/>
                <a:cs typeface="Verdana"/>
              </a:rPr>
              <a:t>in </a:t>
            </a:r>
            <a:r>
              <a:rPr lang="en-US" sz="2400" spc="25" dirty="0">
                <a:solidFill>
                  <a:srgbClr val="3E3E3E"/>
                </a:solidFill>
                <a:latin typeface="Verdana" panose="020B0604030504040204" pitchFamily="34" charset="0"/>
                <a:ea typeface="Verdana" panose="020B0604030504040204" pitchFamily="34" charset="0"/>
                <a:cs typeface="Verdana"/>
              </a:rPr>
              <a:t>file</a:t>
            </a:r>
            <a:endParaRPr lang="en-US" sz="2400"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2924868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7904" y="1935416"/>
            <a:ext cx="9141460" cy="4424680"/>
            <a:chOff x="1267904" y="1935416"/>
            <a:chExt cx="9141460" cy="4424680"/>
          </a:xfrm>
        </p:grpSpPr>
        <p:sp>
          <p:nvSpPr>
            <p:cNvPr id="3" name="object 3"/>
            <p:cNvSpPr/>
            <p:nvPr/>
          </p:nvSpPr>
          <p:spPr>
            <a:xfrm>
              <a:off x="6819138" y="1948434"/>
              <a:ext cx="3576954" cy="4398645"/>
            </a:xfrm>
            <a:custGeom>
              <a:avLst/>
              <a:gdLst/>
              <a:ahLst/>
              <a:cxnLst/>
              <a:rect l="l" t="t" r="r" b="b"/>
              <a:pathLst>
                <a:path w="3576954" h="4398645">
                  <a:moveTo>
                    <a:pt x="3576828" y="0"/>
                  </a:moveTo>
                  <a:lnTo>
                    <a:pt x="0" y="0"/>
                  </a:lnTo>
                  <a:lnTo>
                    <a:pt x="0" y="4398264"/>
                  </a:lnTo>
                  <a:lnTo>
                    <a:pt x="3576828" y="4398264"/>
                  </a:lnTo>
                  <a:lnTo>
                    <a:pt x="3576828" y="0"/>
                  </a:lnTo>
                  <a:close/>
                </a:path>
              </a:pathLst>
            </a:custGeom>
            <a:solidFill>
              <a:srgbClr val="3E3E3E"/>
            </a:solidFill>
          </p:spPr>
          <p:txBody>
            <a:bodyPr wrap="square" lIns="0" tIns="0" rIns="0" bIns="0" rtlCol="0"/>
            <a:lstStyle/>
            <a:p>
              <a:endParaRPr/>
            </a:p>
          </p:txBody>
        </p:sp>
        <p:sp>
          <p:nvSpPr>
            <p:cNvPr id="4" name="object 4"/>
            <p:cNvSpPr/>
            <p:nvPr/>
          </p:nvSpPr>
          <p:spPr>
            <a:xfrm>
              <a:off x="6819138" y="1948434"/>
              <a:ext cx="3576954" cy="4398645"/>
            </a:xfrm>
            <a:custGeom>
              <a:avLst/>
              <a:gdLst/>
              <a:ahLst/>
              <a:cxnLst/>
              <a:rect l="l" t="t" r="r" b="b"/>
              <a:pathLst>
                <a:path w="3576954" h="4398645">
                  <a:moveTo>
                    <a:pt x="0" y="0"/>
                  </a:moveTo>
                  <a:lnTo>
                    <a:pt x="3576828" y="0"/>
                  </a:lnTo>
                  <a:lnTo>
                    <a:pt x="3576828" y="4398264"/>
                  </a:lnTo>
                  <a:lnTo>
                    <a:pt x="0" y="4398264"/>
                  </a:lnTo>
                  <a:lnTo>
                    <a:pt x="0" y="0"/>
                  </a:lnTo>
                  <a:close/>
                </a:path>
              </a:pathLst>
            </a:custGeom>
            <a:ln w="25908">
              <a:solidFill>
                <a:srgbClr val="3E3E3E"/>
              </a:solidFill>
            </a:ln>
          </p:spPr>
          <p:txBody>
            <a:bodyPr wrap="square" lIns="0" tIns="0" rIns="0" bIns="0" rtlCol="0"/>
            <a:lstStyle/>
            <a:p>
              <a:endParaRPr/>
            </a:p>
          </p:txBody>
        </p:sp>
        <p:sp>
          <p:nvSpPr>
            <p:cNvPr id="5" name="object 5"/>
            <p:cNvSpPr/>
            <p:nvPr/>
          </p:nvSpPr>
          <p:spPr>
            <a:xfrm>
              <a:off x="1280921" y="1948434"/>
              <a:ext cx="3438525" cy="4398645"/>
            </a:xfrm>
            <a:custGeom>
              <a:avLst/>
              <a:gdLst/>
              <a:ahLst/>
              <a:cxnLst/>
              <a:rect l="l" t="t" r="r" b="b"/>
              <a:pathLst>
                <a:path w="3438525" h="4398645">
                  <a:moveTo>
                    <a:pt x="3438144" y="0"/>
                  </a:moveTo>
                  <a:lnTo>
                    <a:pt x="0" y="0"/>
                  </a:lnTo>
                  <a:lnTo>
                    <a:pt x="0" y="4398264"/>
                  </a:lnTo>
                  <a:lnTo>
                    <a:pt x="3438144" y="4398264"/>
                  </a:lnTo>
                  <a:lnTo>
                    <a:pt x="3438144" y="0"/>
                  </a:lnTo>
                  <a:close/>
                </a:path>
              </a:pathLst>
            </a:custGeom>
            <a:solidFill>
              <a:srgbClr val="3E3E3E"/>
            </a:solidFill>
          </p:spPr>
          <p:txBody>
            <a:bodyPr wrap="square" lIns="0" tIns="0" rIns="0" bIns="0" rtlCol="0"/>
            <a:lstStyle/>
            <a:p>
              <a:endParaRPr/>
            </a:p>
          </p:txBody>
        </p:sp>
        <p:sp>
          <p:nvSpPr>
            <p:cNvPr id="6" name="object 6"/>
            <p:cNvSpPr/>
            <p:nvPr/>
          </p:nvSpPr>
          <p:spPr>
            <a:xfrm>
              <a:off x="1280921" y="1948434"/>
              <a:ext cx="3438525" cy="4398645"/>
            </a:xfrm>
            <a:custGeom>
              <a:avLst/>
              <a:gdLst/>
              <a:ahLst/>
              <a:cxnLst/>
              <a:rect l="l" t="t" r="r" b="b"/>
              <a:pathLst>
                <a:path w="3438525" h="4398645">
                  <a:moveTo>
                    <a:pt x="0" y="0"/>
                  </a:moveTo>
                  <a:lnTo>
                    <a:pt x="3438144" y="0"/>
                  </a:lnTo>
                  <a:lnTo>
                    <a:pt x="3438144" y="4398264"/>
                  </a:lnTo>
                  <a:lnTo>
                    <a:pt x="0" y="4398264"/>
                  </a:lnTo>
                  <a:lnTo>
                    <a:pt x="0" y="0"/>
                  </a:lnTo>
                  <a:close/>
                </a:path>
              </a:pathLst>
            </a:custGeom>
            <a:ln w="25908">
              <a:solidFill>
                <a:srgbClr val="3E3E3E"/>
              </a:solidFill>
            </a:ln>
          </p:spPr>
          <p:txBody>
            <a:bodyPr wrap="square" lIns="0" tIns="0" rIns="0" bIns="0" rtlCol="0"/>
            <a:lstStyle/>
            <a:p>
              <a:endParaRPr/>
            </a:p>
          </p:txBody>
        </p:sp>
      </p:grpSp>
      <p:sp>
        <p:nvSpPr>
          <p:cNvPr id="7" name="object 7"/>
          <p:cNvSpPr txBox="1"/>
          <p:nvPr/>
        </p:nvSpPr>
        <p:spPr>
          <a:xfrm>
            <a:off x="1267967" y="1935479"/>
            <a:ext cx="8895080" cy="917575"/>
          </a:xfrm>
          <a:prstGeom prst="rect">
            <a:avLst/>
          </a:prstGeom>
          <a:solidFill>
            <a:srgbClr val="3E3E3E"/>
          </a:solidFill>
        </p:spPr>
        <p:txBody>
          <a:bodyPr vert="horz" wrap="square" lIns="0" tIns="184785" rIns="0" bIns="0" rtlCol="0">
            <a:spAutoFit/>
          </a:bodyPr>
          <a:lstStyle/>
          <a:p>
            <a:pPr marL="234950">
              <a:lnSpc>
                <a:spcPct val="100000"/>
              </a:lnSpc>
              <a:spcBef>
                <a:spcPts val="1455"/>
              </a:spcBef>
              <a:tabLst>
                <a:tab pos="5794375" algn="l"/>
              </a:tabLst>
            </a:pPr>
            <a:r>
              <a:rPr sz="2000" spc="-20" dirty="0">
                <a:solidFill>
                  <a:srgbClr val="FFFFFF"/>
                </a:solidFill>
                <a:latin typeface="Verdana"/>
                <a:cs typeface="Verdana"/>
              </a:rPr>
              <a:t>PlayerCharacter.feature	</a:t>
            </a:r>
            <a:r>
              <a:rPr sz="2000" spc="-10" dirty="0">
                <a:solidFill>
                  <a:srgbClr val="FFFFFF"/>
                </a:solidFill>
                <a:latin typeface="Verdana"/>
                <a:cs typeface="Verdana"/>
              </a:rPr>
              <a:t>PlayerCharacterSteps.cs</a:t>
            </a:r>
            <a:endParaRPr sz="2000">
              <a:latin typeface="Verdana"/>
              <a:cs typeface="Verdana"/>
            </a:endParaRPr>
          </a:p>
        </p:txBody>
      </p:sp>
      <p:sp>
        <p:nvSpPr>
          <p:cNvPr id="8" name="object 8"/>
          <p:cNvSpPr txBox="1">
            <a:spLocks noGrp="1"/>
          </p:cNvSpPr>
          <p:nvPr>
            <p:ph type="title"/>
          </p:nvPr>
        </p:nvSpPr>
        <p:spPr>
          <a:xfrm>
            <a:off x="3705656" y="519061"/>
            <a:ext cx="4693285" cy="574040"/>
          </a:xfrm>
          <a:prstGeom prst="rect">
            <a:avLst/>
          </a:prstGeom>
        </p:spPr>
        <p:txBody>
          <a:bodyPr vert="horz" wrap="square" lIns="0" tIns="12700" rIns="0" bIns="0" rtlCol="0">
            <a:spAutoFit/>
          </a:bodyPr>
          <a:lstStyle/>
          <a:p>
            <a:pPr marL="12700">
              <a:lnSpc>
                <a:spcPct val="100000"/>
              </a:lnSpc>
              <a:spcBef>
                <a:spcPts val="100"/>
              </a:spcBef>
            </a:pPr>
            <a:r>
              <a:rPr spc="-215" dirty="0">
                <a:solidFill>
                  <a:srgbClr val="3E3E3E"/>
                </a:solidFill>
              </a:rPr>
              <a:t>Step </a:t>
            </a:r>
            <a:r>
              <a:rPr spc="-195" dirty="0">
                <a:solidFill>
                  <a:srgbClr val="3E3E3E"/>
                </a:solidFill>
              </a:rPr>
              <a:t>Definition</a:t>
            </a:r>
            <a:r>
              <a:rPr spc="-150" dirty="0">
                <a:solidFill>
                  <a:srgbClr val="3E3E3E"/>
                </a:solidFill>
              </a:rPr>
              <a:t> </a:t>
            </a:r>
            <a:r>
              <a:rPr spc="-155" dirty="0">
                <a:solidFill>
                  <a:srgbClr val="3E3E3E"/>
                </a:solidFill>
              </a:rPr>
              <a:t>Code</a:t>
            </a:r>
          </a:p>
        </p:txBody>
      </p:sp>
      <p:sp>
        <p:nvSpPr>
          <p:cNvPr id="9" name="object 9"/>
          <p:cNvSpPr/>
          <p:nvPr/>
        </p:nvSpPr>
        <p:spPr>
          <a:xfrm>
            <a:off x="1548383" y="2852927"/>
            <a:ext cx="2849880" cy="2059305"/>
          </a:xfrm>
          <a:custGeom>
            <a:avLst/>
            <a:gdLst/>
            <a:ahLst/>
            <a:cxnLst/>
            <a:rect l="l" t="t" r="r" b="b"/>
            <a:pathLst>
              <a:path w="2849879" h="2059304">
                <a:moveTo>
                  <a:pt x="2849879" y="0"/>
                </a:moveTo>
                <a:lnTo>
                  <a:pt x="0" y="0"/>
                </a:lnTo>
                <a:lnTo>
                  <a:pt x="0" y="2058924"/>
                </a:lnTo>
                <a:lnTo>
                  <a:pt x="2849879" y="2058924"/>
                </a:lnTo>
                <a:lnTo>
                  <a:pt x="2849879" y="0"/>
                </a:lnTo>
                <a:close/>
              </a:path>
            </a:pathLst>
          </a:custGeom>
          <a:solidFill>
            <a:srgbClr val="A62E5C"/>
          </a:solidFill>
        </p:spPr>
        <p:txBody>
          <a:bodyPr wrap="square" lIns="0" tIns="0" rIns="0" bIns="0" rtlCol="0"/>
          <a:lstStyle/>
          <a:p>
            <a:endParaRPr/>
          </a:p>
        </p:txBody>
      </p:sp>
      <p:sp>
        <p:nvSpPr>
          <p:cNvPr id="10" name="object 10"/>
          <p:cNvSpPr txBox="1"/>
          <p:nvPr/>
        </p:nvSpPr>
        <p:spPr>
          <a:xfrm>
            <a:off x="1548383" y="2852927"/>
            <a:ext cx="2849880" cy="567055"/>
          </a:xfrm>
          <a:prstGeom prst="rect">
            <a:avLst/>
          </a:prstGeom>
          <a:solidFill>
            <a:srgbClr val="A62E5C"/>
          </a:solidFill>
        </p:spPr>
        <p:txBody>
          <a:bodyPr vert="horz" wrap="square" lIns="0" tIns="172720" rIns="0" bIns="0" rtlCol="0">
            <a:spAutoFit/>
          </a:bodyPr>
          <a:lstStyle/>
          <a:p>
            <a:pPr marL="867410">
              <a:lnSpc>
                <a:spcPct val="100000"/>
              </a:lnSpc>
              <a:spcBef>
                <a:spcPts val="1360"/>
              </a:spcBef>
            </a:pPr>
            <a:r>
              <a:rPr sz="2000" spc="5" dirty="0">
                <a:solidFill>
                  <a:srgbClr val="FFFFFF"/>
                </a:solidFill>
                <a:latin typeface="Verdana"/>
                <a:cs typeface="Verdana"/>
              </a:rPr>
              <a:t>Scenario</a:t>
            </a:r>
            <a:endParaRPr sz="2000">
              <a:latin typeface="Verdana"/>
              <a:cs typeface="Verdana"/>
            </a:endParaRPr>
          </a:p>
        </p:txBody>
      </p:sp>
      <p:sp>
        <p:nvSpPr>
          <p:cNvPr id="11" name="object 11"/>
          <p:cNvSpPr/>
          <p:nvPr/>
        </p:nvSpPr>
        <p:spPr>
          <a:xfrm>
            <a:off x="1741932" y="3419855"/>
            <a:ext cx="2463165" cy="387350"/>
          </a:xfrm>
          <a:custGeom>
            <a:avLst/>
            <a:gdLst/>
            <a:ahLst/>
            <a:cxnLst/>
            <a:rect l="l" t="t" r="r" b="b"/>
            <a:pathLst>
              <a:path w="2463165" h="387350">
                <a:moveTo>
                  <a:pt x="2462784" y="0"/>
                </a:moveTo>
                <a:lnTo>
                  <a:pt x="0" y="0"/>
                </a:lnTo>
                <a:lnTo>
                  <a:pt x="0" y="387095"/>
                </a:lnTo>
                <a:lnTo>
                  <a:pt x="2462784" y="387095"/>
                </a:lnTo>
                <a:lnTo>
                  <a:pt x="2462784" y="0"/>
                </a:lnTo>
                <a:close/>
              </a:path>
            </a:pathLst>
          </a:custGeom>
          <a:solidFill>
            <a:srgbClr val="2A9FBC"/>
          </a:solidFill>
        </p:spPr>
        <p:txBody>
          <a:bodyPr wrap="square" lIns="0" tIns="0" rIns="0" bIns="0" rtlCol="0"/>
          <a:lstStyle/>
          <a:p>
            <a:endParaRPr/>
          </a:p>
        </p:txBody>
      </p:sp>
      <p:sp>
        <p:nvSpPr>
          <p:cNvPr id="12" name="object 12"/>
          <p:cNvSpPr txBox="1"/>
          <p:nvPr/>
        </p:nvSpPr>
        <p:spPr>
          <a:xfrm>
            <a:off x="2595651" y="3437635"/>
            <a:ext cx="753745"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FFFFFF"/>
                </a:solidFill>
                <a:latin typeface="Verdana"/>
                <a:cs typeface="Verdana"/>
              </a:rPr>
              <a:t>G</a:t>
            </a:r>
            <a:r>
              <a:rPr sz="2000" spc="10" dirty="0">
                <a:solidFill>
                  <a:srgbClr val="FFFFFF"/>
                </a:solidFill>
                <a:latin typeface="Verdana"/>
                <a:cs typeface="Verdana"/>
              </a:rPr>
              <a:t>i</a:t>
            </a:r>
            <a:r>
              <a:rPr sz="2000" spc="-45" dirty="0">
                <a:solidFill>
                  <a:srgbClr val="FFFFFF"/>
                </a:solidFill>
                <a:latin typeface="Verdana"/>
                <a:cs typeface="Verdana"/>
              </a:rPr>
              <a:t>v</a:t>
            </a:r>
            <a:r>
              <a:rPr sz="2000" spc="-5" dirty="0">
                <a:solidFill>
                  <a:srgbClr val="FFFFFF"/>
                </a:solidFill>
                <a:latin typeface="Verdana"/>
                <a:cs typeface="Verdana"/>
              </a:rPr>
              <a:t>en</a:t>
            </a:r>
            <a:endParaRPr sz="2000">
              <a:latin typeface="Verdana"/>
              <a:cs typeface="Verdana"/>
            </a:endParaRPr>
          </a:p>
        </p:txBody>
      </p:sp>
      <p:sp>
        <p:nvSpPr>
          <p:cNvPr id="13" name="object 13"/>
          <p:cNvSpPr/>
          <p:nvPr/>
        </p:nvSpPr>
        <p:spPr>
          <a:xfrm>
            <a:off x="1741932" y="3886200"/>
            <a:ext cx="2463165" cy="387350"/>
          </a:xfrm>
          <a:custGeom>
            <a:avLst/>
            <a:gdLst/>
            <a:ahLst/>
            <a:cxnLst/>
            <a:rect l="l" t="t" r="r" b="b"/>
            <a:pathLst>
              <a:path w="2463165" h="387350">
                <a:moveTo>
                  <a:pt x="2462784" y="0"/>
                </a:moveTo>
                <a:lnTo>
                  <a:pt x="0" y="0"/>
                </a:lnTo>
                <a:lnTo>
                  <a:pt x="0" y="387095"/>
                </a:lnTo>
                <a:lnTo>
                  <a:pt x="2462784" y="387095"/>
                </a:lnTo>
                <a:lnTo>
                  <a:pt x="2462784" y="0"/>
                </a:lnTo>
                <a:close/>
              </a:path>
            </a:pathLst>
          </a:custGeom>
          <a:solidFill>
            <a:srgbClr val="2A9FBC"/>
          </a:solidFill>
        </p:spPr>
        <p:txBody>
          <a:bodyPr wrap="square" lIns="0" tIns="0" rIns="0" bIns="0" rtlCol="0"/>
          <a:lstStyle/>
          <a:p>
            <a:endParaRPr/>
          </a:p>
        </p:txBody>
      </p:sp>
      <p:sp>
        <p:nvSpPr>
          <p:cNvPr id="14" name="object 14"/>
          <p:cNvSpPr txBox="1"/>
          <p:nvPr/>
        </p:nvSpPr>
        <p:spPr>
          <a:xfrm>
            <a:off x="2584983" y="3904183"/>
            <a:ext cx="776605" cy="330835"/>
          </a:xfrm>
          <a:prstGeom prst="rect">
            <a:avLst/>
          </a:prstGeom>
        </p:spPr>
        <p:txBody>
          <a:bodyPr vert="horz" wrap="square" lIns="0" tIns="12700" rIns="0" bIns="0" rtlCol="0">
            <a:spAutoFit/>
          </a:bodyPr>
          <a:lstStyle/>
          <a:p>
            <a:pPr marL="12700">
              <a:lnSpc>
                <a:spcPct val="100000"/>
              </a:lnSpc>
              <a:spcBef>
                <a:spcPts val="100"/>
              </a:spcBef>
            </a:pPr>
            <a:r>
              <a:rPr sz="2000" spc="110" dirty="0">
                <a:solidFill>
                  <a:srgbClr val="FFFFFF"/>
                </a:solidFill>
                <a:latin typeface="Verdana"/>
                <a:cs typeface="Verdana"/>
              </a:rPr>
              <a:t>W</a:t>
            </a:r>
            <a:r>
              <a:rPr sz="2000" spc="95" dirty="0">
                <a:solidFill>
                  <a:srgbClr val="FFFFFF"/>
                </a:solidFill>
                <a:latin typeface="Verdana"/>
                <a:cs typeface="Verdana"/>
              </a:rPr>
              <a:t>h</a:t>
            </a:r>
            <a:r>
              <a:rPr sz="2000" spc="15" dirty="0">
                <a:solidFill>
                  <a:srgbClr val="FFFFFF"/>
                </a:solidFill>
                <a:latin typeface="Verdana"/>
                <a:cs typeface="Verdana"/>
              </a:rPr>
              <a:t>e</a:t>
            </a:r>
            <a:r>
              <a:rPr sz="2000" spc="-25" dirty="0">
                <a:solidFill>
                  <a:srgbClr val="FFFFFF"/>
                </a:solidFill>
                <a:latin typeface="Verdana"/>
                <a:cs typeface="Verdana"/>
              </a:rPr>
              <a:t>n</a:t>
            </a:r>
            <a:endParaRPr sz="2000">
              <a:latin typeface="Verdana"/>
              <a:cs typeface="Verdana"/>
            </a:endParaRPr>
          </a:p>
        </p:txBody>
      </p:sp>
      <p:sp>
        <p:nvSpPr>
          <p:cNvPr id="15" name="object 15"/>
          <p:cNvSpPr/>
          <p:nvPr/>
        </p:nvSpPr>
        <p:spPr>
          <a:xfrm>
            <a:off x="1741932" y="4352544"/>
            <a:ext cx="2463165" cy="388620"/>
          </a:xfrm>
          <a:custGeom>
            <a:avLst/>
            <a:gdLst/>
            <a:ahLst/>
            <a:cxnLst/>
            <a:rect l="l" t="t" r="r" b="b"/>
            <a:pathLst>
              <a:path w="2463165" h="388620">
                <a:moveTo>
                  <a:pt x="2462784" y="0"/>
                </a:moveTo>
                <a:lnTo>
                  <a:pt x="0" y="0"/>
                </a:lnTo>
                <a:lnTo>
                  <a:pt x="0" y="388619"/>
                </a:lnTo>
                <a:lnTo>
                  <a:pt x="2462784" y="388619"/>
                </a:lnTo>
                <a:lnTo>
                  <a:pt x="2462784" y="0"/>
                </a:lnTo>
                <a:close/>
              </a:path>
            </a:pathLst>
          </a:custGeom>
          <a:solidFill>
            <a:srgbClr val="2A9FBC"/>
          </a:solidFill>
        </p:spPr>
        <p:txBody>
          <a:bodyPr wrap="square" lIns="0" tIns="0" rIns="0" bIns="0" rtlCol="0"/>
          <a:lstStyle/>
          <a:p>
            <a:endParaRPr/>
          </a:p>
        </p:txBody>
      </p:sp>
      <p:sp>
        <p:nvSpPr>
          <p:cNvPr id="16" name="object 16"/>
          <p:cNvSpPr txBox="1"/>
          <p:nvPr/>
        </p:nvSpPr>
        <p:spPr>
          <a:xfrm>
            <a:off x="2644457" y="4370730"/>
            <a:ext cx="65786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Verdana"/>
                <a:cs typeface="Verdana"/>
              </a:rPr>
              <a:t>T</a:t>
            </a:r>
            <a:r>
              <a:rPr sz="2000" spc="25" dirty="0">
                <a:solidFill>
                  <a:srgbClr val="FFFFFF"/>
                </a:solidFill>
                <a:latin typeface="Verdana"/>
                <a:cs typeface="Verdana"/>
              </a:rPr>
              <a:t>h</a:t>
            </a:r>
            <a:r>
              <a:rPr sz="2000" spc="15" dirty="0">
                <a:solidFill>
                  <a:srgbClr val="FFFFFF"/>
                </a:solidFill>
                <a:latin typeface="Verdana"/>
                <a:cs typeface="Verdana"/>
              </a:rPr>
              <a:t>e</a:t>
            </a:r>
            <a:r>
              <a:rPr sz="2000" spc="-25" dirty="0">
                <a:solidFill>
                  <a:srgbClr val="FFFFFF"/>
                </a:solidFill>
                <a:latin typeface="Verdana"/>
                <a:cs typeface="Verdana"/>
              </a:rPr>
              <a:t>n</a:t>
            </a:r>
            <a:endParaRPr sz="2000">
              <a:latin typeface="Verdana"/>
              <a:cs typeface="Verdana"/>
            </a:endParaRPr>
          </a:p>
        </p:txBody>
      </p:sp>
      <p:sp>
        <p:nvSpPr>
          <p:cNvPr id="17" name="object 17"/>
          <p:cNvSpPr txBox="1"/>
          <p:nvPr/>
        </p:nvSpPr>
        <p:spPr>
          <a:xfrm>
            <a:off x="7814787" y="3405890"/>
            <a:ext cx="2447290" cy="330835"/>
          </a:xfrm>
          <a:prstGeom prst="rect">
            <a:avLst/>
          </a:prstGeom>
        </p:spPr>
        <p:txBody>
          <a:bodyPr vert="horz" wrap="square" lIns="0" tIns="13335" rIns="0" bIns="0" rtlCol="0">
            <a:spAutoFit/>
          </a:bodyPr>
          <a:lstStyle/>
          <a:p>
            <a:pPr marL="12700">
              <a:lnSpc>
                <a:spcPct val="100000"/>
              </a:lnSpc>
              <a:spcBef>
                <a:spcPts val="105"/>
              </a:spcBef>
            </a:pPr>
            <a:r>
              <a:rPr sz="2000" spc="50" dirty="0">
                <a:solidFill>
                  <a:srgbClr val="FFFFFF"/>
                </a:solidFill>
                <a:latin typeface="Verdana"/>
                <a:cs typeface="Verdana"/>
              </a:rPr>
              <a:t>public </a:t>
            </a:r>
            <a:r>
              <a:rPr sz="2000" spc="40" dirty="0">
                <a:solidFill>
                  <a:srgbClr val="FFFFFF"/>
                </a:solidFill>
                <a:latin typeface="Verdana"/>
                <a:cs typeface="Verdana"/>
              </a:rPr>
              <a:t>void</a:t>
            </a:r>
            <a:r>
              <a:rPr sz="2000" spc="-375" dirty="0">
                <a:solidFill>
                  <a:srgbClr val="FFFFFF"/>
                </a:solidFill>
                <a:latin typeface="Verdana"/>
                <a:cs typeface="Verdana"/>
              </a:rPr>
              <a:t> </a:t>
            </a:r>
            <a:r>
              <a:rPr sz="2000" spc="-10" dirty="0">
                <a:solidFill>
                  <a:srgbClr val="FFFFFF"/>
                </a:solidFill>
                <a:latin typeface="Verdana"/>
                <a:cs typeface="Verdana"/>
              </a:rPr>
              <a:t>Given…</a:t>
            </a:r>
            <a:endParaRPr sz="2000">
              <a:latin typeface="Verdana"/>
              <a:cs typeface="Verdana"/>
            </a:endParaRPr>
          </a:p>
        </p:txBody>
      </p:sp>
      <p:sp>
        <p:nvSpPr>
          <p:cNvPr id="18" name="object 18"/>
          <p:cNvSpPr txBox="1"/>
          <p:nvPr/>
        </p:nvSpPr>
        <p:spPr>
          <a:xfrm>
            <a:off x="7818096" y="3765001"/>
            <a:ext cx="2471420" cy="878840"/>
          </a:xfrm>
          <a:prstGeom prst="rect">
            <a:avLst/>
          </a:prstGeom>
        </p:spPr>
        <p:txBody>
          <a:bodyPr vert="horz" wrap="square" lIns="0" tIns="12700" rIns="0" bIns="0" rtlCol="0">
            <a:spAutoFit/>
          </a:bodyPr>
          <a:lstStyle/>
          <a:p>
            <a:pPr marL="19685" marR="5080" indent="-7620">
              <a:lnSpc>
                <a:spcPct val="139900"/>
              </a:lnSpc>
              <a:spcBef>
                <a:spcPts val="100"/>
              </a:spcBef>
            </a:pPr>
            <a:r>
              <a:rPr sz="2000" spc="50" dirty="0">
                <a:solidFill>
                  <a:srgbClr val="FFFFFF"/>
                </a:solidFill>
                <a:latin typeface="Verdana"/>
                <a:cs typeface="Verdana"/>
              </a:rPr>
              <a:t>public </a:t>
            </a:r>
            <a:r>
              <a:rPr sz="2000" spc="40" dirty="0">
                <a:solidFill>
                  <a:srgbClr val="FFFFFF"/>
                </a:solidFill>
                <a:latin typeface="Verdana"/>
                <a:cs typeface="Verdana"/>
              </a:rPr>
              <a:t>void</a:t>
            </a:r>
            <a:r>
              <a:rPr sz="2000" spc="-365" dirty="0">
                <a:solidFill>
                  <a:srgbClr val="FFFFFF"/>
                </a:solidFill>
                <a:latin typeface="Verdana"/>
                <a:cs typeface="Verdana"/>
              </a:rPr>
              <a:t> </a:t>
            </a:r>
            <a:r>
              <a:rPr sz="2000" spc="30" dirty="0">
                <a:solidFill>
                  <a:srgbClr val="FFFFFF"/>
                </a:solidFill>
                <a:latin typeface="Verdana"/>
                <a:cs typeface="Verdana"/>
              </a:rPr>
              <a:t>When…  </a:t>
            </a:r>
            <a:r>
              <a:rPr sz="2000" spc="50" dirty="0">
                <a:solidFill>
                  <a:srgbClr val="FFFFFF"/>
                </a:solidFill>
                <a:latin typeface="Verdana"/>
                <a:cs typeface="Verdana"/>
              </a:rPr>
              <a:t>public </a:t>
            </a:r>
            <a:r>
              <a:rPr sz="2000" spc="40" dirty="0">
                <a:solidFill>
                  <a:srgbClr val="FFFFFF"/>
                </a:solidFill>
                <a:latin typeface="Verdana"/>
                <a:cs typeface="Verdana"/>
              </a:rPr>
              <a:t>void</a:t>
            </a:r>
            <a:r>
              <a:rPr sz="2000" spc="-340" dirty="0">
                <a:solidFill>
                  <a:srgbClr val="FFFFFF"/>
                </a:solidFill>
                <a:latin typeface="Verdana"/>
                <a:cs typeface="Verdana"/>
              </a:rPr>
              <a:t> </a:t>
            </a:r>
            <a:r>
              <a:rPr sz="2000" spc="-10" dirty="0">
                <a:solidFill>
                  <a:srgbClr val="FFFFFF"/>
                </a:solidFill>
                <a:latin typeface="Verdana"/>
                <a:cs typeface="Verdana"/>
              </a:rPr>
              <a:t>Then…</a:t>
            </a:r>
            <a:endParaRPr sz="2000">
              <a:latin typeface="Verdana"/>
              <a:cs typeface="Verdana"/>
            </a:endParaRPr>
          </a:p>
        </p:txBody>
      </p:sp>
      <p:grpSp>
        <p:nvGrpSpPr>
          <p:cNvPr id="19" name="object 19"/>
          <p:cNvGrpSpPr/>
          <p:nvPr/>
        </p:nvGrpSpPr>
        <p:grpSpPr>
          <a:xfrm>
            <a:off x="4076700" y="3504666"/>
            <a:ext cx="3670935" cy="1118235"/>
            <a:chOff x="4076700" y="3504666"/>
            <a:chExt cx="3670935" cy="1118235"/>
          </a:xfrm>
        </p:grpSpPr>
        <p:sp>
          <p:nvSpPr>
            <p:cNvPr id="20" name="object 20"/>
            <p:cNvSpPr/>
            <p:nvPr/>
          </p:nvSpPr>
          <p:spPr>
            <a:xfrm>
              <a:off x="4187952" y="3613404"/>
              <a:ext cx="3368675" cy="5715"/>
            </a:xfrm>
            <a:custGeom>
              <a:avLst/>
              <a:gdLst/>
              <a:ahLst/>
              <a:cxnLst/>
              <a:rect l="l" t="t" r="r" b="b"/>
              <a:pathLst>
                <a:path w="3368675" h="5714">
                  <a:moveTo>
                    <a:pt x="0" y="0"/>
                  </a:moveTo>
                  <a:lnTo>
                    <a:pt x="3368586" y="5638"/>
                  </a:lnTo>
                </a:path>
              </a:pathLst>
            </a:custGeom>
            <a:ln w="76200">
              <a:solidFill>
                <a:srgbClr val="2A9FBC"/>
              </a:solidFill>
            </a:ln>
          </p:spPr>
          <p:txBody>
            <a:bodyPr wrap="square" lIns="0" tIns="0" rIns="0" bIns="0" rtlCol="0"/>
            <a:lstStyle/>
            <a:p>
              <a:endParaRPr/>
            </a:p>
          </p:txBody>
        </p:sp>
        <p:sp>
          <p:nvSpPr>
            <p:cNvPr id="21" name="object 21"/>
            <p:cNvSpPr/>
            <p:nvPr/>
          </p:nvSpPr>
          <p:spPr>
            <a:xfrm>
              <a:off x="7518234" y="3504666"/>
              <a:ext cx="229235" cy="228600"/>
            </a:xfrm>
            <a:custGeom>
              <a:avLst/>
              <a:gdLst/>
              <a:ahLst/>
              <a:cxnLst/>
              <a:rect l="l" t="t" r="r" b="b"/>
              <a:pathLst>
                <a:path w="229234" h="228600">
                  <a:moveTo>
                    <a:pt x="393" y="0"/>
                  </a:moveTo>
                  <a:lnTo>
                    <a:pt x="0" y="228600"/>
                  </a:lnTo>
                  <a:lnTo>
                    <a:pt x="228790" y="114693"/>
                  </a:lnTo>
                  <a:lnTo>
                    <a:pt x="393" y="0"/>
                  </a:lnTo>
                  <a:close/>
                </a:path>
              </a:pathLst>
            </a:custGeom>
            <a:solidFill>
              <a:srgbClr val="2A9FBC"/>
            </a:solidFill>
          </p:spPr>
          <p:txBody>
            <a:bodyPr wrap="square" lIns="0" tIns="0" rIns="0" bIns="0" rtlCol="0"/>
            <a:lstStyle/>
            <a:p>
              <a:endParaRPr/>
            </a:p>
          </p:txBody>
        </p:sp>
        <p:sp>
          <p:nvSpPr>
            <p:cNvPr id="22" name="object 22"/>
            <p:cNvSpPr/>
            <p:nvPr/>
          </p:nvSpPr>
          <p:spPr>
            <a:xfrm>
              <a:off x="4114800" y="4061460"/>
              <a:ext cx="3435350" cy="4445"/>
            </a:xfrm>
            <a:custGeom>
              <a:avLst/>
              <a:gdLst/>
              <a:ahLst/>
              <a:cxnLst/>
              <a:rect l="l" t="t" r="r" b="b"/>
              <a:pathLst>
                <a:path w="3435350" h="4445">
                  <a:moveTo>
                    <a:pt x="0" y="0"/>
                  </a:moveTo>
                  <a:lnTo>
                    <a:pt x="3434778" y="3911"/>
                  </a:lnTo>
                </a:path>
              </a:pathLst>
            </a:custGeom>
            <a:ln w="76200">
              <a:solidFill>
                <a:srgbClr val="2A9FBC"/>
              </a:solidFill>
            </a:ln>
          </p:spPr>
          <p:txBody>
            <a:bodyPr wrap="square" lIns="0" tIns="0" rIns="0" bIns="0" rtlCol="0"/>
            <a:lstStyle/>
            <a:p>
              <a:endParaRPr/>
            </a:p>
          </p:txBody>
        </p:sp>
        <p:sp>
          <p:nvSpPr>
            <p:cNvPr id="23" name="object 23"/>
            <p:cNvSpPr/>
            <p:nvPr/>
          </p:nvSpPr>
          <p:spPr>
            <a:xfrm>
              <a:off x="7511351" y="3951020"/>
              <a:ext cx="229235" cy="228600"/>
            </a:xfrm>
            <a:custGeom>
              <a:avLst/>
              <a:gdLst/>
              <a:ahLst/>
              <a:cxnLst/>
              <a:rect l="l" t="t" r="r" b="b"/>
              <a:pathLst>
                <a:path w="229234" h="228600">
                  <a:moveTo>
                    <a:pt x="266" y="0"/>
                  </a:moveTo>
                  <a:lnTo>
                    <a:pt x="0" y="228599"/>
                  </a:lnTo>
                  <a:lnTo>
                    <a:pt x="228726" y="114566"/>
                  </a:lnTo>
                  <a:lnTo>
                    <a:pt x="266" y="0"/>
                  </a:lnTo>
                  <a:close/>
                </a:path>
              </a:pathLst>
            </a:custGeom>
            <a:solidFill>
              <a:srgbClr val="2A9FBC"/>
            </a:solidFill>
          </p:spPr>
          <p:txBody>
            <a:bodyPr wrap="square" lIns="0" tIns="0" rIns="0" bIns="0" rtlCol="0"/>
            <a:lstStyle/>
            <a:p>
              <a:endParaRPr/>
            </a:p>
          </p:txBody>
        </p:sp>
        <p:sp>
          <p:nvSpPr>
            <p:cNvPr id="24" name="object 24"/>
            <p:cNvSpPr/>
            <p:nvPr/>
          </p:nvSpPr>
          <p:spPr>
            <a:xfrm>
              <a:off x="4180331" y="4508271"/>
              <a:ext cx="3368675" cy="5080"/>
            </a:xfrm>
            <a:custGeom>
              <a:avLst/>
              <a:gdLst/>
              <a:ahLst/>
              <a:cxnLst/>
              <a:rect l="l" t="t" r="r" b="b"/>
              <a:pathLst>
                <a:path w="3368675" h="5079">
                  <a:moveTo>
                    <a:pt x="0" y="4876"/>
                  </a:moveTo>
                  <a:lnTo>
                    <a:pt x="3368586" y="0"/>
                  </a:lnTo>
                </a:path>
              </a:pathLst>
            </a:custGeom>
            <a:ln w="76199">
              <a:solidFill>
                <a:srgbClr val="2A9FBC"/>
              </a:solidFill>
            </a:ln>
          </p:spPr>
          <p:txBody>
            <a:bodyPr wrap="square" lIns="0" tIns="0" rIns="0" bIns="0" rtlCol="0"/>
            <a:lstStyle/>
            <a:p>
              <a:endParaRPr/>
            </a:p>
          </p:txBody>
        </p:sp>
        <p:sp>
          <p:nvSpPr>
            <p:cNvPr id="25" name="object 25"/>
            <p:cNvSpPr/>
            <p:nvPr/>
          </p:nvSpPr>
          <p:spPr>
            <a:xfrm>
              <a:off x="7510640" y="4394034"/>
              <a:ext cx="229235" cy="228600"/>
            </a:xfrm>
            <a:custGeom>
              <a:avLst/>
              <a:gdLst/>
              <a:ahLst/>
              <a:cxnLst/>
              <a:rect l="l" t="t" r="r" b="b"/>
              <a:pathLst>
                <a:path w="229234" h="228600">
                  <a:moveTo>
                    <a:pt x="0" y="0"/>
                  </a:moveTo>
                  <a:lnTo>
                    <a:pt x="342" y="228600"/>
                  </a:lnTo>
                  <a:lnTo>
                    <a:pt x="228777" y="113957"/>
                  </a:lnTo>
                  <a:lnTo>
                    <a:pt x="0" y="0"/>
                  </a:lnTo>
                  <a:close/>
                </a:path>
              </a:pathLst>
            </a:custGeom>
            <a:solidFill>
              <a:srgbClr val="2A9FBC"/>
            </a:solidFill>
          </p:spPr>
          <p:txBody>
            <a:bodyPr wrap="square" lIns="0" tIns="0" rIns="0" bIns="0" rtlCol="0"/>
            <a:lstStyle/>
            <a:p>
              <a:endParaRPr/>
            </a:p>
          </p:txBody>
        </p:sp>
      </p:grpSp>
      <p:sp>
        <p:nvSpPr>
          <p:cNvPr id="26" name="object 26"/>
          <p:cNvSpPr txBox="1"/>
          <p:nvPr/>
        </p:nvSpPr>
        <p:spPr>
          <a:xfrm>
            <a:off x="4732020" y="2915170"/>
            <a:ext cx="2074545" cy="636270"/>
          </a:xfrm>
          <a:prstGeom prst="rect">
            <a:avLst/>
          </a:prstGeom>
        </p:spPr>
        <p:txBody>
          <a:bodyPr vert="horz" wrap="square" lIns="0" tIns="13335" rIns="0" bIns="0" rtlCol="0">
            <a:spAutoFit/>
          </a:bodyPr>
          <a:lstStyle/>
          <a:p>
            <a:pPr marL="580390" marR="99695" indent="-502920">
              <a:lnSpc>
                <a:spcPct val="100000"/>
              </a:lnSpc>
              <a:spcBef>
                <a:spcPts val="105"/>
              </a:spcBef>
            </a:pPr>
            <a:r>
              <a:rPr sz="2000" dirty="0">
                <a:solidFill>
                  <a:srgbClr val="2A9FBC"/>
                </a:solidFill>
                <a:latin typeface="Verdana"/>
                <a:cs typeface="Verdana"/>
              </a:rPr>
              <a:t>Step</a:t>
            </a:r>
            <a:r>
              <a:rPr sz="2000" spc="-170" dirty="0">
                <a:solidFill>
                  <a:srgbClr val="2A9FBC"/>
                </a:solidFill>
                <a:latin typeface="Verdana"/>
                <a:cs typeface="Verdana"/>
              </a:rPr>
              <a:t> </a:t>
            </a:r>
            <a:r>
              <a:rPr sz="2000" spc="30" dirty="0">
                <a:solidFill>
                  <a:srgbClr val="2A9FBC"/>
                </a:solidFill>
                <a:latin typeface="Verdana"/>
                <a:cs typeface="Verdana"/>
              </a:rPr>
              <a:t>definition  </a:t>
            </a:r>
            <a:r>
              <a:rPr sz="2000" spc="40" dirty="0">
                <a:solidFill>
                  <a:srgbClr val="2A9FBC"/>
                </a:solidFill>
                <a:latin typeface="Verdana"/>
                <a:cs typeface="Verdana"/>
              </a:rPr>
              <a:t>binding</a:t>
            </a:r>
            <a:endParaRPr sz="20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363200" cy="1005254"/>
          </a:xfrm>
        </p:spPr>
        <p:txBody>
          <a:bodyPr>
            <a:noAutofit/>
          </a:bodyPr>
          <a:lstStyle/>
          <a:p>
            <a:r>
              <a:rPr lang="en-IN" dirty="0"/>
              <a:t>Test Driven Development (TDD) Contd..</a:t>
            </a:r>
            <a:br>
              <a:rPr lang="en-IN" sz="3600" b="1" i="0" dirty="0">
                <a:solidFill>
                  <a:srgbClr val="182228"/>
                </a:solidFill>
                <a:effectLst/>
                <a:latin typeface="open sans" panose="020B0606030504020204" pitchFamily="34" charset="0"/>
              </a:rPr>
            </a:br>
            <a:r>
              <a:rPr lang="en-US" sz="3600" dirty="0"/>
              <a:t> </a:t>
            </a:r>
          </a:p>
        </p:txBody>
      </p:sp>
      <p:sp>
        <p:nvSpPr>
          <p:cNvPr id="5" name="Slide Number Placeholder 4"/>
          <p:cNvSpPr>
            <a:spLocks noGrp="1"/>
          </p:cNvSpPr>
          <p:nvPr>
            <p:ph type="sldNum" sz="quarter" idx="12"/>
          </p:nvPr>
        </p:nvSpPr>
        <p:spPr/>
        <p:txBody>
          <a:bodyPr/>
          <a:lstStyle/>
          <a:p>
            <a:fld id="{AA986F54-24DE-4AB4-95BF-72E7F2EFFBC6}" type="slidenum">
              <a:rPr lang="en-US" smtClean="0"/>
              <a:t>5</a:t>
            </a:fld>
            <a:endParaRPr lang="en-US"/>
          </a:p>
        </p:txBody>
      </p:sp>
      <p:pic>
        <p:nvPicPr>
          <p:cNvPr id="6" name="Picture 5">
            <a:extLst>
              <a:ext uri="{FF2B5EF4-FFF2-40B4-BE49-F238E27FC236}">
                <a16:creationId xmlns:a16="http://schemas.microsoft.com/office/drawing/2014/main" id="{102F2F79-362D-436F-AE77-1FCA469CF9E9}"/>
              </a:ext>
            </a:extLst>
          </p:cNvPr>
          <p:cNvPicPr>
            <a:picLocks noChangeAspect="1"/>
          </p:cNvPicPr>
          <p:nvPr/>
        </p:nvPicPr>
        <p:blipFill>
          <a:blip r:embed="rId2"/>
          <a:stretch>
            <a:fillRect/>
          </a:stretch>
        </p:blipFill>
        <p:spPr>
          <a:xfrm>
            <a:off x="3165230" y="936624"/>
            <a:ext cx="6471139" cy="5516110"/>
          </a:xfrm>
          <a:prstGeom prst="rect">
            <a:avLst/>
          </a:prstGeom>
        </p:spPr>
      </p:pic>
    </p:spTree>
    <p:extLst>
      <p:ext uri="{BB962C8B-B14F-4D97-AF65-F5344CB8AC3E}">
        <p14:creationId xmlns:p14="http://schemas.microsoft.com/office/powerpoint/2010/main" val="2470694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3566" y="2538819"/>
            <a:ext cx="1654175" cy="985519"/>
          </a:xfrm>
          <a:prstGeom prst="rect">
            <a:avLst/>
          </a:prstGeom>
        </p:spPr>
        <p:txBody>
          <a:bodyPr vert="horz" wrap="square" lIns="0" tIns="12700" rIns="0" bIns="0" rtlCol="0">
            <a:spAutoFit/>
          </a:bodyPr>
          <a:lstStyle/>
          <a:p>
            <a:pPr algn="ctr">
              <a:lnSpc>
                <a:spcPct val="100000"/>
              </a:lnSpc>
              <a:spcBef>
                <a:spcPts val="100"/>
              </a:spcBef>
            </a:pPr>
            <a:r>
              <a:rPr sz="2400" spc="-150" dirty="0">
                <a:solidFill>
                  <a:srgbClr val="3E3E3E"/>
                </a:solidFill>
                <a:latin typeface="Arial Black"/>
                <a:cs typeface="Arial Black"/>
              </a:rPr>
              <a:t>Regular</a:t>
            </a:r>
            <a:endParaRPr sz="2400">
              <a:latin typeface="Arial Black"/>
              <a:cs typeface="Arial Black"/>
            </a:endParaRPr>
          </a:p>
          <a:p>
            <a:pPr algn="ctr">
              <a:lnSpc>
                <a:spcPct val="100000"/>
              </a:lnSpc>
              <a:spcBef>
                <a:spcPts val="1800"/>
              </a:spcBef>
            </a:pPr>
            <a:r>
              <a:rPr sz="2400" spc="-175" dirty="0">
                <a:solidFill>
                  <a:srgbClr val="3E3E3E"/>
                </a:solidFill>
                <a:latin typeface="Arial Black"/>
                <a:cs typeface="Arial Black"/>
              </a:rPr>
              <a:t>Expression</a:t>
            </a:r>
            <a:endParaRPr sz="2400">
              <a:latin typeface="Arial Black"/>
              <a:cs typeface="Arial Black"/>
            </a:endParaRPr>
          </a:p>
        </p:txBody>
      </p:sp>
      <p:sp>
        <p:nvSpPr>
          <p:cNvPr id="3" name="object 3"/>
          <p:cNvSpPr txBox="1"/>
          <p:nvPr/>
        </p:nvSpPr>
        <p:spPr>
          <a:xfrm>
            <a:off x="1175082" y="4469385"/>
            <a:ext cx="4155440" cy="1930400"/>
          </a:xfrm>
          <a:prstGeom prst="rect">
            <a:avLst/>
          </a:prstGeom>
        </p:spPr>
        <p:txBody>
          <a:bodyPr vert="horz" wrap="square" lIns="0" tIns="12700" rIns="0" bIns="0" rtlCol="0">
            <a:spAutoFit/>
          </a:bodyPr>
          <a:lstStyle/>
          <a:p>
            <a:pPr marL="12065" marR="5080" algn="ctr">
              <a:lnSpc>
                <a:spcPct val="125000"/>
              </a:lnSpc>
              <a:spcBef>
                <a:spcPts val="100"/>
              </a:spcBef>
            </a:pPr>
            <a:r>
              <a:rPr sz="2000" spc="10" dirty="0">
                <a:solidFill>
                  <a:srgbClr val="3E3E3E"/>
                </a:solidFill>
                <a:latin typeface="Verdana"/>
                <a:cs typeface="Verdana"/>
              </a:rPr>
              <a:t>Use</a:t>
            </a:r>
            <a:r>
              <a:rPr sz="2000" spc="-125" dirty="0">
                <a:solidFill>
                  <a:srgbClr val="3E3E3E"/>
                </a:solidFill>
                <a:latin typeface="Verdana"/>
                <a:cs typeface="Verdana"/>
              </a:rPr>
              <a:t> </a:t>
            </a:r>
            <a:r>
              <a:rPr sz="2000" spc="10" dirty="0">
                <a:solidFill>
                  <a:srgbClr val="3E3E3E"/>
                </a:solidFill>
                <a:latin typeface="Verdana"/>
                <a:cs typeface="Verdana"/>
              </a:rPr>
              <a:t>attribute</a:t>
            </a:r>
            <a:r>
              <a:rPr sz="2000" spc="-100" dirty="0">
                <a:solidFill>
                  <a:srgbClr val="3E3E3E"/>
                </a:solidFill>
                <a:latin typeface="Verdana"/>
                <a:cs typeface="Verdana"/>
              </a:rPr>
              <a:t> </a:t>
            </a:r>
            <a:r>
              <a:rPr sz="2000" spc="35" dirty="0">
                <a:solidFill>
                  <a:srgbClr val="3E3E3E"/>
                </a:solidFill>
                <a:latin typeface="Verdana"/>
                <a:cs typeface="Verdana"/>
              </a:rPr>
              <a:t>on</a:t>
            </a:r>
            <a:r>
              <a:rPr sz="2000" spc="-135" dirty="0">
                <a:solidFill>
                  <a:srgbClr val="3E3E3E"/>
                </a:solidFill>
                <a:latin typeface="Verdana"/>
                <a:cs typeface="Verdana"/>
              </a:rPr>
              <a:t> </a:t>
            </a:r>
            <a:r>
              <a:rPr sz="2000" spc="30" dirty="0">
                <a:solidFill>
                  <a:srgbClr val="3E3E3E"/>
                </a:solidFill>
                <a:latin typeface="Verdana"/>
                <a:cs typeface="Verdana"/>
              </a:rPr>
              <a:t>method</a:t>
            </a:r>
            <a:r>
              <a:rPr sz="2000" spc="-135" dirty="0">
                <a:solidFill>
                  <a:srgbClr val="3E3E3E"/>
                </a:solidFill>
                <a:latin typeface="Verdana"/>
                <a:cs typeface="Verdana"/>
              </a:rPr>
              <a:t> </a:t>
            </a:r>
            <a:r>
              <a:rPr sz="2000" spc="50" dirty="0">
                <a:solidFill>
                  <a:srgbClr val="3E3E3E"/>
                </a:solidFill>
                <a:latin typeface="Verdana"/>
                <a:cs typeface="Verdana"/>
              </a:rPr>
              <a:t>to</a:t>
            </a:r>
            <a:r>
              <a:rPr sz="2000" spc="-110" dirty="0">
                <a:solidFill>
                  <a:srgbClr val="3E3E3E"/>
                </a:solidFill>
                <a:latin typeface="Verdana"/>
                <a:cs typeface="Verdana"/>
              </a:rPr>
              <a:t> </a:t>
            </a:r>
            <a:r>
              <a:rPr sz="2000" spc="45" dirty="0">
                <a:solidFill>
                  <a:srgbClr val="3E3E3E"/>
                </a:solidFill>
                <a:latin typeface="Verdana"/>
                <a:cs typeface="Verdana"/>
              </a:rPr>
              <a:t>bind  </a:t>
            </a:r>
            <a:r>
              <a:rPr sz="2000" spc="10" dirty="0">
                <a:solidFill>
                  <a:srgbClr val="3E3E3E"/>
                </a:solidFill>
                <a:latin typeface="Verdana"/>
                <a:cs typeface="Verdana"/>
              </a:rPr>
              <a:t>Level </a:t>
            </a:r>
            <a:r>
              <a:rPr sz="2000" spc="75" dirty="0">
                <a:solidFill>
                  <a:srgbClr val="3E3E3E"/>
                </a:solidFill>
                <a:latin typeface="Verdana"/>
                <a:cs typeface="Verdana"/>
              </a:rPr>
              <a:t>of</a:t>
            </a:r>
            <a:r>
              <a:rPr sz="2000" spc="-240" dirty="0">
                <a:solidFill>
                  <a:srgbClr val="3E3E3E"/>
                </a:solidFill>
                <a:latin typeface="Verdana"/>
                <a:cs typeface="Verdana"/>
              </a:rPr>
              <a:t> </a:t>
            </a:r>
            <a:r>
              <a:rPr sz="2000" spc="25" dirty="0">
                <a:solidFill>
                  <a:srgbClr val="3E3E3E"/>
                </a:solidFill>
                <a:latin typeface="Verdana"/>
                <a:cs typeface="Verdana"/>
              </a:rPr>
              <a:t>indirection</a:t>
            </a:r>
            <a:endParaRPr sz="2000">
              <a:latin typeface="Verdana"/>
              <a:cs typeface="Verdana"/>
            </a:endParaRPr>
          </a:p>
          <a:p>
            <a:pPr marL="76200" marR="68580" algn="ctr">
              <a:lnSpc>
                <a:spcPct val="125000"/>
              </a:lnSpc>
            </a:pPr>
            <a:r>
              <a:rPr sz="2000" spc="45" dirty="0">
                <a:solidFill>
                  <a:srgbClr val="3E3E3E"/>
                </a:solidFill>
                <a:latin typeface="Verdana"/>
                <a:cs typeface="Verdana"/>
              </a:rPr>
              <a:t>Method </a:t>
            </a:r>
            <a:r>
              <a:rPr sz="2000" spc="-25" dirty="0">
                <a:solidFill>
                  <a:srgbClr val="3E3E3E"/>
                </a:solidFill>
                <a:latin typeface="Verdana"/>
                <a:cs typeface="Verdana"/>
              </a:rPr>
              <a:t>names </a:t>
            </a:r>
            <a:r>
              <a:rPr sz="2000" spc="10" dirty="0">
                <a:solidFill>
                  <a:srgbClr val="3E3E3E"/>
                </a:solidFill>
                <a:latin typeface="Verdana"/>
                <a:cs typeface="Verdana"/>
              </a:rPr>
              <a:t>can </a:t>
            </a:r>
            <a:r>
              <a:rPr sz="2000" spc="55" dirty="0">
                <a:solidFill>
                  <a:srgbClr val="3E3E3E"/>
                </a:solidFill>
                <a:latin typeface="Verdana"/>
                <a:cs typeface="Verdana"/>
              </a:rPr>
              <a:t>be</a:t>
            </a:r>
            <a:r>
              <a:rPr sz="2000" spc="-525" dirty="0">
                <a:solidFill>
                  <a:srgbClr val="3E3E3E"/>
                </a:solidFill>
                <a:latin typeface="Verdana"/>
                <a:cs typeface="Verdana"/>
              </a:rPr>
              <a:t> </a:t>
            </a:r>
            <a:r>
              <a:rPr sz="2000" dirty="0">
                <a:solidFill>
                  <a:srgbClr val="3E3E3E"/>
                </a:solidFill>
                <a:latin typeface="Verdana"/>
                <a:cs typeface="Verdana"/>
              </a:rPr>
              <a:t>anything  </a:t>
            </a:r>
            <a:r>
              <a:rPr sz="2000" spc="25" dirty="0">
                <a:solidFill>
                  <a:srgbClr val="3E3E3E"/>
                </a:solidFill>
                <a:latin typeface="Verdana"/>
                <a:cs typeface="Verdana"/>
              </a:rPr>
              <a:t>Refactoring </a:t>
            </a:r>
            <a:r>
              <a:rPr sz="2000" spc="75" dirty="0">
                <a:solidFill>
                  <a:srgbClr val="3E3E3E"/>
                </a:solidFill>
                <a:latin typeface="Verdana"/>
                <a:cs typeface="Verdana"/>
              </a:rPr>
              <a:t>of </a:t>
            </a:r>
            <a:r>
              <a:rPr sz="2000" spc="30" dirty="0">
                <a:solidFill>
                  <a:srgbClr val="3E3E3E"/>
                </a:solidFill>
                <a:latin typeface="Verdana"/>
                <a:cs typeface="Verdana"/>
              </a:rPr>
              <a:t>method </a:t>
            </a:r>
            <a:r>
              <a:rPr sz="2000" spc="-25" dirty="0">
                <a:solidFill>
                  <a:srgbClr val="3E3E3E"/>
                </a:solidFill>
                <a:latin typeface="Verdana"/>
                <a:cs typeface="Verdana"/>
              </a:rPr>
              <a:t>names  </a:t>
            </a:r>
            <a:r>
              <a:rPr sz="2000" spc="-5" dirty="0">
                <a:solidFill>
                  <a:srgbClr val="3E3E3E"/>
                </a:solidFill>
                <a:latin typeface="Verdana"/>
                <a:cs typeface="Verdana"/>
              </a:rPr>
              <a:t>Extra </a:t>
            </a:r>
            <a:r>
              <a:rPr sz="2000" spc="10" dirty="0">
                <a:solidFill>
                  <a:srgbClr val="3E3E3E"/>
                </a:solidFill>
                <a:latin typeface="Verdana"/>
                <a:cs typeface="Verdana"/>
              </a:rPr>
              <a:t>attribute</a:t>
            </a:r>
            <a:r>
              <a:rPr sz="2000" spc="-220" dirty="0">
                <a:solidFill>
                  <a:srgbClr val="3E3E3E"/>
                </a:solidFill>
                <a:latin typeface="Verdana"/>
                <a:cs typeface="Verdana"/>
              </a:rPr>
              <a:t> </a:t>
            </a:r>
            <a:r>
              <a:rPr sz="2000" spc="70" dirty="0">
                <a:solidFill>
                  <a:srgbClr val="3E3E3E"/>
                </a:solidFill>
                <a:latin typeface="Verdana"/>
                <a:cs typeface="Verdana"/>
              </a:rPr>
              <a:t>code</a:t>
            </a:r>
            <a:endParaRPr sz="2000">
              <a:latin typeface="Verdana"/>
              <a:cs typeface="Verdana"/>
            </a:endParaRPr>
          </a:p>
        </p:txBody>
      </p:sp>
      <p:sp>
        <p:nvSpPr>
          <p:cNvPr id="4" name="object 4"/>
          <p:cNvSpPr txBox="1"/>
          <p:nvPr/>
        </p:nvSpPr>
        <p:spPr>
          <a:xfrm>
            <a:off x="6759497" y="4469385"/>
            <a:ext cx="4443730" cy="1930400"/>
          </a:xfrm>
          <a:prstGeom prst="rect">
            <a:avLst/>
          </a:prstGeom>
        </p:spPr>
        <p:txBody>
          <a:bodyPr vert="horz" wrap="square" lIns="0" tIns="12700" rIns="0" bIns="0" rtlCol="0">
            <a:spAutoFit/>
          </a:bodyPr>
          <a:lstStyle/>
          <a:p>
            <a:pPr marL="12700" marR="5080" algn="ctr">
              <a:lnSpc>
                <a:spcPct val="125000"/>
              </a:lnSpc>
              <a:spcBef>
                <a:spcPts val="100"/>
              </a:spcBef>
            </a:pPr>
            <a:r>
              <a:rPr sz="2000" spc="45" dirty="0">
                <a:solidFill>
                  <a:srgbClr val="3E3E3E"/>
                </a:solidFill>
                <a:latin typeface="Verdana"/>
                <a:cs typeface="Verdana"/>
              </a:rPr>
              <a:t>Method </a:t>
            </a:r>
            <a:r>
              <a:rPr sz="2000" spc="-20" dirty="0">
                <a:solidFill>
                  <a:srgbClr val="3E3E3E"/>
                </a:solidFill>
                <a:latin typeface="Verdana"/>
                <a:cs typeface="Verdana"/>
              </a:rPr>
              <a:t>name </a:t>
            </a:r>
            <a:r>
              <a:rPr sz="2000" dirty="0">
                <a:solidFill>
                  <a:srgbClr val="3E3E3E"/>
                </a:solidFill>
                <a:latin typeface="Verdana"/>
                <a:cs typeface="Verdana"/>
              </a:rPr>
              <a:t>matches</a:t>
            </a:r>
            <a:r>
              <a:rPr sz="2000" spc="-445" dirty="0">
                <a:solidFill>
                  <a:srgbClr val="3E3E3E"/>
                </a:solidFill>
                <a:latin typeface="Verdana"/>
                <a:cs typeface="Verdana"/>
              </a:rPr>
              <a:t> </a:t>
            </a:r>
            <a:r>
              <a:rPr sz="2000" spc="30" dirty="0">
                <a:solidFill>
                  <a:srgbClr val="3E3E3E"/>
                </a:solidFill>
                <a:latin typeface="Verdana"/>
                <a:cs typeface="Verdana"/>
              </a:rPr>
              <a:t>convention  </a:t>
            </a:r>
            <a:r>
              <a:rPr sz="2000" spc="25" dirty="0">
                <a:solidFill>
                  <a:srgbClr val="3E3E3E"/>
                </a:solidFill>
                <a:latin typeface="Verdana"/>
                <a:cs typeface="Verdana"/>
              </a:rPr>
              <a:t>Underscore </a:t>
            </a:r>
            <a:r>
              <a:rPr sz="2000" spc="35" dirty="0">
                <a:solidFill>
                  <a:srgbClr val="3E3E3E"/>
                </a:solidFill>
                <a:latin typeface="Verdana"/>
                <a:cs typeface="Verdana"/>
              </a:rPr>
              <a:t>or </a:t>
            </a:r>
            <a:r>
              <a:rPr sz="2000" spc="25" dirty="0">
                <a:solidFill>
                  <a:srgbClr val="3E3E3E"/>
                </a:solidFill>
                <a:latin typeface="Verdana"/>
                <a:cs typeface="Verdana"/>
              </a:rPr>
              <a:t>Pascal</a:t>
            </a:r>
            <a:r>
              <a:rPr sz="2000" spc="-430" dirty="0">
                <a:solidFill>
                  <a:srgbClr val="3E3E3E"/>
                </a:solidFill>
                <a:latin typeface="Verdana"/>
                <a:cs typeface="Verdana"/>
              </a:rPr>
              <a:t> </a:t>
            </a:r>
            <a:r>
              <a:rPr sz="2000" spc="10" dirty="0">
                <a:solidFill>
                  <a:srgbClr val="3E3E3E"/>
                </a:solidFill>
                <a:latin typeface="Verdana"/>
                <a:cs typeface="Verdana"/>
              </a:rPr>
              <a:t>case</a:t>
            </a:r>
            <a:endParaRPr sz="2000">
              <a:latin typeface="Verdana"/>
              <a:cs typeface="Verdana"/>
            </a:endParaRPr>
          </a:p>
          <a:p>
            <a:pPr marL="238125" marR="224154" algn="ctr">
              <a:lnSpc>
                <a:spcPct val="125000"/>
              </a:lnSpc>
            </a:pPr>
            <a:r>
              <a:rPr sz="2000" spc="45" dirty="0">
                <a:solidFill>
                  <a:srgbClr val="3E3E3E"/>
                </a:solidFill>
                <a:latin typeface="Verdana"/>
                <a:cs typeface="Verdana"/>
              </a:rPr>
              <a:t>Method </a:t>
            </a:r>
            <a:r>
              <a:rPr sz="2000" spc="-25" dirty="0">
                <a:solidFill>
                  <a:srgbClr val="3E3E3E"/>
                </a:solidFill>
                <a:latin typeface="Verdana"/>
                <a:cs typeface="Verdana"/>
              </a:rPr>
              <a:t>names </a:t>
            </a:r>
            <a:r>
              <a:rPr sz="2000" spc="5" dirty="0">
                <a:solidFill>
                  <a:srgbClr val="3E3E3E"/>
                </a:solidFill>
                <a:latin typeface="Verdana"/>
                <a:cs typeface="Verdana"/>
              </a:rPr>
              <a:t>match </a:t>
            </a:r>
            <a:r>
              <a:rPr sz="2000" spc="25" dirty="0">
                <a:solidFill>
                  <a:srgbClr val="3E3E3E"/>
                </a:solidFill>
                <a:latin typeface="Verdana"/>
                <a:cs typeface="Verdana"/>
              </a:rPr>
              <a:t>step</a:t>
            </a:r>
            <a:r>
              <a:rPr sz="2000" spc="-525" dirty="0">
                <a:solidFill>
                  <a:srgbClr val="3E3E3E"/>
                </a:solidFill>
                <a:latin typeface="Verdana"/>
                <a:cs typeface="Verdana"/>
              </a:rPr>
              <a:t> </a:t>
            </a:r>
            <a:r>
              <a:rPr sz="2000" spc="15" dirty="0">
                <a:solidFill>
                  <a:srgbClr val="3E3E3E"/>
                </a:solidFill>
                <a:latin typeface="Verdana"/>
                <a:cs typeface="Verdana"/>
              </a:rPr>
              <a:t>text  </a:t>
            </a:r>
            <a:r>
              <a:rPr sz="2000" spc="5" dirty="0">
                <a:solidFill>
                  <a:srgbClr val="3E3E3E"/>
                </a:solidFill>
                <a:latin typeface="Verdana"/>
                <a:cs typeface="Verdana"/>
              </a:rPr>
              <a:t>Harder</a:t>
            </a:r>
            <a:r>
              <a:rPr sz="2000" spc="-135" dirty="0">
                <a:solidFill>
                  <a:srgbClr val="3E3E3E"/>
                </a:solidFill>
                <a:latin typeface="Verdana"/>
                <a:cs typeface="Verdana"/>
              </a:rPr>
              <a:t> </a:t>
            </a:r>
            <a:r>
              <a:rPr sz="2000" spc="25" dirty="0">
                <a:solidFill>
                  <a:srgbClr val="3E3E3E"/>
                </a:solidFill>
                <a:latin typeface="Verdana"/>
                <a:cs typeface="Verdana"/>
              </a:rPr>
              <a:t>refactoring</a:t>
            </a:r>
            <a:endParaRPr sz="2000">
              <a:latin typeface="Verdana"/>
              <a:cs typeface="Verdana"/>
            </a:endParaRPr>
          </a:p>
          <a:p>
            <a:pPr algn="ctr">
              <a:lnSpc>
                <a:spcPct val="100000"/>
              </a:lnSpc>
              <a:spcBef>
                <a:spcPts val="600"/>
              </a:spcBef>
            </a:pPr>
            <a:r>
              <a:rPr sz="2000" spc="15" dirty="0">
                <a:solidFill>
                  <a:srgbClr val="3E3E3E"/>
                </a:solidFill>
                <a:latin typeface="Verdana"/>
                <a:cs typeface="Verdana"/>
              </a:rPr>
              <a:t>Less attribute</a:t>
            </a:r>
            <a:r>
              <a:rPr sz="2000" spc="-254" dirty="0">
                <a:solidFill>
                  <a:srgbClr val="3E3E3E"/>
                </a:solidFill>
                <a:latin typeface="Verdana"/>
                <a:cs typeface="Verdana"/>
              </a:rPr>
              <a:t> </a:t>
            </a:r>
            <a:r>
              <a:rPr sz="2000" spc="80" dirty="0">
                <a:solidFill>
                  <a:srgbClr val="3E3E3E"/>
                </a:solidFill>
                <a:latin typeface="Verdana"/>
                <a:cs typeface="Verdana"/>
              </a:rPr>
              <a:t>code</a:t>
            </a:r>
            <a:endParaRPr sz="2000">
              <a:latin typeface="Verdana"/>
              <a:cs typeface="Verdana"/>
            </a:endParaRPr>
          </a:p>
        </p:txBody>
      </p:sp>
      <p:sp>
        <p:nvSpPr>
          <p:cNvPr id="5" name="object 5"/>
          <p:cNvSpPr txBox="1"/>
          <p:nvPr/>
        </p:nvSpPr>
        <p:spPr>
          <a:xfrm>
            <a:off x="7439812" y="2539110"/>
            <a:ext cx="3001645" cy="985519"/>
          </a:xfrm>
          <a:prstGeom prst="rect">
            <a:avLst/>
          </a:prstGeom>
        </p:spPr>
        <p:txBody>
          <a:bodyPr vert="horz" wrap="square" lIns="0" tIns="12700" rIns="0" bIns="0" rtlCol="0">
            <a:spAutoFit/>
          </a:bodyPr>
          <a:lstStyle/>
          <a:p>
            <a:pPr marL="1905" algn="ctr">
              <a:lnSpc>
                <a:spcPct val="100000"/>
              </a:lnSpc>
              <a:spcBef>
                <a:spcPts val="100"/>
              </a:spcBef>
            </a:pPr>
            <a:r>
              <a:rPr sz="2400" spc="-120" dirty="0">
                <a:solidFill>
                  <a:srgbClr val="3E3E3E"/>
                </a:solidFill>
                <a:latin typeface="Arial Black"/>
                <a:cs typeface="Arial Black"/>
              </a:rPr>
              <a:t>Method</a:t>
            </a:r>
            <a:endParaRPr sz="2400">
              <a:latin typeface="Arial Black"/>
              <a:cs typeface="Arial Black"/>
            </a:endParaRPr>
          </a:p>
          <a:p>
            <a:pPr algn="ctr">
              <a:lnSpc>
                <a:spcPct val="100000"/>
              </a:lnSpc>
              <a:spcBef>
                <a:spcPts val="1800"/>
              </a:spcBef>
            </a:pPr>
            <a:r>
              <a:rPr sz="2400" spc="-135" dirty="0">
                <a:solidFill>
                  <a:srgbClr val="3E3E3E"/>
                </a:solidFill>
                <a:latin typeface="Arial Black"/>
                <a:cs typeface="Arial Black"/>
              </a:rPr>
              <a:t>Naming Convention</a:t>
            </a:r>
            <a:endParaRPr sz="2400">
              <a:latin typeface="Arial Black"/>
              <a:cs typeface="Arial Black"/>
            </a:endParaRPr>
          </a:p>
        </p:txBody>
      </p:sp>
      <p:sp>
        <p:nvSpPr>
          <p:cNvPr id="6" name="object 6"/>
          <p:cNvSpPr txBox="1">
            <a:spLocks noGrp="1"/>
          </p:cNvSpPr>
          <p:nvPr>
            <p:ph type="title"/>
          </p:nvPr>
        </p:nvSpPr>
        <p:spPr>
          <a:xfrm>
            <a:off x="2696768" y="519061"/>
            <a:ext cx="6710680" cy="574040"/>
          </a:xfrm>
          <a:prstGeom prst="rect">
            <a:avLst/>
          </a:prstGeom>
        </p:spPr>
        <p:txBody>
          <a:bodyPr vert="horz" wrap="square" lIns="0" tIns="12700" rIns="0" bIns="0" rtlCol="0">
            <a:spAutoFit/>
          </a:bodyPr>
          <a:lstStyle/>
          <a:p>
            <a:pPr marL="12700">
              <a:lnSpc>
                <a:spcPct val="100000"/>
              </a:lnSpc>
              <a:spcBef>
                <a:spcPts val="100"/>
              </a:spcBef>
            </a:pPr>
            <a:r>
              <a:rPr spc="-215" dirty="0">
                <a:solidFill>
                  <a:srgbClr val="3E3E3E"/>
                </a:solidFill>
              </a:rPr>
              <a:t>Step </a:t>
            </a:r>
            <a:r>
              <a:rPr spc="-195" dirty="0">
                <a:solidFill>
                  <a:srgbClr val="3E3E3E"/>
                </a:solidFill>
              </a:rPr>
              <a:t>Definition </a:t>
            </a:r>
            <a:r>
              <a:rPr spc="-180" dirty="0">
                <a:solidFill>
                  <a:srgbClr val="3E3E3E"/>
                </a:solidFill>
              </a:rPr>
              <a:t>Binding</a:t>
            </a:r>
            <a:r>
              <a:rPr spc="-55" dirty="0">
                <a:solidFill>
                  <a:srgbClr val="3E3E3E"/>
                </a:solidFill>
              </a:rPr>
              <a:t> </a:t>
            </a:r>
            <a:r>
              <a:rPr spc="-265" dirty="0">
                <a:solidFill>
                  <a:srgbClr val="3E3E3E"/>
                </a:solidFill>
              </a:rPr>
              <a:t>Styles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E3E3E"/>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8634" y="2490761"/>
            <a:ext cx="6603365" cy="276860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05A28"/>
                </a:solidFill>
                <a:latin typeface="Courier New"/>
                <a:cs typeface="Courier New"/>
              </a:rPr>
              <a:t>[Given]</a:t>
            </a:r>
            <a:endParaRPr sz="2400">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public void</a:t>
            </a:r>
            <a:r>
              <a:rPr sz="2400" spc="-20" dirty="0">
                <a:solidFill>
                  <a:srgbClr val="FFFFFF"/>
                </a:solidFill>
                <a:latin typeface="Courier New"/>
                <a:cs typeface="Courier New"/>
              </a:rPr>
              <a:t> </a:t>
            </a:r>
            <a:r>
              <a:rPr sz="2400" b="1" spc="-10" dirty="0">
                <a:solidFill>
                  <a:srgbClr val="F05A28"/>
                </a:solidFill>
                <a:latin typeface="Courier New"/>
                <a:cs typeface="Courier New"/>
              </a:rPr>
              <a:t>Given_I_m_a_new_player</a:t>
            </a:r>
            <a:r>
              <a:rPr sz="2400" spc="-10" dirty="0">
                <a:solidFill>
                  <a:srgbClr val="FFFFFF"/>
                </a:solidFill>
                <a:latin typeface="Courier New"/>
                <a:cs typeface="Courier New"/>
              </a:rPr>
              <a:t>()</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a:p>
            <a:pPr marL="599440">
              <a:lnSpc>
                <a:spcPct val="100000"/>
              </a:lnSpc>
              <a:spcBef>
                <a:spcPts val="1800"/>
              </a:spcBef>
            </a:pPr>
            <a:r>
              <a:rPr sz="2400" spc="-5" dirty="0">
                <a:solidFill>
                  <a:srgbClr val="FFFFFF"/>
                </a:solidFill>
                <a:latin typeface="Courier New"/>
                <a:cs typeface="Courier New"/>
              </a:rPr>
              <a:t>_player </a:t>
            </a:r>
            <a:r>
              <a:rPr sz="2400" dirty="0">
                <a:solidFill>
                  <a:srgbClr val="FFFFFF"/>
                </a:solidFill>
                <a:latin typeface="Courier New"/>
                <a:cs typeface="Courier New"/>
              </a:rPr>
              <a:t>= </a:t>
            </a:r>
            <a:r>
              <a:rPr sz="2400" spc="-5" dirty="0">
                <a:solidFill>
                  <a:srgbClr val="FFFFFF"/>
                </a:solidFill>
                <a:latin typeface="Courier New"/>
                <a:cs typeface="Courier New"/>
              </a:rPr>
              <a:t>new</a:t>
            </a:r>
            <a:r>
              <a:rPr sz="2400" spc="-110" dirty="0">
                <a:solidFill>
                  <a:srgbClr val="FFFFFF"/>
                </a:solidFill>
                <a:latin typeface="Courier New"/>
                <a:cs typeface="Courier New"/>
              </a:rPr>
              <a:t> </a:t>
            </a:r>
            <a:r>
              <a:rPr sz="2400" spc="-5" dirty="0">
                <a:solidFill>
                  <a:srgbClr val="FFFFFF"/>
                </a:solidFill>
                <a:latin typeface="Courier New"/>
                <a:cs typeface="Courier New"/>
              </a:rPr>
              <a:t>PlayerCharacter();</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p:txBody>
      </p:sp>
      <p:sp>
        <p:nvSpPr>
          <p:cNvPr id="5" name="object 5"/>
          <p:cNvSpPr txBox="1">
            <a:spLocks noGrp="1"/>
          </p:cNvSpPr>
          <p:nvPr>
            <p:ph type="title"/>
          </p:nvPr>
        </p:nvSpPr>
        <p:spPr>
          <a:xfrm>
            <a:off x="2599232" y="519061"/>
            <a:ext cx="6906259" cy="574040"/>
          </a:xfrm>
          <a:prstGeom prst="rect">
            <a:avLst/>
          </a:prstGeom>
        </p:spPr>
        <p:txBody>
          <a:bodyPr vert="horz" wrap="square" lIns="0" tIns="12700" rIns="0" bIns="0" rtlCol="0">
            <a:spAutoFit/>
          </a:bodyPr>
          <a:lstStyle/>
          <a:p>
            <a:pPr marL="12700">
              <a:lnSpc>
                <a:spcPct val="100000"/>
              </a:lnSpc>
              <a:spcBef>
                <a:spcPts val="100"/>
              </a:spcBef>
            </a:pPr>
            <a:r>
              <a:rPr spc="-240" dirty="0"/>
              <a:t>Underscore </a:t>
            </a:r>
            <a:r>
              <a:rPr spc="-215" dirty="0"/>
              <a:t>Step </a:t>
            </a:r>
            <a:r>
              <a:rPr spc="-180" dirty="0"/>
              <a:t>Binding</a:t>
            </a:r>
            <a:r>
              <a:rPr spc="-15" dirty="0"/>
              <a:t> </a:t>
            </a:r>
            <a:r>
              <a:rPr spc="-235" dirty="0"/>
              <a:t>Style</a:t>
            </a:r>
          </a:p>
        </p:txBody>
      </p:sp>
      <p:pic>
        <p:nvPicPr>
          <p:cNvPr id="7" name="Picture 6">
            <a:extLst>
              <a:ext uri="{FF2B5EF4-FFF2-40B4-BE49-F238E27FC236}">
                <a16:creationId xmlns:a16="http://schemas.microsoft.com/office/drawing/2014/main" id="{39AC00C4-C8D5-4E2C-9570-99E160711129}"/>
              </a:ext>
            </a:extLst>
          </p:cNvPr>
          <p:cNvPicPr>
            <a:picLocks noChangeAspect="1"/>
          </p:cNvPicPr>
          <p:nvPr/>
        </p:nvPicPr>
        <p:blipFill>
          <a:blip r:embed="rId3"/>
          <a:stretch>
            <a:fillRect/>
          </a:stretch>
        </p:blipFill>
        <p:spPr>
          <a:xfrm>
            <a:off x="11129314" y="5891021"/>
            <a:ext cx="923925" cy="7429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E3E3E"/>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8634" y="2490761"/>
            <a:ext cx="6639559" cy="276860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05A28"/>
                </a:solidFill>
                <a:latin typeface="Courier New"/>
                <a:cs typeface="Courier New"/>
              </a:rPr>
              <a:t>[Given]</a:t>
            </a:r>
            <a:endParaRPr sz="2400">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public void</a:t>
            </a:r>
            <a:r>
              <a:rPr sz="2400" spc="-30" dirty="0">
                <a:solidFill>
                  <a:srgbClr val="FFFFFF"/>
                </a:solidFill>
                <a:latin typeface="Courier New"/>
                <a:cs typeface="Courier New"/>
              </a:rPr>
              <a:t> </a:t>
            </a:r>
            <a:r>
              <a:rPr sz="2400" b="1" spc="-10" dirty="0">
                <a:solidFill>
                  <a:srgbClr val="F05A28"/>
                </a:solidFill>
                <a:latin typeface="Courier New"/>
                <a:cs typeface="Courier New"/>
              </a:rPr>
              <a:t>GivenIMANewPlayer</a:t>
            </a:r>
            <a:r>
              <a:rPr sz="2400" spc="-10" dirty="0">
                <a:solidFill>
                  <a:srgbClr val="FFFFFF"/>
                </a:solidFill>
                <a:latin typeface="Courier New"/>
                <a:cs typeface="Courier New"/>
              </a:rPr>
              <a:t>()</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a:p>
            <a:pPr marL="781685">
              <a:lnSpc>
                <a:spcPct val="100000"/>
              </a:lnSpc>
              <a:spcBef>
                <a:spcPts val="1800"/>
              </a:spcBef>
            </a:pPr>
            <a:r>
              <a:rPr sz="2400" spc="-5" dirty="0">
                <a:solidFill>
                  <a:srgbClr val="FFFFFF"/>
                </a:solidFill>
                <a:latin typeface="Courier New"/>
                <a:cs typeface="Courier New"/>
              </a:rPr>
              <a:t>_player </a:t>
            </a:r>
            <a:r>
              <a:rPr sz="2400" dirty="0">
                <a:solidFill>
                  <a:srgbClr val="FFFFFF"/>
                </a:solidFill>
                <a:latin typeface="Courier New"/>
                <a:cs typeface="Courier New"/>
              </a:rPr>
              <a:t>= </a:t>
            </a:r>
            <a:r>
              <a:rPr sz="2400" spc="-5" dirty="0">
                <a:solidFill>
                  <a:srgbClr val="FFFFFF"/>
                </a:solidFill>
                <a:latin typeface="Courier New"/>
                <a:cs typeface="Courier New"/>
              </a:rPr>
              <a:t>new</a:t>
            </a:r>
            <a:r>
              <a:rPr sz="2400" spc="-60" dirty="0">
                <a:solidFill>
                  <a:srgbClr val="FFFFFF"/>
                </a:solidFill>
                <a:latin typeface="Courier New"/>
                <a:cs typeface="Courier New"/>
              </a:rPr>
              <a:t> </a:t>
            </a:r>
            <a:r>
              <a:rPr sz="2400" spc="-10" dirty="0">
                <a:solidFill>
                  <a:srgbClr val="FFFFFF"/>
                </a:solidFill>
                <a:latin typeface="Courier New"/>
                <a:cs typeface="Courier New"/>
              </a:rPr>
              <a:t>PlayerCharacter();</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p:txBody>
      </p:sp>
      <p:sp>
        <p:nvSpPr>
          <p:cNvPr id="5" name="object 5"/>
          <p:cNvSpPr txBox="1">
            <a:spLocks noGrp="1"/>
          </p:cNvSpPr>
          <p:nvPr>
            <p:ph type="title"/>
          </p:nvPr>
        </p:nvSpPr>
        <p:spPr>
          <a:xfrm>
            <a:off x="2565730" y="519061"/>
            <a:ext cx="6972300" cy="574040"/>
          </a:xfrm>
          <a:prstGeom prst="rect">
            <a:avLst/>
          </a:prstGeom>
        </p:spPr>
        <p:txBody>
          <a:bodyPr vert="horz" wrap="square" lIns="0" tIns="12700" rIns="0" bIns="0" rtlCol="0">
            <a:spAutoFit/>
          </a:bodyPr>
          <a:lstStyle/>
          <a:p>
            <a:pPr marL="12700">
              <a:lnSpc>
                <a:spcPct val="100000"/>
              </a:lnSpc>
              <a:spcBef>
                <a:spcPts val="100"/>
              </a:spcBef>
            </a:pPr>
            <a:r>
              <a:rPr spc="-335" dirty="0"/>
              <a:t>Pascal </a:t>
            </a:r>
            <a:r>
              <a:rPr spc="-305" dirty="0"/>
              <a:t>Case </a:t>
            </a:r>
            <a:r>
              <a:rPr spc="-215" dirty="0"/>
              <a:t>Step </a:t>
            </a:r>
            <a:r>
              <a:rPr spc="-180" dirty="0"/>
              <a:t>Binding</a:t>
            </a:r>
            <a:r>
              <a:rPr spc="315" dirty="0"/>
              <a:t> </a:t>
            </a:r>
            <a:r>
              <a:rPr spc="-235" dirty="0"/>
              <a:t>Style</a:t>
            </a:r>
          </a:p>
        </p:txBody>
      </p:sp>
      <p:pic>
        <p:nvPicPr>
          <p:cNvPr id="7" name="Picture 6">
            <a:extLst>
              <a:ext uri="{FF2B5EF4-FFF2-40B4-BE49-F238E27FC236}">
                <a16:creationId xmlns:a16="http://schemas.microsoft.com/office/drawing/2014/main" id="{58284F7D-7672-4436-AC87-C46F2CBD2B44}"/>
              </a:ext>
            </a:extLst>
          </p:cNvPr>
          <p:cNvPicPr>
            <a:picLocks noChangeAspect="1"/>
          </p:cNvPicPr>
          <p:nvPr/>
        </p:nvPicPr>
        <p:blipFill>
          <a:blip r:embed="rId3"/>
          <a:stretch>
            <a:fillRect/>
          </a:stretch>
        </p:blipFill>
        <p:spPr>
          <a:xfrm>
            <a:off x="11155948" y="6037706"/>
            <a:ext cx="923925" cy="74295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E3E3E"/>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8634" y="2490761"/>
            <a:ext cx="6639559" cy="276860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05A28"/>
                </a:solidFill>
                <a:latin typeface="Courier New"/>
                <a:cs typeface="Courier New"/>
              </a:rPr>
              <a:t>[Given(@"I'm </a:t>
            </a:r>
            <a:r>
              <a:rPr sz="2400" b="1" dirty="0">
                <a:solidFill>
                  <a:srgbClr val="F05A28"/>
                </a:solidFill>
                <a:latin typeface="Courier New"/>
                <a:cs typeface="Courier New"/>
              </a:rPr>
              <a:t>a </a:t>
            </a:r>
            <a:r>
              <a:rPr sz="2400" b="1" spc="-5" dirty="0">
                <a:solidFill>
                  <a:srgbClr val="F05A28"/>
                </a:solidFill>
                <a:latin typeface="Courier New"/>
                <a:cs typeface="Courier New"/>
              </a:rPr>
              <a:t>new</a:t>
            </a:r>
            <a:r>
              <a:rPr sz="2400" b="1" spc="-80" dirty="0">
                <a:solidFill>
                  <a:srgbClr val="F05A28"/>
                </a:solidFill>
                <a:latin typeface="Courier New"/>
                <a:cs typeface="Courier New"/>
              </a:rPr>
              <a:t> </a:t>
            </a:r>
            <a:r>
              <a:rPr sz="2400" b="1" spc="-5" dirty="0">
                <a:solidFill>
                  <a:srgbClr val="F05A28"/>
                </a:solidFill>
                <a:latin typeface="Courier New"/>
                <a:cs typeface="Courier New"/>
              </a:rPr>
              <a:t>player")]</a:t>
            </a:r>
            <a:endParaRPr sz="2400">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public void</a:t>
            </a:r>
            <a:r>
              <a:rPr sz="2400" spc="-30" dirty="0">
                <a:solidFill>
                  <a:srgbClr val="FFFFFF"/>
                </a:solidFill>
                <a:latin typeface="Courier New"/>
                <a:cs typeface="Courier New"/>
              </a:rPr>
              <a:t> </a:t>
            </a:r>
            <a:r>
              <a:rPr sz="2400" spc="-10" dirty="0">
                <a:solidFill>
                  <a:srgbClr val="FFFFFF"/>
                </a:solidFill>
                <a:latin typeface="Courier New"/>
                <a:cs typeface="Courier New"/>
              </a:rPr>
              <a:t>GivenIMANewPlayer()</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a:p>
            <a:pPr marL="781685">
              <a:lnSpc>
                <a:spcPct val="100000"/>
              </a:lnSpc>
              <a:spcBef>
                <a:spcPts val="1800"/>
              </a:spcBef>
            </a:pPr>
            <a:r>
              <a:rPr sz="2400" spc="-5" dirty="0">
                <a:solidFill>
                  <a:srgbClr val="FFFFFF"/>
                </a:solidFill>
                <a:latin typeface="Courier New"/>
                <a:cs typeface="Courier New"/>
              </a:rPr>
              <a:t>_player </a:t>
            </a:r>
            <a:r>
              <a:rPr sz="2400" dirty="0">
                <a:solidFill>
                  <a:srgbClr val="FFFFFF"/>
                </a:solidFill>
                <a:latin typeface="Courier New"/>
                <a:cs typeface="Courier New"/>
              </a:rPr>
              <a:t>= </a:t>
            </a:r>
            <a:r>
              <a:rPr sz="2400" spc="-5" dirty="0">
                <a:solidFill>
                  <a:srgbClr val="FFFFFF"/>
                </a:solidFill>
                <a:latin typeface="Courier New"/>
                <a:cs typeface="Courier New"/>
              </a:rPr>
              <a:t>new</a:t>
            </a:r>
            <a:r>
              <a:rPr sz="2400" spc="-60" dirty="0">
                <a:solidFill>
                  <a:srgbClr val="FFFFFF"/>
                </a:solidFill>
                <a:latin typeface="Courier New"/>
                <a:cs typeface="Courier New"/>
              </a:rPr>
              <a:t> </a:t>
            </a:r>
            <a:r>
              <a:rPr sz="2400" spc="-10" dirty="0">
                <a:solidFill>
                  <a:srgbClr val="FFFFFF"/>
                </a:solidFill>
                <a:latin typeface="Courier New"/>
                <a:cs typeface="Courier New"/>
              </a:rPr>
              <a:t>PlayerCharacter();</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p:txBody>
      </p:sp>
      <p:sp>
        <p:nvSpPr>
          <p:cNvPr id="5" name="object 5"/>
          <p:cNvSpPr txBox="1">
            <a:spLocks noGrp="1"/>
          </p:cNvSpPr>
          <p:nvPr>
            <p:ph type="title"/>
          </p:nvPr>
        </p:nvSpPr>
        <p:spPr>
          <a:xfrm>
            <a:off x="1736674" y="519061"/>
            <a:ext cx="8630285" cy="574040"/>
          </a:xfrm>
          <a:prstGeom prst="rect">
            <a:avLst/>
          </a:prstGeom>
        </p:spPr>
        <p:txBody>
          <a:bodyPr vert="horz" wrap="square" lIns="0" tIns="12700" rIns="0" bIns="0" rtlCol="0">
            <a:spAutoFit/>
          </a:bodyPr>
          <a:lstStyle/>
          <a:p>
            <a:pPr marL="12700">
              <a:lnSpc>
                <a:spcPct val="100000"/>
              </a:lnSpc>
              <a:spcBef>
                <a:spcPts val="100"/>
              </a:spcBef>
            </a:pPr>
            <a:r>
              <a:rPr spc="-225" dirty="0"/>
              <a:t>Regular </a:t>
            </a:r>
            <a:r>
              <a:rPr spc="-260" dirty="0"/>
              <a:t>Expression </a:t>
            </a:r>
            <a:r>
              <a:rPr spc="-215" dirty="0"/>
              <a:t>Step </a:t>
            </a:r>
            <a:r>
              <a:rPr spc="-180" dirty="0"/>
              <a:t>Binding</a:t>
            </a:r>
            <a:r>
              <a:rPr spc="165" dirty="0"/>
              <a:t> </a:t>
            </a:r>
            <a:r>
              <a:rPr spc="-235" dirty="0"/>
              <a:t>Style</a:t>
            </a:r>
          </a:p>
        </p:txBody>
      </p:sp>
      <p:pic>
        <p:nvPicPr>
          <p:cNvPr id="7" name="Picture 6">
            <a:extLst>
              <a:ext uri="{FF2B5EF4-FFF2-40B4-BE49-F238E27FC236}">
                <a16:creationId xmlns:a16="http://schemas.microsoft.com/office/drawing/2014/main" id="{7D9D2E30-3E04-45AB-A61D-2767967654CF}"/>
              </a:ext>
            </a:extLst>
          </p:cNvPr>
          <p:cNvPicPr>
            <a:picLocks noChangeAspect="1"/>
          </p:cNvPicPr>
          <p:nvPr/>
        </p:nvPicPr>
        <p:blipFill>
          <a:blip r:embed="rId3"/>
          <a:stretch>
            <a:fillRect/>
          </a:stretch>
        </p:blipFill>
        <p:spPr>
          <a:xfrm>
            <a:off x="11220726" y="5891021"/>
            <a:ext cx="923925" cy="7429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E3E3E"/>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8634" y="2490761"/>
            <a:ext cx="6639559" cy="276860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05A28"/>
                </a:solidFill>
                <a:latin typeface="Courier New"/>
                <a:cs typeface="Courier New"/>
              </a:rPr>
              <a:t>[Given(@"I'm </a:t>
            </a:r>
            <a:r>
              <a:rPr sz="2400" b="1" dirty="0">
                <a:solidFill>
                  <a:srgbClr val="F05A28"/>
                </a:solidFill>
                <a:latin typeface="Courier New"/>
                <a:cs typeface="Courier New"/>
              </a:rPr>
              <a:t>a </a:t>
            </a:r>
            <a:r>
              <a:rPr sz="2400" b="1" spc="-5" dirty="0">
                <a:solidFill>
                  <a:srgbClr val="F05A28"/>
                </a:solidFill>
                <a:latin typeface="Courier New"/>
                <a:cs typeface="Courier New"/>
              </a:rPr>
              <a:t>new</a:t>
            </a:r>
            <a:r>
              <a:rPr sz="2400" b="1" spc="-80" dirty="0">
                <a:solidFill>
                  <a:srgbClr val="F05A28"/>
                </a:solidFill>
                <a:latin typeface="Courier New"/>
                <a:cs typeface="Courier New"/>
              </a:rPr>
              <a:t> </a:t>
            </a:r>
            <a:r>
              <a:rPr sz="2400" b="1" spc="-5" dirty="0">
                <a:solidFill>
                  <a:srgbClr val="F05A28"/>
                </a:solidFill>
                <a:latin typeface="Courier New"/>
                <a:cs typeface="Courier New"/>
              </a:rPr>
              <a:t>player")]</a:t>
            </a:r>
            <a:endParaRPr sz="2400">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public void</a:t>
            </a:r>
            <a:r>
              <a:rPr sz="2400" spc="-35" dirty="0">
                <a:solidFill>
                  <a:srgbClr val="FFFFFF"/>
                </a:solidFill>
                <a:latin typeface="Courier New"/>
                <a:cs typeface="Courier New"/>
              </a:rPr>
              <a:t> </a:t>
            </a:r>
            <a:r>
              <a:rPr sz="2400" b="1" spc="-5" dirty="0">
                <a:solidFill>
                  <a:srgbClr val="F05A28"/>
                </a:solidFill>
                <a:latin typeface="Courier New"/>
                <a:cs typeface="Courier New"/>
              </a:rPr>
              <a:t>Xyz</a:t>
            </a:r>
            <a:r>
              <a:rPr sz="2400" spc="-5" dirty="0">
                <a:solidFill>
                  <a:srgbClr val="FFFFFF"/>
                </a:solidFill>
                <a:latin typeface="Courier New"/>
                <a:cs typeface="Courier New"/>
              </a:rPr>
              <a:t>()</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a:p>
            <a:pPr marL="781685">
              <a:lnSpc>
                <a:spcPct val="100000"/>
              </a:lnSpc>
              <a:spcBef>
                <a:spcPts val="1800"/>
              </a:spcBef>
            </a:pPr>
            <a:r>
              <a:rPr sz="2400" spc="-5" dirty="0">
                <a:solidFill>
                  <a:srgbClr val="FFFFFF"/>
                </a:solidFill>
                <a:latin typeface="Courier New"/>
                <a:cs typeface="Courier New"/>
              </a:rPr>
              <a:t>_player </a:t>
            </a:r>
            <a:r>
              <a:rPr sz="2400" dirty="0">
                <a:solidFill>
                  <a:srgbClr val="FFFFFF"/>
                </a:solidFill>
                <a:latin typeface="Courier New"/>
                <a:cs typeface="Courier New"/>
              </a:rPr>
              <a:t>= </a:t>
            </a:r>
            <a:r>
              <a:rPr sz="2400" spc="-5" dirty="0">
                <a:solidFill>
                  <a:srgbClr val="FFFFFF"/>
                </a:solidFill>
                <a:latin typeface="Courier New"/>
                <a:cs typeface="Courier New"/>
              </a:rPr>
              <a:t>new</a:t>
            </a:r>
            <a:r>
              <a:rPr sz="2400" spc="-60" dirty="0">
                <a:solidFill>
                  <a:srgbClr val="FFFFFF"/>
                </a:solidFill>
                <a:latin typeface="Courier New"/>
                <a:cs typeface="Courier New"/>
              </a:rPr>
              <a:t> </a:t>
            </a:r>
            <a:r>
              <a:rPr sz="2400" spc="-10" dirty="0">
                <a:solidFill>
                  <a:srgbClr val="FFFFFF"/>
                </a:solidFill>
                <a:latin typeface="Courier New"/>
                <a:cs typeface="Courier New"/>
              </a:rPr>
              <a:t>PlayerCharacter();</a:t>
            </a:r>
            <a:endParaRPr sz="2400">
              <a:latin typeface="Courier New"/>
              <a:cs typeface="Courier New"/>
            </a:endParaRPr>
          </a:p>
          <a:p>
            <a:pPr marL="12700">
              <a:lnSpc>
                <a:spcPct val="100000"/>
              </a:lnSpc>
              <a:spcBef>
                <a:spcPts val="1800"/>
              </a:spcBef>
            </a:pPr>
            <a:r>
              <a:rPr sz="2400" dirty="0">
                <a:solidFill>
                  <a:srgbClr val="FFFFFF"/>
                </a:solidFill>
                <a:latin typeface="Courier New"/>
                <a:cs typeface="Courier New"/>
              </a:rPr>
              <a:t>}</a:t>
            </a:r>
            <a:endParaRPr sz="2400">
              <a:latin typeface="Courier New"/>
              <a:cs typeface="Courier New"/>
            </a:endParaRPr>
          </a:p>
        </p:txBody>
      </p:sp>
      <p:sp>
        <p:nvSpPr>
          <p:cNvPr id="5" name="object 5"/>
          <p:cNvSpPr txBox="1">
            <a:spLocks noGrp="1"/>
          </p:cNvSpPr>
          <p:nvPr>
            <p:ph type="title"/>
          </p:nvPr>
        </p:nvSpPr>
        <p:spPr>
          <a:xfrm>
            <a:off x="1736674" y="519061"/>
            <a:ext cx="8630285" cy="574040"/>
          </a:xfrm>
          <a:prstGeom prst="rect">
            <a:avLst/>
          </a:prstGeom>
        </p:spPr>
        <p:txBody>
          <a:bodyPr vert="horz" wrap="square" lIns="0" tIns="12700" rIns="0" bIns="0" rtlCol="0">
            <a:spAutoFit/>
          </a:bodyPr>
          <a:lstStyle/>
          <a:p>
            <a:pPr marL="12700">
              <a:lnSpc>
                <a:spcPct val="100000"/>
              </a:lnSpc>
              <a:spcBef>
                <a:spcPts val="100"/>
              </a:spcBef>
            </a:pPr>
            <a:r>
              <a:rPr spc="-225" dirty="0"/>
              <a:t>Regular </a:t>
            </a:r>
            <a:r>
              <a:rPr spc="-260" dirty="0"/>
              <a:t>Expression </a:t>
            </a:r>
            <a:r>
              <a:rPr spc="-215" dirty="0"/>
              <a:t>Step </a:t>
            </a:r>
            <a:r>
              <a:rPr spc="-180" dirty="0"/>
              <a:t>Binding</a:t>
            </a:r>
            <a:r>
              <a:rPr spc="165" dirty="0"/>
              <a:t> </a:t>
            </a:r>
            <a:r>
              <a:rPr spc="-235" dirty="0"/>
              <a:t>Style</a:t>
            </a:r>
          </a:p>
        </p:txBody>
      </p:sp>
      <p:pic>
        <p:nvPicPr>
          <p:cNvPr id="7" name="Picture 6">
            <a:extLst>
              <a:ext uri="{FF2B5EF4-FFF2-40B4-BE49-F238E27FC236}">
                <a16:creationId xmlns:a16="http://schemas.microsoft.com/office/drawing/2014/main" id="{D3D64943-0B24-4404-BE9F-A978349A4F23}"/>
              </a:ext>
            </a:extLst>
          </p:cNvPr>
          <p:cNvPicPr>
            <a:picLocks noChangeAspect="1"/>
          </p:cNvPicPr>
          <p:nvPr/>
        </p:nvPicPr>
        <p:blipFill>
          <a:blip r:embed="rId3"/>
          <a:stretch>
            <a:fillRect/>
          </a:stretch>
        </p:blipFill>
        <p:spPr>
          <a:xfrm>
            <a:off x="11191458" y="6037706"/>
            <a:ext cx="923925" cy="7429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hlinkClick r:id="rId2">
                  <a:extLst>
                    <a:ext uri="{A12FA001-AC4F-418D-AE19-62706E023703}">
                      <ahyp:hlinkClr xmlns:ahyp="http://schemas.microsoft.com/office/drawing/2018/hyperlinkcolor" val="tx"/>
                    </a:ext>
                  </a:extLst>
                </a:hlinkClick>
              </a:rPr>
              <a:t>Set up Specflow </a:t>
            </a:r>
            <a:r>
              <a:rPr lang="en-IN"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hlinkClick r:id="rId2">
                  <a:extLst>
                    <a:ext uri="{A12FA001-AC4F-418D-AE19-62706E023703}">
                      <ahyp:hlinkClr xmlns:ahyp="http://schemas.microsoft.com/office/drawing/2018/hyperlinkcolor" val="tx"/>
                    </a:ext>
                  </a:extLst>
                </a:hlinkClick>
              </a:rPr>
              <a:t>in</a:t>
            </a:r>
            <a:r>
              <a:rPr lang="en-IN"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Visual studio 2019</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endPar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3827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8723" y="2523807"/>
            <a:ext cx="1814830" cy="1030605"/>
          </a:xfrm>
          <a:prstGeom prst="rect">
            <a:avLst/>
          </a:prstGeom>
        </p:spPr>
        <p:txBody>
          <a:bodyPr vert="horz" wrap="square" lIns="0" tIns="12065" rIns="0" bIns="0" rtlCol="0">
            <a:spAutoFit/>
          </a:bodyPr>
          <a:lstStyle/>
          <a:p>
            <a:pPr marL="12700" marR="5080" algn="ctr">
              <a:lnSpc>
                <a:spcPct val="100000"/>
              </a:lnSpc>
              <a:spcBef>
                <a:spcPts val="95"/>
              </a:spcBef>
            </a:pPr>
            <a:r>
              <a:rPr sz="2200" spc="-145" dirty="0">
                <a:solidFill>
                  <a:srgbClr val="3E3E3E"/>
                </a:solidFill>
                <a:latin typeface="Arial Black"/>
                <a:cs typeface="Arial Black"/>
              </a:rPr>
              <a:t>SpecFlow  </a:t>
            </a:r>
            <a:r>
              <a:rPr sz="2200" spc="-180" dirty="0">
                <a:solidFill>
                  <a:srgbClr val="3E3E3E"/>
                </a:solidFill>
                <a:latin typeface="Arial Black"/>
                <a:cs typeface="Arial Black"/>
              </a:rPr>
              <a:t>Visual </a:t>
            </a:r>
            <a:r>
              <a:rPr sz="2200" spc="-114" dirty="0">
                <a:solidFill>
                  <a:srgbClr val="3E3E3E"/>
                </a:solidFill>
                <a:latin typeface="Arial Black"/>
                <a:cs typeface="Arial Black"/>
              </a:rPr>
              <a:t>Studio  </a:t>
            </a:r>
            <a:r>
              <a:rPr sz="2200" spc="-160" dirty="0">
                <a:solidFill>
                  <a:srgbClr val="3E3E3E"/>
                </a:solidFill>
                <a:latin typeface="Arial Black"/>
                <a:cs typeface="Arial Black"/>
              </a:rPr>
              <a:t>Extension</a:t>
            </a:r>
            <a:endParaRPr sz="2200" dirty="0">
              <a:latin typeface="Arial Black"/>
              <a:cs typeface="Arial Black"/>
            </a:endParaRPr>
          </a:p>
        </p:txBody>
      </p:sp>
      <p:sp>
        <p:nvSpPr>
          <p:cNvPr id="3" name="object 3"/>
          <p:cNvSpPr txBox="1"/>
          <p:nvPr/>
        </p:nvSpPr>
        <p:spPr>
          <a:xfrm>
            <a:off x="5408710" y="2523807"/>
            <a:ext cx="1373505" cy="1030605"/>
          </a:xfrm>
          <a:prstGeom prst="rect">
            <a:avLst/>
          </a:prstGeom>
        </p:spPr>
        <p:txBody>
          <a:bodyPr vert="horz" wrap="square" lIns="0" tIns="12065" rIns="0" bIns="0" rtlCol="0">
            <a:spAutoFit/>
          </a:bodyPr>
          <a:lstStyle/>
          <a:p>
            <a:pPr marL="12700" marR="5080" algn="ctr">
              <a:lnSpc>
                <a:spcPct val="100000"/>
              </a:lnSpc>
              <a:spcBef>
                <a:spcPts val="95"/>
              </a:spcBef>
            </a:pPr>
            <a:r>
              <a:rPr sz="2200" spc="-190" dirty="0">
                <a:solidFill>
                  <a:srgbClr val="3E3E3E"/>
                </a:solidFill>
                <a:latin typeface="Arial Black"/>
                <a:cs typeface="Arial Black"/>
              </a:rPr>
              <a:t>S</a:t>
            </a:r>
            <a:r>
              <a:rPr sz="2200" spc="-140" dirty="0">
                <a:solidFill>
                  <a:srgbClr val="3E3E3E"/>
                </a:solidFill>
                <a:latin typeface="Arial Black"/>
                <a:cs typeface="Arial Black"/>
              </a:rPr>
              <a:t>pe</a:t>
            </a:r>
            <a:r>
              <a:rPr sz="2200" spc="-150" dirty="0">
                <a:solidFill>
                  <a:srgbClr val="3E3E3E"/>
                </a:solidFill>
                <a:latin typeface="Arial Black"/>
                <a:cs typeface="Arial Black"/>
              </a:rPr>
              <a:t>c</a:t>
            </a:r>
            <a:r>
              <a:rPr sz="2200" spc="-35" dirty="0">
                <a:solidFill>
                  <a:srgbClr val="3E3E3E"/>
                </a:solidFill>
                <a:latin typeface="Arial Black"/>
                <a:cs typeface="Arial Black"/>
              </a:rPr>
              <a:t>F</a:t>
            </a:r>
            <a:r>
              <a:rPr sz="2200" spc="-185" dirty="0">
                <a:solidFill>
                  <a:srgbClr val="3E3E3E"/>
                </a:solidFill>
                <a:latin typeface="Arial Black"/>
                <a:cs typeface="Arial Black"/>
              </a:rPr>
              <a:t>l</a:t>
            </a:r>
            <a:r>
              <a:rPr sz="2200" spc="-130" dirty="0">
                <a:solidFill>
                  <a:srgbClr val="3E3E3E"/>
                </a:solidFill>
                <a:latin typeface="Arial Black"/>
                <a:cs typeface="Arial Black"/>
              </a:rPr>
              <a:t>o</a:t>
            </a:r>
            <a:r>
              <a:rPr sz="2200" spc="-110" dirty="0">
                <a:solidFill>
                  <a:srgbClr val="3E3E3E"/>
                </a:solidFill>
                <a:latin typeface="Arial Black"/>
                <a:cs typeface="Arial Black"/>
              </a:rPr>
              <a:t>w  </a:t>
            </a:r>
            <a:r>
              <a:rPr sz="2200" spc="-125" dirty="0">
                <a:solidFill>
                  <a:srgbClr val="3E3E3E"/>
                </a:solidFill>
                <a:latin typeface="Arial Black"/>
                <a:cs typeface="Arial Black"/>
              </a:rPr>
              <a:t>NuGet  </a:t>
            </a:r>
            <a:r>
              <a:rPr sz="2200" spc="-190" dirty="0">
                <a:solidFill>
                  <a:srgbClr val="3E3E3E"/>
                </a:solidFill>
                <a:latin typeface="Arial Black"/>
                <a:cs typeface="Arial Black"/>
              </a:rPr>
              <a:t>Packages</a:t>
            </a:r>
            <a:endParaRPr sz="2200">
              <a:latin typeface="Arial Black"/>
              <a:cs typeface="Arial Black"/>
            </a:endParaRPr>
          </a:p>
        </p:txBody>
      </p:sp>
      <p:sp>
        <p:nvSpPr>
          <p:cNvPr id="4" name="object 4"/>
          <p:cNvSpPr txBox="1"/>
          <p:nvPr/>
        </p:nvSpPr>
        <p:spPr>
          <a:xfrm>
            <a:off x="9044346" y="2356193"/>
            <a:ext cx="1572260" cy="1365885"/>
          </a:xfrm>
          <a:prstGeom prst="rect">
            <a:avLst/>
          </a:prstGeom>
        </p:spPr>
        <p:txBody>
          <a:bodyPr vert="horz" wrap="square" lIns="0" tIns="12065" rIns="0" bIns="0" rtlCol="0">
            <a:spAutoFit/>
          </a:bodyPr>
          <a:lstStyle/>
          <a:p>
            <a:pPr marL="12700" marR="5080" indent="-1905" algn="ctr">
              <a:lnSpc>
                <a:spcPct val="100000"/>
              </a:lnSpc>
              <a:spcBef>
                <a:spcPts val="95"/>
              </a:spcBef>
            </a:pPr>
            <a:r>
              <a:rPr sz="2200" spc="-195" dirty="0">
                <a:solidFill>
                  <a:srgbClr val="3E3E3E"/>
                </a:solidFill>
                <a:latin typeface="Arial Black"/>
                <a:cs typeface="Arial Black"/>
              </a:rPr>
              <a:t>Testing  </a:t>
            </a:r>
            <a:r>
              <a:rPr sz="2200" spc="-75" dirty="0">
                <a:solidFill>
                  <a:srgbClr val="3E3E3E"/>
                </a:solidFill>
                <a:latin typeface="Arial Black"/>
                <a:cs typeface="Arial Black"/>
              </a:rPr>
              <a:t>F</a:t>
            </a:r>
            <a:r>
              <a:rPr sz="2200" spc="-114" dirty="0">
                <a:solidFill>
                  <a:srgbClr val="3E3E3E"/>
                </a:solidFill>
                <a:latin typeface="Arial Black"/>
                <a:cs typeface="Arial Black"/>
              </a:rPr>
              <a:t>r</a:t>
            </a:r>
            <a:r>
              <a:rPr sz="2200" spc="-180" dirty="0">
                <a:solidFill>
                  <a:srgbClr val="3E3E3E"/>
                </a:solidFill>
                <a:latin typeface="Arial Black"/>
                <a:cs typeface="Arial Black"/>
              </a:rPr>
              <a:t>am</a:t>
            </a:r>
            <a:r>
              <a:rPr sz="2200" spc="-204" dirty="0">
                <a:solidFill>
                  <a:srgbClr val="3E3E3E"/>
                </a:solidFill>
                <a:latin typeface="Arial Black"/>
                <a:cs typeface="Arial Black"/>
              </a:rPr>
              <a:t>e</a:t>
            </a:r>
            <a:r>
              <a:rPr sz="2200" spc="-245" dirty="0">
                <a:solidFill>
                  <a:srgbClr val="3E3E3E"/>
                </a:solidFill>
                <a:latin typeface="Arial Black"/>
                <a:cs typeface="Arial Black"/>
              </a:rPr>
              <a:t>w</a:t>
            </a:r>
            <a:r>
              <a:rPr sz="2200" spc="-70" dirty="0">
                <a:solidFill>
                  <a:srgbClr val="3E3E3E"/>
                </a:solidFill>
                <a:latin typeface="Arial Black"/>
                <a:cs typeface="Arial Black"/>
              </a:rPr>
              <a:t>o</a:t>
            </a:r>
            <a:r>
              <a:rPr sz="2200" spc="-105" dirty="0">
                <a:solidFill>
                  <a:srgbClr val="3E3E3E"/>
                </a:solidFill>
                <a:latin typeface="Arial Black"/>
                <a:cs typeface="Arial Black"/>
              </a:rPr>
              <a:t>r</a:t>
            </a:r>
            <a:r>
              <a:rPr sz="2200" spc="-160" dirty="0">
                <a:solidFill>
                  <a:srgbClr val="3E3E3E"/>
                </a:solidFill>
                <a:latin typeface="Arial Black"/>
                <a:cs typeface="Arial Black"/>
              </a:rPr>
              <a:t>k  </a:t>
            </a:r>
            <a:r>
              <a:rPr sz="2200" spc="-125" dirty="0">
                <a:solidFill>
                  <a:srgbClr val="3E3E3E"/>
                </a:solidFill>
                <a:latin typeface="Arial Black"/>
                <a:cs typeface="Arial Black"/>
              </a:rPr>
              <a:t>NuGet  </a:t>
            </a:r>
            <a:r>
              <a:rPr sz="2200" spc="-190" dirty="0">
                <a:solidFill>
                  <a:srgbClr val="3E3E3E"/>
                </a:solidFill>
                <a:latin typeface="Arial Black"/>
                <a:cs typeface="Arial Black"/>
              </a:rPr>
              <a:t>Packages</a:t>
            </a:r>
            <a:endParaRPr sz="2200">
              <a:latin typeface="Arial Black"/>
              <a:cs typeface="Arial Black"/>
            </a:endParaRPr>
          </a:p>
        </p:txBody>
      </p:sp>
      <p:sp>
        <p:nvSpPr>
          <p:cNvPr id="5" name="object 5"/>
          <p:cNvSpPr txBox="1"/>
          <p:nvPr/>
        </p:nvSpPr>
        <p:spPr>
          <a:xfrm>
            <a:off x="1021462" y="4469550"/>
            <a:ext cx="2663190" cy="1473835"/>
          </a:xfrm>
          <a:prstGeom prst="rect">
            <a:avLst/>
          </a:prstGeom>
        </p:spPr>
        <p:txBody>
          <a:bodyPr vert="horz" wrap="square" lIns="0" tIns="88900" rIns="0" bIns="0" rtlCol="0">
            <a:spAutoFit/>
          </a:bodyPr>
          <a:lstStyle/>
          <a:p>
            <a:pPr algn="ctr">
              <a:lnSpc>
                <a:spcPct val="100000"/>
              </a:lnSpc>
              <a:spcBef>
                <a:spcPts val="700"/>
              </a:spcBef>
            </a:pPr>
            <a:r>
              <a:rPr sz="2000" spc="-35" dirty="0">
                <a:solidFill>
                  <a:srgbClr val="3E3E3E"/>
                </a:solidFill>
                <a:latin typeface="Verdana"/>
                <a:cs typeface="Verdana"/>
              </a:rPr>
              <a:t>IDE</a:t>
            </a:r>
            <a:r>
              <a:rPr sz="2000" spc="-130" dirty="0">
                <a:solidFill>
                  <a:srgbClr val="3E3E3E"/>
                </a:solidFill>
                <a:latin typeface="Verdana"/>
                <a:cs typeface="Verdana"/>
              </a:rPr>
              <a:t> </a:t>
            </a:r>
            <a:r>
              <a:rPr sz="2000" spc="-10" dirty="0">
                <a:solidFill>
                  <a:srgbClr val="3E3E3E"/>
                </a:solidFill>
                <a:latin typeface="Verdana"/>
                <a:cs typeface="Verdana"/>
              </a:rPr>
              <a:t>Integration</a:t>
            </a:r>
            <a:endParaRPr sz="2000">
              <a:latin typeface="Verdana"/>
              <a:cs typeface="Verdana"/>
            </a:endParaRPr>
          </a:p>
          <a:p>
            <a:pPr marL="436245" marR="427990" algn="ctr">
              <a:lnSpc>
                <a:spcPct val="100000"/>
              </a:lnSpc>
              <a:spcBef>
                <a:spcPts val="600"/>
              </a:spcBef>
            </a:pPr>
            <a:r>
              <a:rPr sz="2000" spc="-10" dirty="0">
                <a:solidFill>
                  <a:srgbClr val="3E3E3E"/>
                </a:solidFill>
                <a:latin typeface="Verdana"/>
                <a:cs typeface="Verdana"/>
              </a:rPr>
              <a:t>Generate</a:t>
            </a:r>
            <a:r>
              <a:rPr sz="2000" spc="-185" dirty="0">
                <a:solidFill>
                  <a:srgbClr val="3E3E3E"/>
                </a:solidFill>
                <a:latin typeface="Verdana"/>
                <a:cs typeface="Verdana"/>
              </a:rPr>
              <a:t> </a:t>
            </a:r>
            <a:r>
              <a:rPr sz="2000" spc="10" dirty="0">
                <a:solidFill>
                  <a:srgbClr val="3E3E3E"/>
                </a:solidFill>
                <a:latin typeface="Verdana"/>
                <a:cs typeface="Verdana"/>
              </a:rPr>
              <a:t>step  </a:t>
            </a:r>
            <a:r>
              <a:rPr sz="2000" spc="25" dirty="0">
                <a:solidFill>
                  <a:srgbClr val="3E3E3E"/>
                </a:solidFill>
                <a:latin typeface="Verdana"/>
                <a:cs typeface="Verdana"/>
              </a:rPr>
              <a:t>definitions</a:t>
            </a:r>
            <a:endParaRPr sz="2000">
              <a:latin typeface="Verdana"/>
              <a:cs typeface="Verdana"/>
            </a:endParaRPr>
          </a:p>
          <a:p>
            <a:pPr algn="ctr">
              <a:lnSpc>
                <a:spcPct val="100000"/>
              </a:lnSpc>
              <a:spcBef>
                <a:spcPts val="600"/>
              </a:spcBef>
            </a:pPr>
            <a:r>
              <a:rPr sz="2000" spc="40" dirty="0">
                <a:solidFill>
                  <a:srgbClr val="3E3E3E"/>
                </a:solidFill>
                <a:latin typeface="Verdana"/>
                <a:cs typeface="Verdana"/>
              </a:rPr>
              <a:t>Editor</a:t>
            </a:r>
            <a:r>
              <a:rPr sz="2000" spc="-155" dirty="0">
                <a:solidFill>
                  <a:srgbClr val="3E3E3E"/>
                </a:solidFill>
                <a:latin typeface="Verdana"/>
                <a:cs typeface="Verdana"/>
              </a:rPr>
              <a:t> </a:t>
            </a:r>
            <a:r>
              <a:rPr sz="2000" spc="25" dirty="0">
                <a:solidFill>
                  <a:srgbClr val="3E3E3E"/>
                </a:solidFill>
                <a:latin typeface="Verdana"/>
                <a:cs typeface="Verdana"/>
              </a:rPr>
              <a:t>autocomplete</a:t>
            </a:r>
            <a:endParaRPr sz="2000">
              <a:latin typeface="Verdana"/>
              <a:cs typeface="Verdana"/>
            </a:endParaRPr>
          </a:p>
        </p:txBody>
      </p:sp>
      <p:sp>
        <p:nvSpPr>
          <p:cNvPr id="6" name="object 6"/>
          <p:cNvSpPr txBox="1">
            <a:spLocks noGrp="1"/>
          </p:cNvSpPr>
          <p:nvPr>
            <p:ph type="title"/>
          </p:nvPr>
        </p:nvSpPr>
        <p:spPr>
          <a:xfrm>
            <a:off x="3694988" y="519061"/>
            <a:ext cx="4715510" cy="574040"/>
          </a:xfrm>
          <a:prstGeom prst="rect">
            <a:avLst/>
          </a:prstGeom>
        </p:spPr>
        <p:txBody>
          <a:bodyPr vert="horz" wrap="square" lIns="0" tIns="12700" rIns="0" bIns="0" rtlCol="0">
            <a:spAutoFit/>
          </a:bodyPr>
          <a:lstStyle/>
          <a:p>
            <a:pPr marL="12700">
              <a:lnSpc>
                <a:spcPct val="100000"/>
              </a:lnSpc>
              <a:spcBef>
                <a:spcPts val="100"/>
              </a:spcBef>
            </a:pPr>
            <a:r>
              <a:rPr spc="-275" dirty="0">
                <a:solidFill>
                  <a:srgbClr val="3E3E3E"/>
                </a:solidFill>
              </a:rPr>
              <a:t>Installation</a:t>
            </a:r>
            <a:r>
              <a:rPr spc="-180" dirty="0">
                <a:solidFill>
                  <a:srgbClr val="3E3E3E"/>
                </a:solidFill>
              </a:rPr>
              <a:t> </a:t>
            </a:r>
            <a:r>
              <a:rPr spc="-215" dirty="0">
                <a:solidFill>
                  <a:srgbClr val="3E3E3E"/>
                </a:solidFill>
              </a:rPr>
              <a:t>Overview</a:t>
            </a:r>
          </a:p>
        </p:txBody>
      </p:sp>
      <p:sp>
        <p:nvSpPr>
          <p:cNvPr id="7" name="object 7"/>
          <p:cNvSpPr txBox="1"/>
          <p:nvPr/>
        </p:nvSpPr>
        <p:spPr>
          <a:xfrm>
            <a:off x="4668554" y="4469550"/>
            <a:ext cx="2871470" cy="1092835"/>
          </a:xfrm>
          <a:prstGeom prst="rect">
            <a:avLst/>
          </a:prstGeom>
        </p:spPr>
        <p:txBody>
          <a:bodyPr vert="horz" wrap="square" lIns="0" tIns="88900" rIns="0" bIns="0" rtlCol="0">
            <a:spAutoFit/>
          </a:bodyPr>
          <a:lstStyle/>
          <a:p>
            <a:pPr marL="329565" indent="-99060">
              <a:lnSpc>
                <a:spcPct val="100000"/>
              </a:lnSpc>
              <a:spcBef>
                <a:spcPts val="700"/>
              </a:spcBef>
            </a:pPr>
            <a:r>
              <a:rPr sz="2000" spc="55" dirty="0">
                <a:solidFill>
                  <a:srgbClr val="3E3E3E"/>
                </a:solidFill>
                <a:latin typeface="Verdana"/>
                <a:cs typeface="Verdana"/>
              </a:rPr>
              <a:t>SpecFlow</a:t>
            </a:r>
            <a:r>
              <a:rPr sz="2000" spc="-155" dirty="0">
                <a:solidFill>
                  <a:srgbClr val="3E3E3E"/>
                </a:solidFill>
                <a:latin typeface="Verdana"/>
                <a:cs typeface="Verdana"/>
              </a:rPr>
              <a:t> </a:t>
            </a:r>
            <a:r>
              <a:rPr sz="2000" spc="25" dirty="0">
                <a:solidFill>
                  <a:srgbClr val="3E3E3E"/>
                </a:solidFill>
                <a:latin typeface="Verdana"/>
                <a:cs typeface="Verdana"/>
              </a:rPr>
              <a:t>package</a:t>
            </a:r>
            <a:endParaRPr sz="2000">
              <a:latin typeface="Verdana"/>
              <a:cs typeface="Verdana"/>
            </a:endParaRPr>
          </a:p>
          <a:p>
            <a:pPr marL="12700" marR="5080" indent="316865">
              <a:lnSpc>
                <a:spcPct val="100000"/>
              </a:lnSpc>
              <a:spcBef>
                <a:spcPts val="600"/>
              </a:spcBef>
            </a:pPr>
            <a:r>
              <a:rPr sz="2000" spc="55" dirty="0">
                <a:solidFill>
                  <a:srgbClr val="3E3E3E"/>
                </a:solidFill>
                <a:latin typeface="Verdana"/>
                <a:cs typeface="Verdana"/>
              </a:rPr>
              <a:t>SpecFlow </a:t>
            </a:r>
            <a:r>
              <a:rPr sz="2000" spc="10" dirty="0">
                <a:solidFill>
                  <a:srgbClr val="3E3E3E"/>
                </a:solidFill>
                <a:latin typeface="Verdana"/>
                <a:cs typeface="Verdana"/>
              </a:rPr>
              <a:t>testing  </a:t>
            </a:r>
            <a:r>
              <a:rPr sz="2000" spc="-5" dirty="0">
                <a:solidFill>
                  <a:srgbClr val="3E3E3E"/>
                </a:solidFill>
                <a:latin typeface="Verdana"/>
                <a:cs typeface="Verdana"/>
              </a:rPr>
              <a:t>framework</a:t>
            </a:r>
            <a:r>
              <a:rPr sz="2000" spc="-200" dirty="0">
                <a:solidFill>
                  <a:srgbClr val="3E3E3E"/>
                </a:solidFill>
                <a:latin typeface="Verdana"/>
                <a:cs typeface="Verdana"/>
              </a:rPr>
              <a:t> </a:t>
            </a:r>
            <a:r>
              <a:rPr sz="2000" spc="10" dirty="0">
                <a:solidFill>
                  <a:srgbClr val="3E3E3E"/>
                </a:solidFill>
                <a:latin typeface="Verdana"/>
                <a:cs typeface="Verdana"/>
              </a:rPr>
              <a:t>integration</a:t>
            </a:r>
            <a:endParaRPr sz="2000">
              <a:latin typeface="Verdana"/>
              <a:cs typeface="Verdana"/>
            </a:endParaRPr>
          </a:p>
        </p:txBody>
      </p:sp>
      <p:sp>
        <p:nvSpPr>
          <p:cNvPr id="8" name="object 8"/>
          <p:cNvSpPr txBox="1"/>
          <p:nvPr/>
        </p:nvSpPr>
        <p:spPr>
          <a:xfrm>
            <a:off x="8506535" y="4545139"/>
            <a:ext cx="2647315" cy="1703070"/>
          </a:xfrm>
          <a:prstGeom prst="rect">
            <a:avLst/>
          </a:prstGeom>
        </p:spPr>
        <p:txBody>
          <a:bodyPr vert="horz" wrap="square" lIns="0" tIns="12700" rIns="0" bIns="0" rtlCol="0">
            <a:spAutoFit/>
          </a:bodyPr>
          <a:lstStyle/>
          <a:p>
            <a:pPr marL="273050" marR="267335" algn="ctr">
              <a:lnSpc>
                <a:spcPct val="100000"/>
              </a:lnSpc>
              <a:spcBef>
                <a:spcPts val="100"/>
              </a:spcBef>
            </a:pPr>
            <a:r>
              <a:rPr sz="2000" spc="-15" dirty="0">
                <a:solidFill>
                  <a:srgbClr val="3E3E3E"/>
                </a:solidFill>
                <a:latin typeface="Verdana"/>
                <a:cs typeface="Verdana"/>
              </a:rPr>
              <a:t>Separate</a:t>
            </a:r>
            <a:r>
              <a:rPr sz="2000" spc="-170" dirty="0">
                <a:solidFill>
                  <a:srgbClr val="3E3E3E"/>
                </a:solidFill>
                <a:latin typeface="Verdana"/>
                <a:cs typeface="Verdana"/>
              </a:rPr>
              <a:t> </a:t>
            </a:r>
            <a:r>
              <a:rPr sz="2000" spc="10" dirty="0">
                <a:solidFill>
                  <a:srgbClr val="3E3E3E"/>
                </a:solidFill>
                <a:latin typeface="Verdana"/>
                <a:cs typeface="Verdana"/>
              </a:rPr>
              <a:t>testing  </a:t>
            </a:r>
            <a:r>
              <a:rPr sz="2000" spc="-5" dirty="0">
                <a:solidFill>
                  <a:srgbClr val="3E3E3E"/>
                </a:solidFill>
                <a:latin typeface="Verdana"/>
                <a:cs typeface="Verdana"/>
              </a:rPr>
              <a:t>framework</a:t>
            </a:r>
            <a:endParaRPr sz="2000">
              <a:latin typeface="Verdana"/>
              <a:cs typeface="Verdana"/>
            </a:endParaRPr>
          </a:p>
          <a:p>
            <a:pPr marL="12700" marR="5080" algn="ctr">
              <a:lnSpc>
                <a:spcPct val="100000"/>
              </a:lnSpc>
              <a:spcBef>
                <a:spcPts val="605"/>
              </a:spcBef>
            </a:pPr>
            <a:r>
              <a:rPr sz="2000" spc="30" dirty="0">
                <a:solidFill>
                  <a:srgbClr val="3E3E3E"/>
                </a:solidFill>
                <a:latin typeface="Verdana"/>
                <a:cs typeface="Verdana"/>
              </a:rPr>
              <a:t>Used for writing</a:t>
            </a:r>
            <a:r>
              <a:rPr sz="2000" spc="-470" dirty="0">
                <a:solidFill>
                  <a:srgbClr val="3E3E3E"/>
                </a:solidFill>
                <a:latin typeface="Verdana"/>
                <a:cs typeface="Verdana"/>
              </a:rPr>
              <a:t> </a:t>
            </a:r>
            <a:r>
              <a:rPr sz="2000" spc="-5" dirty="0">
                <a:solidFill>
                  <a:srgbClr val="3E3E3E"/>
                </a:solidFill>
                <a:latin typeface="Verdana"/>
                <a:cs typeface="Verdana"/>
              </a:rPr>
              <a:t>test  </a:t>
            </a:r>
            <a:r>
              <a:rPr sz="2000" spc="70" dirty="0">
                <a:solidFill>
                  <a:srgbClr val="3E3E3E"/>
                </a:solidFill>
                <a:latin typeface="Verdana"/>
                <a:cs typeface="Verdana"/>
              </a:rPr>
              <a:t>code</a:t>
            </a:r>
            <a:endParaRPr sz="2000">
              <a:latin typeface="Verdana"/>
              <a:cs typeface="Verdana"/>
            </a:endParaRPr>
          </a:p>
          <a:p>
            <a:pPr marL="245745">
              <a:lnSpc>
                <a:spcPct val="100000"/>
              </a:lnSpc>
              <a:spcBef>
                <a:spcPts val="600"/>
              </a:spcBef>
            </a:pPr>
            <a:r>
              <a:rPr sz="2000" spc="-60" dirty="0">
                <a:solidFill>
                  <a:srgbClr val="3E3E3E"/>
                </a:solidFill>
                <a:latin typeface="Verdana"/>
                <a:cs typeface="Verdana"/>
              </a:rPr>
              <a:t>E.g.</a:t>
            </a:r>
            <a:r>
              <a:rPr sz="2000" spc="-140" dirty="0">
                <a:solidFill>
                  <a:srgbClr val="3E3E3E"/>
                </a:solidFill>
                <a:latin typeface="Verdana"/>
                <a:cs typeface="Verdana"/>
              </a:rPr>
              <a:t> </a:t>
            </a:r>
            <a:r>
              <a:rPr sz="2000" spc="5" dirty="0">
                <a:solidFill>
                  <a:srgbClr val="3E3E3E"/>
                </a:solidFill>
                <a:latin typeface="Verdana"/>
                <a:cs typeface="Verdana"/>
              </a:rPr>
              <a:t>Assert.Equal</a:t>
            </a:r>
            <a:endParaRPr sz="2000">
              <a:latin typeface="Verdana"/>
              <a:cs typeface="Verdan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 dirty="0"/>
              <a:t>D</a:t>
            </a:r>
            <a:r>
              <a:rPr spc="-200" dirty="0"/>
              <a:t>emo</a:t>
            </a:r>
          </a:p>
        </p:txBody>
      </p:sp>
      <p:sp>
        <p:nvSpPr>
          <p:cNvPr id="4" name="object 4"/>
          <p:cNvSpPr txBox="1">
            <a:spLocks noGrp="1"/>
          </p:cNvSpPr>
          <p:nvPr>
            <p:ph type="body" idx="1"/>
          </p:nvPr>
        </p:nvSpPr>
        <p:spPr>
          <a:xfrm>
            <a:off x="838200" y="966942"/>
            <a:ext cx="10363200" cy="4978542"/>
          </a:xfrm>
          <a:prstGeom prst="rect">
            <a:avLst/>
          </a:prstGeom>
        </p:spPr>
        <p:txBody>
          <a:bodyPr vert="horz" wrap="square" lIns="0" tIns="12700" rIns="0" bIns="0" rtlCol="0">
            <a:spAutoFit/>
          </a:bodyPr>
          <a:lstStyle/>
          <a:p>
            <a:pPr marL="4436745">
              <a:lnSpc>
                <a:spcPct val="100000"/>
              </a:lnSpc>
              <a:spcBef>
                <a:spcPts val="100"/>
              </a:spcBef>
            </a:pPr>
            <a:r>
              <a:rPr spc="15" dirty="0"/>
              <a:t>Create </a:t>
            </a:r>
            <a:r>
              <a:rPr lang="en-US" spc="15" dirty="0" err="1"/>
              <a:t>CC</a:t>
            </a:r>
            <a:r>
              <a:rPr dirty="0" err="1"/>
              <a:t>Spec</a:t>
            </a:r>
            <a:r>
              <a:rPr lang="en-US" dirty="0" err="1"/>
              <a:t>Flow</a:t>
            </a:r>
            <a:r>
              <a:rPr dirty="0"/>
              <a:t> </a:t>
            </a:r>
            <a:r>
              <a:rPr spc="10" dirty="0"/>
              <a:t>test</a:t>
            </a:r>
            <a:r>
              <a:rPr spc="-370" dirty="0"/>
              <a:t> </a:t>
            </a:r>
            <a:r>
              <a:rPr spc="30" dirty="0"/>
              <a:t>project</a:t>
            </a:r>
          </a:p>
          <a:p>
            <a:pPr marL="4436745" marR="5080">
              <a:lnSpc>
                <a:spcPct val="162500"/>
              </a:lnSpc>
            </a:pPr>
            <a:r>
              <a:rPr spc="-40" dirty="0"/>
              <a:t>Install </a:t>
            </a:r>
            <a:r>
              <a:rPr spc="70" dirty="0"/>
              <a:t>SpecFlow </a:t>
            </a:r>
            <a:r>
              <a:rPr spc="15" dirty="0"/>
              <a:t>Visual </a:t>
            </a:r>
            <a:r>
              <a:rPr spc="25" dirty="0"/>
              <a:t>Studio</a:t>
            </a:r>
            <a:r>
              <a:rPr spc="-440" dirty="0"/>
              <a:t> </a:t>
            </a:r>
            <a:r>
              <a:rPr spc="5" dirty="0"/>
              <a:t>extension  </a:t>
            </a:r>
            <a:r>
              <a:rPr spc="-45" dirty="0"/>
              <a:t>Install </a:t>
            </a:r>
            <a:r>
              <a:rPr spc="10" dirty="0"/>
              <a:t>SpecFlow.xUnit </a:t>
            </a:r>
            <a:r>
              <a:rPr spc="25" dirty="0"/>
              <a:t>NuGet</a:t>
            </a:r>
            <a:r>
              <a:rPr spc="-285" dirty="0"/>
              <a:t> </a:t>
            </a:r>
            <a:r>
              <a:rPr spc="30" dirty="0"/>
              <a:t>package</a:t>
            </a:r>
          </a:p>
          <a:p>
            <a:pPr marL="4436745" marR="427990">
              <a:lnSpc>
                <a:spcPct val="100000"/>
              </a:lnSpc>
              <a:spcBef>
                <a:spcPts val="1800"/>
              </a:spcBef>
            </a:pPr>
            <a:r>
              <a:rPr spc="-45" dirty="0"/>
              <a:t>Install </a:t>
            </a:r>
            <a:r>
              <a:rPr spc="-40" dirty="0"/>
              <a:t>xunit.runner.visualstudio</a:t>
            </a:r>
            <a:r>
              <a:rPr spc="-155" dirty="0"/>
              <a:t> </a:t>
            </a:r>
            <a:r>
              <a:rPr spc="25" dirty="0"/>
              <a:t>NuGet  </a:t>
            </a:r>
            <a:r>
              <a:rPr spc="30" dirty="0"/>
              <a:t>package</a:t>
            </a:r>
          </a:p>
          <a:p>
            <a:pPr marL="4436745">
              <a:lnSpc>
                <a:spcPts val="2860"/>
              </a:lnSpc>
              <a:spcBef>
                <a:spcPts val="1800"/>
              </a:spcBef>
            </a:pPr>
            <a:r>
              <a:rPr spc="155" dirty="0"/>
              <a:t>Add </a:t>
            </a:r>
            <a:r>
              <a:rPr spc="65" dirty="0"/>
              <a:t>SpecFlow </a:t>
            </a:r>
            <a:r>
              <a:rPr dirty="0"/>
              <a:t>feature</a:t>
            </a:r>
            <a:r>
              <a:rPr spc="-615" dirty="0"/>
              <a:t> </a:t>
            </a:r>
            <a:r>
              <a:rPr spc="25" dirty="0"/>
              <a:t>file</a:t>
            </a:r>
          </a:p>
          <a:p>
            <a:pPr marL="439420" marR="7512050" indent="-427355">
              <a:lnSpc>
                <a:spcPts val="3360"/>
              </a:lnSpc>
              <a:spcBef>
                <a:spcPts val="90"/>
              </a:spcBef>
            </a:pPr>
            <a:r>
              <a:rPr sz="2800" spc="-155" dirty="0">
                <a:solidFill>
                  <a:srgbClr val="FFFFFF"/>
                </a:solidFill>
                <a:latin typeface="Arial Black"/>
                <a:cs typeface="Arial Black"/>
              </a:rPr>
              <a:t>Getting </a:t>
            </a:r>
            <a:r>
              <a:rPr sz="2800" spc="-175" dirty="0">
                <a:solidFill>
                  <a:srgbClr val="FFFFFF"/>
                </a:solidFill>
                <a:latin typeface="Arial Black"/>
                <a:cs typeface="Arial Black"/>
              </a:rPr>
              <a:t>Started </a:t>
            </a:r>
            <a:r>
              <a:rPr sz="2800" spc="-195" dirty="0">
                <a:solidFill>
                  <a:srgbClr val="FFFFFF"/>
                </a:solidFill>
                <a:latin typeface="Arial Black"/>
                <a:cs typeface="Arial Black"/>
              </a:rPr>
              <a:t>in  </a:t>
            </a:r>
            <a:r>
              <a:rPr sz="2800" spc="-229" dirty="0">
                <a:solidFill>
                  <a:srgbClr val="FFFFFF"/>
                </a:solidFill>
                <a:latin typeface="Arial Black"/>
                <a:cs typeface="Arial Black"/>
              </a:rPr>
              <a:t>Visual</a:t>
            </a:r>
            <a:r>
              <a:rPr sz="2800" spc="-110" dirty="0">
                <a:solidFill>
                  <a:srgbClr val="FFFFFF"/>
                </a:solidFill>
                <a:latin typeface="Arial Black"/>
                <a:cs typeface="Arial Black"/>
              </a:rPr>
              <a:t> </a:t>
            </a:r>
            <a:r>
              <a:rPr sz="2800" spc="-150" dirty="0">
                <a:solidFill>
                  <a:srgbClr val="FFFFFF"/>
                </a:solidFill>
                <a:latin typeface="Arial Black"/>
                <a:cs typeface="Arial Black"/>
              </a:rPr>
              <a:t>Studio</a:t>
            </a:r>
            <a:endParaRPr sz="2800" dirty="0">
              <a:latin typeface="Arial Black"/>
              <a:cs typeface="Arial Black"/>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pc="15" dirty="0"/>
              <a:t>D</a:t>
            </a:r>
            <a:r>
              <a:rPr spc="-200" dirty="0"/>
              <a:t>emo</a:t>
            </a:r>
          </a:p>
        </p:txBody>
      </p:sp>
      <p:sp>
        <p:nvSpPr>
          <p:cNvPr id="4" name="object 4"/>
          <p:cNvSpPr txBox="1"/>
          <p:nvPr/>
        </p:nvSpPr>
        <p:spPr>
          <a:xfrm>
            <a:off x="5226811" y="1332585"/>
            <a:ext cx="4908550" cy="395732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2A9FBC"/>
                </a:solidFill>
                <a:latin typeface="Verdana"/>
                <a:cs typeface="Verdana"/>
              </a:rPr>
              <a:t>Using </a:t>
            </a:r>
            <a:r>
              <a:rPr sz="2400" spc="70" dirty="0">
                <a:solidFill>
                  <a:srgbClr val="2A9FBC"/>
                </a:solidFill>
                <a:latin typeface="Verdana"/>
                <a:cs typeface="Verdana"/>
              </a:rPr>
              <a:t>SpecFlow </a:t>
            </a:r>
            <a:r>
              <a:rPr sz="2400" spc="75" dirty="0">
                <a:solidFill>
                  <a:srgbClr val="2A9FBC"/>
                </a:solidFill>
                <a:latin typeface="Verdana"/>
                <a:cs typeface="Verdana"/>
              </a:rPr>
              <a:t>tool</a:t>
            </a:r>
            <a:r>
              <a:rPr sz="2400" spc="-400" dirty="0">
                <a:solidFill>
                  <a:srgbClr val="2A9FBC"/>
                </a:solidFill>
                <a:latin typeface="Verdana"/>
                <a:cs typeface="Verdana"/>
              </a:rPr>
              <a:t> </a:t>
            </a:r>
            <a:r>
              <a:rPr sz="2400" spc="45" dirty="0">
                <a:solidFill>
                  <a:srgbClr val="2A9FBC"/>
                </a:solidFill>
                <a:latin typeface="Verdana"/>
                <a:cs typeface="Verdana"/>
              </a:rPr>
              <a:t>options</a:t>
            </a:r>
            <a:endParaRPr sz="2400">
              <a:latin typeface="Verdana"/>
              <a:cs typeface="Verdana"/>
            </a:endParaRPr>
          </a:p>
          <a:p>
            <a:pPr marL="12700" marR="1009015">
              <a:lnSpc>
                <a:spcPct val="162500"/>
              </a:lnSpc>
            </a:pPr>
            <a:r>
              <a:rPr sz="2400" dirty="0">
                <a:solidFill>
                  <a:srgbClr val="2A9FBC"/>
                </a:solidFill>
                <a:latin typeface="Verdana"/>
                <a:cs typeface="Verdana"/>
              </a:rPr>
              <a:t>Generate </a:t>
            </a:r>
            <a:r>
              <a:rPr sz="2400" spc="30" dirty="0">
                <a:solidFill>
                  <a:srgbClr val="2A9FBC"/>
                </a:solidFill>
                <a:latin typeface="Verdana"/>
                <a:cs typeface="Verdana"/>
              </a:rPr>
              <a:t>step</a:t>
            </a:r>
            <a:r>
              <a:rPr sz="2400" spc="-285" dirty="0">
                <a:solidFill>
                  <a:srgbClr val="2A9FBC"/>
                </a:solidFill>
                <a:latin typeface="Verdana"/>
                <a:cs typeface="Verdana"/>
              </a:rPr>
              <a:t> </a:t>
            </a:r>
            <a:r>
              <a:rPr sz="2400" spc="25" dirty="0">
                <a:solidFill>
                  <a:srgbClr val="2A9FBC"/>
                </a:solidFill>
                <a:latin typeface="Verdana"/>
                <a:cs typeface="Verdana"/>
              </a:rPr>
              <a:t>definitions  </a:t>
            </a:r>
            <a:r>
              <a:rPr sz="2400" spc="15" dirty="0">
                <a:solidFill>
                  <a:srgbClr val="2A9FBC"/>
                </a:solidFill>
                <a:latin typeface="Verdana"/>
                <a:cs typeface="Verdana"/>
              </a:rPr>
              <a:t>Regular </a:t>
            </a:r>
            <a:r>
              <a:rPr sz="2400" spc="10" dirty="0">
                <a:solidFill>
                  <a:srgbClr val="2A9FBC"/>
                </a:solidFill>
                <a:latin typeface="Verdana"/>
                <a:cs typeface="Verdana"/>
              </a:rPr>
              <a:t>expression </a:t>
            </a:r>
            <a:r>
              <a:rPr sz="2400" spc="5" dirty="0">
                <a:solidFill>
                  <a:srgbClr val="2A9FBC"/>
                </a:solidFill>
                <a:latin typeface="Verdana"/>
                <a:cs typeface="Verdana"/>
              </a:rPr>
              <a:t>style  </a:t>
            </a:r>
            <a:r>
              <a:rPr sz="2400" spc="30" dirty="0">
                <a:solidFill>
                  <a:srgbClr val="2A9FBC"/>
                </a:solidFill>
                <a:latin typeface="Verdana"/>
                <a:cs typeface="Verdana"/>
              </a:rPr>
              <a:t>Underscore</a:t>
            </a:r>
            <a:r>
              <a:rPr sz="2400" spc="-130" dirty="0">
                <a:solidFill>
                  <a:srgbClr val="2A9FBC"/>
                </a:solidFill>
                <a:latin typeface="Verdana"/>
                <a:cs typeface="Verdana"/>
              </a:rPr>
              <a:t> </a:t>
            </a:r>
            <a:r>
              <a:rPr sz="2400" spc="5" dirty="0">
                <a:solidFill>
                  <a:srgbClr val="2A9FBC"/>
                </a:solidFill>
                <a:latin typeface="Verdana"/>
                <a:cs typeface="Verdana"/>
              </a:rPr>
              <a:t>style</a:t>
            </a:r>
            <a:endParaRPr sz="2400">
              <a:latin typeface="Verdana"/>
              <a:cs typeface="Verdana"/>
            </a:endParaRPr>
          </a:p>
          <a:p>
            <a:pPr marL="12700" marR="709930">
              <a:lnSpc>
                <a:spcPct val="162500"/>
              </a:lnSpc>
            </a:pPr>
            <a:r>
              <a:rPr sz="2400" spc="25" dirty="0">
                <a:solidFill>
                  <a:srgbClr val="2A9FBC"/>
                </a:solidFill>
                <a:latin typeface="Verdana"/>
                <a:cs typeface="Verdana"/>
              </a:rPr>
              <a:t>Pascal </a:t>
            </a:r>
            <a:r>
              <a:rPr sz="2400" spc="10" dirty="0">
                <a:solidFill>
                  <a:srgbClr val="2A9FBC"/>
                </a:solidFill>
                <a:latin typeface="Verdana"/>
                <a:cs typeface="Verdana"/>
              </a:rPr>
              <a:t>case </a:t>
            </a:r>
            <a:r>
              <a:rPr sz="2400" dirty="0">
                <a:solidFill>
                  <a:srgbClr val="2A9FBC"/>
                </a:solidFill>
                <a:latin typeface="Verdana"/>
                <a:cs typeface="Verdana"/>
              </a:rPr>
              <a:t>style  </a:t>
            </a:r>
            <a:r>
              <a:rPr sz="2400" spc="40" dirty="0">
                <a:solidFill>
                  <a:srgbClr val="2A9FBC"/>
                </a:solidFill>
                <a:latin typeface="Verdana"/>
                <a:cs typeface="Verdana"/>
              </a:rPr>
              <a:t>Previewing </a:t>
            </a:r>
            <a:r>
              <a:rPr sz="2400" spc="30" dirty="0">
                <a:solidFill>
                  <a:srgbClr val="2A9FBC"/>
                </a:solidFill>
                <a:latin typeface="Verdana"/>
                <a:cs typeface="Verdana"/>
              </a:rPr>
              <a:t>step</a:t>
            </a:r>
            <a:r>
              <a:rPr sz="2400" spc="-335" dirty="0">
                <a:solidFill>
                  <a:srgbClr val="2A9FBC"/>
                </a:solidFill>
                <a:latin typeface="Verdana"/>
                <a:cs typeface="Verdana"/>
              </a:rPr>
              <a:t> </a:t>
            </a:r>
            <a:r>
              <a:rPr sz="2400" spc="25" dirty="0">
                <a:solidFill>
                  <a:srgbClr val="2A9FBC"/>
                </a:solidFill>
                <a:latin typeface="Verdana"/>
                <a:cs typeface="Verdana"/>
              </a:rPr>
              <a:t>definitions</a:t>
            </a:r>
            <a:endParaRPr sz="2400">
              <a:latin typeface="Verdana"/>
              <a:cs typeface="Verdana"/>
            </a:endParaRPr>
          </a:p>
          <a:p>
            <a:pPr marL="12700">
              <a:lnSpc>
                <a:spcPct val="100000"/>
              </a:lnSpc>
              <a:spcBef>
                <a:spcPts val="1800"/>
              </a:spcBef>
            </a:pPr>
            <a:r>
              <a:rPr sz="2400" spc="60" dirty="0">
                <a:solidFill>
                  <a:srgbClr val="2A9FBC"/>
                </a:solidFill>
                <a:latin typeface="Verdana"/>
                <a:cs typeface="Verdana"/>
              </a:rPr>
              <a:t>Copying</a:t>
            </a:r>
            <a:r>
              <a:rPr sz="2400" spc="-125" dirty="0">
                <a:solidFill>
                  <a:srgbClr val="2A9FBC"/>
                </a:solidFill>
                <a:latin typeface="Verdana"/>
                <a:cs typeface="Verdana"/>
              </a:rPr>
              <a:t> </a:t>
            </a:r>
            <a:r>
              <a:rPr sz="2400" spc="30" dirty="0">
                <a:solidFill>
                  <a:srgbClr val="2A9FBC"/>
                </a:solidFill>
                <a:latin typeface="Verdana"/>
                <a:cs typeface="Verdana"/>
              </a:rPr>
              <a:t>step</a:t>
            </a:r>
            <a:r>
              <a:rPr sz="2400" spc="-120" dirty="0">
                <a:solidFill>
                  <a:srgbClr val="2A9FBC"/>
                </a:solidFill>
                <a:latin typeface="Verdana"/>
                <a:cs typeface="Verdana"/>
              </a:rPr>
              <a:t> </a:t>
            </a:r>
            <a:r>
              <a:rPr sz="2400" spc="90" dirty="0">
                <a:solidFill>
                  <a:srgbClr val="2A9FBC"/>
                </a:solidFill>
                <a:latin typeface="Verdana"/>
                <a:cs typeface="Verdana"/>
              </a:rPr>
              <a:t>code</a:t>
            </a:r>
            <a:r>
              <a:rPr sz="2400" spc="-120" dirty="0">
                <a:solidFill>
                  <a:srgbClr val="2A9FBC"/>
                </a:solidFill>
                <a:latin typeface="Verdana"/>
                <a:cs typeface="Verdana"/>
              </a:rPr>
              <a:t> </a:t>
            </a:r>
            <a:r>
              <a:rPr sz="2400" spc="75" dirty="0">
                <a:solidFill>
                  <a:srgbClr val="2A9FBC"/>
                </a:solidFill>
                <a:latin typeface="Verdana"/>
                <a:cs typeface="Verdana"/>
              </a:rPr>
              <a:t>to</a:t>
            </a:r>
            <a:r>
              <a:rPr sz="2400" spc="-120" dirty="0">
                <a:solidFill>
                  <a:srgbClr val="2A9FBC"/>
                </a:solidFill>
                <a:latin typeface="Verdana"/>
                <a:cs typeface="Verdana"/>
              </a:rPr>
              <a:t> </a:t>
            </a:r>
            <a:r>
              <a:rPr sz="2400" spc="60" dirty="0">
                <a:solidFill>
                  <a:srgbClr val="2A9FBC"/>
                </a:solidFill>
                <a:latin typeface="Verdana"/>
                <a:cs typeface="Verdana"/>
              </a:rPr>
              <a:t>clipboard</a:t>
            </a:r>
            <a:endParaRPr sz="2400">
              <a:latin typeface="Verdana"/>
              <a:cs typeface="Verdana"/>
            </a:endParaRPr>
          </a:p>
        </p:txBody>
      </p:sp>
      <p:sp>
        <p:nvSpPr>
          <p:cNvPr id="5" name="object 5"/>
          <p:cNvSpPr txBox="1"/>
          <p:nvPr/>
        </p:nvSpPr>
        <p:spPr>
          <a:xfrm>
            <a:off x="1070767" y="4848478"/>
            <a:ext cx="2619375" cy="878840"/>
          </a:xfrm>
          <a:prstGeom prst="rect">
            <a:avLst/>
          </a:prstGeom>
        </p:spPr>
        <p:txBody>
          <a:bodyPr vert="horz" wrap="square" lIns="0" tIns="12065" rIns="0" bIns="0" rtlCol="0">
            <a:spAutoFit/>
          </a:bodyPr>
          <a:lstStyle/>
          <a:p>
            <a:pPr marL="62865" marR="5080" indent="-50800">
              <a:lnSpc>
                <a:spcPct val="100000"/>
              </a:lnSpc>
              <a:spcBef>
                <a:spcPts val="95"/>
              </a:spcBef>
            </a:pPr>
            <a:r>
              <a:rPr sz="2800" spc="-170" dirty="0">
                <a:solidFill>
                  <a:srgbClr val="FFFFFF"/>
                </a:solidFill>
                <a:latin typeface="Arial Black"/>
                <a:cs typeface="Arial Black"/>
              </a:rPr>
              <a:t>Step </a:t>
            </a:r>
            <a:r>
              <a:rPr sz="2800" spc="-155" dirty="0">
                <a:solidFill>
                  <a:srgbClr val="FFFFFF"/>
                </a:solidFill>
                <a:latin typeface="Arial Black"/>
                <a:cs typeface="Arial Black"/>
              </a:rPr>
              <a:t>Definition  </a:t>
            </a:r>
            <a:r>
              <a:rPr sz="2800" spc="-145" dirty="0">
                <a:solidFill>
                  <a:srgbClr val="FFFFFF"/>
                </a:solidFill>
                <a:latin typeface="Arial Black"/>
                <a:cs typeface="Arial Black"/>
              </a:rPr>
              <a:t>Binding</a:t>
            </a:r>
            <a:r>
              <a:rPr sz="2800" spc="-114" dirty="0">
                <a:solidFill>
                  <a:srgbClr val="FFFFFF"/>
                </a:solidFill>
                <a:latin typeface="Arial Black"/>
                <a:cs typeface="Arial Black"/>
              </a:rPr>
              <a:t> </a:t>
            </a:r>
            <a:r>
              <a:rPr sz="2800" spc="-210" dirty="0">
                <a:solidFill>
                  <a:srgbClr val="FFFFFF"/>
                </a:solidFill>
                <a:latin typeface="Arial Black"/>
                <a:cs typeface="Arial Black"/>
              </a:rPr>
              <a:t>Styles</a:t>
            </a:r>
            <a:endParaRPr sz="2800">
              <a:latin typeface="Arial Black"/>
              <a:cs typeface="Arial Black"/>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IN"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Set Up Specflow project</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2. Writing a new calculator scenario</a:t>
            </a:r>
          </a:p>
        </p:txBody>
      </p:sp>
    </p:spTree>
    <p:extLst>
      <p:ext uri="{BB962C8B-B14F-4D97-AF65-F5344CB8AC3E}">
        <p14:creationId xmlns:p14="http://schemas.microsoft.com/office/powerpoint/2010/main" val="209675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12"/>
            <a:ext cx="10363200" cy="1005254"/>
          </a:xfrm>
        </p:spPr>
        <p:txBody>
          <a:bodyPr>
            <a:noAutofit/>
          </a:bodyPr>
          <a:lstStyle/>
          <a:p>
            <a:br>
              <a:rPr lang="en-IN" b="1" i="0" dirty="0">
                <a:solidFill>
                  <a:srgbClr val="4A4A4A"/>
                </a:solidFill>
                <a:effectLst/>
                <a:latin typeface="open sans" panose="020B0606030504020204" pitchFamily="34" charset="0"/>
              </a:rPr>
            </a:br>
            <a:r>
              <a:rPr lang="en-IN" dirty="0"/>
              <a:t>Benefits of TDD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lvl="1"/>
            <a:endParaRPr lang="en-US" sz="2800" dirty="0"/>
          </a:p>
          <a:p>
            <a:pPr lvl="1"/>
            <a:endParaRPr lang="en-US" sz="2800" dirty="0"/>
          </a:p>
          <a:p>
            <a:pPr lvl="1"/>
            <a:r>
              <a:rPr lang="en-US" sz="2800" dirty="0"/>
              <a:t>Unit test proves that the code actually works</a:t>
            </a:r>
          </a:p>
          <a:p>
            <a:pPr lvl="1"/>
            <a:r>
              <a:rPr lang="en-US" sz="2800" dirty="0"/>
              <a:t>Significant reductions in defect rates</a:t>
            </a:r>
          </a:p>
          <a:p>
            <a:pPr lvl="1"/>
            <a:r>
              <a:rPr lang="en-US" sz="2800" dirty="0"/>
              <a:t>Reduction in effort in projects’ final phases</a:t>
            </a:r>
          </a:p>
          <a:p>
            <a:pPr lvl="1"/>
            <a:r>
              <a:rPr lang="en-US" sz="2800" dirty="0"/>
              <a:t>Higher degree of “internal” or technical quality</a:t>
            </a:r>
          </a:p>
          <a:p>
            <a:pPr lvl="1"/>
            <a:r>
              <a:rPr lang="en-US" sz="2800" dirty="0"/>
              <a:t>Improving the metrics of cohesion and coupling</a:t>
            </a:r>
          </a:p>
          <a:p>
            <a:pPr marL="457200" lvl="1" indent="0">
              <a:buNone/>
            </a:pPr>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6</a:t>
            </a:fld>
            <a:endParaRPr lang="en-US"/>
          </a:p>
        </p:txBody>
      </p:sp>
    </p:spTree>
    <p:extLst>
      <p:ext uri="{BB962C8B-B14F-4D97-AF65-F5344CB8AC3E}">
        <p14:creationId xmlns:p14="http://schemas.microsoft.com/office/powerpoint/2010/main" val="155980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3209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68900" y="788607"/>
            <a:ext cx="6231255" cy="1127873"/>
          </a:xfrm>
          <a:prstGeom prst="rect">
            <a:avLst/>
          </a:prstGeom>
        </p:spPr>
        <p:txBody>
          <a:bodyPr vert="horz" wrap="square" lIns="0" tIns="12700" rIns="0" bIns="0" rtlCol="0">
            <a:spAutoFit/>
          </a:bodyPr>
          <a:lstStyle/>
          <a:p>
            <a:pPr marL="12700">
              <a:lnSpc>
                <a:spcPct val="100000"/>
              </a:lnSpc>
              <a:spcBef>
                <a:spcPts val="100"/>
              </a:spcBef>
            </a:pPr>
            <a:r>
              <a:rPr sz="1800" b="0" spc="80" dirty="0">
                <a:solidFill>
                  <a:srgbClr val="F05A28"/>
                </a:solidFill>
                <a:latin typeface="Verdana"/>
                <a:ea typeface="+mn-ea"/>
              </a:rPr>
              <a:t>Feature headers (“who”, “what”, “why”)</a:t>
            </a:r>
          </a:p>
          <a:p>
            <a:pPr marL="12700" marR="5080">
              <a:lnSpc>
                <a:spcPct val="162500"/>
              </a:lnSpc>
            </a:pPr>
            <a:r>
              <a:rPr sz="1800" b="0" spc="80" dirty="0">
                <a:solidFill>
                  <a:srgbClr val="F05A28"/>
                </a:solidFill>
                <a:latin typeface="Verdana"/>
                <a:ea typeface="+mn-ea"/>
              </a:rPr>
              <a:t>Scenario steps (“given”, “when”, “then”)  #Comments and @tags in feature files</a:t>
            </a:r>
          </a:p>
        </p:txBody>
      </p:sp>
      <p:sp>
        <p:nvSpPr>
          <p:cNvPr id="4" name="object 4"/>
          <p:cNvSpPr txBox="1"/>
          <p:nvPr/>
        </p:nvSpPr>
        <p:spPr>
          <a:xfrm>
            <a:off x="5168900" y="2146401"/>
            <a:ext cx="6469380" cy="2993384"/>
          </a:xfrm>
          <a:prstGeom prst="rect">
            <a:avLst/>
          </a:prstGeom>
        </p:spPr>
        <p:txBody>
          <a:bodyPr vert="horz" wrap="square" lIns="0" tIns="12700" rIns="0" bIns="0" rtlCol="0">
            <a:spAutoFit/>
          </a:bodyPr>
          <a:lstStyle/>
          <a:p>
            <a:pPr marL="12700" marR="622935">
              <a:lnSpc>
                <a:spcPct val="100000"/>
              </a:lnSpc>
              <a:spcBef>
                <a:spcPts val="100"/>
              </a:spcBef>
            </a:pPr>
            <a:r>
              <a:rPr dirty="0">
                <a:solidFill>
                  <a:srgbClr val="F05A28"/>
                </a:solidFill>
                <a:latin typeface="Verdana"/>
                <a:cs typeface="Verdana"/>
              </a:rPr>
              <a:t>Step</a:t>
            </a:r>
            <a:r>
              <a:rPr spc="-120" dirty="0">
                <a:solidFill>
                  <a:srgbClr val="F05A28"/>
                </a:solidFill>
                <a:latin typeface="Verdana"/>
                <a:cs typeface="Verdana"/>
              </a:rPr>
              <a:t> </a:t>
            </a:r>
            <a:r>
              <a:rPr spc="30" dirty="0">
                <a:solidFill>
                  <a:srgbClr val="F05A28"/>
                </a:solidFill>
                <a:latin typeface="Verdana"/>
                <a:cs typeface="Verdana"/>
              </a:rPr>
              <a:t>def</a:t>
            </a:r>
            <a:r>
              <a:rPr spc="-20" dirty="0">
                <a:solidFill>
                  <a:srgbClr val="F05A28"/>
                </a:solidFill>
                <a:latin typeface="Verdana"/>
              </a:rPr>
              <a:t>initio</a:t>
            </a:r>
            <a:r>
              <a:rPr spc="30" dirty="0">
                <a:solidFill>
                  <a:srgbClr val="F05A28"/>
                </a:solidFill>
                <a:latin typeface="Verdana"/>
                <a:cs typeface="Verdana"/>
              </a:rPr>
              <a:t>n</a:t>
            </a:r>
            <a:r>
              <a:rPr spc="-100" dirty="0">
                <a:solidFill>
                  <a:srgbClr val="F05A28"/>
                </a:solidFill>
                <a:latin typeface="Verdana"/>
                <a:cs typeface="Verdana"/>
              </a:rPr>
              <a:t> </a:t>
            </a:r>
            <a:r>
              <a:rPr spc="80" dirty="0">
                <a:solidFill>
                  <a:srgbClr val="F05A28"/>
                </a:solidFill>
                <a:latin typeface="Verdana"/>
                <a:cs typeface="Verdana"/>
              </a:rPr>
              <a:t>code</a:t>
            </a:r>
            <a:r>
              <a:rPr spc="-110" dirty="0">
                <a:solidFill>
                  <a:srgbClr val="F05A28"/>
                </a:solidFill>
                <a:latin typeface="Verdana"/>
                <a:cs typeface="Verdana"/>
              </a:rPr>
              <a:t> </a:t>
            </a:r>
            <a:r>
              <a:rPr spc="-10" dirty="0">
                <a:solidFill>
                  <a:srgbClr val="F05A28"/>
                </a:solidFill>
                <a:latin typeface="Verdana"/>
                <a:cs typeface="Verdana"/>
              </a:rPr>
              <a:t>maps</a:t>
            </a:r>
            <a:r>
              <a:rPr spc="-100" dirty="0">
                <a:solidFill>
                  <a:srgbClr val="F05A28"/>
                </a:solidFill>
                <a:latin typeface="Verdana"/>
                <a:cs typeface="Verdana"/>
              </a:rPr>
              <a:t> </a:t>
            </a:r>
            <a:r>
              <a:rPr spc="55" dirty="0">
                <a:solidFill>
                  <a:srgbClr val="F05A28"/>
                </a:solidFill>
                <a:latin typeface="Verdana"/>
                <a:cs typeface="Verdana"/>
              </a:rPr>
              <a:t>to</a:t>
            </a:r>
            <a:r>
              <a:rPr spc="-120" dirty="0">
                <a:solidFill>
                  <a:srgbClr val="F05A28"/>
                </a:solidFill>
                <a:latin typeface="Verdana"/>
                <a:cs typeface="Verdana"/>
              </a:rPr>
              <a:t> </a:t>
            </a:r>
            <a:r>
              <a:rPr spc="10" dirty="0">
                <a:solidFill>
                  <a:srgbClr val="F05A28"/>
                </a:solidFill>
                <a:latin typeface="Verdana"/>
                <a:cs typeface="Verdana"/>
              </a:rPr>
              <a:t>scenario  </a:t>
            </a:r>
            <a:r>
              <a:rPr dirty="0">
                <a:solidFill>
                  <a:srgbClr val="F05A28"/>
                </a:solidFill>
                <a:latin typeface="Verdana"/>
                <a:cs typeface="Verdana"/>
              </a:rPr>
              <a:t>steps</a:t>
            </a:r>
            <a:endParaRPr dirty="0">
              <a:latin typeface="Verdana"/>
              <a:cs typeface="Verdana"/>
            </a:endParaRPr>
          </a:p>
          <a:p>
            <a:pPr marL="12700" marR="5080">
              <a:lnSpc>
                <a:spcPct val="162500"/>
              </a:lnSpc>
            </a:pPr>
            <a:r>
              <a:rPr spc="-20" dirty="0">
                <a:solidFill>
                  <a:srgbClr val="F05A28"/>
                </a:solidFill>
                <a:latin typeface="Verdana"/>
                <a:cs typeface="Verdana"/>
              </a:rPr>
              <a:t>Installation </a:t>
            </a:r>
            <a:r>
              <a:rPr spc="5" dirty="0">
                <a:solidFill>
                  <a:srgbClr val="F05A28"/>
                </a:solidFill>
                <a:latin typeface="Verdana"/>
                <a:cs typeface="Verdana"/>
              </a:rPr>
              <a:t>overview </a:t>
            </a:r>
            <a:r>
              <a:rPr spc="10" dirty="0">
                <a:solidFill>
                  <a:srgbClr val="F05A28"/>
                </a:solidFill>
                <a:latin typeface="Verdana"/>
                <a:cs typeface="Verdana"/>
              </a:rPr>
              <a:t>and </a:t>
            </a:r>
            <a:r>
              <a:rPr spc="25" dirty="0">
                <a:solidFill>
                  <a:srgbClr val="F05A28"/>
                </a:solidFill>
                <a:latin typeface="Verdana"/>
                <a:cs typeface="Verdana"/>
              </a:rPr>
              <a:t>NuGet</a:t>
            </a:r>
            <a:r>
              <a:rPr spc="-440" dirty="0">
                <a:solidFill>
                  <a:srgbClr val="F05A28"/>
                </a:solidFill>
                <a:latin typeface="Verdana"/>
                <a:cs typeface="Verdana"/>
              </a:rPr>
              <a:t> </a:t>
            </a:r>
            <a:r>
              <a:rPr spc="20" dirty="0">
                <a:solidFill>
                  <a:srgbClr val="F05A28"/>
                </a:solidFill>
                <a:latin typeface="Verdana"/>
                <a:cs typeface="Verdana"/>
              </a:rPr>
              <a:t>packages  </a:t>
            </a:r>
            <a:r>
              <a:rPr spc="30" dirty="0">
                <a:solidFill>
                  <a:srgbClr val="F05A28"/>
                </a:solidFill>
                <a:latin typeface="Verdana"/>
                <a:cs typeface="Verdana"/>
              </a:rPr>
              <a:t>Getting </a:t>
            </a:r>
            <a:r>
              <a:rPr dirty="0">
                <a:solidFill>
                  <a:srgbClr val="F05A28"/>
                </a:solidFill>
                <a:latin typeface="Verdana"/>
                <a:cs typeface="Verdana"/>
              </a:rPr>
              <a:t>started </a:t>
            </a:r>
            <a:r>
              <a:rPr spc="-5" dirty="0">
                <a:solidFill>
                  <a:srgbClr val="F05A28"/>
                </a:solidFill>
                <a:latin typeface="Verdana"/>
                <a:cs typeface="Verdana"/>
              </a:rPr>
              <a:t>in </a:t>
            </a:r>
            <a:r>
              <a:rPr spc="5" dirty="0">
                <a:solidFill>
                  <a:srgbClr val="F05A28"/>
                </a:solidFill>
                <a:latin typeface="Verdana"/>
                <a:cs typeface="Verdana"/>
              </a:rPr>
              <a:t>Visual</a:t>
            </a:r>
            <a:r>
              <a:rPr spc="-480" dirty="0">
                <a:solidFill>
                  <a:srgbClr val="F05A28"/>
                </a:solidFill>
                <a:latin typeface="Verdana"/>
                <a:cs typeface="Verdana"/>
              </a:rPr>
              <a:t> </a:t>
            </a:r>
            <a:r>
              <a:rPr spc="20" dirty="0">
                <a:solidFill>
                  <a:srgbClr val="F05A28"/>
                </a:solidFill>
                <a:latin typeface="Verdana"/>
                <a:cs typeface="Verdana"/>
              </a:rPr>
              <a:t>Studio</a:t>
            </a:r>
            <a:endParaRPr dirty="0">
              <a:latin typeface="Verdana"/>
              <a:cs typeface="Verdana"/>
            </a:endParaRPr>
          </a:p>
          <a:p>
            <a:pPr marL="12700">
              <a:lnSpc>
                <a:spcPct val="100000"/>
              </a:lnSpc>
              <a:spcBef>
                <a:spcPts val="1800"/>
              </a:spcBef>
            </a:pPr>
            <a:r>
              <a:rPr spc="-15" dirty="0">
                <a:solidFill>
                  <a:srgbClr val="F05A28"/>
                </a:solidFill>
                <a:latin typeface="Verdana"/>
                <a:cs typeface="Verdana"/>
              </a:rPr>
              <a:t>Generate </a:t>
            </a:r>
            <a:r>
              <a:rPr dirty="0">
                <a:solidFill>
                  <a:srgbClr val="F05A28"/>
                </a:solidFill>
                <a:latin typeface="Verdana"/>
                <a:cs typeface="Verdana"/>
              </a:rPr>
              <a:t>steps </a:t>
            </a:r>
            <a:r>
              <a:rPr spc="30" dirty="0">
                <a:solidFill>
                  <a:srgbClr val="F05A28"/>
                </a:solidFill>
                <a:latin typeface="Verdana"/>
                <a:cs typeface="Verdana"/>
              </a:rPr>
              <a:t>definition</a:t>
            </a:r>
            <a:r>
              <a:rPr spc="-330" dirty="0">
                <a:solidFill>
                  <a:srgbClr val="F05A28"/>
                </a:solidFill>
                <a:latin typeface="Verdana"/>
                <a:cs typeface="Verdana"/>
              </a:rPr>
              <a:t> </a:t>
            </a:r>
            <a:r>
              <a:rPr spc="-10" dirty="0">
                <a:solidFill>
                  <a:srgbClr val="F05A28"/>
                </a:solidFill>
                <a:latin typeface="Verdana"/>
                <a:cs typeface="Verdana"/>
              </a:rPr>
              <a:t>class</a:t>
            </a:r>
            <a:endParaRPr dirty="0">
              <a:latin typeface="Verdana"/>
              <a:cs typeface="Verdana"/>
            </a:endParaRPr>
          </a:p>
          <a:p>
            <a:pPr marL="12700">
              <a:lnSpc>
                <a:spcPct val="100000"/>
              </a:lnSpc>
              <a:spcBef>
                <a:spcPts val="1800"/>
              </a:spcBef>
            </a:pPr>
            <a:r>
              <a:rPr spc="60" dirty="0">
                <a:solidFill>
                  <a:srgbClr val="F05A28"/>
                </a:solidFill>
                <a:latin typeface="Verdana"/>
                <a:cs typeface="Verdana"/>
              </a:rPr>
              <a:t>Copy</a:t>
            </a:r>
            <a:r>
              <a:rPr spc="-114" dirty="0">
                <a:solidFill>
                  <a:srgbClr val="F05A28"/>
                </a:solidFill>
                <a:latin typeface="Verdana"/>
                <a:cs typeface="Verdana"/>
              </a:rPr>
              <a:t> </a:t>
            </a:r>
            <a:r>
              <a:rPr spc="10" dirty="0">
                <a:solidFill>
                  <a:srgbClr val="F05A28"/>
                </a:solidFill>
                <a:latin typeface="Verdana"/>
                <a:cs typeface="Verdana"/>
              </a:rPr>
              <a:t>and</a:t>
            </a:r>
            <a:r>
              <a:rPr spc="-114" dirty="0">
                <a:solidFill>
                  <a:srgbClr val="F05A28"/>
                </a:solidFill>
                <a:latin typeface="Verdana"/>
                <a:cs typeface="Verdana"/>
              </a:rPr>
              <a:t> </a:t>
            </a:r>
            <a:r>
              <a:rPr spc="10" dirty="0">
                <a:solidFill>
                  <a:srgbClr val="F05A28"/>
                </a:solidFill>
                <a:latin typeface="Verdana"/>
                <a:cs typeface="Verdana"/>
              </a:rPr>
              <a:t>preview</a:t>
            </a:r>
            <a:r>
              <a:rPr spc="-130" dirty="0">
                <a:solidFill>
                  <a:srgbClr val="F05A28"/>
                </a:solidFill>
                <a:latin typeface="Verdana"/>
                <a:cs typeface="Verdana"/>
              </a:rPr>
              <a:t> </a:t>
            </a:r>
            <a:r>
              <a:rPr spc="10" dirty="0">
                <a:solidFill>
                  <a:srgbClr val="F05A28"/>
                </a:solidFill>
                <a:latin typeface="Verdana"/>
                <a:cs typeface="Verdana"/>
              </a:rPr>
              <a:t>step</a:t>
            </a:r>
            <a:r>
              <a:rPr spc="-110" dirty="0">
                <a:solidFill>
                  <a:srgbClr val="F05A28"/>
                </a:solidFill>
                <a:latin typeface="Verdana"/>
                <a:cs typeface="Verdana"/>
              </a:rPr>
              <a:t> </a:t>
            </a:r>
            <a:r>
              <a:rPr spc="30" dirty="0">
                <a:solidFill>
                  <a:srgbClr val="F05A28"/>
                </a:solidFill>
                <a:latin typeface="Verdana"/>
                <a:cs typeface="Verdana"/>
              </a:rPr>
              <a:t>definition</a:t>
            </a:r>
            <a:r>
              <a:rPr spc="-100" dirty="0">
                <a:solidFill>
                  <a:srgbClr val="F05A28"/>
                </a:solidFill>
                <a:latin typeface="Verdana"/>
                <a:cs typeface="Verdana"/>
              </a:rPr>
              <a:t> </a:t>
            </a:r>
            <a:r>
              <a:rPr spc="80" dirty="0">
                <a:solidFill>
                  <a:srgbClr val="F05A28"/>
                </a:solidFill>
                <a:latin typeface="Verdana"/>
                <a:cs typeface="Verdana"/>
              </a:rPr>
              <a:t>code</a:t>
            </a:r>
            <a:endParaRPr dirty="0">
              <a:latin typeface="Verdana"/>
              <a:cs typeface="Verdana"/>
            </a:endParaRPr>
          </a:p>
          <a:p>
            <a:pPr marL="12700" marR="893444">
              <a:lnSpc>
                <a:spcPct val="100000"/>
              </a:lnSpc>
              <a:spcBef>
                <a:spcPts val="1800"/>
              </a:spcBef>
            </a:pPr>
            <a:r>
              <a:rPr spc="10" dirty="0">
                <a:solidFill>
                  <a:srgbClr val="F05A28"/>
                </a:solidFill>
                <a:latin typeface="Verdana"/>
                <a:cs typeface="Verdana"/>
              </a:rPr>
              <a:t>Regular </a:t>
            </a:r>
            <a:r>
              <a:rPr spc="-25" dirty="0">
                <a:solidFill>
                  <a:srgbClr val="F05A28"/>
                </a:solidFill>
                <a:latin typeface="Verdana"/>
                <a:cs typeface="Verdana"/>
              </a:rPr>
              <a:t>expression, </a:t>
            </a:r>
            <a:r>
              <a:rPr spc="-15" dirty="0">
                <a:solidFill>
                  <a:srgbClr val="F05A28"/>
                </a:solidFill>
                <a:latin typeface="Verdana"/>
                <a:cs typeface="Verdana"/>
              </a:rPr>
              <a:t>underscore,</a:t>
            </a:r>
            <a:r>
              <a:rPr spc="-345" dirty="0">
                <a:solidFill>
                  <a:srgbClr val="F05A28"/>
                </a:solidFill>
                <a:latin typeface="Verdana"/>
                <a:cs typeface="Verdana"/>
              </a:rPr>
              <a:t> </a:t>
            </a:r>
            <a:r>
              <a:rPr spc="10" dirty="0">
                <a:solidFill>
                  <a:srgbClr val="F05A28"/>
                </a:solidFill>
                <a:latin typeface="Verdana"/>
                <a:cs typeface="Verdana"/>
              </a:rPr>
              <a:t>and  </a:t>
            </a:r>
            <a:r>
              <a:rPr spc="25" dirty="0">
                <a:solidFill>
                  <a:srgbClr val="F05A28"/>
                </a:solidFill>
                <a:latin typeface="Verdana"/>
                <a:cs typeface="Verdana"/>
              </a:rPr>
              <a:t>Pascal </a:t>
            </a:r>
            <a:r>
              <a:rPr spc="10" dirty="0">
                <a:solidFill>
                  <a:srgbClr val="F05A28"/>
                </a:solidFill>
                <a:latin typeface="Verdana"/>
                <a:cs typeface="Verdana"/>
              </a:rPr>
              <a:t>case</a:t>
            </a:r>
            <a:r>
              <a:rPr spc="-235" dirty="0">
                <a:solidFill>
                  <a:srgbClr val="F05A28"/>
                </a:solidFill>
                <a:latin typeface="Verdana"/>
                <a:cs typeface="Verdana"/>
              </a:rPr>
              <a:t> </a:t>
            </a:r>
            <a:r>
              <a:rPr spc="-10" dirty="0">
                <a:solidFill>
                  <a:srgbClr val="F05A28"/>
                </a:solidFill>
                <a:latin typeface="Verdana"/>
                <a:cs typeface="Verdana"/>
              </a:rPr>
              <a:t>styles</a:t>
            </a:r>
            <a:endParaRPr dirty="0">
              <a:latin typeface="Verdana"/>
              <a:cs typeface="Verdana"/>
            </a:endParaRPr>
          </a:p>
        </p:txBody>
      </p:sp>
      <p:sp>
        <p:nvSpPr>
          <p:cNvPr id="5" name="object 5"/>
          <p:cNvSpPr txBox="1"/>
          <p:nvPr/>
        </p:nvSpPr>
        <p:spPr>
          <a:xfrm>
            <a:off x="1227136" y="1916480"/>
            <a:ext cx="2798017" cy="566822"/>
          </a:xfrm>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FFFFFF"/>
                </a:solidFill>
                <a:latin typeface="Arial Black"/>
                <a:cs typeface="Arial Black"/>
              </a:rPr>
              <a:t>S</a:t>
            </a:r>
            <a:r>
              <a:rPr sz="3600" spc="-195" dirty="0">
                <a:solidFill>
                  <a:srgbClr val="FFFFFF"/>
                </a:solidFill>
                <a:latin typeface="Arial Black"/>
                <a:cs typeface="Arial Black"/>
              </a:rPr>
              <a:t>u</a:t>
            </a:r>
            <a:r>
              <a:rPr sz="3600" spc="-250" dirty="0">
                <a:solidFill>
                  <a:srgbClr val="FFFFFF"/>
                </a:solidFill>
                <a:latin typeface="Arial Black"/>
                <a:cs typeface="Arial Black"/>
              </a:rPr>
              <a:t>mma</a:t>
            </a:r>
            <a:r>
              <a:rPr sz="3600" spc="-125" dirty="0">
                <a:solidFill>
                  <a:srgbClr val="FFFFFF"/>
                </a:solidFill>
                <a:latin typeface="Arial Black"/>
                <a:cs typeface="Arial Black"/>
              </a:rPr>
              <a:t>r</a:t>
            </a:r>
            <a:r>
              <a:rPr sz="3600" spc="-85" dirty="0">
                <a:solidFill>
                  <a:srgbClr val="FFFFFF"/>
                </a:solidFill>
                <a:latin typeface="Arial Black"/>
                <a:cs typeface="Arial Black"/>
              </a:rPr>
              <a:t>y</a:t>
            </a:r>
            <a:endParaRPr sz="3600" dirty="0">
              <a:latin typeface="Arial Black"/>
              <a:cs typeface="Arial Black"/>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174" y="2186126"/>
            <a:ext cx="10515600" cy="1242874"/>
          </a:xfrm>
        </p:spPr>
        <p:txBody>
          <a:bodyPr>
            <a:normAutofit fontScale="90000"/>
          </a:bodyPr>
          <a:lstStyle/>
          <a:p>
            <a:r>
              <a:rPr lang="en-US" dirty="0"/>
              <a:t>Day 2  – </a:t>
            </a:r>
            <a:r>
              <a:rPr lang="en-IN" dirty="0"/>
              <a:t>Specflow fundamentals</a:t>
            </a:r>
            <a:br>
              <a:rPr lang="en-IN" dirty="0"/>
            </a:br>
            <a:r>
              <a:rPr lang="en-IN" dirty="0"/>
              <a:t>Writing  Basic SpecFlow Tests</a:t>
            </a:r>
            <a:br>
              <a:rPr lang="en-IN" sz="1800" dirty="0">
                <a:latin typeface="Arial Black"/>
                <a:cs typeface="Arial Black"/>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he-IL" dirty="0"/>
          </a:p>
        </p:txBody>
      </p:sp>
      <p:sp>
        <p:nvSpPr>
          <p:cNvPr id="3" name="Subtitle 2"/>
          <p:cNvSpPr>
            <a:spLocks noGrp="1"/>
          </p:cNvSpPr>
          <p:nvPr>
            <p:ph type="subTitle" idx="1"/>
          </p:nvPr>
        </p:nvSpPr>
        <p:spPr/>
        <p:txBody>
          <a:bodyPr/>
          <a:lstStyle/>
          <a:p>
            <a:pPr rtl="0"/>
            <a:endParaRPr lang="he-IL" dirty="0"/>
          </a:p>
        </p:txBody>
      </p:sp>
    </p:spTree>
    <p:extLst>
      <p:ext uri="{BB962C8B-B14F-4D97-AF65-F5344CB8AC3E}">
        <p14:creationId xmlns:p14="http://schemas.microsoft.com/office/powerpoint/2010/main" val="2692030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62710" y="1058501"/>
            <a:ext cx="6942419" cy="4370107"/>
          </a:xfrm>
          <a:prstGeom prst="rect">
            <a:avLst/>
          </a:prstGeom>
        </p:spPr>
        <p:txBody>
          <a:bodyPr vert="horz" wrap="square" lIns="0" tIns="12700" rIns="0" bIns="0" rtlCol="0">
            <a:spAutoFit/>
          </a:bodyPr>
          <a:lstStyle/>
          <a:p>
            <a:pPr marL="12700">
              <a:lnSpc>
                <a:spcPct val="150000"/>
              </a:lnSpc>
              <a:spcBef>
                <a:spcPts val="100"/>
              </a:spcBef>
            </a:pPr>
            <a:r>
              <a:rPr lang="en-US" sz="2400" b="0" spc="-35" dirty="0">
                <a:solidFill>
                  <a:srgbClr val="F05A28"/>
                </a:solidFill>
                <a:latin typeface="Verdana"/>
                <a:cs typeface="Verdana"/>
              </a:rPr>
              <a:t>Initial </a:t>
            </a:r>
            <a:r>
              <a:rPr lang="en-US" sz="2400" b="0" spc="45" dirty="0">
                <a:solidFill>
                  <a:srgbClr val="F05A28"/>
                </a:solidFill>
                <a:latin typeface="Verdana"/>
                <a:cs typeface="Verdana"/>
              </a:rPr>
              <a:t>demo </a:t>
            </a:r>
            <a:r>
              <a:rPr lang="en-US" sz="2400" b="0" dirty="0">
                <a:solidFill>
                  <a:srgbClr val="F05A28"/>
                </a:solidFill>
                <a:latin typeface="Verdana"/>
                <a:cs typeface="Verdana"/>
              </a:rPr>
              <a:t>sample </a:t>
            </a:r>
            <a:r>
              <a:rPr lang="en-US" sz="2400" b="0" spc="45" dirty="0">
                <a:solidFill>
                  <a:srgbClr val="F05A28"/>
                </a:solidFill>
                <a:latin typeface="Verdana"/>
                <a:cs typeface="Verdana"/>
              </a:rPr>
              <a:t>production</a:t>
            </a:r>
            <a:r>
              <a:rPr lang="en-US" sz="2400" b="0" spc="-425" dirty="0">
                <a:solidFill>
                  <a:srgbClr val="F05A28"/>
                </a:solidFill>
                <a:latin typeface="Verdana"/>
                <a:cs typeface="Verdana"/>
              </a:rPr>
              <a:t> </a:t>
            </a:r>
            <a:r>
              <a:rPr lang="en-US" sz="2400" b="0" spc="80" dirty="0">
                <a:solidFill>
                  <a:srgbClr val="F05A28"/>
                </a:solidFill>
                <a:latin typeface="Verdana"/>
                <a:cs typeface="Verdana"/>
              </a:rPr>
              <a:t>code</a:t>
            </a:r>
            <a:br>
              <a:rPr lang="en-US" sz="2400" b="0" dirty="0">
                <a:latin typeface="Verdana"/>
                <a:cs typeface="Verdana"/>
              </a:rPr>
            </a:br>
            <a:r>
              <a:rPr lang="en-US" sz="2400" b="0" dirty="0">
                <a:solidFill>
                  <a:srgbClr val="F05A28"/>
                </a:solidFill>
                <a:latin typeface="Verdana"/>
                <a:cs typeface="Verdana"/>
              </a:rPr>
              <a:t>Create </a:t>
            </a:r>
            <a:r>
              <a:rPr lang="en-US" sz="2400" b="0" spc="5" dirty="0">
                <a:solidFill>
                  <a:srgbClr val="F05A28"/>
                </a:solidFill>
                <a:latin typeface="Verdana"/>
                <a:cs typeface="Verdana"/>
              </a:rPr>
              <a:t>the </a:t>
            </a:r>
            <a:r>
              <a:rPr lang="en-US" sz="2400" b="0" dirty="0">
                <a:solidFill>
                  <a:srgbClr val="F05A28"/>
                </a:solidFill>
                <a:latin typeface="Verdana"/>
                <a:cs typeface="Verdana"/>
              </a:rPr>
              <a:t>first</a:t>
            </a:r>
            <a:r>
              <a:rPr lang="en-US" sz="2400" b="0" spc="-365" dirty="0">
                <a:solidFill>
                  <a:srgbClr val="F05A28"/>
                </a:solidFill>
                <a:latin typeface="Verdana"/>
                <a:cs typeface="Verdana"/>
              </a:rPr>
              <a:t> </a:t>
            </a:r>
            <a:r>
              <a:rPr lang="en-US" sz="2400" b="0" spc="10" dirty="0">
                <a:solidFill>
                  <a:srgbClr val="F05A28"/>
                </a:solidFill>
                <a:latin typeface="Verdana"/>
                <a:cs typeface="Verdana"/>
              </a:rPr>
              <a:t>scenario</a:t>
            </a:r>
            <a:br>
              <a:rPr lang="en-US" sz="2400" b="0" spc="-20" dirty="0">
                <a:solidFill>
                  <a:srgbClr val="F05A28"/>
                </a:solidFill>
                <a:latin typeface="Verdana"/>
                <a:cs typeface="Verdana"/>
              </a:rPr>
            </a:br>
            <a:r>
              <a:rPr lang="en-US" sz="2400" b="0" spc="-20" dirty="0">
                <a:solidFill>
                  <a:srgbClr val="F05A28"/>
                </a:solidFill>
                <a:latin typeface="Verdana"/>
                <a:cs typeface="Verdana"/>
              </a:rPr>
              <a:t>Implement </a:t>
            </a:r>
            <a:r>
              <a:rPr lang="en-US" sz="2400" b="0" spc="5" dirty="0">
                <a:solidFill>
                  <a:srgbClr val="F05A28"/>
                </a:solidFill>
                <a:latin typeface="Verdana"/>
                <a:cs typeface="Verdana"/>
              </a:rPr>
              <a:t>the </a:t>
            </a:r>
            <a:r>
              <a:rPr lang="en-US" sz="2400" b="0" spc="-5" dirty="0">
                <a:solidFill>
                  <a:srgbClr val="F05A28"/>
                </a:solidFill>
                <a:latin typeface="Verdana"/>
                <a:cs typeface="Verdana"/>
              </a:rPr>
              <a:t>test </a:t>
            </a:r>
            <a:r>
              <a:rPr lang="en-US" sz="2400" b="0" spc="5" dirty="0">
                <a:solidFill>
                  <a:srgbClr val="F05A28"/>
                </a:solidFill>
                <a:latin typeface="Verdana"/>
                <a:cs typeface="Verdana"/>
              </a:rPr>
              <a:t>automation</a:t>
            </a:r>
            <a:r>
              <a:rPr lang="en-US" sz="2400" b="0" spc="-450" dirty="0">
                <a:solidFill>
                  <a:srgbClr val="F05A28"/>
                </a:solidFill>
                <a:latin typeface="Verdana"/>
                <a:cs typeface="Verdana"/>
              </a:rPr>
              <a:t> </a:t>
            </a:r>
            <a:r>
              <a:rPr lang="en-US" sz="2400" b="0" spc="80" dirty="0">
                <a:solidFill>
                  <a:srgbClr val="F05A28"/>
                </a:solidFill>
                <a:latin typeface="Verdana"/>
                <a:cs typeface="Verdana"/>
              </a:rPr>
              <a:t>code</a:t>
            </a:r>
            <a:br>
              <a:rPr lang="en-US" sz="2400" b="0" dirty="0">
                <a:latin typeface="Verdana"/>
                <a:cs typeface="Verdana"/>
              </a:rPr>
            </a:br>
            <a:r>
              <a:rPr lang="en-US" sz="2400" b="0" spc="10" dirty="0">
                <a:solidFill>
                  <a:srgbClr val="F05A28"/>
                </a:solidFill>
                <a:latin typeface="Verdana"/>
                <a:cs typeface="Verdana"/>
              </a:rPr>
              <a:t>Running and </a:t>
            </a:r>
            <a:r>
              <a:rPr lang="en-US" sz="2400" b="0" spc="60" dirty="0">
                <a:solidFill>
                  <a:srgbClr val="F05A28"/>
                </a:solidFill>
                <a:latin typeface="Verdana"/>
                <a:cs typeface="Verdana"/>
              </a:rPr>
              <a:t>debugging </a:t>
            </a:r>
            <a:r>
              <a:rPr lang="en-US" sz="2400" b="0" spc="-5" dirty="0">
                <a:solidFill>
                  <a:srgbClr val="F05A28"/>
                </a:solidFill>
                <a:latin typeface="Verdana"/>
                <a:cs typeface="Verdana"/>
              </a:rPr>
              <a:t>test</a:t>
            </a:r>
            <a:r>
              <a:rPr lang="en-US" sz="2400" b="0" spc="-560" dirty="0">
                <a:solidFill>
                  <a:srgbClr val="F05A28"/>
                </a:solidFill>
                <a:latin typeface="Verdana"/>
                <a:cs typeface="Verdana"/>
              </a:rPr>
              <a:t> </a:t>
            </a:r>
            <a:r>
              <a:rPr lang="en-US" sz="2400" b="0" dirty="0">
                <a:solidFill>
                  <a:srgbClr val="F05A28"/>
                </a:solidFill>
                <a:latin typeface="Verdana"/>
                <a:cs typeface="Verdana"/>
              </a:rPr>
              <a:t>scenarios  </a:t>
            </a:r>
            <a:r>
              <a:rPr lang="en-US" sz="2400" b="0" spc="85" dirty="0">
                <a:solidFill>
                  <a:srgbClr val="F05A28"/>
                </a:solidFill>
                <a:latin typeface="Verdana"/>
                <a:cs typeface="Verdana"/>
              </a:rPr>
              <a:t>Adding </a:t>
            </a:r>
            <a:r>
              <a:rPr lang="en-US" sz="2400" b="0" spc="30" dirty="0">
                <a:solidFill>
                  <a:srgbClr val="F05A28"/>
                </a:solidFill>
                <a:latin typeface="Verdana"/>
                <a:cs typeface="Verdana"/>
              </a:rPr>
              <a:t>additional</a:t>
            </a:r>
            <a:r>
              <a:rPr lang="en-US" sz="2400" b="0" spc="-270" dirty="0">
                <a:solidFill>
                  <a:srgbClr val="F05A28"/>
                </a:solidFill>
                <a:latin typeface="Verdana"/>
                <a:cs typeface="Verdana"/>
              </a:rPr>
              <a:t> </a:t>
            </a:r>
            <a:r>
              <a:rPr lang="en-US" sz="2400" b="0" dirty="0">
                <a:solidFill>
                  <a:srgbClr val="F05A28"/>
                </a:solidFill>
                <a:latin typeface="Verdana"/>
                <a:cs typeface="Verdana"/>
              </a:rPr>
              <a:t>scenarios</a:t>
            </a:r>
            <a:br>
              <a:rPr lang="en-US" sz="2400" b="0" dirty="0">
                <a:latin typeface="Verdana"/>
                <a:cs typeface="Verdana"/>
              </a:rPr>
            </a:br>
            <a:r>
              <a:rPr lang="en-US" sz="2400" b="0" spc="140" dirty="0">
                <a:solidFill>
                  <a:srgbClr val="F05A28"/>
                </a:solidFill>
                <a:latin typeface="Verdana"/>
                <a:cs typeface="Verdana"/>
              </a:rPr>
              <a:t>Add </a:t>
            </a:r>
            <a:r>
              <a:rPr lang="en-US" sz="2400" b="0" spc="5" dirty="0">
                <a:solidFill>
                  <a:srgbClr val="F05A28"/>
                </a:solidFill>
                <a:latin typeface="Verdana"/>
                <a:cs typeface="Verdana"/>
              </a:rPr>
              <a:t>some </a:t>
            </a:r>
            <a:r>
              <a:rPr lang="en-US" sz="2400" b="0" spc="15" dirty="0">
                <a:solidFill>
                  <a:srgbClr val="F05A28"/>
                </a:solidFill>
                <a:latin typeface="Verdana"/>
                <a:cs typeface="Verdana"/>
              </a:rPr>
              <a:t>deliberate</a:t>
            </a:r>
            <a:r>
              <a:rPr lang="en-US" sz="2400" b="0" spc="-530" dirty="0">
                <a:solidFill>
                  <a:srgbClr val="F05A28"/>
                </a:solidFill>
                <a:latin typeface="Verdana"/>
                <a:cs typeface="Verdana"/>
              </a:rPr>
              <a:t> </a:t>
            </a:r>
            <a:r>
              <a:rPr lang="en-US" sz="2400" b="0" spc="40" dirty="0">
                <a:solidFill>
                  <a:srgbClr val="F05A28"/>
                </a:solidFill>
                <a:latin typeface="Verdana"/>
                <a:cs typeface="Verdana"/>
              </a:rPr>
              <a:t>duplication  </a:t>
            </a:r>
            <a:br>
              <a:rPr lang="en-US" sz="2400" b="0" spc="40" dirty="0">
                <a:solidFill>
                  <a:srgbClr val="F05A28"/>
                </a:solidFill>
                <a:latin typeface="Verdana"/>
                <a:cs typeface="Verdana"/>
              </a:rPr>
            </a:br>
            <a:r>
              <a:rPr lang="en-US" sz="2400" b="0" spc="20" dirty="0">
                <a:solidFill>
                  <a:srgbClr val="F05A28"/>
                </a:solidFill>
                <a:latin typeface="Verdana"/>
                <a:cs typeface="Verdana"/>
              </a:rPr>
              <a:t>Reviewing</a:t>
            </a:r>
            <a:r>
              <a:rPr lang="en-US" sz="2400" b="0" spc="-135" dirty="0">
                <a:solidFill>
                  <a:srgbClr val="F05A28"/>
                </a:solidFill>
                <a:latin typeface="Verdana"/>
                <a:cs typeface="Verdana"/>
              </a:rPr>
              <a:t> </a:t>
            </a:r>
            <a:r>
              <a:rPr lang="en-US" sz="2400" b="0" spc="5" dirty="0">
                <a:solidFill>
                  <a:srgbClr val="F05A28"/>
                </a:solidFill>
                <a:latin typeface="Verdana"/>
                <a:cs typeface="Verdana"/>
              </a:rPr>
              <a:t>maintainability</a:t>
            </a:r>
            <a:br>
              <a:rPr lang="en-US" sz="2400" b="0" spc="5" dirty="0">
                <a:solidFill>
                  <a:srgbClr val="F05A28"/>
                </a:solidFill>
                <a:latin typeface="Verdana"/>
                <a:cs typeface="Verdana"/>
              </a:rPr>
            </a:br>
            <a:r>
              <a:rPr lang="en-US" sz="2400" b="0" spc="5" dirty="0">
                <a:solidFill>
                  <a:srgbClr val="F05A28"/>
                </a:solidFill>
                <a:latin typeface="Verdana"/>
              </a:rPr>
              <a:t>Scenario outline using examples</a:t>
            </a:r>
          </a:p>
        </p:txBody>
      </p:sp>
      <p:sp>
        <p:nvSpPr>
          <p:cNvPr id="5" name="object 5"/>
          <p:cNvSpPr txBox="1"/>
          <p:nvPr/>
        </p:nvSpPr>
        <p:spPr>
          <a:xfrm>
            <a:off x="1243898" y="1916480"/>
            <a:ext cx="2147570" cy="574040"/>
          </a:xfrm>
          <a:prstGeom prst="rect">
            <a:avLst/>
          </a:prstGeom>
        </p:spPr>
        <p:txBody>
          <a:bodyPr vert="horz" wrap="square" lIns="0" tIns="12700" rIns="0" bIns="0" rtlCol="0">
            <a:spAutoFit/>
          </a:bodyPr>
          <a:lstStyle/>
          <a:p>
            <a:pPr marL="12700">
              <a:lnSpc>
                <a:spcPct val="100000"/>
              </a:lnSpc>
              <a:spcBef>
                <a:spcPts val="100"/>
              </a:spcBef>
            </a:pPr>
            <a:r>
              <a:rPr sz="3600" spc="60" dirty="0">
                <a:solidFill>
                  <a:srgbClr val="FFFFFF"/>
                </a:solidFill>
                <a:latin typeface="Arial Black"/>
                <a:cs typeface="Arial Black"/>
              </a:rPr>
              <a:t>O</a:t>
            </a:r>
            <a:r>
              <a:rPr sz="3600" spc="-210" dirty="0">
                <a:solidFill>
                  <a:srgbClr val="FFFFFF"/>
                </a:solidFill>
                <a:latin typeface="Arial Black"/>
                <a:cs typeface="Arial Black"/>
              </a:rPr>
              <a:t>v</a:t>
            </a:r>
            <a:r>
              <a:rPr sz="3600" spc="-305" dirty="0">
                <a:solidFill>
                  <a:srgbClr val="FFFFFF"/>
                </a:solidFill>
                <a:latin typeface="Arial Black"/>
                <a:cs typeface="Arial Black"/>
              </a:rPr>
              <a:t>e</a:t>
            </a:r>
            <a:r>
              <a:rPr sz="3600" spc="-135" dirty="0">
                <a:solidFill>
                  <a:srgbClr val="FFFFFF"/>
                </a:solidFill>
                <a:latin typeface="Arial Black"/>
                <a:cs typeface="Arial Black"/>
              </a:rPr>
              <a:t>rv</a:t>
            </a:r>
            <a:r>
              <a:rPr sz="3600" spc="-305" dirty="0">
                <a:solidFill>
                  <a:srgbClr val="FFFFFF"/>
                </a:solidFill>
                <a:latin typeface="Arial Black"/>
                <a:cs typeface="Arial Black"/>
              </a:rPr>
              <a:t>i</a:t>
            </a:r>
            <a:r>
              <a:rPr sz="3600" spc="-390" dirty="0">
                <a:solidFill>
                  <a:srgbClr val="FFFFFF"/>
                </a:solidFill>
                <a:latin typeface="Arial Black"/>
                <a:cs typeface="Arial Black"/>
              </a:rPr>
              <a:t>e</a:t>
            </a:r>
            <a:r>
              <a:rPr sz="3600" spc="-300" dirty="0">
                <a:solidFill>
                  <a:srgbClr val="FFFFFF"/>
                </a:solidFill>
                <a:latin typeface="Arial Black"/>
                <a:cs typeface="Arial Black"/>
              </a:rPr>
              <a:t>w</a:t>
            </a:r>
            <a:endParaRPr sz="3600">
              <a:latin typeface="Arial Black"/>
              <a:cs typeface="Arial Black"/>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pc="15" dirty="0"/>
              <a:t>D</a:t>
            </a:r>
            <a:r>
              <a:rPr spc="-200" dirty="0"/>
              <a:t>emo</a:t>
            </a:r>
          </a:p>
        </p:txBody>
      </p:sp>
      <p:sp>
        <p:nvSpPr>
          <p:cNvPr id="4" name="object 4"/>
          <p:cNvSpPr txBox="1"/>
          <p:nvPr/>
        </p:nvSpPr>
        <p:spPr>
          <a:xfrm>
            <a:off x="5226811" y="2818485"/>
            <a:ext cx="3882390" cy="985519"/>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2A9FBC"/>
                </a:solidFill>
                <a:latin typeface="Verdana"/>
                <a:cs typeface="Verdana"/>
              </a:rPr>
              <a:t>Show </a:t>
            </a:r>
            <a:r>
              <a:rPr sz="2400" spc="45" dirty="0">
                <a:solidFill>
                  <a:srgbClr val="2A9FBC"/>
                </a:solidFill>
                <a:latin typeface="Verdana"/>
                <a:cs typeface="Verdana"/>
              </a:rPr>
              <a:t>demo</a:t>
            </a:r>
            <a:r>
              <a:rPr sz="2400" spc="-280" dirty="0">
                <a:solidFill>
                  <a:srgbClr val="2A9FBC"/>
                </a:solidFill>
                <a:latin typeface="Verdana"/>
                <a:cs typeface="Verdana"/>
              </a:rPr>
              <a:t> </a:t>
            </a:r>
            <a:r>
              <a:rPr sz="2400" dirty="0">
                <a:solidFill>
                  <a:srgbClr val="2A9FBC"/>
                </a:solidFill>
                <a:latin typeface="Verdana"/>
                <a:cs typeface="Verdana"/>
              </a:rPr>
              <a:t>class</a:t>
            </a:r>
            <a:endParaRPr sz="2400" dirty="0">
              <a:latin typeface="Verdana"/>
              <a:cs typeface="Verdana"/>
            </a:endParaRPr>
          </a:p>
          <a:p>
            <a:pPr marL="12700">
              <a:lnSpc>
                <a:spcPct val="100000"/>
              </a:lnSpc>
              <a:spcBef>
                <a:spcPts val="1800"/>
              </a:spcBef>
            </a:pPr>
            <a:r>
              <a:rPr sz="2400" spc="160" dirty="0">
                <a:solidFill>
                  <a:srgbClr val="2A9FBC"/>
                </a:solidFill>
                <a:latin typeface="Verdana"/>
                <a:cs typeface="Verdana"/>
              </a:rPr>
              <a:t>Add</a:t>
            </a:r>
            <a:r>
              <a:rPr sz="2400" spc="-600" dirty="0">
                <a:solidFill>
                  <a:srgbClr val="2A9FBC"/>
                </a:solidFill>
                <a:latin typeface="Verdana"/>
                <a:cs typeface="Verdana"/>
              </a:rPr>
              <a:t> </a:t>
            </a:r>
            <a:r>
              <a:rPr sz="2400" spc="15" dirty="0">
                <a:solidFill>
                  <a:srgbClr val="2A9FBC"/>
                </a:solidFill>
                <a:latin typeface="Verdana"/>
                <a:cs typeface="Verdana"/>
              </a:rPr>
              <a:t>ref </a:t>
            </a:r>
            <a:r>
              <a:rPr sz="2400" spc="20" dirty="0">
                <a:solidFill>
                  <a:srgbClr val="2A9FBC"/>
                </a:solidFill>
                <a:latin typeface="Verdana"/>
                <a:cs typeface="Verdana"/>
              </a:rPr>
              <a:t>from </a:t>
            </a:r>
            <a:r>
              <a:rPr lang="en-IN" sz="2400" spc="10" dirty="0">
                <a:solidFill>
                  <a:srgbClr val="2A9FBC"/>
                </a:solidFill>
                <a:latin typeface="Verdana"/>
                <a:cs typeface="Verdana"/>
              </a:rPr>
              <a:t>Dev</a:t>
            </a:r>
            <a:r>
              <a:rPr sz="2400" spc="10" dirty="0">
                <a:solidFill>
                  <a:srgbClr val="2A9FBC"/>
                </a:solidFill>
                <a:latin typeface="Verdana"/>
                <a:cs typeface="Verdana"/>
              </a:rPr>
              <a:t> </a:t>
            </a:r>
            <a:r>
              <a:rPr sz="2400" spc="30" dirty="0">
                <a:solidFill>
                  <a:srgbClr val="2A9FBC"/>
                </a:solidFill>
                <a:latin typeface="Verdana"/>
                <a:cs typeface="Verdana"/>
              </a:rPr>
              <a:t>project</a:t>
            </a:r>
            <a:endParaRPr sz="2400" dirty="0">
              <a:latin typeface="Verdana"/>
              <a:cs typeface="Verdana"/>
            </a:endParaRPr>
          </a:p>
        </p:txBody>
      </p:sp>
      <p:sp>
        <p:nvSpPr>
          <p:cNvPr id="5" name="object 5"/>
          <p:cNvSpPr txBox="1"/>
          <p:nvPr/>
        </p:nvSpPr>
        <p:spPr>
          <a:xfrm>
            <a:off x="884716" y="4848478"/>
            <a:ext cx="2991485" cy="878840"/>
          </a:xfrm>
          <a:prstGeom prst="rect">
            <a:avLst/>
          </a:prstGeom>
        </p:spPr>
        <p:txBody>
          <a:bodyPr vert="horz" wrap="square" lIns="0" tIns="12065" rIns="0" bIns="0" rtlCol="0">
            <a:spAutoFit/>
          </a:bodyPr>
          <a:lstStyle/>
          <a:p>
            <a:pPr marL="12700" marR="5080" indent="254000">
              <a:lnSpc>
                <a:spcPct val="100000"/>
              </a:lnSpc>
              <a:spcBef>
                <a:spcPts val="95"/>
              </a:spcBef>
            </a:pPr>
            <a:r>
              <a:rPr sz="2800" spc="-114" dirty="0">
                <a:solidFill>
                  <a:srgbClr val="FFFFFF"/>
                </a:solidFill>
                <a:latin typeface="Arial Black"/>
                <a:cs typeface="Arial Black"/>
              </a:rPr>
              <a:t>Demo </a:t>
            </a:r>
            <a:r>
              <a:rPr sz="2800" spc="-190" dirty="0">
                <a:solidFill>
                  <a:srgbClr val="FFFFFF"/>
                </a:solidFill>
                <a:latin typeface="Arial Black"/>
                <a:cs typeface="Arial Black"/>
              </a:rPr>
              <a:t>Sample  </a:t>
            </a:r>
            <a:r>
              <a:rPr sz="2800" spc="-150" dirty="0">
                <a:solidFill>
                  <a:srgbClr val="FFFFFF"/>
                </a:solidFill>
                <a:latin typeface="Arial Black"/>
                <a:cs typeface="Arial Black"/>
              </a:rPr>
              <a:t>Production</a:t>
            </a:r>
            <a:r>
              <a:rPr sz="2800" spc="-155" dirty="0">
                <a:solidFill>
                  <a:srgbClr val="FFFFFF"/>
                </a:solidFill>
                <a:latin typeface="Arial Black"/>
                <a:cs typeface="Arial Black"/>
              </a:rPr>
              <a:t> </a:t>
            </a:r>
            <a:r>
              <a:rPr sz="2800" spc="-120" dirty="0">
                <a:solidFill>
                  <a:srgbClr val="FFFFFF"/>
                </a:solidFill>
                <a:latin typeface="Arial Black"/>
                <a:cs typeface="Arial Black"/>
              </a:rPr>
              <a:t>Code</a:t>
            </a:r>
            <a:endParaRPr sz="2800">
              <a:latin typeface="Arial Black"/>
              <a:cs typeface="Arial Black"/>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4636008"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a:latin typeface="Arial Black"/>
              <a:cs typeface="Arial Black"/>
            </a:endParaRPr>
          </a:p>
        </p:txBody>
      </p:sp>
      <p:sp>
        <p:nvSpPr>
          <p:cNvPr id="5" name="object 5"/>
          <p:cNvSpPr txBox="1"/>
          <p:nvPr/>
        </p:nvSpPr>
        <p:spPr>
          <a:xfrm>
            <a:off x="5226811" y="1149705"/>
            <a:ext cx="2962275" cy="391160"/>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2A9FBC"/>
                </a:solidFill>
                <a:latin typeface="Verdana"/>
                <a:cs typeface="Verdana"/>
              </a:rPr>
              <a:t>Write </a:t>
            </a:r>
            <a:r>
              <a:rPr sz="2400" dirty="0">
                <a:solidFill>
                  <a:srgbClr val="2A9FBC"/>
                </a:solidFill>
                <a:latin typeface="Verdana"/>
                <a:cs typeface="Verdana"/>
              </a:rPr>
              <a:t>first</a:t>
            </a:r>
            <a:r>
              <a:rPr sz="2400" spc="-365" dirty="0">
                <a:solidFill>
                  <a:srgbClr val="2A9FBC"/>
                </a:solidFill>
                <a:latin typeface="Verdana"/>
                <a:cs typeface="Verdana"/>
              </a:rPr>
              <a:t> </a:t>
            </a:r>
            <a:r>
              <a:rPr sz="2400" spc="10" dirty="0">
                <a:solidFill>
                  <a:srgbClr val="2A9FBC"/>
                </a:solidFill>
                <a:latin typeface="Verdana"/>
                <a:cs typeface="Verdana"/>
              </a:rPr>
              <a:t>scenario</a:t>
            </a:r>
            <a:endParaRPr sz="2400" dirty="0">
              <a:latin typeface="Verdana"/>
              <a:cs typeface="Verdana"/>
            </a:endParaRPr>
          </a:p>
        </p:txBody>
      </p:sp>
      <p:sp>
        <p:nvSpPr>
          <p:cNvPr id="6" name="object 6"/>
          <p:cNvSpPr txBox="1"/>
          <p:nvPr/>
        </p:nvSpPr>
        <p:spPr>
          <a:xfrm>
            <a:off x="5226810" y="1744065"/>
            <a:ext cx="6719823" cy="330558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2A9FBC"/>
                </a:solidFill>
                <a:latin typeface="Verdana"/>
                <a:cs typeface="Verdana"/>
              </a:rPr>
              <a:t>Generate </a:t>
            </a:r>
            <a:r>
              <a:rPr sz="2400" spc="25" dirty="0">
                <a:solidFill>
                  <a:srgbClr val="2A9FBC"/>
                </a:solidFill>
                <a:latin typeface="Verdana"/>
                <a:cs typeface="Verdana"/>
              </a:rPr>
              <a:t>step </a:t>
            </a:r>
            <a:r>
              <a:rPr sz="2400" spc="30" dirty="0">
                <a:solidFill>
                  <a:srgbClr val="2A9FBC"/>
                </a:solidFill>
                <a:latin typeface="Verdana"/>
                <a:cs typeface="Verdana"/>
              </a:rPr>
              <a:t>definition</a:t>
            </a:r>
            <a:r>
              <a:rPr sz="2400" spc="-415" dirty="0">
                <a:solidFill>
                  <a:srgbClr val="2A9FBC"/>
                </a:solidFill>
                <a:latin typeface="Verdana"/>
                <a:cs typeface="Verdana"/>
              </a:rPr>
              <a:t> </a:t>
            </a:r>
            <a:r>
              <a:rPr sz="2400" spc="25" dirty="0">
                <a:solidFill>
                  <a:srgbClr val="2A9FBC"/>
                </a:solidFill>
                <a:latin typeface="Verdana"/>
                <a:cs typeface="Verdana"/>
              </a:rPr>
              <a:t>file</a:t>
            </a:r>
            <a:endParaRPr sz="2400" dirty="0">
              <a:latin typeface="Verdana"/>
              <a:cs typeface="Verdana"/>
            </a:endParaRPr>
          </a:p>
          <a:p>
            <a:pPr marL="12700" marR="911860">
              <a:lnSpc>
                <a:spcPct val="162500"/>
              </a:lnSpc>
            </a:pPr>
            <a:r>
              <a:rPr sz="2400" spc="60" dirty="0">
                <a:solidFill>
                  <a:srgbClr val="2A9FBC"/>
                </a:solidFill>
                <a:latin typeface="Verdana"/>
                <a:cs typeface="Verdana"/>
              </a:rPr>
              <a:t>Modify </a:t>
            </a:r>
            <a:r>
              <a:rPr sz="2400" spc="75" dirty="0">
                <a:solidFill>
                  <a:srgbClr val="2A9FBC"/>
                </a:solidFill>
                <a:latin typeface="Verdana"/>
                <a:cs typeface="Verdana"/>
              </a:rPr>
              <a:t>to </a:t>
            </a:r>
            <a:r>
              <a:rPr sz="2400" spc="5" dirty="0">
                <a:solidFill>
                  <a:srgbClr val="2A9FBC"/>
                </a:solidFill>
                <a:latin typeface="Verdana"/>
                <a:cs typeface="Verdana"/>
              </a:rPr>
              <a:t>remove</a:t>
            </a:r>
            <a:r>
              <a:rPr sz="2400" spc="-560" dirty="0">
                <a:solidFill>
                  <a:srgbClr val="2A9FBC"/>
                </a:solidFill>
                <a:latin typeface="Verdana"/>
                <a:cs typeface="Verdana"/>
              </a:rPr>
              <a:t> </a:t>
            </a:r>
            <a:r>
              <a:rPr sz="2400" spc="-10" dirty="0">
                <a:solidFill>
                  <a:srgbClr val="2A9FBC"/>
                </a:solidFill>
                <a:latin typeface="Verdana"/>
                <a:cs typeface="Verdana"/>
              </a:rPr>
              <a:t>parameters  </a:t>
            </a:r>
            <a:endParaRPr lang="en-IN" sz="2400" dirty="0">
              <a:latin typeface="Verdana"/>
              <a:cs typeface="Verdana"/>
            </a:endParaRPr>
          </a:p>
          <a:p>
            <a:pPr marL="12700" marR="5080">
              <a:lnSpc>
                <a:spcPct val="162500"/>
              </a:lnSpc>
            </a:pPr>
            <a:r>
              <a:rPr lang="en-IN" sz="2400" spc="-20" dirty="0" err="1">
                <a:solidFill>
                  <a:srgbClr val="2A9FBC"/>
                </a:solidFill>
                <a:latin typeface="Verdana"/>
                <a:cs typeface="Verdana"/>
              </a:rPr>
              <a:t>ScenarioContext.Current.Pending</a:t>
            </a:r>
            <a:r>
              <a:rPr lang="en-IN" sz="2400" spc="-20" dirty="0">
                <a:solidFill>
                  <a:srgbClr val="2A9FBC"/>
                </a:solidFill>
                <a:latin typeface="Verdana"/>
                <a:cs typeface="Verdana"/>
              </a:rPr>
              <a:t>();</a:t>
            </a:r>
          </a:p>
          <a:p>
            <a:pPr marL="12700" marR="5080">
              <a:lnSpc>
                <a:spcPct val="162500"/>
              </a:lnSpc>
            </a:pPr>
            <a:r>
              <a:rPr lang="en-IN" sz="2400" spc="-20" dirty="0">
                <a:solidFill>
                  <a:srgbClr val="2A9FBC"/>
                </a:solidFill>
                <a:latin typeface="Verdana"/>
                <a:cs typeface="Verdana"/>
              </a:rPr>
              <a:t>Write the Actual code and build the solution</a:t>
            </a:r>
          </a:p>
          <a:p>
            <a:pPr marL="12700" marR="5080">
              <a:lnSpc>
                <a:spcPct val="162500"/>
              </a:lnSpc>
            </a:pPr>
            <a:r>
              <a:rPr lang="en-IN" sz="2400" spc="-20" dirty="0">
                <a:solidFill>
                  <a:srgbClr val="2A9FBC"/>
                </a:solidFill>
                <a:latin typeface="Verdana"/>
                <a:cs typeface="Verdana"/>
              </a:rPr>
              <a:t>Test execution of our first scenario</a:t>
            </a:r>
          </a:p>
          <a:p>
            <a:pPr marL="12700" marR="5080">
              <a:lnSpc>
                <a:spcPct val="162500"/>
              </a:lnSpc>
            </a:pPr>
            <a:endParaRPr lang="en-IN" sz="2400" spc="-20" dirty="0">
              <a:solidFill>
                <a:srgbClr val="2A9FBC"/>
              </a:solidFill>
              <a:latin typeface="Verdana"/>
            </a:endParaRPr>
          </a:p>
        </p:txBody>
      </p:sp>
      <p:sp>
        <p:nvSpPr>
          <p:cNvPr id="7" name="object 7"/>
          <p:cNvSpPr txBox="1"/>
          <p:nvPr/>
        </p:nvSpPr>
        <p:spPr>
          <a:xfrm>
            <a:off x="842136" y="4848478"/>
            <a:ext cx="3077210" cy="878840"/>
          </a:xfrm>
          <a:prstGeom prst="rect">
            <a:avLst/>
          </a:prstGeom>
        </p:spPr>
        <p:txBody>
          <a:bodyPr vert="horz" wrap="square" lIns="0" tIns="12065" rIns="0" bIns="0" rtlCol="0">
            <a:spAutoFit/>
          </a:bodyPr>
          <a:lstStyle/>
          <a:p>
            <a:pPr marL="782320" marR="5080" indent="-770255">
              <a:lnSpc>
                <a:spcPct val="100000"/>
              </a:lnSpc>
              <a:spcBef>
                <a:spcPts val="95"/>
              </a:spcBef>
            </a:pPr>
            <a:r>
              <a:rPr sz="2800" spc="-175" dirty="0">
                <a:solidFill>
                  <a:srgbClr val="FFFFFF"/>
                </a:solidFill>
                <a:latin typeface="Arial Black"/>
                <a:cs typeface="Arial Black"/>
              </a:rPr>
              <a:t>Creating the First  </a:t>
            </a:r>
            <a:r>
              <a:rPr sz="2800" spc="-210" dirty="0">
                <a:solidFill>
                  <a:srgbClr val="FFFFFF"/>
                </a:solidFill>
                <a:latin typeface="Arial Black"/>
                <a:cs typeface="Arial Black"/>
              </a:rPr>
              <a:t>Scenario</a:t>
            </a:r>
            <a:endParaRPr sz="2800">
              <a:latin typeface="Arial Black"/>
              <a:cs typeface="Arial Black"/>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 dirty="0"/>
              <a:t>D</a:t>
            </a:r>
            <a:r>
              <a:rPr spc="-200" dirty="0"/>
              <a:t>emo</a:t>
            </a:r>
          </a:p>
        </p:txBody>
      </p:sp>
      <p:sp>
        <p:nvSpPr>
          <p:cNvPr id="4" name="object 4"/>
          <p:cNvSpPr txBox="1"/>
          <p:nvPr/>
        </p:nvSpPr>
        <p:spPr>
          <a:xfrm>
            <a:off x="986750" y="1926945"/>
            <a:ext cx="9436100" cy="4227195"/>
          </a:xfrm>
          <a:prstGeom prst="rect">
            <a:avLst/>
          </a:prstGeom>
        </p:spPr>
        <p:txBody>
          <a:bodyPr vert="horz" wrap="square" lIns="0" tIns="12700" rIns="0" bIns="0" rtlCol="0">
            <a:spAutoFit/>
          </a:bodyPr>
          <a:lstStyle/>
          <a:p>
            <a:pPr marL="4252595">
              <a:lnSpc>
                <a:spcPct val="100000"/>
              </a:lnSpc>
              <a:spcBef>
                <a:spcPts val="100"/>
              </a:spcBef>
            </a:pPr>
            <a:r>
              <a:rPr sz="2400" dirty="0">
                <a:solidFill>
                  <a:srgbClr val="2A9FBC"/>
                </a:solidFill>
                <a:latin typeface="Verdana"/>
                <a:cs typeface="Verdana"/>
              </a:rPr>
              <a:t>Run </a:t>
            </a:r>
            <a:r>
              <a:rPr sz="2400" spc="10" dirty="0">
                <a:solidFill>
                  <a:srgbClr val="2A9FBC"/>
                </a:solidFill>
                <a:latin typeface="Verdana"/>
                <a:cs typeface="Verdana"/>
              </a:rPr>
              <a:t>test </a:t>
            </a:r>
            <a:r>
              <a:rPr sz="2400" spc="30" dirty="0">
                <a:solidFill>
                  <a:srgbClr val="2A9FBC"/>
                </a:solidFill>
                <a:latin typeface="Verdana"/>
                <a:cs typeface="Verdana"/>
              </a:rPr>
              <a:t>with </a:t>
            </a:r>
            <a:r>
              <a:rPr sz="2400" spc="20" dirty="0">
                <a:solidFill>
                  <a:srgbClr val="2A9FBC"/>
                </a:solidFill>
                <a:latin typeface="Verdana"/>
                <a:cs typeface="Verdana"/>
              </a:rPr>
              <a:t>Test</a:t>
            </a:r>
            <a:r>
              <a:rPr sz="2400" spc="-550" dirty="0">
                <a:solidFill>
                  <a:srgbClr val="2A9FBC"/>
                </a:solidFill>
                <a:latin typeface="Verdana"/>
                <a:cs typeface="Verdana"/>
              </a:rPr>
              <a:t> </a:t>
            </a:r>
            <a:r>
              <a:rPr sz="2400" spc="30" dirty="0">
                <a:solidFill>
                  <a:srgbClr val="2A9FBC"/>
                </a:solidFill>
                <a:latin typeface="Verdana"/>
                <a:cs typeface="Verdana"/>
              </a:rPr>
              <a:t>Explorer</a:t>
            </a:r>
            <a:endParaRPr sz="2400" dirty="0">
              <a:latin typeface="Verdana"/>
              <a:cs typeface="Verdana"/>
            </a:endParaRPr>
          </a:p>
          <a:p>
            <a:pPr marL="4252595" marR="5080">
              <a:lnSpc>
                <a:spcPct val="162500"/>
              </a:lnSpc>
            </a:pPr>
            <a:r>
              <a:rPr sz="2400" spc="95" dirty="0">
                <a:solidFill>
                  <a:srgbClr val="2A9FBC"/>
                </a:solidFill>
                <a:latin typeface="Verdana"/>
                <a:cs typeface="Verdana"/>
              </a:rPr>
              <a:t>Adding </a:t>
            </a:r>
            <a:r>
              <a:rPr sz="2400" spc="30" dirty="0">
                <a:solidFill>
                  <a:srgbClr val="2A9FBC"/>
                </a:solidFill>
                <a:latin typeface="Verdana"/>
                <a:cs typeface="Verdana"/>
              </a:rPr>
              <a:t>breakpoint </a:t>
            </a:r>
            <a:r>
              <a:rPr sz="2400" spc="-5" dirty="0">
                <a:solidFill>
                  <a:srgbClr val="2A9FBC"/>
                </a:solidFill>
                <a:latin typeface="Verdana"/>
                <a:cs typeface="Verdana"/>
              </a:rPr>
              <a:t>in </a:t>
            </a:r>
            <a:r>
              <a:rPr sz="2400" spc="65" dirty="0">
                <a:solidFill>
                  <a:srgbClr val="2A9FBC"/>
                </a:solidFill>
                <a:latin typeface="Verdana"/>
                <a:cs typeface="Verdana"/>
              </a:rPr>
              <a:t>When </a:t>
            </a:r>
            <a:r>
              <a:rPr sz="2400" spc="30" dirty="0">
                <a:solidFill>
                  <a:srgbClr val="2A9FBC"/>
                </a:solidFill>
                <a:latin typeface="Verdana"/>
                <a:cs typeface="Verdana"/>
              </a:rPr>
              <a:t>step  </a:t>
            </a:r>
            <a:r>
              <a:rPr sz="2400" spc="50" dirty="0">
                <a:solidFill>
                  <a:srgbClr val="2A9FBC"/>
                </a:solidFill>
                <a:latin typeface="Verdana"/>
                <a:cs typeface="Verdana"/>
              </a:rPr>
              <a:t>Debugging </a:t>
            </a:r>
            <a:r>
              <a:rPr sz="2400" spc="20" dirty="0">
                <a:solidFill>
                  <a:srgbClr val="2A9FBC"/>
                </a:solidFill>
                <a:latin typeface="Verdana"/>
                <a:cs typeface="Verdana"/>
              </a:rPr>
              <a:t>from Test </a:t>
            </a:r>
            <a:r>
              <a:rPr sz="2400" spc="30" dirty="0">
                <a:solidFill>
                  <a:srgbClr val="2A9FBC"/>
                </a:solidFill>
                <a:latin typeface="Verdana"/>
                <a:cs typeface="Verdana"/>
              </a:rPr>
              <a:t>Explorer  </a:t>
            </a:r>
            <a:r>
              <a:rPr sz="2400" spc="20" dirty="0">
                <a:solidFill>
                  <a:srgbClr val="2A9FBC"/>
                </a:solidFill>
                <a:latin typeface="Verdana"/>
                <a:cs typeface="Verdana"/>
              </a:rPr>
              <a:t>Using breakpoints </a:t>
            </a:r>
            <a:r>
              <a:rPr sz="2400" spc="-5" dirty="0">
                <a:solidFill>
                  <a:srgbClr val="2A9FBC"/>
                </a:solidFill>
                <a:latin typeface="Verdana"/>
                <a:cs typeface="Verdana"/>
              </a:rPr>
              <a:t>in </a:t>
            </a:r>
            <a:r>
              <a:rPr sz="2400" spc="10" dirty="0">
                <a:solidFill>
                  <a:srgbClr val="2A9FBC"/>
                </a:solidFill>
                <a:latin typeface="Verdana"/>
                <a:cs typeface="Verdana"/>
              </a:rPr>
              <a:t>scenarios  </a:t>
            </a:r>
            <a:r>
              <a:rPr sz="2400" spc="15" dirty="0">
                <a:solidFill>
                  <a:srgbClr val="2A9FBC"/>
                </a:solidFill>
                <a:latin typeface="Verdana"/>
                <a:cs typeface="Verdana"/>
              </a:rPr>
              <a:t>Step</a:t>
            </a:r>
            <a:r>
              <a:rPr sz="2400" spc="-120" dirty="0">
                <a:solidFill>
                  <a:srgbClr val="2A9FBC"/>
                </a:solidFill>
                <a:latin typeface="Verdana"/>
                <a:cs typeface="Verdana"/>
              </a:rPr>
              <a:t> </a:t>
            </a:r>
            <a:r>
              <a:rPr sz="2400" spc="35" dirty="0">
                <a:solidFill>
                  <a:srgbClr val="2A9FBC"/>
                </a:solidFill>
                <a:latin typeface="Verdana"/>
                <a:cs typeface="Verdana"/>
              </a:rPr>
              <a:t>into</a:t>
            </a:r>
            <a:r>
              <a:rPr sz="2400" spc="-120" dirty="0">
                <a:solidFill>
                  <a:srgbClr val="2A9FBC"/>
                </a:solidFill>
                <a:latin typeface="Verdana"/>
                <a:cs typeface="Verdana"/>
              </a:rPr>
              <a:t> </a:t>
            </a:r>
            <a:r>
              <a:rPr sz="2400" spc="90" dirty="0">
                <a:solidFill>
                  <a:srgbClr val="2A9FBC"/>
                </a:solidFill>
                <a:latin typeface="Verdana"/>
                <a:cs typeface="Verdana"/>
              </a:rPr>
              <a:t>code</a:t>
            </a:r>
            <a:r>
              <a:rPr sz="2400" spc="-120" dirty="0">
                <a:solidFill>
                  <a:srgbClr val="2A9FBC"/>
                </a:solidFill>
                <a:latin typeface="Verdana"/>
                <a:cs typeface="Verdana"/>
              </a:rPr>
              <a:t> </a:t>
            </a:r>
            <a:r>
              <a:rPr sz="2400" spc="20" dirty="0">
                <a:solidFill>
                  <a:srgbClr val="2A9FBC"/>
                </a:solidFill>
                <a:latin typeface="Verdana"/>
                <a:cs typeface="Verdana"/>
              </a:rPr>
              <a:t>from</a:t>
            </a:r>
            <a:r>
              <a:rPr sz="2400" spc="-120" dirty="0">
                <a:solidFill>
                  <a:srgbClr val="2A9FBC"/>
                </a:solidFill>
                <a:latin typeface="Verdana"/>
                <a:cs typeface="Verdana"/>
              </a:rPr>
              <a:t> </a:t>
            </a:r>
            <a:r>
              <a:rPr sz="2400" spc="15" dirty="0">
                <a:solidFill>
                  <a:srgbClr val="2A9FBC"/>
                </a:solidFill>
                <a:latin typeface="Verdana"/>
                <a:cs typeface="Verdana"/>
              </a:rPr>
              <a:t>scenario</a:t>
            </a:r>
            <a:r>
              <a:rPr sz="2400" spc="-120" dirty="0">
                <a:solidFill>
                  <a:srgbClr val="2A9FBC"/>
                </a:solidFill>
                <a:latin typeface="Verdana"/>
                <a:cs typeface="Verdana"/>
              </a:rPr>
              <a:t> </a:t>
            </a:r>
            <a:r>
              <a:rPr sz="2400" spc="15" dirty="0">
                <a:solidFill>
                  <a:srgbClr val="2A9FBC"/>
                </a:solidFill>
                <a:latin typeface="Verdana"/>
                <a:cs typeface="Verdana"/>
              </a:rPr>
              <a:t>text</a:t>
            </a:r>
            <a:endParaRPr sz="2400" dirty="0">
              <a:latin typeface="Verdana"/>
              <a:cs typeface="Verdana"/>
            </a:endParaRPr>
          </a:p>
          <a:p>
            <a:pPr marL="12065" marR="6652895" indent="1270" algn="ctr">
              <a:lnSpc>
                <a:spcPct val="100000"/>
              </a:lnSpc>
              <a:spcBef>
                <a:spcPts val="1400"/>
              </a:spcBef>
            </a:pPr>
            <a:r>
              <a:rPr sz="2800" spc="-150" dirty="0">
                <a:solidFill>
                  <a:srgbClr val="FFFFFF"/>
                </a:solidFill>
                <a:latin typeface="Arial Black"/>
                <a:cs typeface="Arial Black"/>
              </a:rPr>
              <a:t>Running and  </a:t>
            </a:r>
            <a:r>
              <a:rPr sz="2800" spc="-100" dirty="0">
                <a:solidFill>
                  <a:srgbClr val="FFFFFF"/>
                </a:solidFill>
                <a:latin typeface="Arial Black"/>
                <a:cs typeface="Arial Black"/>
              </a:rPr>
              <a:t>Debugging</a:t>
            </a:r>
            <a:r>
              <a:rPr sz="2800" spc="-150" dirty="0">
                <a:solidFill>
                  <a:srgbClr val="FFFFFF"/>
                </a:solidFill>
                <a:latin typeface="Arial Black"/>
                <a:cs typeface="Arial Black"/>
              </a:rPr>
              <a:t> </a:t>
            </a:r>
            <a:r>
              <a:rPr sz="2800" spc="-325" dirty="0">
                <a:solidFill>
                  <a:srgbClr val="FFFFFF"/>
                </a:solidFill>
                <a:latin typeface="Arial Black"/>
                <a:cs typeface="Arial Black"/>
              </a:rPr>
              <a:t>Test  </a:t>
            </a:r>
            <a:r>
              <a:rPr sz="2800" spc="-220" dirty="0">
                <a:solidFill>
                  <a:srgbClr val="FFFFFF"/>
                </a:solidFill>
                <a:latin typeface="Arial Black"/>
                <a:cs typeface="Arial Black"/>
              </a:rPr>
              <a:t>Scenarios</a:t>
            </a:r>
            <a:endParaRPr sz="2800" dirty="0">
              <a:latin typeface="Arial Black"/>
              <a:cs typeface="Arial Black"/>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673610" cy="3048986"/>
          </a:xfrm>
        </p:spPr>
        <p:txBody>
          <a:bodyPr>
            <a:normAutofit fontScale="90000"/>
          </a:bodyPr>
          <a:lstStyle/>
          <a:p>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Writing a new Scenario</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err="1">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Scenario</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 </a:t>
            </a:r>
            <a:r>
              <a:rPr lang="en-US"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Credit card should become active after the creation</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1526573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pc="15" dirty="0"/>
              <a:t>D</a:t>
            </a:r>
            <a:r>
              <a:rPr spc="-200" dirty="0"/>
              <a:t>emo</a:t>
            </a:r>
          </a:p>
        </p:txBody>
      </p:sp>
      <p:sp>
        <p:nvSpPr>
          <p:cNvPr id="4" name="object 4"/>
          <p:cNvSpPr txBox="1"/>
          <p:nvPr/>
        </p:nvSpPr>
        <p:spPr>
          <a:xfrm>
            <a:off x="4763322" y="827633"/>
            <a:ext cx="7230410" cy="4594528"/>
          </a:xfrm>
          <a:prstGeom prst="rect">
            <a:avLst/>
          </a:prstGeom>
        </p:spPr>
        <p:txBody>
          <a:bodyPr vert="horz" wrap="square" lIns="0" tIns="12700" rIns="0" bIns="0" rtlCol="0">
            <a:spAutoFit/>
          </a:bodyPr>
          <a:lstStyle/>
          <a:p>
            <a:pPr marL="12700">
              <a:lnSpc>
                <a:spcPct val="100000"/>
              </a:lnSpc>
              <a:spcBef>
                <a:spcPts val="100"/>
              </a:spcBef>
            </a:pPr>
            <a:r>
              <a:rPr sz="2400" spc="160" dirty="0">
                <a:solidFill>
                  <a:srgbClr val="2A9FBC"/>
                </a:solidFill>
                <a:latin typeface="Verdana"/>
                <a:cs typeface="Verdana"/>
              </a:rPr>
              <a:t>Add </a:t>
            </a:r>
            <a:r>
              <a:rPr sz="2400" spc="30" dirty="0">
                <a:solidFill>
                  <a:srgbClr val="2A9FBC"/>
                </a:solidFill>
                <a:latin typeface="Verdana"/>
                <a:cs typeface="Verdana"/>
              </a:rPr>
              <a:t>new</a:t>
            </a:r>
            <a:r>
              <a:rPr sz="2400" spc="-395" dirty="0">
                <a:solidFill>
                  <a:srgbClr val="2A9FBC"/>
                </a:solidFill>
                <a:latin typeface="Verdana"/>
                <a:cs typeface="Verdana"/>
              </a:rPr>
              <a:t> </a:t>
            </a:r>
            <a:r>
              <a:rPr sz="2400" spc="10" dirty="0">
                <a:solidFill>
                  <a:srgbClr val="2A9FBC"/>
                </a:solidFill>
                <a:latin typeface="Verdana"/>
                <a:cs typeface="Verdana"/>
              </a:rPr>
              <a:t>scenarios</a:t>
            </a:r>
            <a:endParaRPr sz="2400" dirty="0">
              <a:latin typeface="Verdana"/>
              <a:cs typeface="Verdana"/>
            </a:endParaRPr>
          </a:p>
          <a:p>
            <a:pPr marL="298450" indent="-285750">
              <a:lnSpc>
                <a:spcPct val="100000"/>
              </a:lnSpc>
              <a:spcBef>
                <a:spcPts val="1800"/>
              </a:spcBef>
              <a:buFont typeface="Arial" panose="020B0604020202020204" pitchFamily="34" charset="0"/>
              <a:buChar char="•"/>
            </a:pPr>
            <a:r>
              <a:rPr lang="en-US" sz="1800" dirty="0">
                <a:solidFill>
                  <a:srgbClr val="000000"/>
                </a:solidFill>
                <a:latin typeface="Consolas" panose="020B0609020204030204" pitchFamily="49" charset="0"/>
              </a:rPr>
              <a:t>Initial credit card's balance should be equal to the limit</a:t>
            </a:r>
          </a:p>
          <a:p>
            <a:pPr marL="298450" indent="-285750">
              <a:lnSpc>
                <a:spcPct val="100000"/>
              </a:lnSpc>
              <a:spcBef>
                <a:spcPts val="1800"/>
              </a:spcBef>
              <a:buFont typeface="Arial" panose="020B0604020202020204" pitchFamily="34" charset="0"/>
              <a:buChar char="•"/>
            </a:pPr>
            <a:r>
              <a:rPr lang="en-US" sz="1800" dirty="0">
                <a:solidFill>
                  <a:srgbClr val="000000"/>
                </a:solidFill>
                <a:latin typeface="Consolas" panose="020B0609020204030204" pitchFamily="49" charset="0"/>
              </a:rPr>
              <a:t>Initial credit card outstanding amount should be 0</a:t>
            </a:r>
          </a:p>
          <a:p>
            <a:pPr marL="12700">
              <a:lnSpc>
                <a:spcPct val="100000"/>
              </a:lnSpc>
              <a:spcBef>
                <a:spcPts val="1800"/>
              </a:spcBef>
            </a:pPr>
            <a:r>
              <a:rPr sz="2400" spc="80" dirty="0">
                <a:solidFill>
                  <a:srgbClr val="2A9FBC"/>
                </a:solidFill>
                <a:latin typeface="Verdana"/>
                <a:cs typeface="Verdana"/>
              </a:rPr>
              <a:t>Copy </a:t>
            </a:r>
            <a:r>
              <a:rPr sz="2400" spc="10" dirty="0">
                <a:solidFill>
                  <a:srgbClr val="2A9FBC"/>
                </a:solidFill>
                <a:latin typeface="Verdana"/>
                <a:cs typeface="Verdana"/>
              </a:rPr>
              <a:t>steps </a:t>
            </a:r>
            <a:r>
              <a:rPr sz="2400" spc="75" dirty="0">
                <a:solidFill>
                  <a:srgbClr val="2A9FBC"/>
                </a:solidFill>
                <a:latin typeface="Verdana"/>
                <a:cs typeface="Verdana"/>
              </a:rPr>
              <a:t>to</a:t>
            </a:r>
            <a:r>
              <a:rPr sz="2400" spc="-515" dirty="0">
                <a:solidFill>
                  <a:srgbClr val="2A9FBC"/>
                </a:solidFill>
                <a:latin typeface="Verdana"/>
                <a:cs typeface="Verdana"/>
              </a:rPr>
              <a:t> </a:t>
            </a:r>
            <a:r>
              <a:rPr sz="2400" spc="55" dirty="0">
                <a:solidFill>
                  <a:srgbClr val="2A9FBC"/>
                </a:solidFill>
                <a:latin typeface="Verdana"/>
                <a:cs typeface="Verdana"/>
              </a:rPr>
              <a:t>clipboard  </a:t>
            </a:r>
            <a:endParaRPr lang="en-IN" sz="2400" spc="55" dirty="0">
              <a:solidFill>
                <a:srgbClr val="2A9FBC"/>
              </a:solidFill>
              <a:latin typeface="Verdana"/>
              <a:cs typeface="Verdana"/>
            </a:endParaRPr>
          </a:p>
          <a:p>
            <a:pPr marL="12700">
              <a:lnSpc>
                <a:spcPct val="100000"/>
              </a:lnSpc>
              <a:spcBef>
                <a:spcPts val="1800"/>
              </a:spcBef>
            </a:pPr>
            <a:r>
              <a:rPr sz="2400" spc="30" dirty="0">
                <a:solidFill>
                  <a:srgbClr val="2A9FBC"/>
                </a:solidFill>
                <a:latin typeface="Verdana"/>
                <a:cs typeface="Verdana"/>
              </a:rPr>
              <a:t>Remove</a:t>
            </a:r>
            <a:r>
              <a:rPr sz="2400" spc="-150" dirty="0">
                <a:solidFill>
                  <a:srgbClr val="2A9FBC"/>
                </a:solidFill>
                <a:latin typeface="Verdana"/>
                <a:cs typeface="Verdana"/>
              </a:rPr>
              <a:t> </a:t>
            </a:r>
            <a:r>
              <a:rPr sz="2400" spc="-5" dirty="0">
                <a:solidFill>
                  <a:srgbClr val="2A9FBC"/>
                </a:solidFill>
                <a:latin typeface="Verdana"/>
                <a:cs typeface="Verdana"/>
              </a:rPr>
              <a:t>parameters</a:t>
            </a:r>
            <a:endParaRPr sz="2400" dirty="0">
              <a:latin typeface="Verdana"/>
              <a:cs typeface="Verdana"/>
            </a:endParaRPr>
          </a:p>
          <a:p>
            <a:pPr marL="12700" marR="2245995">
              <a:lnSpc>
                <a:spcPct val="162500"/>
              </a:lnSpc>
            </a:pPr>
            <a:r>
              <a:rPr sz="2400" spc="15" dirty="0">
                <a:solidFill>
                  <a:srgbClr val="2A9FBC"/>
                </a:solidFill>
                <a:latin typeface="Verdana"/>
                <a:cs typeface="Verdana"/>
              </a:rPr>
              <a:t>Hand </a:t>
            </a:r>
            <a:r>
              <a:rPr sz="2400" spc="30" dirty="0">
                <a:solidFill>
                  <a:srgbClr val="2A9FBC"/>
                </a:solidFill>
                <a:latin typeface="Verdana"/>
                <a:cs typeface="Verdana"/>
              </a:rPr>
              <a:t>write step</a:t>
            </a:r>
            <a:r>
              <a:rPr sz="2400" spc="-459" dirty="0">
                <a:solidFill>
                  <a:srgbClr val="2A9FBC"/>
                </a:solidFill>
                <a:latin typeface="Verdana"/>
                <a:cs typeface="Verdana"/>
              </a:rPr>
              <a:t> </a:t>
            </a:r>
            <a:r>
              <a:rPr sz="2400" spc="25" dirty="0">
                <a:solidFill>
                  <a:srgbClr val="2A9FBC"/>
                </a:solidFill>
                <a:latin typeface="Verdana"/>
                <a:cs typeface="Verdana"/>
              </a:rPr>
              <a:t>definitions  </a:t>
            </a:r>
            <a:r>
              <a:rPr sz="2400" spc="160" dirty="0">
                <a:solidFill>
                  <a:srgbClr val="2A9FBC"/>
                </a:solidFill>
                <a:latin typeface="Verdana"/>
                <a:cs typeface="Verdana"/>
              </a:rPr>
              <a:t>Add </a:t>
            </a:r>
            <a:r>
              <a:rPr sz="2400" spc="10" dirty="0">
                <a:solidFill>
                  <a:srgbClr val="2A9FBC"/>
                </a:solidFill>
                <a:latin typeface="Verdana"/>
                <a:cs typeface="Verdana"/>
              </a:rPr>
              <a:t>test </a:t>
            </a:r>
            <a:r>
              <a:rPr sz="2400" spc="15" dirty="0">
                <a:solidFill>
                  <a:srgbClr val="2A9FBC"/>
                </a:solidFill>
                <a:latin typeface="Verdana"/>
                <a:cs typeface="Verdana"/>
              </a:rPr>
              <a:t>automation </a:t>
            </a:r>
            <a:r>
              <a:rPr sz="2400" spc="90" dirty="0">
                <a:solidFill>
                  <a:srgbClr val="2A9FBC"/>
                </a:solidFill>
                <a:latin typeface="Verdana"/>
                <a:cs typeface="Verdana"/>
              </a:rPr>
              <a:t>code  </a:t>
            </a:r>
            <a:endParaRPr lang="en-IN" sz="2400" spc="90" dirty="0">
              <a:solidFill>
                <a:srgbClr val="2A9FBC"/>
              </a:solidFill>
              <a:latin typeface="Verdana"/>
              <a:cs typeface="Verdana"/>
            </a:endParaRPr>
          </a:p>
          <a:p>
            <a:pPr marL="12700" marR="2245995">
              <a:lnSpc>
                <a:spcPct val="162500"/>
              </a:lnSpc>
            </a:pPr>
            <a:r>
              <a:rPr sz="2400" dirty="0">
                <a:solidFill>
                  <a:srgbClr val="2A9FBC"/>
                </a:solidFill>
                <a:latin typeface="Verdana"/>
                <a:cs typeface="Verdana"/>
              </a:rPr>
              <a:t>Run </a:t>
            </a:r>
            <a:r>
              <a:rPr sz="2400" spc="30" dirty="0">
                <a:solidFill>
                  <a:srgbClr val="2A9FBC"/>
                </a:solidFill>
                <a:latin typeface="Verdana"/>
                <a:cs typeface="Verdana"/>
              </a:rPr>
              <a:t>new</a:t>
            </a:r>
            <a:r>
              <a:rPr sz="2400" spc="-260" dirty="0">
                <a:solidFill>
                  <a:srgbClr val="2A9FBC"/>
                </a:solidFill>
                <a:latin typeface="Verdana"/>
                <a:cs typeface="Verdana"/>
              </a:rPr>
              <a:t> </a:t>
            </a:r>
            <a:r>
              <a:rPr sz="2400" spc="-5" dirty="0">
                <a:solidFill>
                  <a:srgbClr val="2A9FBC"/>
                </a:solidFill>
                <a:latin typeface="Verdana"/>
                <a:cs typeface="Verdana"/>
              </a:rPr>
              <a:t>tests</a:t>
            </a:r>
            <a:endParaRPr sz="2400" dirty="0">
              <a:latin typeface="Verdana"/>
              <a:cs typeface="Verdana"/>
            </a:endParaRPr>
          </a:p>
        </p:txBody>
      </p:sp>
      <p:sp>
        <p:nvSpPr>
          <p:cNvPr id="5" name="object 5"/>
          <p:cNvSpPr txBox="1"/>
          <p:nvPr/>
        </p:nvSpPr>
        <p:spPr>
          <a:xfrm>
            <a:off x="775111" y="4848478"/>
            <a:ext cx="3213100" cy="878840"/>
          </a:xfrm>
          <a:prstGeom prst="rect">
            <a:avLst/>
          </a:prstGeom>
        </p:spPr>
        <p:txBody>
          <a:bodyPr vert="horz" wrap="square" lIns="0" tIns="12065" rIns="0" bIns="0" rtlCol="0">
            <a:spAutoFit/>
          </a:bodyPr>
          <a:lstStyle/>
          <a:p>
            <a:pPr marL="760730" marR="5080" indent="-748665">
              <a:lnSpc>
                <a:spcPct val="100000"/>
              </a:lnSpc>
              <a:spcBef>
                <a:spcPts val="95"/>
              </a:spcBef>
            </a:pPr>
            <a:r>
              <a:rPr sz="2800" spc="-85" dirty="0">
                <a:solidFill>
                  <a:srgbClr val="FFFFFF"/>
                </a:solidFill>
                <a:latin typeface="Arial Black"/>
                <a:cs typeface="Arial Black"/>
              </a:rPr>
              <a:t>Adding</a:t>
            </a:r>
            <a:r>
              <a:rPr sz="2800" spc="-160" dirty="0">
                <a:solidFill>
                  <a:srgbClr val="FFFFFF"/>
                </a:solidFill>
                <a:latin typeface="Arial Black"/>
                <a:cs typeface="Arial Black"/>
              </a:rPr>
              <a:t> </a:t>
            </a:r>
            <a:r>
              <a:rPr sz="2800" spc="-145" dirty="0">
                <a:solidFill>
                  <a:srgbClr val="FFFFFF"/>
                </a:solidFill>
                <a:latin typeface="Arial Black"/>
                <a:cs typeface="Arial Black"/>
              </a:rPr>
              <a:t>Additional  </a:t>
            </a:r>
            <a:r>
              <a:rPr sz="2800" spc="-220" dirty="0">
                <a:solidFill>
                  <a:srgbClr val="FFFFFF"/>
                </a:solidFill>
                <a:latin typeface="Arial Black"/>
                <a:cs typeface="Arial Black"/>
              </a:rPr>
              <a:t>Scenarios</a:t>
            </a:r>
            <a:endParaRPr sz="2800">
              <a:latin typeface="Arial Black"/>
              <a:cs typeface="Arial Black"/>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49" y="812799"/>
            <a:ext cx="11045923" cy="4362515"/>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Generate step definition</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2. Dev Code linking</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3. Debug and Execute the newly added scenarios</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337961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12"/>
            <a:ext cx="10363200" cy="1005254"/>
          </a:xfrm>
        </p:spPr>
        <p:txBody>
          <a:bodyPr>
            <a:noAutofit/>
          </a:bodyPr>
          <a:lstStyle/>
          <a:p>
            <a:br>
              <a:rPr lang="en-IN" b="1" i="0" dirty="0">
                <a:solidFill>
                  <a:srgbClr val="4A4A4A"/>
                </a:solidFill>
                <a:effectLst/>
                <a:latin typeface="open sans" panose="020B0606030504020204" pitchFamily="34" charset="0"/>
              </a:rPr>
            </a:br>
            <a:r>
              <a:rPr lang="en-IN" dirty="0"/>
              <a:t>Drawbacks of TDD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lvl="1"/>
            <a:endParaRPr lang="en-US" sz="2800" dirty="0"/>
          </a:p>
          <a:p>
            <a:pPr lvl="1"/>
            <a:endParaRPr lang="en-US" sz="2800" dirty="0"/>
          </a:p>
          <a:p>
            <a:pPr lvl="1"/>
            <a:r>
              <a:rPr lang="en-US" sz="2800" dirty="0"/>
              <a:t>Partial adoption</a:t>
            </a:r>
          </a:p>
          <a:p>
            <a:pPr lvl="1"/>
            <a:r>
              <a:rPr lang="en-US" sz="2800" dirty="0"/>
              <a:t>Poor maintenance of the test suite </a:t>
            </a:r>
          </a:p>
          <a:p>
            <a:pPr lvl="1"/>
            <a:r>
              <a:rPr lang="en-US" sz="2800" dirty="0"/>
              <a:t>Developer can consider it as a waste of time</a:t>
            </a:r>
          </a:p>
          <a:p>
            <a:pPr lvl="1"/>
            <a:r>
              <a:rPr lang="en-US" sz="2800" dirty="0"/>
              <a:t>Test become part of the maintenance overhead of a project</a:t>
            </a:r>
          </a:p>
          <a:p>
            <a:pPr lvl="1"/>
            <a:r>
              <a:rPr lang="en-US" sz="2800" dirty="0"/>
              <a:t>Rewrite the test when requirements change</a:t>
            </a:r>
          </a:p>
          <a:p>
            <a:pPr lvl="1"/>
            <a:r>
              <a:rPr lang="en-US" sz="2800" dirty="0"/>
              <a:t>Writing tests that are too large or coarse-grained</a:t>
            </a:r>
          </a:p>
          <a:p>
            <a:pPr lvl="1"/>
            <a:endParaRPr lang="en-US" sz="2000" b="0" i="0" dirty="0">
              <a:solidFill>
                <a:srgbClr val="212529"/>
              </a:solidFill>
              <a:effectLst/>
              <a:latin typeface="open sans" panose="020B0606030504020204" pitchFamily="34" charset="0"/>
            </a:endParaRPr>
          </a:p>
          <a:p>
            <a:pPr lvl="1"/>
            <a:endParaRPr lang="en-US" sz="2800" dirty="0"/>
          </a:p>
          <a:p>
            <a:pPr marL="457200" lvl="1" indent="0">
              <a:buNone/>
            </a:pPr>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7</a:t>
            </a:fld>
            <a:endParaRPr lang="en-US"/>
          </a:p>
        </p:txBody>
      </p:sp>
    </p:spTree>
    <p:extLst>
      <p:ext uri="{BB962C8B-B14F-4D97-AF65-F5344CB8AC3E}">
        <p14:creationId xmlns:p14="http://schemas.microsoft.com/office/powerpoint/2010/main" val="44364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 dirty="0"/>
              <a:t>D</a:t>
            </a:r>
            <a:r>
              <a:rPr spc="-200" dirty="0"/>
              <a:t>emo</a:t>
            </a:r>
          </a:p>
        </p:txBody>
      </p:sp>
      <p:sp>
        <p:nvSpPr>
          <p:cNvPr id="4" name="object 4"/>
          <p:cNvSpPr txBox="1">
            <a:spLocks noGrp="1"/>
          </p:cNvSpPr>
          <p:nvPr>
            <p:ph type="body" idx="1"/>
          </p:nvPr>
        </p:nvSpPr>
        <p:spPr>
          <a:xfrm>
            <a:off x="838200" y="1434287"/>
            <a:ext cx="11353800" cy="5449953"/>
          </a:xfrm>
          <a:prstGeom prst="rect">
            <a:avLst/>
          </a:prstGeom>
        </p:spPr>
        <p:txBody>
          <a:bodyPr vert="horz" wrap="square" lIns="0" tIns="12700" rIns="0" bIns="0" rtlCol="0">
            <a:spAutoFit/>
          </a:bodyPr>
          <a:lstStyle/>
          <a:p>
            <a:pPr marL="3904615" indent="0">
              <a:lnSpc>
                <a:spcPct val="100000"/>
              </a:lnSpc>
              <a:spcBef>
                <a:spcPts val="100"/>
              </a:spcBef>
              <a:buNone/>
            </a:pPr>
            <a:r>
              <a:rPr sz="2400" spc="160" dirty="0">
                <a:solidFill>
                  <a:srgbClr val="2A9FBC"/>
                </a:solidFill>
                <a:latin typeface="Verdana"/>
              </a:rPr>
              <a:t>Duplication in scenarios</a:t>
            </a:r>
          </a:p>
          <a:p>
            <a:pPr marL="3904615" marR="5080" indent="0">
              <a:lnSpc>
                <a:spcPct val="162500"/>
              </a:lnSpc>
              <a:buNone/>
            </a:pPr>
            <a:r>
              <a:rPr sz="2400" spc="160" dirty="0">
                <a:solidFill>
                  <a:srgbClr val="2A9FBC"/>
                </a:solidFill>
                <a:latin typeface="Verdana"/>
              </a:rPr>
              <a:t>Scenario steps differ only by data</a:t>
            </a:r>
            <a:endParaRPr lang="en-IN" sz="2400" spc="160" dirty="0">
              <a:solidFill>
                <a:srgbClr val="2A9FBC"/>
              </a:solidFill>
              <a:latin typeface="Verdana"/>
            </a:endParaRPr>
          </a:p>
          <a:p>
            <a:pPr marL="3904615" marR="5080" indent="0">
              <a:lnSpc>
                <a:spcPct val="162500"/>
              </a:lnSpc>
              <a:buNone/>
            </a:pPr>
            <a:r>
              <a:rPr lang="en-IN" sz="2400" spc="160" dirty="0">
                <a:solidFill>
                  <a:srgbClr val="2A9FBC"/>
                </a:solidFill>
                <a:latin typeface="Verdana"/>
              </a:rPr>
              <a:t>C</a:t>
            </a:r>
            <a:r>
              <a:rPr sz="2400" spc="160" dirty="0">
                <a:solidFill>
                  <a:srgbClr val="2A9FBC"/>
                </a:solidFill>
                <a:latin typeface="Verdana"/>
              </a:rPr>
              <a:t>ode</a:t>
            </a:r>
            <a:r>
              <a:rPr lang="en-IN" sz="2400" spc="160" dirty="0">
                <a:solidFill>
                  <a:srgbClr val="2A9FBC"/>
                </a:solidFill>
                <a:latin typeface="Verdana"/>
              </a:rPr>
              <a:t> </a:t>
            </a:r>
            <a:r>
              <a:rPr sz="2400" spc="160" dirty="0">
                <a:solidFill>
                  <a:srgbClr val="2A9FBC"/>
                </a:solidFill>
                <a:latin typeface="Verdana"/>
              </a:rPr>
              <a:t>parameterized </a:t>
            </a:r>
            <a:r>
              <a:rPr lang="en-IN" sz="2400" spc="160" dirty="0">
                <a:solidFill>
                  <a:srgbClr val="2A9FBC"/>
                </a:solidFill>
                <a:latin typeface="Verdana"/>
              </a:rPr>
              <a:t>shared </a:t>
            </a:r>
            <a:r>
              <a:rPr sz="2400" spc="160" dirty="0">
                <a:solidFill>
                  <a:srgbClr val="2A9FBC"/>
                </a:solidFill>
                <a:latin typeface="Verdana"/>
              </a:rPr>
              <a:t>steps</a:t>
            </a:r>
            <a:endParaRPr lang="en-IN" sz="2400" spc="160" dirty="0">
              <a:solidFill>
                <a:srgbClr val="2A9FBC"/>
              </a:solidFill>
              <a:latin typeface="Verdana"/>
            </a:endParaRPr>
          </a:p>
          <a:p>
            <a:pPr marL="3904615" marR="5080" indent="0">
              <a:lnSpc>
                <a:spcPct val="162500"/>
              </a:lnSpc>
              <a:buNone/>
            </a:pPr>
            <a:r>
              <a:rPr lang="en-IN" sz="2400" spc="160" dirty="0">
                <a:solidFill>
                  <a:srgbClr val="2A9FBC"/>
                </a:solidFill>
                <a:latin typeface="Verdana"/>
              </a:rPr>
              <a:t>Using the ‘AND’ keyword</a:t>
            </a:r>
          </a:p>
          <a:p>
            <a:pPr marL="3904615" marR="5080" indent="0">
              <a:lnSpc>
                <a:spcPct val="162500"/>
              </a:lnSpc>
              <a:buNone/>
            </a:pPr>
            <a:endParaRPr sz="2400" spc="160" dirty="0">
              <a:solidFill>
                <a:srgbClr val="2A9FBC"/>
              </a:solidFill>
              <a:latin typeface="Verdana"/>
            </a:endParaRPr>
          </a:p>
          <a:p>
            <a:pPr>
              <a:lnSpc>
                <a:spcPct val="100000"/>
              </a:lnSpc>
              <a:spcBef>
                <a:spcPts val="30"/>
              </a:spcBef>
            </a:pPr>
            <a:endParaRPr sz="3050" dirty="0"/>
          </a:p>
          <a:p>
            <a:pPr marL="12700" marR="7131684" indent="0">
              <a:lnSpc>
                <a:spcPct val="100000"/>
              </a:lnSpc>
              <a:buNone/>
            </a:pPr>
            <a:endParaRPr lang="en-IN" sz="2800" spc="-200" dirty="0">
              <a:solidFill>
                <a:srgbClr val="FFFFFF"/>
              </a:solidFill>
              <a:latin typeface="Arial Black"/>
              <a:cs typeface="Arial Black"/>
            </a:endParaRPr>
          </a:p>
          <a:p>
            <a:pPr marL="12700" marR="7131684" indent="0">
              <a:lnSpc>
                <a:spcPct val="100000"/>
              </a:lnSpc>
              <a:buNone/>
            </a:pPr>
            <a:r>
              <a:rPr sz="2800" spc="-200" dirty="0">
                <a:solidFill>
                  <a:srgbClr val="FFFFFF"/>
                </a:solidFill>
                <a:latin typeface="Arial Black"/>
                <a:cs typeface="Arial Black"/>
              </a:rPr>
              <a:t>Reviewing </a:t>
            </a:r>
            <a:endParaRPr lang="en-IN" sz="2800" spc="-200" dirty="0">
              <a:solidFill>
                <a:srgbClr val="FFFFFF"/>
              </a:solidFill>
              <a:latin typeface="Arial Black"/>
              <a:cs typeface="Arial Black"/>
            </a:endParaRPr>
          </a:p>
          <a:p>
            <a:pPr marL="12700" marR="7131684" indent="0">
              <a:lnSpc>
                <a:spcPct val="100000"/>
              </a:lnSpc>
              <a:buNone/>
            </a:pPr>
            <a:r>
              <a:rPr sz="2800" spc="-195" dirty="0">
                <a:solidFill>
                  <a:srgbClr val="FFFFFF"/>
                </a:solidFill>
                <a:latin typeface="Arial Black"/>
                <a:cs typeface="Arial Black"/>
              </a:rPr>
              <a:t>Maintainability</a:t>
            </a:r>
            <a:endParaRPr sz="2800" dirty="0">
              <a:latin typeface="Arial Black"/>
              <a:cs typeface="Arial Black"/>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a:t>
            </a: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r>
              <a:rPr lang="en-IN"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Shared steps and Parameters</a:t>
            </a:r>
            <a:br>
              <a:rPr lang="en-IN"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IN"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2. Using ‘AND’ keyword</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3483254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838200" y="966942"/>
            <a:ext cx="10363200" cy="2986291"/>
          </a:xfrm>
          <a:prstGeom prst="rect">
            <a:avLst/>
          </a:prstGeom>
        </p:spPr>
        <p:txBody>
          <a:bodyPr vert="horz" wrap="square" lIns="0" tIns="1141310" rIns="0" bIns="0" rtlCol="0">
            <a:spAutoFit/>
          </a:bodyPr>
          <a:lstStyle/>
          <a:p>
            <a:pPr marL="150495" marR="338455">
              <a:lnSpc>
                <a:spcPts val="2500"/>
              </a:lnSpc>
              <a:spcBef>
                <a:spcPts val="705"/>
              </a:spcBef>
            </a:pPr>
            <a:r>
              <a:rPr sz="2400" spc="-15" dirty="0">
                <a:solidFill>
                  <a:srgbClr val="3E3E3E"/>
                </a:solidFill>
                <a:latin typeface="Verdana" panose="020B0604030504040204" pitchFamily="34" charset="0"/>
                <a:ea typeface="Verdana" panose="020B0604030504040204" pitchFamily="34" charset="0"/>
              </a:rPr>
              <a:t>Scenario outlines </a:t>
            </a:r>
            <a:r>
              <a:rPr sz="2400" spc="5" dirty="0">
                <a:solidFill>
                  <a:srgbClr val="3E3E3E"/>
                </a:solidFill>
                <a:latin typeface="Verdana" panose="020B0604030504040204" pitchFamily="34" charset="0"/>
                <a:ea typeface="Verdana" panose="020B0604030504040204" pitchFamily="34" charset="0"/>
              </a:rPr>
              <a:t>allow </a:t>
            </a:r>
            <a:r>
              <a:rPr sz="2400" spc="-10" dirty="0">
                <a:solidFill>
                  <a:srgbClr val="3E3E3E"/>
                </a:solidFill>
                <a:latin typeface="Verdana" panose="020B0604030504040204" pitchFamily="34" charset="0"/>
                <a:ea typeface="Verdana" panose="020B0604030504040204" pitchFamily="34" charset="0"/>
              </a:rPr>
              <a:t>the </a:t>
            </a:r>
            <a:r>
              <a:rPr sz="2400" spc="-45" dirty="0">
                <a:solidFill>
                  <a:srgbClr val="3E3E3E"/>
                </a:solidFill>
                <a:latin typeface="Verdana" panose="020B0604030504040204" pitchFamily="34" charset="0"/>
                <a:ea typeface="Verdana" panose="020B0604030504040204" pitchFamily="34" charset="0"/>
              </a:rPr>
              <a:t>same </a:t>
            </a:r>
            <a:r>
              <a:rPr sz="2400" spc="20" dirty="0">
                <a:solidFill>
                  <a:srgbClr val="3E3E3E"/>
                </a:solidFill>
                <a:latin typeface="Verdana" panose="020B0604030504040204" pitchFamily="34" charset="0"/>
                <a:ea typeface="Verdana" panose="020B0604030504040204" pitchFamily="34" charset="0"/>
              </a:rPr>
              <a:t>basic </a:t>
            </a:r>
            <a:r>
              <a:rPr sz="2400" spc="-10" dirty="0">
                <a:solidFill>
                  <a:srgbClr val="3E3E3E"/>
                </a:solidFill>
                <a:latin typeface="Verdana" panose="020B0604030504040204" pitchFamily="34" charset="0"/>
                <a:ea typeface="Verdana" panose="020B0604030504040204" pitchFamily="34" charset="0"/>
              </a:rPr>
              <a:t>scenario </a:t>
            </a:r>
            <a:r>
              <a:rPr sz="2400" spc="45" dirty="0">
                <a:solidFill>
                  <a:srgbClr val="3E3E3E"/>
                </a:solidFill>
                <a:latin typeface="Verdana" panose="020B0604030504040204" pitchFamily="34" charset="0"/>
                <a:ea typeface="Verdana" panose="020B0604030504040204" pitchFamily="34" charset="0"/>
              </a:rPr>
              <a:t>to </a:t>
            </a:r>
            <a:r>
              <a:rPr sz="2400" spc="50" dirty="0">
                <a:solidFill>
                  <a:srgbClr val="3E3E3E"/>
                </a:solidFill>
                <a:latin typeface="Verdana" panose="020B0604030504040204" pitchFamily="34" charset="0"/>
                <a:ea typeface="Verdana" panose="020B0604030504040204" pitchFamily="34" charset="0"/>
              </a:rPr>
              <a:t>be  </a:t>
            </a:r>
            <a:r>
              <a:rPr sz="2400" spc="-10" dirty="0">
                <a:solidFill>
                  <a:srgbClr val="3E3E3E"/>
                </a:solidFill>
                <a:latin typeface="Verdana" panose="020B0604030504040204" pitchFamily="34" charset="0"/>
                <a:ea typeface="Verdana" panose="020B0604030504040204" pitchFamily="34" charset="0"/>
              </a:rPr>
              <a:t>executed</a:t>
            </a:r>
            <a:r>
              <a:rPr sz="2400" spc="-180"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multiple</a:t>
            </a:r>
            <a:r>
              <a:rPr sz="2400" spc="-145" dirty="0">
                <a:solidFill>
                  <a:srgbClr val="3E3E3E"/>
                </a:solidFill>
                <a:latin typeface="Verdana" panose="020B0604030504040204" pitchFamily="34" charset="0"/>
                <a:ea typeface="Verdana" panose="020B0604030504040204" pitchFamily="34" charset="0"/>
              </a:rPr>
              <a:t> </a:t>
            </a:r>
            <a:r>
              <a:rPr sz="2400" spc="-75" dirty="0">
                <a:solidFill>
                  <a:srgbClr val="3E3E3E"/>
                </a:solidFill>
                <a:latin typeface="Verdana" panose="020B0604030504040204" pitchFamily="34" charset="0"/>
                <a:ea typeface="Verdana" panose="020B0604030504040204" pitchFamily="34" charset="0"/>
              </a:rPr>
              <a:t>times,</a:t>
            </a:r>
            <a:r>
              <a:rPr sz="2400" spc="-135" dirty="0">
                <a:solidFill>
                  <a:srgbClr val="3E3E3E"/>
                </a:solidFill>
                <a:latin typeface="Verdana" panose="020B0604030504040204" pitchFamily="34" charset="0"/>
                <a:ea typeface="Verdana" panose="020B0604030504040204" pitchFamily="34" charset="0"/>
              </a:rPr>
              <a:t> </a:t>
            </a:r>
            <a:r>
              <a:rPr sz="2400" spc="5" dirty="0">
                <a:solidFill>
                  <a:srgbClr val="3E3E3E"/>
                </a:solidFill>
                <a:latin typeface="Verdana" panose="020B0604030504040204" pitchFamily="34" charset="0"/>
                <a:ea typeface="Verdana" panose="020B0604030504040204" pitchFamily="34" charset="0"/>
              </a:rPr>
              <a:t>each</a:t>
            </a:r>
            <a:r>
              <a:rPr sz="2400" spc="-160" dirty="0">
                <a:solidFill>
                  <a:srgbClr val="3E3E3E"/>
                </a:solidFill>
                <a:latin typeface="Verdana" panose="020B0604030504040204" pitchFamily="34" charset="0"/>
                <a:ea typeface="Verdana" panose="020B0604030504040204" pitchFamily="34" charset="0"/>
              </a:rPr>
              <a:t> </a:t>
            </a:r>
            <a:r>
              <a:rPr sz="2400" spc="-20" dirty="0">
                <a:solidFill>
                  <a:srgbClr val="3E3E3E"/>
                </a:solidFill>
                <a:latin typeface="Verdana" panose="020B0604030504040204" pitchFamily="34" charset="0"/>
                <a:ea typeface="Verdana" panose="020B0604030504040204" pitchFamily="34" charset="0"/>
              </a:rPr>
              <a:t>time</a:t>
            </a:r>
            <a:r>
              <a:rPr sz="2400" spc="-140" dirty="0">
                <a:solidFill>
                  <a:srgbClr val="3E3E3E"/>
                </a:solidFill>
                <a:latin typeface="Verdana" panose="020B0604030504040204" pitchFamily="34" charset="0"/>
                <a:ea typeface="Verdana" panose="020B0604030504040204" pitchFamily="34" charset="0"/>
              </a:rPr>
              <a:t> </a:t>
            </a:r>
            <a:r>
              <a:rPr sz="2400" spc="15" dirty="0">
                <a:solidFill>
                  <a:srgbClr val="3E3E3E"/>
                </a:solidFill>
                <a:latin typeface="Verdana" panose="020B0604030504040204" pitchFamily="34" charset="0"/>
                <a:ea typeface="Verdana" panose="020B0604030504040204" pitchFamily="34" charset="0"/>
              </a:rPr>
              <a:t>with</a:t>
            </a:r>
            <a:r>
              <a:rPr sz="2400" spc="-160" dirty="0">
                <a:solidFill>
                  <a:srgbClr val="3E3E3E"/>
                </a:solidFill>
                <a:latin typeface="Verdana" panose="020B0604030504040204" pitchFamily="34" charset="0"/>
                <a:ea typeface="Verdana" panose="020B0604030504040204" pitchFamily="34" charset="0"/>
              </a:rPr>
              <a:t> </a:t>
            </a:r>
            <a:r>
              <a:rPr sz="2400" spc="-5" dirty="0">
                <a:solidFill>
                  <a:srgbClr val="3E3E3E"/>
                </a:solidFill>
                <a:latin typeface="Verdana" panose="020B0604030504040204" pitchFamily="34" charset="0"/>
                <a:ea typeface="Verdana" panose="020B0604030504040204" pitchFamily="34" charset="0"/>
              </a:rPr>
              <a:t>different</a:t>
            </a:r>
            <a:r>
              <a:rPr sz="2400" spc="-180" dirty="0">
                <a:solidFill>
                  <a:srgbClr val="3E3E3E"/>
                </a:solidFill>
                <a:latin typeface="Verdana" panose="020B0604030504040204" pitchFamily="34" charset="0"/>
                <a:ea typeface="Verdana" panose="020B0604030504040204" pitchFamily="34" charset="0"/>
              </a:rPr>
              <a:t> </a:t>
            </a:r>
            <a:r>
              <a:rPr sz="2400" spc="-20" dirty="0">
                <a:solidFill>
                  <a:srgbClr val="3E3E3E"/>
                </a:solidFill>
                <a:latin typeface="Verdana" panose="020B0604030504040204" pitchFamily="34" charset="0"/>
                <a:ea typeface="Verdana" panose="020B0604030504040204" pitchFamily="34" charset="0"/>
              </a:rPr>
              <a:t>test</a:t>
            </a:r>
            <a:r>
              <a:rPr sz="2400" spc="-150" dirty="0">
                <a:solidFill>
                  <a:srgbClr val="3E3E3E"/>
                </a:solidFill>
                <a:latin typeface="Verdana" panose="020B0604030504040204" pitchFamily="34" charset="0"/>
                <a:ea typeface="Verdana" panose="020B0604030504040204" pitchFamily="34" charset="0"/>
              </a:rPr>
              <a:t> </a:t>
            </a:r>
            <a:r>
              <a:rPr sz="2400" spc="-60" dirty="0">
                <a:solidFill>
                  <a:srgbClr val="3E3E3E"/>
                </a:solidFill>
                <a:latin typeface="Verdana" panose="020B0604030504040204" pitchFamily="34" charset="0"/>
                <a:ea typeface="Verdana" panose="020B0604030504040204" pitchFamily="34" charset="0"/>
              </a:rPr>
              <a:t>data.</a:t>
            </a:r>
            <a:endParaRPr sz="2400" dirty="0">
              <a:latin typeface="Verdana" panose="020B0604030504040204" pitchFamily="34" charset="0"/>
              <a:ea typeface="Verdana" panose="020B0604030504040204" pitchFamily="34" charset="0"/>
            </a:endParaRPr>
          </a:p>
          <a:p>
            <a:pPr marL="150495" marR="5080">
              <a:lnSpc>
                <a:spcPts val="2500"/>
              </a:lnSpc>
              <a:spcBef>
                <a:spcPts val="1789"/>
              </a:spcBef>
            </a:pPr>
            <a:r>
              <a:rPr sz="2400" spc="10" dirty="0">
                <a:solidFill>
                  <a:srgbClr val="3E3E3E"/>
                </a:solidFill>
                <a:latin typeface="Verdana" panose="020B0604030504040204" pitchFamily="34" charset="0"/>
                <a:ea typeface="Verdana" panose="020B0604030504040204" pitchFamily="34" charset="0"/>
              </a:rPr>
              <a:t>Using</a:t>
            </a:r>
            <a:r>
              <a:rPr sz="2400" spc="-150"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scenario</a:t>
            </a:r>
            <a:r>
              <a:rPr sz="2400" spc="-170" dirty="0">
                <a:solidFill>
                  <a:srgbClr val="3E3E3E"/>
                </a:solidFill>
                <a:latin typeface="Verdana" panose="020B0604030504040204" pitchFamily="34" charset="0"/>
                <a:ea typeface="Verdana" panose="020B0604030504040204" pitchFamily="34" charset="0"/>
              </a:rPr>
              <a:t> </a:t>
            </a:r>
            <a:r>
              <a:rPr sz="2400" spc="-15" dirty="0">
                <a:solidFill>
                  <a:srgbClr val="3E3E3E"/>
                </a:solidFill>
                <a:latin typeface="Verdana" panose="020B0604030504040204" pitchFamily="34" charset="0"/>
                <a:ea typeface="Verdana" panose="020B0604030504040204" pitchFamily="34" charset="0"/>
              </a:rPr>
              <a:t>outlines</a:t>
            </a:r>
            <a:r>
              <a:rPr sz="2400" spc="-145"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allows</a:t>
            </a:r>
            <a:r>
              <a:rPr sz="2400" spc="-155"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the</a:t>
            </a:r>
            <a:r>
              <a:rPr sz="2400" spc="-160"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reduction</a:t>
            </a:r>
            <a:r>
              <a:rPr sz="2400" spc="-170" dirty="0">
                <a:solidFill>
                  <a:srgbClr val="3E3E3E"/>
                </a:solidFill>
                <a:latin typeface="Verdana" panose="020B0604030504040204" pitchFamily="34" charset="0"/>
                <a:ea typeface="Verdana" panose="020B0604030504040204" pitchFamily="34" charset="0"/>
              </a:rPr>
              <a:t> </a:t>
            </a:r>
            <a:r>
              <a:rPr sz="2400" spc="20" dirty="0">
                <a:solidFill>
                  <a:srgbClr val="3E3E3E"/>
                </a:solidFill>
                <a:latin typeface="Verdana" panose="020B0604030504040204" pitchFamily="34" charset="0"/>
                <a:ea typeface="Verdana" panose="020B0604030504040204" pitchFamily="34" charset="0"/>
              </a:rPr>
              <a:t>or</a:t>
            </a:r>
            <a:r>
              <a:rPr sz="2400" spc="-145" dirty="0">
                <a:solidFill>
                  <a:srgbClr val="3E3E3E"/>
                </a:solidFill>
                <a:latin typeface="Verdana" panose="020B0604030504040204" pitchFamily="34" charset="0"/>
                <a:ea typeface="Verdana" panose="020B0604030504040204" pitchFamily="34" charset="0"/>
              </a:rPr>
              <a:t> </a:t>
            </a:r>
            <a:r>
              <a:rPr sz="2400" spc="-20" dirty="0">
                <a:solidFill>
                  <a:srgbClr val="3E3E3E"/>
                </a:solidFill>
                <a:latin typeface="Verdana" panose="020B0604030504040204" pitchFamily="34" charset="0"/>
                <a:ea typeface="Verdana" panose="020B0604030504040204" pitchFamily="34" charset="0"/>
              </a:rPr>
              <a:t>elimination</a:t>
            </a:r>
            <a:r>
              <a:rPr sz="2400" spc="-150" dirty="0">
                <a:solidFill>
                  <a:srgbClr val="3E3E3E"/>
                </a:solidFill>
                <a:latin typeface="Verdana" panose="020B0604030504040204" pitchFamily="34" charset="0"/>
                <a:ea typeface="Verdana" panose="020B0604030504040204" pitchFamily="34" charset="0"/>
              </a:rPr>
              <a:t> </a:t>
            </a:r>
            <a:r>
              <a:rPr sz="2400" spc="70" dirty="0">
                <a:solidFill>
                  <a:srgbClr val="3E3E3E"/>
                </a:solidFill>
                <a:latin typeface="Verdana" panose="020B0604030504040204" pitchFamily="34" charset="0"/>
                <a:ea typeface="Verdana" panose="020B0604030504040204" pitchFamily="34" charset="0"/>
              </a:rPr>
              <a:t>of  </a:t>
            </a:r>
            <a:r>
              <a:rPr sz="2400" spc="-5" dirty="0">
                <a:solidFill>
                  <a:srgbClr val="3E3E3E"/>
                </a:solidFill>
                <a:latin typeface="Verdana" panose="020B0604030504040204" pitchFamily="34" charset="0"/>
                <a:ea typeface="Verdana" panose="020B0604030504040204" pitchFamily="34" charset="0"/>
              </a:rPr>
              <a:t>repeated </a:t>
            </a:r>
            <a:r>
              <a:rPr sz="2400" spc="-15" dirty="0">
                <a:solidFill>
                  <a:srgbClr val="3E3E3E"/>
                </a:solidFill>
                <a:latin typeface="Verdana" panose="020B0604030504040204" pitchFamily="34" charset="0"/>
                <a:ea typeface="Verdana" panose="020B0604030504040204" pitchFamily="34" charset="0"/>
              </a:rPr>
              <a:t>scenarios where </a:t>
            </a:r>
            <a:r>
              <a:rPr sz="2400" spc="-10" dirty="0">
                <a:solidFill>
                  <a:srgbClr val="3E3E3E"/>
                </a:solidFill>
                <a:latin typeface="Verdana" panose="020B0604030504040204" pitchFamily="34" charset="0"/>
                <a:ea typeface="Verdana" panose="020B0604030504040204" pitchFamily="34" charset="0"/>
              </a:rPr>
              <a:t>the </a:t>
            </a:r>
            <a:r>
              <a:rPr sz="2400" spc="5" dirty="0">
                <a:solidFill>
                  <a:srgbClr val="3E3E3E"/>
                </a:solidFill>
                <a:latin typeface="Verdana" panose="020B0604030504040204" pitchFamily="34" charset="0"/>
                <a:ea typeface="Verdana" panose="020B0604030504040204" pitchFamily="34" charset="0"/>
              </a:rPr>
              <a:t>only </a:t>
            </a:r>
            <a:r>
              <a:rPr sz="2400" dirty="0">
                <a:solidFill>
                  <a:srgbClr val="3E3E3E"/>
                </a:solidFill>
                <a:latin typeface="Verdana" panose="020B0604030504040204" pitchFamily="34" charset="0"/>
                <a:ea typeface="Verdana" panose="020B0604030504040204" pitchFamily="34" charset="0"/>
              </a:rPr>
              <a:t>difference </a:t>
            </a:r>
            <a:r>
              <a:rPr sz="2400" spc="10" dirty="0">
                <a:solidFill>
                  <a:srgbClr val="3E3E3E"/>
                </a:solidFill>
                <a:latin typeface="Verdana" panose="020B0604030504040204" pitchFamily="34" charset="0"/>
                <a:ea typeface="Verdana" panose="020B0604030504040204" pitchFamily="34" charset="0"/>
              </a:rPr>
              <a:t>between </a:t>
            </a:r>
            <a:r>
              <a:rPr sz="2400" spc="-10" dirty="0">
                <a:solidFill>
                  <a:srgbClr val="3E3E3E"/>
                </a:solidFill>
                <a:latin typeface="Verdana" panose="020B0604030504040204" pitchFamily="34" charset="0"/>
                <a:ea typeface="Verdana" panose="020B0604030504040204" pitchFamily="34" charset="0"/>
              </a:rPr>
              <a:t>the  </a:t>
            </a:r>
            <a:r>
              <a:rPr sz="2400" spc="-15" dirty="0">
                <a:solidFill>
                  <a:srgbClr val="3E3E3E"/>
                </a:solidFill>
                <a:latin typeface="Verdana" panose="020B0604030504040204" pitchFamily="34" charset="0"/>
                <a:ea typeface="Verdana" panose="020B0604030504040204" pitchFamily="34" charset="0"/>
              </a:rPr>
              <a:t>scenarios</a:t>
            </a:r>
            <a:r>
              <a:rPr sz="2400" spc="-160" dirty="0">
                <a:solidFill>
                  <a:srgbClr val="3E3E3E"/>
                </a:solidFill>
                <a:latin typeface="Verdana" panose="020B0604030504040204" pitchFamily="34" charset="0"/>
                <a:ea typeface="Verdana" panose="020B0604030504040204" pitchFamily="34" charset="0"/>
              </a:rPr>
              <a:t> </a:t>
            </a:r>
            <a:r>
              <a:rPr sz="2400" spc="-60" dirty="0">
                <a:solidFill>
                  <a:srgbClr val="3E3E3E"/>
                </a:solidFill>
                <a:latin typeface="Verdana" panose="020B0604030504040204" pitchFamily="34" charset="0"/>
                <a:ea typeface="Verdana" panose="020B0604030504040204" pitchFamily="34" charset="0"/>
              </a:rPr>
              <a:t>are</a:t>
            </a:r>
            <a:r>
              <a:rPr sz="2400" spc="-165"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the</a:t>
            </a:r>
            <a:r>
              <a:rPr sz="2400" spc="-155" dirty="0">
                <a:solidFill>
                  <a:srgbClr val="3E3E3E"/>
                </a:solidFill>
                <a:latin typeface="Verdana" panose="020B0604030504040204" pitchFamily="34" charset="0"/>
                <a:ea typeface="Verdana" panose="020B0604030504040204" pitchFamily="34" charset="0"/>
              </a:rPr>
              <a:t> </a:t>
            </a:r>
            <a:r>
              <a:rPr sz="2400" spc="-10" dirty="0">
                <a:solidFill>
                  <a:srgbClr val="3E3E3E"/>
                </a:solidFill>
                <a:latin typeface="Verdana" panose="020B0604030504040204" pitchFamily="34" charset="0"/>
                <a:ea typeface="Verdana" panose="020B0604030504040204" pitchFamily="34" charset="0"/>
              </a:rPr>
              <a:t>inputs</a:t>
            </a:r>
            <a:r>
              <a:rPr sz="2400" spc="-160" dirty="0">
                <a:solidFill>
                  <a:srgbClr val="3E3E3E"/>
                </a:solidFill>
                <a:latin typeface="Verdana" panose="020B0604030504040204" pitchFamily="34" charset="0"/>
                <a:ea typeface="Verdana" panose="020B0604030504040204" pitchFamily="34" charset="0"/>
              </a:rPr>
              <a:t> </a:t>
            </a:r>
            <a:r>
              <a:rPr sz="2400" spc="20" dirty="0">
                <a:solidFill>
                  <a:srgbClr val="3E3E3E"/>
                </a:solidFill>
                <a:latin typeface="Verdana" panose="020B0604030504040204" pitchFamily="34" charset="0"/>
                <a:ea typeface="Verdana" panose="020B0604030504040204" pitchFamily="34" charset="0"/>
              </a:rPr>
              <a:t>or</a:t>
            </a:r>
            <a:r>
              <a:rPr sz="2400" spc="-145" dirty="0">
                <a:solidFill>
                  <a:srgbClr val="3E3E3E"/>
                </a:solidFill>
                <a:latin typeface="Verdana" panose="020B0604030504040204" pitchFamily="34" charset="0"/>
                <a:ea typeface="Verdana" panose="020B0604030504040204" pitchFamily="34" charset="0"/>
              </a:rPr>
              <a:t> </a:t>
            </a:r>
            <a:r>
              <a:rPr sz="2400" spc="20" dirty="0">
                <a:solidFill>
                  <a:srgbClr val="3E3E3E"/>
                </a:solidFill>
                <a:latin typeface="Verdana" panose="020B0604030504040204" pitchFamily="34" charset="0"/>
                <a:ea typeface="Verdana" panose="020B0604030504040204" pitchFamily="34" charset="0"/>
              </a:rPr>
              <a:t>expected</a:t>
            </a:r>
            <a:r>
              <a:rPr sz="2400" spc="-175" dirty="0">
                <a:solidFill>
                  <a:srgbClr val="3E3E3E"/>
                </a:solidFill>
                <a:latin typeface="Verdana" panose="020B0604030504040204" pitchFamily="34" charset="0"/>
                <a:ea typeface="Verdana" panose="020B0604030504040204" pitchFamily="34" charset="0"/>
              </a:rPr>
              <a:t> </a:t>
            </a:r>
            <a:r>
              <a:rPr sz="2400" spc="-25" dirty="0">
                <a:solidFill>
                  <a:srgbClr val="3E3E3E"/>
                </a:solidFill>
                <a:latin typeface="Verdana" panose="020B0604030504040204" pitchFamily="34" charset="0"/>
                <a:ea typeface="Verdana" panose="020B0604030504040204" pitchFamily="34" charset="0"/>
              </a:rPr>
              <a:t>outcomes.</a:t>
            </a:r>
            <a:endParaRPr sz="2400"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736173" y="0"/>
            <a:ext cx="5051425" cy="756920"/>
          </a:xfrm>
          <a:prstGeom prst="rect">
            <a:avLst/>
          </a:prstGeom>
        </p:spPr>
        <p:txBody>
          <a:bodyPr vert="horz" wrap="square" lIns="0" tIns="12700" rIns="0" bIns="0" rtlCol="0">
            <a:spAutoFit/>
          </a:bodyPr>
          <a:lstStyle/>
          <a:p>
            <a:pPr marL="12700">
              <a:lnSpc>
                <a:spcPct val="100000"/>
              </a:lnSpc>
              <a:spcBef>
                <a:spcPts val="100"/>
              </a:spcBef>
            </a:pPr>
            <a:r>
              <a:rPr sz="4800" spc="-445" dirty="0">
                <a:solidFill>
                  <a:srgbClr val="9BC850"/>
                </a:solidFill>
                <a:latin typeface="Arial Black" panose="020B0A04020102020204" pitchFamily="34" charset="0"/>
              </a:rPr>
              <a:t>Scenario</a:t>
            </a:r>
            <a:r>
              <a:rPr sz="4800" spc="-465" dirty="0">
                <a:solidFill>
                  <a:srgbClr val="9BC850"/>
                </a:solidFill>
                <a:latin typeface="Arial Black" panose="020B0A04020102020204" pitchFamily="34" charset="0"/>
              </a:rPr>
              <a:t> </a:t>
            </a:r>
            <a:r>
              <a:rPr sz="4800" spc="-400" dirty="0">
                <a:solidFill>
                  <a:srgbClr val="9BC850"/>
                </a:solidFill>
                <a:latin typeface="Arial Black" panose="020B0A04020102020204" pitchFamily="34" charset="0"/>
              </a:rPr>
              <a:t>Outlines</a:t>
            </a:r>
            <a:endParaRPr sz="4800" dirty="0">
              <a:latin typeface="Arial Black" panose="020B0A040201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a:latin typeface="Arial Black"/>
              <a:cs typeface="Arial Black"/>
            </a:endParaRPr>
          </a:p>
        </p:txBody>
      </p:sp>
      <p:sp>
        <p:nvSpPr>
          <p:cNvPr id="3" name="object 3"/>
          <p:cNvSpPr txBox="1"/>
          <p:nvPr/>
        </p:nvSpPr>
        <p:spPr>
          <a:xfrm>
            <a:off x="5226810" y="852525"/>
            <a:ext cx="6965189" cy="4094904"/>
          </a:xfrm>
          <a:prstGeom prst="rect">
            <a:avLst/>
          </a:prstGeom>
        </p:spPr>
        <p:txBody>
          <a:bodyPr vert="horz" wrap="square" lIns="0" tIns="12700" rIns="0" bIns="0" rtlCol="0">
            <a:spAutoFit/>
          </a:bodyPr>
          <a:lstStyle/>
          <a:p>
            <a:pPr marL="12700">
              <a:lnSpc>
                <a:spcPct val="100000"/>
              </a:lnSpc>
              <a:spcBef>
                <a:spcPts val="100"/>
              </a:spcBef>
            </a:pPr>
            <a:r>
              <a:rPr sz="2400" spc="40" dirty="0">
                <a:solidFill>
                  <a:srgbClr val="2A9FBC"/>
                </a:solidFill>
                <a:latin typeface="Verdana"/>
                <a:cs typeface="Verdana"/>
              </a:rPr>
              <a:t>Refactor </a:t>
            </a:r>
            <a:r>
              <a:rPr lang="en-IN" sz="2400" spc="80" dirty="0">
                <a:solidFill>
                  <a:srgbClr val="2A9FBC"/>
                </a:solidFill>
                <a:latin typeface="Verdana"/>
                <a:cs typeface="Verdana"/>
              </a:rPr>
              <a:t>3</a:t>
            </a:r>
            <a:r>
              <a:rPr sz="2400" spc="-290" dirty="0">
                <a:solidFill>
                  <a:srgbClr val="2A9FBC"/>
                </a:solidFill>
                <a:latin typeface="Verdana"/>
                <a:cs typeface="Verdana"/>
              </a:rPr>
              <a:t> </a:t>
            </a:r>
            <a:r>
              <a:rPr sz="2400" spc="5" dirty="0">
                <a:solidFill>
                  <a:srgbClr val="2A9FBC"/>
                </a:solidFill>
                <a:latin typeface="Verdana"/>
                <a:cs typeface="Verdana"/>
              </a:rPr>
              <a:t>scenarios</a:t>
            </a:r>
            <a:endParaRPr sz="2400" dirty="0">
              <a:latin typeface="Verdana"/>
              <a:cs typeface="Verdana"/>
            </a:endParaRPr>
          </a:p>
          <a:p>
            <a:pPr marL="12700" marR="73660">
              <a:lnSpc>
                <a:spcPct val="100000"/>
              </a:lnSpc>
              <a:spcBef>
                <a:spcPts val="1800"/>
              </a:spcBef>
            </a:pPr>
            <a:r>
              <a:rPr lang="en-IN" sz="1200" spc="35" dirty="0">
                <a:solidFill>
                  <a:schemeClr val="tx1">
                    <a:lumMod val="50000"/>
                  </a:schemeClr>
                </a:solidFill>
                <a:latin typeface="Verdana"/>
              </a:rPr>
              <a:t>"</a:t>
            </a:r>
            <a:r>
              <a:rPr lang="en-US" sz="1200" spc="35" dirty="0">
                <a:solidFill>
                  <a:schemeClr val="tx1">
                    <a:lumMod val="50000"/>
                  </a:schemeClr>
                </a:solidFill>
                <a:latin typeface="Verdana"/>
              </a:rPr>
              <a:t>Credit card should be active after creation”</a:t>
            </a:r>
            <a:endParaRPr sz="1200" spc="35" dirty="0">
              <a:solidFill>
                <a:schemeClr val="tx1">
                  <a:lumMod val="50000"/>
                </a:schemeClr>
              </a:solidFill>
              <a:latin typeface="Verdana"/>
            </a:endParaRPr>
          </a:p>
          <a:p>
            <a:pPr marL="12700" marR="5080">
              <a:lnSpc>
                <a:spcPct val="162500"/>
              </a:lnSpc>
            </a:pPr>
            <a:r>
              <a:rPr sz="1200" spc="35" dirty="0">
                <a:solidFill>
                  <a:schemeClr val="tx1">
                    <a:lumMod val="50000"/>
                  </a:schemeClr>
                </a:solidFill>
                <a:latin typeface="Verdana"/>
              </a:rPr>
              <a:t>“</a:t>
            </a:r>
            <a:r>
              <a:rPr lang="en-US" sz="1200" spc="35" dirty="0">
                <a:solidFill>
                  <a:schemeClr val="tx1">
                    <a:lumMod val="50000"/>
                  </a:schemeClr>
                </a:solidFill>
                <a:latin typeface="Verdana"/>
              </a:rPr>
              <a:t>Initial credit card's balance should be equal to the limit</a:t>
            </a:r>
            <a:r>
              <a:rPr sz="1200" spc="35" dirty="0">
                <a:solidFill>
                  <a:schemeClr val="tx1">
                    <a:lumMod val="50000"/>
                  </a:schemeClr>
                </a:solidFill>
                <a:latin typeface="Verdana"/>
              </a:rPr>
              <a:t>” </a:t>
            </a:r>
            <a:endParaRPr lang="en-IN" sz="1200" spc="35" dirty="0">
              <a:solidFill>
                <a:schemeClr val="tx1">
                  <a:lumMod val="50000"/>
                </a:schemeClr>
              </a:solidFill>
              <a:latin typeface="Verdana"/>
            </a:endParaRPr>
          </a:p>
          <a:p>
            <a:pPr marL="12700" marR="5080">
              <a:lnSpc>
                <a:spcPct val="162500"/>
              </a:lnSpc>
            </a:pPr>
            <a:r>
              <a:rPr lang="en-US" sz="1200" spc="35" dirty="0">
                <a:solidFill>
                  <a:schemeClr val="tx1">
                    <a:lumMod val="50000"/>
                  </a:schemeClr>
                </a:solidFill>
                <a:latin typeface="Verdana"/>
              </a:rPr>
              <a:t>“Initial credit card outstanding amount should be 0”</a:t>
            </a:r>
            <a:endParaRPr lang="en-IN" sz="1200" spc="35" dirty="0">
              <a:solidFill>
                <a:schemeClr val="tx1">
                  <a:lumMod val="50000"/>
                </a:schemeClr>
              </a:solidFill>
              <a:latin typeface="Verdana"/>
            </a:endParaRPr>
          </a:p>
          <a:p>
            <a:pPr marL="12700" marR="5080">
              <a:lnSpc>
                <a:spcPct val="150000"/>
              </a:lnSpc>
            </a:pPr>
            <a:r>
              <a:rPr sz="2400" spc="15" dirty="0">
                <a:solidFill>
                  <a:srgbClr val="2A9FBC"/>
                </a:solidFill>
                <a:latin typeface="Verdana"/>
                <a:cs typeface="Verdana"/>
              </a:rPr>
              <a:t>Create </a:t>
            </a:r>
            <a:r>
              <a:rPr sz="2400" spc="30" dirty="0">
                <a:solidFill>
                  <a:srgbClr val="2A9FBC"/>
                </a:solidFill>
                <a:latin typeface="Verdana"/>
                <a:cs typeface="Verdana"/>
              </a:rPr>
              <a:t>new </a:t>
            </a:r>
            <a:r>
              <a:rPr sz="2400" spc="10" dirty="0">
                <a:solidFill>
                  <a:srgbClr val="2A9FBC"/>
                </a:solidFill>
                <a:latin typeface="Verdana"/>
                <a:cs typeface="Verdana"/>
              </a:rPr>
              <a:t>Scenario</a:t>
            </a:r>
            <a:r>
              <a:rPr sz="2400" spc="-400" dirty="0">
                <a:solidFill>
                  <a:srgbClr val="2A9FBC"/>
                </a:solidFill>
                <a:latin typeface="Verdana"/>
                <a:cs typeface="Verdana"/>
              </a:rPr>
              <a:t> </a:t>
            </a:r>
            <a:r>
              <a:rPr sz="2400" spc="25" dirty="0">
                <a:solidFill>
                  <a:srgbClr val="2A9FBC"/>
                </a:solidFill>
                <a:latin typeface="Verdana"/>
                <a:cs typeface="Verdana"/>
              </a:rPr>
              <a:t>Outline</a:t>
            </a:r>
            <a:endParaRPr lang="en-IN" sz="2400" spc="25" dirty="0">
              <a:solidFill>
                <a:srgbClr val="2A9FBC"/>
              </a:solidFill>
              <a:latin typeface="Verdana"/>
              <a:cs typeface="Verdana"/>
            </a:endParaRPr>
          </a:p>
          <a:p>
            <a:pPr marL="12700" marR="5080">
              <a:lnSpc>
                <a:spcPct val="150000"/>
              </a:lnSpc>
            </a:pPr>
            <a:r>
              <a:rPr sz="2400" spc="160" dirty="0">
                <a:solidFill>
                  <a:srgbClr val="2A9FBC"/>
                </a:solidFill>
                <a:latin typeface="Verdana"/>
                <a:cs typeface="Verdana"/>
              </a:rPr>
              <a:t>Add </a:t>
            </a:r>
            <a:r>
              <a:rPr lang="en-IN" sz="2400" spc="-55" dirty="0">
                <a:solidFill>
                  <a:srgbClr val="2A9FBC"/>
                </a:solidFill>
                <a:latin typeface="Verdana"/>
                <a:cs typeface="Verdana"/>
              </a:rPr>
              <a:t>3</a:t>
            </a:r>
            <a:r>
              <a:rPr sz="2400" spc="-395" dirty="0">
                <a:solidFill>
                  <a:srgbClr val="2A9FBC"/>
                </a:solidFill>
                <a:latin typeface="Verdana"/>
                <a:cs typeface="Verdana"/>
              </a:rPr>
              <a:t> </a:t>
            </a:r>
            <a:r>
              <a:rPr sz="2400" dirty="0">
                <a:solidFill>
                  <a:srgbClr val="2A9FBC"/>
                </a:solidFill>
                <a:latin typeface="Verdana"/>
                <a:cs typeface="Verdana"/>
              </a:rPr>
              <a:t>examples</a:t>
            </a:r>
            <a:endParaRPr sz="2400" dirty="0">
              <a:latin typeface="Verdana"/>
              <a:cs typeface="Verdana"/>
            </a:endParaRPr>
          </a:p>
          <a:p>
            <a:pPr marL="12700" marR="1156970">
              <a:lnSpc>
                <a:spcPct val="150000"/>
              </a:lnSpc>
            </a:pPr>
            <a:r>
              <a:rPr sz="2400" spc="30" dirty="0">
                <a:solidFill>
                  <a:srgbClr val="2A9FBC"/>
                </a:solidFill>
                <a:latin typeface="Verdana"/>
                <a:cs typeface="Verdana"/>
              </a:rPr>
              <a:t>Remove </a:t>
            </a:r>
            <a:r>
              <a:rPr sz="2400" spc="50" dirty="0">
                <a:solidFill>
                  <a:srgbClr val="2A9FBC"/>
                </a:solidFill>
                <a:latin typeface="Verdana"/>
                <a:cs typeface="Verdana"/>
              </a:rPr>
              <a:t>duplicated</a:t>
            </a:r>
            <a:r>
              <a:rPr sz="2400" spc="-400" dirty="0">
                <a:solidFill>
                  <a:srgbClr val="2A9FBC"/>
                </a:solidFill>
                <a:latin typeface="Verdana"/>
                <a:cs typeface="Verdana"/>
              </a:rPr>
              <a:t> </a:t>
            </a:r>
            <a:r>
              <a:rPr sz="2400" spc="10" dirty="0">
                <a:solidFill>
                  <a:srgbClr val="2A9FBC"/>
                </a:solidFill>
                <a:latin typeface="Verdana"/>
                <a:cs typeface="Verdana"/>
              </a:rPr>
              <a:t>scenarios  </a:t>
            </a:r>
            <a:endParaRPr lang="en-IN" sz="2400" spc="10" dirty="0">
              <a:solidFill>
                <a:srgbClr val="2A9FBC"/>
              </a:solidFill>
              <a:latin typeface="Verdana"/>
              <a:cs typeface="Verdana"/>
            </a:endParaRPr>
          </a:p>
          <a:p>
            <a:pPr marL="12700" marR="1156970">
              <a:lnSpc>
                <a:spcPct val="150000"/>
              </a:lnSpc>
            </a:pPr>
            <a:r>
              <a:rPr sz="2400" dirty="0">
                <a:solidFill>
                  <a:srgbClr val="2A9FBC"/>
                </a:solidFill>
                <a:latin typeface="Verdana"/>
                <a:cs typeface="Verdana"/>
              </a:rPr>
              <a:t>Run</a:t>
            </a:r>
            <a:r>
              <a:rPr sz="2400" spc="-130" dirty="0">
                <a:solidFill>
                  <a:srgbClr val="2A9FBC"/>
                </a:solidFill>
                <a:latin typeface="Verdana"/>
                <a:cs typeface="Verdana"/>
              </a:rPr>
              <a:t> </a:t>
            </a:r>
            <a:r>
              <a:rPr sz="2400" spc="-5" dirty="0">
                <a:solidFill>
                  <a:srgbClr val="2A9FBC"/>
                </a:solidFill>
                <a:latin typeface="Verdana"/>
                <a:cs typeface="Verdana"/>
              </a:rPr>
              <a:t>tests</a:t>
            </a:r>
            <a:endParaRPr lang="en-IN" sz="2400" spc="-5" dirty="0">
              <a:solidFill>
                <a:srgbClr val="2A9FBC"/>
              </a:solidFill>
              <a:latin typeface="Verdana"/>
              <a:cs typeface="Verdana"/>
            </a:endParaRPr>
          </a:p>
          <a:p>
            <a:pPr marL="12700" marR="1156970">
              <a:lnSpc>
                <a:spcPct val="150000"/>
              </a:lnSpc>
            </a:pPr>
            <a:r>
              <a:rPr sz="2400" dirty="0">
                <a:solidFill>
                  <a:srgbClr val="2A9FBC"/>
                </a:solidFill>
                <a:latin typeface="Verdana"/>
                <a:cs typeface="Verdana"/>
              </a:rPr>
              <a:t>Easy </a:t>
            </a:r>
            <a:r>
              <a:rPr sz="2400" spc="75" dirty="0">
                <a:solidFill>
                  <a:srgbClr val="2A9FBC"/>
                </a:solidFill>
                <a:latin typeface="Verdana"/>
                <a:cs typeface="Verdana"/>
              </a:rPr>
              <a:t>to </a:t>
            </a:r>
            <a:r>
              <a:rPr sz="2400" spc="60" dirty="0">
                <a:solidFill>
                  <a:srgbClr val="2A9FBC"/>
                </a:solidFill>
                <a:latin typeface="Verdana"/>
                <a:cs typeface="Verdana"/>
              </a:rPr>
              <a:t>add </a:t>
            </a:r>
            <a:r>
              <a:rPr sz="2400" spc="-5" dirty="0">
                <a:solidFill>
                  <a:srgbClr val="2A9FBC"/>
                </a:solidFill>
                <a:latin typeface="Verdana"/>
                <a:cs typeface="Verdana"/>
              </a:rPr>
              <a:t>further</a:t>
            </a:r>
            <a:r>
              <a:rPr sz="2400" spc="-605" dirty="0">
                <a:solidFill>
                  <a:srgbClr val="2A9FBC"/>
                </a:solidFill>
                <a:latin typeface="Verdana"/>
                <a:cs typeface="Verdana"/>
              </a:rPr>
              <a:t> </a:t>
            </a:r>
            <a:r>
              <a:rPr sz="2400" dirty="0">
                <a:solidFill>
                  <a:srgbClr val="2A9FBC"/>
                </a:solidFill>
                <a:latin typeface="Verdana"/>
                <a:cs typeface="Verdana"/>
              </a:rPr>
              <a:t>examples</a:t>
            </a:r>
            <a:endParaRPr sz="2400" dirty="0">
              <a:latin typeface="Verdana"/>
              <a:cs typeface="Verdana"/>
            </a:endParaRPr>
          </a:p>
        </p:txBody>
      </p:sp>
      <p:sp>
        <p:nvSpPr>
          <p:cNvPr id="4" name="object 4"/>
          <p:cNvSpPr txBox="1"/>
          <p:nvPr/>
        </p:nvSpPr>
        <p:spPr>
          <a:xfrm>
            <a:off x="732407" y="4848478"/>
            <a:ext cx="3298190" cy="878840"/>
          </a:xfrm>
          <a:prstGeom prst="rect">
            <a:avLst/>
          </a:prstGeom>
        </p:spPr>
        <p:txBody>
          <a:bodyPr vert="horz" wrap="square" lIns="0" tIns="12065" rIns="0" bIns="0" rtlCol="0">
            <a:spAutoFit/>
          </a:bodyPr>
          <a:lstStyle/>
          <a:p>
            <a:pPr marL="117475" marR="5080" indent="-105410">
              <a:lnSpc>
                <a:spcPct val="100000"/>
              </a:lnSpc>
              <a:spcBef>
                <a:spcPts val="95"/>
              </a:spcBef>
            </a:pPr>
            <a:r>
              <a:rPr sz="2800" spc="-170" dirty="0">
                <a:solidFill>
                  <a:srgbClr val="FFFFFF"/>
                </a:solidFill>
                <a:latin typeface="Arial Black"/>
                <a:cs typeface="Arial Black"/>
              </a:rPr>
              <a:t>Refactoring </a:t>
            </a:r>
            <a:r>
              <a:rPr sz="2800" spc="-125" dirty="0">
                <a:solidFill>
                  <a:srgbClr val="FFFFFF"/>
                </a:solidFill>
                <a:latin typeface="Arial Black"/>
                <a:cs typeface="Arial Black"/>
              </a:rPr>
              <a:t>to </a:t>
            </a:r>
            <a:r>
              <a:rPr sz="2800" spc="-254" dirty="0">
                <a:solidFill>
                  <a:srgbClr val="FFFFFF"/>
                </a:solidFill>
                <a:latin typeface="Arial Black"/>
                <a:cs typeface="Arial Black"/>
              </a:rPr>
              <a:t>Use  </a:t>
            </a:r>
            <a:r>
              <a:rPr sz="2800" spc="-210" dirty="0">
                <a:solidFill>
                  <a:srgbClr val="FFFFFF"/>
                </a:solidFill>
                <a:latin typeface="Arial Black"/>
                <a:cs typeface="Arial Black"/>
              </a:rPr>
              <a:t>Scenario</a:t>
            </a:r>
            <a:r>
              <a:rPr sz="2800" spc="-110" dirty="0">
                <a:solidFill>
                  <a:srgbClr val="FFFFFF"/>
                </a:solidFill>
                <a:latin typeface="Arial Black"/>
                <a:cs typeface="Arial Black"/>
              </a:rPr>
              <a:t> </a:t>
            </a:r>
            <a:r>
              <a:rPr sz="2800" spc="-180" dirty="0">
                <a:solidFill>
                  <a:srgbClr val="FFFFFF"/>
                </a:solidFill>
                <a:latin typeface="Arial Black"/>
                <a:cs typeface="Arial Black"/>
              </a:rPr>
              <a:t>Outlines</a:t>
            </a:r>
            <a:endParaRPr sz="2800">
              <a:latin typeface="Arial Black"/>
              <a:cs typeface="Arial Black"/>
            </a:endParaRPr>
          </a:p>
        </p:txBody>
      </p:sp>
      <p:sp>
        <p:nvSpPr>
          <p:cNvPr id="5" name="object 2">
            <a:extLst>
              <a:ext uri="{FF2B5EF4-FFF2-40B4-BE49-F238E27FC236}">
                <a16:creationId xmlns:a16="http://schemas.microsoft.com/office/drawing/2014/main" id="{AEF8B2B8-8B3B-4D86-82A6-2FBCD726FCEC}"/>
              </a:ext>
            </a:extLst>
          </p:cNvPr>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25AE679D-79D6-4A9D-987A-3DBD5CA79A12}"/>
              </a:ext>
            </a:extLst>
          </p:cNvPr>
          <p:cNvSpPr txBox="1"/>
          <p:nvPr/>
        </p:nvSpPr>
        <p:spPr>
          <a:xfrm>
            <a:off x="884807" y="5000878"/>
            <a:ext cx="3298190" cy="878840"/>
          </a:xfrm>
          <a:prstGeom prst="rect">
            <a:avLst/>
          </a:prstGeom>
        </p:spPr>
        <p:txBody>
          <a:bodyPr vert="horz" wrap="square" lIns="0" tIns="12065" rIns="0" bIns="0" rtlCol="0">
            <a:spAutoFit/>
          </a:bodyPr>
          <a:lstStyle/>
          <a:p>
            <a:pPr marL="117475" marR="5080" indent="-105410">
              <a:lnSpc>
                <a:spcPct val="100000"/>
              </a:lnSpc>
              <a:spcBef>
                <a:spcPts val="95"/>
              </a:spcBef>
            </a:pPr>
            <a:r>
              <a:rPr sz="2800" spc="-170" dirty="0">
                <a:solidFill>
                  <a:srgbClr val="FFFFFF"/>
                </a:solidFill>
                <a:latin typeface="Arial Black"/>
                <a:cs typeface="Arial Black"/>
              </a:rPr>
              <a:t>Refactoring </a:t>
            </a:r>
            <a:r>
              <a:rPr sz="2800" spc="-125" dirty="0">
                <a:solidFill>
                  <a:srgbClr val="FFFFFF"/>
                </a:solidFill>
                <a:latin typeface="Arial Black"/>
                <a:cs typeface="Arial Black"/>
              </a:rPr>
              <a:t>to </a:t>
            </a:r>
            <a:r>
              <a:rPr sz="2800" spc="-254" dirty="0">
                <a:solidFill>
                  <a:srgbClr val="FFFFFF"/>
                </a:solidFill>
                <a:latin typeface="Arial Black"/>
                <a:cs typeface="Arial Black"/>
              </a:rPr>
              <a:t>Use  </a:t>
            </a:r>
            <a:r>
              <a:rPr sz="2800" spc="-210" dirty="0">
                <a:solidFill>
                  <a:srgbClr val="FFFFFF"/>
                </a:solidFill>
                <a:latin typeface="Arial Black"/>
                <a:cs typeface="Arial Black"/>
              </a:rPr>
              <a:t>Scenario</a:t>
            </a:r>
            <a:r>
              <a:rPr sz="2800" spc="-110" dirty="0">
                <a:solidFill>
                  <a:srgbClr val="FFFFFF"/>
                </a:solidFill>
                <a:latin typeface="Arial Black"/>
                <a:cs typeface="Arial Black"/>
              </a:rPr>
              <a:t> </a:t>
            </a:r>
            <a:r>
              <a:rPr sz="2800" spc="-180" dirty="0">
                <a:solidFill>
                  <a:srgbClr val="FFFFFF"/>
                </a:solidFill>
                <a:latin typeface="Arial Black"/>
                <a:cs typeface="Arial Black"/>
              </a:rPr>
              <a:t>Outlines</a:t>
            </a:r>
            <a:endParaRPr sz="2800" dirty="0">
              <a:latin typeface="Arial Black"/>
              <a:cs typeface="Arial Black"/>
            </a:endParaRPr>
          </a:p>
        </p:txBody>
      </p:sp>
      <p:sp>
        <p:nvSpPr>
          <p:cNvPr id="7" name="object 2">
            <a:extLst>
              <a:ext uri="{FF2B5EF4-FFF2-40B4-BE49-F238E27FC236}">
                <a16:creationId xmlns:a16="http://schemas.microsoft.com/office/drawing/2014/main" id="{AB87329C-7E1F-4E52-8699-895120B564CB}"/>
              </a:ext>
            </a:extLst>
          </p:cNvPr>
          <p:cNvSpPr txBox="1"/>
          <p:nvPr/>
        </p:nvSpPr>
        <p:spPr>
          <a:xfrm>
            <a:off x="1778660" y="20693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dirty="0">
              <a:latin typeface="Arial Black"/>
              <a:cs typeface="Arial Black"/>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E3E3E"/>
          </a:solidFill>
        </p:spPr>
        <p:txBody>
          <a:bodyPr wrap="square" lIns="0" tIns="0" rIns="0" bIns="0" rtlCol="0"/>
          <a:lstStyle/>
          <a:p>
            <a:endParaRPr/>
          </a:p>
        </p:txBody>
      </p:sp>
      <p:sp>
        <p:nvSpPr>
          <p:cNvPr id="3" name="object 3"/>
          <p:cNvSpPr/>
          <p:nvPr/>
        </p:nvSpPr>
        <p:spPr>
          <a:xfrm>
            <a:off x="11495531" y="6184391"/>
            <a:ext cx="451103" cy="4495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3022" y="1105200"/>
            <a:ext cx="8428355" cy="3983142"/>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ourier New"/>
                <a:cs typeface="Courier New"/>
              </a:rPr>
              <a:t>Scenario Outline: </a:t>
            </a:r>
            <a:r>
              <a:rPr lang="en-IN" sz="2400" spc="-5" dirty="0">
                <a:solidFill>
                  <a:srgbClr val="FFFFFF"/>
                </a:solidFill>
                <a:latin typeface="Courier New"/>
                <a:cs typeface="Courier New"/>
              </a:rPr>
              <a:t>Combined Scenario</a:t>
            </a:r>
            <a:endParaRPr sz="2400" spc="-5" dirty="0">
              <a:solidFill>
                <a:srgbClr val="FFFFFF"/>
              </a:solidFill>
              <a:latin typeface="Courier New"/>
              <a:cs typeface="Courier New"/>
            </a:endParaRPr>
          </a:p>
          <a:p>
            <a:pPr marL="12700">
              <a:lnSpc>
                <a:spcPct val="100000"/>
              </a:lnSpc>
              <a:spcBef>
                <a:spcPts val="1800"/>
              </a:spcBef>
            </a:pPr>
            <a:r>
              <a:rPr sz="2400" spc="-5" dirty="0">
                <a:solidFill>
                  <a:srgbClr val="FFFFFF"/>
                </a:solidFill>
                <a:latin typeface="Courier New"/>
                <a:cs typeface="Courier New"/>
              </a:rPr>
              <a:t>Given </a:t>
            </a:r>
            <a:r>
              <a:rPr lang="en-US" sz="2400" spc="-5" dirty="0">
                <a:solidFill>
                  <a:srgbClr val="FFFFFF"/>
                </a:solidFill>
                <a:latin typeface="Courier New"/>
                <a:cs typeface="Courier New"/>
              </a:rPr>
              <a:t>I have a credit card</a:t>
            </a:r>
          </a:p>
          <a:p>
            <a:pPr marL="12700">
              <a:lnSpc>
                <a:spcPct val="100000"/>
              </a:lnSpc>
              <a:spcBef>
                <a:spcPts val="1800"/>
              </a:spcBef>
            </a:pPr>
            <a:r>
              <a:rPr lang="en-US" sz="2400" spc="-5" dirty="0">
                <a:solidFill>
                  <a:srgbClr val="FFFFFF"/>
                </a:solidFill>
                <a:latin typeface="Courier New"/>
                <a:cs typeface="Courier New"/>
              </a:rPr>
              <a:t>AND the credit card limit is </a:t>
            </a:r>
            <a:r>
              <a:rPr lang="en-US" sz="2400" b="1" spc="-5" dirty="0">
                <a:solidFill>
                  <a:srgbClr val="F05A28"/>
                </a:solidFill>
                <a:latin typeface="Courier New"/>
                <a:cs typeface="Courier New"/>
              </a:rPr>
              <a:t>&lt;limit&gt; </a:t>
            </a:r>
            <a:r>
              <a:rPr lang="en-US" sz="2400" spc="-5" dirty="0">
                <a:solidFill>
                  <a:srgbClr val="FFFFFF"/>
                </a:solidFill>
                <a:latin typeface="Courier New"/>
                <a:cs typeface="Courier New"/>
              </a:rPr>
              <a:t>USD</a:t>
            </a:r>
            <a:endParaRPr sz="2400" spc="-5" dirty="0">
              <a:solidFill>
                <a:srgbClr val="FFFFFF"/>
              </a:solidFill>
              <a:latin typeface="Courier New"/>
              <a:cs typeface="Courier New"/>
            </a:endParaRPr>
          </a:p>
          <a:p>
            <a:pPr marL="12700">
              <a:lnSpc>
                <a:spcPct val="100000"/>
              </a:lnSpc>
              <a:spcBef>
                <a:spcPts val="1800"/>
              </a:spcBef>
            </a:pPr>
            <a:r>
              <a:rPr lang="en-US" sz="2400" spc="-5" dirty="0">
                <a:solidFill>
                  <a:srgbClr val="FFFFFF"/>
                </a:solidFill>
                <a:latin typeface="Courier New"/>
                <a:cs typeface="Courier New"/>
              </a:rPr>
              <a:t>Then credit card should be active</a:t>
            </a:r>
          </a:p>
          <a:p>
            <a:pPr marL="12700">
              <a:lnSpc>
                <a:spcPct val="100000"/>
              </a:lnSpc>
              <a:spcBef>
                <a:spcPts val="1800"/>
              </a:spcBef>
            </a:pPr>
            <a:r>
              <a:rPr lang="en-US" sz="2400" spc="-5" dirty="0">
                <a:solidFill>
                  <a:srgbClr val="FFFFFF"/>
                </a:solidFill>
                <a:latin typeface="Courier New"/>
                <a:cs typeface="Courier New"/>
              </a:rPr>
              <a:t>And balance should be </a:t>
            </a:r>
            <a:r>
              <a:rPr lang="en-US" sz="2400" b="1" spc="-5" dirty="0">
                <a:solidFill>
                  <a:srgbClr val="FFFF00"/>
                </a:solidFill>
                <a:latin typeface="Courier New"/>
                <a:cs typeface="Courier New"/>
              </a:rPr>
              <a:t>&lt;balance&gt;</a:t>
            </a:r>
          </a:p>
          <a:p>
            <a:pPr marL="12700">
              <a:lnSpc>
                <a:spcPct val="100000"/>
              </a:lnSpc>
              <a:spcBef>
                <a:spcPts val="1800"/>
              </a:spcBef>
            </a:pPr>
            <a:r>
              <a:rPr lang="en-US" sz="2400" spc="-5" dirty="0">
                <a:solidFill>
                  <a:srgbClr val="FFFFFF"/>
                </a:solidFill>
                <a:latin typeface="Courier New"/>
                <a:cs typeface="Courier New"/>
              </a:rPr>
              <a:t>And outstanding amount should be </a:t>
            </a:r>
            <a:r>
              <a:rPr lang="en-US" sz="2400" b="1" spc="-5" dirty="0">
                <a:solidFill>
                  <a:srgbClr val="9BC850"/>
                </a:solidFill>
                <a:latin typeface="Courier New"/>
                <a:cs typeface="Courier New"/>
              </a:rPr>
              <a:t>&lt;outstanding&gt;</a:t>
            </a:r>
          </a:p>
          <a:p>
            <a:pPr marL="12700">
              <a:lnSpc>
                <a:spcPct val="100000"/>
              </a:lnSpc>
              <a:spcBef>
                <a:spcPts val="1800"/>
              </a:spcBef>
            </a:pPr>
            <a:r>
              <a:rPr sz="2400" spc="-5" dirty="0">
                <a:solidFill>
                  <a:srgbClr val="FFFFFF"/>
                </a:solidFill>
                <a:latin typeface="Courier New"/>
                <a:cs typeface="Courier New"/>
              </a:rPr>
              <a:t>Examples:</a:t>
            </a:r>
            <a:endParaRPr sz="2400" dirty="0">
              <a:latin typeface="Courier New"/>
              <a:cs typeface="Courier New"/>
            </a:endParaRPr>
          </a:p>
        </p:txBody>
      </p:sp>
      <p:sp>
        <p:nvSpPr>
          <p:cNvPr id="6" name="object 6"/>
          <p:cNvSpPr txBox="1">
            <a:spLocks noGrp="1"/>
          </p:cNvSpPr>
          <p:nvPr>
            <p:ph type="title"/>
          </p:nvPr>
        </p:nvSpPr>
        <p:spPr>
          <a:xfrm>
            <a:off x="2671925" y="215270"/>
            <a:ext cx="7434091" cy="689932"/>
          </a:xfrm>
          <a:prstGeom prst="rect">
            <a:avLst/>
          </a:prstGeom>
        </p:spPr>
        <p:txBody>
          <a:bodyPr vert="horz" wrap="square" lIns="0" tIns="12700" rIns="0" bIns="0" rtlCol="0">
            <a:spAutoFit/>
          </a:bodyPr>
          <a:lstStyle/>
          <a:p>
            <a:pPr marL="12700">
              <a:lnSpc>
                <a:spcPct val="100000"/>
              </a:lnSpc>
              <a:spcBef>
                <a:spcPts val="100"/>
              </a:spcBef>
            </a:pPr>
            <a:r>
              <a:rPr spc="-204" dirty="0"/>
              <a:t>Introducing </a:t>
            </a:r>
            <a:r>
              <a:rPr spc="-265" dirty="0"/>
              <a:t>Scenario</a:t>
            </a:r>
            <a:r>
              <a:rPr spc="-55" dirty="0"/>
              <a:t> </a:t>
            </a:r>
            <a:r>
              <a:rPr spc="-229" dirty="0"/>
              <a:t>Outlines</a:t>
            </a:r>
          </a:p>
        </p:txBody>
      </p:sp>
      <p:sp>
        <p:nvSpPr>
          <p:cNvPr id="8" name="TextBox 7">
            <a:extLst>
              <a:ext uri="{FF2B5EF4-FFF2-40B4-BE49-F238E27FC236}">
                <a16:creationId xmlns:a16="http://schemas.microsoft.com/office/drawing/2014/main" id="{22D9B21A-C035-4F8A-BB10-9154F9BA6CE1}"/>
              </a:ext>
            </a:extLst>
          </p:cNvPr>
          <p:cNvSpPr txBox="1"/>
          <p:nvPr/>
        </p:nvSpPr>
        <p:spPr>
          <a:xfrm>
            <a:off x="1979838" y="5088342"/>
            <a:ext cx="6578236" cy="1569660"/>
          </a:xfrm>
          <a:prstGeom prst="rect">
            <a:avLst/>
          </a:prstGeom>
          <a:noFill/>
        </p:spPr>
        <p:txBody>
          <a:bodyPr wrap="square">
            <a:spAutoFit/>
          </a:bodyPr>
          <a:lstStyle/>
          <a:p>
            <a:r>
              <a:rPr lang="en-IN" sz="2400" b="1" spc="-5" dirty="0">
                <a:solidFill>
                  <a:srgbClr val="F05A28"/>
                </a:solidFill>
                <a:latin typeface="Courier New"/>
                <a:cs typeface="Courier New"/>
              </a:rPr>
              <a:t>| limit </a:t>
            </a:r>
            <a:r>
              <a:rPr lang="en-IN" sz="2400" b="1" spc="-5" dirty="0">
                <a:solidFill>
                  <a:srgbClr val="FFFF00"/>
                </a:solidFill>
                <a:latin typeface="Courier New"/>
                <a:cs typeface="Courier New"/>
              </a:rPr>
              <a:t>| balance </a:t>
            </a:r>
            <a:r>
              <a:rPr lang="en-IN" sz="2400" b="1" spc="-5" dirty="0">
                <a:solidFill>
                  <a:srgbClr val="9BC850"/>
                </a:solidFill>
                <a:latin typeface="Courier New"/>
                <a:cs typeface="Courier New"/>
              </a:rPr>
              <a:t>| outstanding |</a:t>
            </a:r>
          </a:p>
          <a:p>
            <a:r>
              <a:rPr lang="en-IN" sz="2400" spc="-5" dirty="0">
                <a:solidFill>
                  <a:srgbClr val="FFFFFF"/>
                </a:solidFill>
                <a:latin typeface="Courier New"/>
                <a:cs typeface="Courier New"/>
              </a:rPr>
              <a:t>| 50000 | 50000   | 0           |</a:t>
            </a:r>
          </a:p>
          <a:p>
            <a:r>
              <a:rPr lang="en-IN" sz="2400" spc="-5" dirty="0">
                <a:solidFill>
                  <a:srgbClr val="FFFFFF"/>
                </a:solidFill>
                <a:latin typeface="Courier New"/>
                <a:cs typeface="Courier New"/>
              </a:rPr>
              <a:t>| 70000 | 70000   | 0           |</a:t>
            </a:r>
          </a:p>
          <a:p>
            <a:r>
              <a:rPr lang="en-IN" sz="2400" spc="-5" dirty="0">
                <a:solidFill>
                  <a:srgbClr val="FFFFFF"/>
                </a:solidFill>
                <a:latin typeface="Courier New"/>
                <a:cs typeface="Courier New"/>
              </a:rPr>
              <a:t>| 90000 | 90000   | 0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Scenario outline with Examples</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24262637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a:latin typeface="Arial Black"/>
              <a:cs typeface="Arial Black"/>
            </a:endParaRPr>
          </a:p>
        </p:txBody>
      </p:sp>
      <p:sp>
        <p:nvSpPr>
          <p:cNvPr id="3" name="object 3"/>
          <p:cNvSpPr txBox="1"/>
          <p:nvPr/>
        </p:nvSpPr>
        <p:spPr>
          <a:xfrm>
            <a:off x="5226811" y="669645"/>
            <a:ext cx="5861050" cy="3134360"/>
          </a:xfrm>
          <a:prstGeom prst="rect">
            <a:avLst/>
          </a:prstGeom>
        </p:spPr>
        <p:txBody>
          <a:bodyPr vert="horz" wrap="square" lIns="0" tIns="12700" rIns="0" bIns="0" rtlCol="0">
            <a:spAutoFit/>
          </a:bodyPr>
          <a:lstStyle/>
          <a:p>
            <a:pPr marL="12700" marR="5080">
              <a:lnSpc>
                <a:spcPct val="100000"/>
              </a:lnSpc>
              <a:spcBef>
                <a:spcPts val="100"/>
              </a:spcBef>
            </a:pPr>
            <a:r>
              <a:rPr sz="2400" spc="70" dirty="0">
                <a:solidFill>
                  <a:srgbClr val="2A9FBC"/>
                </a:solidFill>
                <a:latin typeface="Verdana"/>
                <a:cs typeface="Verdana"/>
              </a:rPr>
              <a:t>New </a:t>
            </a:r>
            <a:r>
              <a:rPr sz="2400" spc="-35" dirty="0">
                <a:solidFill>
                  <a:srgbClr val="2A9FBC"/>
                </a:solidFill>
                <a:latin typeface="Verdana"/>
                <a:cs typeface="Verdana"/>
              </a:rPr>
              <a:t>scenario: </a:t>
            </a:r>
            <a:r>
              <a:rPr sz="2400" spc="45" dirty="0">
                <a:solidFill>
                  <a:srgbClr val="2A9FBC"/>
                </a:solidFill>
                <a:latin typeface="Verdana"/>
                <a:cs typeface="Verdana"/>
              </a:rPr>
              <a:t>“Elf</a:t>
            </a:r>
            <a:r>
              <a:rPr sz="2400" spc="-605" dirty="0">
                <a:solidFill>
                  <a:srgbClr val="2A9FBC"/>
                </a:solidFill>
                <a:latin typeface="Verdana"/>
                <a:cs typeface="Verdana"/>
              </a:rPr>
              <a:t> </a:t>
            </a:r>
            <a:r>
              <a:rPr sz="2400" spc="-10" dirty="0">
                <a:solidFill>
                  <a:srgbClr val="2A9FBC"/>
                </a:solidFill>
                <a:latin typeface="Verdana"/>
                <a:cs typeface="Verdana"/>
              </a:rPr>
              <a:t>race </a:t>
            </a:r>
            <a:r>
              <a:rPr sz="2400" spc="-5" dirty="0">
                <a:solidFill>
                  <a:srgbClr val="2A9FBC"/>
                </a:solidFill>
                <a:latin typeface="Verdana"/>
                <a:cs typeface="Verdana"/>
              </a:rPr>
              <a:t>characters </a:t>
            </a:r>
            <a:r>
              <a:rPr sz="2400" spc="55" dirty="0">
                <a:solidFill>
                  <a:srgbClr val="2A9FBC"/>
                </a:solidFill>
                <a:latin typeface="Verdana"/>
                <a:cs typeface="Verdana"/>
              </a:rPr>
              <a:t>get  </a:t>
            </a:r>
            <a:r>
              <a:rPr sz="2400" spc="30" dirty="0">
                <a:solidFill>
                  <a:srgbClr val="2A9FBC"/>
                </a:solidFill>
                <a:latin typeface="Verdana"/>
                <a:cs typeface="Verdana"/>
              </a:rPr>
              <a:t>additional </a:t>
            </a:r>
            <a:r>
              <a:rPr sz="2400" spc="75" dirty="0">
                <a:solidFill>
                  <a:srgbClr val="2A9FBC"/>
                </a:solidFill>
                <a:latin typeface="Verdana"/>
                <a:cs typeface="Verdana"/>
              </a:rPr>
              <a:t>20 </a:t>
            </a:r>
            <a:r>
              <a:rPr sz="2400" spc="15" dirty="0">
                <a:solidFill>
                  <a:srgbClr val="2A9FBC"/>
                </a:solidFill>
                <a:latin typeface="Verdana"/>
                <a:cs typeface="Verdana"/>
              </a:rPr>
              <a:t>damage</a:t>
            </a:r>
            <a:r>
              <a:rPr sz="2400" spc="-415" dirty="0">
                <a:solidFill>
                  <a:srgbClr val="2A9FBC"/>
                </a:solidFill>
                <a:latin typeface="Verdana"/>
                <a:cs typeface="Verdana"/>
              </a:rPr>
              <a:t> </a:t>
            </a:r>
            <a:r>
              <a:rPr sz="2400" dirty="0">
                <a:solidFill>
                  <a:srgbClr val="2A9FBC"/>
                </a:solidFill>
                <a:latin typeface="Verdana"/>
                <a:cs typeface="Verdana"/>
              </a:rPr>
              <a:t>resistance”</a:t>
            </a:r>
            <a:endParaRPr sz="2400" dirty="0">
              <a:latin typeface="Verdana"/>
              <a:cs typeface="Verdana"/>
            </a:endParaRPr>
          </a:p>
          <a:p>
            <a:pPr marL="12700" marR="1490980">
              <a:lnSpc>
                <a:spcPct val="162500"/>
              </a:lnSpc>
            </a:pPr>
            <a:r>
              <a:rPr sz="2400" spc="-20" dirty="0">
                <a:solidFill>
                  <a:srgbClr val="2A9FBC"/>
                </a:solidFill>
                <a:latin typeface="Verdana"/>
                <a:cs typeface="Verdana"/>
              </a:rPr>
              <a:t>Implement </a:t>
            </a:r>
            <a:r>
              <a:rPr sz="2400" spc="30" dirty="0">
                <a:solidFill>
                  <a:srgbClr val="2A9FBC"/>
                </a:solidFill>
                <a:latin typeface="Verdana"/>
                <a:cs typeface="Verdana"/>
              </a:rPr>
              <a:t>with </a:t>
            </a:r>
            <a:r>
              <a:rPr sz="2400" spc="105" dirty="0">
                <a:solidFill>
                  <a:srgbClr val="2A9FBC"/>
                </a:solidFill>
                <a:latin typeface="Verdana"/>
                <a:cs typeface="Verdana"/>
              </a:rPr>
              <a:t>“And”</a:t>
            </a:r>
            <a:r>
              <a:rPr sz="2400" spc="-395" dirty="0">
                <a:solidFill>
                  <a:srgbClr val="2A9FBC"/>
                </a:solidFill>
                <a:latin typeface="Verdana"/>
                <a:cs typeface="Verdana"/>
              </a:rPr>
              <a:t> </a:t>
            </a:r>
            <a:r>
              <a:rPr sz="2400" spc="10" dirty="0">
                <a:solidFill>
                  <a:srgbClr val="2A9FBC"/>
                </a:solidFill>
                <a:latin typeface="Verdana"/>
                <a:cs typeface="Verdana"/>
              </a:rPr>
              <a:t>steps  </a:t>
            </a:r>
            <a:r>
              <a:rPr sz="2400" dirty="0">
                <a:solidFill>
                  <a:srgbClr val="2A9FBC"/>
                </a:solidFill>
                <a:latin typeface="Verdana"/>
                <a:cs typeface="Verdana"/>
              </a:rPr>
              <a:t>Run</a:t>
            </a:r>
            <a:r>
              <a:rPr sz="2400" spc="-130" dirty="0">
                <a:solidFill>
                  <a:srgbClr val="2A9FBC"/>
                </a:solidFill>
                <a:latin typeface="Verdana"/>
                <a:cs typeface="Verdana"/>
              </a:rPr>
              <a:t> </a:t>
            </a:r>
            <a:r>
              <a:rPr sz="2400" spc="10" dirty="0">
                <a:solidFill>
                  <a:srgbClr val="2A9FBC"/>
                </a:solidFill>
                <a:latin typeface="Verdana"/>
                <a:cs typeface="Verdana"/>
              </a:rPr>
              <a:t>test</a:t>
            </a:r>
            <a:endParaRPr sz="2400" dirty="0">
              <a:latin typeface="Verdana"/>
              <a:cs typeface="Verdana"/>
            </a:endParaRPr>
          </a:p>
          <a:p>
            <a:pPr marL="12700" marR="797560">
              <a:lnSpc>
                <a:spcPct val="162500"/>
              </a:lnSpc>
            </a:pPr>
            <a:r>
              <a:rPr sz="2400" spc="40" dirty="0">
                <a:solidFill>
                  <a:srgbClr val="2A9FBC"/>
                </a:solidFill>
                <a:latin typeface="Verdana"/>
                <a:cs typeface="Verdana"/>
              </a:rPr>
              <a:t>Refactor</a:t>
            </a:r>
            <a:r>
              <a:rPr sz="2400" spc="-120" dirty="0">
                <a:solidFill>
                  <a:srgbClr val="2A9FBC"/>
                </a:solidFill>
                <a:latin typeface="Verdana"/>
                <a:cs typeface="Verdana"/>
              </a:rPr>
              <a:t> </a:t>
            </a:r>
            <a:r>
              <a:rPr sz="2400" spc="75" dirty="0">
                <a:solidFill>
                  <a:srgbClr val="2A9FBC"/>
                </a:solidFill>
                <a:latin typeface="Verdana"/>
                <a:cs typeface="Verdana"/>
              </a:rPr>
              <a:t>to</a:t>
            </a:r>
            <a:r>
              <a:rPr sz="2400" spc="-114" dirty="0">
                <a:solidFill>
                  <a:srgbClr val="2A9FBC"/>
                </a:solidFill>
                <a:latin typeface="Verdana"/>
                <a:cs typeface="Verdana"/>
              </a:rPr>
              <a:t> </a:t>
            </a:r>
            <a:r>
              <a:rPr sz="2400" spc="-25" dirty="0">
                <a:solidFill>
                  <a:srgbClr val="2A9FBC"/>
                </a:solidFill>
                <a:latin typeface="Verdana"/>
                <a:cs typeface="Verdana"/>
              </a:rPr>
              <a:t>use</a:t>
            </a:r>
            <a:r>
              <a:rPr sz="2400" spc="-120" dirty="0">
                <a:solidFill>
                  <a:srgbClr val="2A9FBC"/>
                </a:solidFill>
                <a:latin typeface="Verdana"/>
                <a:cs typeface="Verdana"/>
              </a:rPr>
              <a:t> </a:t>
            </a:r>
            <a:r>
              <a:rPr sz="2400" spc="-35" dirty="0">
                <a:solidFill>
                  <a:srgbClr val="2A9FBC"/>
                </a:solidFill>
                <a:latin typeface="Verdana"/>
                <a:cs typeface="Verdana"/>
              </a:rPr>
              <a:t>a</a:t>
            </a:r>
            <a:r>
              <a:rPr sz="2400" spc="-114" dirty="0">
                <a:solidFill>
                  <a:srgbClr val="2A9FBC"/>
                </a:solidFill>
                <a:latin typeface="Verdana"/>
                <a:cs typeface="Verdana"/>
              </a:rPr>
              <a:t> </a:t>
            </a:r>
            <a:r>
              <a:rPr sz="2400" spc="30" dirty="0">
                <a:solidFill>
                  <a:srgbClr val="2A9FBC"/>
                </a:solidFill>
                <a:latin typeface="Verdana"/>
                <a:cs typeface="Verdana"/>
              </a:rPr>
              <a:t>step</a:t>
            </a:r>
            <a:r>
              <a:rPr sz="2400" spc="-120" dirty="0">
                <a:solidFill>
                  <a:srgbClr val="2A9FBC"/>
                </a:solidFill>
                <a:latin typeface="Verdana"/>
                <a:cs typeface="Verdana"/>
              </a:rPr>
              <a:t> </a:t>
            </a:r>
            <a:r>
              <a:rPr sz="2400" spc="20" dirty="0">
                <a:solidFill>
                  <a:srgbClr val="2A9FBC"/>
                </a:solidFill>
                <a:latin typeface="Verdana"/>
                <a:cs typeface="Verdana"/>
              </a:rPr>
              <a:t>data</a:t>
            </a:r>
            <a:r>
              <a:rPr sz="2400" spc="-114" dirty="0">
                <a:solidFill>
                  <a:srgbClr val="2A9FBC"/>
                </a:solidFill>
                <a:latin typeface="Verdana"/>
                <a:cs typeface="Verdana"/>
              </a:rPr>
              <a:t> </a:t>
            </a:r>
            <a:r>
              <a:rPr sz="2400" spc="30" dirty="0">
                <a:solidFill>
                  <a:srgbClr val="2A9FBC"/>
                </a:solidFill>
                <a:latin typeface="Verdana"/>
                <a:cs typeface="Verdana"/>
              </a:rPr>
              <a:t>table  </a:t>
            </a:r>
            <a:r>
              <a:rPr sz="2400" spc="65" dirty="0">
                <a:solidFill>
                  <a:srgbClr val="2A9FBC"/>
                </a:solidFill>
                <a:latin typeface="Verdana"/>
                <a:cs typeface="Verdana"/>
              </a:rPr>
              <a:t>Access </a:t>
            </a:r>
            <a:r>
              <a:rPr sz="2400" spc="30" dirty="0">
                <a:solidFill>
                  <a:srgbClr val="2A9FBC"/>
                </a:solidFill>
                <a:latin typeface="Verdana"/>
                <a:cs typeface="Verdana"/>
              </a:rPr>
              <a:t>rows </a:t>
            </a:r>
            <a:r>
              <a:rPr sz="2400" spc="20" dirty="0">
                <a:solidFill>
                  <a:srgbClr val="2A9FBC"/>
                </a:solidFill>
                <a:latin typeface="Verdana"/>
                <a:cs typeface="Verdana"/>
              </a:rPr>
              <a:t>from </a:t>
            </a:r>
            <a:r>
              <a:rPr sz="2400" spc="40" dirty="0">
                <a:solidFill>
                  <a:srgbClr val="2A9FBC"/>
                </a:solidFill>
                <a:latin typeface="Verdana"/>
                <a:cs typeface="Verdana"/>
              </a:rPr>
              <a:t>Table</a:t>
            </a:r>
            <a:r>
              <a:rPr sz="2400" spc="-630" dirty="0">
                <a:solidFill>
                  <a:srgbClr val="2A9FBC"/>
                </a:solidFill>
                <a:latin typeface="Verdana"/>
                <a:cs typeface="Verdana"/>
              </a:rPr>
              <a:t> </a:t>
            </a:r>
            <a:r>
              <a:rPr sz="2400" spc="-35" dirty="0">
                <a:solidFill>
                  <a:srgbClr val="2A9FBC"/>
                </a:solidFill>
                <a:latin typeface="Verdana"/>
                <a:cs typeface="Verdana"/>
              </a:rPr>
              <a:t>object*</a:t>
            </a:r>
            <a:endParaRPr sz="2400" dirty="0">
              <a:latin typeface="Verdana"/>
              <a:cs typeface="Verdana"/>
            </a:endParaRPr>
          </a:p>
        </p:txBody>
      </p:sp>
      <p:sp>
        <p:nvSpPr>
          <p:cNvPr id="4" name="object 4"/>
          <p:cNvSpPr txBox="1"/>
          <p:nvPr/>
        </p:nvSpPr>
        <p:spPr>
          <a:xfrm>
            <a:off x="5226811" y="5195925"/>
            <a:ext cx="5871210" cy="756920"/>
          </a:xfrm>
          <a:prstGeom prst="rect">
            <a:avLst/>
          </a:prstGeom>
        </p:spPr>
        <p:txBody>
          <a:bodyPr vert="horz" wrap="square" lIns="0" tIns="12700" rIns="0" bIns="0" rtlCol="0">
            <a:spAutoFit/>
          </a:bodyPr>
          <a:lstStyle/>
          <a:p>
            <a:pPr marL="12700" marR="5080">
              <a:lnSpc>
                <a:spcPct val="100000"/>
              </a:lnSpc>
              <a:spcBef>
                <a:spcPts val="100"/>
              </a:spcBef>
            </a:pPr>
            <a:r>
              <a:rPr sz="2400" i="1" spc="-130" dirty="0">
                <a:solidFill>
                  <a:srgbClr val="2A9FBC"/>
                </a:solidFill>
                <a:latin typeface="Verdana"/>
                <a:cs typeface="Verdana"/>
              </a:rPr>
              <a:t>*The </a:t>
            </a:r>
            <a:r>
              <a:rPr sz="2400" i="1" spc="-10" dirty="0">
                <a:solidFill>
                  <a:srgbClr val="2A9FBC"/>
                </a:solidFill>
                <a:latin typeface="Verdana"/>
                <a:cs typeface="Verdana"/>
              </a:rPr>
              <a:t>next </a:t>
            </a:r>
            <a:r>
              <a:rPr sz="2400" i="1" spc="20" dirty="0">
                <a:solidFill>
                  <a:srgbClr val="2A9FBC"/>
                </a:solidFill>
                <a:latin typeface="Verdana"/>
                <a:cs typeface="Verdana"/>
              </a:rPr>
              <a:t>module </a:t>
            </a:r>
            <a:r>
              <a:rPr sz="2400" i="1" spc="40" dirty="0">
                <a:solidFill>
                  <a:srgbClr val="2A9FBC"/>
                </a:solidFill>
                <a:latin typeface="Verdana"/>
                <a:cs typeface="Verdana"/>
              </a:rPr>
              <a:t>will </a:t>
            </a:r>
            <a:r>
              <a:rPr sz="2400" i="1" spc="25" dirty="0">
                <a:solidFill>
                  <a:srgbClr val="2A9FBC"/>
                </a:solidFill>
                <a:latin typeface="Verdana"/>
                <a:cs typeface="Verdana"/>
              </a:rPr>
              <a:t>cover </a:t>
            </a:r>
            <a:r>
              <a:rPr sz="2400" i="1" dirty="0">
                <a:solidFill>
                  <a:srgbClr val="2A9FBC"/>
                </a:solidFill>
                <a:latin typeface="Verdana"/>
                <a:cs typeface="Verdana"/>
              </a:rPr>
              <a:t>more  </a:t>
            </a:r>
            <a:r>
              <a:rPr sz="2400" i="1" spc="5" dirty="0">
                <a:solidFill>
                  <a:srgbClr val="2A9FBC"/>
                </a:solidFill>
                <a:latin typeface="Verdana"/>
                <a:cs typeface="Verdana"/>
              </a:rPr>
              <a:t>advanced</a:t>
            </a:r>
            <a:r>
              <a:rPr sz="2400" i="1" spc="-130" dirty="0">
                <a:solidFill>
                  <a:srgbClr val="2A9FBC"/>
                </a:solidFill>
                <a:latin typeface="Verdana"/>
                <a:cs typeface="Verdana"/>
              </a:rPr>
              <a:t> </a:t>
            </a:r>
            <a:r>
              <a:rPr sz="2400" i="1" spc="160" dirty="0">
                <a:solidFill>
                  <a:srgbClr val="2A9FBC"/>
                </a:solidFill>
                <a:latin typeface="Verdana"/>
                <a:cs typeface="Verdana"/>
              </a:rPr>
              <a:t>/</a:t>
            </a:r>
            <a:r>
              <a:rPr sz="2400" i="1" spc="-110" dirty="0">
                <a:solidFill>
                  <a:srgbClr val="2A9FBC"/>
                </a:solidFill>
                <a:latin typeface="Verdana"/>
                <a:cs typeface="Verdana"/>
              </a:rPr>
              <a:t> </a:t>
            </a:r>
            <a:r>
              <a:rPr sz="2400" i="1" spc="5" dirty="0">
                <a:solidFill>
                  <a:srgbClr val="2A9FBC"/>
                </a:solidFill>
                <a:latin typeface="Verdana"/>
                <a:cs typeface="Verdana"/>
              </a:rPr>
              <a:t>strongly</a:t>
            </a:r>
            <a:r>
              <a:rPr sz="2400" i="1" spc="-110" dirty="0">
                <a:solidFill>
                  <a:srgbClr val="2A9FBC"/>
                </a:solidFill>
                <a:latin typeface="Verdana"/>
                <a:cs typeface="Verdana"/>
              </a:rPr>
              <a:t> </a:t>
            </a:r>
            <a:r>
              <a:rPr sz="2400" i="1" spc="45" dirty="0">
                <a:solidFill>
                  <a:srgbClr val="2A9FBC"/>
                </a:solidFill>
                <a:latin typeface="Verdana"/>
                <a:cs typeface="Verdana"/>
              </a:rPr>
              <a:t>typed</a:t>
            </a:r>
            <a:r>
              <a:rPr sz="2400" i="1" spc="-130" dirty="0">
                <a:solidFill>
                  <a:srgbClr val="2A9FBC"/>
                </a:solidFill>
                <a:latin typeface="Verdana"/>
                <a:cs typeface="Verdana"/>
              </a:rPr>
              <a:t> </a:t>
            </a:r>
            <a:r>
              <a:rPr sz="2400" i="1" spc="5" dirty="0">
                <a:solidFill>
                  <a:srgbClr val="2A9FBC"/>
                </a:solidFill>
                <a:latin typeface="Verdana"/>
                <a:cs typeface="Verdana"/>
              </a:rPr>
              <a:t>data</a:t>
            </a:r>
            <a:r>
              <a:rPr sz="2400" i="1" spc="-130" dirty="0">
                <a:solidFill>
                  <a:srgbClr val="2A9FBC"/>
                </a:solidFill>
                <a:latin typeface="Verdana"/>
                <a:cs typeface="Verdana"/>
              </a:rPr>
              <a:t> </a:t>
            </a:r>
            <a:r>
              <a:rPr sz="2400" i="1" spc="40" dirty="0">
                <a:solidFill>
                  <a:srgbClr val="2A9FBC"/>
                </a:solidFill>
                <a:latin typeface="Verdana"/>
                <a:cs typeface="Verdana"/>
              </a:rPr>
              <a:t>topics</a:t>
            </a:r>
            <a:endParaRPr sz="2400" dirty="0">
              <a:latin typeface="Verdana"/>
              <a:cs typeface="Verdana"/>
            </a:endParaRPr>
          </a:p>
        </p:txBody>
      </p:sp>
      <p:sp>
        <p:nvSpPr>
          <p:cNvPr id="5" name="object 5"/>
          <p:cNvSpPr txBox="1"/>
          <p:nvPr/>
        </p:nvSpPr>
        <p:spPr>
          <a:xfrm>
            <a:off x="807115" y="4848478"/>
            <a:ext cx="3148330" cy="878840"/>
          </a:xfrm>
          <a:prstGeom prst="rect">
            <a:avLst/>
          </a:prstGeom>
        </p:spPr>
        <p:txBody>
          <a:bodyPr vert="horz" wrap="square" lIns="0" tIns="12065" rIns="0" bIns="0" rtlCol="0">
            <a:spAutoFit/>
          </a:bodyPr>
          <a:lstStyle/>
          <a:p>
            <a:pPr marL="65405" marR="5080" indent="-53340">
              <a:lnSpc>
                <a:spcPct val="100000"/>
              </a:lnSpc>
              <a:spcBef>
                <a:spcPts val="95"/>
              </a:spcBef>
            </a:pPr>
            <a:r>
              <a:rPr sz="2800" spc="-195" dirty="0">
                <a:solidFill>
                  <a:srgbClr val="FFFFFF"/>
                </a:solidFill>
                <a:latin typeface="Arial Black"/>
                <a:cs typeface="Arial Black"/>
              </a:rPr>
              <a:t>Using </a:t>
            </a:r>
            <a:r>
              <a:rPr sz="2800" spc="-170" dirty="0">
                <a:solidFill>
                  <a:srgbClr val="FFFFFF"/>
                </a:solidFill>
                <a:latin typeface="Arial Black"/>
                <a:cs typeface="Arial Black"/>
              </a:rPr>
              <a:t>Data </a:t>
            </a:r>
            <a:r>
              <a:rPr sz="2800" spc="-280" dirty="0">
                <a:solidFill>
                  <a:srgbClr val="FFFFFF"/>
                </a:solidFill>
                <a:latin typeface="Arial Black"/>
                <a:cs typeface="Arial Black"/>
              </a:rPr>
              <a:t>Tables  </a:t>
            </a:r>
            <a:r>
              <a:rPr sz="2800" spc="-195" dirty="0">
                <a:solidFill>
                  <a:srgbClr val="FFFFFF"/>
                </a:solidFill>
                <a:latin typeface="Arial Black"/>
                <a:cs typeface="Arial Black"/>
              </a:rPr>
              <a:t>in </a:t>
            </a:r>
            <a:r>
              <a:rPr sz="2800" spc="-210" dirty="0">
                <a:solidFill>
                  <a:srgbClr val="FFFFFF"/>
                </a:solidFill>
                <a:latin typeface="Arial Black"/>
                <a:cs typeface="Arial Black"/>
              </a:rPr>
              <a:t>Scenario</a:t>
            </a:r>
            <a:r>
              <a:rPr sz="2800" spc="-30" dirty="0">
                <a:solidFill>
                  <a:srgbClr val="FFFFFF"/>
                </a:solidFill>
                <a:latin typeface="Arial Black"/>
                <a:cs typeface="Arial Black"/>
              </a:rPr>
              <a:t> </a:t>
            </a:r>
            <a:r>
              <a:rPr sz="2800" spc="-200" dirty="0">
                <a:solidFill>
                  <a:srgbClr val="FFFFFF"/>
                </a:solidFill>
                <a:latin typeface="Arial Black"/>
                <a:cs typeface="Arial Black"/>
              </a:rPr>
              <a:t>Steps</a:t>
            </a:r>
            <a:endParaRPr sz="2800">
              <a:latin typeface="Arial Black"/>
              <a:cs typeface="Arial Black"/>
            </a:endParaRPr>
          </a:p>
        </p:txBody>
      </p:sp>
      <p:sp>
        <p:nvSpPr>
          <p:cNvPr id="6" name="object 2">
            <a:extLst>
              <a:ext uri="{FF2B5EF4-FFF2-40B4-BE49-F238E27FC236}">
                <a16:creationId xmlns:a16="http://schemas.microsoft.com/office/drawing/2014/main" id="{E9AF7E07-68CE-4B5C-A3FA-666D8E9B5180}"/>
              </a:ext>
            </a:extLst>
          </p:cNvPr>
          <p:cNvSpPr/>
          <p:nvPr/>
        </p:nvSpPr>
        <p:spPr>
          <a:xfrm>
            <a:off x="-29464" y="0"/>
            <a:ext cx="4636008" cy="6858000"/>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777346DA-7277-4DF6-A7ED-0A98292874A3}"/>
              </a:ext>
            </a:extLst>
          </p:cNvPr>
          <p:cNvSpPr txBox="1"/>
          <p:nvPr/>
        </p:nvSpPr>
        <p:spPr>
          <a:xfrm>
            <a:off x="838200" y="4876800"/>
            <a:ext cx="3148330" cy="878840"/>
          </a:xfrm>
          <a:prstGeom prst="rect">
            <a:avLst/>
          </a:prstGeom>
        </p:spPr>
        <p:txBody>
          <a:bodyPr vert="horz" wrap="square" lIns="0" tIns="12065" rIns="0" bIns="0" rtlCol="0">
            <a:spAutoFit/>
          </a:bodyPr>
          <a:lstStyle/>
          <a:p>
            <a:pPr marL="65405" marR="5080" indent="-53340">
              <a:lnSpc>
                <a:spcPct val="100000"/>
              </a:lnSpc>
              <a:spcBef>
                <a:spcPts val="95"/>
              </a:spcBef>
            </a:pPr>
            <a:r>
              <a:rPr sz="2800" spc="-195" dirty="0">
                <a:solidFill>
                  <a:srgbClr val="FFFFFF"/>
                </a:solidFill>
                <a:latin typeface="Arial Black"/>
                <a:cs typeface="Arial Black"/>
              </a:rPr>
              <a:t>Using </a:t>
            </a:r>
            <a:r>
              <a:rPr lang="en-IN" sz="2800" spc="-170" dirty="0">
                <a:solidFill>
                  <a:srgbClr val="FFFFFF"/>
                </a:solidFill>
                <a:latin typeface="Arial Black"/>
                <a:cs typeface="Arial Black"/>
              </a:rPr>
              <a:t>Excel </a:t>
            </a:r>
            <a:r>
              <a:rPr sz="2800" spc="-195" dirty="0">
                <a:solidFill>
                  <a:srgbClr val="FFFFFF"/>
                </a:solidFill>
                <a:latin typeface="Arial Black"/>
                <a:cs typeface="Arial Black"/>
              </a:rPr>
              <a:t>in </a:t>
            </a:r>
            <a:r>
              <a:rPr sz="2800" spc="-210" dirty="0">
                <a:solidFill>
                  <a:srgbClr val="FFFFFF"/>
                </a:solidFill>
                <a:latin typeface="Arial Black"/>
                <a:cs typeface="Arial Black"/>
              </a:rPr>
              <a:t>Scenario</a:t>
            </a:r>
            <a:r>
              <a:rPr sz="2800" spc="-30" dirty="0">
                <a:solidFill>
                  <a:srgbClr val="FFFFFF"/>
                </a:solidFill>
                <a:latin typeface="Arial Black"/>
                <a:cs typeface="Arial Black"/>
              </a:rPr>
              <a:t> </a:t>
            </a:r>
            <a:r>
              <a:rPr sz="2800" spc="-200" dirty="0">
                <a:solidFill>
                  <a:srgbClr val="FFFFFF"/>
                </a:solidFill>
                <a:latin typeface="Arial Black"/>
                <a:cs typeface="Arial Black"/>
              </a:rPr>
              <a:t>Steps</a:t>
            </a:r>
            <a:endParaRPr sz="2800" dirty="0">
              <a:latin typeface="Arial Black"/>
              <a:cs typeface="Arial Black"/>
            </a:endParaRPr>
          </a:p>
        </p:txBody>
      </p:sp>
      <p:sp>
        <p:nvSpPr>
          <p:cNvPr id="10" name="object 2">
            <a:extLst>
              <a:ext uri="{FF2B5EF4-FFF2-40B4-BE49-F238E27FC236}">
                <a16:creationId xmlns:a16="http://schemas.microsoft.com/office/drawing/2014/main" id="{F48B146D-8349-4A2B-BDB8-B985E928DAD5}"/>
              </a:ext>
            </a:extLst>
          </p:cNvPr>
          <p:cNvSpPr txBox="1"/>
          <p:nvPr/>
        </p:nvSpPr>
        <p:spPr>
          <a:xfrm>
            <a:off x="1600200" y="1949805"/>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dirty="0">
              <a:latin typeface="Arial Black"/>
              <a:cs typeface="Arial Black"/>
            </a:endParaRPr>
          </a:p>
        </p:txBody>
      </p:sp>
    </p:spTree>
    <p:extLst>
      <p:ext uri="{BB962C8B-B14F-4D97-AF65-F5344CB8AC3E}">
        <p14:creationId xmlns:p14="http://schemas.microsoft.com/office/powerpoint/2010/main" val="50489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Scenario steps with Excel </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769260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68900" y="550703"/>
            <a:ext cx="6485035" cy="382156"/>
          </a:xfrm>
          <a:prstGeom prst="rect">
            <a:avLst/>
          </a:prstGeom>
        </p:spPr>
        <p:txBody>
          <a:bodyPr vert="horz" wrap="square" lIns="0" tIns="12700" rIns="0" bIns="0" rtlCol="0">
            <a:spAutoFit/>
          </a:bodyPr>
          <a:lstStyle/>
          <a:p>
            <a:pPr marL="12700">
              <a:lnSpc>
                <a:spcPct val="100000"/>
              </a:lnSpc>
              <a:spcBef>
                <a:spcPts val="100"/>
              </a:spcBef>
            </a:pPr>
            <a:r>
              <a:rPr sz="2400" b="0" spc="15" dirty="0">
                <a:solidFill>
                  <a:srgbClr val="F05A28"/>
                </a:solidFill>
                <a:latin typeface="Verdana"/>
                <a:ea typeface="+mn-ea"/>
              </a:rPr>
              <a:t>Saw initial </a:t>
            </a:r>
            <a:r>
              <a:rPr lang="en-IN" sz="2400" b="0" spc="15" dirty="0">
                <a:solidFill>
                  <a:srgbClr val="F05A28"/>
                </a:solidFill>
                <a:latin typeface="Verdana"/>
                <a:ea typeface="+mn-ea"/>
              </a:rPr>
              <a:t>Credit card</a:t>
            </a:r>
            <a:r>
              <a:rPr sz="2400" b="0" spc="15" dirty="0">
                <a:solidFill>
                  <a:srgbClr val="F05A28"/>
                </a:solidFill>
                <a:latin typeface="Verdana"/>
                <a:ea typeface="+mn-ea"/>
              </a:rPr>
              <a:t> class</a:t>
            </a:r>
          </a:p>
        </p:txBody>
      </p:sp>
      <p:sp>
        <p:nvSpPr>
          <p:cNvPr id="4" name="object 4"/>
          <p:cNvSpPr txBox="1"/>
          <p:nvPr/>
        </p:nvSpPr>
        <p:spPr>
          <a:xfrm>
            <a:off x="5168900" y="1140561"/>
            <a:ext cx="6802276" cy="5480988"/>
          </a:xfrm>
          <a:prstGeom prst="rect">
            <a:avLst/>
          </a:prstGeom>
        </p:spPr>
        <p:txBody>
          <a:bodyPr vert="horz" wrap="square" lIns="0" tIns="12700" rIns="0" bIns="0" rtlCol="0">
            <a:spAutoFit/>
          </a:bodyPr>
          <a:lstStyle/>
          <a:p>
            <a:pPr marL="12700" marR="300355">
              <a:lnSpc>
                <a:spcPct val="100000"/>
              </a:lnSpc>
              <a:spcBef>
                <a:spcPts val="100"/>
              </a:spcBef>
            </a:pPr>
            <a:r>
              <a:rPr lang="en-IN" sz="2400" dirty="0">
                <a:solidFill>
                  <a:srgbClr val="F05A28"/>
                </a:solidFill>
                <a:latin typeface="Verdana"/>
              </a:rPr>
              <a:t>“</a:t>
            </a:r>
            <a:r>
              <a:rPr lang="en-US" sz="2400" dirty="0">
                <a:solidFill>
                  <a:srgbClr val="F05A28"/>
                </a:solidFill>
                <a:latin typeface="Verdana"/>
              </a:rPr>
              <a:t>Credit card attributes should be properly initialized”</a:t>
            </a:r>
            <a:endParaRPr sz="2400" dirty="0">
              <a:solidFill>
                <a:srgbClr val="F05A28"/>
              </a:solidFill>
              <a:latin typeface="Verdana"/>
            </a:endParaRPr>
          </a:p>
          <a:p>
            <a:pPr marL="12700" marR="5080">
              <a:lnSpc>
                <a:spcPct val="162500"/>
              </a:lnSpc>
            </a:pPr>
            <a:r>
              <a:rPr sz="2400" dirty="0">
                <a:solidFill>
                  <a:srgbClr val="F05A28"/>
                </a:solidFill>
                <a:latin typeface="Verdana"/>
                <a:cs typeface="Verdana"/>
              </a:rPr>
              <a:t>private </a:t>
            </a:r>
            <a:r>
              <a:rPr lang="en-IN" sz="2400" dirty="0" err="1">
                <a:solidFill>
                  <a:srgbClr val="F05A28"/>
                </a:solidFill>
                <a:latin typeface="Verdana"/>
                <a:cs typeface="Verdana"/>
              </a:rPr>
              <a:t>CreditCard</a:t>
            </a:r>
            <a:r>
              <a:rPr lang="en-IN" sz="2400" dirty="0">
                <a:solidFill>
                  <a:srgbClr val="F05A28"/>
                </a:solidFill>
                <a:latin typeface="Verdana"/>
                <a:cs typeface="Verdana"/>
              </a:rPr>
              <a:t> </a:t>
            </a:r>
            <a:r>
              <a:rPr sz="2400" dirty="0">
                <a:solidFill>
                  <a:srgbClr val="F05A28"/>
                </a:solidFill>
                <a:latin typeface="Verdana"/>
                <a:cs typeface="Verdana"/>
              </a:rPr>
              <a:t> </a:t>
            </a:r>
            <a:r>
              <a:rPr sz="2400" spc="-70" dirty="0">
                <a:solidFill>
                  <a:srgbClr val="F05A28"/>
                </a:solidFill>
                <a:latin typeface="Verdana"/>
                <a:cs typeface="Verdana"/>
              </a:rPr>
              <a:t>_</a:t>
            </a:r>
            <a:r>
              <a:rPr lang="en-IN" sz="2400" spc="-70" dirty="0">
                <a:solidFill>
                  <a:srgbClr val="F05A28"/>
                </a:solidFill>
                <a:latin typeface="Verdana"/>
                <a:cs typeface="Verdana"/>
              </a:rPr>
              <a:t>cc</a:t>
            </a:r>
            <a:r>
              <a:rPr sz="2400" spc="-70" dirty="0">
                <a:solidFill>
                  <a:srgbClr val="F05A28"/>
                </a:solidFill>
                <a:latin typeface="Verdana"/>
                <a:cs typeface="Verdana"/>
              </a:rPr>
              <a:t>;  </a:t>
            </a:r>
            <a:endParaRPr lang="en-IN" sz="2400" spc="-70" dirty="0">
              <a:solidFill>
                <a:srgbClr val="F05A28"/>
              </a:solidFill>
              <a:latin typeface="Verdana"/>
              <a:cs typeface="Verdana"/>
            </a:endParaRPr>
          </a:p>
          <a:p>
            <a:pPr marL="12700" marR="5080">
              <a:lnSpc>
                <a:spcPct val="162500"/>
              </a:lnSpc>
            </a:pPr>
            <a:r>
              <a:rPr sz="2400" spc="10" dirty="0">
                <a:solidFill>
                  <a:srgbClr val="F05A28"/>
                </a:solidFill>
                <a:latin typeface="Verdana"/>
                <a:cs typeface="Verdana"/>
              </a:rPr>
              <a:t>Running and </a:t>
            </a:r>
            <a:r>
              <a:rPr sz="2400" spc="60" dirty="0">
                <a:solidFill>
                  <a:srgbClr val="F05A28"/>
                </a:solidFill>
                <a:latin typeface="Verdana"/>
                <a:cs typeface="Verdana"/>
              </a:rPr>
              <a:t>debugging </a:t>
            </a:r>
            <a:r>
              <a:rPr sz="2400" spc="-5" dirty="0">
                <a:solidFill>
                  <a:srgbClr val="F05A28"/>
                </a:solidFill>
                <a:latin typeface="Verdana"/>
                <a:cs typeface="Verdana"/>
              </a:rPr>
              <a:t>test</a:t>
            </a:r>
            <a:r>
              <a:rPr sz="2400" spc="-560" dirty="0">
                <a:solidFill>
                  <a:srgbClr val="F05A28"/>
                </a:solidFill>
                <a:latin typeface="Verdana"/>
                <a:cs typeface="Verdana"/>
              </a:rPr>
              <a:t> </a:t>
            </a:r>
            <a:r>
              <a:rPr sz="2400" dirty="0">
                <a:solidFill>
                  <a:srgbClr val="F05A28"/>
                </a:solidFill>
                <a:latin typeface="Verdana"/>
                <a:cs typeface="Verdana"/>
              </a:rPr>
              <a:t>scenarios  </a:t>
            </a:r>
            <a:r>
              <a:rPr sz="2400" spc="110" dirty="0">
                <a:solidFill>
                  <a:srgbClr val="F05A28"/>
                </a:solidFill>
                <a:latin typeface="Verdana"/>
                <a:cs typeface="Verdana"/>
              </a:rPr>
              <a:t>Added </a:t>
            </a:r>
            <a:r>
              <a:rPr sz="2400" spc="65" dirty="0">
                <a:solidFill>
                  <a:srgbClr val="F05A28"/>
                </a:solidFill>
                <a:latin typeface="Verdana"/>
                <a:cs typeface="Verdana"/>
              </a:rPr>
              <a:t>two </a:t>
            </a:r>
            <a:r>
              <a:rPr sz="2400" spc="30" dirty="0">
                <a:solidFill>
                  <a:srgbClr val="F05A28"/>
                </a:solidFill>
                <a:latin typeface="Verdana"/>
                <a:cs typeface="Verdana"/>
              </a:rPr>
              <a:t>additional</a:t>
            </a:r>
            <a:r>
              <a:rPr sz="2400" spc="-480" dirty="0">
                <a:solidFill>
                  <a:srgbClr val="F05A28"/>
                </a:solidFill>
                <a:latin typeface="Verdana"/>
                <a:cs typeface="Verdana"/>
              </a:rPr>
              <a:t> </a:t>
            </a:r>
            <a:r>
              <a:rPr sz="2400" dirty="0">
                <a:solidFill>
                  <a:srgbClr val="F05A28"/>
                </a:solidFill>
                <a:latin typeface="Verdana"/>
                <a:cs typeface="Verdana"/>
              </a:rPr>
              <a:t>scenarios</a:t>
            </a:r>
            <a:endParaRPr sz="2400" dirty="0">
              <a:latin typeface="Verdana"/>
              <a:cs typeface="Verdana"/>
            </a:endParaRPr>
          </a:p>
          <a:p>
            <a:pPr marL="12700" marR="188595">
              <a:lnSpc>
                <a:spcPct val="162500"/>
              </a:lnSpc>
            </a:pPr>
            <a:r>
              <a:rPr sz="2400" spc="75" dirty="0">
                <a:solidFill>
                  <a:srgbClr val="F05A28"/>
                </a:solidFill>
                <a:latin typeface="Verdana"/>
                <a:cs typeface="Verdana"/>
              </a:rPr>
              <a:t>Auto </a:t>
            </a:r>
            <a:r>
              <a:rPr sz="2400" spc="10" dirty="0">
                <a:solidFill>
                  <a:srgbClr val="F05A28"/>
                </a:solidFill>
                <a:latin typeface="Verdana"/>
                <a:cs typeface="Verdana"/>
              </a:rPr>
              <a:t>generation and </a:t>
            </a:r>
            <a:r>
              <a:rPr sz="2400" spc="-30" dirty="0">
                <a:solidFill>
                  <a:srgbClr val="F05A28"/>
                </a:solidFill>
                <a:latin typeface="Verdana"/>
                <a:cs typeface="Verdana"/>
              </a:rPr>
              <a:t>manual</a:t>
            </a:r>
            <a:r>
              <a:rPr sz="2400" spc="-535" dirty="0">
                <a:solidFill>
                  <a:srgbClr val="F05A28"/>
                </a:solidFill>
                <a:latin typeface="Verdana"/>
                <a:cs typeface="Verdana"/>
              </a:rPr>
              <a:t> </a:t>
            </a:r>
            <a:r>
              <a:rPr sz="2400" spc="15" dirty="0">
                <a:solidFill>
                  <a:srgbClr val="F05A28"/>
                </a:solidFill>
                <a:latin typeface="Verdana"/>
                <a:cs typeface="Verdana"/>
              </a:rPr>
              <a:t>creation  </a:t>
            </a:r>
            <a:r>
              <a:rPr sz="2400" spc="20" dirty="0">
                <a:solidFill>
                  <a:srgbClr val="F05A28"/>
                </a:solidFill>
                <a:latin typeface="Verdana"/>
                <a:cs typeface="Verdana"/>
              </a:rPr>
              <a:t>Reviewed</a:t>
            </a:r>
            <a:r>
              <a:rPr sz="2400" spc="-130" dirty="0">
                <a:solidFill>
                  <a:srgbClr val="F05A28"/>
                </a:solidFill>
                <a:latin typeface="Verdana"/>
                <a:cs typeface="Verdana"/>
              </a:rPr>
              <a:t> </a:t>
            </a:r>
            <a:r>
              <a:rPr sz="2400" spc="5" dirty="0">
                <a:solidFill>
                  <a:srgbClr val="F05A28"/>
                </a:solidFill>
                <a:latin typeface="Verdana"/>
                <a:cs typeface="Verdana"/>
              </a:rPr>
              <a:t>maintainability</a:t>
            </a:r>
            <a:endParaRPr sz="2400" dirty="0">
              <a:latin typeface="Verdana"/>
              <a:cs typeface="Verdana"/>
            </a:endParaRPr>
          </a:p>
          <a:p>
            <a:pPr marL="12700" marR="1537970">
              <a:lnSpc>
                <a:spcPct val="162500"/>
              </a:lnSpc>
            </a:pPr>
            <a:r>
              <a:rPr sz="2400" spc="30" dirty="0">
                <a:solidFill>
                  <a:srgbClr val="F05A28"/>
                </a:solidFill>
                <a:latin typeface="Verdana"/>
                <a:cs typeface="Verdana"/>
              </a:rPr>
              <a:t>Duplicated </a:t>
            </a:r>
            <a:r>
              <a:rPr sz="2400" spc="10" dirty="0">
                <a:solidFill>
                  <a:srgbClr val="F05A28"/>
                </a:solidFill>
                <a:latin typeface="Verdana"/>
                <a:cs typeface="Verdana"/>
              </a:rPr>
              <a:t>scenario </a:t>
            </a:r>
            <a:r>
              <a:rPr sz="2400" spc="-15" dirty="0">
                <a:solidFill>
                  <a:srgbClr val="F05A28"/>
                </a:solidFill>
                <a:latin typeface="Verdana"/>
                <a:cs typeface="Verdana"/>
              </a:rPr>
              <a:t>text  </a:t>
            </a:r>
            <a:r>
              <a:rPr sz="2400" spc="30" dirty="0">
                <a:solidFill>
                  <a:srgbClr val="F05A28"/>
                </a:solidFill>
                <a:latin typeface="Verdana"/>
                <a:cs typeface="Verdana"/>
              </a:rPr>
              <a:t>Duplicated </a:t>
            </a:r>
            <a:r>
              <a:rPr sz="2400" spc="5" dirty="0">
                <a:solidFill>
                  <a:srgbClr val="F05A28"/>
                </a:solidFill>
                <a:latin typeface="Verdana"/>
                <a:cs typeface="Verdana"/>
              </a:rPr>
              <a:t>automation</a:t>
            </a:r>
            <a:r>
              <a:rPr sz="2400" spc="-225" dirty="0">
                <a:solidFill>
                  <a:srgbClr val="F05A28"/>
                </a:solidFill>
                <a:latin typeface="Verdana"/>
                <a:cs typeface="Verdana"/>
              </a:rPr>
              <a:t> </a:t>
            </a:r>
            <a:r>
              <a:rPr sz="2400" spc="80" dirty="0">
                <a:solidFill>
                  <a:srgbClr val="F05A28"/>
                </a:solidFill>
                <a:latin typeface="Verdana"/>
                <a:cs typeface="Verdana"/>
              </a:rPr>
              <a:t>code</a:t>
            </a:r>
            <a:endParaRPr lang="en-IN" sz="2400" spc="80" dirty="0">
              <a:solidFill>
                <a:srgbClr val="F05A28"/>
              </a:solidFill>
              <a:latin typeface="Verdana"/>
              <a:cs typeface="Verdana"/>
            </a:endParaRPr>
          </a:p>
          <a:p>
            <a:pPr marL="12700" marR="1537970">
              <a:lnSpc>
                <a:spcPct val="162500"/>
              </a:lnSpc>
            </a:pPr>
            <a:r>
              <a:rPr lang="en-IN" sz="2400" spc="5" dirty="0">
                <a:solidFill>
                  <a:srgbClr val="F05A28"/>
                </a:solidFill>
                <a:latin typeface="Verdana"/>
              </a:rPr>
              <a:t>Scenario outline using examples</a:t>
            </a:r>
            <a:endParaRPr sz="2400" spc="5" dirty="0">
              <a:solidFill>
                <a:srgbClr val="F05A28"/>
              </a:solidFill>
              <a:latin typeface="Verdana"/>
            </a:endParaRPr>
          </a:p>
        </p:txBody>
      </p:sp>
      <p:sp>
        <p:nvSpPr>
          <p:cNvPr id="5" name="object 5"/>
          <p:cNvSpPr txBox="1"/>
          <p:nvPr/>
        </p:nvSpPr>
        <p:spPr>
          <a:xfrm>
            <a:off x="1227136" y="1916480"/>
            <a:ext cx="2703841" cy="566822"/>
          </a:xfrm>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FFFFFF"/>
                </a:solidFill>
                <a:latin typeface="Arial Black"/>
                <a:cs typeface="Arial Black"/>
              </a:rPr>
              <a:t>S</a:t>
            </a:r>
            <a:r>
              <a:rPr sz="3600" spc="-195" dirty="0">
                <a:solidFill>
                  <a:srgbClr val="FFFFFF"/>
                </a:solidFill>
                <a:latin typeface="Arial Black"/>
                <a:cs typeface="Arial Black"/>
              </a:rPr>
              <a:t>u</a:t>
            </a:r>
            <a:r>
              <a:rPr sz="3600" spc="-250" dirty="0">
                <a:solidFill>
                  <a:srgbClr val="FFFFFF"/>
                </a:solidFill>
                <a:latin typeface="Arial Black"/>
                <a:cs typeface="Arial Black"/>
              </a:rPr>
              <a:t>mma</a:t>
            </a:r>
            <a:r>
              <a:rPr sz="3600" spc="-125" dirty="0">
                <a:solidFill>
                  <a:srgbClr val="FFFFFF"/>
                </a:solidFill>
                <a:latin typeface="Arial Black"/>
                <a:cs typeface="Arial Black"/>
              </a:rPr>
              <a:t>r</a:t>
            </a:r>
            <a:r>
              <a:rPr sz="3600" spc="-85" dirty="0">
                <a:solidFill>
                  <a:srgbClr val="FFFFFF"/>
                </a:solidFill>
                <a:latin typeface="Arial Black"/>
                <a:cs typeface="Arial Black"/>
              </a:rPr>
              <a:t>y</a:t>
            </a:r>
            <a:endParaRPr sz="3600" dirty="0">
              <a:latin typeface="Arial Black"/>
              <a:cs typeface="Arial Black"/>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6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363200" cy="1005254"/>
          </a:xfrm>
        </p:spPr>
        <p:txBody>
          <a:bodyPr>
            <a:noAutofit/>
          </a:bodyPr>
          <a:lstStyle/>
          <a:p>
            <a:r>
              <a:rPr lang="en-IN" dirty="0"/>
              <a:t>Model Driven Development (MDD)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lvl="1"/>
            <a:endParaRPr lang="en-US" sz="2800" dirty="0"/>
          </a:p>
          <a:p>
            <a:pPr lvl="1"/>
            <a:r>
              <a:rPr lang="en-US" sz="2800" dirty="0"/>
              <a:t> Focuses on the construction of a software model</a:t>
            </a:r>
          </a:p>
          <a:p>
            <a:pPr lvl="1"/>
            <a:r>
              <a:rPr lang="en-US" sz="2800" dirty="0"/>
              <a:t>The model is a diagram that specifies how the software system should work before the code is generated.</a:t>
            </a:r>
          </a:p>
          <a:p>
            <a:pPr lvl="1"/>
            <a:r>
              <a:rPr lang="en-US" sz="2800" dirty="0"/>
              <a:t>It can be tested using model-based testing (</a:t>
            </a:r>
            <a:r>
              <a:rPr lang="en-US" sz="2800" dirty="0">
                <a:hlinkClick r:id="rId2">
                  <a:extLst>
                    <a:ext uri="{A12FA001-AC4F-418D-AE19-62706E023703}">
                      <ahyp:hlinkClr xmlns:ahyp="http://schemas.microsoft.com/office/drawing/2018/hyperlinkcolor" val="tx"/>
                    </a:ext>
                  </a:extLst>
                </a:hlinkClick>
              </a:rPr>
              <a:t>MBT</a:t>
            </a:r>
            <a:r>
              <a:rPr lang="en-US" sz="2800" dirty="0"/>
              <a:t>) and then deployed.</a:t>
            </a:r>
          </a:p>
          <a:p>
            <a:pPr lvl="1"/>
            <a:r>
              <a:rPr lang="en-US" sz="2800" dirty="0"/>
              <a:t>Raise the level of abstraction for application development</a:t>
            </a: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8</a:t>
            </a:fld>
            <a:endParaRPr lang="en-US"/>
          </a:p>
        </p:txBody>
      </p:sp>
    </p:spTree>
    <p:extLst>
      <p:ext uri="{BB962C8B-B14F-4D97-AF65-F5344CB8AC3E}">
        <p14:creationId xmlns:p14="http://schemas.microsoft.com/office/powerpoint/2010/main" val="12621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174" y="2186126"/>
            <a:ext cx="10515600" cy="1242874"/>
          </a:xfrm>
        </p:spPr>
        <p:txBody>
          <a:bodyPr>
            <a:normAutofit fontScale="90000"/>
          </a:bodyPr>
          <a:lstStyle/>
          <a:p>
            <a:r>
              <a:rPr lang="en-US" dirty="0"/>
              <a:t>Day 3  – </a:t>
            </a:r>
            <a:r>
              <a:rPr lang="en-IN" dirty="0"/>
              <a:t>Specflow Advanced</a:t>
            </a:r>
            <a:br>
              <a:rPr lang="en-IN" dirty="0"/>
            </a:br>
            <a:br>
              <a:rPr lang="en-IN" sz="1800" dirty="0">
                <a:latin typeface="Arial Black"/>
                <a:cs typeface="Arial Black"/>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he-IL" dirty="0"/>
          </a:p>
        </p:txBody>
      </p:sp>
    </p:spTree>
    <p:extLst>
      <p:ext uri="{BB962C8B-B14F-4D97-AF65-F5344CB8AC3E}">
        <p14:creationId xmlns:p14="http://schemas.microsoft.com/office/powerpoint/2010/main" val="23502471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68899" y="550703"/>
            <a:ext cx="5970905" cy="382156"/>
          </a:xfrm>
          <a:prstGeom prst="rect">
            <a:avLst/>
          </a:prstGeom>
        </p:spPr>
        <p:txBody>
          <a:bodyPr vert="horz" wrap="square" lIns="0" tIns="12700" rIns="0" bIns="0" rtlCol="0">
            <a:spAutoFit/>
          </a:bodyPr>
          <a:lstStyle/>
          <a:p>
            <a:pPr marL="12700">
              <a:lnSpc>
                <a:spcPct val="100000"/>
              </a:lnSpc>
              <a:spcBef>
                <a:spcPts val="100"/>
              </a:spcBef>
            </a:pPr>
            <a:r>
              <a:rPr lang="en-IN" sz="2400" b="0" spc="10" dirty="0">
                <a:solidFill>
                  <a:srgbClr val="F05A28"/>
                </a:solidFill>
                <a:latin typeface="Verdana"/>
                <a:ea typeface="+mn-ea"/>
              </a:rPr>
              <a:t>Step argument conversion - Implicit</a:t>
            </a:r>
            <a:endParaRPr sz="2400" b="0" spc="10" dirty="0">
              <a:solidFill>
                <a:srgbClr val="F05A28"/>
              </a:solidFill>
              <a:latin typeface="Verdana"/>
              <a:ea typeface="+mn-ea"/>
            </a:endParaRPr>
          </a:p>
        </p:txBody>
      </p:sp>
      <p:sp>
        <p:nvSpPr>
          <p:cNvPr id="4" name="object 4"/>
          <p:cNvSpPr txBox="1"/>
          <p:nvPr/>
        </p:nvSpPr>
        <p:spPr>
          <a:xfrm>
            <a:off x="5168900" y="1140561"/>
            <a:ext cx="597090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05A28"/>
                </a:solidFill>
                <a:latin typeface="Verdana"/>
                <a:cs typeface="Verdana"/>
              </a:rPr>
              <a:t>Built-in </a:t>
            </a:r>
            <a:r>
              <a:rPr sz="2400" spc="10" dirty="0">
                <a:solidFill>
                  <a:srgbClr val="F05A28"/>
                </a:solidFill>
                <a:latin typeface="Verdana"/>
                <a:cs typeface="Verdana"/>
              </a:rPr>
              <a:t>automatic </a:t>
            </a:r>
            <a:r>
              <a:rPr sz="2400" spc="160" dirty="0">
                <a:solidFill>
                  <a:srgbClr val="F05A28"/>
                </a:solidFill>
                <a:latin typeface="Verdana"/>
                <a:cs typeface="Verdana"/>
              </a:rPr>
              <a:t>/ </a:t>
            </a:r>
            <a:r>
              <a:rPr sz="2400" spc="10" dirty="0">
                <a:solidFill>
                  <a:srgbClr val="F05A28"/>
                </a:solidFill>
                <a:latin typeface="Verdana"/>
                <a:cs typeface="Verdana"/>
              </a:rPr>
              <a:t>custom</a:t>
            </a:r>
            <a:r>
              <a:rPr sz="2400" spc="-625" dirty="0">
                <a:solidFill>
                  <a:srgbClr val="F05A28"/>
                </a:solidFill>
                <a:latin typeface="Verdana"/>
                <a:cs typeface="Verdana"/>
              </a:rPr>
              <a:t> </a:t>
            </a:r>
            <a:r>
              <a:rPr sz="2400" spc="-20" dirty="0">
                <a:solidFill>
                  <a:srgbClr val="F05A28"/>
                </a:solidFill>
                <a:latin typeface="Verdana"/>
                <a:cs typeface="Verdana"/>
              </a:rPr>
              <a:t>transforms</a:t>
            </a:r>
            <a:endParaRPr sz="2400" dirty="0">
              <a:latin typeface="Verdana"/>
              <a:cs typeface="Verdana"/>
            </a:endParaRPr>
          </a:p>
        </p:txBody>
      </p:sp>
      <p:sp>
        <p:nvSpPr>
          <p:cNvPr id="5" name="object 5"/>
          <p:cNvSpPr txBox="1"/>
          <p:nvPr/>
        </p:nvSpPr>
        <p:spPr>
          <a:xfrm>
            <a:off x="5168900" y="1734921"/>
            <a:ext cx="5999480" cy="2703561"/>
          </a:xfrm>
          <a:prstGeom prst="rect">
            <a:avLst/>
          </a:prstGeom>
        </p:spPr>
        <p:txBody>
          <a:bodyPr vert="horz" wrap="square" lIns="0" tIns="12700" rIns="0" bIns="0" rtlCol="0">
            <a:spAutoFit/>
          </a:bodyPr>
          <a:lstStyle/>
          <a:p>
            <a:pPr marL="12700">
              <a:lnSpc>
                <a:spcPct val="100000"/>
              </a:lnSpc>
              <a:spcBef>
                <a:spcPts val="100"/>
              </a:spcBef>
            </a:pPr>
            <a:r>
              <a:rPr sz="2400" spc="40" dirty="0">
                <a:solidFill>
                  <a:srgbClr val="F05A28"/>
                </a:solidFill>
                <a:latin typeface="Verdana"/>
                <a:cs typeface="Verdana"/>
              </a:rPr>
              <a:t>Automatic </a:t>
            </a:r>
            <a:r>
              <a:rPr sz="2400" spc="-25" dirty="0">
                <a:solidFill>
                  <a:srgbClr val="F05A28"/>
                </a:solidFill>
                <a:latin typeface="Verdana"/>
                <a:cs typeface="Verdana"/>
              </a:rPr>
              <a:t>enum</a:t>
            </a:r>
            <a:r>
              <a:rPr sz="2400" spc="-280" dirty="0">
                <a:solidFill>
                  <a:srgbClr val="F05A28"/>
                </a:solidFill>
                <a:latin typeface="Verdana"/>
                <a:cs typeface="Verdana"/>
              </a:rPr>
              <a:t> </a:t>
            </a:r>
            <a:r>
              <a:rPr sz="2400" spc="5" dirty="0">
                <a:solidFill>
                  <a:srgbClr val="F05A28"/>
                </a:solidFill>
                <a:latin typeface="Verdana"/>
                <a:cs typeface="Verdana"/>
              </a:rPr>
              <a:t>conversion</a:t>
            </a:r>
            <a:endParaRPr sz="2400" dirty="0">
              <a:latin typeface="Verdana"/>
              <a:cs typeface="Verdana"/>
            </a:endParaRPr>
          </a:p>
          <a:p>
            <a:pPr marL="12700" marR="1256665">
              <a:lnSpc>
                <a:spcPct val="162500"/>
              </a:lnSpc>
            </a:pPr>
            <a:r>
              <a:rPr sz="2400" spc="10" dirty="0">
                <a:solidFill>
                  <a:srgbClr val="F05A28"/>
                </a:solidFill>
                <a:latin typeface="Verdana"/>
                <a:cs typeface="Verdana"/>
              </a:rPr>
              <a:t>Strongly-typed step </a:t>
            </a:r>
            <a:r>
              <a:rPr sz="2400" spc="30" dirty="0">
                <a:solidFill>
                  <a:srgbClr val="F05A28"/>
                </a:solidFill>
                <a:latin typeface="Verdana"/>
                <a:cs typeface="Verdana"/>
              </a:rPr>
              <a:t>table</a:t>
            </a:r>
            <a:r>
              <a:rPr sz="2400" spc="-355" dirty="0">
                <a:solidFill>
                  <a:srgbClr val="F05A28"/>
                </a:solidFill>
                <a:latin typeface="Verdana"/>
                <a:cs typeface="Verdana"/>
              </a:rPr>
              <a:t> </a:t>
            </a:r>
            <a:r>
              <a:rPr sz="2400" spc="15" dirty="0">
                <a:solidFill>
                  <a:srgbClr val="F05A28"/>
                </a:solidFill>
                <a:latin typeface="Verdana"/>
                <a:cs typeface="Verdana"/>
              </a:rPr>
              <a:t>data  </a:t>
            </a:r>
            <a:r>
              <a:rPr sz="2400" spc="5" dirty="0">
                <a:solidFill>
                  <a:srgbClr val="F05A28"/>
                </a:solidFill>
                <a:latin typeface="Verdana"/>
                <a:cs typeface="Verdana"/>
              </a:rPr>
              <a:t>Dynamic </a:t>
            </a:r>
            <a:r>
              <a:rPr sz="2400" spc="10" dirty="0">
                <a:solidFill>
                  <a:srgbClr val="F05A28"/>
                </a:solidFill>
                <a:latin typeface="Verdana"/>
                <a:cs typeface="Verdana"/>
              </a:rPr>
              <a:t>step </a:t>
            </a:r>
            <a:r>
              <a:rPr sz="2400" spc="30" dirty="0">
                <a:solidFill>
                  <a:srgbClr val="F05A28"/>
                </a:solidFill>
                <a:latin typeface="Verdana"/>
                <a:cs typeface="Verdana"/>
              </a:rPr>
              <a:t>table </a:t>
            </a:r>
            <a:r>
              <a:rPr sz="2400" spc="15" dirty="0">
                <a:solidFill>
                  <a:srgbClr val="F05A28"/>
                </a:solidFill>
                <a:latin typeface="Verdana"/>
                <a:cs typeface="Verdana"/>
              </a:rPr>
              <a:t>data </a:t>
            </a:r>
            <a:endParaRPr lang="en-IN" sz="2400" spc="15" dirty="0">
              <a:solidFill>
                <a:srgbClr val="F05A28"/>
              </a:solidFill>
              <a:latin typeface="Verdana"/>
              <a:cs typeface="Verdana"/>
            </a:endParaRPr>
          </a:p>
          <a:p>
            <a:pPr marL="12700" marR="1256665">
              <a:lnSpc>
                <a:spcPct val="162500"/>
              </a:lnSpc>
            </a:pPr>
            <a:r>
              <a:rPr lang="en-US" sz="2400" spc="15" dirty="0">
                <a:solidFill>
                  <a:srgbClr val="F05A28"/>
                </a:solidFill>
                <a:latin typeface="Verdana"/>
                <a:cs typeface="Verdana"/>
              </a:rPr>
              <a:t>Multi column step table data</a:t>
            </a:r>
          </a:p>
          <a:p>
            <a:pPr marL="12700" marR="1256665">
              <a:lnSpc>
                <a:spcPct val="162500"/>
              </a:lnSpc>
            </a:pPr>
            <a:r>
              <a:rPr lang="en-US" sz="2400" spc="15" dirty="0">
                <a:solidFill>
                  <a:srgbClr val="F05A28"/>
                </a:solidFill>
                <a:latin typeface="Verdana"/>
                <a:cs typeface="Verdana"/>
              </a:rPr>
              <a:t>Context injections</a:t>
            </a:r>
            <a:endParaRPr sz="2400" dirty="0">
              <a:latin typeface="Verdana"/>
              <a:cs typeface="Verdana"/>
            </a:endParaRPr>
          </a:p>
        </p:txBody>
      </p:sp>
      <p:sp>
        <p:nvSpPr>
          <p:cNvPr id="6" name="object 6"/>
          <p:cNvSpPr txBox="1"/>
          <p:nvPr/>
        </p:nvSpPr>
        <p:spPr>
          <a:xfrm>
            <a:off x="1243898" y="1916480"/>
            <a:ext cx="2147570" cy="574040"/>
          </a:xfrm>
          <a:prstGeom prst="rect">
            <a:avLst/>
          </a:prstGeom>
        </p:spPr>
        <p:txBody>
          <a:bodyPr vert="horz" wrap="square" lIns="0" tIns="12700" rIns="0" bIns="0" rtlCol="0">
            <a:spAutoFit/>
          </a:bodyPr>
          <a:lstStyle/>
          <a:p>
            <a:pPr marL="12700">
              <a:lnSpc>
                <a:spcPct val="100000"/>
              </a:lnSpc>
              <a:spcBef>
                <a:spcPts val="100"/>
              </a:spcBef>
            </a:pPr>
            <a:r>
              <a:rPr sz="3600" spc="254" dirty="0">
                <a:solidFill>
                  <a:srgbClr val="FFFFFF"/>
                </a:solidFill>
                <a:latin typeface="Arial"/>
                <a:cs typeface="Arial"/>
              </a:rPr>
              <a:t>O</a:t>
            </a:r>
            <a:r>
              <a:rPr sz="3600" spc="190" dirty="0">
                <a:solidFill>
                  <a:srgbClr val="FFFFFF"/>
                </a:solidFill>
                <a:latin typeface="Arial"/>
                <a:cs typeface="Arial"/>
              </a:rPr>
              <a:t>v</a:t>
            </a:r>
            <a:r>
              <a:rPr sz="3600" spc="95" dirty="0">
                <a:solidFill>
                  <a:srgbClr val="FFFFFF"/>
                </a:solidFill>
                <a:latin typeface="Arial"/>
                <a:cs typeface="Arial"/>
              </a:rPr>
              <a:t>e</a:t>
            </a:r>
            <a:r>
              <a:rPr sz="3600" spc="265" dirty="0">
                <a:solidFill>
                  <a:srgbClr val="FFFFFF"/>
                </a:solidFill>
                <a:latin typeface="Arial"/>
                <a:cs typeface="Arial"/>
              </a:rPr>
              <a:t>rv</a:t>
            </a:r>
            <a:r>
              <a:rPr sz="3600" spc="95" dirty="0">
                <a:solidFill>
                  <a:srgbClr val="FFFFFF"/>
                </a:solidFill>
                <a:latin typeface="Arial"/>
                <a:cs typeface="Arial"/>
              </a:rPr>
              <a:t>i</a:t>
            </a:r>
            <a:r>
              <a:rPr sz="3600" spc="10" dirty="0">
                <a:solidFill>
                  <a:srgbClr val="FFFFFF"/>
                </a:solidFill>
                <a:latin typeface="Arial"/>
                <a:cs typeface="Arial"/>
              </a:rPr>
              <a:t>e</a:t>
            </a:r>
            <a:r>
              <a:rPr sz="3600" spc="495" dirty="0">
                <a:solidFill>
                  <a:srgbClr val="FFFFFF"/>
                </a:solidFill>
                <a:latin typeface="Arial"/>
                <a:cs typeface="Arial"/>
              </a:rPr>
              <a:t>w</a:t>
            </a:r>
            <a:endParaRPr sz="36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888104"/>
          </a:xfrm>
          <a:custGeom>
            <a:avLst/>
            <a:gdLst/>
            <a:ahLst/>
            <a:cxnLst/>
            <a:rect l="l" t="t" r="r" b="b"/>
            <a:pathLst>
              <a:path w="12192000" h="3888104">
                <a:moveTo>
                  <a:pt x="12192000" y="0"/>
                </a:moveTo>
                <a:lnTo>
                  <a:pt x="0" y="0"/>
                </a:lnTo>
                <a:lnTo>
                  <a:pt x="0" y="3887724"/>
                </a:lnTo>
                <a:lnTo>
                  <a:pt x="12192000" y="3887724"/>
                </a:lnTo>
                <a:lnTo>
                  <a:pt x="12192000" y="0"/>
                </a:lnTo>
                <a:close/>
              </a:path>
            </a:pathLst>
          </a:custGeom>
          <a:solidFill>
            <a:srgbClr val="3E3E3E"/>
          </a:solidFill>
        </p:spPr>
        <p:txBody>
          <a:bodyPr wrap="square" lIns="0" tIns="0" rIns="0" bIns="0" rtlCol="0"/>
          <a:lstStyle/>
          <a:p>
            <a:endParaRPr/>
          </a:p>
        </p:txBody>
      </p:sp>
      <p:sp>
        <p:nvSpPr>
          <p:cNvPr id="3" name="object 3"/>
          <p:cNvSpPr txBox="1">
            <a:spLocks noGrp="1"/>
          </p:cNvSpPr>
          <p:nvPr>
            <p:ph type="title"/>
          </p:nvPr>
        </p:nvSpPr>
        <p:spPr>
          <a:xfrm>
            <a:off x="692444" y="830313"/>
            <a:ext cx="40443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urier New"/>
                <a:cs typeface="Courier New"/>
              </a:rPr>
              <a:t>When </a:t>
            </a:r>
            <a:r>
              <a:rPr sz="2400" dirty="0">
                <a:latin typeface="Courier New"/>
                <a:cs typeface="Courier New"/>
              </a:rPr>
              <a:t>I </a:t>
            </a:r>
            <a:r>
              <a:rPr sz="2400" spc="-5" dirty="0">
                <a:latin typeface="Courier New"/>
                <a:cs typeface="Courier New"/>
              </a:rPr>
              <a:t>take </a:t>
            </a:r>
            <a:r>
              <a:rPr sz="2400" b="1" spc="-5" dirty="0">
                <a:solidFill>
                  <a:srgbClr val="F05A28"/>
                </a:solidFill>
                <a:latin typeface="Courier New"/>
                <a:cs typeface="Courier New"/>
              </a:rPr>
              <a:t>100</a:t>
            </a:r>
            <a:r>
              <a:rPr sz="2400" b="1" spc="-125" dirty="0">
                <a:solidFill>
                  <a:srgbClr val="F05A28"/>
                </a:solidFill>
                <a:latin typeface="Courier New"/>
                <a:cs typeface="Courier New"/>
              </a:rPr>
              <a:t> </a:t>
            </a:r>
            <a:r>
              <a:rPr sz="2400" spc="-5" dirty="0">
                <a:latin typeface="Courier New"/>
                <a:cs typeface="Courier New"/>
              </a:rPr>
              <a:t>damage</a:t>
            </a:r>
            <a:endParaRPr sz="2400">
              <a:latin typeface="Courier New"/>
              <a:cs typeface="Courier New"/>
            </a:endParaRPr>
          </a:p>
        </p:txBody>
      </p:sp>
      <p:sp>
        <p:nvSpPr>
          <p:cNvPr id="4" name="object 4"/>
          <p:cNvSpPr txBox="1"/>
          <p:nvPr/>
        </p:nvSpPr>
        <p:spPr>
          <a:xfrm>
            <a:off x="688635" y="2019033"/>
            <a:ext cx="7154545" cy="4214495"/>
          </a:xfrm>
          <a:prstGeom prst="rect">
            <a:avLst/>
          </a:prstGeom>
        </p:spPr>
        <p:txBody>
          <a:bodyPr vert="horz" wrap="square" lIns="0" tIns="12700" rIns="0" bIns="0" rtlCol="0">
            <a:spAutoFit/>
          </a:bodyPr>
          <a:lstStyle/>
          <a:p>
            <a:pPr marL="15875">
              <a:lnSpc>
                <a:spcPct val="100000"/>
              </a:lnSpc>
              <a:spcBef>
                <a:spcPts val="100"/>
              </a:spcBef>
            </a:pPr>
            <a:r>
              <a:rPr sz="2400" spc="-5" dirty="0">
                <a:solidFill>
                  <a:srgbClr val="FFFFFF"/>
                </a:solidFill>
                <a:latin typeface="Courier New"/>
                <a:cs typeface="Courier New"/>
              </a:rPr>
              <a:t>[When(@"I take </a:t>
            </a:r>
            <a:r>
              <a:rPr sz="2400" b="1" spc="-5" dirty="0">
                <a:solidFill>
                  <a:srgbClr val="F05A28"/>
                </a:solidFill>
                <a:latin typeface="Courier New"/>
                <a:cs typeface="Courier New"/>
              </a:rPr>
              <a:t>(.*)</a:t>
            </a:r>
            <a:r>
              <a:rPr sz="2400" b="1" spc="-60" dirty="0">
                <a:solidFill>
                  <a:srgbClr val="F05A28"/>
                </a:solidFill>
                <a:latin typeface="Courier New"/>
                <a:cs typeface="Courier New"/>
              </a:rPr>
              <a:t> </a:t>
            </a:r>
            <a:r>
              <a:rPr sz="2400" spc="-5" dirty="0">
                <a:solidFill>
                  <a:srgbClr val="FFFFFF"/>
                </a:solidFill>
                <a:latin typeface="Courier New"/>
                <a:cs typeface="Courier New"/>
              </a:rPr>
              <a:t>damage")]</a:t>
            </a:r>
            <a:endParaRPr sz="2400" dirty="0">
              <a:latin typeface="Courier New"/>
              <a:cs typeface="Courier New"/>
            </a:endParaRPr>
          </a:p>
          <a:p>
            <a:pPr>
              <a:lnSpc>
                <a:spcPct val="100000"/>
              </a:lnSpc>
            </a:pPr>
            <a:endParaRPr sz="3100" dirty="0">
              <a:latin typeface="Courier New"/>
              <a:cs typeface="Courier New"/>
            </a:endParaRPr>
          </a:p>
          <a:p>
            <a:pPr>
              <a:lnSpc>
                <a:spcPct val="100000"/>
              </a:lnSpc>
              <a:spcBef>
                <a:spcPts val="20"/>
              </a:spcBef>
            </a:pPr>
            <a:endParaRPr sz="2600" dirty="0">
              <a:latin typeface="Courier New"/>
              <a:cs typeface="Courier New"/>
            </a:endParaRPr>
          </a:p>
          <a:p>
            <a:pPr marL="15875">
              <a:lnSpc>
                <a:spcPct val="100000"/>
              </a:lnSpc>
            </a:pPr>
            <a:r>
              <a:rPr sz="2400" spc="-5" dirty="0">
                <a:solidFill>
                  <a:srgbClr val="FFFFFF"/>
                </a:solidFill>
                <a:latin typeface="Courier New"/>
                <a:cs typeface="Courier New"/>
              </a:rPr>
              <a:t>public void WhenITakeDamage(int</a:t>
            </a:r>
            <a:r>
              <a:rPr sz="2400" spc="-150" dirty="0">
                <a:solidFill>
                  <a:srgbClr val="FFFFFF"/>
                </a:solidFill>
                <a:latin typeface="Courier New"/>
                <a:cs typeface="Courier New"/>
              </a:rPr>
              <a:t> </a:t>
            </a:r>
            <a:r>
              <a:rPr sz="2400" b="1" spc="-5" dirty="0">
                <a:solidFill>
                  <a:srgbClr val="F05A28"/>
                </a:solidFill>
                <a:latin typeface="Courier New"/>
                <a:cs typeface="Courier New"/>
              </a:rPr>
              <a:t>damage</a:t>
            </a:r>
            <a:r>
              <a:rPr sz="2400" spc="-5" dirty="0">
                <a:solidFill>
                  <a:srgbClr val="FFFFFF"/>
                </a:solidFill>
                <a:latin typeface="Courier New"/>
                <a:cs typeface="Courier New"/>
              </a:rPr>
              <a:t>)</a:t>
            </a:r>
            <a:endParaRPr sz="2400" dirty="0">
              <a:latin typeface="Courier New"/>
              <a:cs typeface="Courier New"/>
            </a:endParaRPr>
          </a:p>
          <a:p>
            <a:pPr>
              <a:lnSpc>
                <a:spcPct val="100000"/>
              </a:lnSpc>
              <a:spcBef>
                <a:spcPts val="45"/>
              </a:spcBef>
            </a:pPr>
            <a:endParaRPr sz="3100" dirty="0">
              <a:latin typeface="Courier New"/>
              <a:cs typeface="Courier New"/>
            </a:endParaRPr>
          </a:p>
          <a:p>
            <a:pPr marL="12700">
              <a:lnSpc>
                <a:spcPct val="100000"/>
              </a:lnSpc>
            </a:pPr>
            <a:r>
              <a:rPr sz="3600" spc="185" dirty="0">
                <a:solidFill>
                  <a:srgbClr val="3E3E3E"/>
                </a:solidFill>
                <a:latin typeface="Arial"/>
                <a:cs typeface="Arial"/>
              </a:rPr>
              <a:t>Step </a:t>
            </a:r>
            <a:r>
              <a:rPr sz="3600" spc="290" dirty="0">
                <a:solidFill>
                  <a:srgbClr val="3E3E3E"/>
                </a:solidFill>
                <a:latin typeface="Arial"/>
                <a:cs typeface="Arial"/>
              </a:rPr>
              <a:t>Argument</a:t>
            </a:r>
            <a:r>
              <a:rPr sz="3600" spc="-75" dirty="0">
                <a:solidFill>
                  <a:srgbClr val="3E3E3E"/>
                </a:solidFill>
                <a:latin typeface="Arial"/>
                <a:cs typeface="Arial"/>
              </a:rPr>
              <a:t> </a:t>
            </a:r>
            <a:r>
              <a:rPr sz="3600" spc="155" dirty="0">
                <a:solidFill>
                  <a:srgbClr val="3E3E3E"/>
                </a:solidFill>
                <a:latin typeface="Arial"/>
                <a:cs typeface="Arial"/>
              </a:rPr>
              <a:t>Conversion</a:t>
            </a:r>
            <a:endParaRPr sz="3600" dirty="0">
              <a:latin typeface="Arial"/>
              <a:cs typeface="Arial"/>
            </a:endParaRPr>
          </a:p>
          <a:p>
            <a:pPr marL="18415">
              <a:lnSpc>
                <a:spcPct val="100000"/>
              </a:lnSpc>
              <a:spcBef>
                <a:spcPts val="630"/>
              </a:spcBef>
            </a:pPr>
            <a:r>
              <a:rPr sz="2400" spc="25" dirty="0">
                <a:solidFill>
                  <a:srgbClr val="3E3E3E"/>
                </a:solidFill>
                <a:latin typeface="Verdana"/>
                <a:cs typeface="Verdana"/>
              </a:rPr>
              <a:t>Plain </a:t>
            </a:r>
            <a:r>
              <a:rPr sz="2400" spc="10" dirty="0">
                <a:solidFill>
                  <a:srgbClr val="3E3E3E"/>
                </a:solidFill>
                <a:latin typeface="Verdana"/>
                <a:cs typeface="Verdana"/>
              </a:rPr>
              <a:t>text </a:t>
            </a:r>
            <a:r>
              <a:rPr sz="2400" spc="-5" dirty="0">
                <a:solidFill>
                  <a:srgbClr val="3E3E3E"/>
                </a:solidFill>
                <a:latin typeface="Verdana"/>
                <a:cs typeface="Verdana"/>
              </a:rPr>
              <a:t>in </a:t>
            </a:r>
            <a:r>
              <a:rPr sz="2400" dirty="0">
                <a:solidFill>
                  <a:srgbClr val="3E3E3E"/>
                </a:solidFill>
                <a:latin typeface="Verdana"/>
                <a:cs typeface="Verdana"/>
              </a:rPr>
              <a:t>feature</a:t>
            </a:r>
            <a:r>
              <a:rPr sz="2400" spc="-500" dirty="0">
                <a:solidFill>
                  <a:srgbClr val="3E3E3E"/>
                </a:solidFill>
                <a:latin typeface="Verdana"/>
                <a:cs typeface="Verdana"/>
              </a:rPr>
              <a:t> </a:t>
            </a:r>
            <a:r>
              <a:rPr sz="2400" spc="25" dirty="0">
                <a:solidFill>
                  <a:srgbClr val="3E3E3E"/>
                </a:solidFill>
                <a:latin typeface="Verdana"/>
                <a:cs typeface="Verdana"/>
              </a:rPr>
              <a:t>file</a:t>
            </a:r>
            <a:endParaRPr sz="2400" dirty="0">
              <a:latin typeface="Verdana"/>
              <a:cs typeface="Verdana"/>
            </a:endParaRPr>
          </a:p>
          <a:p>
            <a:pPr marL="18415">
              <a:lnSpc>
                <a:spcPct val="100000"/>
              </a:lnSpc>
              <a:spcBef>
                <a:spcPts val="1800"/>
              </a:spcBef>
            </a:pPr>
            <a:r>
              <a:rPr sz="2400" spc="-5" dirty="0">
                <a:solidFill>
                  <a:srgbClr val="3E3E3E"/>
                </a:solidFill>
                <a:latin typeface="Verdana"/>
                <a:cs typeface="Verdana"/>
              </a:rPr>
              <a:t>Parameters </a:t>
            </a:r>
            <a:r>
              <a:rPr sz="2400" spc="5" dirty="0">
                <a:solidFill>
                  <a:srgbClr val="3E3E3E"/>
                </a:solidFill>
                <a:latin typeface="Verdana"/>
                <a:cs typeface="Verdana"/>
              </a:rPr>
              <a:t>match </a:t>
            </a:r>
            <a:r>
              <a:rPr sz="2400" spc="40" dirty="0">
                <a:solidFill>
                  <a:srgbClr val="3E3E3E"/>
                </a:solidFill>
                <a:latin typeface="Verdana"/>
                <a:cs typeface="Verdana"/>
              </a:rPr>
              <a:t>pieces </a:t>
            </a:r>
            <a:r>
              <a:rPr sz="2400" spc="85" dirty="0">
                <a:solidFill>
                  <a:srgbClr val="3E3E3E"/>
                </a:solidFill>
                <a:latin typeface="Verdana"/>
                <a:cs typeface="Verdana"/>
              </a:rPr>
              <a:t>of</a:t>
            </a:r>
            <a:r>
              <a:rPr sz="2400" spc="-505" dirty="0">
                <a:solidFill>
                  <a:srgbClr val="3E3E3E"/>
                </a:solidFill>
                <a:latin typeface="Verdana"/>
                <a:cs typeface="Verdana"/>
              </a:rPr>
              <a:t> </a:t>
            </a:r>
            <a:r>
              <a:rPr sz="2400" spc="15" dirty="0">
                <a:solidFill>
                  <a:srgbClr val="3E3E3E"/>
                </a:solidFill>
                <a:latin typeface="Verdana"/>
                <a:cs typeface="Verdana"/>
              </a:rPr>
              <a:t>text</a:t>
            </a:r>
            <a:endParaRPr sz="2400" dirty="0">
              <a:latin typeface="Verdana"/>
              <a:cs typeface="Verdana"/>
            </a:endParaRPr>
          </a:p>
          <a:p>
            <a:pPr marL="18415">
              <a:lnSpc>
                <a:spcPct val="100000"/>
              </a:lnSpc>
              <a:spcBef>
                <a:spcPts val="1800"/>
              </a:spcBef>
            </a:pPr>
            <a:r>
              <a:rPr sz="2400" spc="25" dirty="0">
                <a:solidFill>
                  <a:srgbClr val="3E3E3E"/>
                </a:solidFill>
                <a:latin typeface="Verdana"/>
                <a:cs typeface="Verdana"/>
              </a:rPr>
              <a:t>Plain</a:t>
            </a:r>
            <a:r>
              <a:rPr sz="2400" spc="-125" dirty="0">
                <a:solidFill>
                  <a:srgbClr val="3E3E3E"/>
                </a:solidFill>
                <a:latin typeface="Verdana"/>
                <a:cs typeface="Verdana"/>
              </a:rPr>
              <a:t> </a:t>
            </a:r>
            <a:r>
              <a:rPr sz="2400" spc="15" dirty="0">
                <a:solidFill>
                  <a:srgbClr val="3E3E3E"/>
                </a:solidFill>
                <a:latin typeface="Verdana"/>
                <a:cs typeface="Verdana"/>
              </a:rPr>
              <a:t>text</a:t>
            </a:r>
            <a:r>
              <a:rPr sz="2400" spc="-120" dirty="0">
                <a:solidFill>
                  <a:srgbClr val="3E3E3E"/>
                </a:solidFill>
                <a:latin typeface="Verdana"/>
                <a:cs typeface="Verdana"/>
              </a:rPr>
              <a:t> </a:t>
            </a:r>
            <a:r>
              <a:rPr sz="2400" spc="-5" dirty="0">
                <a:solidFill>
                  <a:srgbClr val="3E3E3E"/>
                </a:solidFill>
                <a:latin typeface="Verdana"/>
                <a:cs typeface="Verdana"/>
              </a:rPr>
              <a:t>(string)</a:t>
            </a:r>
            <a:r>
              <a:rPr sz="2400" spc="-280" dirty="0">
                <a:solidFill>
                  <a:srgbClr val="3E3E3E"/>
                </a:solidFill>
                <a:latin typeface="Verdana"/>
                <a:cs typeface="Verdana"/>
              </a:rPr>
              <a:t> </a:t>
            </a:r>
            <a:r>
              <a:rPr sz="2400" dirty="0">
                <a:solidFill>
                  <a:srgbClr val="3E3E3E"/>
                </a:solidFill>
                <a:latin typeface="Wingdings"/>
                <a:cs typeface="Wingdings"/>
              </a:rPr>
              <a:t></a:t>
            </a:r>
            <a:r>
              <a:rPr sz="2400" spc="125" dirty="0">
                <a:solidFill>
                  <a:srgbClr val="3E3E3E"/>
                </a:solidFill>
                <a:latin typeface="Times New Roman"/>
                <a:cs typeface="Times New Roman"/>
              </a:rPr>
              <a:t> </a:t>
            </a:r>
            <a:r>
              <a:rPr sz="2400" spc="10" dirty="0">
                <a:solidFill>
                  <a:srgbClr val="3E3E3E"/>
                </a:solidFill>
                <a:latin typeface="Verdana"/>
                <a:cs typeface="Verdana"/>
              </a:rPr>
              <a:t>.NET</a:t>
            </a:r>
            <a:r>
              <a:rPr sz="2400" spc="-110" dirty="0">
                <a:solidFill>
                  <a:srgbClr val="3E3E3E"/>
                </a:solidFill>
                <a:latin typeface="Verdana"/>
                <a:cs typeface="Verdana"/>
              </a:rPr>
              <a:t> </a:t>
            </a:r>
            <a:r>
              <a:rPr sz="2400" spc="-15" dirty="0">
                <a:solidFill>
                  <a:srgbClr val="3E3E3E"/>
                </a:solidFill>
                <a:latin typeface="Verdana"/>
                <a:cs typeface="Verdana"/>
              </a:rPr>
              <a:t>parameter</a:t>
            </a:r>
            <a:r>
              <a:rPr sz="2400" spc="-114" dirty="0">
                <a:solidFill>
                  <a:srgbClr val="3E3E3E"/>
                </a:solidFill>
                <a:latin typeface="Verdana"/>
                <a:cs typeface="Verdana"/>
              </a:rPr>
              <a:t> </a:t>
            </a:r>
            <a:r>
              <a:rPr sz="2400" spc="15" dirty="0">
                <a:solidFill>
                  <a:srgbClr val="3E3E3E"/>
                </a:solidFill>
                <a:latin typeface="Verdana"/>
                <a:cs typeface="Verdana"/>
              </a:rPr>
              <a:t>data</a:t>
            </a:r>
            <a:r>
              <a:rPr sz="2400" spc="-95" dirty="0">
                <a:solidFill>
                  <a:srgbClr val="3E3E3E"/>
                </a:solidFill>
                <a:latin typeface="Verdana"/>
                <a:cs typeface="Verdana"/>
              </a:rPr>
              <a:t> </a:t>
            </a:r>
            <a:r>
              <a:rPr sz="2400" spc="40" dirty="0">
                <a:solidFill>
                  <a:srgbClr val="3E3E3E"/>
                </a:solidFill>
                <a:latin typeface="Verdana"/>
                <a:cs typeface="Verdana"/>
              </a:rPr>
              <a:t>type</a:t>
            </a:r>
            <a:endParaRPr sz="2400" dirty="0">
              <a:latin typeface="Verdana"/>
              <a:cs typeface="Verdan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4325" y="2859087"/>
            <a:ext cx="2043430" cy="360680"/>
          </a:xfrm>
          <a:prstGeom prst="rect">
            <a:avLst/>
          </a:prstGeom>
        </p:spPr>
        <p:txBody>
          <a:bodyPr vert="horz" wrap="square" lIns="0" tIns="12065" rIns="0" bIns="0" rtlCol="0">
            <a:spAutoFit/>
          </a:bodyPr>
          <a:lstStyle/>
          <a:p>
            <a:pPr marL="12700">
              <a:lnSpc>
                <a:spcPct val="100000"/>
              </a:lnSpc>
              <a:spcBef>
                <a:spcPts val="95"/>
              </a:spcBef>
            </a:pPr>
            <a:r>
              <a:rPr sz="2200" spc="165" dirty="0">
                <a:solidFill>
                  <a:srgbClr val="3E3E3E"/>
                </a:solidFill>
                <a:latin typeface="Arial"/>
                <a:cs typeface="Arial"/>
              </a:rPr>
              <a:t>No</a:t>
            </a:r>
            <a:r>
              <a:rPr sz="2200" spc="-10" dirty="0">
                <a:solidFill>
                  <a:srgbClr val="3E3E3E"/>
                </a:solidFill>
                <a:latin typeface="Arial"/>
                <a:cs typeface="Arial"/>
              </a:rPr>
              <a:t> </a:t>
            </a:r>
            <a:r>
              <a:rPr sz="2200" spc="90" dirty="0">
                <a:solidFill>
                  <a:srgbClr val="3E3E3E"/>
                </a:solidFill>
                <a:latin typeface="Arial"/>
                <a:cs typeface="Arial"/>
              </a:rPr>
              <a:t>Conversion</a:t>
            </a:r>
            <a:endParaRPr sz="2200">
              <a:latin typeface="Arial"/>
              <a:cs typeface="Arial"/>
            </a:endParaRPr>
          </a:p>
        </p:txBody>
      </p:sp>
      <p:sp>
        <p:nvSpPr>
          <p:cNvPr id="3" name="object 3"/>
          <p:cNvSpPr txBox="1"/>
          <p:nvPr/>
        </p:nvSpPr>
        <p:spPr>
          <a:xfrm>
            <a:off x="5048609" y="2523859"/>
            <a:ext cx="2093595" cy="1030605"/>
          </a:xfrm>
          <a:prstGeom prst="rect">
            <a:avLst/>
          </a:prstGeom>
        </p:spPr>
        <p:txBody>
          <a:bodyPr vert="horz" wrap="square" lIns="0" tIns="12065" rIns="0" bIns="0" rtlCol="0">
            <a:spAutoFit/>
          </a:bodyPr>
          <a:lstStyle/>
          <a:p>
            <a:pPr marL="12065" marR="5080" indent="1270" algn="ctr">
              <a:lnSpc>
                <a:spcPct val="100000"/>
              </a:lnSpc>
              <a:spcBef>
                <a:spcPts val="95"/>
              </a:spcBef>
            </a:pPr>
            <a:r>
              <a:rPr sz="2200" spc="125" dirty="0">
                <a:solidFill>
                  <a:srgbClr val="3E3E3E"/>
                </a:solidFill>
                <a:latin typeface="Arial"/>
                <a:cs typeface="Arial"/>
              </a:rPr>
              <a:t>Custom </a:t>
            </a:r>
            <a:r>
              <a:rPr sz="2200" spc="105" dirty="0">
                <a:solidFill>
                  <a:srgbClr val="3E3E3E"/>
                </a:solidFill>
                <a:latin typeface="Arial"/>
                <a:cs typeface="Arial"/>
              </a:rPr>
              <a:t>Step  </a:t>
            </a:r>
            <a:r>
              <a:rPr sz="2200" spc="170" dirty="0">
                <a:solidFill>
                  <a:srgbClr val="3E3E3E"/>
                </a:solidFill>
                <a:latin typeface="Arial"/>
                <a:cs typeface="Arial"/>
              </a:rPr>
              <a:t>Argument  </a:t>
            </a:r>
            <a:r>
              <a:rPr sz="2200" spc="-140" dirty="0">
                <a:solidFill>
                  <a:srgbClr val="3E3E3E"/>
                </a:solidFill>
                <a:latin typeface="Arial"/>
                <a:cs typeface="Arial"/>
              </a:rPr>
              <a:t>T</a:t>
            </a:r>
            <a:r>
              <a:rPr sz="2200" spc="80" dirty="0">
                <a:solidFill>
                  <a:srgbClr val="3E3E3E"/>
                </a:solidFill>
                <a:latin typeface="Arial"/>
                <a:cs typeface="Arial"/>
              </a:rPr>
              <a:t>r</a:t>
            </a:r>
            <a:r>
              <a:rPr sz="2200" spc="30" dirty="0">
                <a:solidFill>
                  <a:srgbClr val="3E3E3E"/>
                </a:solidFill>
                <a:latin typeface="Arial"/>
                <a:cs typeface="Arial"/>
              </a:rPr>
              <a:t>a</a:t>
            </a:r>
            <a:r>
              <a:rPr sz="2200" spc="55" dirty="0">
                <a:solidFill>
                  <a:srgbClr val="3E3E3E"/>
                </a:solidFill>
                <a:latin typeface="Arial"/>
                <a:cs typeface="Arial"/>
              </a:rPr>
              <a:t>n</a:t>
            </a:r>
            <a:r>
              <a:rPr sz="2200" spc="50" dirty="0">
                <a:solidFill>
                  <a:srgbClr val="3E3E3E"/>
                </a:solidFill>
                <a:latin typeface="Arial"/>
                <a:cs typeface="Arial"/>
              </a:rPr>
              <a:t>s</a:t>
            </a:r>
            <a:r>
              <a:rPr sz="2200" spc="150" dirty="0">
                <a:solidFill>
                  <a:srgbClr val="3E3E3E"/>
                </a:solidFill>
                <a:latin typeface="Arial"/>
                <a:cs typeface="Arial"/>
              </a:rPr>
              <a:t>f</a:t>
            </a:r>
            <a:r>
              <a:rPr sz="2200" spc="185" dirty="0">
                <a:solidFill>
                  <a:srgbClr val="3E3E3E"/>
                </a:solidFill>
                <a:latin typeface="Arial"/>
                <a:cs typeface="Arial"/>
              </a:rPr>
              <a:t>orm</a:t>
            </a:r>
            <a:r>
              <a:rPr sz="2200" spc="20" dirty="0">
                <a:solidFill>
                  <a:srgbClr val="3E3E3E"/>
                </a:solidFill>
                <a:latin typeface="Arial"/>
                <a:cs typeface="Arial"/>
              </a:rPr>
              <a:t>a</a:t>
            </a:r>
            <a:r>
              <a:rPr sz="2200" spc="175" dirty="0">
                <a:solidFill>
                  <a:srgbClr val="3E3E3E"/>
                </a:solidFill>
                <a:latin typeface="Arial"/>
                <a:cs typeface="Arial"/>
              </a:rPr>
              <a:t>t</a:t>
            </a:r>
            <a:r>
              <a:rPr sz="2200" spc="145" dirty="0">
                <a:solidFill>
                  <a:srgbClr val="3E3E3E"/>
                </a:solidFill>
                <a:latin typeface="Arial"/>
                <a:cs typeface="Arial"/>
              </a:rPr>
              <a:t>ion</a:t>
            </a:r>
            <a:endParaRPr sz="2200">
              <a:latin typeface="Arial"/>
              <a:cs typeface="Arial"/>
            </a:endParaRPr>
          </a:p>
        </p:txBody>
      </p:sp>
      <p:sp>
        <p:nvSpPr>
          <p:cNvPr id="4" name="object 4"/>
          <p:cNvSpPr txBox="1"/>
          <p:nvPr/>
        </p:nvSpPr>
        <p:spPr>
          <a:xfrm>
            <a:off x="9049872" y="2523859"/>
            <a:ext cx="1558925" cy="1030605"/>
          </a:xfrm>
          <a:prstGeom prst="rect">
            <a:avLst/>
          </a:prstGeom>
        </p:spPr>
        <p:txBody>
          <a:bodyPr vert="horz" wrap="square" lIns="0" tIns="12065" rIns="0" bIns="0" rtlCol="0">
            <a:spAutoFit/>
          </a:bodyPr>
          <a:lstStyle/>
          <a:p>
            <a:pPr marL="12700" marR="5080" indent="635" algn="ctr">
              <a:lnSpc>
                <a:spcPct val="100000"/>
              </a:lnSpc>
              <a:spcBef>
                <a:spcPts val="95"/>
              </a:spcBef>
            </a:pPr>
            <a:r>
              <a:rPr sz="2200" spc="110" dirty="0">
                <a:solidFill>
                  <a:srgbClr val="3E3E3E"/>
                </a:solidFill>
                <a:latin typeface="Arial"/>
                <a:cs typeface="Arial"/>
              </a:rPr>
              <a:t>Standard  </a:t>
            </a:r>
            <a:r>
              <a:rPr sz="2200" spc="135" dirty="0">
                <a:solidFill>
                  <a:srgbClr val="3E3E3E"/>
                </a:solidFill>
                <a:latin typeface="Arial"/>
                <a:cs typeface="Arial"/>
              </a:rPr>
              <a:t>(Inbuilt)  </a:t>
            </a:r>
            <a:r>
              <a:rPr sz="2200" spc="5" dirty="0">
                <a:solidFill>
                  <a:srgbClr val="3E3E3E"/>
                </a:solidFill>
                <a:latin typeface="Arial"/>
                <a:cs typeface="Arial"/>
              </a:rPr>
              <a:t>C</a:t>
            </a:r>
            <a:r>
              <a:rPr sz="2200" spc="145" dirty="0">
                <a:solidFill>
                  <a:srgbClr val="3E3E3E"/>
                </a:solidFill>
                <a:latin typeface="Arial"/>
                <a:cs typeface="Arial"/>
              </a:rPr>
              <a:t>o</a:t>
            </a:r>
            <a:r>
              <a:rPr sz="2200" spc="95" dirty="0">
                <a:solidFill>
                  <a:srgbClr val="3E3E3E"/>
                </a:solidFill>
                <a:latin typeface="Arial"/>
                <a:cs typeface="Arial"/>
              </a:rPr>
              <a:t>n</a:t>
            </a:r>
            <a:r>
              <a:rPr sz="2200" spc="120" dirty="0">
                <a:solidFill>
                  <a:srgbClr val="3E3E3E"/>
                </a:solidFill>
                <a:latin typeface="Arial"/>
                <a:cs typeface="Arial"/>
              </a:rPr>
              <a:t>v</a:t>
            </a:r>
            <a:r>
              <a:rPr sz="2200" spc="55" dirty="0">
                <a:solidFill>
                  <a:srgbClr val="3E3E3E"/>
                </a:solidFill>
                <a:latin typeface="Arial"/>
                <a:cs typeface="Arial"/>
              </a:rPr>
              <a:t>e</a:t>
            </a:r>
            <a:r>
              <a:rPr sz="2200" spc="45" dirty="0">
                <a:solidFill>
                  <a:srgbClr val="3E3E3E"/>
                </a:solidFill>
                <a:latin typeface="Arial"/>
                <a:cs typeface="Arial"/>
              </a:rPr>
              <a:t>r</a:t>
            </a:r>
            <a:r>
              <a:rPr sz="2200" spc="80" dirty="0">
                <a:solidFill>
                  <a:srgbClr val="3E3E3E"/>
                </a:solidFill>
                <a:latin typeface="Arial"/>
                <a:cs typeface="Arial"/>
              </a:rPr>
              <a:t>s</a:t>
            </a:r>
            <a:r>
              <a:rPr sz="2200" spc="60" dirty="0">
                <a:solidFill>
                  <a:srgbClr val="3E3E3E"/>
                </a:solidFill>
                <a:latin typeface="Arial"/>
                <a:cs typeface="Arial"/>
              </a:rPr>
              <a:t>i</a:t>
            </a:r>
            <a:r>
              <a:rPr sz="2200" spc="145" dirty="0">
                <a:solidFill>
                  <a:srgbClr val="3E3E3E"/>
                </a:solidFill>
                <a:latin typeface="Arial"/>
                <a:cs typeface="Arial"/>
              </a:rPr>
              <a:t>on</a:t>
            </a:r>
            <a:endParaRPr sz="2200">
              <a:latin typeface="Arial"/>
              <a:cs typeface="Arial"/>
            </a:endParaRPr>
          </a:p>
        </p:txBody>
      </p:sp>
      <p:sp>
        <p:nvSpPr>
          <p:cNvPr id="5" name="object 5"/>
          <p:cNvSpPr txBox="1"/>
          <p:nvPr/>
        </p:nvSpPr>
        <p:spPr>
          <a:xfrm>
            <a:off x="1494053" y="4545139"/>
            <a:ext cx="171831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E3E3E"/>
                </a:solidFill>
                <a:latin typeface="Verdana"/>
                <a:cs typeface="Verdana"/>
              </a:rPr>
              <a:t>object,</a:t>
            </a:r>
            <a:r>
              <a:rPr sz="2000" spc="-195" dirty="0">
                <a:solidFill>
                  <a:srgbClr val="3E3E3E"/>
                </a:solidFill>
                <a:latin typeface="Verdana"/>
                <a:cs typeface="Verdana"/>
              </a:rPr>
              <a:t> </a:t>
            </a:r>
            <a:r>
              <a:rPr sz="2000" spc="5" dirty="0">
                <a:solidFill>
                  <a:srgbClr val="3E3E3E"/>
                </a:solidFill>
                <a:latin typeface="Verdana"/>
                <a:cs typeface="Verdana"/>
              </a:rPr>
              <a:t>string</a:t>
            </a:r>
            <a:endParaRPr sz="2000">
              <a:latin typeface="Verdana"/>
              <a:cs typeface="Verdana"/>
            </a:endParaRPr>
          </a:p>
        </p:txBody>
      </p:sp>
      <p:sp>
        <p:nvSpPr>
          <p:cNvPr id="6" name="object 6"/>
          <p:cNvSpPr txBox="1">
            <a:spLocks noGrp="1"/>
          </p:cNvSpPr>
          <p:nvPr>
            <p:ph type="title"/>
          </p:nvPr>
        </p:nvSpPr>
        <p:spPr>
          <a:xfrm>
            <a:off x="1602536" y="519061"/>
            <a:ext cx="8899525" cy="574040"/>
          </a:xfrm>
          <a:prstGeom prst="rect">
            <a:avLst/>
          </a:prstGeom>
        </p:spPr>
        <p:txBody>
          <a:bodyPr vert="horz" wrap="square" lIns="0" tIns="12700" rIns="0" bIns="0" rtlCol="0">
            <a:spAutoFit/>
          </a:bodyPr>
          <a:lstStyle/>
          <a:p>
            <a:pPr marL="12700">
              <a:lnSpc>
                <a:spcPct val="100000"/>
              </a:lnSpc>
              <a:spcBef>
                <a:spcPts val="100"/>
              </a:spcBef>
            </a:pPr>
            <a:r>
              <a:rPr spc="185" dirty="0">
                <a:solidFill>
                  <a:srgbClr val="3E3E3E"/>
                </a:solidFill>
              </a:rPr>
              <a:t>Step </a:t>
            </a:r>
            <a:r>
              <a:rPr spc="290" dirty="0">
                <a:solidFill>
                  <a:srgbClr val="3E3E3E"/>
                </a:solidFill>
              </a:rPr>
              <a:t>Argument </a:t>
            </a:r>
            <a:r>
              <a:rPr spc="155" dirty="0">
                <a:solidFill>
                  <a:srgbClr val="3E3E3E"/>
                </a:solidFill>
              </a:rPr>
              <a:t>Conversion</a:t>
            </a:r>
            <a:r>
              <a:rPr spc="-305" dirty="0">
                <a:solidFill>
                  <a:srgbClr val="3E3E3E"/>
                </a:solidFill>
              </a:rPr>
              <a:t> </a:t>
            </a:r>
            <a:r>
              <a:rPr spc="150" dirty="0">
                <a:solidFill>
                  <a:srgbClr val="3E3E3E"/>
                </a:solidFill>
              </a:rPr>
              <a:t>Precedence</a:t>
            </a:r>
          </a:p>
        </p:txBody>
      </p:sp>
      <p:sp>
        <p:nvSpPr>
          <p:cNvPr id="7" name="object 7"/>
          <p:cNvSpPr txBox="1"/>
          <p:nvPr/>
        </p:nvSpPr>
        <p:spPr>
          <a:xfrm>
            <a:off x="4915503" y="4545139"/>
            <a:ext cx="2377440" cy="941069"/>
          </a:xfrm>
          <a:prstGeom prst="rect">
            <a:avLst/>
          </a:prstGeom>
        </p:spPr>
        <p:txBody>
          <a:bodyPr vert="horz" wrap="square" lIns="0" tIns="12700" rIns="0" bIns="0" rtlCol="0">
            <a:spAutoFit/>
          </a:bodyPr>
          <a:lstStyle/>
          <a:p>
            <a:pPr marL="12065" marR="5080" algn="ctr">
              <a:lnSpc>
                <a:spcPct val="100000"/>
              </a:lnSpc>
              <a:spcBef>
                <a:spcPts val="100"/>
              </a:spcBef>
            </a:pPr>
            <a:r>
              <a:rPr sz="2000" spc="-10" dirty="0">
                <a:solidFill>
                  <a:srgbClr val="3E3E3E"/>
                </a:solidFill>
                <a:latin typeface="Verdana"/>
                <a:cs typeface="Verdana"/>
              </a:rPr>
              <a:t>Parameter </a:t>
            </a:r>
            <a:r>
              <a:rPr sz="2000" spc="35" dirty="0">
                <a:solidFill>
                  <a:srgbClr val="3E3E3E"/>
                </a:solidFill>
                <a:latin typeface="Verdana"/>
                <a:cs typeface="Verdana"/>
              </a:rPr>
              <a:t>type  </a:t>
            </a:r>
            <a:r>
              <a:rPr sz="2000" spc="-5" dirty="0">
                <a:solidFill>
                  <a:srgbClr val="3E3E3E"/>
                </a:solidFill>
                <a:latin typeface="Verdana"/>
                <a:cs typeface="Verdana"/>
              </a:rPr>
              <a:t>matches </a:t>
            </a:r>
            <a:r>
              <a:rPr sz="2000" spc="-25" dirty="0">
                <a:solidFill>
                  <a:srgbClr val="3E3E3E"/>
                </a:solidFill>
                <a:latin typeface="Verdana"/>
                <a:cs typeface="Verdana"/>
              </a:rPr>
              <a:t>a</a:t>
            </a:r>
            <a:r>
              <a:rPr sz="2000" spc="-305" dirty="0">
                <a:solidFill>
                  <a:srgbClr val="3E3E3E"/>
                </a:solidFill>
                <a:latin typeface="Verdana"/>
                <a:cs typeface="Verdana"/>
              </a:rPr>
              <a:t> </a:t>
            </a:r>
            <a:r>
              <a:rPr sz="2000" spc="40" dirty="0">
                <a:solidFill>
                  <a:srgbClr val="3E3E3E"/>
                </a:solidFill>
                <a:latin typeface="Verdana"/>
                <a:cs typeface="Verdana"/>
              </a:rPr>
              <a:t>defined  </a:t>
            </a:r>
            <a:r>
              <a:rPr sz="2000" spc="10" dirty="0">
                <a:solidFill>
                  <a:srgbClr val="3E3E3E"/>
                </a:solidFill>
                <a:latin typeface="Verdana"/>
                <a:cs typeface="Verdana"/>
              </a:rPr>
              <a:t>custom</a:t>
            </a:r>
            <a:r>
              <a:rPr sz="2000" spc="-165" dirty="0">
                <a:solidFill>
                  <a:srgbClr val="3E3E3E"/>
                </a:solidFill>
                <a:latin typeface="Verdana"/>
                <a:cs typeface="Verdana"/>
              </a:rPr>
              <a:t> </a:t>
            </a:r>
            <a:r>
              <a:rPr sz="2000" spc="-10" dirty="0">
                <a:solidFill>
                  <a:srgbClr val="3E3E3E"/>
                </a:solidFill>
                <a:latin typeface="Verdana"/>
                <a:cs typeface="Verdana"/>
              </a:rPr>
              <a:t>transform</a:t>
            </a:r>
            <a:endParaRPr sz="2000">
              <a:latin typeface="Verdana"/>
              <a:cs typeface="Verdana"/>
            </a:endParaRPr>
          </a:p>
        </p:txBody>
      </p:sp>
      <p:sp>
        <p:nvSpPr>
          <p:cNvPr id="8" name="object 8"/>
          <p:cNvSpPr txBox="1"/>
          <p:nvPr/>
        </p:nvSpPr>
        <p:spPr>
          <a:xfrm>
            <a:off x="8370958" y="4469805"/>
            <a:ext cx="2920365" cy="1549400"/>
          </a:xfrm>
          <a:prstGeom prst="rect">
            <a:avLst/>
          </a:prstGeom>
        </p:spPr>
        <p:txBody>
          <a:bodyPr vert="horz" wrap="square" lIns="0" tIns="12700" rIns="0" bIns="0" rtlCol="0">
            <a:spAutoFit/>
          </a:bodyPr>
          <a:lstStyle/>
          <a:p>
            <a:pPr marL="12700" marR="5080" algn="ctr">
              <a:lnSpc>
                <a:spcPct val="125000"/>
              </a:lnSpc>
              <a:spcBef>
                <a:spcPts val="100"/>
              </a:spcBef>
            </a:pPr>
            <a:r>
              <a:rPr sz="2000" spc="-10" dirty="0">
                <a:solidFill>
                  <a:srgbClr val="3E3E3E"/>
                </a:solidFill>
                <a:latin typeface="Verdana"/>
                <a:cs typeface="Verdana"/>
              </a:rPr>
              <a:t>Convert.ChangeType()  </a:t>
            </a:r>
            <a:r>
              <a:rPr sz="2000" spc="-50" dirty="0">
                <a:solidFill>
                  <a:srgbClr val="3E3E3E"/>
                </a:solidFill>
                <a:latin typeface="Verdana"/>
                <a:cs typeface="Verdana"/>
              </a:rPr>
              <a:t>Text </a:t>
            </a:r>
            <a:r>
              <a:rPr sz="2000" dirty="0">
                <a:solidFill>
                  <a:srgbClr val="3E3E3E"/>
                </a:solidFill>
                <a:latin typeface="Wingdings"/>
                <a:cs typeface="Wingdings"/>
              </a:rPr>
              <a:t></a:t>
            </a:r>
            <a:r>
              <a:rPr sz="2000" dirty="0">
                <a:solidFill>
                  <a:srgbClr val="3E3E3E"/>
                </a:solidFill>
                <a:latin typeface="Times New Roman"/>
                <a:cs typeface="Times New Roman"/>
              </a:rPr>
              <a:t> </a:t>
            </a:r>
            <a:r>
              <a:rPr sz="2000" spc="-15" dirty="0">
                <a:solidFill>
                  <a:srgbClr val="3E3E3E"/>
                </a:solidFill>
                <a:latin typeface="Verdana"/>
                <a:cs typeface="Verdana"/>
              </a:rPr>
              <a:t>enum value  </a:t>
            </a:r>
            <a:r>
              <a:rPr sz="2000" spc="-50" dirty="0">
                <a:solidFill>
                  <a:srgbClr val="3E3E3E"/>
                </a:solidFill>
                <a:latin typeface="Verdana"/>
                <a:cs typeface="Verdana"/>
              </a:rPr>
              <a:t>Text </a:t>
            </a:r>
            <a:r>
              <a:rPr sz="2000" dirty="0">
                <a:solidFill>
                  <a:srgbClr val="3E3E3E"/>
                </a:solidFill>
                <a:latin typeface="Wingdings"/>
                <a:cs typeface="Wingdings"/>
              </a:rPr>
              <a:t></a:t>
            </a:r>
            <a:r>
              <a:rPr sz="2000" spc="30" dirty="0">
                <a:solidFill>
                  <a:srgbClr val="3E3E3E"/>
                </a:solidFill>
                <a:latin typeface="Times New Roman"/>
                <a:cs typeface="Times New Roman"/>
              </a:rPr>
              <a:t> </a:t>
            </a:r>
            <a:r>
              <a:rPr sz="2000" spc="-30" dirty="0">
                <a:solidFill>
                  <a:srgbClr val="3E3E3E"/>
                </a:solidFill>
                <a:latin typeface="Verdana"/>
                <a:cs typeface="Verdana"/>
              </a:rPr>
              <a:t>GUID</a:t>
            </a:r>
            <a:endParaRPr sz="2000">
              <a:latin typeface="Verdana"/>
              <a:cs typeface="Verdana"/>
            </a:endParaRPr>
          </a:p>
          <a:p>
            <a:pPr marL="458470">
              <a:lnSpc>
                <a:spcPct val="100000"/>
              </a:lnSpc>
              <a:spcBef>
                <a:spcPts val="600"/>
              </a:spcBef>
            </a:pPr>
            <a:r>
              <a:rPr sz="2000" spc="-60" dirty="0">
                <a:solidFill>
                  <a:srgbClr val="3E3E3E"/>
                </a:solidFill>
                <a:latin typeface="Verdana"/>
                <a:cs typeface="Verdana"/>
              </a:rPr>
              <a:t>E.g. </a:t>
            </a:r>
            <a:r>
              <a:rPr sz="2000" spc="10" dirty="0">
                <a:solidFill>
                  <a:srgbClr val="3E3E3E"/>
                </a:solidFill>
                <a:latin typeface="Verdana"/>
                <a:cs typeface="Verdana"/>
              </a:rPr>
              <a:t>int</a:t>
            </a:r>
            <a:r>
              <a:rPr sz="2000" spc="-185" dirty="0">
                <a:solidFill>
                  <a:srgbClr val="3E3E3E"/>
                </a:solidFill>
                <a:latin typeface="Verdana"/>
                <a:cs typeface="Verdana"/>
              </a:rPr>
              <a:t> </a:t>
            </a:r>
            <a:r>
              <a:rPr sz="2000" spc="20" dirty="0">
                <a:solidFill>
                  <a:srgbClr val="3E3E3E"/>
                </a:solidFill>
                <a:latin typeface="Verdana"/>
                <a:cs typeface="Verdana"/>
              </a:rPr>
              <a:t>damage</a:t>
            </a:r>
            <a:endParaRPr sz="2000">
              <a:latin typeface="Verdana"/>
              <a:cs typeface="Verdan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a:latin typeface="Arial Black"/>
              <a:cs typeface="Arial Black"/>
            </a:endParaRPr>
          </a:p>
        </p:txBody>
      </p:sp>
      <p:sp>
        <p:nvSpPr>
          <p:cNvPr id="3" name="object 3"/>
          <p:cNvSpPr txBox="1"/>
          <p:nvPr/>
        </p:nvSpPr>
        <p:spPr>
          <a:xfrm>
            <a:off x="5226811" y="669645"/>
            <a:ext cx="5861050" cy="3134360"/>
          </a:xfrm>
          <a:prstGeom prst="rect">
            <a:avLst/>
          </a:prstGeom>
        </p:spPr>
        <p:txBody>
          <a:bodyPr vert="horz" wrap="square" lIns="0" tIns="12700" rIns="0" bIns="0" rtlCol="0">
            <a:spAutoFit/>
          </a:bodyPr>
          <a:lstStyle/>
          <a:p>
            <a:pPr marL="12700" marR="5080">
              <a:lnSpc>
                <a:spcPct val="100000"/>
              </a:lnSpc>
              <a:spcBef>
                <a:spcPts val="100"/>
              </a:spcBef>
            </a:pPr>
            <a:r>
              <a:rPr sz="2400" spc="70" dirty="0">
                <a:solidFill>
                  <a:srgbClr val="2A9FBC"/>
                </a:solidFill>
                <a:latin typeface="Verdana"/>
                <a:cs typeface="Verdana"/>
              </a:rPr>
              <a:t>New </a:t>
            </a:r>
            <a:r>
              <a:rPr sz="2400" spc="-35" dirty="0">
                <a:solidFill>
                  <a:srgbClr val="2A9FBC"/>
                </a:solidFill>
                <a:latin typeface="Verdana"/>
                <a:cs typeface="Verdana"/>
              </a:rPr>
              <a:t>scenario: </a:t>
            </a:r>
            <a:r>
              <a:rPr sz="2400" spc="45" dirty="0">
                <a:solidFill>
                  <a:srgbClr val="2A9FBC"/>
                </a:solidFill>
                <a:latin typeface="Verdana"/>
                <a:cs typeface="Verdana"/>
              </a:rPr>
              <a:t>“Elf</a:t>
            </a:r>
            <a:r>
              <a:rPr sz="2400" spc="-605" dirty="0">
                <a:solidFill>
                  <a:srgbClr val="2A9FBC"/>
                </a:solidFill>
                <a:latin typeface="Verdana"/>
                <a:cs typeface="Verdana"/>
              </a:rPr>
              <a:t> </a:t>
            </a:r>
            <a:r>
              <a:rPr sz="2400" spc="-10" dirty="0">
                <a:solidFill>
                  <a:srgbClr val="2A9FBC"/>
                </a:solidFill>
                <a:latin typeface="Verdana"/>
                <a:cs typeface="Verdana"/>
              </a:rPr>
              <a:t>race </a:t>
            </a:r>
            <a:r>
              <a:rPr sz="2400" spc="-5" dirty="0">
                <a:solidFill>
                  <a:srgbClr val="2A9FBC"/>
                </a:solidFill>
                <a:latin typeface="Verdana"/>
                <a:cs typeface="Verdana"/>
              </a:rPr>
              <a:t>characters </a:t>
            </a:r>
            <a:r>
              <a:rPr sz="2400" spc="55" dirty="0">
                <a:solidFill>
                  <a:srgbClr val="2A9FBC"/>
                </a:solidFill>
                <a:latin typeface="Verdana"/>
                <a:cs typeface="Verdana"/>
              </a:rPr>
              <a:t>get  </a:t>
            </a:r>
            <a:r>
              <a:rPr sz="2400" spc="30" dirty="0">
                <a:solidFill>
                  <a:srgbClr val="2A9FBC"/>
                </a:solidFill>
                <a:latin typeface="Verdana"/>
                <a:cs typeface="Verdana"/>
              </a:rPr>
              <a:t>additional </a:t>
            </a:r>
            <a:r>
              <a:rPr sz="2400" spc="75" dirty="0">
                <a:solidFill>
                  <a:srgbClr val="2A9FBC"/>
                </a:solidFill>
                <a:latin typeface="Verdana"/>
                <a:cs typeface="Verdana"/>
              </a:rPr>
              <a:t>20 </a:t>
            </a:r>
            <a:r>
              <a:rPr sz="2400" spc="15" dirty="0">
                <a:solidFill>
                  <a:srgbClr val="2A9FBC"/>
                </a:solidFill>
                <a:latin typeface="Verdana"/>
                <a:cs typeface="Verdana"/>
              </a:rPr>
              <a:t>damage</a:t>
            </a:r>
            <a:r>
              <a:rPr sz="2400" spc="-415" dirty="0">
                <a:solidFill>
                  <a:srgbClr val="2A9FBC"/>
                </a:solidFill>
                <a:latin typeface="Verdana"/>
                <a:cs typeface="Verdana"/>
              </a:rPr>
              <a:t> </a:t>
            </a:r>
            <a:r>
              <a:rPr sz="2400" dirty="0">
                <a:solidFill>
                  <a:srgbClr val="2A9FBC"/>
                </a:solidFill>
                <a:latin typeface="Verdana"/>
                <a:cs typeface="Verdana"/>
              </a:rPr>
              <a:t>resistance”</a:t>
            </a:r>
            <a:endParaRPr sz="2400" dirty="0">
              <a:latin typeface="Verdana"/>
              <a:cs typeface="Verdana"/>
            </a:endParaRPr>
          </a:p>
          <a:p>
            <a:pPr marL="12700" marR="1490980">
              <a:lnSpc>
                <a:spcPct val="162500"/>
              </a:lnSpc>
            </a:pPr>
            <a:r>
              <a:rPr sz="2400" spc="-20" dirty="0">
                <a:solidFill>
                  <a:srgbClr val="2A9FBC"/>
                </a:solidFill>
                <a:latin typeface="Verdana"/>
                <a:cs typeface="Verdana"/>
              </a:rPr>
              <a:t>Implement </a:t>
            </a:r>
            <a:r>
              <a:rPr sz="2400" spc="30" dirty="0">
                <a:solidFill>
                  <a:srgbClr val="2A9FBC"/>
                </a:solidFill>
                <a:latin typeface="Verdana"/>
                <a:cs typeface="Verdana"/>
              </a:rPr>
              <a:t>with </a:t>
            </a:r>
            <a:r>
              <a:rPr sz="2400" spc="105" dirty="0">
                <a:solidFill>
                  <a:srgbClr val="2A9FBC"/>
                </a:solidFill>
                <a:latin typeface="Verdana"/>
                <a:cs typeface="Verdana"/>
              </a:rPr>
              <a:t>“And”</a:t>
            </a:r>
            <a:r>
              <a:rPr sz="2400" spc="-395" dirty="0">
                <a:solidFill>
                  <a:srgbClr val="2A9FBC"/>
                </a:solidFill>
                <a:latin typeface="Verdana"/>
                <a:cs typeface="Verdana"/>
              </a:rPr>
              <a:t> </a:t>
            </a:r>
            <a:r>
              <a:rPr sz="2400" spc="10" dirty="0">
                <a:solidFill>
                  <a:srgbClr val="2A9FBC"/>
                </a:solidFill>
                <a:latin typeface="Verdana"/>
                <a:cs typeface="Verdana"/>
              </a:rPr>
              <a:t>steps  </a:t>
            </a:r>
            <a:r>
              <a:rPr sz="2400" dirty="0">
                <a:solidFill>
                  <a:srgbClr val="2A9FBC"/>
                </a:solidFill>
                <a:latin typeface="Verdana"/>
                <a:cs typeface="Verdana"/>
              </a:rPr>
              <a:t>Run</a:t>
            </a:r>
            <a:r>
              <a:rPr sz="2400" spc="-130" dirty="0">
                <a:solidFill>
                  <a:srgbClr val="2A9FBC"/>
                </a:solidFill>
                <a:latin typeface="Verdana"/>
                <a:cs typeface="Verdana"/>
              </a:rPr>
              <a:t> </a:t>
            </a:r>
            <a:r>
              <a:rPr sz="2400" spc="10" dirty="0">
                <a:solidFill>
                  <a:srgbClr val="2A9FBC"/>
                </a:solidFill>
                <a:latin typeface="Verdana"/>
                <a:cs typeface="Verdana"/>
              </a:rPr>
              <a:t>test</a:t>
            </a:r>
            <a:endParaRPr sz="2400" dirty="0">
              <a:latin typeface="Verdana"/>
              <a:cs typeface="Verdana"/>
            </a:endParaRPr>
          </a:p>
          <a:p>
            <a:pPr marL="12700" marR="797560">
              <a:lnSpc>
                <a:spcPct val="162500"/>
              </a:lnSpc>
            </a:pPr>
            <a:r>
              <a:rPr sz="2400" spc="40" dirty="0">
                <a:solidFill>
                  <a:srgbClr val="2A9FBC"/>
                </a:solidFill>
                <a:latin typeface="Verdana"/>
                <a:cs typeface="Verdana"/>
              </a:rPr>
              <a:t>Refactor</a:t>
            </a:r>
            <a:r>
              <a:rPr sz="2400" spc="-120" dirty="0">
                <a:solidFill>
                  <a:srgbClr val="2A9FBC"/>
                </a:solidFill>
                <a:latin typeface="Verdana"/>
                <a:cs typeface="Verdana"/>
              </a:rPr>
              <a:t> </a:t>
            </a:r>
            <a:r>
              <a:rPr sz="2400" spc="75" dirty="0">
                <a:solidFill>
                  <a:srgbClr val="2A9FBC"/>
                </a:solidFill>
                <a:latin typeface="Verdana"/>
                <a:cs typeface="Verdana"/>
              </a:rPr>
              <a:t>to</a:t>
            </a:r>
            <a:r>
              <a:rPr sz="2400" spc="-114" dirty="0">
                <a:solidFill>
                  <a:srgbClr val="2A9FBC"/>
                </a:solidFill>
                <a:latin typeface="Verdana"/>
                <a:cs typeface="Verdana"/>
              </a:rPr>
              <a:t> </a:t>
            </a:r>
            <a:r>
              <a:rPr sz="2400" spc="-25" dirty="0">
                <a:solidFill>
                  <a:srgbClr val="2A9FBC"/>
                </a:solidFill>
                <a:latin typeface="Verdana"/>
                <a:cs typeface="Verdana"/>
              </a:rPr>
              <a:t>use</a:t>
            </a:r>
            <a:r>
              <a:rPr sz="2400" spc="-120" dirty="0">
                <a:solidFill>
                  <a:srgbClr val="2A9FBC"/>
                </a:solidFill>
                <a:latin typeface="Verdana"/>
                <a:cs typeface="Verdana"/>
              </a:rPr>
              <a:t> </a:t>
            </a:r>
            <a:r>
              <a:rPr sz="2400" spc="-35" dirty="0">
                <a:solidFill>
                  <a:srgbClr val="2A9FBC"/>
                </a:solidFill>
                <a:latin typeface="Verdana"/>
                <a:cs typeface="Verdana"/>
              </a:rPr>
              <a:t>a</a:t>
            </a:r>
            <a:r>
              <a:rPr sz="2400" spc="-114" dirty="0">
                <a:solidFill>
                  <a:srgbClr val="2A9FBC"/>
                </a:solidFill>
                <a:latin typeface="Verdana"/>
                <a:cs typeface="Verdana"/>
              </a:rPr>
              <a:t> </a:t>
            </a:r>
            <a:r>
              <a:rPr sz="2400" spc="30" dirty="0">
                <a:solidFill>
                  <a:srgbClr val="2A9FBC"/>
                </a:solidFill>
                <a:latin typeface="Verdana"/>
                <a:cs typeface="Verdana"/>
              </a:rPr>
              <a:t>step</a:t>
            </a:r>
            <a:r>
              <a:rPr sz="2400" spc="-120" dirty="0">
                <a:solidFill>
                  <a:srgbClr val="2A9FBC"/>
                </a:solidFill>
                <a:latin typeface="Verdana"/>
                <a:cs typeface="Verdana"/>
              </a:rPr>
              <a:t> </a:t>
            </a:r>
            <a:r>
              <a:rPr sz="2400" spc="20" dirty="0">
                <a:solidFill>
                  <a:srgbClr val="2A9FBC"/>
                </a:solidFill>
                <a:latin typeface="Verdana"/>
                <a:cs typeface="Verdana"/>
              </a:rPr>
              <a:t>data</a:t>
            </a:r>
            <a:r>
              <a:rPr sz="2400" spc="-114" dirty="0">
                <a:solidFill>
                  <a:srgbClr val="2A9FBC"/>
                </a:solidFill>
                <a:latin typeface="Verdana"/>
                <a:cs typeface="Verdana"/>
              </a:rPr>
              <a:t> </a:t>
            </a:r>
            <a:r>
              <a:rPr sz="2400" spc="30" dirty="0">
                <a:solidFill>
                  <a:srgbClr val="2A9FBC"/>
                </a:solidFill>
                <a:latin typeface="Verdana"/>
                <a:cs typeface="Verdana"/>
              </a:rPr>
              <a:t>table  </a:t>
            </a:r>
            <a:r>
              <a:rPr sz="2400" spc="65" dirty="0">
                <a:solidFill>
                  <a:srgbClr val="2A9FBC"/>
                </a:solidFill>
                <a:latin typeface="Verdana"/>
                <a:cs typeface="Verdana"/>
              </a:rPr>
              <a:t>Access </a:t>
            </a:r>
            <a:r>
              <a:rPr sz="2400" spc="30" dirty="0">
                <a:solidFill>
                  <a:srgbClr val="2A9FBC"/>
                </a:solidFill>
                <a:latin typeface="Verdana"/>
                <a:cs typeface="Verdana"/>
              </a:rPr>
              <a:t>rows </a:t>
            </a:r>
            <a:r>
              <a:rPr sz="2400" spc="20" dirty="0">
                <a:solidFill>
                  <a:srgbClr val="2A9FBC"/>
                </a:solidFill>
                <a:latin typeface="Verdana"/>
                <a:cs typeface="Verdana"/>
              </a:rPr>
              <a:t>from </a:t>
            </a:r>
            <a:r>
              <a:rPr sz="2400" spc="40" dirty="0">
                <a:solidFill>
                  <a:srgbClr val="2A9FBC"/>
                </a:solidFill>
                <a:latin typeface="Verdana"/>
                <a:cs typeface="Verdana"/>
              </a:rPr>
              <a:t>Table</a:t>
            </a:r>
            <a:r>
              <a:rPr sz="2400" spc="-630" dirty="0">
                <a:solidFill>
                  <a:srgbClr val="2A9FBC"/>
                </a:solidFill>
                <a:latin typeface="Verdana"/>
                <a:cs typeface="Verdana"/>
              </a:rPr>
              <a:t> </a:t>
            </a:r>
            <a:r>
              <a:rPr sz="2400" spc="-35" dirty="0">
                <a:solidFill>
                  <a:srgbClr val="2A9FBC"/>
                </a:solidFill>
                <a:latin typeface="Verdana"/>
                <a:cs typeface="Verdana"/>
              </a:rPr>
              <a:t>object*</a:t>
            </a:r>
            <a:endParaRPr sz="2400" dirty="0">
              <a:latin typeface="Verdana"/>
              <a:cs typeface="Verdana"/>
            </a:endParaRPr>
          </a:p>
        </p:txBody>
      </p:sp>
      <p:sp>
        <p:nvSpPr>
          <p:cNvPr id="4" name="object 4"/>
          <p:cNvSpPr txBox="1"/>
          <p:nvPr/>
        </p:nvSpPr>
        <p:spPr>
          <a:xfrm>
            <a:off x="5226811" y="5195925"/>
            <a:ext cx="5871210" cy="756920"/>
          </a:xfrm>
          <a:prstGeom prst="rect">
            <a:avLst/>
          </a:prstGeom>
        </p:spPr>
        <p:txBody>
          <a:bodyPr vert="horz" wrap="square" lIns="0" tIns="12700" rIns="0" bIns="0" rtlCol="0">
            <a:spAutoFit/>
          </a:bodyPr>
          <a:lstStyle/>
          <a:p>
            <a:pPr marL="12700" marR="5080">
              <a:lnSpc>
                <a:spcPct val="100000"/>
              </a:lnSpc>
              <a:spcBef>
                <a:spcPts val="100"/>
              </a:spcBef>
            </a:pPr>
            <a:r>
              <a:rPr sz="2400" i="1" spc="-130" dirty="0">
                <a:solidFill>
                  <a:srgbClr val="2A9FBC"/>
                </a:solidFill>
                <a:latin typeface="Verdana"/>
                <a:cs typeface="Verdana"/>
              </a:rPr>
              <a:t>*The </a:t>
            </a:r>
            <a:r>
              <a:rPr sz="2400" i="1" spc="-10" dirty="0">
                <a:solidFill>
                  <a:srgbClr val="2A9FBC"/>
                </a:solidFill>
                <a:latin typeface="Verdana"/>
                <a:cs typeface="Verdana"/>
              </a:rPr>
              <a:t>next </a:t>
            </a:r>
            <a:r>
              <a:rPr sz="2400" i="1" spc="20" dirty="0">
                <a:solidFill>
                  <a:srgbClr val="2A9FBC"/>
                </a:solidFill>
                <a:latin typeface="Verdana"/>
                <a:cs typeface="Verdana"/>
              </a:rPr>
              <a:t>module </a:t>
            </a:r>
            <a:r>
              <a:rPr sz="2400" i="1" spc="40" dirty="0">
                <a:solidFill>
                  <a:srgbClr val="2A9FBC"/>
                </a:solidFill>
                <a:latin typeface="Verdana"/>
                <a:cs typeface="Verdana"/>
              </a:rPr>
              <a:t>will </a:t>
            </a:r>
            <a:r>
              <a:rPr sz="2400" i="1" spc="25" dirty="0">
                <a:solidFill>
                  <a:srgbClr val="2A9FBC"/>
                </a:solidFill>
                <a:latin typeface="Verdana"/>
                <a:cs typeface="Verdana"/>
              </a:rPr>
              <a:t>cover </a:t>
            </a:r>
            <a:r>
              <a:rPr sz="2400" i="1" dirty="0">
                <a:solidFill>
                  <a:srgbClr val="2A9FBC"/>
                </a:solidFill>
                <a:latin typeface="Verdana"/>
                <a:cs typeface="Verdana"/>
              </a:rPr>
              <a:t>more  </a:t>
            </a:r>
            <a:r>
              <a:rPr sz="2400" i="1" spc="5" dirty="0">
                <a:solidFill>
                  <a:srgbClr val="2A9FBC"/>
                </a:solidFill>
                <a:latin typeface="Verdana"/>
                <a:cs typeface="Verdana"/>
              </a:rPr>
              <a:t>advanced</a:t>
            </a:r>
            <a:r>
              <a:rPr sz="2400" i="1" spc="-130" dirty="0">
                <a:solidFill>
                  <a:srgbClr val="2A9FBC"/>
                </a:solidFill>
                <a:latin typeface="Verdana"/>
                <a:cs typeface="Verdana"/>
              </a:rPr>
              <a:t> </a:t>
            </a:r>
            <a:r>
              <a:rPr sz="2400" i="1" spc="160" dirty="0">
                <a:solidFill>
                  <a:srgbClr val="2A9FBC"/>
                </a:solidFill>
                <a:latin typeface="Verdana"/>
                <a:cs typeface="Verdana"/>
              </a:rPr>
              <a:t>/</a:t>
            </a:r>
            <a:r>
              <a:rPr sz="2400" i="1" spc="-110" dirty="0">
                <a:solidFill>
                  <a:srgbClr val="2A9FBC"/>
                </a:solidFill>
                <a:latin typeface="Verdana"/>
                <a:cs typeface="Verdana"/>
              </a:rPr>
              <a:t> </a:t>
            </a:r>
            <a:r>
              <a:rPr sz="2400" i="1" spc="5" dirty="0">
                <a:solidFill>
                  <a:srgbClr val="2A9FBC"/>
                </a:solidFill>
                <a:latin typeface="Verdana"/>
                <a:cs typeface="Verdana"/>
              </a:rPr>
              <a:t>strongly</a:t>
            </a:r>
            <a:r>
              <a:rPr sz="2400" i="1" spc="-110" dirty="0">
                <a:solidFill>
                  <a:srgbClr val="2A9FBC"/>
                </a:solidFill>
                <a:latin typeface="Verdana"/>
                <a:cs typeface="Verdana"/>
              </a:rPr>
              <a:t> </a:t>
            </a:r>
            <a:r>
              <a:rPr sz="2400" i="1" spc="45" dirty="0">
                <a:solidFill>
                  <a:srgbClr val="2A9FBC"/>
                </a:solidFill>
                <a:latin typeface="Verdana"/>
                <a:cs typeface="Verdana"/>
              </a:rPr>
              <a:t>typed</a:t>
            </a:r>
            <a:r>
              <a:rPr sz="2400" i="1" spc="-130" dirty="0">
                <a:solidFill>
                  <a:srgbClr val="2A9FBC"/>
                </a:solidFill>
                <a:latin typeface="Verdana"/>
                <a:cs typeface="Verdana"/>
              </a:rPr>
              <a:t> </a:t>
            </a:r>
            <a:r>
              <a:rPr sz="2400" i="1" spc="5" dirty="0">
                <a:solidFill>
                  <a:srgbClr val="2A9FBC"/>
                </a:solidFill>
                <a:latin typeface="Verdana"/>
                <a:cs typeface="Verdana"/>
              </a:rPr>
              <a:t>data</a:t>
            </a:r>
            <a:r>
              <a:rPr sz="2400" i="1" spc="-130" dirty="0">
                <a:solidFill>
                  <a:srgbClr val="2A9FBC"/>
                </a:solidFill>
                <a:latin typeface="Verdana"/>
                <a:cs typeface="Verdana"/>
              </a:rPr>
              <a:t> </a:t>
            </a:r>
            <a:r>
              <a:rPr sz="2400" i="1" spc="40" dirty="0">
                <a:solidFill>
                  <a:srgbClr val="2A9FBC"/>
                </a:solidFill>
                <a:latin typeface="Verdana"/>
                <a:cs typeface="Verdana"/>
              </a:rPr>
              <a:t>topics</a:t>
            </a:r>
            <a:endParaRPr sz="2400">
              <a:latin typeface="Verdana"/>
              <a:cs typeface="Verdana"/>
            </a:endParaRPr>
          </a:p>
        </p:txBody>
      </p:sp>
      <p:sp>
        <p:nvSpPr>
          <p:cNvPr id="5" name="object 5"/>
          <p:cNvSpPr txBox="1"/>
          <p:nvPr/>
        </p:nvSpPr>
        <p:spPr>
          <a:xfrm>
            <a:off x="807115" y="4848478"/>
            <a:ext cx="3148330" cy="878840"/>
          </a:xfrm>
          <a:prstGeom prst="rect">
            <a:avLst/>
          </a:prstGeom>
        </p:spPr>
        <p:txBody>
          <a:bodyPr vert="horz" wrap="square" lIns="0" tIns="12065" rIns="0" bIns="0" rtlCol="0">
            <a:spAutoFit/>
          </a:bodyPr>
          <a:lstStyle/>
          <a:p>
            <a:pPr marL="65405" marR="5080" indent="-53340">
              <a:lnSpc>
                <a:spcPct val="100000"/>
              </a:lnSpc>
              <a:spcBef>
                <a:spcPts val="95"/>
              </a:spcBef>
            </a:pPr>
            <a:r>
              <a:rPr sz="2800" spc="-195" dirty="0">
                <a:solidFill>
                  <a:srgbClr val="FFFFFF"/>
                </a:solidFill>
                <a:latin typeface="Arial Black"/>
                <a:cs typeface="Arial Black"/>
              </a:rPr>
              <a:t>Using </a:t>
            </a:r>
            <a:r>
              <a:rPr sz="2800" spc="-170" dirty="0">
                <a:solidFill>
                  <a:srgbClr val="FFFFFF"/>
                </a:solidFill>
                <a:latin typeface="Arial Black"/>
                <a:cs typeface="Arial Black"/>
              </a:rPr>
              <a:t>Data </a:t>
            </a:r>
            <a:r>
              <a:rPr sz="2800" spc="-280" dirty="0">
                <a:solidFill>
                  <a:srgbClr val="FFFFFF"/>
                </a:solidFill>
                <a:latin typeface="Arial Black"/>
                <a:cs typeface="Arial Black"/>
              </a:rPr>
              <a:t>Tables  </a:t>
            </a:r>
            <a:r>
              <a:rPr sz="2800" spc="-195" dirty="0">
                <a:solidFill>
                  <a:srgbClr val="FFFFFF"/>
                </a:solidFill>
                <a:latin typeface="Arial Black"/>
                <a:cs typeface="Arial Black"/>
              </a:rPr>
              <a:t>in </a:t>
            </a:r>
            <a:r>
              <a:rPr sz="2800" spc="-210" dirty="0">
                <a:solidFill>
                  <a:srgbClr val="FFFFFF"/>
                </a:solidFill>
                <a:latin typeface="Arial Black"/>
                <a:cs typeface="Arial Black"/>
              </a:rPr>
              <a:t>Scenario</a:t>
            </a:r>
            <a:r>
              <a:rPr sz="2800" spc="-30" dirty="0">
                <a:solidFill>
                  <a:srgbClr val="FFFFFF"/>
                </a:solidFill>
                <a:latin typeface="Arial Black"/>
                <a:cs typeface="Arial Black"/>
              </a:rPr>
              <a:t> </a:t>
            </a:r>
            <a:r>
              <a:rPr sz="2800" spc="-200" dirty="0">
                <a:solidFill>
                  <a:srgbClr val="FFFFFF"/>
                </a:solidFill>
                <a:latin typeface="Arial Black"/>
                <a:cs typeface="Arial Black"/>
              </a:rPr>
              <a:t>Steps</a:t>
            </a:r>
            <a:endParaRPr sz="2800">
              <a:latin typeface="Arial Black"/>
              <a:cs typeface="Arial Black"/>
            </a:endParaRPr>
          </a:p>
        </p:txBody>
      </p:sp>
      <p:sp>
        <p:nvSpPr>
          <p:cNvPr id="6" name="object 2">
            <a:extLst>
              <a:ext uri="{FF2B5EF4-FFF2-40B4-BE49-F238E27FC236}">
                <a16:creationId xmlns:a16="http://schemas.microsoft.com/office/drawing/2014/main" id="{E9AF7E07-68CE-4B5C-A3FA-666D8E9B5180}"/>
              </a:ext>
            </a:extLst>
          </p:cNvPr>
          <p:cNvSpPr/>
          <p:nvPr/>
        </p:nvSpPr>
        <p:spPr>
          <a:xfrm>
            <a:off x="-29464" y="0"/>
            <a:ext cx="4636008" cy="6858000"/>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777346DA-7277-4DF6-A7ED-0A98292874A3}"/>
              </a:ext>
            </a:extLst>
          </p:cNvPr>
          <p:cNvSpPr txBox="1"/>
          <p:nvPr/>
        </p:nvSpPr>
        <p:spPr>
          <a:xfrm>
            <a:off x="838200" y="4876800"/>
            <a:ext cx="3148330" cy="878840"/>
          </a:xfrm>
          <a:prstGeom prst="rect">
            <a:avLst/>
          </a:prstGeom>
        </p:spPr>
        <p:txBody>
          <a:bodyPr vert="horz" wrap="square" lIns="0" tIns="12065" rIns="0" bIns="0" rtlCol="0">
            <a:spAutoFit/>
          </a:bodyPr>
          <a:lstStyle/>
          <a:p>
            <a:pPr marL="65405" marR="5080" indent="-53340">
              <a:lnSpc>
                <a:spcPct val="100000"/>
              </a:lnSpc>
              <a:spcBef>
                <a:spcPts val="95"/>
              </a:spcBef>
            </a:pPr>
            <a:r>
              <a:rPr sz="2800" spc="-195" dirty="0">
                <a:solidFill>
                  <a:srgbClr val="FFFFFF"/>
                </a:solidFill>
                <a:latin typeface="Arial Black"/>
                <a:cs typeface="Arial Black"/>
              </a:rPr>
              <a:t>Using </a:t>
            </a:r>
            <a:r>
              <a:rPr sz="2800" spc="-170" dirty="0">
                <a:solidFill>
                  <a:srgbClr val="FFFFFF"/>
                </a:solidFill>
                <a:latin typeface="Arial Black"/>
                <a:cs typeface="Arial Black"/>
              </a:rPr>
              <a:t>Data </a:t>
            </a:r>
            <a:r>
              <a:rPr sz="2800" spc="-280" dirty="0">
                <a:solidFill>
                  <a:srgbClr val="FFFFFF"/>
                </a:solidFill>
                <a:latin typeface="Arial Black"/>
                <a:cs typeface="Arial Black"/>
              </a:rPr>
              <a:t>Tables  </a:t>
            </a:r>
            <a:r>
              <a:rPr sz="2800" spc="-195" dirty="0">
                <a:solidFill>
                  <a:srgbClr val="FFFFFF"/>
                </a:solidFill>
                <a:latin typeface="Arial Black"/>
                <a:cs typeface="Arial Black"/>
              </a:rPr>
              <a:t>in </a:t>
            </a:r>
            <a:r>
              <a:rPr sz="2800" spc="-210" dirty="0">
                <a:solidFill>
                  <a:srgbClr val="FFFFFF"/>
                </a:solidFill>
                <a:latin typeface="Arial Black"/>
                <a:cs typeface="Arial Black"/>
              </a:rPr>
              <a:t>Scenario</a:t>
            </a:r>
            <a:r>
              <a:rPr sz="2800" spc="-30" dirty="0">
                <a:solidFill>
                  <a:srgbClr val="FFFFFF"/>
                </a:solidFill>
                <a:latin typeface="Arial Black"/>
                <a:cs typeface="Arial Black"/>
              </a:rPr>
              <a:t> </a:t>
            </a:r>
            <a:r>
              <a:rPr sz="2800" spc="-200" dirty="0">
                <a:solidFill>
                  <a:srgbClr val="FFFFFF"/>
                </a:solidFill>
                <a:latin typeface="Arial Black"/>
                <a:cs typeface="Arial Black"/>
              </a:rPr>
              <a:t>Steps</a:t>
            </a:r>
            <a:endParaRPr sz="2800" dirty="0">
              <a:latin typeface="Arial Black"/>
              <a:cs typeface="Arial Black"/>
            </a:endParaRPr>
          </a:p>
        </p:txBody>
      </p:sp>
      <p:sp>
        <p:nvSpPr>
          <p:cNvPr id="10" name="object 2">
            <a:extLst>
              <a:ext uri="{FF2B5EF4-FFF2-40B4-BE49-F238E27FC236}">
                <a16:creationId xmlns:a16="http://schemas.microsoft.com/office/drawing/2014/main" id="{F48B146D-8349-4A2B-BDB8-B985E928DAD5}"/>
              </a:ext>
            </a:extLst>
          </p:cNvPr>
          <p:cNvSpPr txBox="1"/>
          <p:nvPr/>
        </p:nvSpPr>
        <p:spPr>
          <a:xfrm>
            <a:off x="1600200" y="1949805"/>
            <a:ext cx="137668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Arial Black"/>
                <a:cs typeface="Arial Black"/>
              </a:rPr>
              <a:t>D</a:t>
            </a:r>
            <a:r>
              <a:rPr sz="3600" spc="-200" dirty="0">
                <a:solidFill>
                  <a:srgbClr val="FFFFFF"/>
                </a:solidFill>
                <a:latin typeface="Arial Black"/>
                <a:cs typeface="Arial Black"/>
              </a:rPr>
              <a:t>emo</a:t>
            </a:r>
            <a:endParaRPr sz="3600" dirty="0">
              <a:latin typeface="Arial Black"/>
              <a:cs typeface="Arial Black"/>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15" dirty="0"/>
              <a:t>D</a:t>
            </a:r>
            <a:r>
              <a:rPr spc="270" dirty="0"/>
              <a:t>emo</a:t>
            </a:r>
          </a:p>
        </p:txBody>
      </p:sp>
      <p:sp>
        <p:nvSpPr>
          <p:cNvPr id="4" name="object 4"/>
          <p:cNvSpPr txBox="1"/>
          <p:nvPr/>
        </p:nvSpPr>
        <p:spPr>
          <a:xfrm>
            <a:off x="954943" y="2041245"/>
            <a:ext cx="9197340" cy="4508927"/>
          </a:xfrm>
          <a:prstGeom prst="rect">
            <a:avLst/>
          </a:prstGeom>
        </p:spPr>
        <p:txBody>
          <a:bodyPr vert="horz" wrap="square" lIns="0" tIns="12700" rIns="0" bIns="0" rtlCol="0">
            <a:spAutoFit/>
          </a:bodyPr>
          <a:lstStyle/>
          <a:p>
            <a:pPr marL="4284345">
              <a:lnSpc>
                <a:spcPct val="100000"/>
              </a:lnSpc>
              <a:spcBef>
                <a:spcPts val="100"/>
              </a:spcBef>
            </a:pPr>
            <a:r>
              <a:rPr lang="en-IN" sz="2400" spc="30" dirty="0">
                <a:solidFill>
                  <a:srgbClr val="2A9FBC"/>
                </a:solidFill>
                <a:latin typeface="Verdana"/>
                <a:cs typeface="Verdana"/>
              </a:rPr>
              <a:t>(Need to update)</a:t>
            </a:r>
          </a:p>
          <a:p>
            <a:pPr marL="4284345">
              <a:lnSpc>
                <a:spcPct val="100000"/>
              </a:lnSpc>
              <a:spcBef>
                <a:spcPts val="100"/>
              </a:spcBef>
            </a:pPr>
            <a:r>
              <a:rPr sz="2400" spc="30" dirty="0">
                <a:solidFill>
                  <a:srgbClr val="2A9FBC"/>
                </a:solidFill>
                <a:latin typeface="Verdana"/>
                <a:cs typeface="Verdana"/>
              </a:rPr>
              <a:t>New </a:t>
            </a:r>
            <a:r>
              <a:rPr sz="2400" spc="-5" dirty="0">
                <a:solidFill>
                  <a:srgbClr val="2A9FBC"/>
                </a:solidFill>
                <a:latin typeface="Verdana"/>
                <a:cs typeface="Verdana"/>
              </a:rPr>
              <a:t>MagicalItem</a:t>
            </a:r>
            <a:r>
              <a:rPr sz="2400" spc="-185" dirty="0">
                <a:solidFill>
                  <a:srgbClr val="2A9FBC"/>
                </a:solidFill>
                <a:latin typeface="Verdana"/>
                <a:cs typeface="Verdana"/>
              </a:rPr>
              <a:t> </a:t>
            </a:r>
            <a:r>
              <a:rPr sz="2400" spc="-10" dirty="0">
                <a:solidFill>
                  <a:srgbClr val="2A9FBC"/>
                </a:solidFill>
                <a:latin typeface="Verdana"/>
                <a:cs typeface="Verdana"/>
              </a:rPr>
              <a:t>class</a:t>
            </a:r>
            <a:endParaRPr sz="2400" dirty="0">
              <a:latin typeface="Verdana"/>
              <a:cs typeface="Verdana"/>
            </a:endParaRPr>
          </a:p>
          <a:p>
            <a:pPr marL="4284345">
              <a:lnSpc>
                <a:spcPct val="100000"/>
              </a:lnSpc>
              <a:spcBef>
                <a:spcPts val="1800"/>
              </a:spcBef>
            </a:pPr>
            <a:r>
              <a:rPr sz="2400" spc="70" dirty="0">
                <a:solidFill>
                  <a:srgbClr val="2A9FBC"/>
                </a:solidFill>
                <a:latin typeface="Verdana"/>
                <a:cs typeface="Verdana"/>
              </a:rPr>
              <a:t>New </a:t>
            </a:r>
            <a:r>
              <a:rPr sz="2400" spc="75" dirty="0">
                <a:solidFill>
                  <a:srgbClr val="2A9FBC"/>
                </a:solidFill>
                <a:latin typeface="Verdana"/>
                <a:cs typeface="Verdana"/>
              </a:rPr>
              <a:t>Weapon</a:t>
            </a:r>
            <a:r>
              <a:rPr sz="2400" spc="-340" dirty="0">
                <a:solidFill>
                  <a:srgbClr val="2A9FBC"/>
                </a:solidFill>
                <a:latin typeface="Verdana"/>
                <a:cs typeface="Verdana"/>
              </a:rPr>
              <a:t> </a:t>
            </a:r>
            <a:r>
              <a:rPr sz="2400" spc="-5" dirty="0">
                <a:solidFill>
                  <a:srgbClr val="2A9FBC"/>
                </a:solidFill>
                <a:latin typeface="Verdana"/>
                <a:cs typeface="Verdana"/>
              </a:rPr>
              <a:t>class</a:t>
            </a:r>
            <a:endParaRPr sz="2400" dirty="0">
              <a:latin typeface="Verdana"/>
              <a:cs typeface="Verdana"/>
            </a:endParaRPr>
          </a:p>
          <a:p>
            <a:pPr marL="4284345">
              <a:lnSpc>
                <a:spcPct val="100000"/>
              </a:lnSpc>
              <a:spcBef>
                <a:spcPts val="1800"/>
              </a:spcBef>
            </a:pPr>
            <a:r>
              <a:rPr sz="2400" spc="30" dirty="0">
                <a:solidFill>
                  <a:srgbClr val="2A9FBC"/>
                </a:solidFill>
                <a:latin typeface="Verdana"/>
                <a:cs typeface="Verdana"/>
              </a:rPr>
              <a:t>New </a:t>
            </a:r>
            <a:r>
              <a:rPr sz="2400" spc="-5" dirty="0">
                <a:solidFill>
                  <a:srgbClr val="2A9FBC"/>
                </a:solidFill>
                <a:latin typeface="Verdana"/>
                <a:cs typeface="Verdana"/>
              </a:rPr>
              <a:t>CharacterClass</a:t>
            </a:r>
            <a:r>
              <a:rPr sz="2400" spc="-215" dirty="0">
                <a:solidFill>
                  <a:srgbClr val="2A9FBC"/>
                </a:solidFill>
                <a:latin typeface="Verdana"/>
                <a:cs typeface="Verdana"/>
              </a:rPr>
              <a:t> </a:t>
            </a:r>
            <a:r>
              <a:rPr sz="2400" spc="-25" dirty="0">
                <a:solidFill>
                  <a:srgbClr val="2A9FBC"/>
                </a:solidFill>
                <a:latin typeface="Verdana"/>
                <a:cs typeface="Verdana"/>
              </a:rPr>
              <a:t>enum</a:t>
            </a:r>
            <a:endParaRPr sz="2400" dirty="0">
              <a:latin typeface="Verdana"/>
              <a:cs typeface="Verdana"/>
            </a:endParaRPr>
          </a:p>
          <a:p>
            <a:pPr marL="4284345" marR="5080">
              <a:lnSpc>
                <a:spcPct val="100000"/>
              </a:lnSpc>
              <a:spcBef>
                <a:spcPts val="1800"/>
              </a:spcBef>
            </a:pPr>
            <a:r>
              <a:rPr sz="2400" spc="30" dirty="0">
                <a:solidFill>
                  <a:srgbClr val="2A9FBC"/>
                </a:solidFill>
                <a:latin typeface="Verdana"/>
                <a:cs typeface="Verdana"/>
              </a:rPr>
              <a:t>New </a:t>
            </a:r>
            <a:r>
              <a:rPr sz="2400" dirty="0">
                <a:solidFill>
                  <a:srgbClr val="2A9FBC"/>
                </a:solidFill>
                <a:latin typeface="Verdana"/>
                <a:cs typeface="Verdana"/>
              </a:rPr>
              <a:t>PlayerCharacter </a:t>
            </a:r>
            <a:r>
              <a:rPr sz="2400" spc="20" dirty="0">
                <a:solidFill>
                  <a:srgbClr val="2A9FBC"/>
                </a:solidFill>
                <a:latin typeface="Verdana"/>
                <a:cs typeface="Verdana"/>
              </a:rPr>
              <a:t>methods</a:t>
            </a:r>
            <a:r>
              <a:rPr sz="2400" spc="-400" dirty="0">
                <a:solidFill>
                  <a:srgbClr val="2A9FBC"/>
                </a:solidFill>
                <a:latin typeface="Verdana"/>
                <a:cs typeface="Verdana"/>
              </a:rPr>
              <a:t> </a:t>
            </a:r>
            <a:r>
              <a:rPr sz="2400" spc="160" dirty="0">
                <a:solidFill>
                  <a:srgbClr val="2A9FBC"/>
                </a:solidFill>
                <a:latin typeface="Verdana"/>
                <a:cs typeface="Verdana"/>
              </a:rPr>
              <a:t>/  </a:t>
            </a:r>
            <a:r>
              <a:rPr sz="2400" spc="25" dirty="0">
                <a:solidFill>
                  <a:srgbClr val="2A9FBC"/>
                </a:solidFill>
                <a:latin typeface="Verdana"/>
                <a:cs typeface="Verdana"/>
              </a:rPr>
              <a:t>properties</a:t>
            </a:r>
            <a:endParaRPr sz="2400" dirty="0">
              <a:latin typeface="Verdana"/>
              <a:cs typeface="Verdana"/>
            </a:endParaRPr>
          </a:p>
          <a:p>
            <a:pPr marL="12700" marR="6349365" algn="ctr">
              <a:lnSpc>
                <a:spcPct val="100000"/>
              </a:lnSpc>
              <a:spcBef>
                <a:spcPts val="2300"/>
              </a:spcBef>
            </a:pPr>
            <a:r>
              <a:rPr sz="2800" spc="185" dirty="0">
                <a:solidFill>
                  <a:srgbClr val="FFFFFF"/>
                </a:solidFill>
                <a:latin typeface="Arial"/>
                <a:cs typeface="Arial"/>
              </a:rPr>
              <a:t>Additions </a:t>
            </a:r>
            <a:r>
              <a:rPr sz="2800" spc="265" dirty="0">
                <a:solidFill>
                  <a:srgbClr val="FFFFFF"/>
                </a:solidFill>
                <a:latin typeface="Arial"/>
                <a:cs typeface="Arial"/>
              </a:rPr>
              <a:t>to</a:t>
            </a:r>
            <a:r>
              <a:rPr sz="2800" spc="-105" dirty="0">
                <a:solidFill>
                  <a:srgbClr val="FFFFFF"/>
                </a:solidFill>
                <a:latin typeface="Arial"/>
                <a:cs typeface="Arial"/>
              </a:rPr>
              <a:t> </a:t>
            </a:r>
            <a:r>
              <a:rPr sz="2800" spc="185" dirty="0">
                <a:solidFill>
                  <a:srgbClr val="FFFFFF"/>
                </a:solidFill>
                <a:latin typeface="Arial"/>
                <a:cs typeface="Arial"/>
              </a:rPr>
              <a:t>the  </a:t>
            </a:r>
            <a:r>
              <a:rPr sz="2800" spc="110" dirty="0">
                <a:solidFill>
                  <a:srgbClr val="FFFFFF"/>
                </a:solidFill>
                <a:latin typeface="Arial"/>
                <a:cs typeface="Arial"/>
              </a:rPr>
              <a:t>PlayerCharacter  </a:t>
            </a:r>
            <a:r>
              <a:rPr sz="2800" spc="20" dirty="0">
                <a:solidFill>
                  <a:srgbClr val="FFFFFF"/>
                </a:solidFill>
                <a:latin typeface="Arial"/>
                <a:cs typeface="Arial"/>
              </a:rPr>
              <a:t>Class</a:t>
            </a:r>
            <a:endParaRPr sz="2800" dirty="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15" dirty="0"/>
              <a:t>D</a:t>
            </a:r>
            <a:r>
              <a:rPr spc="270" dirty="0"/>
              <a:t>emo</a:t>
            </a:r>
          </a:p>
        </p:txBody>
      </p:sp>
      <p:sp>
        <p:nvSpPr>
          <p:cNvPr id="4" name="object 4"/>
          <p:cNvSpPr txBox="1"/>
          <p:nvPr/>
        </p:nvSpPr>
        <p:spPr>
          <a:xfrm>
            <a:off x="890935" y="2338425"/>
            <a:ext cx="10624185" cy="3780522"/>
          </a:xfrm>
          <a:prstGeom prst="rect">
            <a:avLst/>
          </a:prstGeom>
        </p:spPr>
        <p:txBody>
          <a:bodyPr vert="horz" wrap="square" lIns="0" tIns="12700" rIns="0" bIns="0" rtlCol="0">
            <a:spAutoFit/>
          </a:bodyPr>
          <a:lstStyle/>
          <a:p>
            <a:pPr marL="4348480">
              <a:spcBef>
                <a:spcPts val="100"/>
              </a:spcBef>
            </a:pPr>
            <a:r>
              <a:rPr lang="en-IN" sz="2400" spc="30" dirty="0">
                <a:solidFill>
                  <a:srgbClr val="2A9FBC"/>
                </a:solidFill>
                <a:latin typeface="Verdana"/>
                <a:cs typeface="Verdana"/>
              </a:rPr>
              <a:t>(Need to update)</a:t>
            </a:r>
          </a:p>
          <a:p>
            <a:pPr marL="4348480">
              <a:lnSpc>
                <a:spcPct val="100000"/>
              </a:lnSpc>
              <a:spcBef>
                <a:spcPts val="100"/>
              </a:spcBef>
            </a:pPr>
            <a:r>
              <a:rPr sz="2400" spc="70" dirty="0">
                <a:solidFill>
                  <a:srgbClr val="2A9FBC"/>
                </a:solidFill>
                <a:latin typeface="Verdana"/>
                <a:cs typeface="Verdana"/>
              </a:rPr>
              <a:t>New</a:t>
            </a:r>
            <a:r>
              <a:rPr sz="2400" spc="-125" dirty="0">
                <a:solidFill>
                  <a:srgbClr val="2A9FBC"/>
                </a:solidFill>
                <a:latin typeface="Verdana"/>
                <a:cs typeface="Verdana"/>
              </a:rPr>
              <a:t> </a:t>
            </a:r>
            <a:r>
              <a:rPr sz="2400" spc="15" dirty="0">
                <a:solidFill>
                  <a:srgbClr val="2A9FBC"/>
                </a:solidFill>
                <a:latin typeface="Verdana"/>
                <a:cs typeface="Verdana"/>
              </a:rPr>
              <a:t>scenario</a:t>
            </a:r>
            <a:r>
              <a:rPr sz="2400" spc="-120" dirty="0">
                <a:solidFill>
                  <a:srgbClr val="2A9FBC"/>
                </a:solidFill>
                <a:latin typeface="Verdana"/>
                <a:cs typeface="Verdana"/>
              </a:rPr>
              <a:t> </a:t>
            </a:r>
            <a:r>
              <a:rPr sz="2400" spc="5" dirty="0">
                <a:solidFill>
                  <a:srgbClr val="2A9FBC"/>
                </a:solidFill>
                <a:latin typeface="Verdana"/>
                <a:cs typeface="Verdana"/>
              </a:rPr>
              <a:t>“Healers</a:t>
            </a:r>
            <a:r>
              <a:rPr sz="2400" spc="-200" dirty="0">
                <a:solidFill>
                  <a:srgbClr val="2A9FBC"/>
                </a:solidFill>
                <a:latin typeface="Verdana"/>
                <a:cs typeface="Verdana"/>
              </a:rPr>
              <a:t> </a:t>
            </a:r>
            <a:r>
              <a:rPr sz="2400" spc="-15" dirty="0">
                <a:solidFill>
                  <a:srgbClr val="2A9FBC"/>
                </a:solidFill>
                <a:latin typeface="Verdana"/>
                <a:cs typeface="Verdana"/>
              </a:rPr>
              <a:t>restore</a:t>
            </a:r>
            <a:r>
              <a:rPr sz="2400" spc="-125" dirty="0">
                <a:solidFill>
                  <a:srgbClr val="2A9FBC"/>
                </a:solidFill>
                <a:latin typeface="Verdana"/>
                <a:cs typeface="Verdana"/>
              </a:rPr>
              <a:t> </a:t>
            </a:r>
            <a:r>
              <a:rPr sz="2400" dirty="0">
                <a:solidFill>
                  <a:srgbClr val="2A9FBC"/>
                </a:solidFill>
                <a:latin typeface="Verdana"/>
                <a:cs typeface="Verdana"/>
              </a:rPr>
              <a:t>all</a:t>
            </a:r>
            <a:r>
              <a:rPr sz="2400" spc="-100" dirty="0">
                <a:solidFill>
                  <a:srgbClr val="2A9FBC"/>
                </a:solidFill>
                <a:latin typeface="Verdana"/>
                <a:cs typeface="Verdana"/>
              </a:rPr>
              <a:t> </a:t>
            </a:r>
            <a:r>
              <a:rPr sz="2400" spc="10" dirty="0">
                <a:solidFill>
                  <a:srgbClr val="2A9FBC"/>
                </a:solidFill>
                <a:latin typeface="Verdana"/>
                <a:cs typeface="Verdana"/>
              </a:rPr>
              <a:t>health”</a:t>
            </a:r>
            <a:endParaRPr sz="2400" dirty="0">
              <a:latin typeface="Verdana"/>
              <a:cs typeface="Verdana"/>
            </a:endParaRPr>
          </a:p>
          <a:p>
            <a:pPr marL="4348480" marR="718185">
              <a:lnSpc>
                <a:spcPct val="100000"/>
              </a:lnSpc>
              <a:spcBef>
                <a:spcPts val="1800"/>
              </a:spcBef>
            </a:pPr>
            <a:r>
              <a:rPr sz="2400" spc="20" dirty="0">
                <a:solidFill>
                  <a:srgbClr val="2A9FBC"/>
                </a:solidFill>
                <a:latin typeface="Verdana"/>
                <a:cs typeface="Verdana"/>
              </a:rPr>
              <a:t>Parameterized </a:t>
            </a:r>
            <a:r>
              <a:rPr sz="2400" spc="-5" dirty="0">
                <a:solidFill>
                  <a:srgbClr val="2A9FBC"/>
                </a:solidFill>
                <a:latin typeface="Verdana"/>
                <a:cs typeface="Verdana"/>
              </a:rPr>
              <a:t>CharacterClass</a:t>
            </a:r>
            <a:r>
              <a:rPr sz="2400" spc="-459" dirty="0">
                <a:solidFill>
                  <a:srgbClr val="2A9FBC"/>
                </a:solidFill>
                <a:latin typeface="Verdana"/>
                <a:cs typeface="Verdana"/>
              </a:rPr>
              <a:t> </a:t>
            </a:r>
            <a:r>
              <a:rPr sz="2400" spc="-25" dirty="0">
                <a:solidFill>
                  <a:srgbClr val="2A9FBC"/>
                </a:solidFill>
                <a:latin typeface="Verdana"/>
                <a:cs typeface="Verdana"/>
              </a:rPr>
              <a:t>enum  </a:t>
            </a:r>
            <a:r>
              <a:rPr sz="2400" spc="-15" dirty="0">
                <a:solidFill>
                  <a:srgbClr val="2A9FBC"/>
                </a:solidFill>
                <a:latin typeface="Verdana"/>
                <a:cs typeface="Verdana"/>
              </a:rPr>
              <a:t>parameter</a:t>
            </a:r>
            <a:endParaRPr sz="2400" dirty="0">
              <a:latin typeface="Verdana"/>
              <a:cs typeface="Verdana"/>
            </a:endParaRPr>
          </a:p>
          <a:p>
            <a:pPr marL="4348480">
              <a:lnSpc>
                <a:spcPct val="100000"/>
              </a:lnSpc>
              <a:spcBef>
                <a:spcPts val="1800"/>
              </a:spcBef>
            </a:pPr>
            <a:r>
              <a:rPr sz="2400" dirty="0">
                <a:solidFill>
                  <a:srgbClr val="2A9FBC"/>
                </a:solidFill>
                <a:latin typeface="Verdana"/>
                <a:cs typeface="Verdana"/>
              </a:rPr>
              <a:t>Standard</a:t>
            </a:r>
            <a:r>
              <a:rPr sz="2400" spc="-105" dirty="0">
                <a:solidFill>
                  <a:srgbClr val="2A9FBC"/>
                </a:solidFill>
                <a:latin typeface="Verdana"/>
                <a:cs typeface="Verdana"/>
              </a:rPr>
              <a:t> </a:t>
            </a:r>
            <a:r>
              <a:rPr sz="2400" spc="25" dirty="0">
                <a:solidFill>
                  <a:srgbClr val="2A9FBC"/>
                </a:solidFill>
                <a:latin typeface="Verdana"/>
                <a:cs typeface="Verdana"/>
              </a:rPr>
              <a:t>conversion</a:t>
            </a:r>
            <a:endParaRPr sz="2400" dirty="0">
              <a:latin typeface="Verdana"/>
              <a:cs typeface="Verdana"/>
            </a:endParaRPr>
          </a:p>
          <a:p>
            <a:pPr>
              <a:lnSpc>
                <a:spcPct val="100000"/>
              </a:lnSpc>
              <a:spcBef>
                <a:spcPts val="20"/>
              </a:spcBef>
            </a:pPr>
            <a:endParaRPr sz="3800" dirty="0">
              <a:latin typeface="Verdana"/>
              <a:cs typeface="Verdana"/>
            </a:endParaRPr>
          </a:p>
          <a:p>
            <a:pPr marL="513715" marR="7649845" indent="-501650">
              <a:lnSpc>
                <a:spcPct val="100000"/>
              </a:lnSpc>
            </a:pPr>
            <a:r>
              <a:rPr sz="2800" spc="215" dirty="0">
                <a:solidFill>
                  <a:srgbClr val="FFFFFF"/>
                </a:solidFill>
                <a:latin typeface="Arial"/>
                <a:cs typeface="Arial"/>
              </a:rPr>
              <a:t>Automatic</a:t>
            </a:r>
            <a:r>
              <a:rPr sz="2800" spc="10" dirty="0">
                <a:solidFill>
                  <a:srgbClr val="FFFFFF"/>
                </a:solidFill>
                <a:latin typeface="Arial"/>
                <a:cs typeface="Arial"/>
              </a:rPr>
              <a:t> </a:t>
            </a:r>
            <a:r>
              <a:rPr sz="2800" spc="160" dirty="0">
                <a:solidFill>
                  <a:srgbClr val="FFFFFF"/>
                </a:solidFill>
                <a:latin typeface="Arial"/>
                <a:cs typeface="Arial"/>
              </a:rPr>
              <a:t>Enum  </a:t>
            </a:r>
            <a:r>
              <a:rPr sz="2800" spc="114" dirty="0">
                <a:solidFill>
                  <a:srgbClr val="FFFFFF"/>
                </a:solidFill>
                <a:latin typeface="Arial"/>
                <a:cs typeface="Arial"/>
              </a:rPr>
              <a:t>Conversion</a:t>
            </a:r>
            <a:endParaRPr sz="2800" dirty="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Implicit data conversion</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20304422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15" dirty="0"/>
              <a:t>D</a:t>
            </a:r>
            <a:r>
              <a:rPr spc="270" dirty="0"/>
              <a:t>emo</a:t>
            </a:r>
          </a:p>
        </p:txBody>
      </p:sp>
      <p:sp>
        <p:nvSpPr>
          <p:cNvPr id="4" name="object 4"/>
          <p:cNvSpPr txBox="1"/>
          <p:nvPr/>
        </p:nvSpPr>
        <p:spPr>
          <a:xfrm>
            <a:off x="987036" y="1926945"/>
            <a:ext cx="10591165" cy="4200894"/>
          </a:xfrm>
          <a:prstGeom prst="rect">
            <a:avLst/>
          </a:prstGeom>
        </p:spPr>
        <p:txBody>
          <a:bodyPr vert="horz" wrap="square" lIns="0" tIns="12700" rIns="0" bIns="0" rtlCol="0">
            <a:spAutoFit/>
          </a:bodyPr>
          <a:lstStyle/>
          <a:p>
            <a:pPr marL="4251960">
              <a:lnSpc>
                <a:spcPct val="100000"/>
              </a:lnSpc>
              <a:spcBef>
                <a:spcPts val="100"/>
              </a:spcBef>
            </a:pPr>
            <a:r>
              <a:rPr lang="en-IN" sz="2400" spc="30" dirty="0">
                <a:solidFill>
                  <a:srgbClr val="2A9FBC"/>
                </a:solidFill>
                <a:latin typeface="Verdana"/>
                <a:cs typeface="Verdana"/>
              </a:rPr>
              <a:t>(Need to update) </a:t>
            </a:r>
            <a:r>
              <a:rPr sz="2400" spc="30" dirty="0" err="1">
                <a:solidFill>
                  <a:srgbClr val="2A9FBC"/>
                </a:solidFill>
                <a:latin typeface="Verdana"/>
                <a:cs typeface="Verdana"/>
              </a:rPr>
              <a:t>GivenIHaveTheFollowingAttributes</a:t>
            </a:r>
            <a:r>
              <a:rPr sz="2400" spc="-540" dirty="0">
                <a:solidFill>
                  <a:srgbClr val="2A9FBC"/>
                </a:solidFill>
                <a:latin typeface="Verdana"/>
                <a:cs typeface="Verdana"/>
              </a:rPr>
              <a:t> </a:t>
            </a:r>
            <a:r>
              <a:rPr sz="2400" spc="80" dirty="0">
                <a:solidFill>
                  <a:srgbClr val="2A9FBC"/>
                </a:solidFill>
                <a:latin typeface="Verdana"/>
                <a:cs typeface="Verdana"/>
              </a:rPr>
              <a:t>code</a:t>
            </a:r>
            <a:endParaRPr sz="2400" dirty="0">
              <a:latin typeface="Verdana"/>
              <a:cs typeface="Verdana"/>
            </a:endParaRPr>
          </a:p>
          <a:p>
            <a:pPr marL="4251960" marR="5080">
              <a:lnSpc>
                <a:spcPct val="162500"/>
              </a:lnSpc>
            </a:pPr>
            <a:r>
              <a:rPr sz="2400" spc="30" dirty="0">
                <a:solidFill>
                  <a:srgbClr val="2A9FBC"/>
                </a:solidFill>
                <a:latin typeface="Verdana"/>
                <a:cs typeface="Verdana"/>
              </a:rPr>
              <a:t>New </a:t>
            </a:r>
            <a:r>
              <a:rPr sz="2400" spc="15" dirty="0">
                <a:solidFill>
                  <a:srgbClr val="2A9FBC"/>
                </a:solidFill>
                <a:latin typeface="Verdana"/>
                <a:cs typeface="Verdana"/>
              </a:rPr>
              <a:t>PlayerAttributes </a:t>
            </a:r>
            <a:r>
              <a:rPr sz="2400" spc="-10" dirty="0">
                <a:solidFill>
                  <a:srgbClr val="2A9FBC"/>
                </a:solidFill>
                <a:latin typeface="Verdana"/>
                <a:cs typeface="Verdana"/>
              </a:rPr>
              <a:t>class </a:t>
            </a:r>
            <a:r>
              <a:rPr sz="2400" spc="-5" dirty="0">
                <a:solidFill>
                  <a:srgbClr val="2A9FBC"/>
                </a:solidFill>
                <a:latin typeface="Verdana"/>
                <a:cs typeface="Verdana"/>
              </a:rPr>
              <a:t>in test</a:t>
            </a:r>
            <a:r>
              <a:rPr sz="2400" spc="-505" dirty="0">
                <a:solidFill>
                  <a:srgbClr val="2A9FBC"/>
                </a:solidFill>
                <a:latin typeface="Verdana"/>
                <a:cs typeface="Verdana"/>
              </a:rPr>
              <a:t> </a:t>
            </a:r>
            <a:r>
              <a:rPr sz="2400" spc="20" dirty="0">
                <a:solidFill>
                  <a:srgbClr val="2A9FBC"/>
                </a:solidFill>
                <a:latin typeface="Verdana"/>
                <a:cs typeface="Verdana"/>
              </a:rPr>
              <a:t>project  Using </a:t>
            </a:r>
            <a:r>
              <a:rPr sz="2400" spc="-35" dirty="0">
                <a:solidFill>
                  <a:srgbClr val="2A9FBC"/>
                </a:solidFill>
                <a:latin typeface="Verdana"/>
                <a:cs typeface="Verdana"/>
              </a:rPr>
              <a:t>TechTalk.SpecFlow.Assist;  </a:t>
            </a:r>
            <a:r>
              <a:rPr sz="2400" spc="15" dirty="0">
                <a:solidFill>
                  <a:srgbClr val="2A9FBC"/>
                </a:solidFill>
                <a:latin typeface="Verdana"/>
                <a:cs typeface="Verdana"/>
              </a:rPr>
              <a:t>Extension </a:t>
            </a:r>
            <a:r>
              <a:rPr sz="2400" spc="20" dirty="0">
                <a:solidFill>
                  <a:srgbClr val="2A9FBC"/>
                </a:solidFill>
                <a:latin typeface="Verdana"/>
                <a:cs typeface="Verdana"/>
              </a:rPr>
              <a:t>methods </a:t>
            </a:r>
            <a:r>
              <a:rPr sz="2400" spc="40" dirty="0">
                <a:solidFill>
                  <a:srgbClr val="2A9FBC"/>
                </a:solidFill>
                <a:latin typeface="Verdana"/>
                <a:cs typeface="Verdana"/>
              </a:rPr>
              <a:t>on Table </a:t>
            </a:r>
            <a:r>
              <a:rPr sz="2400" dirty="0">
                <a:solidFill>
                  <a:srgbClr val="2A9FBC"/>
                </a:solidFill>
                <a:latin typeface="Verdana"/>
                <a:cs typeface="Verdana"/>
              </a:rPr>
              <a:t>class  </a:t>
            </a:r>
            <a:r>
              <a:rPr sz="2400" spc="-30" dirty="0">
                <a:solidFill>
                  <a:srgbClr val="2A9FBC"/>
                </a:solidFill>
                <a:latin typeface="Verdana"/>
                <a:cs typeface="Verdana"/>
              </a:rPr>
              <a:t>CreateInstance&lt;PlayerAttribute&gt;()</a:t>
            </a:r>
            <a:endParaRPr sz="2400" dirty="0">
              <a:latin typeface="Verdana"/>
              <a:cs typeface="Verdana"/>
            </a:endParaRPr>
          </a:p>
          <a:p>
            <a:pPr marL="12700" marR="7808595" indent="48260">
              <a:lnSpc>
                <a:spcPct val="100000"/>
              </a:lnSpc>
              <a:spcBef>
                <a:spcPts val="1400"/>
              </a:spcBef>
            </a:pPr>
            <a:r>
              <a:rPr sz="2800" spc="140" dirty="0">
                <a:solidFill>
                  <a:srgbClr val="FFFFFF"/>
                </a:solidFill>
                <a:latin typeface="Arial"/>
                <a:cs typeface="Arial"/>
              </a:rPr>
              <a:t>Strongly-Typed  Step </a:t>
            </a:r>
            <a:r>
              <a:rPr sz="2800" spc="40" dirty="0">
                <a:solidFill>
                  <a:srgbClr val="FFFFFF"/>
                </a:solidFill>
                <a:latin typeface="Arial"/>
                <a:cs typeface="Arial"/>
              </a:rPr>
              <a:t>Table</a:t>
            </a:r>
            <a:r>
              <a:rPr sz="2800" spc="-75" dirty="0">
                <a:solidFill>
                  <a:srgbClr val="FFFFFF"/>
                </a:solidFill>
                <a:latin typeface="Arial"/>
                <a:cs typeface="Arial"/>
              </a:rPr>
              <a:t> </a:t>
            </a:r>
            <a:r>
              <a:rPr sz="2800" spc="140" dirty="0">
                <a:solidFill>
                  <a:srgbClr val="FFFFFF"/>
                </a:solidFill>
                <a:latin typeface="Arial"/>
                <a:cs typeface="Arial"/>
              </a:rPr>
              <a:t>Data</a:t>
            </a:r>
            <a:endParaRPr sz="2800" dirty="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Step table data conversion</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379426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12"/>
            <a:ext cx="10363200" cy="1005254"/>
          </a:xfrm>
        </p:spPr>
        <p:txBody>
          <a:bodyPr>
            <a:noAutofit/>
          </a:bodyPr>
          <a:lstStyle/>
          <a:p>
            <a:br>
              <a:rPr lang="en-IN" b="1" i="0" dirty="0">
                <a:solidFill>
                  <a:srgbClr val="4A4A4A"/>
                </a:solidFill>
                <a:effectLst/>
                <a:latin typeface="open sans" panose="020B0606030504020204" pitchFamily="34" charset="0"/>
              </a:rPr>
            </a:br>
            <a:r>
              <a:rPr lang="en-IN" dirty="0"/>
              <a:t>Benefits of MDD</a:t>
            </a:r>
            <a:br>
              <a:rPr lang="en-IN" sz="3600" b="1" i="0" dirty="0">
                <a:solidFill>
                  <a:srgbClr val="182228"/>
                </a:solidFill>
                <a:effectLst/>
                <a:latin typeface="open sans" panose="020B0606030504020204" pitchFamily="34" charset="0"/>
              </a:rPr>
            </a:br>
            <a:r>
              <a:rPr lang="en-US" sz="3600" dirty="0"/>
              <a:t> </a:t>
            </a:r>
          </a:p>
        </p:txBody>
      </p:sp>
      <p:sp>
        <p:nvSpPr>
          <p:cNvPr id="3" name="Content Placeholder 2"/>
          <p:cNvSpPr>
            <a:spLocks noGrp="1"/>
          </p:cNvSpPr>
          <p:nvPr>
            <p:ph idx="1"/>
          </p:nvPr>
        </p:nvSpPr>
        <p:spPr/>
        <p:txBody>
          <a:bodyPr>
            <a:noAutofit/>
          </a:bodyPr>
          <a:lstStyle/>
          <a:p>
            <a:pPr marL="457200" lvl="1" indent="0">
              <a:buNone/>
            </a:pPr>
            <a:r>
              <a:rPr lang="en-US" sz="2800" dirty="0"/>
              <a:t>The MDD approach provides advantages in productivity over other development methods because the model simplifies the engineering process. It represents the intended behaviors or actions of a software product before coding begins.</a:t>
            </a:r>
          </a:p>
          <a:p>
            <a:pPr marL="457200" lvl="1" indent="0">
              <a:buNone/>
            </a:pPr>
            <a:endParaRPr lang="en-US" sz="2800" dirty="0"/>
          </a:p>
          <a:p>
            <a:pPr lvl="1"/>
            <a:r>
              <a:rPr lang="en-US" sz="2800" dirty="0"/>
              <a:t>Reduce development time and improve application quality</a:t>
            </a:r>
          </a:p>
          <a:p>
            <a:pPr lvl="1"/>
            <a:r>
              <a:rPr lang="en-US" sz="2800" dirty="0"/>
              <a:t>Reduce maintenance cost and Total Cost of Ownership of enterprise applications</a:t>
            </a:r>
          </a:p>
          <a:p>
            <a:pPr lvl="1"/>
            <a:r>
              <a:rPr lang="en-US" sz="2800" dirty="0"/>
              <a:t>High </a:t>
            </a:r>
            <a:r>
              <a:rPr lang="en-IN" sz="2800" dirty="0"/>
              <a:t>collaboration</a:t>
            </a:r>
            <a:endParaRPr lang="en-US" sz="2800" dirty="0"/>
          </a:p>
          <a:p>
            <a:pPr lvl="1"/>
            <a:r>
              <a:rPr lang="en-US" sz="2800" dirty="0"/>
              <a:t>Tests, rebuilds and redeployments can be faster</a:t>
            </a:r>
          </a:p>
          <a:p>
            <a:pPr marL="457200" lvl="1" indent="0">
              <a:buNone/>
            </a:pPr>
            <a:endParaRPr lang="en-US" sz="1600" b="0" i="0" dirty="0">
              <a:solidFill>
                <a:srgbClr val="212529"/>
              </a:solidFill>
              <a:effectLst/>
              <a:latin typeface="open sans" panose="020B0606030504020204" pitchFamily="34" charset="0"/>
            </a:endParaRPr>
          </a:p>
          <a:p>
            <a:pPr marL="457200" lvl="1" indent="0">
              <a:buNone/>
            </a:pPr>
            <a:endParaRPr lang="en-US" sz="2000" b="0" i="0" dirty="0">
              <a:solidFill>
                <a:srgbClr val="212529"/>
              </a:solidFill>
              <a:effectLst/>
              <a:latin typeface="open sans" panose="020B0606030504020204" pitchFamily="34" charset="0"/>
            </a:endParaRPr>
          </a:p>
        </p:txBody>
      </p:sp>
      <p:sp>
        <p:nvSpPr>
          <p:cNvPr id="5" name="Slide Number Placeholder 4"/>
          <p:cNvSpPr>
            <a:spLocks noGrp="1"/>
          </p:cNvSpPr>
          <p:nvPr>
            <p:ph type="sldNum" sz="quarter" idx="12"/>
          </p:nvPr>
        </p:nvSpPr>
        <p:spPr/>
        <p:txBody>
          <a:bodyPr/>
          <a:lstStyle/>
          <a:p>
            <a:fld id="{AA986F54-24DE-4AB4-95BF-72E7F2EFFBC6}" type="slidenum">
              <a:rPr lang="en-US" smtClean="0"/>
              <a:t>9</a:t>
            </a:fld>
            <a:endParaRPr lang="en-US"/>
          </a:p>
        </p:txBody>
      </p:sp>
    </p:spTree>
    <p:extLst>
      <p:ext uri="{BB962C8B-B14F-4D97-AF65-F5344CB8AC3E}">
        <p14:creationId xmlns:p14="http://schemas.microsoft.com/office/powerpoint/2010/main" val="15758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15" dirty="0"/>
              <a:t>D</a:t>
            </a:r>
            <a:r>
              <a:rPr spc="270" dirty="0"/>
              <a:t>emo</a:t>
            </a:r>
          </a:p>
        </p:txBody>
      </p:sp>
      <p:sp>
        <p:nvSpPr>
          <p:cNvPr id="4" name="object 4"/>
          <p:cNvSpPr txBox="1"/>
          <p:nvPr/>
        </p:nvSpPr>
        <p:spPr>
          <a:xfrm>
            <a:off x="1142395" y="1926945"/>
            <a:ext cx="10599420" cy="4200894"/>
          </a:xfrm>
          <a:prstGeom prst="rect">
            <a:avLst/>
          </a:prstGeom>
        </p:spPr>
        <p:txBody>
          <a:bodyPr vert="horz" wrap="square" lIns="0" tIns="12700" rIns="0" bIns="0" rtlCol="0">
            <a:spAutoFit/>
          </a:bodyPr>
          <a:lstStyle/>
          <a:p>
            <a:pPr marL="4097020">
              <a:lnSpc>
                <a:spcPct val="100000"/>
              </a:lnSpc>
              <a:spcBef>
                <a:spcPts val="100"/>
              </a:spcBef>
            </a:pPr>
            <a:r>
              <a:rPr lang="en-IN" sz="2400" spc="50" dirty="0">
                <a:solidFill>
                  <a:srgbClr val="2A9FBC"/>
                </a:solidFill>
                <a:latin typeface="Verdana"/>
                <a:cs typeface="Verdana"/>
              </a:rPr>
              <a:t>(need to update)</a:t>
            </a:r>
          </a:p>
          <a:p>
            <a:pPr marL="4097020">
              <a:lnSpc>
                <a:spcPct val="100000"/>
              </a:lnSpc>
              <a:spcBef>
                <a:spcPts val="100"/>
              </a:spcBef>
            </a:pPr>
            <a:r>
              <a:rPr sz="2400" spc="50" dirty="0">
                <a:solidFill>
                  <a:srgbClr val="2A9FBC"/>
                </a:solidFill>
                <a:latin typeface="Verdana"/>
                <a:cs typeface="Verdana"/>
              </a:rPr>
              <a:t>Reduce</a:t>
            </a:r>
            <a:r>
              <a:rPr sz="2400" spc="-130" dirty="0">
                <a:solidFill>
                  <a:srgbClr val="2A9FBC"/>
                </a:solidFill>
                <a:latin typeface="Verdana"/>
                <a:cs typeface="Verdana"/>
              </a:rPr>
              <a:t> </a:t>
            </a:r>
            <a:r>
              <a:rPr sz="2400" spc="30" dirty="0">
                <a:solidFill>
                  <a:srgbClr val="2A9FBC"/>
                </a:solidFill>
                <a:latin typeface="Verdana"/>
                <a:cs typeface="Verdana"/>
              </a:rPr>
              <a:t>need</a:t>
            </a:r>
            <a:r>
              <a:rPr sz="2400" spc="-125" dirty="0">
                <a:solidFill>
                  <a:srgbClr val="2A9FBC"/>
                </a:solidFill>
                <a:latin typeface="Verdana"/>
                <a:cs typeface="Verdana"/>
              </a:rPr>
              <a:t> </a:t>
            </a:r>
            <a:r>
              <a:rPr sz="2400" spc="45" dirty="0">
                <a:solidFill>
                  <a:srgbClr val="2A9FBC"/>
                </a:solidFill>
                <a:latin typeface="Verdana"/>
                <a:cs typeface="Verdana"/>
              </a:rPr>
              <a:t>for</a:t>
            </a:r>
            <a:r>
              <a:rPr sz="2400" spc="-130" dirty="0">
                <a:solidFill>
                  <a:srgbClr val="2A9FBC"/>
                </a:solidFill>
                <a:latin typeface="Verdana"/>
                <a:cs typeface="Verdana"/>
              </a:rPr>
              <a:t> </a:t>
            </a:r>
            <a:r>
              <a:rPr sz="2400" spc="-10" dirty="0">
                <a:solidFill>
                  <a:srgbClr val="2A9FBC"/>
                </a:solidFill>
                <a:latin typeface="Verdana"/>
                <a:cs typeface="Verdana"/>
              </a:rPr>
              <a:t>extra</a:t>
            </a:r>
            <a:r>
              <a:rPr sz="2400" spc="-125" dirty="0">
                <a:solidFill>
                  <a:srgbClr val="2A9FBC"/>
                </a:solidFill>
                <a:latin typeface="Verdana"/>
                <a:cs typeface="Verdana"/>
              </a:rPr>
              <a:t> </a:t>
            </a:r>
            <a:r>
              <a:rPr sz="2400" spc="10" dirty="0">
                <a:solidFill>
                  <a:srgbClr val="2A9FBC"/>
                </a:solidFill>
                <a:latin typeface="Verdana"/>
                <a:cs typeface="Verdana"/>
              </a:rPr>
              <a:t>test</a:t>
            </a:r>
            <a:r>
              <a:rPr sz="2400" spc="-130" dirty="0">
                <a:solidFill>
                  <a:srgbClr val="2A9FBC"/>
                </a:solidFill>
                <a:latin typeface="Verdana"/>
                <a:cs typeface="Verdana"/>
              </a:rPr>
              <a:t> </a:t>
            </a:r>
            <a:r>
              <a:rPr sz="2400" spc="-5" dirty="0">
                <a:solidFill>
                  <a:srgbClr val="2A9FBC"/>
                </a:solidFill>
                <a:latin typeface="Verdana"/>
                <a:cs typeface="Verdana"/>
              </a:rPr>
              <a:t>classes</a:t>
            </a:r>
            <a:endParaRPr sz="2400" dirty="0">
              <a:latin typeface="Verdana"/>
              <a:cs typeface="Verdana"/>
            </a:endParaRPr>
          </a:p>
          <a:p>
            <a:pPr marL="4097020" marR="5080">
              <a:lnSpc>
                <a:spcPct val="162500"/>
              </a:lnSpc>
            </a:pPr>
            <a:r>
              <a:rPr sz="2400" spc="60" dirty="0">
                <a:solidFill>
                  <a:srgbClr val="2A9FBC"/>
                </a:solidFill>
                <a:latin typeface="Verdana"/>
                <a:cs typeface="Verdana"/>
              </a:rPr>
              <a:t>Modify</a:t>
            </a:r>
            <a:r>
              <a:rPr sz="2400" spc="-170" dirty="0">
                <a:solidFill>
                  <a:srgbClr val="2A9FBC"/>
                </a:solidFill>
                <a:latin typeface="Verdana"/>
                <a:cs typeface="Verdana"/>
              </a:rPr>
              <a:t> </a:t>
            </a:r>
            <a:r>
              <a:rPr sz="2400" spc="15" dirty="0">
                <a:solidFill>
                  <a:srgbClr val="2A9FBC"/>
                </a:solidFill>
                <a:latin typeface="Verdana"/>
                <a:cs typeface="Verdana"/>
              </a:rPr>
              <a:t>GivenIHaveTheFollowingAttributes  </a:t>
            </a:r>
            <a:r>
              <a:rPr sz="2400" spc="5" dirty="0">
                <a:solidFill>
                  <a:srgbClr val="2A9FBC"/>
                </a:solidFill>
                <a:latin typeface="Verdana"/>
                <a:cs typeface="Verdana"/>
              </a:rPr>
              <a:t>Use </a:t>
            </a:r>
            <a:r>
              <a:rPr sz="2400" spc="20" dirty="0">
                <a:solidFill>
                  <a:srgbClr val="2A9FBC"/>
                </a:solidFill>
                <a:latin typeface="Verdana"/>
                <a:cs typeface="Verdana"/>
              </a:rPr>
              <a:t>dynamic </a:t>
            </a:r>
            <a:r>
              <a:rPr sz="2400" spc="-95" dirty="0">
                <a:solidFill>
                  <a:srgbClr val="2A9FBC"/>
                </a:solidFill>
                <a:latin typeface="Verdana"/>
                <a:cs typeface="Verdana"/>
              </a:rPr>
              <a:t>C#  </a:t>
            </a:r>
            <a:r>
              <a:rPr sz="2400" spc="15" dirty="0">
                <a:solidFill>
                  <a:srgbClr val="2A9FBC"/>
                </a:solidFill>
                <a:latin typeface="Verdana"/>
                <a:cs typeface="Verdana"/>
              </a:rPr>
              <a:t>SpecFlow.Assist.Dynamic </a:t>
            </a:r>
            <a:r>
              <a:rPr sz="2400" spc="25" dirty="0">
                <a:solidFill>
                  <a:srgbClr val="2A9FBC"/>
                </a:solidFill>
                <a:latin typeface="Verdana"/>
                <a:cs typeface="Verdana"/>
              </a:rPr>
              <a:t>NuGet </a:t>
            </a:r>
            <a:r>
              <a:rPr sz="2400" spc="30" dirty="0">
                <a:solidFill>
                  <a:srgbClr val="2A9FBC"/>
                </a:solidFill>
                <a:latin typeface="Verdana"/>
                <a:cs typeface="Verdana"/>
              </a:rPr>
              <a:t>package  </a:t>
            </a:r>
            <a:r>
              <a:rPr sz="2400" spc="-20" dirty="0">
                <a:solidFill>
                  <a:srgbClr val="2A9FBC"/>
                </a:solidFill>
                <a:latin typeface="Verdana"/>
                <a:cs typeface="Verdana"/>
              </a:rPr>
              <a:t>table.CreateDynamicInstance()</a:t>
            </a:r>
            <a:endParaRPr sz="2400" dirty="0">
              <a:latin typeface="Verdana"/>
              <a:cs typeface="Verdana"/>
            </a:endParaRPr>
          </a:p>
          <a:p>
            <a:pPr marL="312420" marR="8128000" indent="-300355">
              <a:lnSpc>
                <a:spcPct val="100000"/>
              </a:lnSpc>
              <a:spcBef>
                <a:spcPts val="1400"/>
              </a:spcBef>
            </a:pPr>
            <a:r>
              <a:rPr sz="2800" spc="170" dirty="0">
                <a:solidFill>
                  <a:srgbClr val="FFFFFF"/>
                </a:solidFill>
                <a:latin typeface="Arial"/>
                <a:cs typeface="Arial"/>
              </a:rPr>
              <a:t>Dynamic</a:t>
            </a:r>
            <a:r>
              <a:rPr sz="2800" dirty="0">
                <a:solidFill>
                  <a:srgbClr val="FFFFFF"/>
                </a:solidFill>
                <a:latin typeface="Arial"/>
                <a:cs typeface="Arial"/>
              </a:rPr>
              <a:t> </a:t>
            </a:r>
            <a:r>
              <a:rPr sz="2800" spc="140" dirty="0">
                <a:solidFill>
                  <a:srgbClr val="FFFFFF"/>
                </a:solidFill>
                <a:latin typeface="Arial"/>
                <a:cs typeface="Arial"/>
              </a:rPr>
              <a:t>Step  </a:t>
            </a:r>
            <a:r>
              <a:rPr sz="2800" spc="40" dirty="0">
                <a:solidFill>
                  <a:srgbClr val="FFFFFF"/>
                </a:solidFill>
                <a:latin typeface="Arial"/>
                <a:cs typeface="Arial"/>
              </a:rPr>
              <a:t>Table</a:t>
            </a:r>
            <a:r>
              <a:rPr sz="2800" spc="45" dirty="0">
                <a:solidFill>
                  <a:srgbClr val="FFFFFF"/>
                </a:solidFill>
                <a:latin typeface="Arial"/>
                <a:cs typeface="Arial"/>
              </a:rPr>
              <a:t> </a:t>
            </a:r>
            <a:r>
              <a:rPr sz="2800" spc="140" dirty="0">
                <a:solidFill>
                  <a:srgbClr val="FFFFFF"/>
                </a:solidFill>
                <a:latin typeface="Arial"/>
                <a:cs typeface="Arial"/>
              </a:rPr>
              <a:t>Data</a:t>
            </a:r>
            <a:endParaRPr sz="2800" dirty="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Dynamic step table data conversion</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3442285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pc="215" dirty="0"/>
              <a:t>D</a:t>
            </a:r>
            <a:r>
              <a:rPr spc="270" dirty="0"/>
              <a:t>emo</a:t>
            </a:r>
          </a:p>
        </p:txBody>
      </p:sp>
      <p:sp>
        <p:nvSpPr>
          <p:cNvPr id="4" name="object 4"/>
          <p:cNvSpPr txBox="1"/>
          <p:nvPr/>
        </p:nvSpPr>
        <p:spPr>
          <a:xfrm>
            <a:off x="5226811" y="1332585"/>
            <a:ext cx="5363845" cy="4276940"/>
          </a:xfrm>
          <a:prstGeom prst="rect">
            <a:avLst/>
          </a:prstGeom>
        </p:spPr>
        <p:txBody>
          <a:bodyPr vert="horz" wrap="square" lIns="0" tIns="12700" rIns="0" bIns="0" rtlCol="0">
            <a:spAutoFit/>
          </a:bodyPr>
          <a:lstStyle/>
          <a:p>
            <a:pPr marL="12700">
              <a:lnSpc>
                <a:spcPct val="100000"/>
              </a:lnSpc>
              <a:spcBef>
                <a:spcPts val="100"/>
              </a:spcBef>
            </a:pPr>
            <a:r>
              <a:rPr lang="en-IN" sz="2400" spc="70" dirty="0">
                <a:solidFill>
                  <a:srgbClr val="2A9FBC"/>
                </a:solidFill>
                <a:latin typeface="Verdana"/>
                <a:cs typeface="Verdana"/>
              </a:rPr>
              <a:t>(Need to update)</a:t>
            </a:r>
          </a:p>
          <a:p>
            <a:pPr marL="12700">
              <a:lnSpc>
                <a:spcPct val="100000"/>
              </a:lnSpc>
              <a:spcBef>
                <a:spcPts val="100"/>
              </a:spcBef>
            </a:pPr>
            <a:r>
              <a:rPr sz="2400" spc="70" dirty="0">
                <a:solidFill>
                  <a:srgbClr val="2A9FBC"/>
                </a:solidFill>
                <a:latin typeface="Verdana"/>
                <a:cs typeface="Verdana"/>
              </a:rPr>
              <a:t>New </a:t>
            </a:r>
            <a:r>
              <a:rPr sz="2400" spc="-35" dirty="0">
                <a:solidFill>
                  <a:srgbClr val="2A9FBC"/>
                </a:solidFill>
                <a:latin typeface="Verdana"/>
                <a:cs typeface="Verdana"/>
              </a:rPr>
              <a:t>scenario: </a:t>
            </a:r>
            <a:r>
              <a:rPr sz="2400" spc="-15" dirty="0">
                <a:solidFill>
                  <a:srgbClr val="2A9FBC"/>
                </a:solidFill>
                <a:latin typeface="Verdana"/>
                <a:cs typeface="Verdana"/>
              </a:rPr>
              <a:t>Total </a:t>
            </a:r>
            <a:r>
              <a:rPr sz="2400" spc="20" dirty="0">
                <a:solidFill>
                  <a:srgbClr val="2A9FBC"/>
                </a:solidFill>
                <a:latin typeface="Verdana"/>
                <a:cs typeface="Verdana"/>
              </a:rPr>
              <a:t>magical</a:t>
            </a:r>
            <a:r>
              <a:rPr sz="2400" spc="-570" dirty="0">
                <a:solidFill>
                  <a:srgbClr val="2A9FBC"/>
                </a:solidFill>
                <a:latin typeface="Verdana"/>
                <a:cs typeface="Verdana"/>
              </a:rPr>
              <a:t> </a:t>
            </a:r>
            <a:r>
              <a:rPr sz="2400" spc="35" dirty="0">
                <a:solidFill>
                  <a:srgbClr val="2A9FBC"/>
                </a:solidFill>
                <a:latin typeface="Verdana"/>
                <a:cs typeface="Verdana"/>
              </a:rPr>
              <a:t>power</a:t>
            </a:r>
            <a:endParaRPr sz="2400" dirty="0">
              <a:latin typeface="Verdana"/>
              <a:cs typeface="Verdana"/>
            </a:endParaRPr>
          </a:p>
          <a:p>
            <a:pPr marL="12700" marR="1307465">
              <a:lnSpc>
                <a:spcPct val="162500"/>
              </a:lnSpc>
            </a:pPr>
            <a:r>
              <a:rPr sz="2400" spc="35" dirty="0">
                <a:solidFill>
                  <a:srgbClr val="2A9FBC"/>
                </a:solidFill>
                <a:latin typeface="Verdana"/>
                <a:cs typeface="Verdana"/>
              </a:rPr>
              <a:t>Table </a:t>
            </a:r>
            <a:r>
              <a:rPr sz="2400" spc="85" dirty="0">
                <a:solidFill>
                  <a:srgbClr val="2A9FBC"/>
                </a:solidFill>
                <a:latin typeface="Verdana"/>
                <a:cs typeface="Verdana"/>
              </a:rPr>
              <a:t>of </a:t>
            </a:r>
            <a:r>
              <a:rPr sz="2400" spc="15" dirty="0">
                <a:solidFill>
                  <a:srgbClr val="2A9FBC"/>
                </a:solidFill>
                <a:latin typeface="Verdana"/>
                <a:cs typeface="Verdana"/>
              </a:rPr>
              <a:t>magical </a:t>
            </a:r>
            <a:r>
              <a:rPr sz="2400" spc="-10" dirty="0">
                <a:solidFill>
                  <a:srgbClr val="2A9FBC"/>
                </a:solidFill>
                <a:latin typeface="Verdana"/>
                <a:cs typeface="Verdana"/>
              </a:rPr>
              <a:t>items  </a:t>
            </a:r>
            <a:r>
              <a:rPr sz="2400" spc="20" dirty="0">
                <a:solidFill>
                  <a:srgbClr val="2A9FBC"/>
                </a:solidFill>
                <a:latin typeface="Verdana"/>
                <a:cs typeface="Verdana"/>
              </a:rPr>
              <a:t>Weakly-typed </a:t>
            </a:r>
            <a:r>
              <a:rPr sz="2400" spc="80" dirty="0">
                <a:solidFill>
                  <a:srgbClr val="2A9FBC"/>
                </a:solidFill>
                <a:latin typeface="Verdana"/>
                <a:cs typeface="Verdana"/>
              </a:rPr>
              <a:t>code  </a:t>
            </a:r>
            <a:r>
              <a:rPr sz="2400" spc="15" dirty="0">
                <a:solidFill>
                  <a:srgbClr val="2A9FBC"/>
                </a:solidFill>
                <a:latin typeface="Verdana"/>
                <a:cs typeface="Verdana"/>
              </a:rPr>
              <a:t>Strongly-typed </a:t>
            </a:r>
            <a:r>
              <a:rPr sz="2400" spc="-5" dirty="0">
                <a:solidFill>
                  <a:srgbClr val="2A9FBC"/>
                </a:solidFill>
                <a:latin typeface="Verdana"/>
                <a:cs typeface="Verdana"/>
              </a:rPr>
              <a:t>version  </a:t>
            </a:r>
            <a:r>
              <a:rPr sz="2400" dirty="0">
                <a:solidFill>
                  <a:srgbClr val="2A9FBC"/>
                </a:solidFill>
                <a:latin typeface="Verdana"/>
                <a:cs typeface="Verdana"/>
              </a:rPr>
              <a:t>CreateSe</a:t>
            </a:r>
            <a:r>
              <a:rPr sz="2400" spc="-70" dirty="0">
                <a:solidFill>
                  <a:srgbClr val="2A9FBC"/>
                </a:solidFill>
                <a:latin typeface="Verdana"/>
                <a:cs typeface="Verdana"/>
              </a:rPr>
              <a:t>t</a:t>
            </a:r>
            <a:r>
              <a:rPr sz="2400" spc="-445" dirty="0">
                <a:solidFill>
                  <a:srgbClr val="2A9FBC"/>
                </a:solidFill>
                <a:latin typeface="Verdana"/>
                <a:cs typeface="Verdana"/>
              </a:rPr>
              <a:t>&lt;</a:t>
            </a:r>
            <a:r>
              <a:rPr sz="2400" spc="60" dirty="0">
                <a:solidFill>
                  <a:srgbClr val="2A9FBC"/>
                </a:solidFill>
                <a:latin typeface="Verdana"/>
                <a:cs typeface="Verdana"/>
              </a:rPr>
              <a:t>M</a:t>
            </a:r>
            <a:r>
              <a:rPr sz="2400" spc="30" dirty="0">
                <a:solidFill>
                  <a:srgbClr val="2A9FBC"/>
                </a:solidFill>
                <a:latin typeface="Verdana"/>
                <a:cs typeface="Verdana"/>
              </a:rPr>
              <a:t>a</a:t>
            </a:r>
            <a:r>
              <a:rPr sz="2400" spc="40" dirty="0">
                <a:solidFill>
                  <a:srgbClr val="2A9FBC"/>
                </a:solidFill>
                <a:latin typeface="Verdana"/>
                <a:cs typeface="Verdana"/>
              </a:rPr>
              <a:t>g</a:t>
            </a:r>
            <a:r>
              <a:rPr sz="2400" spc="20" dirty="0">
                <a:solidFill>
                  <a:srgbClr val="2A9FBC"/>
                </a:solidFill>
                <a:latin typeface="Verdana"/>
                <a:cs typeface="Verdana"/>
              </a:rPr>
              <a:t>i</a:t>
            </a:r>
            <a:r>
              <a:rPr sz="2400" spc="114" dirty="0">
                <a:solidFill>
                  <a:srgbClr val="2A9FBC"/>
                </a:solidFill>
                <a:latin typeface="Verdana"/>
                <a:cs typeface="Verdana"/>
              </a:rPr>
              <a:t>c</a:t>
            </a:r>
            <a:r>
              <a:rPr sz="2400" spc="-10" dirty="0">
                <a:solidFill>
                  <a:srgbClr val="2A9FBC"/>
                </a:solidFill>
                <a:latin typeface="Verdana"/>
                <a:cs typeface="Verdana"/>
              </a:rPr>
              <a:t>al</a:t>
            </a:r>
            <a:r>
              <a:rPr sz="2400" spc="-114" dirty="0">
                <a:solidFill>
                  <a:srgbClr val="2A9FBC"/>
                </a:solidFill>
                <a:latin typeface="Verdana"/>
                <a:cs typeface="Verdana"/>
              </a:rPr>
              <a:t>I</a:t>
            </a:r>
            <a:r>
              <a:rPr sz="2400" spc="-145" dirty="0">
                <a:solidFill>
                  <a:srgbClr val="2A9FBC"/>
                </a:solidFill>
                <a:latin typeface="Verdana"/>
                <a:cs typeface="Verdana"/>
              </a:rPr>
              <a:t>t</a:t>
            </a:r>
            <a:r>
              <a:rPr sz="2400" spc="15" dirty="0">
                <a:solidFill>
                  <a:srgbClr val="2A9FBC"/>
                </a:solidFill>
                <a:latin typeface="Verdana"/>
                <a:cs typeface="Verdana"/>
              </a:rPr>
              <a:t>e</a:t>
            </a:r>
            <a:r>
              <a:rPr sz="2400" spc="-55" dirty="0">
                <a:solidFill>
                  <a:srgbClr val="2A9FBC"/>
                </a:solidFill>
                <a:latin typeface="Verdana"/>
                <a:cs typeface="Verdana"/>
              </a:rPr>
              <a:t>m</a:t>
            </a:r>
            <a:r>
              <a:rPr sz="2400" spc="-445" dirty="0">
                <a:solidFill>
                  <a:srgbClr val="2A9FBC"/>
                </a:solidFill>
                <a:latin typeface="Verdana"/>
                <a:cs typeface="Verdana"/>
              </a:rPr>
              <a:t>&gt;</a:t>
            </a:r>
            <a:r>
              <a:rPr sz="2400" spc="-30" dirty="0">
                <a:solidFill>
                  <a:srgbClr val="2A9FBC"/>
                </a:solidFill>
                <a:latin typeface="Verdana"/>
                <a:cs typeface="Verdana"/>
              </a:rPr>
              <a:t>()  </a:t>
            </a:r>
            <a:r>
              <a:rPr sz="2400" spc="5" dirty="0">
                <a:solidFill>
                  <a:srgbClr val="2A9FBC"/>
                </a:solidFill>
                <a:latin typeface="Verdana"/>
                <a:cs typeface="Verdana"/>
              </a:rPr>
              <a:t>Dynamic </a:t>
            </a:r>
            <a:r>
              <a:rPr sz="2400" dirty="0">
                <a:solidFill>
                  <a:srgbClr val="2A9FBC"/>
                </a:solidFill>
                <a:latin typeface="Verdana"/>
                <a:cs typeface="Verdana"/>
              </a:rPr>
              <a:t>version  </a:t>
            </a:r>
            <a:r>
              <a:rPr sz="2400" spc="-5" dirty="0">
                <a:solidFill>
                  <a:srgbClr val="2A9FBC"/>
                </a:solidFill>
                <a:latin typeface="Verdana"/>
                <a:cs typeface="Verdana"/>
              </a:rPr>
              <a:t>CreateDynamicSet()</a:t>
            </a:r>
            <a:endParaRPr sz="2400" dirty="0">
              <a:latin typeface="Verdana"/>
              <a:cs typeface="Verdana"/>
            </a:endParaRPr>
          </a:p>
        </p:txBody>
      </p:sp>
      <p:sp>
        <p:nvSpPr>
          <p:cNvPr id="5" name="object 5"/>
          <p:cNvSpPr txBox="1"/>
          <p:nvPr/>
        </p:nvSpPr>
        <p:spPr>
          <a:xfrm>
            <a:off x="743075" y="4848478"/>
            <a:ext cx="3274695" cy="878840"/>
          </a:xfrm>
          <a:prstGeom prst="rect">
            <a:avLst/>
          </a:prstGeom>
        </p:spPr>
        <p:txBody>
          <a:bodyPr vert="horz" wrap="square" lIns="0" tIns="12065" rIns="0" bIns="0" rtlCol="0">
            <a:spAutoFit/>
          </a:bodyPr>
          <a:lstStyle/>
          <a:p>
            <a:pPr marL="711835" marR="5080" indent="-699770">
              <a:lnSpc>
                <a:spcPct val="100000"/>
              </a:lnSpc>
              <a:spcBef>
                <a:spcPts val="95"/>
              </a:spcBef>
            </a:pPr>
            <a:r>
              <a:rPr sz="2800" spc="155" dirty="0">
                <a:solidFill>
                  <a:srgbClr val="FFFFFF"/>
                </a:solidFill>
                <a:latin typeface="Arial"/>
                <a:cs typeface="Arial"/>
              </a:rPr>
              <a:t>Multi-Column</a:t>
            </a:r>
            <a:r>
              <a:rPr sz="2800" spc="5" dirty="0">
                <a:solidFill>
                  <a:srgbClr val="FFFFFF"/>
                </a:solidFill>
                <a:latin typeface="Arial"/>
                <a:cs typeface="Arial"/>
              </a:rPr>
              <a:t> </a:t>
            </a:r>
            <a:r>
              <a:rPr sz="2800" spc="140" dirty="0">
                <a:solidFill>
                  <a:srgbClr val="FFFFFF"/>
                </a:solidFill>
                <a:latin typeface="Arial"/>
                <a:cs typeface="Arial"/>
              </a:rPr>
              <a:t>Step  </a:t>
            </a:r>
            <a:r>
              <a:rPr sz="2800" spc="40" dirty="0">
                <a:solidFill>
                  <a:srgbClr val="FFFFFF"/>
                </a:solidFill>
                <a:latin typeface="Arial"/>
                <a:cs typeface="Arial"/>
              </a:rPr>
              <a:t>Table</a:t>
            </a:r>
            <a:r>
              <a:rPr sz="2800" spc="55" dirty="0">
                <a:solidFill>
                  <a:srgbClr val="FFFFFF"/>
                </a:solidFill>
                <a:latin typeface="Arial"/>
                <a:cs typeface="Arial"/>
              </a:rPr>
              <a:t> </a:t>
            </a:r>
            <a:r>
              <a:rPr sz="2800" spc="140" dirty="0">
                <a:solidFill>
                  <a:srgbClr val="FFFFFF"/>
                </a:solidFill>
                <a:latin typeface="Arial"/>
                <a:cs typeface="Arial"/>
              </a:rPr>
              <a:t>Data</a:t>
            </a:r>
            <a:endParaRPr sz="2800" dirty="0">
              <a:latin typeface="Arial"/>
              <a:cs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Step argument conversion with </a:t>
            </a: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Dynamic set</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17484770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260" y="1916950"/>
            <a:ext cx="1376680" cy="574040"/>
          </a:xfrm>
          <a:prstGeom prst="rect">
            <a:avLst/>
          </a:prstGeom>
        </p:spPr>
        <p:txBody>
          <a:bodyPr vert="horz" wrap="square" lIns="0" tIns="12700" rIns="0" bIns="0" rtlCol="0">
            <a:spAutoFit/>
          </a:bodyPr>
          <a:lstStyle/>
          <a:p>
            <a:pPr marL="12700">
              <a:lnSpc>
                <a:spcPct val="100000"/>
              </a:lnSpc>
              <a:spcBef>
                <a:spcPts val="100"/>
              </a:spcBef>
            </a:pPr>
            <a:r>
              <a:rPr sz="3600" spc="215" dirty="0">
                <a:solidFill>
                  <a:srgbClr val="FFFFFF"/>
                </a:solidFill>
                <a:latin typeface="Arial"/>
                <a:cs typeface="Arial"/>
              </a:rPr>
              <a:t>D</a:t>
            </a:r>
            <a:r>
              <a:rPr sz="3600" spc="270" dirty="0">
                <a:solidFill>
                  <a:srgbClr val="FFFFFF"/>
                </a:solidFill>
                <a:latin typeface="Arial"/>
                <a:cs typeface="Arial"/>
              </a:rPr>
              <a:t>emo</a:t>
            </a:r>
            <a:endParaRPr sz="3600">
              <a:latin typeface="Arial"/>
              <a:cs typeface="Arial"/>
            </a:endParaRPr>
          </a:p>
        </p:txBody>
      </p:sp>
      <p:sp>
        <p:nvSpPr>
          <p:cNvPr id="3" name="object 3"/>
          <p:cNvSpPr txBox="1"/>
          <p:nvPr/>
        </p:nvSpPr>
        <p:spPr>
          <a:xfrm>
            <a:off x="5226811" y="372465"/>
            <a:ext cx="6135370" cy="58775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2A9FBC"/>
                </a:solidFill>
                <a:latin typeface="Verdana"/>
                <a:cs typeface="Verdana"/>
              </a:rPr>
              <a:t>Strongly</a:t>
            </a:r>
            <a:r>
              <a:rPr sz="2400" spc="-120" dirty="0">
                <a:solidFill>
                  <a:srgbClr val="2A9FBC"/>
                </a:solidFill>
                <a:latin typeface="Verdana"/>
                <a:cs typeface="Verdana"/>
              </a:rPr>
              <a:t> </a:t>
            </a:r>
            <a:r>
              <a:rPr sz="2400" spc="55" dirty="0">
                <a:solidFill>
                  <a:srgbClr val="2A9FBC"/>
                </a:solidFill>
                <a:latin typeface="Verdana"/>
                <a:cs typeface="Verdana"/>
              </a:rPr>
              <a:t>typed</a:t>
            </a:r>
            <a:endParaRPr sz="2400" dirty="0">
              <a:latin typeface="Verdana"/>
              <a:cs typeface="Verdana"/>
            </a:endParaRPr>
          </a:p>
          <a:p>
            <a:pPr marL="12700" marR="90170">
              <a:lnSpc>
                <a:spcPct val="100000"/>
              </a:lnSpc>
              <a:spcBef>
                <a:spcPts val="1800"/>
              </a:spcBef>
            </a:pPr>
            <a:r>
              <a:rPr sz="2400" spc="5" dirty="0">
                <a:solidFill>
                  <a:srgbClr val="2A9FBC"/>
                </a:solidFill>
                <a:latin typeface="Verdana"/>
                <a:cs typeface="Verdana"/>
              </a:rPr>
              <a:t>Scenario</a:t>
            </a:r>
            <a:r>
              <a:rPr sz="2400" spc="-130" dirty="0">
                <a:solidFill>
                  <a:srgbClr val="2A9FBC"/>
                </a:solidFill>
                <a:latin typeface="Verdana"/>
                <a:cs typeface="Verdana"/>
              </a:rPr>
              <a:t> </a:t>
            </a:r>
            <a:r>
              <a:rPr sz="2400" spc="65" dirty="0">
                <a:solidFill>
                  <a:srgbClr val="2A9FBC"/>
                </a:solidFill>
                <a:latin typeface="Verdana"/>
                <a:cs typeface="Verdana"/>
              </a:rPr>
              <a:t>“Elf</a:t>
            </a:r>
            <a:r>
              <a:rPr sz="2400" spc="-114" dirty="0">
                <a:solidFill>
                  <a:srgbClr val="2A9FBC"/>
                </a:solidFill>
                <a:latin typeface="Verdana"/>
                <a:cs typeface="Verdana"/>
              </a:rPr>
              <a:t> </a:t>
            </a:r>
            <a:r>
              <a:rPr sz="2400" spc="-10" dirty="0">
                <a:solidFill>
                  <a:srgbClr val="2A9FBC"/>
                </a:solidFill>
                <a:latin typeface="Verdana"/>
                <a:cs typeface="Verdana"/>
              </a:rPr>
              <a:t>race</a:t>
            </a:r>
            <a:r>
              <a:rPr sz="2400" spc="-130" dirty="0">
                <a:solidFill>
                  <a:srgbClr val="2A9FBC"/>
                </a:solidFill>
                <a:latin typeface="Verdana"/>
                <a:cs typeface="Verdana"/>
              </a:rPr>
              <a:t> </a:t>
            </a:r>
            <a:r>
              <a:rPr sz="2400" spc="-5" dirty="0">
                <a:solidFill>
                  <a:srgbClr val="2A9FBC"/>
                </a:solidFill>
                <a:latin typeface="Verdana"/>
                <a:cs typeface="Verdana"/>
              </a:rPr>
              <a:t>characters</a:t>
            </a:r>
            <a:r>
              <a:rPr sz="2400" spc="-110" dirty="0">
                <a:solidFill>
                  <a:srgbClr val="2A9FBC"/>
                </a:solidFill>
                <a:latin typeface="Verdana"/>
                <a:cs typeface="Verdana"/>
              </a:rPr>
              <a:t> </a:t>
            </a:r>
            <a:r>
              <a:rPr sz="2400" spc="45" dirty="0">
                <a:solidFill>
                  <a:srgbClr val="2A9FBC"/>
                </a:solidFill>
                <a:latin typeface="Verdana"/>
                <a:cs typeface="Verdana"/>
              </a:rPr>
              <a:t>don't</a:t>
            </a:r>
            <a:r>
              <a:rPr sz="2400" spc="-110" dirty="0">
                <a:solidFill>
                  <a:srgbClr val="2A9FBC"/>
                </a:solidFill>
                <a:latin typeface="Verdana"/>
                <a:cs typeface="Verdana"/>
              </a:rPr>
              <a:t> </a:t>
            </a:r>
            <a:r>
              <a:rPr sz="2400" spc="25" dirty="0">
                <a:solidFill>
                  <a:srgbClr val="2A9FBC"/>
                </a:solidFill>
                <a:latin typeface="Verdana"/>
                <a:cs typeface="Verdana"/>
              </a:rPr>
              <a:t>lose  </a:t>
            </a:r>
            <a:r>
              <a:rPr sz="2400" spc="20" dirty="0">
                <a:solidFill>
                  <a:srgbClr val="2A9FBC"/>
                </a:solidFill>
                <a:latin typeface="Verdana"/>
                <a:cs typeface="Verdana"/>
              </a:rPr>
              <a:t>magical </a:t>
            </a:r>
            <a:r>
              <a:rPr sz="2400" spc="-5" dirty="0">
                <a:solidFill>
                  <a:srgbClr val="2A9FBC"/>
                </a:solidFill>
                <a:latin typeface="Verdana"/>
                <a:cs typeface="Verdana"/>
              </a:rPr>
              <a:t>item</a:t>
            </a:r>
            <a:r>
              <a:rPr sz="2400" spc="-245" dirty="0">
                <a:solidFill>
                  <a:srgbClr val="2A9FBC"/>
                </a:solidFill>
                <a:latin typeface="Verdana"/>
                <a:cs typeface="Verdana"/>
              </a:rPr>
              <a:t> </a:t>
            </a:r>
            <a:r>
              <a:rPr sz="2400" spc="60" dirty="0">
                <a:solidFill>
                  <a:srgbClr val="2A9FBC"/>
                </a:solidFill>
                <a:latin typeface="Verdana"/>
                <a:cs typeface="Verdana"/>
              </a:rPr>
              <a:t>power”</a:t>
            </a:r>
            <a:endParaRPr sz="2400" dirty="0">
              <a:latin typeface="Verdana"/>
              <a:cs typeface="Verdana"/>
            </a:endParaRPr>
          </a:p>
          <a:p>
            <a:pPr marL="12700" marR="127000">
              <a:lnSpc>
                <a:spcPct val="100000"/>
              </a:lnSpc>
              <a:spcBef>
                <a:spcPts val="1800"/>
              </a:spcBef>
            </a:pPr>
            <a:r>
              <a:rPr sz="2400" spc="20" dirty="0">
                <a:solidFill>
                  <a:srgbClr val="2A9FBC"/>
                </a:solidFill>
                <a:latin typeface="Verdana"/>
                <a:cs typeface="Verdana"/>
              </a:rPr>
              <a:t>“Given </a:t>
            </a:r>
            <a:r>
              <a:rPr sz="2400" spc="-105" dirty="0">
                <a:solidFill>
                  <a:srgbClr val="2A9FBC"/>
                </a:solidFill>
                <a:latin typeface="Verdana"/>
                <a:cs typeface="Verdana"/>
              </a:rPr>
              <a:t>I’m </a:t>
            </a:r>
            <a:r>
              <a:rPr sz="2400" spc="-35" dirty="0">
                <a:solidFill>
                  <a:srgbClr val="2A9FBC"/>
                </a:solidFill>
                <a:latin typeface="Verdana"/>
                <a:cs typeface="Verdana"/>
              </a:rPr>
              <a:t>a </a:t>
            </a:r>
            <a:r>
              <a:rPr sz="2400" spc="30" dirty="0">
                <a:solidFill>
                  <a:srgbClr val="2A9FBC"/>
                </a:solidFill>
                <a:latin typeface="Verdana"/>
                <a:cs typeface="Verdana"/>
              </a:rPr>
              <a:t>new</a:t>
            </a:r>
            <a:r>
              <a:rPr sz="2400" spc="-625" dirty="0">
                <a:solidFill>
                  <a:srgbClr val="2A9FBC"/>
                </a:solidFill>
                <a:latin typeface="Verdana"/>
                <a:cs typeface="Verdana"/>
              </a:rPr>
              <a:t> </a:t>
            </a:r>
            <a:r>
              <a:rPr sz="2400" spc="25" dirty="0">
                <a:solidFill>
                  <a:srgbClr val="2A9FBC"/>
                </a:solidFill>
                <a:latin typeface="Verdana"/>
                <a:cs typeface="Verdana"/>
              </a:rPr>
              <a:t>player” </a:t>
            </a:r>
            <a:r>
              <a:rPr sz="2400" spc="5" dirty="0">
                <a:solidFill>
                  <a:srgbClr val="2A9FBC"/>
                </a:solidFill>
                <a:latin typeface="Verdana"/>
                <a:cs typeface="Verdana"/>
              </a:rPr>
              <a:t>separate </a:t>
            </a:r>
            <a:r>
              <a:rPr sz="2400" spc="30" dirty="0">
                <a:solidFill>
                  <a:srgbClr val="2A9FBC"/>
                </a:solidFill>
                <a:latin typeface="Verdana"/>
                <a:cs typeface="Verdana"/>
              </a:rPr>
              <a:t>step  </a:t>
            </a:r>
            <a:r>
              <a:rPr sz="2400" spc="-10" dirty="0">
                <a:solidFill>
                  <a:srgbClr val="2A9FBC"/>
                </a:solidFill>
                <a:latin typeface="Verdana"/>
                <a:cs typeface="Verdana"/>
              </a:rPr>
              <a:t>class</a:t>
            </a:r>
            <a:r>
              <a:rPr lang="en-IN" sz="2400" spc="-10" dirty="0">
                <a:solidFill>
                  <a:srgbClr val="2A9FBC"/>
                </a:solidFill>
                <a:latin typeface="Verdana"/>
                <a:cs typeface="Verdana"/>
              </a:rPr>
              <a:t>(need to update)</a:t>
            </a:r>
            <a:endParaRPr sz="2400" dirty="0">
              <a:latin typeface="Verdana"/>
              <a:cs typeface="Verdana"/>
            </a:endParaRPr>
          </a:p>
          <a:p>
            <a:pPr marL="12700" marR="1860550">
              <a:lnSpc>
                <a:spcPct val="162500"/>
              </a:lnSpc>
            </a:pPr>
            <a:r>
              <a:rPr sz="2400" spc="30" dirty="0">
                <a:solidFill>
                  <a:srgbClr val="2A9FBC"/>
                </a:solidFill>
                <a:latin typeface="Verdana"/>
                <a:cs typeface="Verdana"/>
              </a:rPr>
              <a:t>Null </a:t>
            </a:r>
            <a:r>
              <a:rPr sz="2400" spc="15" dirty="0">
                <a:solidFill>
                  <a:srgbClr val="2A9FBC"/>
                </a:solidFill>
                <a:latin typeface="Verdana"/>
                <a:cs typeface="Verdana"/>
              </a:rPr>
              <a:t>reference </a:t>
            </a:r>
            <a:r>
              <a:rPr sz="2400" spc="40" dirty="0">
                <a:solidFill>
                  <a:srgbClr val="2A9FBC"/>
                </a:solidFill>
                <a:latin typeface="Verdana"/>
                <a:cs typeface="Verdana"/>
              </a:rPr>
              <a:t>exception  </a:t>
            </a:r>
            <a:r>
              <a:rPr sz="2400" spc="-30" dirty="0">
                <a:solidFill>
                  <a:srgbClr val="2A9FBC"/>
                </a:solidFill>
                <a:latin typeface="Verdana"/>
                <a:cs typeface="Verdana"/>
              </a:rPr>
              <a:t>Store </a:t>
            </a:r>
            <a:r>
              <a:rPr sz="2400" spc="-20" dirty="0">
                <a:solidFill>
                  <a:srgbClr val="2A9FBC"/>
                </a:solidFill>
                <a:latin typeface="Verdana"/>
                <a:cs typeface="Verdana"/>
              </a:rPr>
              <a:t>value </a:t>
            </a:r>
            <a:r>
              <a:rPr sz="2400" spc="5" dirty="0">
                <a:solidFill>
                  <a:srgbClr val="2A9FBC"/>
                </a:solidFill>
                <a:latin typeface="Verdana"/>
                <a:cs typeface="Verdana"/>
              </a:rPr>
              <a:t>from </a:t>
            </a:r>
            <a:r>
              <a:rPr sz="2400" spc="-10" dirty="0">
                <a:solidFill>
                  <a:srgbClr val="2A9FBC"/>
                </a:solidFill>
                <a:latin typeface="Verdana"/>
                <a:cs typeface="Verdana"/>
              </a:rPr>
              <a:t>Given</a:t>
            </a:r>
            <a:r>
              <a:rPr sz="2400" spc="-370" dirty="0">
                <a:solidFill>
                  <a:srgbClr val="2A9FBC"/>
                </a:solidFill>
                <a:latin typeface="Verdana"/>
                <a:cs typeface="Verdana"/>
              </a:rPr>
              <a:t> </a:t>
            </a:r>
            <a:r>
              <a:rPr sz="2400" spc="10" dirty="0">
                <a:solidFill>
                  <a:srgbClr val="2A9FBC"/>
                </a:solidFill>
                <a:latin typeface="Verdana"/>
                <a:cs typeface="Verdana"/>
              </a:rPr>
              <a:t>step  </a:t>
            </a:r>
            <a:r>
              <a:rPr sz="2400" spc="20" dirty="0">
                <a:solidFill>
                  <a:srgbClr val="2A9FBC"/>
                </a:solidFill>
                <a:latin typeface="Verdana"/>
                <a:cs typeface="Verdana"/>
              </a:rPr>
              <a:t>Retrieve</a:t>
            </a:r>
            <a:r>
              <a:rPr sz="2400" spc="-125" dirty="0">
                <a:solidFill>
                  <a:srgbClr val="2A9FBC"/>
                </a:solidFill>
                <a:latin typeface="Verdana"/>
                <a:cs typeface="Verdana"/>
              </a:rPr>
              <a:t> </a:t>
            </a:r>
            <a:r>
              <a:rPr sz="2400" spc="-5" dirty="0">
                <a:solidFill>
                  <a:srgbClr val="2A9FBC"/>
                </a:solidFill>
                <a:latin typeface="Verdana"/>
                <a:cs typeface="Verdana"/>
              </a:rPr>
              <a:t>value</a:t>
            </a:r>
            <a:r>
              <a:rPr sz="2400" spc="-125" dirty="0">
                <a:solidFill>
                  <a:srgbClr val="2A9FBC"/>
                </a:solidFill>
                <a:latin typeface="Verdana"/>
                <a:cs typeface="Verdana"/>
              </a:rPr>
              <a:t> </a:t>
            </a:r>
            <a:r>
              <a:rPr sz="2400" spc="-5" dirty="0">
                <a:solidFill>
                  <a:srgbClr val="2A9FBC"/>
                </a:solidFill>
                <a:latin typeface="Verdana"/>
                <a:cs typeface="Verdana"/>
              </a:rPr>
              <a:t>in</a:t>
            </a:r>
            <a:r>
              <a:rPr sz="2400" spc="-120" dirty="0">
                <a:solidFill>
                  <a:srgbClr val="2A9FBC"/>
                </a:solidFill>
                <a:latin typeface="Verdana"/>
                <a:cs typeface="Verdana"/>
              </a:rPr>
              <a:t> </a:t>
            </a:r>
            <a:r>
              <a:rPr sz="2400" spc="5" dirty="0">
                <a:solidFill>
                  <a:srgbClr val="2A9FBC"/>
                </a:solidFill>
                <a:latin typeface="Verdana"/>
                <a:cs typeface="Verdana"/>
              </a:rPr>
              <a:t>Then</a:t>
            </a:r>
            <a:r>
              <a:rPr sz="2400" spc="-395" dirty="0">
                <a:solidFill>
                  <a:srgbClr val="2A9FBC"/>
                </a:solidFill>
                <a:latin typeface="Verdana"/>
                <a:cs typeface="Verdana"/>
              </a:rPr>
              <a:t> </a:t>
            </a:r>
            <a:r>
              <a:rPr sz="2400" spc="10" dirty="0">
                <a:solidFill>
                  <a:srgbClr val="2A9FBC"/>
                </a:solidFill>
                <a:latin typeface="Verdana"/>
                <a:cs typeface="Verdana"/>
              </a:rPr>
              <a:t>step</a:t>
            </a:r>
            <a:endParaRPr sz="2400" dirty="0">
              <a:latin typeface="Verdana"/>
              <a:cs typeface="Verdana"/>
            </a:endParaRPr>
          </a:p>
          <a:p>
            <a:pPr marL="12700" marR="5080">
              <a:lnSpc>
                <a:spcPct val="162500"/>
              </a:lnSpc>
            </a:pPr>
            <a:r>
              <a:rPr sz="2400" spc="30" dirty="0">
                <a:solidFill>
                  <a:srgbClr val="2A9FBC"/>
                </a:solidFill>
                <a:latin typeface="Verdana"/>
                <a:cs typeface="Verdana"/>
              </a:rPr>
              <a:t>New </a:t>
            </a:r>
            <a:r>
              <a:rPr sz="2400" dirty="0">
                <a:solidFill>
                  <a:srgbClr val="2A9FBC"/>
                </a:solidFill>
                <a:latin typeface="Verdana"/>
                <a:cs typeface="Verdana"/>
              </a:rPr>
              <a:t>PlayerCharacterStepsContext</a:t>
            </a:r>
            <a:r>
              <a:rPr sz="2400" spc="-195" dirty="0">
                <a:solidFill>
                  <a:srgbClr val="2A9FBC"/>
                </a:solidFill>
                <a:latin typeface="Verdana"/>
                <a:cs typeface="Verdana"/>
              </a:rPr>
              <a:t> </a:t>
            </a:r>
            <a:r>
              <a:rPr sz="2400" spc="-10" dirty="0">
                <a:solidFill>
                  <a:srgbClr val="2A9FBC"/>
                </a:solidFill>
                <a:latin typeface="Verdana"/>
                <a:cs typeface="Verdana"/>
              </a:rPr>
              <a:t>class  </a:t>
            </a:r>
            <a:r>
              <a:rPr sz="2400" spc="160" dirty="0">
                <a:solidFill>
                  <a:srgbClr val="2A9FBC"/>
                </a:solidFill>
                <a:latin typeface="Verdana"/>
                <a:cs typeface="Verdana"/>
              </a:rPr>
              <a:t>Add </a:t>
            </a:r>
            <a:r>
              <a:rPr sz="2400" spc="30" dirty="0">
                <a:solidFill>
                  <a:srgbClr val="2A9FBC"/>
                </a:solidFill>
                <a:latin typeface="Verdana"/>
                <a:cs typeface="Verdana"/>
              </a:rPr>
              <a:t>constructor </a:t>
            </a:r>
            <a:r>
              <a:rPr sz="2400" spc="75" dirty="0">
                <a:solidFill>
                  <a:srgbClr val="2A9FBC"/>
                </a:solidFill>
                <a:latin typeface="Verdana"/>
                <a:cs typeface="Verdana"/>
              </a:rPr>
              <a:t>to </a:t>
            </a:r>
            <a:r>
              <a:rPr sz="2400" spc="10" dirty="0">
                <a:solidFill>
                  <a:srgbClr val="2A9FBC"/>
                </a:solidFill>
                <a:latin typeface="Verdana"/>
                <a:cs typeface="Verdana"/>
              </a:rPr>
              <a:t>steps </a:t>
            </a:r>
            <a:r>
              <a:rPr sz="2400" spc="-5" dirty="0">
                <a:solidFill>
                  <a:srgbClr val="2A9FBC"/>
                </a:solidFill>
                <a:latin typeface="Verdana"/>
                <a:cs typeface="Verdana"/>
              </a:rPr>
              <a:t>classes  </a:t>
            </a:r>
            <a:r>
              <a:rPr sz="2400" spc="-30" dirty="0">
                <a:solidFill>
                  <a:srgbClr val="2A9FBC"/>
                </a:solidFill>
                <a:latin typeface="Verdana"/>
                <a:cs typeface="Verdana"/>
              </a:rPr>
              <a:t>Instance </a:t>
            </a:r>
            <a:r>
              <a:rPr sz="2400" spc="60" dirty="0">
                <a:solidFill>
                  <a:srgbClr val="2A9FBC"/>
                </a:solidFill>
                <a:latin typeface="Verdana"/>
                <a:cs typeface="Verdana"/>
              </a:rPr>
              <a:t>provided by</a:t>
            </a:r>
            <a:r>
              <a:rPr sz="2400" spc="-340" dirty="0">
                <a:solidFill>
                  <a:srgbClr val="2A9FBC"/>
                </a:solidFill>
                <a:latin typeface="Verdana"/>
                <a:cs typeface="Verdana"/>
              </a:rPr>
              <a:t> </a:t>
            </a:r>
            <a:r>
              <a:rPr sz="2400" spc="70" dirty="0">
                <a:solidFill>
                  <a:srgbClr val="2A9FBC"/>
                </a:solidFill>
                <a:latin typeface="Verdana"/>
                <a:cs typeface="Verdana"/>
              </a:rPr>
              <a:t>SpecFlow</a:t>
            </a:r>
            <a:endParaRPr sz="2400" dirty="0">
              <a:latin typeface="Verdana"/>
              <a:cs typeface="Verdana"/>
            </a:endParaRPr>
          </a:p>
        </p:txBody>
      </p:sp>
      <p:sp>
        <p:nvSpPr>
          <p:cNvPr id="4" name="object 4"/>
          <p:cNvSpPr txBox="1"/>
          <p:nvPr/>
        </p:nvSpPr>
        <p:spPr>
          <a:xfrm>
            <a:off x="1130203" y="4848478"/>
            <a:ext cx="2503170" cy="878840"/>
          </a:xfrm>
          <a:prstGeom prst="rect">
            <a:avLst/>
          </a:prstGeom>
        </p:spPr>
        <p:txBody>
          <a:bodyPr vert="horz" wrap="square" lIns="0" tIns="12065" rIns="0" bIns="0" rtlCol="0">
            <a:spAutoFit/>
          </a:bodyPr>
          <a:lstStyle/>
          <a:p>
            <a:pPr marL="506095" marR="5080" indent="-494030">
              <a:lnSpc>
                <a:spcPct val="100000"/>
              </a:lnSpc>
              <a:spcBef>
                <a:spcPts val="95"/>
              </a:spcBef>
            </a:pPr>
            <a:r>
              <a:rPr sz="2800" spc="120" dirty="0">
                <a:solidFill>
                  <a:srgbClr val="FFFFFF"/>
                </a:solidFill>
                <a:latin typeface="Arial"/>
                <a:cs typeface="Arial"/>
              </a:rPr>
              <a:t>Using</a:t>
            </a:r>
            <a:r>
              <a:rPr sz="2800" spc="-35" dirty="0">
                <a:solidFill>
                  <a:srgbClr val="FFFFFF"/>
                </a:solidFill>
                <a:latin typeface="Arial"/>
                <a:cs typeface="Arial"/>
              </a:rPr>
              <a:t> </a:t>
            </a:r>
            <a:r>
              <a:rPr sz="2800" spc="175" dirty="0">
                <a:solidFill>
                  <a:srgbClr val="FFFFFF"/>
                </a:solidFill>
                <a:latin typeface="Arial"/>
                <a:cs typeface="Arial"/>
              </a:rPr>
              <a:t>Context  </a:t>
            </a:r>
            <a:r>
              <a:rPr sz="2800" spc="140" dirty="0">
                <a:solidFill>
                  <a:srgbClr val="FFFFFF"/>
                </a:solidFill>
                <a:latin typeface="Arial"/>
                <a:cs typeface="Arial"/>
              </a:rPr>
              <a:t>Injection</a:t>
            </a:r>
            <a:endParaRPr sz="2800">
              <a:latin typeface="Arial"/>
              <a:cs typeface="Arial"/>
            </a:endParaRPr>
          </a:p>
        </p:txBody>
      </p:sp>
      <p:sp>
        <p:nvSpPr>
          <p:cNvPr id="5" name="object 2">
            <a:extLst>
              <a:ext uri="{FF2B5EF4-FFF2-40B4-BE49-F238E27FC236}">
                <a16:creationId xmlns:a16="http://schemas.microsoft.com/office/drawing/2014/main" id="{9D3CB834-95CE-4AC3-8AB3-EDF5B2C2F449}"/>
              </a:ext>
            </a:extLst>
          </p:cNvPr>
          <p:cNvSpPr/>
          <p:nvPr/>
        </p:nvSpPr>
        <p:spPr>
          <a:xfrm>
            <a:off x="0" y="-139959"/>
            <a:ext cx="4636008" cy="6858000"/>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85D8A912-A526-4C0C-A2C7-87E1E54130C5}"/>
              </a:ext>
            </a:extLst>
          </p:cNvPr>
          <p:cNvSpPr txBox="1"/>
          <p:nvPr/>
        </p:nvSpPr>
        <p:spPr>
          <a:xfrm>
            <a:off x="743075" y="4848478"/>
            <a:ext cx="3274695" cy="878840"/>
          </a:xfrm>
          <a:prstGeom prst="rect">
            <a:avLst/>
          </a:prstGeom>
        </p:spPr>
        <p:txBody>
          <a:bodyPr vert="horz" wrap="square" lIns="0" tIns="12065" rIns="0" bIns="0" rtlCol="0">
            <a:spAutoFit/>
          </a:bodyPr>
          <a:lstStyle/>
          <a:p>
            <a:pPr marL="506095" marR="5080" indent="-494030">
              <a:lnSpc>
                <a:spcPct val="100000"/>
              </a:lnSpc>
              <a:spcBef>
                <a:spcPts val="95"/>
              </a:spcBef>
            </a:pPr>
            <a:r>
              <a:rPr lang="en-IN" sz="2800" spc="120" dirty="0">
                <a:solidFill>
                  <a:srgbClr val="FFFFFF"/>
                </a:solidFill>
                <a:latin typeface="Arial"/>
                <a:cs typeface="Arial"/>
              </a:rPr>
              <a:t>Using</a:t>
            </a:r>
            <a:r>
              <a:rPr lang="en-IN" sz="2800" spc="-35" dirty="0">
                <a:solidFill>
                  <a:srgbClr val="FFFFFF"/>
                </a:solidFill>
                <a:latin typeface="Arial"/>
                <a:cs typeface="Arial"/>
              </a:rPr>
              <a:t> </a:t>
            </a:r>
            <a:r>
              <a:rPr lang="en-IN" sz="2800" spc="175" dirty="0">
                <a:solidFill>
                  <a:srgbClr val="FFFFFF"/>
                </a:solidFill>
                <a:latin typeface="Arial"/>
                <a:cs typeface="Arial"/>
              </a:rPr>
              <a:t>Context  </a:t>
            </a:r>
            <a:r>
              <a:rPr lang="en-IN" sz="2800" spc="140" dirty="0">
                <a:solidFill>
                  <a:srgbClr val="FFFFFF"/>
                </a:solidFill>
                <a:latin typeface="Arial"/>
                <a:cs typeface="Arial"/>
              </a:rPr>
              <a:t>Injection</a:t>
            </a:r>
            <a:endParaRPr lang="en-IN" sz="2800" dirty="0">
              <a:latin typeface="Arial"/>
              <a:cs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812800"/>
            <a:ext cx="10515600" cy="2640614"/>
          </a:xfrm>
        </p:spPr>
        <p:txBody>
          <a:bodyPr>
            <a:normAutofit fontScale="90000"/>
          </a:bodyPr>
          <a:lstStyle/>
          <a:p>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Practical</a:t>
            </a:r>
            <a:br>
              <a:rPr lang="en-GB" u="sng"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GB"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1. </a:t>
            </a:r>
            <a:r>
              <a:rPr lang="en-IN"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Implement the Context injection in the current code</a:t>
            </a: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b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br>
            <a:r>
              <a:rPr lang="en-US" dirty="0">
                <a:ln w="9525">
                  <a:solidFill>
                    <a:schemeClr val="bg1"/>
                  </a:solidFill>
                  <a:prstDash val="solid"/>
                </a:ln>
                <a:solidFill>
                  <a:schemeClr val="bg2"/>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19554067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68900" y="360359"/>
            <a:ext cx="4898831" cy="382156"/>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F05A28"/>
                </a:solidFill>
                <a:latin typeface="Verdana"/>
                <a:ea typeface="+mn-ea"/>
              </a:rPr>
              <a:t>Step argument conversion</a:t>
            </a:r>
          </a:p>
        </p:txBody>
      </p:sp>
      <p:sp>
        <p:nvSpPr>
          <p:cNvPr id="4" name="object 4"/>
          <p:cNvSpPr txBox="1"/>
          <p:nvPr/>
        </p:nvSpPr>
        <p:spPr>
          <a:xfrm>
            <a:off x="5168900" y="866241"/>
            <a:ext cx="6214447" cy="6165983"/>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05A28"/>
                </a:solidFill>
                <a:latin typeface="Verdana"/>
                <a:cs typeface="Verdana"/>
              </a:rPr>
              <a:t>Built-in </a:t>
            </a:r>
            <a:r>
              <a:rPr sz="2400" spc="10" dirty="0">
                <a:solidFill>
                  <a:srgbClr val="F05A28"/>
                </a:solidFill>
                <a:latin typeface="Verdana"/>
                <a:cs typeface="Verdana"/>
              </a:rPr>
              <a:t>automatic </a:t>
            </a:r>
            <a:r>
              <a:rPr sz="2400" spc="160" dirty="0">
                <a:solidFill>
                  <a:srgbClr val="F05A28"/>
                </a:solidFill>
                <a:latin typeface="Verdana"/>
                <a:cs typeface="Verdana"/>
              </a:rPr>
              <a:t>/ </a:t>
            </a:r>
            <a:r>
              <a:rPr sz="2400" spc="10" dirty="0">
                <a:solidFill>
                  <a:srgbClr val="F05A28"/>
                </a:solidFill>
                <a:latin typeface="Verdana"/>
                <a:cs typeface="Verdana"/>
              </a:rPr>
              <a:t>custom</a:t>
            </a:r>
            <a:r>
              <a:rPr sz="2400" spc="-625" dirty="0">
                <a:solidFill>
                  <a:srgbClr val="F05A28"/>
                </a:solidFill>
                <a:latin typeface="Verdana"/>
                <a:cs typeface="Verdana"/>
              </a:rPr>
              <a:t> </a:t>
            </a:r>
            <a:r>
              <a:rPr sz="2400" spc="-20" dirty="0">
                <a:solidFill>
                  <a:srgbClr val="F05A28"/>
                </a:solidFill>
                <a:latin typeface="Verdana"/>
                <a:cs typeface="Verdana"/>
              </a:rPr>
              <a:t>transforms</a:t>
            </a:r>
            <a:endParaRPr sz="2400" dirty="0">
              <a:latin typeface="Verdana"/>
              <a:cs typeface="Verdana"/>
            </a:endParaRPr>
          </a:p>
          <a:p>
            <a:pPr marL="12700" marR="1106805">
              <a:lnSpc>
                <a:spcPct val="162500"/>
              </a:lnSpc>
            </a:pPr>
            <a:r>
              <a:rPr sz="2400" spc="40" dirty="0">
                <a:solidFill>
                  <a:srgbClr val="F05A28"/>
                </a:solidFill>
                <a:latin typeface="Verdana"/>
                <a:cs typeface="Verdana"/>
              </a:rPr>
              <a:t>Automatic </a:t>
            </a:r>
            <a:r>
              <a:rPr sz="2400" spc="-25" dirty="0">
                <a:solidFill>
                  <a:srgbClr val="F05A28"/>
                </a:solidFill>
                <a:latin typeface="Verdana"/>
                <a:cs typeface="Verdana"/>
              </a:rPr>
              <a:t>enum </a:t>
            </a:r>
            <a:r>
              <a:rPr sz="2400" spc="5" dirty="0">
                <a:solidFill>
                  <a:srgbClr val="F05A28"/>
                </a:solidFill>
                <a:latin typeface="Verdana"/>
                <a:cs typeface="Verdana"/>
              </a:rPr>
              <a:t>conversion  </a:t>
            </a:r>
            <a:r>
              <a:rPr sz="2400" spc="10" dirty="0">
                <a:solidFill>
                  <a:srgbClr val="F05A28"/>
                </a:solidFill>
                <a:latin typeface="Verdana"/>
                <a:cs typeface="Verdana"/>
              </a:rPr>
              <a:t>Strongly-typed step </a:t>
            </a:r>
            <a:r>
              <a:rPr sz="2400" spc="30" dirty="0">
                <a:solidFill>
                  <a:srgbClr val="F05A28"/>
                </a:solidFill>
                <a:latin typeface="Verdana"/>
                <a:cs typeface="Verdana"/>
              </a:rPr>
              <a:t>table </a:t>
            </a:r>
            <a:r>
              <a:rPr sz="2400" spc="15" dirty="0">
                <a:solidFill>
                  <a:srgbClr val="F05A28"/>
                </a:solidFill>
                <a:latin typeface="Verdana"/>
                <a:cs typeface="Verdana"/>
              </a:rPr>
              <a:t>data  </a:t>
            </a:r>
            <a:r>
              <a:rPr sz="2400" spc="5" dirty="0">
                <a:solidFill>
                  <a:srgbClr val="F05A28"/>
                </a:solidFill>
                <a:latin typeface="Verdana"/>
                <a:cs typeface="Verdana"/>
              </a:rPr>
              <a:t>Dynamic </a:t>
            </a:r>
            <a:r>
              <a:rPr sz="2400" spc="10" dirty="0">
                <a:solidFill>
                  <a:srgbClr val="F05A28"/>
                </a:solidFill>
                <a:latin typeface="Verdana"/>
                <a:cs typeface="Verdana"/>
              </a:rPr>
              <a:t>step </a:t>
            </a:r>
            <a:r>
              <a:rPr sz="2400" spc="30" dirty="0">
                <a:solidFill>
                  <a:srgbClr val="F05A28"/>
                </a:solidFill>
                <a:latin typeface="Verdana"/>
                <a:cs typeface="Verdana"/>
              </a:rPr>
              <a:t>table </a:t>
            </a:r>
            <a:r>
              <a:rPr sz="2400" spc="15" dirty="0">
                <a:solidFill>
                  <a:srgbClr val="F05A28"/>
                </a:solidFill>
                <a:latin typeface="Verdana"/>
                <a:cs typeface="Verdana"/>
              </a:rPr>
              <a:t>data  </a:t>
            </a:r>
            <a:r>
              <a:rPr sz="2400" dirty="0">
                <a:solidFill>
                  <a:srgbClr val="F05A28"/>
                </a:solidFill>
                <a:latin typeface="Verdana"/>
                <a:cs typeface="Verdana"/>
              </a:rPr>
              <a:t>[StepArgumentTransformation]  </a:t>
            </a:r>
            <a:r>
              <a:rPr sz="2400" spc="25" dirty="0">
                <a:solidFill>
                  <a:srgbClr val="F05A28"/>
                </a:solidFill>
                <a:latin typeface="Verdana"/>
                <a:cs typeface="Verdana"/>
              </a:rPr>
              <a:t>“3 </a:t>
            </a:r>
            <a:r>
              <a:rPr sz="2400" spc="-20" dirty="0">
                <a:solidFill>
                  <a:srgbClr val="F05A28"/>
                </a:solidFill>
                <a:latin typeface="Verdana"/>
                <a:cs typeface="Verdana"/>
              </a:rPr>
              <a:t>days </a:t>
            </a:r>
            <a:r>
              <a:rPr sz="2400" spc="70" dirty="0">
                <a:solidFill>
                  <a:srgbClr val="F05A28"/>
                </a:solidFill>
                <a:latin typeface="Verdana"/>
                <a:cs typeface="Verdana"/>
              </a:rPr>
              <a:t>ago” </a:t>
            </a:r>
            <a:r>
              <a:rPr sz="2400" dirty="0">
                <a:solidFill>
                  <a:srgbClr val="F05A28"/>
                </a:solidFill>
                <a:latin typeface="Wingdings"/>
                <a:cs typeface="Wingdings"/>
              </a:rPr>
              <a:t></a:t>
            </a:r>
            <a:r>
              <a:rPr sz="2400" dirty="0">
                <a:solidFill>
                  <a:srgbClr val="F05A28"/>
                </a:solidFill>
                <a:latin typeface="Times New Roman"/>
                <a:cs typeface="Times New Roman"/>
              </a:rPr>
              <a:t> </a:t>
            </a:r>
            <a:r>
              <a:rPr sz="2400" dirty="0">
                <a:solidFill>
                  <a:srgbClr val="F05A28"/>
                </a:solidFill>
                <a:latin typeface="Verdana"/>
                <a:cs typeface="Verdana"/>
              </a:rPr>
              <a:t>DateTime  </a:t>
            </a:r>
            <a:r>
              <a:rPr sz="2400" spc="-45" dirty="0">
                <a:solidFill>
                  <a:srgbClr val="F05A28"/>
                </a:solidFill>
                <a:latin typeface="Verdana"/>
                <a:cs typeface="Verdana"/>
              </a:rPr>
              <a:t>IEnumerable&lt;Weapon&gt;</a:t>
            </a:r>
            <a:endParaRPr lang="en-IN" sz="2400" spc="-45" dirty="0">
              <a:solidFill>
                <a:srgbClr val="F05A28"/>
              </a:solidFill>
              <a:latin typeface="Verdana"/>
              <a:cs typeface="Verdana"/>
            </a:endParaRPr>
          </a:p>
          <a:p>
            <a:pPr marL="12700" marR="1106805">
              <a:lnSpc>
                <a:spcPct val="162500"/>
              </a:lnSpc>
            </a:pPr>
            <a:r>
              <a:rPr lang="en-IN" sz="2400" spc="-45" dirty="0">
                <a:solidFill>
                  <a:srgbClr val="F05A28"/>
                </a:solidFill>
                <a:latin typeface="Verdana"/>
                <a:cs typeface="Verdana"/>
              </a:rPr>
              <a:t>(need to update)</a:t>
            </a:r>
            <a:endParaRPr sz="2400" dirty="0">
              <a:latin typeface="Verdana"/>
              <a:cs typeface="Verdana"/>
            </a:endParaRPr>
          </a:p>
          <a:p>
            <a:pPr marL="12700">
              <a:lnSpc>
                <a:spcPct val="100000"/>
              </a:lnSpc>
              <a:spcBef>
                <a:spcPts val="1800"/>
              </a:spcBef>
            </a:pPr>
            <a:r>
              <a:rPr sz="2400" spc="10" dirty="0">
                <a:solidFill>
                  <a:srgbClr val="F05A28"/>
                </a:solidFill>
                <a:latin typeface="Verdana"/>
                <a:cs typeface="Verdana"/>
              </a:rPr>
              <a:t>ScenarioContext and </a:t>
            </a:r>
            <a:r>
              <a:rPr sz="2400" spc="15" dirty="0">
                <a:solidFill>
                  <a:srgbClr val="F05A28"/>
                </a:solidFill>
                <a:latin typeface="Verdana"/>
                <a:cs typeface="Verdana"/>
              </a:rPr>
              <a:t>context</a:t>
            </a:r>
            <a:r>
              <a:rPr sz="2400" spc="-375" dirty="0">
                <a:solidFill>
                  <a:srgbClr val="F05A28"/>
                </a:solidFill>
                <a:latin typeface="Verdana"/>
                <a:cs typeface="Verdana"/>
              </a:rPr>
              <a:t> </a:t>
            </a:r>
            <a:r>
              <a:rPr sz="2400" spc="10" dirty="0">
                <a:solidFill>
                  <a:srgbClr val="F05A28"/>
                </a:solidFill>
                <a:latin typeface="Verdana"/>
                <a:cs typeface="Verdana"/>
              </a:rPr>
              <a:t>injection</a:t>
            </a:r>
            <a:endParaRPr lang="en-IN" sz="2400" spc="10" dirty="0">
              <a:solidFill>
                <a:srgbClr val="F05A28"/>
              </a:solidFill>
              <a:latin typeface="Verdana"/>
              <a:cs typeface="Verdana"/>
            </a:endParaRPr>
          </a:p>
          <a:p>
            <a:pPr marL="12700">
              <a:lnSpc>
                <a:spcPct val="100000"/>
              </a:lnSpc>
              <a:spcBef>
                <a:spcPts val="1800"/>
              </a:spcBef>
            </a:pPr>
            <a:r>
              <a:rPr lang="en-US" sz="2400" spc="10" dirty="0">
                <a:solidFill>
                  <a:srgbClr val="F05A28"/>
                </a:solidFill>
                <a:latin typeface="Verdana"/>
              </a:rPr>
              <a:t>Scenario outline using examples from excel file</a:t>
            </a:r>
            <a:endParaRPr sz="2400" spc="10" dirty="0">
              <a:solidFill>
                <a:srgbClr val="F05A28"/>
              </a:solidFill>
              <a:latin typeface="Verdana"/>
            </a:endParaRPr>
          </a:p>
        </p:txBody>
      </p:sp>
      <p:sp>
        <p:nvSpPr>
          <p:cNvPr id="5" name="object 5"/>
          <p:cNvSpPr txBox="1"/>
          <p:nvPr/>
        </p:nvSpPr>
        <p:spPr>
          <a:xfrm>
            <a:off x="1227136" y="1916480"/>
            <a:ext cx="2181225" cy="574040"/>
          </a:xfrm>
          <a:prstGeom prst="rect">
            <a:avLst/>
          </a:prstGeom>
        </p:spPr>
        <p:txBody>
          <a:bodyPr vert="horz" wrap="square" lIns="0" tIns="12700" rIns="0" bIns="0" rtlCol="0">
            <a:spAutoFit/>
          </a:bodyPr>
          <a:lstStyle/>
          <a:p>
            <a:pPr marL="12700">
              <a:lnSpc>
                <a:spcPct val="100000"/>
              </a:lnSpc>
              <a:spcBef>
                <a:spcPts val="100"/>
              </a:spcBef>
            </a:pPr>
            <a:r>
              <a:rPr sz="3600" spc="-100" dirty="0">
                <a:solidFill>
                  <a:srgbClr val="FFFFFF"/>
                </a:solidFill>
                <a:latin typeface="Arial"/>
                <a:cs typeface="Arial"/>
              </a:rPr>
              <a:t>S</a:t>
            </a:r>
            <a:r>
              <a:rPr sz="3600" spc="200" dirty="0">
                <a:solidFill>
                  <a:srgbClr val="FFFFFF"/>
                </a:solidFill>
                <a:latin typeface="Arial"/>
                <a:cs typeface="Arial"/>
              </a:rPr>
              <a:t>u</a:t>
            </a:r>
            <a:r>
              <a:rPr sz="3600" spc="325" dirty="0">
                <a:solidFill>
                  <a:srgbClr val="FFFFFF"/>
                </a:solidFill>
                <a:latin typeface="Arial"/>
                <a:cs typeface="Arial"/>
              </a:rPr>
              <a:t>mma</a:t>
            </a:r>
            <a:r>
              <a:rPr sz="3600" spc="150" dirty="0">
                <a:solidFill>
                  <a:srgbClr val="FFFFFF"/>
                </a:solidFill>
                <a:latin typeface="Arial"/>
                <a:cs typeface="Arial"/>
              </a:rPr>
              <a:t>r</a:t>
            </a:r>
            <a:r>
              <a:rPr sz="3600" spc="315" dirty="0">
                <a:solidFill>
                  <a:srgbClr val="FFFFFF"/>
                </a:solidFill>
                <a:latin typeface="Arial"/>
                <a:cs typeface="Arial"/>
              </a:rPr>
              <a:t>y</a:t>
            </a:r>
            <a:endParaRPr sz="36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0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174" y="2186126"/>
            <a:ext cx="10515600" cy="1242874"/>
          </a:xfrm>
        </p:spPr>
        <p:txBody>
          <a:bodyPr>
            <a:normAutofit fontScale="90000"/>
          </a:bodyPr>
          <a:lstStyle/>
          <a:p>
            <a:r>
              <a:rPr lang="en-US" dirty="0"/>
              <a:t>Day 4  – Controlling Test Execution and Best practices</a:t>
            </a:r>
            <a:br>
              <a:rPr lang="en-IN" dirty="0"/>
            </a:br>
            <a:br>
              <a:rPr lang="en-IN" sz="1800" dirty="0">
                <a:latin typeface="Arial Black"/>
                <a:cs typeface="Arial Black"/>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he-IL" dirty="0"/>
          </a:p>
        </p:txBody>
      </p:sp>
    </p:spTree>
    <p:extLst>
      <p:ext uri="{BB962C8B-B14F-4D97-AF65-F5344CB8AC3E}">
        <p14:creationId xmlns:p14="http://schemas.microsoft.com/office/powerpoint/2010/main" val="23811619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6008"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56860" y="456120"/>
            <a:ext cx="10759751" cy="797653"/>
          </a:xfrm>
          <a:prstGeom prst="rect">
            <a:avLst/>
          </a:prstGeom>
        </p:spPr>
        <p:txBody>
          <a:bodyPr vert="horz" wrap="square" lIns="0" tIns="424179" rIns="0" bIns="0" rtlCol="0">
            <a:spAutoFit/>
          </a:bodyPr>
          <a:lstStyle/>
          <a:p>
            <a:pPr marL="4281805">
              <a:lnSpc>
                <a:spcPct val="100000"/>
              </a:lnSpc>
              <a:spcBef>
                <a:spcPts val="100"/>
              </a:spcBef>
            </a:pPr>
            <a:r>
              <a:rPr lang="en-IN" sz="2400" b="0" spc="25" dirty="0">
                <a:solidFill>
                  <a:srgbClr val="F05A28"/>
                </a:solidFill>
                <a:latin typeface="Verdana"/>
                <a:ea typeface="+mn-ea"/>
              </a:rPr>
              <a:t>Using</a:t>
            </a:r>
            <a:r>
              <a:rPr sz="2400" b="0" spc="25" dirty="0">
                <a:solidFill>
                  <a:srgbClr val="F05A28"/>
                </a:solidFill>
                <a:latin typeface="Verdana"/>
                <a:ea typeface="+mn-ea"/>
              </a:rPr>
              <a:t> @tags to execute subsets of tests</a:t>
            </a:r>
          </a:p>
        </p:txBody>
      </p:sp>
      <p:sp>
        <p:nvSpPr>
          <p:cNvPr id="4" name="object 4"/>
          <p:cNvSpPr txBox="1"/>
          <p:nvPr/>
        </p:nvSpPr>
        <p:spPr>
          <a:xfrm>
            <a:off x="5168900" y="1437741"/>
            <a:ext cx="7091524" cy="4275081"/>
          </a:xfrm>
          <a:prstGeom prst="rect">
            <a:avLst/>
          </a:prstGeom>
        </p:spPr>
        <p:txBody>
          <a:bodyPr vert="horz" wrap="square" lIns="0" tIns="12700" rIns="0" bIns="0" rtlCol="0">
            <a:spAutoFit/>
          </a:bodyPr>
          <a:lstStyle/>
          <a:p>
            <a:pPr marL="12700" marR="572135">
              <a:lnSpc>
                <a:spcPct val="100000"/>
              </a:lnSpc>
              <a:spcBef>
                <a:spcPts val="100"/>
              </a:spcBef>
            </a:pPr>
            <a:r>
              <a:rPr sz="2400" spc="25" dirty="0">
                <a:solidFill>
                  <a:srgbClr val="F05A28"/>
                </a:solidFill>
                <a:latin typeface="Verdana"/>
                <a:cs typeface="Verdana"/>
              </a:rPr>
              <a:t>Restricting </a:t>
            </a:r>
            <a:r>
              <a:rPr sz="2400" spc="10" dirty="0">
                <a:solidFill>
                  <a:srgbClr val="F05A28"/>
                </a:solidFill>
                <a:latin typeface="Verdana"/>
                <a:cs typeface="Verdana"/>
              </a:rPr>
              <a:t>step </a:t>
            </a:r>
            <a:r>
              <a:rPr sz="2400" spc="5" dirty="0">
                <a:solidFill>
                  <a:srgbClr val="F05A28"/>
                </a:solidFill>
                <a:latin typeface="Verdana"/>
                <a:cs typeface="Verdana"/>
              </a:rPr>
              <a:t>execution </a:t>
            </a:r>
            <a:r>
              <a:rPr sz="2400" spc="30" dirty="0">
                <a:solidFill>
                  <a:srgbClr val="F05A28"/>
                </a:solidFill>
                <a:latin typeface="Verdana"/>
                <a:cs typeface="Verdana"/>
              </a:rPr>
              <a:t>with</a:t>
            </a:r>
            <a:r>
              <a:rPr sz="2400" spc="-535" dirty="0">
                <a:solidFill>
                  <a:srgbClr val="F05A28"/>
                </a:solidFill>
                <a:latin typeface="Verdana"/>
                <a:cs typeface="Verdana"/>
              </a:rPr>
              <a:t> </a:t>
            </a:r>
            <a:r>
              <a:rPr sz="2400" spc="65" dirty="0">
                <a:solidFill>
                  <a:srgbClr val="F05A28"/>
                </a:solidFill>
                <a:latin typeface="Verdana"/>
                <a:cs typeface="Verdana"/>
              </a:rPr>
              <a:t>scoped  </a:t>
            </a:r>
            <a:r>
              <a:rPr sz="2400" spc="30" dirty="0">
                <a:solidFill>
                  <a:srgbClr val="F05A28"/>
                </a:solidFill>
                <a:latin typeface="Verdana"/>
                <a:cs typeface="Verdana"/>
              </a:rPr>
              <a:t>bindings</a:t>
            </a:r>
            <a:endParaRPr sz="2400" dirty="0">
              <a:latin typeface="Verdana"/>
              <a:cs typeface="Verdana"/>
            </a:endParaRPr>
          </a:p>
          <a:p>
            <a:pPr marL="12700">
              <a:lnSpc>
                <a:spcPct val="100000"/>
              </a:lnSpc>
              <a:spcBef>
                <a:spcPts val="1800"/>
              </a:spcBef>
            </a:pPr>
            <a:r>
              <a:rPr sz="2400" spc="55" dirty="0">
                <a:solidFill>
                  <a:srgbClr val="F05A28"/>
                </a:solidFill>
                <a:latin typeface="Verdana"/>
                <a:cs typeface="Verdana"/>
              </a:rPr>
              <a:t>Scoped </a:t>
            </a:r>
            <a:r>
              <a:rPr sz="2400" spc="45" dirty="0">
                <a:solidFill>
                  <a:srgbClr val="F05A28"/>
                </a:solidFill>
                <a:latin typeface="Verdana"/>
                <a:cs typeface="Verdana"/>
              </a:rPr>
              <a:t>binding</a:t>
            </a:r>
            <a:r>
              <a:rPr sz="2400" spc="-260" dirty="0">
                <a:solidFill>
                  <a:srgbClr val="F05A28"/>
                </a:solidFill>
                <a:latin typeface="Verdana"/>
                <a:cs typeface="Verdana"/>
              </a:rPr>
              <a:t> </a:t>
            </a:r>
            <a:r>
              <a:rPr sz="2400" spc="-15" dirty="0">
                <a:solidFill>
                  <a:srgbClr val="F05A28"/>
                </a:solidFill>
                <a:latin typeface="Verdana"/>
                <a:cs typeface="Verdana"/>
              </a:rPr>
              <a:t>rules</a:t>
            </a:r>
            <a:endParaRPr sz="2400" dirty="0">
              <a:latin typeface="Verdana"/>
              <a:cs typeface="Verdana"/>
            </a:endParaRPr>
          </a:p>
          <a:p>
            <a:pPr marL="12700" marR="5080">
              <a:lnSpc>
                <a:spcPct val="162500"/>
              </a:lnSpc>
            </a:pPr>
            <a:r>
              <a:rPr sz="2400" spc="55" dirty="0">
                <a:solidFill>
                  <a:srgbClr val="F05A28"/>
                </a:solidFill>
                <a:latin typeface="Verdana"/>
                <a:cs typeface="Verdana"/>
              </a:rPr>
              <a:t>Scoped </a:t>
            </a:r>
            <a:r>
              <a:rPr sz="2400" spc="30" dirty="0">
                <a:solidFill>
                  <a:srgbClr val="F05A28"/>
                </a:solidFill>
                <a:latin typeface="Verdana"/>
                <a:cs typeface="Verdana"/>
              </a:rPr>
              <a:t>bindings </a:t>
            </a:r>
            <a:r>
              <a:rPr sz="2400" spc="35" dirty="0">
                <a:solidFill>
                  <a:srgbClr val="F05A28"/>
                </a:solidFill>
                <a:latin typeface="Verdana"/>
                <a:cs typeface="Verdana"/>
              </a:rPr>
              <a:t>for </a:t>
            </a:r>
            <a:r>
              <a:rPr sz="2400" spc="-20" dirty="0">
                <a:solidFill>
                  <a:srgbClr val="F05A28"/>
                </a:solidFill>
                <a:latin typeface="Verdana"/>
                <a:cs typeface="Verdana"/>
              </a:rPr>
              <a:t>team </a:t>
            </a:r>
            <a:r>
              <a:rPr sz="2400" spc="40" dirty="0">
                <a:solidFill>
                  <a:srgbClr val="F05A28"/>
                </a:solidFill>
                <a:latin typeface="Verdana"/>
                <a:cs typeface="Verdana"/>
              </a:rPr>
              <a:t>workflow </a:t>
            </a:r>
            <a:endParaRPr lang="en-IN" sz="2400" spc="40" dirty="0">
              <a:solidFill>
                <a:srgbClr val="F05A28"/>
              </a:solidFill>
              <a:latin typeface="Verdana"/>
              <a:cs typeface="Verdana"/>
            </a:endParaRPr>
          </a:p>
          <a:p>
            <a:pPr marL="12700" marR="5080">
              <a:lnSpc>
                <a:spcPct val="162500"/>
              </a:lnSpc>
            </a:pPr>
            <a:r>
              <a:rPr lang="en-US" sz="2400" spc="40" dirty="0">
                <a:solidFill>
                  <a:srgbClr val="F05A28"/>
                </a:solidFill>
                <a:latin typeface="Verdana"/>
                <a:cs typeface="Verdana"/>
              </a:rPr>
              <a:t>Overview of Hooks </a:t>
            </a:r>
          </a:p>
          <a:p>
            <a:pPr marL="12700" marR="5080">
              <a:lnSpc>
                <a:spcPct val="162500"/>
              </a:lnSpc>
            </a:pPr>
            <a:r>
              <a:rPr lang="en-US" sz="2400" spc="40" dirty="0">
                <a:solidFill>
                  <a:srgbClr val="F05A28"/>
                </a:solidFill>
                <a:latin typeface="Verdana"/>
                <a:cs typeface="Verdana"/>
              </a:rPr>
              <a:t>	</a:t>
            </a:r>
            <a:r>
              <a:rPr lang="en-US" sz="1600" spc="40" dirty="0">
                <a:solidFill>
                  <a:srgbClr val="F05A28"/>
                </a:solidFill>
                <a:latin typeface="Verdana"/>
                <a:cs typeface="Verdana"/>
              </a:rPr>
              <a:t>Executing Code Before and After Every Scenario</a:t>
            </a:r>
            <a:endParaRPr lang="en-US" sz="2400" spc="40" dirty="0">
              <a:solidFill>
                <a:srgbClr val="F05A28"/>
              </a:solidFill>
              <a:latin typeface="Verdana"/>
              <a:cs typeface="Verdana"/>
            </a:endParaRPr>
          </a:p>
          <a:p>
            <a:pPr marL="12700" marR="5080">
              <a:lnSpc>
                <a:spcPct val="162500"/>
              </a:lnSpc>
            </a:pPr>
            <a:r>
              <a:rPr lang="en-US" sz="2400" spc="40" dirty="0">
                <a:solidFill>
                  <a:srgbClr val="F05A28"/>
                </a:solidFill>
                <a:latin typeface="Verdana"/>
                <a:cs typeface="Verdana"/>
              </a:rPr>
              <a:t>	</a:t>
            </a:r>
            <a:r>
              <a:rPr lang="en-US" sz="1600" spc="40" dirty="0">
                <a:solidFill>
                  <a:srgbClr val="F05A28"/>
                </a:solidFill>
                <a:latin typeface="Verdana"/>
                <a:cs typeface="Verdana"/>
              </a:rPr>
              <a:t>Hook Execution Ordering</a:t>
            </a:r>
            <a:r>
              <a:rPr lang="en-US" sz="2400" spc="40" dirty="0">
                <a:solidFill>
                  <a:srgbClr val="F05A28"/>
                </a:solidFill>
                <a:latin typeface="Verdana"/>
                <a:cs typeface="Verdana"/>
              </a:rPr>
              <a:t>	</a:t>
            </a:r>
            <a:endParaRPr lang="en-IN" sz="2400" spc="40" dirty="0">
              <a:solidFill>
                <a:srgbClr val="F05A28"/>
              </a:solidFill>
              <a:latin typeface="Verdana"/>
              <a:cs typeface="Verdana"/>
            </a:endParaRPr>
          </a:p>
          <a:p>
            <a:pPr marL="12700" marR="5080">
              <a:lnSpc>
                <a:spcPct val="162500"/>
              </a:lnSpc>
            </a:pPr>
            <a:r>
              <a:rPr lang="en-IN" sz="2400" spc="10" dirty="0">
                <a:solidFill>
                  <a:srgbClr val="F05A28"/>
                </a:solidFill>
                <a:latin typeface="Verdana"/>
                <a:cs typeface="Verdana"/>
              </a:rPr>
              <a:t>	</a:t>
            </a:r>
            <a:r>
              <a:rPr sz="1600" spc="10" dirty="0">
                <a:solidFill>
                  <a:srgbClr val="F05A28"/>
                </a:solidFill>
                <a:latin typeface="Verdana"/>
                <a:cs typeface="Verdana"/>
              </a:rPr>
              <a:t>Running </a:t>
            </a:r>
            <a:r>
              <a:rPr sz="1600" spc="30" dirty="0">
                <a:solidFill>
                  <a:srgbClr val="F05A28"/>
                </a:solidFill>
                <a:latin typeface="Verdana"/>
                <a:cs typeface="Verdana"/>
              </a:rPr>
              <a:t>additional </a:t>
            </a:r>
            <a:r>
              <a:rPr sz="1600" spc="80" dirty="0">
                <a:solidFill>
                  <a:srgbClr val="F05A28"/>
                </a:solidFill>
                <a:latin typeface="Verdana"/>
                <a:cs typeface="Verdana"/>
              </a:rPr>
              <a:t>code </a:t>
            </a:r>
            <a:r>
              <a:rPr sz="1600" spc="30" dirty="0">
                <a:solidFill>
                  <a:srgbClr val="F05A28"/>
                </a:solidFill>
                <a:latin typeface="Verdana"/>
                <a:cs typeface="Verdana"/>
              </a:rPr>
              <a:t>with </a:t>
            </a:r>
            <a:r>
              <a:rPr sz="1600" spc="20" dirty="0">
                <a:solidFill>
                  <a:srgbClr val="F05A28"/>
                </a:solidFill>
                <a:latin typeface="Verdana"/>
                <a:cs typeface="Verdana"/>
              </a:rPr>
              <a:t>hooks</a:t>
            </a:r>
            <a:endParaRPr sz="2400" dirty="0">
              <a:latin typeface="Verdana"/>
              <a:cs typeface="Verdana"/>
            </a:endParaRPr>
          </a:p>
        </p:txBody>
      </p:sp>
      <p:sp>
        <p:nvSpPr>
          <p:cNvPr id="5" name="object 5"/>
          <p:cNvSpPr txBox="1"/>
          <p:nvPr/>
        </p:nvSpPr>
        <p:spPr>
          <a:xfrm>
            <a:off x="1243898" y="1916480"/>
            <a:ext cx="214757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Verdana"/>
                <a:cs typeface="Verdana"/>
              </a:rPr>
              <a:t>Overview</a:t>
            </a:r>
            <a:endParaRPr sz="3600">
              <a:latin typeface="Verdana"/>
              <a:cs typeface="Verdana"/>
            </a:endParaRPr>
          </a:p>
        </p:txBody>
      </p:sp>
    </p:spTree>
  </p:cSld>
  <p:clrMapOvr>
    <a:masterClrMapping/>
  </p:clrMapOvr>
</p:sld>
</file>

<file path=ppt/theme/theme1.xml><?xml version="1.0" encoding="utf-8"?>
<a:theme xmlns:a="http://schemas.openxmlformats.org/drawingml/2006/main" name="CodeValue">
  <a:themeElements>
    <a:clrScheme name="Code Value">
      <a:dk1>
        <a:srgbClr val="66747C"/>
      </a:dk1>
      <a:lt1>
        <a:srgbClr val="FFFFFF"/>
      </a:lt1>
      <a:dk2>
        <a:srgbClr val="353839"/>
      </a:dk2>
      <a:lt2>
        <a:srgbClr val="FFFFFF"/>
      </a:lt2>
      <a:accent1>
        <a:srgbClr val="509EC3"/>
      </a:accent1>
      <a:accent2>
        <a:srgbClr val="66747C"/>
      </a:accent2>
      <a:accent3>
        <a:srgbClr val="92D050"/>
      </a:accent3>
      <a:accent4>
        <a:srgbClr val="954F72"/>
      </a:accent4>
      <a:accent5>
        <a:srgbClr val="235066"/>
      </a:accent5>
      <a:accent6>
        <a:srgbClr val="D8D8D8"/>
      </a:accent6>
      <a:hlink>
        <a:srgbClr val="509EC3"/>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Value" id="{AFF8A413-6798-49ED-BCAE-FAFA81BC9853}" vid="{3BC11452-7CE9-4B0F-814D-843A66C9F0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CodeValue</Template>
  <TotalTime>18941</TotalTime>
  <Words>4154</Words>
  <Application>Microsoft Office PowerPoint</Application>
  <PresentationFormat>Widescreen</PresentationFormat>
  <Paragraphs>697</Paragraphs>
  <Slides>117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117</vt:i4>
      </vt:variant>
    </vt:vector>
  </HeadingPairs>
  <TitlesOfParts>
    <vt:vector size="128" baseType="lpstr">
      <vt:lpstr>Arial</vt:lpstr>
      <vt:lpstr>Arial Black</vt:lpstr>
      <vt:lpstr>Calibri</vt:lpstr>
      <vt:lpstr>Consolas</vt:lpstr>
      <vt:lpstr>Courier New</vt:lpstr>
      <vt:lpstr>myriad-pro</vt:lpstr>
      <vt:lpstr>open sans</vt:lpstr>
      <vt:lpstr>Times New Roman</vt:lpstr>
      <vt:lpstr>Verdana</vt:lpstr>
      <vt:lpstr>Wingdings</vt:lpstr>
      <vt:lpstr>CodeValue</vt:lpstr>
      <vt:lpstr>Introduction to BDD  using Specflow</vt:lpstr>
      <vt:lpstr>Course Overview</vt:lpstr>
      <vt:lpstr>  Section1 - BDD - An Introduction</vt:lpstr>
      <vt:lpstr>Test Driven Development (TDD)  </vt:lpstr>
      <vt:lpstr>Test Driven Development (TDD) Contd..  </vt:lpstr>
      <vt:lpstr> Benefits of TDD  </vt:lpstr>
      <vt:lpstr> Drawbacks of TDD  </vt:lpstr>
      <vt:lpstr>Model Driven Development (MDD)  </vt:lpstr>
      <vt:lpstr> Benefits of MDD  </vt:lpstr>
      <vt:lpstr> Drawbacks of MDD  </vt:lpstr>
      <vt:lpstr>Behaviour Driven Development  (BDD)  </vt:lpstr>
      <vt:lpstr> Wrong Perception </vt:lpstr>
      <vt:lpstr>Behaviour Driven Development (BDD)</vt:lpstr>
      <vt:lpstr> Features of BDD  </vt:lpstr>
      <vt:lpstr> Acceptance Test Driven Development (ATDD)  </vt:lpstr>
      <vt:lpstr> Key Differences: TDD vs BDD vs ATDD  </vt:lpstr>
      <vt:lpstr>Section2 – BDD Implementation with Specflow  </vt:lpstr>
      <vt:lpstr>PowerPoint Presentation</vt:lpstr>
      <vt:lpstr>Business readable automated tests</vt:lpstr>
      <vt:lpstr>Why Business Readable Automated Tests?</vt:lpstr>
      <vt:lpstr>PowerPoint Presentation</vt:lpstr>
      <vt:lpstr>PowerPoint Presentation</vt:lpstr>
      <vt:lpstr>PowerPoint Presentation</vt:lpstr>
      <vt:lpstr>Types of Automated Tests</vt:lpstr>
      <vt:lpstr>PowerPoint Presentation</vt:lpstr>
      <vt:lpstr>PowerPoint Presentation</vt:lpstr>
      <vt:lpstr>Example Workflow</vt:lpstr>
      <vt:lpstr>PowerPoint Presentation</vt:lpstr>
      <vt:lpstr>PowerPoint Presentation</vt:lpstr>
      <vt:lpstr>PowerPoint Presentation</vt:lpstr>
      <vt:lpstr>High Level SpecFlow Overview</vt:lpstr>
      <vt:lpstr>PowerPoint Presentation</vt:lpstr>
      <vt:lpstr>PowerPoint Presentation</vt:lpstr>
      <vt:lpstr>Section3 – Specflow fundamentals  </vt:lpstr>
      <vt:lpstr>Feature headers</vt:lpstr>
      <vt:lpstr>Feature File Structure</vt:lpstr>
      <vt:lpstr>PowerPoint Presentation</vt:lpstr>
      <vt:lpstr>PowerPoint Presentation</vt:lpstr>
      <vt:lpstr>Writing Feature Headers</vt:lpstr>
      <vt:lpstr>PowerPoint Presentation</vt:lpstr>
      <vt:lpstr>PowerPoint Presentation</vt:lpstr>
      <vt:lpstr>Gherkin Steps</vt:lpstr>
      <vt:lpstr>Scenario: Credit card should be active after creation Given I have a credit card When credit card limit is 50000 USD</vt:lpstr>
      <vt:lpstr>Scenario: Credit card should be active after creation Given I have a credit card When credit card limit is 50000 USD</vt:lpstr>
      <vt:lpstr>Scenario: Credit card should be active after creation Given I have a credit card  And credit card limit is 50000 USD</vt:lpstr>
      <vt:lpstr>Scenario: Starting health</vt:lpstr>
      <vt:lpstr>@health @fighting Scenario: Starting health</vt:lpstr>
      <vt:lpstr>@health @fighting Scenario: Starting health</vt:lpstr>
      <vt:lpstr>Step Definition Code</vt:lpstr>
      <vt:lpstr>Step Definition Binding Styles</vt:lpstr>
      <vt:lpstr>Underscore Step Binding Style</vt:lpstr>
      <vt:lpstr>Pascal Case Step Binding Style</vt:lpstr>
      <vt:lpstr>Regular Expression Step Binding Style</vt:lpstr>
      <vt:lpstr>Regular Expression Step Binding Style</vt:lpstr>
      <vt:lpstr>Set up Specflow in Visual studio 2019  </vt:lpstr>
      <vt:lpstr>Installation Overview</vt:lpstr>
      <vt:lpstr>Demo</vt:lpstr>
      <vt:lpstr>Demo</vt:lpstr>
      <vt:lpstr>Practical  1. Set Up Specflow project    2. Writing a new calculator scenario</vt:lpstr>
      <vt:lpstr>PowerPoint Presentation</vt:lpstr>
      <vt:lpstr>Feature headers (“who”, “what”, “why”) Scenario steps (“given”, “when”, “then”)  #Comments and @tags in feature files</vt:lpstr>
      <vt:lpstr>Day 2  – Specflow fundamentals Writing  Basic SpecFlow Tests   </vt:lpstr>
      <vt:lpstr>Initial demo sample production code Create the first scenario Implement the test automation code Running and debugging test scenarios  Adding additional scenarios Add some deliberate duplication   Reviewing maintainability Scenario outline using examples</vt:lpstr>
      <vt:lpstr>Demo</vt:lpstr>
      <vt:lpstr>PowerPoint Presentation</vt:lpstr>
      <vt:lpstr>Demo</vt:lpstr>
      <vt:lpstr>Practical  1. Writing a new Scenario Scenario : Credit card should become active after the creation    </vt:lpstr>
      <vt:lpstr>Demo</vt:lpstr>
      <vt:lpstr>    Practical  1. Generate step definition  2. Dev Code linking 3. Debug and Execute the newly added scenarios     </vt:lpstr>
      <vt:lpstr>Demo</vt:lpstr>
      <vt:lpstr>     Practical  1. Shared steps and Parameters 2. Using ‘AND’ keyword     </vt:lpstr>
      <vt:lpstr>Scenario Outlines</vt:lpstr>
      <vt:lpstr>PowerPoint Presentation</vt:lpstr>
      <vt:lpstr>Introducing Scenario Outlines</vt:lpstr>
      <vt:lpstr>     Practical  1. Scenario outline with Examples     </vt:lpstr>
      <vt:lpstr>PowerPoint Presentation</vt:lpstr>
      <vt:lpstr>     Practical  1. Scenario steps with Excel      </vt:lpstr>
      <vt:lpstr>Saw initial Credit card class</vt:lpstr>
      <vt:lpstr>PowerPoint Presentation</vt:lpstr>
      <vt:lpstr>Day 3  – Specflow Advanced    </vt:lpstr>
      <vt:lpstr>Step argument conversion - Implicit</vt:lpstr>
      <vt:lpstr>When I take 100 damage</vt:lpstr>
      <vt:lpstr>Step Argument Conversion Precedence</vt:lpstr>
      <vt:lpstr>PowerPoint Presentation</vt:lpstr>
      <vt:lpstr>Demo</vt:lpstr>
      <vt:lpstr>Demo</vt:lpstr>
      <vt:lpstr>     Practical  1. Implicit data conversion     </vt:lpstr>
      <vt:lpstr>Demo</vt:lpstr>
      <vt:lpstr>     Practical  1. Step table data conversion     </vt:lpstr>
      <vt:lpstr>Demo</vt:lpstr>
      <vt:lpstr>     Practical  1. Dynamic step table data conversion     </vt:lpstr>
      <vt:lpstr>Demo</vt:lpstr>
      <vt:lpstr>     Practical  1. Step argument conversion with Dynamic set     </vt:lpstr>
      <vt:lpstr>PowerPoint Presentation</vt:lpstr>
      <vt:lpstr>     Practical  1. Implement the Context injection in the current code     </vt:lpstr>
      <vt:lpstr>Step argument conversion</vt:lpstr>
      <vt:lpstr>PowerPoint Presentation</vt:lpstr>
      <vt:lpstr>Day 4  – Controlling Test Execution and Best practices    </vt:lpstr>
      <vt:lpstr>Using @tags to execute subsets of tests</vt:lpstr>
      <vt:lpstr>PowerPoint Presentation</vt:lpstr>
      <vt:lpstr>Demo</vt:lpstr>
      <vt:lpstr>[Scope(Tag="elf", Feature="PlayerCharacter",  Scenario="Health reduction")]</vt:lpstr>
      <vt:lpstr>Multiple Matches</vt:lpstr>
      <vt:lpstr>PowerPoint Presentation</vt:lpstr>
      <vt:lpstr>     Practical  1. Need to update     </vt:lpstr>
      <vt:lpstr>PowerPoint Presentation</vt:lpstr>
      <vt:lpstr>Overview of Hooks</vt:lpstr>
      <vt:lpstr>Hooks Attributes</vt:lpstr>
      <vt:lpstr>Demo</vt:lpstr>
      <vt:lpstr>[BeforeScenario]</vt:lpstr>
      <vt:lpstr>PowerPoint Presentation</vt:lpstr>
      <vt:lpstr>Scenario Backgrounds and [BeforeScenario]</vt:lpstr>
      <vt:lpstr>     Practical  1. Hooks -Need to update     </vt:lpstr>
      <vt:lpstr>   Practical(need to update) Feature file and scenario creation on IMS and Cam     </vt:lpstr>
      <vt:lpstr>Using @tags to execute subsets of tests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 FLiess</dc:creator>
  <cp:keywords>Azure</cp:keywords>
  <cp:lastModifiedBy>yasharth bhatt</cp:lastModifiedBy>
  <cp:revision>451</cp:revision>
  <dcterms:created xsi:type="dcterms:W3CDTF">2015-01-20T09:00:52Z</dcterms:created>
  <dcterms:modified xsi:type="dcterms:W3CDTF">2021-09-24T08:27:42Z</dcterms:modified>
</cp:coreProperties>
</file>