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-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E246-1EA1-4978-ADB8-D8ECF56FFD9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6B0A-6D93-41C8-A32E-FD8E6B2D7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9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E246-1EA1-4978-ADB8-D8ECF56FFD9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6B0A-6D93-41C8-A32E-FD8E6B2D7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E246-1EA1-4978-ADB8-D8ECF56FFD9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6B0A-6D93-41C8-A32E-FD8E6B2D7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2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E246-1EA1-4978-ADB8-D8ECF56FFD9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6B0A-6D93-41C8-A32E-FD8E6B2D7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E246-1EA1-4978-ADB8-D8ECF56FFD9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6B0A-6D93-41C8-A32E-FD8E6B2D7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4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E246-1EA1-4978-ADB8-D8ECF56FFD9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6B0A-6D93-41C8-A32E-FD8E6B2D7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E246-1EA1-4978-ADB8-D8ECF56FFD9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6B0A-6D93-41C8-A32E-FD8E6B2D7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9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E246-1EA1-4978-ADB8-D8ECF56FFD9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6B0A-6D93-41C8-A32E-FD8E6B2D7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E246-1EA1-4978-ADB8-D8ECF56FFD9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6B0A-6D93-41C8-A32E-FD8E6B2D7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4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E246-1EA1-4978-ADB8-D8ECF56FFD9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6B0A-6D93-41C8-A32E-FD8E6B2D7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6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E246-1EA1-4978-ADB8-D8ECF56FFD9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6B0A-6D93-41C8-A32E-FD8E6B2D7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E246-1EA1-4978-ADB8-D8ECF56FFD9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6B0A-6D93-41C8-A32E-FD8E6B2D7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alendario_mexica#cite_note-4" TargetMode="External"/><Relationship Id="rId2" Type="http://schemas.openxmlformats.org/officeDocument/2006/relationships/hyperlink" Target="https://es.wikipedia.org/wiki/Tonalpohuall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0362" y="2306460"/>
            <a:ext cx="97500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Los días se agrupan de dos maneras, dependiendo la cuenta que se lleve. Para la cuenta anual, se agrupa en veintenas (</a:t>
            </a:r>
            <a:r>
              <a:rPr lang="es-ES" b="0" i="1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cempohualilhuitl</a:t>
            </a:r>
            <a:r>
              <a:rPr lang="es-E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formando así el ciclo de las fiestas, las </a:t>
            </a:r>
            <a:r>
              <a:rPr lang="es-ES" b="0" i="1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cempohuallapohualli</a:t>
            </a:r>
            <a:r>
              <a:rPr lang="es-E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El resultado es que el año tiene 18 veintenas, a las cuales se les agregan cinco días para acercarse a la duración astronómica de 365 días. </a:t>
            </a:r>
          </a:p>
          <a:p>
            <a:endParaRPr lang="es-E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s-E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Para la cuenta de los destinos (</a:t>
            </a:r>
            <a:r>
              <a:rPr lang="es-ES" b="0" i="1" u="none" strike="noStrike" dirty="0" err="1" smtClean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Tonalpohualli"/>
              </a:rPr>
              <a:t>tonalpohualli</a:t>
            </a:r>
            <a:r>
              <a:rPr lang="es-E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se agrupan en trecenas (</a:t>
            </a:r>
            <a:r>
              <a:rPr lang="es-ES" b="0" i="1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mahtlaquilhuitl</a:t>
            </a:r>
            <a:r>
              <a:rPr lang="es-ES" b="0" i="1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1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omeyilhuitl</a:t>
            </a:r>
            <a:r>
              <a:rPr lang="es-E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  <a:r>
              <a:rPr lang="es-ES" b="0" i="0" u="none" strike="noStrike" baseline="30000" dirty="0" smtClean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4</a:t>
            </a:r>
            <a:r>
              <a:rPr lang="es-E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​ El resultado es la secuencia de 20 grupos de trece días.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34" y="357352"/>
            <a:ext cx="6251861" cy="61217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772454">
            <a:off x="4063814" y="1980920"/>
            <a:ext cx="3162300" cy="30575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9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65775">
            <a:off x="1026226" y="749899"/>
            <a:ext cx="6251861" cy="61217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50" b="97508" l="2711" r="94880">
                        <a14:foregroundMark x1="31024" y1="94393" x2="45783" y2="97508"/>
                        <a14:foregroundMark x1="12651" y1="79751" x2="25000" y2="91277"/>
                        <a14:foregroundMark x1="3313" y1="58879" x2="9036" y2="75078"/>
                        <a14:foregroundMark x1="44578" y1="74143" x2="49096" y2="74455"/>
                        <a14:foregroundMark x1="47590" y1="74143" x2="53614" y2="73520"/>
                        <a14:foregroundMark x1="51506" y1="74143" x2="65964" y2="68224"/>
                        <a14:foregroundMark x1="67169" y1="66044" x2="74096" y2="53271"/>
                        <a14:foregroundMark x1="72892" y1="53271" x2="72892" y2="43925"/>
                        <a14:foregroundMark x1="53916" y1="95327" x2="62651" y2="92212"/>
                        <a14:foregroundMark x1="85843" y1="72274" x2="88554" y2="67290"/>
                        <a14:foregroundMark x1="87952" y1="71340" x2="92470" y2="59502"/>
                        <a14:foregroundMark x1="81928" y1="80062" x2="75000" y2="85981"/>
                        <a14:foregroundMark x1="90663" y1="51090" x2="90361" y2="39252"/>
                        <a14:foregroundMark x1="89157" y1="29907" x2="81627" y2="18692"/>
                        <a14:foregroundMark x1="74699" y1="13396" x2="63554" y2="7165"/>
                        <a14:foregroundMark x1="55120" y1="4050" x2="41867" y2="4984"/>
                        <a14:foregroundMark x1="34639" y1="6854" x2="21386" y2="12773"/>
                        <a14:foregroundMark x1="17470" y1="17445" x2="8133" y2="30218"/>
                        <a14:foregroundMark x1="6627" y1="36449" x2="4518" y2="51713"/>
                        <a14:foregroundMark x1="42169" y1="73832" x2="36145" y2="69470"/>
                        <a14:foregroundMark x1="34036" y1="68536" x2="29518" y2="62305"/>
                        <a14:foregroundMark x1="28313" y1="60748" x2="25904" y2="54829"/>
                        <a14:foregroundMark x1="71988" y1="43302" x2="66566" y2="31776"/>
                        <a14:foregroundMark x1="65964" y1="31153" x2="54217" y2="25857"/>
                        <a14:foregroundMark x1="53012" y1="25545" x2="38554" y2="27103"/>
                        <a14:foregroundMark x1="24699" y1="79751" x2="31325" y2="73209"/>
                        <a14:foregroundMark x1="26807" y1="74143" x2="26205" y2="73832"/>
                        <a14:foregroundMark x1="21084" y1="60748" x2="13253" y2="62928"/>
                        <a14:foregroundMark x1="41867" y1="88785" x2="44277" y2="76947"/>
                        <a14:foregroundMark x1="25301" y1="52648" x2="25602" y2="47352"/>
                        <a14:foregroundMark x1="61145" y1="88162" x2="58735" y2="76636"/>
                        <a14:foregroundMark x1="77410" y1="77882" x2="69277" y2="69782"/>
                        <a14:foregroundMark x1="85843" y1="64486" x2="74699" y2="60436"/>
                        <a14:foregroundMark x1="86747" y1="61994" x2="76205" y2="57944"/>
                        <a14:foregroundMark x1="25904" y1="45483" x2="30723" y2="34891"/>
                        <a14:foregroundMark x1="88253" y1="43614" x2="76807" y2="45483"/>
                        <a14:foregroundMark x1="88554" y1="41745" x2="76807" y2="42991"/>
                        <a14:foregroundMark x1="81627" y1="25857" x2="71988" y2="33022"/>
                        <a14:foregroundMark x1="80120" y1="23988" x2="70482" y2="31153"/>
                        <a14:foregroundMark x1="68072" y1="13396" x2="61747" y2="24611"/>
                        <a14:foregroundMark x1="65964" y1="12461" x2="60241" y2="23364"/>
                        <a14:foregroundMark x1="83133" y1="47352" x2="82530" y2="47664"/>
                        <a14:foregroundMark x1="79819" y1="29907" x2="78916" y2="31153"/>
                        <a14:foregroundMark x1="77410" y1="31464" x2="76205" y2="33333"/>
                        <a14:foregroundMark x1="69277" y1="16511" x2="68976" y2="18069"/>
                        <a14:foregroundMark x1="68373" y1="19938" x2="66867" y2="20872"/>
                        <a14:foregroundMark x1="66566" y1="22430" x2="65060" y2="23676"/>
                        <a14:foregroundMark x1="75602" y1="80062" x2="74398" y2="78816"/>
                        <a14:foregroundMark x1="73193" y1="77570" x2="71988" y2="76012"/>
                        <a14:foregroundMark x1="71084" y1="75078" x2="70181" y2="73832"/>
                        <a14:foregroundMark x1="68675" y1="72274" x2="67771" y2="71340"/>
                        <a14:foregroundMark x1="58434" y1="86916" x2="57831" y2="85981"/>
                        <a14:foregroundMark x1="58133" y1="83489" x2="56627" y2="82243"/>
                        <a14:foregroundMark x1="57229" y1="80374" x2="56024" y2="78816"/>
                        <a14:foregroundMark x1="40361" y1="84735" x2="39759" y2="83178"/>
                        <a14:foregroundMark x1="41265" y1="81308" x2="40663" y2="79751"/>
                        <a14:foregroundMark x1="22590" y1="46106" x2="20482" y2="46417"/>
                        <a14:foregroundMark x1="18976" y1="45483" x2="16867" y2="45794"/>
                        <a14:foregroundMark x1="15060" y1="45171" x2="12952" y2="45794"/>
                        <a14:foregroundMark x1="11446" y1="44860" x2="9639" y2="45171"/>
                        <a14:foregroundMark x1="25301" y1="32710" x2="23795" y2="31153"/>
                        <a14:foregroundMark x1="21687" y1="30841" x2="20783" y2="28972"/>
                        <a14:foregroundMark x1="18976" y1="28660" x2="17771" y2="26791"/>
                        <a14:foregroundMark x1="34940" y1="21184" x2="34940" y2="21184"/>
                        <a14:foregroundMark x1="32530" y1="18069" x2="31325" y2="16822"/>
                        <a14:foregroundMark x1="49699" y1="14953" x2="48193" y2="16199"/>
                        <a14:foregroundMark x1="47289" y1="17134" x2="50000" y2="18069"/>
                        <a14:foregroundMark x1="94880" y1="49221" x2="92470" y2="43302"/>
                        <a14:foregroundMark x1="86747" y1="57632" x2="80120" y2="56386"/>
                        <a14:foregroundMark x1="83434" y1="69159" x2="75904" y2="64486"/>
                        <a14:foregroundMark x1="74699" y1="64486" x2="74699" y2="64486"/>
                        <a14:foregroundMark x1="77410" y1="55452" x2="77410" y2="55452"/>
                        <a14:foregroundMark x1="77410" y1="55452" x2="77410" y2="55452"/>
                        <a14:foregroundMark x1="87048" y1="63863" x2="87048" y2="63863"/>
                        <a14:foregroundMark x1="87048" y1="63863" x2="87048" y2="63863"/>
                        <a14:foregroundMark x1="73795" y1="69470" x2="73795" y2="69470"/>
                        <a14:foregroundMark x1="73795" y1="69470" x2="73795" y2="69470"/>
                        <a14:foregroundMark x1="67771" y1="78193" x2="67771" y2="78193"/>
                        <a14:foregroundMark x1="67771" y1="78193" x2="67771" y2="78193"/>
                        <a14:foregroundMark x1="69578" y1="82555" x2="68976" y2="79751"/>
                        <a14:foregroundMark x1="72590" y1="79751" x2="72590" y2="79751"/>
                        <a14:foregroundMark x1="72590" y1="80062" x2="72590" y2="80062"/>
                        <a14:foregroundMark x1="69277" y1="78505" x2="69277" y2="78505"/>
                        <a14:foregroundMark x1="69277" y1="78505" x2="69277" y2="78505"/>
                        <a14:foregroundMark x1="48494" y1="80997" x2="48494" y2="80997"/>
                        <a14:foregroundMark x1="52410" y1="83801" x2="52410" y2="83801"/>
                        <a14:foregroundMark x1="52410" y1="83801" x2="52410" y2="83801"/>
                        <a14:foregroundMark x1="52410" y1="83801" x2="52410" y2="83801"/>
                        <a14:foregroundMark x1="52711" y1="87227" x2="52108" y2="80374"/>
                        <a14:foregroundMark x1="45181" y1="87539" x2="46988" y2="79128"/>
                        <a14:foregroundMark x1="35542" y1="83801" x2="38253" y2="77259"/>
                        <a14:foregroundMark x1="28313" y1="79751" x2="32229" y2="73520"/>
                        <a14:foregroundMark x1="21988" y1="73209" x2="26506" y2="69470"/>
                        <a14:foregroundMark x1="16265" y1="67913" x2="21988" y2="616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956690">
            <a:off x="1847556" y="2094600"/>
            <a:ext cx="3387337" cy="327510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Rectángulo redondeado 1"/>
          <p:cNvSpPr/>
          <p:nvPr/>
        </p:nvSpPr>
        <p:spPr>
          <a:xfrm rot="5400000">
            <a:off x="930871" y="2455978"/>
            <a:ext cx="946296" cy="2552354"/>
          </a:xfrm>
          <a:prstGeom prst="roundRect">
            <a:avLst/>
          </a:prstGeom>
          <a:solidFill>
            <a:srgbClr val="92D050">
              <a:tint val="66000"/>
              <a:satMod val="160000"/>
              <a:alpha val="52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echa derecha 2"/>
          <p:cNvSpPr/>
          <p:nvPr/>
        </p:nvSpPr>
        <p:spPr>
          <a:xfrm>
            <a:off x="116222" y="3259004"/>
            <a:ext cx="830328" cy="94629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echa curvada hacia abajo 4"/>
          <p:cNvSpPr/>
          <p:nvPr/>
        </p:nvSpPr>
        <p:spPr>
          <a:xfrm>
            <a:off x="2806262" y="3040911"/>
            <a:ext cx="1456659" cy="669851"/>
          </a:xfrm>
          <a:prstGeom prst="curvedDownArrow">
            <a:avLst>
              <a:gd name="adj1" fmla="val 19413"/>
              <a:gd name="adj2" fmla="val 50000"/>
              <a:gd name="adj3" fmla="val 264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443331" y="595423"/>
            <a:ext cx="3817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Tonalpohualli</a:t>
            </a:r>
            <a:endParaRPr 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 rot="3656779">
            <a:off x="6415365" y="2178271"/>
            <a:ext cx="308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/>
              <a:t>1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 rot="2811176">
            <a:off x="5856746" y="1475831"/>
            <a:ext cx="308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/>
              <a:t>2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 rot="1509008">
            <a:off x="5076583" y="1025554"/>
            <a:ext cx="308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/>
              <a:t>3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278514" y="757648"/>
            <a:ext cx="308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/>
              <a:t>4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20511" y="769050"/>
            <a:ext cx="308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/>
              <a:t>5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 rot="19784658">
            <a:off x="2572690" y="1087316"/>
            <a:ext cx="308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/>
              <a:t>6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 rot="18440079">
            <a:off x="1897908" y="1632065"/>
            <a:ext cx="308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/>
              <a:t>7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 rot="17436059">
            <a:off x="1373470" y="2379538"/>
            <a:ext cx="308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/>
              <a:t>8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 rot="15990558">
            <a:off x="1146366" y="3203291"/>
            <a:ext cx="308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/>
              <a:t>9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 rot="15341159">
            <a:off x="1124283" y="4157730"/>
            <a:ext cx="431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/>
              <a:t>10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 rot="13939559">
            <a:off x="1451937" y="4883024"/>
            <a:ext cx="431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/>
              <a:t>11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 rot="13112501">
            <a:off x="1948263" y="5642448"/>
            <a:ext cx="431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US" sz="15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uadroTexto 19"/>
          <p:cNvSpPr txBox="1"/>
          <p:nvPr/>
        </p:nvSpPr>
        <p:spPr>
          <a:xfrm rot="12217838">
            <a:off x="2726891" y="6137575"/>
            <a:ext cx="431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/>
              <a:t>13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 rot="11162950">
            <a:off x="3607760" y="6372013"/>
            <a:ext cx="431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 smtClean="0"/>
              <a:t>14</a:t>
            </a:r>
            <a:endParaRPr lang="en-US" dirty="0"/>
          </a:p>
        </p:txBody>
      </p:sp>
      <p:sp>
        <p:nvSpPr>
          <p:cNvPr id="22" name="CuadroTexto 21"/>
          <p:cNvSpPr txBox="1"/>
          <p:nvPr/>
        </p:nvSpPr>
        <p:spPr>
          <a:xfrm rot="9468847">
            <a:off x="4477743" y="6324396"/>
            <a:ext cx="431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 smtClean="0"/>
              <a:t>15</a:t>
            </a:r>
            <a:endParaRPr lang="en-US" dirty="0"/>
          </a:p>
        </p:txBody>
      </p:sp>
      <p:sp>
        <p:nvSpPr>
          <p:cNvPr id="23" name="CuadroTexto 22"/>
          <p:cNvSpPr txBox="1"/>
          <p:nvPr/>
        </p:nvSpPr>
        <p:spPr>
          <a:xfrm rot="8784344">
            <a:off x="5284158" y="6018671"/>
            <a:ext cx="431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 smtClean="0"/>
              <a:t>16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 rot="7381992">
            <a:off x="5939326" y="5500926"/>
            <a:ext cx="431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 smtClean="0"/>
              <a:t>17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 rot="6729581">
            <a:off x="6423248" y="4688237"/>
            <a:ext cx="431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 smtClean="0"/>
              <a:t>18</a:t>
            </a:r>
            <a:endParaRPr lang="en-US" dirty="0"/>
          </a:p>
        </p:txBody>
      </p:sp>
      <p:sp>
        <p:nvSpPr>
          <p:cNvPr id="26" name="CuadroTexto 25"/>
          <p:cNvSpPr txBox="1"/>
          <p:nvPr/>
        </p:nvSpPr>
        <p:spPr>
          <a:xfrm rot="6160964">
            <a:off x="6689444" y="3911959"/>
            <a:ext cx="431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 smtClean="0"/>
              <a:t>19</a:t>
            </a:r>
            <a:endParaRPr lang="en-US" dirty="0"/>
          </a:p>
        </p:txBody>
      </p:sp>
      <p:sp>
        <p:nvSpPr>
          <p:cNvPr id="27" name="CuadroTexto 26"/>
          <p:cNvSpPr txBox="1"/>
          <p:nvPr/>
        </p:nvSpPr>
        <p:spPr>
          <a:xfrm rot="4703148">
            <a:off x="6665223" y="3002038"/>
            <a:ext cx="431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dirty="0" smtClean="0"/>
              <a:t>20</a:t>
            </a:r>
            <a:endParaRPr lang="en-US" dirty="0"/>
          </a:p>
        </p:txBody>
      </p:sp>
      <p:sp>
        <p:nvSpPr>
          <p:cNvPr id="28" name="Rectángulo 27"/>
          <p:cNvSpPr/>
          <p:nvPr/>
        </p:nvSpPr>
        <p:spPr>
          <a:xfrm>
            <a:off x="7206995" y="1662290"/>
            <a:ext cx="4264706" cy="319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Como en el calendario religioso los conteos son de 13, la primera trecena inicia con, 1 </a:t>
            </a:r>
            <a:r>
              <a:rPr lang="es-ES" b="0" i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Cipactli</a:t>
            </a:r>
            <a:r>
              <a:rPr lang="es-ES" b="0" i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y termina con 13 </a:t>
            </a:r>
            <a:r>
              <a:rPr lang="es-ES" b="0" i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Ácatl.</a:t>
            </a:r>
            <a:r>
              <a:rPr lang="es-ES" b="0" i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ES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Para la segunda trecena el primer día es, 1 </a:t>
            </a:r>
            <a:r>
              <a:rPr lang="es-ES" b="0" i="1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Ócelotl</a:t>
            </a:r>
            <a:r>
              <a:rPr lang="es-ES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 y termina con 13 </a:t>
            </a:r>
            <a:r>
              <a:rPr lang="es-ES" b="0" i="1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Miquitztli</a:t>
            </a:r>
            <a:r>
              <a:rPr lang="es-ES" b="0" i="1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ES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. Para la tercera trecena inicia con, 1 </a:t>
            </a:r>
            <a:r>
              <a:rPr lang="es-ES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Mázatl</a:t>
            </a:r>
            <a:r>
              <a:rPr lang="es-ES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 y termina con 13 </a:t>
            </a:r>
            <a:r>
              <a:rPr lang="es-ES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Quiáhitl</a:t>
            </a:r>
            <a:r>
              <a:rPr lang="es-ES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, y así sucesivamente hasta llegar nuevamente a 1 </a:t>
            </a:r>
            <a:r>
              <a:rPr lang="es-ES" b="0" i="1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Cipáctli</a:t>
            </a:r>
            <a:r>
              <a:rPr lang="es-ES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. Se reinicia la cuenta de los días y continúa con el resto de los meses para concluir con el mes 18, </a:t>
            </a:r>
            <a:r>
              <a:rPr lang="es-ES" b="0" i="1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Izcalli </a:t>
            </a:r>
            <a:r>
              <a:rPr lang="es-ES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(figura 2).</a:t>
            </a:r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4963809" y="6366038"/>
            <a:ext cx="8442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http://victorbarrerap.blogspot.com/2021/01/calendarios-mexicas.html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15163" y="989127"/>
            <a:ext cx="10444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Cada año azteca o </a:t>
            </a:r>
            <a:r>
              <a:rPr lang="es-ES" b="0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Xíhuitl</a:t>
            </a:r>
            <a:r>
              <a:rPr lang="es-E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consta de 18 meses, de 20 días cada uno, y un mes con sólo cinco días y seis horas (</a:t>
            </a:r>
            <a:r>
              <a:rPr lang="es-ES" b="0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Nemontemi</a:t>
            </a:r>
            <a:r>
              <a:rPr lang="es-E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llamados </a:t>
            </a:r>
            <a:r>
              <a:rPr lang="es-ES" b="0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Cempohuallis</a:t>
            </a:r>
            <a:r>
              <a:rPr lang="es-E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Un posible significado para cada uno de los nombres de los meses es el siguiente (</a:t>
            </a:r>
            <a:r>
              <a:rPr lang="es-ES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véanse</a:t>
            </a:r>
            <a:r>
              <a:rPr lang="es-E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[Del Paso y Troncoso, pp. 106 y ss.] y [Sahagún]):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815163" y="373544"/>
            <a:ext cx="4574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202122"/>
                </a:solidFill>
                <a:latin typeface="Arial" panose="020B0604020202020204" pitchFamily="34" charset="0"/>
              </a:rPr>
              <a:t>La </a:t>
            </a:r>
            <a:r>
              <a:rPr lang="en-US" i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cuenta</a:t>
            </a:r>
            <a:r>
              <a:rPr lang="en-US" i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del </a:t>
            </a:r>
            <a:r>
              <a:rPr lang="en-US" i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Año</a:t>
            </a:r>
            <a:r>
              <a:rPr lang="en-US" i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- </a:t>
            </a:r>
            <a:r>
              <a:rPr lang="en-US" b="1" i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en-US" b="1" i="1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empohuallapohualli</a:t>
            </a:r>
            <a:endParaRPr lang="en-US" b="1" dirty="0"/>
          </a:p>
        </p:txBody>
      </p:sp>
      <p:sp>
        <p:nvSpPr>
          <p:cNvPr id="6" name="Rectángulo 5"/>
          <p:cNvSpPr/>
          <p:nvPr/>
        </p:nvSpPr>
        <p:spPr>
          <a:xfrm>
            <a:off x="719239" y="2893460"/>
            <a:ext cx="4766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https://es.wikipedia.org/wiki/Calendario_mexica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719239" y="2524128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0" i="0" dirty="0" smtClean="0">
                <a:solidFill>
                  <a:srgbClr val="000000"/>
                </a:solidFill>
                <a:effectLst/>
                <a:latin typeface="Linux Libertine"/>
              </a:rPr>
              <a:t>El ciclo de las fiestas o año solar</a:t>
            </a:r>
            <a:endParaRPr lang="es-ES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19239" y="3689797"/>
            <a:ext cx="8601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https://www.uaq.mx/ingenieria/publicaciones/calendarios/calazt.html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66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102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Linux Libertine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</dc:creator>
  <cp:lastModifiedBy>equipo</cp:lastModifiedBy>
  <cp:revision>19</cp:revision>
  <dcterms:created xsi:type="dcterms:W3CDTF">2023-07-14T20:14:06Z</dcterms:created>
  <dcterms:modified xsi:type="dcterms:W3CDTF">2023-07-15T00:30:30Z</dcterms:modified>
</cp:coreProperties>
</file>