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p:spPr>
        <p:txBody>
          <a:bodyPr lIns="0" rIns="0" tIns="0" bIns="0" anchor="ct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7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1"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2"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3" name="PlaceHolder 6"/>
          <p:cNvSpPr>
            <a:spLocks noGrp="1"/>
          </p:cNvSpPr>
          <p:nvPr>
            <p:ph type="sldNum"/>
          </p:nvPr>
        </p:nvSpPr>
        <p:spPr>
          <a:xfrm>
            <a:off x="4278960" y="10157400"/>
            <a:ext cx="3280680" cy="534240"/>
          </a:xfrm>
          <a:prstGeom prst="rect">
            <a:avLst/>
          </a:prstGeom>
        </p:spPr>
        <p:txBody>
          <a:bodyPr lIns="0" rIns="0" tIns="0" bIns="0" anchor="b"/>
          <a:p>
            <a:pPr algn="r"/>
            <a:fld id="{0A2032DE-FCAE-444E-8491-FB452615801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685800" y="4343400"/>
            <a:ext cx="5486040" cy="4114440"/>
          </a:xfrm>
          <a:prstGeom prst="rect">
            <a:avLst/>
          </a:prstGeom>
          <a:noFill/>
          <a:ln>
            <a:noFill/>
          </a:ln>
        </p:spPr>
        <p:txBody>
          <a:bodyPr lIns="0" rIns="0" tIns="0" bIns="0"/>
          <a:p>
            <a:endParaRPr b="0" lang="en-US" sz="2000" spc="-1" strike="noStrike">
              <a:latin typeface="Arial"/>
            </a:endParaRPr>
          </a:p>
        </p:txBody>
      </p:sp>
      <p:sp>
        <p:nvSpPr>
          <p:cNvPr id="95" name="PlaceHolder 2"/>
          <p:cNvSpPr>
            <a:spLocks noGrp="1"/>
          </p:cNvSpPr>
          <p:nvPr>
            <p:ph type="sldImg"/>
          </p:nvPr>
        </p:nvSpPr>
        <p:spPr>
          <a:xfrm>
            <a:off x="381240" y="685800"/>
            <a:ext cx="6095520" cy="3428640"/>
          </a:xfrm>
          <a:prstGeom prst="rect">
            <a:avLst/>
          </a:prstGeom>
        </p:spPr>
      </p:sp>
      <p:sp>
        <p:nvSpPr>
          <p:cNvPr id="96" name="PlaceHolder 3"/>
          <p:cNvSpPr>
            <a:spLocks noGrp="1"/>
          </p:cNvSpPr>
          <p:nvPr>
            <p:ph type="body"/>
          </p:nvPr>
        </p:nvSpPr>
        <p:spPr>
          <a:xfrm>
            <a:off x="685800" y="4343400"/>
            <a:ext cx="5486040" cy="4114440"/>
          </a:xfrm>
          <a:prstGeom prst="rect">
            <a:avLst/>
          </a:prstGeom>
        </p:spPr>
        <p:txBody>
          <a:bodyPr tIns="91440" bIns="91440"/>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US" sz="5200" spc="-1" strike="noStrike">
                <a:solidFill>
                  <a:srgbClr val="000000"/>
                </a:solidFill>
                <a:latin typeface="Arial"/>
              </a:rPr>
              <a:t>Click to edit the title text </a:t>
            </a:r>
            <a:r>
              <a:rPr b="0" lang="en-US" sz="5200" spc="-1" strike="noStrike">
                <a:solidFill>
                  <a:srgbClr val="000000"/>
                </a:solidFill>
                <a:latin typeface="Arial"/>
              </a:rPr>
              <a:t>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06B4A5B3-79B5-445D-AC6F-FDED0DF0C1B6}" type="slidenum">
              <a:rPr b="0" lang="en-US"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74E3A573-7320-46E4-98E0-9497CAAB2083}" type="slidenum">
              <a:rPr b="0" lang="en-US"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11760" y="744480"/>
            <a:ext cx="8520120" cy="2052360"/>
          </a:xfrm>
          <a:prstGeom prst="rect">
            <a:avLst/>
          </a:prstGeom>
          <a:noFill/>
          <a:ln>
            <a:noFill/>
          </a:ln>
        </p:spPr>
        <p:txBody>
          <a:bodyPr tIns="91440" bIns="91440" anchor="b"/>
          <a:p>
            <a:pPr>
              <a:lnSpc>
                <a:spcPct val="100000"/>
              </a:lnSpc>
            </a:pPr>
            <a:r>
              <a:rPr b="0" lang="en-US" sz="5200" spc="-1" strike="noStrike">
                <a:solidFill>
                  <a:srgbClr val="000000"/>
                </a:solidFill>
                <a:latin typeface="Arial"/>
                <a:ea typeface="Arial"/>
              </a:rPr>
              <a:t>GET,POST,SESSION</a:t>
            </a:r>
            <a:br/>
            <a:r>
              <a:rPr b="0" lang="en-US" sz="5200" spc="-1" strike="noStrike">
                <a:solidFill>
                  <a:srgbClr val="000000"/>
                </a:solidFill>
                <a:latin typeface="Arial"/>
                <a:ea typeface="Arial"/>
              </a:rPr>
              <a:t>COOKIE,Đọc Ghi File</a:t>
            </a:r>
            <a:endParaRPr b="0" lang="en-US" sz="5200" spc="-1" strike="noStrike">
              <a:solidFill>
                <a:srgbClr val="000000"/>
              </a:solidFill>
              <a:latin typeface="Arial"/>
            </a:endParaRPr>
          </a:p>
        </p:txBody>
      </p:sp>
      <p:sp>
        <p:nvSpPr>
          <p:cNvPr id="85" name="TextShape 2"/>
          <p:cNvSpPr txBox="1"/>
          <p:nvPr/>
        </p:nvSpPr>
        <p:spPr>
          <a:xfrm>
            <a:off x="311760" y="2834280"/>
            <a:ext cx="8520120" cy="792360"/>
          </a:xfrm>
          <a:prstGeom prst="rect">
            <a:avLst/>
          </a:prstGeom>
          <a:noFill/>
          <a:ln>
            <a:noFill/>
          </a:ln>
        </p:spPr>
        <p:txBody>
          <a:bodyPr tIns="91440" bIns="91440"/>
          <a:p>
            <a:pPr algn="ctr"/>
            <a:endParaRPr b="0" lang="en-US" sz="32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GET POST</a:t>
            </a:r>
            <a:endParaRPr b="0" lang="en-US" sz="2800" spc="-1" strike="noStrike">
              <a:solidFill>
                <a:srgbClr val="000000"/>
              </a:solidFill>
              <a:latin typeface="Arial"/>
            </a:endParaRPr>
          </a:p>
        </p:txBody>
      </p:sp>
      <p:sp>
        <p:nvSpPr>
          <p:cNvPr id="87" name="TextShape 2"/>
          <p:cNvSpPr txBox="1"/>
          <p:nvPr/>
        </p:nvSpPr>
        <p:spPr>
          <a:xfrm>
            <a:off x="134640" y="1084320"/>
            <a:ext cx="9009000" cy="11510640"/>
          </a:xfrm>
          <a:prstGeom prst="rect">
            <a:avLst/>
          </a:prstGeom>
          <a:noFill/>
          <a:ln>
            <a:noFill/>
          </a:ln>
        </p:spPr>
        <p:txBody>
          <a:bodyPr tIns="91440" bIns="91440"/>
          <a:p>
            <a:pPr>
              <a:lnSpc>
                <a:spcPct val="115000"/>
              </a:lnSpc>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pPr>
            <a:endParaRPr b="0" lang="en-US" sz="1400" spc="-1" strike="noStrike">
              <a:solidFill>
                <a:srgbClr val="000000"/>
              </a:solidFill>
              <a:latin typeface="Arial"/>
            </a:endParaRPr>
          </a:p>
          <a:p>
            <a:pPr>
              <a:lnSpc>
                <a:spcPct val="115000"/>
              </a:lnSpc>
              <a:spcBef>
                <a:spcPts val="1599"/>
              </a:spcBef>
              <a:spcAft>
                <a:spcPts val="1599"/>
              </a:spcAft>
            </a:pPr>
            <a:endParaRPr b="0" lang="en-US" sz="1400" spc="-1" strike="noStrike">
              <a:solidFill>
                <a:srgbClr val="000000"/>
              </a:solidFill>
              <a:latin typeface="Arial"/>
            </a:endParaRPr>
          </a:p>
        </p:txBody>
      </p:sp>
      <p:graphicFrame>
        <p:nvGraphicFramePr>
          <p:cNvPr id="88" name="Table 3"/>
          <p:cNvGraphicFramePr/>
          <p:nvPr/>
        </p:nvGraphicFramePr>
        <p:xfrm>
          <a:off x="311760" y="1249200"/>
          <a:ext cx="8831880" cy="6468840"/>
        </p:xfrm>
        <a:graphic>
          <a:graphicData uri="http://schemas.openxmlformats.org/drawingml/2006/table">
            <a:tbl>
              <a:tblPr/>
              <a:tblGrid>
                <a:gridCol w="4416120"/>
                <a:gridCol w="4416120"/>
              </a:tblGrid>
              <a:tr h="382320">
                <a:tc>
                  <a:txBody>
                    <a:bodyPr lIns="91080" rIns="91080" tIns="91080" bIns="91080"/>
                    <a:p>
                      <a:pPr>
                        <a:lnSpc>
                          <a:spcPct val="100000"/>
                        </a:lnSpc>
                      </a:pPr>
                      <a:r>
                        <a:rPr b="0" lang="en-US" sz="1400" spc="-1" strike="noStrike">
                          <a:solidFill>
                            <a:srgbClr val="000000"/>
                          </a:solidFill>
                          <a:latin typeface="Arial"/>
                          <a:ea typeface="Arial"/>
                        </a:rPr>
                        <a:t>GET </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POST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54920">
                <a:tc>
                  <a:txBody>
                    <a:bodyPr lIns="91080" rIns="91080" tIns="91080" bIns="91080"/>
                    <a:p>
                      <a:pPr>
                        <a:lnSpc>
                          <a:spcPct val="100000"/>
                        </a:lnSpc>
                      </a:pPr>
                      <a:r>
                        <a:rPr b="0" lang="en-US" sz="1350" spc="-1" strike="noStrike">
                          <a:solidFill>
                            <a:srgbClr val="292b2c"/>
                          </a:solidFill>
                          <a:latin typeface="Arial"/>
                          <a:ea typeface="Arial"/>
                        </a:rPr>
                        <a:t>Phương thức GET gửi thông tin người dùng đã được mã hóa được phụ thêm vào yêu cầu trang, truyền thông tin thông qua url.</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350" spc="-1" strike="noStrike">
                          <a:solidFill>
                            <a:srgbClr val="292b2c"/>
                          </a:solidFill>
                          <a:latin typeface="Arial"/>
                          <a:ea typeface="Arial"/>
                        </a:rPr>
                        <a:t>Phương thức POST truyền thông tin thông qua HTTP header</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64120">
                <a:tc>
                  <a:txBody>
                    <a:bodyPr lIns="91080" rIns="91080" tIns="91080" bIns="91080"/>
                    <a:p>
                      <a:pPr>
                        <a:lnSpc>
                          <a:spcPct val="100000"/>
                        </a:lnSpc>
                      </a:pPr>
                      <a:r>
                        <a:rPr b="0" lang="en-US" sz="1350" spc="-1" strike="noStrike">
                          <a:solidFill>
                            <a:srgbClr val="292b2c"/>
                          </a:solidFill>
                          <a:latin typeface="Arial"/>
                          <a:ea typeface="Arial"/>
                        </a:rPr>
                        <a:t>Dữ liệu của METHOD GET gửi đi thì hiện trên thanh địa chỉ (URL) của trình duyệt.</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350" spc="-1" strike="noStrike">
                          <a:solidFill>
                            <a:srgbClr val="292b2c"/>
                          </a:solidFill>
                          <a:latin typeface="Arial"/>
                          <a:ea typeface="Arial"/>
                        </a:rPr>
                        <a:t>Dữ liệu được gửi đi với METHOD POST thì không hiển thị trên thanh URL</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3320">
                <a:tc>
                  <a:txBody>
                    <a:bodyPr lIns="91080" rIns="91080" tIns="91080" bIns="91080"/>
                    <a:p>
                      <a:pPr>
                        <a:lnSpc>
                          <a:spcPct val="100000"/>
                        </a:lnSpc>
                      </a:pPr>
                      <a:r>
                        <a:rPr b="0" lang="en-US" sz="1350" spc="-1" strike="noStrike">
                          <a:solidFill>
                            <a:srgbClr val="292b2c"/>
                          </a:solidFill>
                          <a:latin typeface="Arial"/>
                          <a:ea typeface="Arial"/>
                        </a:rPr>
                        <a:t>HTTP GET có thể được cache bởi trình duyệt</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350" spc="-1" strike="noStrike">
                          <a:solidFill>
                            <a:srgbClr val="292b2c"/>
                          </a:solidFill>
                          <a:latin typeface="Arial"/>
                          <a:ea typeface="Arial"/>
                        </a:rPr>
                        <a:t>HTTP POST không cache bởi trình duyệt</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54920">
                <a:tc>
                  <a:txBody>
                    <a:bodyPr lIns="91080" rIns="91080" tIns="91080" bIns="91080"/>
                    <a:p>
                      <a:pPr>
                        <a:lnSpc>
                          <a:spcPct val="100000"/>
                        </a:lnSpc>
                      </a:pPr>
                      <a:r>
                        <a:rPr b="0" lang="en-US" sz="1350" spc="-1" strike="noStrike">
                          <a:solidFill>
                            <a:srgbClr val="292b2c"/>
                          </a:solidFill>
                          <a:latin typeface="Arial"/>
                          <a:ea typeface="Arial"/>
                        </a:rPr>
                        <a:t>HTTP GET có thể duy trì bởi lịch sử đó cũng là lý do mà người dùng có thê bookmark được</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350" spc="-1" strike="noStrike">
                          <a:solidFill>
                            <a:srgbClr val="292b2c"/>
                          </a:solidFill>
                          <a:latin typeface="Arial"/>
                          <a:ea typeface="Arial"/>
                        </a:rPr>
                        <a:t>HTTP POST không thể duy trì bởi lịch sử đó cũng là lý do mà người dùng không thê bookmark HTTP POST được.</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3320">
                <a:tc>
                  <a:txBody>
                    <a:bodyPr lIns="91080" rIns="91080" tIns="91080" bIns="91080"/>
                    <a:p>
                      <a:pPr>
                        <a:lnSpc>
                          <a:spcPct val="100000"/>
                        </a:lnSpc>
                      </a:pPr>
                      <a:r>
                        <a:rPr b="0" lang="en-US" sz="1350" spc="-1" strike="noStrike">
                          <a:solidFill>
                            <a:srgbClr val="292b2c"/>
                          </a:solidFill>
                          <a:latin typeface="Arial"/>
                          <a:ea typeface="Arial"/>
                        </a:rPr>
                        <a:t>Không bảo mật</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350" spc="-1" strike="noStrike">
                          <a:solidFill>
                            <a:srgbClr val="292b2c"/>
                          </a:solidFill>
                          <a:latin typeface="Arial"/>
                          <a:ea typeface="Arial"/>
                        </a:rPr>
                        <a:t>Bảo mật</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64120">
                <a:tc>
                  <a:txBody>
                    <a:bodyPr lIns="91080" rIns="91080" tIns="91080" bIns="91080"/>
                    <a:p>
                      <a:pPr>
                        <a:lnSpc>
                          <a:spcPct val="100000"/>
                        </a:lnSpc>
                      </a:pPr>
                      <a:r>
                        <a:rPr b="0" lang="en-US" sz="1350" spc="-1" strike="noStrike">
                          <a:solidFill>
                            <a:srgbClr val="292b2c"/>
                          </a:solidFill>
                          <a:latin typeface="Arial"/>
                          <a:ea typeface="Arial"/>
                        </a:rPr>
                        <a:t>Thực thi nhanh hơn POST vì những dữ liệu gửi đi luôn được webbrowser cached lại.</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350" spc="-1" strike="noStrike">
                          <a:solidFill>
                            <a:srgbClr val="292b2c"/>
                          </a:solidFill>
                          <a:latin typeface="Arial"/>
                          <a:ea typeface="Arial"/>
                        </a:rPr>
                        <a:t>Thực thi chậm hơn GET</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945720">
                <a:tc>
                  <a:txBody>
                    <a:bodyPr lIns="91080" rIns="91080" tIns="91080" bIns="91080"/>
                    <a:p>
                      <a:pPr>
                        <a:lnSpc>
                          <a:spcPct val="100000"/>
                        </a:lnSpc>
                      </a:pPr>
                      <a:r>
                        <a:rPr b="0" lang="en-US" sz="1350" spc="-1" strike="noStrike">
                          <a:solidFill>
                            <a:srgbClr val="292b2c"/>
                          </a:solidFill>
                          <a:latin typeface="Arial"/>
                          <a:ea typeface="Arial"/>
                        </a:rPr>
                        <a:t>phương thức GET ứng với cùng một yêu cầu đó webbrowser sẽ xem trong cached có kết quả tương ứng với yêu cầu đó không và trả về ngay không cần phải thực thi các yêu cầu đó ở phía serve</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350" spc="-1" strike="noStrike">
                          <a:solidFill>
                            <a:srgbClr val="292b2c"/>
                          </a:solidFill>
                          <a:latin typeface="Arial"/>
                          <a:ea typeface="Arial"/>
                        </a:rPr>
                        <a:t>Khi dùng phương thức POST thì server luôn thực thi và trả về kết quả cho client</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64120">
                <a:tc>
                  <a:txBody>
                    <a:bodyPr lIns="91080" rIns="91080" tIns="91080" bIns="91080"/>
                    <a:p>
                      <a:pPr>
                        <a:lnSpc>
                          <a:spcPct val="100000"/>
                        </a:lnSpc>
                      </a:pPr>
                      <a:r>
                        <a:rPr b="0" lang="en-US" sz="1350" spc="-1" strike="noStrike">
                          <a:solidFill>
                            <a:srgbClr val="292b2c"/>
                          </a:solidFill>
                          <a:latin typeface="Arial"/>
                          <a:ea typeface="Arial"/>
                        </a:rPr>
                        <a:t>Phương thức GET được giới hạn gửi tối đa chỉ 2048 ký tự</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350" spc="-1" strike="noStrike">
                          <a:solidFill>
                            <a:srgbClr val="292b2c"/>
                          </a:solidFill>
                          <a:latin typeface="Arial"/>
                          <a:ea typeface="Arial"/>
                        </a:rPr>
                        <a:t>Phương thức POST có thể sử dụng để gửi ASCII cũng như dữ liệu nhị phân.</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945720">
                <a:tc>
                  <a:txBody>
                    <a:bodyPr lIns="91080" rIns="91080" tIns="91080" bIns="91080"/>
                    <a:p>
                      <a:pPr>
                        <a:lnSpc>
                          <a:spcPct val="100000"/>
                        </a:lnSpc>
                      </a:pPr>
                      <a:r>
                        <a:rPr b="0" lang="en-US" sz="1350" spc="-1" strike="noStrike">
                          <a:solidFill>
                            <a:srgbClr val="292b2c"/>
                          </a:solidFill>
                          <a:latin typeface="Arial"/>
                          <a:ea typeface="Arial"/>
                        </a:rPr>
                        <a:t>Không bao giờ sử dụng phương thức GET nếu gửi password hoặc thông tin nhay cảm lên Server.</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350" spc="-1" strike="noStrike">
                          <a:solidFill>
                            <a:srgbClr val="292b2c"/>
                          </a:solidFill>
                          <a:latin typeface="Arial"/>
                          <a:ea typeface="Arial"/>
                        </a:rPr>
                        <a:t>Dữ liệu gửi bởi phương thức POST thông qua HTTP header, vì vậy việc bảo mật phụ thuộc vào giao thức HTTP. Bằng việc sử dụng Secure HTTP, bạn có thể chắc chắn rằng thông tin của mình là an toàn.</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64120">
                <a:tc>
                  <a:txBody>
                    <a:bodyPr lIns="91080" rIns="91080" tIns="91080" bIns="91080"/>
                    <a:p>
                      <a:pPr>
                        <a:lnSpc>
                          <a:spcPct val="100000"/>
                        </a:lnSpc>
                      </a:pPr>
                      <a:r>
                        <a:rPr b="0" lang="en-US" sz="1350" spc="-1" strike="noStrike">
                          <a:solidFill>
                            <a:srgbClr val="292b2c"/>
                          </a:solidFill>
                          <a:latin typeface="Arial"/>
                          <a:ea typeface="Arial"/>
                        </a:rPr>
                        <a:t>PHP cung cấp mảng liên hợp $_GET để truy cập tất cả các thông tin đã được gửi bởi phương thức GET.</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350" spc="-1" strike="noStrike">
                          <a:solidFill>
                            <a:srgbClr val="292b2c"/>
                          </a:solidFill>
                          <a:latin typeface="Arial"/>
                          <a:ea typeface="Arial"/>
                        </a:rPr>
                        <a:t>PHP cung cấp mảng liên hợp $_POST để truy cập tất cả các thông tin được gửi bằng phương thức POST</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64120">
                <a:tc>
                  <a:txBody>
                    <a:bodyPr lIns="91080" rIns="91080" tIns="91080" bIns="91080"/>
                    <a:p>
                      <a:pPr>
                        <a:lnSpc>
                          <a:spcPct val="100000"/>
                        </a:lnSpc>
                      </a:pPr>
                      <a:r>
                        <a:rPr b="0" lang="en-US" sz="1350" spc="-1" strike="noStrike">
                          <a:solidFill>
                            <a:srgbClr val="292b2c"/>
                          </a:solidFill>
                          <a:latin typeface="Arial"/>
                          <a:ea typeface="Arial"/>
                        </a:rPr>
                        <a:t>Dữ liệu gửi bởi phương thức GET có thể được truy cập bằng cách sử dụng biến môi trường QUERYSTRING</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350" spc="-1" strike="noStrike">
                          <a:solidFill>
                            <a:srgbClr val="292b2c"/>
                          </a:solidFill>
                          <a:latin typeface="Arial"/>
                          <a:ea typeface="Arial"/>
                        </a:rPr>
                        <a:t>Không thể</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54920">
                <a:tc>
                  <a:txBody>
                    <a:bodyPr lIns="91080" rIns="91080" tIns="91080" bIns="91080"/>
                    <a:p>
                      <a:pPr>
                        <a:lnSpc>
                          <a:spcPct val="100000"/>
                        </a:lnSpc>
                      </a:pPr>
                      <a:r>
                        <a:rPr b="0" lang="en-US" sz="1350" spc="-1" strike="noStrike">
                          <a:solidFill>
                            <a:srgbClr val="292b2c"/>
                          </a:solidFill>
                          <a:latin typeface="Arial"/>
                          <a:ea typeface="Arial"/>
                        </a:rPr>
                        <a:t>Gửi lại form Với form gửi đi bằng phương thức GET bạn có thể gửi lại bằng cách bấm phím F5 hoặc Ctrl + R</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350" spc="-1" strike="noStrike">
                          <a:solidFill>
                            <a:srgbClr val="292b2c"/>
                          </a:solidFill>
                          <a:latin typeface="Arial"/>
                          <a:ea typeface="Arial"/>
                        </a:rPr>
                        <a:t>nếu bạn muốn thực hiện việc gửi lại dữ liệu của form thì trình duyệt sẽ hiển thị một hộp thoại cảnh báo. Trở lại trang trước</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64120">
                <a:tc>
                  <a:txBody>
                    <a:bodyPr lIns="91080" rIns="91080" tIns="91080" bIns="91080"/>
                    <a:p>
                      <a:pPr>
                        <a:lnSpc>
                          <a:spcPct val="100000"/>
                        </a:lnSpc>
                      </a:pPr>
                      <a:r>
                        <a:rPr b="0" lang="en-US" sz="1350" spc="-1" strike="noStrike">
                          <a:solidFill>
                            <a:srgbClr val="292b2c"/>
                          </a:solidFill>
                          <a:latin typeface="Arial"/>
                          <a:ea typeface="Arial"/>
                        </a:rPr>
                        <a:t>Dữ liệu gửi đi được lưu lại trong lịch sử web và có thể xem lại</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350" spc="-1" strike="noStrike">
                          <a:solidFill>
                            <a:srgbClr val="292b2c"/>
                          </a:solidFill>
                          <a:latin typeface="Arial"/>
                          <a:ea typeface="Arial"/>
                        </a:rPr>
                        <a:t>Không được lưu lại trong lịch sử</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945720">
                <a:tc>
                  <a:txBody>
                    <a:bodyPr lIns="91080" rIns="91080" tIns="91080" bIns="91080"/>
                    <a:p>
                      <a:pPr>
                        <a:lnSpc>
                          <a:spcPct val="100000"/>
                        </a:lnSpc>
                      </a:pPr>
                      <a:r>
                        <a:rPr b="0" lang="en-US" sz="1350" spc="-1" strike="noStrike">
                          <a:solidFill>
                            <a:srgbClr val="292b2c"/>
                          </a:solidFill>
                          <a:latin typeface="Arial"/>
                          <a:ea typeface="Arial"/>
                        </a:rPr>
                        <a:t>Trong trường hợp bạn đã gửi form dữ liệu đi rồi sau đó bấm phím Backspace để quay lại trang trước thì với phương thức GET bạn sẽ vẫn được cùng một nội dụng (chứa form)</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350" spc="-1" strike="noStrike">
                          <a:solidFill>
                            <a:srgbClr val="292b2c"/>
                          </a:solidFill>
                          <a:latin typeface="Arial"/>
                          <a:ea typeface="Arial"/>
                        </a:rPr>
                        <a:t>với POST thì bạn sẽ thấy một trang trống</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64120">
                <a:tc>
                  <a:txBody>
                    <a:bodyPr lIns="91080" rIns="91080" tIns="91080" bIns="91080"/>
                    <a:p>
                      <a:pPr>
                        <a:lnSpc>
                          <a:spcPct val="100000"/>
                        </a:lnSpc>
                      </a:pPr>
                      <a:r>
                        <a:rPr b="0" lang="en-US" sz="1350" spc="-1" strike="noStrike">
                          <a:solidFill>
                            <a:srgbClr val="292b2c"/>
                          </a:solidFill>
                          <a:latin typeface="Arial"/>
                          <a:ea typeface="Arial"/>
                        </a:rPr>
                        <a:t>đối với dữ liệu ít thay đổi thường dùng phương thức GET để truy xuất và xử lý nhanh hơn.</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350" spc="-1" strike="noStrike">
                          <a:solidFill>
                            <a:srgbClr val="292b2c"/>
                          </a:solidFill>
                          <a:latin typeface="Arial"/>
                          <a:ea typeface="Arial"/>
                        </a:rPr>
                        <a:t>Đối với những dữ liệu luôn được thay đổi thì thường sử dụng phương thức POST</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3320">
                <a:tc>
                  <a:txBody>
                    <a:bodyPr lIns="91080" rIns="91080" tIns="91080" bIns="91080"/>
                    <a:p>
                      <a:pPr>
                        <a:lnSpc>
                          <a:spcPct val="100000"/>
                        </a:lnSpc>
                      </a:pPr>
                      <a:r>
                        <a:rPr b="0" lang="en-US" sz="1350" spc="-1" strike="noStrike">
                          <a:solidFill>
                            <a:srgbClr val="292b2c"/>
                          </a:solidFill>
                          <a:latin typeface="Arial"/>
                          <a:ea typeface="Arial"/>
                        </a:rPr>
                        <a:t>dữ liệu không cần bảo mật thì dùng phương thức GET</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350" spc="-1" strike="noStrike">
                          <a:solidFill>
                            <a:srgbClr val="292b2c"/>
                          </a:solidFill>
                          <a:latin typeface="Arial"/>
                          <a:ea typeface="Arial"/>
                        </a:rPr>
                        <a:t>dữ liệu bảo mật thì dùng phương thức POST.</a:t>
                      </a:r>
                      <a:endParaRPr b="0" lang="en-US" sz="135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Cookie Session</a:t>
            </a:r>
            <a:endParaRPr b="0" lang="en-US" sz="2800" spc="-1" strike="noStrike">
              <a:solidFill>
                <a:srgbClr val="000000"/>
              </a:solidFill>
              <a:latin typeface="Arial"/>
            </a:endParaRPr>
          </a:p>
        </p:txBody>
      </p:sp>
      <p:sp>
        <p:nvSpPr>
          <p:cNvPr id="90" name="TextShape 2"/>
          <p:cNvSpPr txBox="1"/>
          <p:nvPr/>
        </p:nvSpPr>
        <p:spPr>
          <a:xfrm>
            <a:off x="435240" y="1152360"/>
            <a:ext cx="8396640" cy="3990600"/>
          </a:xfrm>
          <a:prstGeom prst="rect">
            <a:avLst/>
          </a:prstGeom>
          <a:noFill/>
          <a:ln>
            <a:noFill/>
          </a:ln>
        </p:spPr>
        <p:txBody>
          <a:bodyPr tIns="91440" bIns="91440"/>
          <a:p>
            <a:pPr>
              <a:lnSpc>
                <a:spcPct val="115000"/>
              </a:lnSpc>
            </a:pPr>
            <a:r>
              <a:rPr b="0" lang="en-US" sz="1800" spc="-1" strike="noStrike">
                <a:solidFill>
                  <a:srgbClr val="595959"/>
                </a:solidFill>
                <a:latin typeface="Arial"/>
                <a:ea typeface="Arial"/>
              </a:rPr>
              <a:t>SESSION: một session bắt đầu khi client gủi request đến server ,nó tồn tại xuyên suốt từ trang này đến trang khác trong ứng dụng web và chỉ kết thúc khi hết thời gian timeout hoặc khi  đóng ứng dụng . Giá trị của session được lưu trữ một file trên server,Với mỗi session sẽ cấp một SessionID</a:t>
            </a:r>
            <a:endParaRPr b="0" lang="en-US" sz="1800" spc="-1" strike="noStrike">
              <a:solidFill>
                <a:srgbClr val="000000"/>
              </a:solidFill>
              <a:latin typeface="Arial"/>
            </a:endParaRPr>
          </a:p>
          <a:p>
            <a:pPr>
              <a:lnSpc>
                <a:spcPct val="115000"/>
              </a:lnSpc>
              <a:spcBef>
                <a:spcPts val="1599"/>
              </a:spcBef>
              <a:spcAft>
                <a:spcPts val="1599"/>
              </a:spcAft>
            </a:pPr>
            <a:r>
              <a:rPr b="0" lang="en-US" sz="1800" spc="-1" strike="noStrike">
                <a:solidFill>
                  <a:srgbClr val="595959"/>
                </a:solidFill>
                <a:latin typeface="Arial"/>
                <a:ea typeface="Arial"/>
              </a:rPr>
              <a:t>Cookie: sẽ ghi nhớ các thông tin như tên đăng nhập,mật khẩu,các tùy chon do người dùng lưaj chon đi kèm các thông tin này được lưu trong máy tính để nhận biết người dùng khi truy cập vào một trang web</a:t>
            </a:r>
            <a:endParaRPr b="0" lang="en-US" sz="1800" spc="-1" strike="noStrike">
              <a:solidFill>
                <a:srgbClr val="000000"/>
              </a:solidFill>
              <a:latin typeface="Arial"/>
            </a:endParaRPr>
          </a:p>
        </p:txBody>
      </p:sp>
      <p:graphicFrame>
        <p:nvGraphicFramePr>
          <p:cNvPr id="91" name="Table 3"/>
          <p:cNvGraphicFramePr/>
          <p:nvPr/>
        </p:nvGraphicFramePr>
        <p:xfrm>
          <a:off x="435240" y="5143680"/>
          <a:ext cx="7238520" cy="1904760"/>
        </p:xfrm>
        <a:graphic>
          <a:graphicData uri="http://schemas.openxmlformats.org/drawingml/2006/table">
            <a:tbl>
              <a:tblPr/>
              <a:tblGrid>
                <a:gridCol w="3619440"/>
                <a:gridCol w="3619440"/>
              </a:tblGrid>
              <a:tr h="382320">
                <a:tc>
                  <a:txBody>
                    <a:bodyPr lIns="91080" rIns="91080" tIns="91080" bIns="91080"/>
                    <a:p>
                      <a:pPr>
                        <a:lnSpc>
                          <a:spcPct val="100000"/>
                        </a:lnSpc>
                      </a:pPr>
                      <a:r>
                        <a:rPr b="0" lang="en-US" sz="1400" spc="-1" strike="noStrike">
                          <a:solidFill>
                            <a:srgbClr val="000000"/>
                          </a:solidFill>
                          <a:latin typeface="Arial"/>
                          <a:ea typeface="Arial"/>
                        </a:rPr>
                        <a:t>cookie</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session</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tIns="91080" bIns="91080"/>
                    <a:p>
                      <a:pPr>
                        <a:lnSpc>
                          <a:spcPct val="100000"/>
                        </a:lnSpc>
                      </a:pPr>
                      <a:r>
                        <a:rPr b="0" lang="en-US" sz="1400" spc="-1" strike="noStrike">
                          <a:solidFill>
                            <a:srgbClr val="000000"/>
                          </a:solidFill>
                          <a:latin typeface="Arial"/>
                          <a:ea typeface="Arial"/>
                        </a:rPr>
                        <a:t>cookie được lưu trên trình duyệt của người dùng</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không được lưu trữ trên trình duyệt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tIns="91080" bIns="91080"/>
                    <a:p>
                      <a:pPr>
                        <a:lnSpc>
                          <a:spcPct val="100000"/>
                        </a:lnSpc>
                      </a:pPr>
                      <a:r>
                        <a:rPr b="0" lang="en-US" sz="1400" spc="-1" strike="noStrike">
                          <a:solidFill>
                            <a:srgbClr val="000000"/>
                          </a:solidFill>
                          <a:latin typeface="Arial"/>
                          <a:ea typeface="Arial"/>
                        </a:rPr>
                        <a:t>Dữ liệu của cookie được lưu trữ phía client</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được  lưu trữ trên server</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tIns="91080" bIns="91080"/>
                    <a:p>
                      <a:pPr>
                        <a:lnSpc>
                          <a:spcPct val="100000"/>
                        </a:lnSpc>
                      </a:pPr>
                      <a:r>
                        <a:rPr b="0" lang="en-US" sz="1400" spc="-1" strike="noStrike">
                          <a:solidFill>
                            <a:srgbClr val="000000"/>
                          </a:solidFill>
                          <a:latin typeface="Arial"/>
                          <a:ea typeface="Arial"/>
                        </a:rPr>
                        <a:t>Dữ liệu của cookie dễ dàng được sửa đổi hoắc bị đánh cắp</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dữ liệu của session không dễ dàng sửa đổi vì được lưu trữ trên máy chủ</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tIns="91080" bIns="91080"/>
                    <a:p>
                      <a:pPr>
                        <a:lnSpc>
                          <a:spcPct val="100000"/>
                        </a:lnSpc>
                      </a:pPr>
                      <a:r>
                        <a:rPr b="0" lang="en-US" sz="1400" spc="-1" strike="noStrike">
                          <a:solidFill>
                            <a:srgbClr val="000000"/>
                          </a:solidFill>
                          <a:latin typeface="Arial"/>
                          <a:ea typeface="Arial"/>
                        </a:rPr>
                        <a:t>Dữ liệu cookie có sẵn trong trình duyệt dến khi expired</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p>
                      <a:pPr>
                        <a:lnSpc>
                          <a:spcPct val="100000"/>
                        </a:lnSpc>
                      </a:pPr>
                      <a:r>
                        <a:rPr b="0" lang="en-US" sz="1400" spc="-1" strike="noStrike">
                          <a:solidFill>
                            <a:srgbClr val="000000"/>
                          </a:solidFill>
                          <a:latin typeface="Arial"/>
                          <a:ea typeface="Arial"/>
                        </a:rPr>
                        <a:t>sau khi đóng trình duyệt sẽ hết phiên làm việc </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Đọc ghi file</a:t>
            </a:r>
            <a:endParaRPr b="0" lang="en-US" sz="2800" spc="-1" strike="noStrike">
              <a:solidFill>
                <a:srgbClr val="000000"/>
              </a:solidFill>
              <a:latin typeface="Arial"/>
            </a:endParaRPr>
          </a:p>
        </p:txBody>
      </p:sp>
      <p:sp>
        <p:nvSpPr>
          <p:cNvPr id="93" name="TextShape 2"/>
          <p:cNvSpPr txBox="1"/>
          <p:nvPr/>
        </p:nvSpPr>
        <p:spPr>
          <a:xfrm>
            <a:off x="114480" y="1152360"/>
            <a:ext cx="8717760" cy="7120080"/>
          </a:xfrm>
          <a:prstGeom prst="rect">
            <a:avLst/>
          </a:prstGeom>
          <a:noFill/>
          <a:ln w="19080">
            <a:solidFill>
              <a:srgbClr val="000000"/>
            </a:solidFill>
            <a:round/>
          </a:ln>
        </p:spPr>
        <p:txBody>
          <a:bodyPr tIns="91440" bIns="91440"/>
          <a:p>
            <a:pPr>
              <a:lnSpc>
                <a:spcPct val="115000"/>
              </a:lnSpc>
            </a:pPr>
            <a:r>
              <a:rPr b="0" lang="en-US" sz="1800" spc="-1" strike="noStrike">
                <a:solidFill>
                  <a:srgbClr val="595959"/>
                </a:solidFill>
                <a:latin typeface="Arial"/>
                <a:ea typeface="Arial"/>
              </a:rPr>
              <a:t>+</a:t>
            </a:r>
            <a:r>
              <a:rPr b="0" lang="en-US" sz="1200" spc="-1" strike="noStrike">
                <a:solidFill>
                  <a:srgbClr val="595959"/>
                </a:solidFill>
                <a:latin typeface="Arial"/>
                <a:ea typeface="Arial"/>
              </a:rPr>
              <a:t>Mở File</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$my_file='file.txt';</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$handle=fopen($my_file,'w') or die('Khong the mở file'');</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+Đọc file</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$hendle1=fopen($my_file,'r');</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$data= fread($hendle1,filesize($my_file));</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+Ghi file</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$hendle2=fopen($my_file,'w'),</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$data='this is my data',</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fwrite($hendle2,$data);</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+Add to Data</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$hendle3=fopen($my_file,'a')</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write($hendle2,$data);</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$new_data='New data';</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write($hendle2,$new_data);</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+close file</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fclose($hendle);</a:t>
            </a: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pPr>
            <a:r>
              <a:rPr b="0" lang="en-US" sz="1200" spc="-1" strike="noStrike">
                <a:solidFill>
                  <a:srgbClr val="595959"/>
                </a:solidFill>
                <a:latin typeface="Arial"/>
                <a:ea typeface="Arial"/>
              </a:rPr>
              <a:t>,</a:t>
            </a: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spcAft>
                <a:spcPts val="1599"/>
              </a:spcAft>
            </a:pPr>
            <a:endParaRPr b="0" lang="en-US" sz="1200" spc="-1" strike="noStrike">
              <a:solidFill>
                <a:srgbClr val="000000"/>
              </a:solid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2020-02-10T13:02:05Z</dcterms:modified>
  <cp:revision>1</cp:revision>
  <dc:subject/>
  <dc:title/>
</cp:coreProperties>
</file>