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42"/>
  </p:notesMasterIdLst>
  <p:sldIdLst>
    <p:sldId id="317" r:id="rId12"/>
    <p:sldId id="690" r:id="rId13"/>
    <p:sldId id="756" r:id="rId14"/>
    <p:sldId id="695" r:id="rId15"/>
    <p:sldId id="585" r:id="rId16"/>
    <p:sldId id="693" r:id="rId17"/>
    <p:sldId id="741" r:id="rId18"/>
    <p:sldId id="728" r:id="rId19"/>
    <p:sldId id="742" r:id="rId20"/>
    <p:sldId id="743" r:id="rId21"/>
    <p:sldId id="726" r:id="rId22"/>
    <p:sldId id="744" r:id="rId23"/>
    <p:sldId id="705" r:id="rId24"/>
    <p:sldId id="746" r:id="rId25"/>
    <p:sldId id="706" r:id="rId26"/>
    <p:sldId id="747" r:id="rId27"/>
    <p:sldId id="752" r:id="rId28"/>
    <p:sldId id="759" r:id="rId29"/>
    <p:sldId id="748" r:id="rId30"/>
    <p:sldId id="708" r:id="rId31"/>
    <p:sldId id="749" r:id="rId32"/>
    <p:sldId id="754" r:id="rId33"/>
    <p:sldId id="751" r:id="rId34"/>
    <p:sldId id="711" r:id="rId35"/>
    <p:sldId id="755" r:id="rId36"/>
    <p:sldId id="758" r:id="rId37"/>
    <p:sldId id="753" r:id="rId38"/>
    <p:sldId id="736" r:id="rId39"/>
    <p:sldId id="348" r:id="rId40"/>
    <p:sldId id="757" r:id="rId41"/>
  </p:sldIdLst>
  <p:sldSz cx="9144000" cy="5145088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25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1" autoAdjust="0"/>
  </p:normalViewPr>
  <p:slideViewPr>
    <p:cSldViewPr showGuides="1">
      <p:cViewPr varScale="1">
        <p:scale>
          <a:sx n="82" d="100"/>
          <a:sy n="82" d="100"/>
        </p:scale>
        <p:origin x="820" y="44"/>
      </p:cViewPr>
      <p:guideLst>
        <p:guide orient="horz" pos="2127"/>
        <p:guide pos="2573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50" d="100"/>
        <a:sy n="150" d="100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ableStyles" Target="tableStyles.xml"/><Relationship Id="rId20" Type="http://schemas.openxmlformats.org/officeDocument/2006/relationships/slide" Target="slides/slide9.xml"/><Relationship Id="rId41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le 1433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1" name="Rounded Rectangle 1433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2" name="Rounded Rectangle 14338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3" name="Rounded Rectangle 14339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4" name="Rounded Rectangle 1434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5" name="Rounded Rectangle 1434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6" name="Rounded Rectangle 1434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7" name="Rounded Rectangle 1434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8" name="Rounded Rectangle 1434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9" name="Rounded Rectangle 1434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300" name="Rounded Rectangle 1434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301" name="Rounded Rectangle 1434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302" name="Slide Image Placeholder 143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76950" cy="34099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303" name="Text Placeholder 1434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673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86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798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4339" name="Text Box 7987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73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49090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 startAt="3"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93187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17314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90963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971179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42160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99950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80152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</a:t>
            </a:r>
            <a:r>
              <a:rPr lang="en-US" baseline="0" dirty="0"/>
              <a:t> show some es7 code and use typescript to compile to ES2017 then just run in the browser</a:t>
            </a:r>
          </a:p>
          <a:p>
            <a:r>
              <a:rPr lang="en-US" baseline="0" dirty="0"/>
              <a:t>Let show example 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375797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54533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486836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862450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798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59395" name="Text Box 7987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243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798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59395" name="Text Box 7987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14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9135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1317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25049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51920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30301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52545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61075" cy="3409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00689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4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1027" name="Text Placeholder 1025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1026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>
              <a:defRPr/>
            </a:lvl1pPr>
          </a:lstStyle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1264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10243" name="Text Placeholder 11265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11266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228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11267" name="Text Placeholder 12289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12290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204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2051" name="Text Placeholder 2049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2050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2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3075" name="Text Placeholder 3073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3074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12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4099" name="Text Placeholder 5121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5122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144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5123" name="Text Placeholder 6145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6146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16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6147" name="Text Placeholder 7169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7170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8192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7171" name="Text Placeholder 8193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8194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2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5" name="Title 9217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8196" name="Text Placeholder 9218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9219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024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</a:p>
        </p:txBody>
      </p:sp>
      <p:sp>
        <p:nvSpPr>
          <p:cNvPr id="9219" name="Text Placeholder 10241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</a:p>
          <a:p>
            <a:pPr lvl="1" indent="-285750"/>
            <a:r>
              <a:rPr lang="en-US" altLang="zh-CN" dirty="0"/>
              <a:t>Second Outline Level</a:t>
            </a:r>
          </a:p>
          <a:p>
            <a:pPr lvl="2" indent="-228600"/>
            <a:r>
              <a:rPr lang="en-US" altLang="zh-CN" dirty="0"/>
              <a:t>Third Outline Level</a:t>
            </a:r>
          </a:p>
          <a:p>
            <a:pPr lvl="3" indent="-228600"/>
            <a:r>
              <a:rPr lang="en-US" altLang="zh-CN" dirty="0"/>
              <a:t>Fourth Outline Level</a:t>
            </a:r>
          </a:p>
          <a:p>
            <a:pPr lvl="4" indent="-228600"/>
            <a:r>
              <a:rPr lang="en-US" altLang="zh-CN" dirty="0"/>
              <a:t>Fifth Outline Level</a:t>
            </a:r>
          </a:p>
          <a:p>
            <a:pPr lvl="4" indent="-228600"/>
            <a:r>
              <a:rPr lang="en-US" altLang="zh-CN" dirty="0"/>
              <a:t>Sixth Outline Level</a:t>
            </a:r>
          </a:p>
          <a:p>
            <a:pPr lvl="4" indent="-228600"/>
            <a:r>
              <a:rPr lang="en-US" altLang="zh-CN" dirty="0"/>
              <a:t>Seventh Outline Level</a:t>
            </a:r>
          </a:p>
        </p:txBody>
      </p:sp>
      <p:sp>
        <p:nvSpPr>
          <p:cNvPr id="2" name="Slide Number Placeholder 10242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‹#›</a:t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7104"/>
          <p:cNvSpPr/>
          <p:nvPr/>
        </p:nvSpPr>
        <p:spPr>
          <a:xfrm>
            <a:off x="0" y="-7605"/>
            <a:ext cx="9162306" cy="5152694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6" name="Rectangle 47111"/>
          <p:cNvSpPr/>
          <p:nvPr/>
        </p:nvSpPr>
        <p:spPr>
          <a:xfrm>
            <a:off x="7730041" y="4732688"/>
            <a:ext cx="1297256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>
                <a:solidFill>
                  <a:srgbClr val="FFFFFF"/>
                </a:solidFill>
                <a:latin typeface="Open Sans" panose="020B0606030504020204" charset="0"/>
              </a:rPr>
              <a:t>MAY 21 </a:t>
            </a:r>
            <a:r>
              <a:rPr lang="en-US" altLang="en-US" sz="1200" dirty="0">
                <a:solidFill>
                  <a:srgbClr val="FFFFFF"/>
                </a:solidFill>
                <a:latin typeface="Open Sans" panose="020B0606030504020204" charset="0"/>
              </a:rPr>
              <a:t>/ TLV, Israel</a:t>
            </a:r>
          </a:p>
        </p:txBody>
      </p:sp>
      <p:sp>
        <p:nvSpPr>
          <p:cNvPr id="15" name="כותרת 1"/>
          <p:cNvSpPr txBox="1">
            <a:spLocks/>
          </p:cNvSpPr>
          <p:nvPr/>
        </p:nvSpPr>
        <p:spPr>
          <a:xfrm>
            <a:off x="-135438" y="2203481"/>
            <a:ext cx="7452621" cy="14491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lvl="1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lvl="2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lvl="3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lvl="4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Optimizing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Angular </a:t>
            </a:r>
          </a:p>
        </p:txBody>
      </p:sp>
      <p:pic>
        <p:nvPicPr>
          <p:cNvPr id="1229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93" y="1582478"/>
            <a:ext cx="1835762" cy="29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209" y="457403"/>
            <a:ext cx="3353097" cy="495294"/>
          </a:xfrm>
          <a:prstGeom prst="rect">
            <a:avLst/>
          </a:prstGeom>
        </p:spPr>
      </p:pic>
      <p:pic>
        <p:nvPicPr>
          <p:cNvPr id="8" name="Picture 13" descr="angular-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3761154"/>
            <a:ext cx="716788" cy="42513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07" y="457403"/>
            <a:ext cx="877558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this._</a:t>
            </a:r>
            <a:r>
              <a:rPr lang="en-US" sz="40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onMicrotaskEmpty</a:t>
            </a:r>
            <a:r>
              <a:rPr lang="en-US" sz="40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.subscribe</a:t>
            </a: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next: function () {</a:t>
            </a:r>
            <a:b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this._</a:t>
            </a:r>
            <a:r>
              <a:rPr lang="en-US" sz="40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zone.run</a:t>
            </a: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(function () {</a:t>
            </a:r>
            <a:b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this.tick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4000" dirty="0">
              <a:solidFill>
                <a:srgbClr val="00B0F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E50271-D366-4E8A-891A-E4A293796A06}"/>
              </a:ext>
            </a:extLst>
          </p:cNvPr>
          <p:cNvGrpSpPr/>
          <p:nvPr/>
        </p:nvGrpSpPr>
        <p:grpSpPr>
          <a:xfrm>
            <a:off x="2814471" y="2797560"/>
            <a:ext cx="3079038" cy="1852095"/>
            <a:chOff x="-1277134" y="2862587"/>
            <a:chExt cx="3079038" cy="1133249"/>
          </a:xfrm>
        </p:grpSpPr>
        <p:sp>
          <p:nvSpPr>
            <p:cNvPr id="5" name="Rectangle 4"/>
            <p:cNvSpPr/>
            <p:nvPr/>
          </p:nvSpPr>
          <p:spPr>
            <a:xfrm>
              <a:off x="-1277134" y="3314076"/>
              <a:ext cx="3079038" cy="681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/>
                <a:t>Run Angular change detection method</a:t>
              </a:r>
              <a:endParaRPr lang="he-IL" sz="2400" dirty="0"/>
            </a:p>
          </p:txBody>
        </p:sp>
        <p:cxnSp>
          <p:nvCxnSpPr>
            <p:cNvPr id="6" name="Straight Arrow Connector 5"/>
            <p:cNvCxnSpPr>
              <a:cxnSpLocks/>
              <a:stCxn id="5" idx="0"/>
            </p:cNvCxnSpPr>
            <p:nvPr/>
          </p:nvCxnSpPr>
          <p:spPr>
            <a:xfrm flipH="1" flipV="1">
              <a:off x="-1094709" y="2862587"/>
              <a:ext cx="1357094" cy="4514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CA08B4-E01C-4047-8148-4B06DAFC0880}"/>
              </a:ext>
            </a:extLst>
          </p:cNvPr>
          <p:cNvGrpSpPr/>
          <p:nvPr/>
        </p:nvGrpSpPr>
        <p:grpSpPr>
          <a:xfrm>
            <a:off x="5018364" y="1001687"/>
            <a:ext cx="4134455" cy="2512330"/>
            <a:chOff x="5488675" y="2041300"/>
            <a:chExt cx="4134455" cy="2512330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 flipV="1">
              <a:off x="5488675" y="2041300"/>
              <a:ext cx="1295668" cy="16563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544092" y="3428555"/>
              <a:ext cx="3079038" cy="1125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/>
                <a:t>When all</a:t>
              </a:r>
              <a:br>
                <a:rPr lang="en-US" sz="2400" dirty="0"/>
              </a:br>
              <a:r>
                <a:rPr lang="en-US" sz="2400" dirty="0"/>
                <a:t>Micro Async Operations finished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5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D0F3B-3571-4517-9CB9-E4C7A6C33756}"/>
              </a:ext>
            </a:extLst>
          </p:cNvPr>
          <p:cNvSpPr/>
          <p:nvPr/>
        </p:nvSpPr>
        <p:spPr>
          <a:xfrm>
            <a:off x="116703" y="1492472"/>
            <a:ext cx="99906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3200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32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ngZone</a:t>
            </a:r>
            <a:r>
              <a:rPr lang="en-US" sz="3200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runOutsideAngular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</a:t>
            </a:r>
            <a:b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let map=</a:t>
            </a:r>
            <a:r>
              <a:rPr lang="en-US" sz="3200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L.map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32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mapid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sz="3200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setView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</a:p>
          <a:p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8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712" y="2707553"/>
            <a:ext cx="832555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we </a:t>
            </a:r>
            <a:r>
              <a:rPr lang="en-US" sz="48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disable</a:t>
            </a:r>
            <a:r>
              <a:rPr lang="en-US" sz="4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angular</a:t>
            </a:r>
            <a:r>
              <a:rPr lang="en-US" sz="4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zone ?</a:t>
            </a:r>
            <a:endParaRPr lang="en-US" sz="4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86" y="592412"/>
            <a:ext cx="3187309" cy="23401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0876">
            <a:off x="5104566" y="1343611"/>
            <a:ext cx="1375183" cy="4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 txBox="1">
            <a:spLocks/>
          </p:cNvSpPr>
          <p:nvPr/>
        </p:nvSpPr>
        <p:spPr>
          <a:xfrm>
            <a:off x="926757" y="1107800"/>
            <a:ext cx="8153400" cy="3105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lvl="1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lvl="2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lvl="3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lvl="4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lvl="5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6pPr>
            <a:lvl7pPr marL="2971800" lvl="6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7pPr>
            <a:lvl8pPr marL="3429000" lvl="7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8pPr>
            <a:lvl9pPr marL="3886200" lvl="8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306881" y="232388"/>
            <a:ext cx="5760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u="sng" dirty="0"/>
              <a:t>Disable ngZone:</a:t>
            </a:r>
          </a:p>
        </p:txBody>
      </p:sp>
      <p:sp>
        <p:nvSpPr>
          <p:cNvPr id="28" name="מלבן 27"/>
          <p:cNvSpPr/>
          <p:nvPr/>
        </p:nvSpPr>
        <p:spPr>
          <a:xfrm>
            <a:off x="156361" y="1582478"/>
            <a:ext cx="892379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No more automatic </a:t>
            </a:r>
            <a:r>
              <a:rPr lang="en-US" sz="3200" dirty="0"/>
              <a:t>change detection</a:t>
            </a:r>
          </a:p>
          <a:p>
            <a:pPr marL="5400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You must invoke change detection</a:t>
            </a:r>
            <a:br>
              <a:rPr lang="en-US" sz="3200" dirty="0"/>
            </a:br>
            <a:r>
              <a:rPr lang="en-US" sz="3200" dirty="0">
                <a:solidFill>
                  <a:srgbClr val="00B0F0"/>
                </a:solidFill>
              </a:rPr>
              <a:t>manually </a:t>
            </a:r>
            <a:r>
              <a:rPr lang="en-US" sz="3200" dirty="0"/>
              <a:t>when application’s </a:t>
            </a:r>
            <a:r>
              <a:rPr lang="en-US" sz="3200" dirty="0">
                <a:solidFill>
                  <a:srgbClr val="00B0F0"/>
                </a:solidFill>
              </a:rPr>
              <a:t>state changes</a:t>
            </a:r>
          </a:p>
          <a:p>
            <a:pPr marL="5400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Use </a:t>
            </a:r>
            <a:r>
              <a:rPr lang="en-US" sz="3200" dirty="0" err="1"/>
              <a:t>ApplicationRef.</a:t>
            </a:r>
            <a:r>
              <a:rPr lang="en-US" sz="3200" dirty="0" err="1">
                <a:solidFill>
                  <a:srgbClr val="00B0F0"/>
                </a:solidFill>
              </a:rPr>
              <a:t>tick</a:t>
            </a:r>
            <a:r>
              <a:rPr lang="en-US" sz="3200" dirty="0">
                <a:solidFill>
                  <a:srgbClr val="00B0F0"/>
                </a:solidFill>
              </a:rPr>
              <a:t>()</a:t>
            </a:r>
          </a:p>
        </p:txBody>
      </p:sp>
      <p:pic>
        <p:nvPicPr>
          <p:cNvPr id="17410" name="Picture 2" descr="×ª××× × ×§×©××¨×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49" y="97379"/>
            <a:ext cx="908298" cy="90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5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48408" y="1672484"/>
            <a:ext cx="8325555" cy="2215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we take control </a:t>
            </a:r>
            <a:br>
              <a:rPr lang="en-US" sz="4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4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angular</a:t>
            </a:r>
            <a:br>
              <a:rPr lang="en-US" sz="4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 detection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39" y="502406"/>
            <a:ext cx="3510234" cy="40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1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 txBox="1">
            <a:spLocks/>
          </p:cNvSpPr>
          <p:nvPr/>
        </p:nvSpPr>
        <p:spPr>
          <a:xfrm>
            <a:off x="926757" y="1107800"/>
            <a:ext cx="8153400" cy="3105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lvl="1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lvl="2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lvl="3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lvl="4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lvl="5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6pPr>
            <a:lvl7pPr marL="2971800" lvl="6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7pPr>
            <a:lvl8pPr marL="3429000" lvl="7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8pPr>
            <a:lvl9pPr marL="3886200" lvl="8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306881" y="232388"/>
            <a:ext cx="72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u="sng" dirty="0"/>
              <a:t>Reducing Change Detection:</a:t>
            </a:r>
          </a:p>
        </p:txBody>
      </p:sp>
      <p:sp>
        <p:nvSpPr>
          <p:cNvPr id="28" name="מלבן 27"/>
          <p:cNvSpPr/>
          <p:nvPr/>
        </p:nvSpPr>
        <p:spPr>
          <a:xfrm>
            <a:off x="431724" y="1224957"/>
            <a:ext cx="89237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Use </a:t>
            </a:r>
            <a:r>
              <a:rPr lang="en-US" sz="3200" i="1" dirty="0" err="1">
                <a:solidFill>
                  <a:srgbClr val="00B0F0"/>
                </a:solidFill>
              </a:rPr>
              <a:t>ChangeDetectionStrategy</a:t>
            </a:r>
            <a:r>
              <a:rPr lang="en-US" sz="3200" dirty="0" err="1">
                <a:solidFill>
                  <a:srgbClr val="00B0F0"/>
                </a:solidFill>
              </a:rPr>
              <a:t>.</a:t>
            </a:r>
            <a:r>
              <a:rPr lang="en-US" sz="3200" i="1" dirty="0" err="1">
                <a:solidFill>
                  <a:srgbClr val="00B0F0"/>
                </a:solidFill>
              </a:rPr>
              <a:t>OnPush</a:t>
            </a:r>
            <a:endParaRPr lang="en-US" sz="3200" i="1" dirty="0">
              <a:solidFill>
                <a:srgbClr val="00B0F0"/>
              </a:solidFill>
            </a:endParaRPr>
          </a:p>
          <a:p>
            <a:pPr marL="5400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B0F0"/>
                </a:solidFill>
              </a:rPr>
              <a:t>Breakdown</a:t>
            </a:r>
            <a:r>
              <a:rPr lang="en-US" sz="3200" dirty="0"/>
              <a:t> your component tree</a:t>
            </a:r>
          </a:p>
          <a:p>
            <a:pPr marL="5400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Detach Top-level components:</a:t>
            </a:r>
          </a:p>
          <a:p>
            <a:pPr marL="1282950"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Update </a:t>
            </a:r>
            <a:r>
              <a:rPr lang="en-US" sz="3200" i="1" dirty="0">
                <a:solidFill>
                  <a:srgbClr val="00B0F0"/>
                </a:solidFill>
              </a:rPr>
              <a:t>@Input </a:t>
            </a:r>
            <a:r>
              <a:rPr lang="en-US" sz="3200" dirty="0"/>
              <a:t>values</a:t>
            </a:r>
          </a:p>
          <a:p>
            <a:pPr marL="1282950"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CDR.</a:t>
            </a:r>
            <a:r>
              <a:rPr lang="en-US" sz="3200" i="1" dirty="0" err="1">
                <a:solidFill>
                  <a:srgbClr val="00B0F0"/>
                </a:solidFill>
              </a:rPr>
              <a:t>detectChanges</a:t>
            </a:r>
            <a:r>
              <a:rPr lang="en-US" sz="3200" i="1" dirty="0">
                <a:solidFill>
                  <a:srgbClr val="00B0F0"/>
                </a:solidFill>
              </a:rPr>
              <a:t>()</a:t>
            </a:r>
          </a:p>
        </p:txBody>
      </p:sp>
      <p:pic>
        <p:nvPicPr>
          <p:cNvPr id="16388" name="Picture 4" descr="×ª××¦××ª ×ª××× × ×¢×××¨ âªreduce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31" y="125831"/>
            <a:ext cx="859443" cy="85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06" y="-37630"/>
            <a:ext cx="5925084" cy="5265351"/>
          </a:xfrm>
          <a:prstGeom prst="rect">
            <a:avLst/>
          </a:prstGeom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41" y="1582478"/>
            <a:ext cx="1910722" cy="191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6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4092" y="2050712"/>
            <a:ext cx="8325555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about </a:t>
            </a:r>
            <a:r>
              <a:rPr lang="en-US" sz="4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Forms ? </a:t>
            </a:r>
            <a:endParaRPr lang="en-US" sz="4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41" y="1717487"/>
            <a:ext cx="1383568" cy="13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9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2">
            <a:extLst>
              <a:ext uri="{FF2B5EF4-FFF2-40B4-BE49-F238E27FC236}">
                <a16:creationId xmlns:a16="http://schemas.microsoft.com/office/drawing/2014/main" id="{EBBE9B3E-5526-4C33-8CE4-95386B3939AA}"/>
              </a:ext>
            </a:extLst>
          </p:cNvPr>
          <p:cNvSpPr/>
          <p:nvPr/>
        </p:nvSpPr>
        <p:spPr>
          <a:xfrm>
            <a:off x="251712" y="1698363"/>
            <a:ext cx="5760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dirty="0"/>
              <a:t> Angular</a:t>
            </a:r>
            <a:br>
              <a:rPr lang="en-US" sz="4800" dirty="0"/>
            </a:br>
            <a:r>
              <a:rPr lang="en-US" sz="4800" dirty="0"/>
              <a:t>       Web Worker</a:t>
            </a:r>
          </a:p>
        </p:txBody>
      </p:sp>
      <p:pic>
        <p:nvPicPr>
          <p:cNvPr id="1028" name="Picture 4" descr="Image result for work zone ahead sign">
            <a:extLst>
              <a:ext uri="{FF2B5EF4-FFF2-40B4-BE49-F238E27FC236}">
                <a16:creationId xmlns:a16="http://schemas.microsoft.com/office/drawing/2014/main" id="{0908E97C-A7F5-4378-98CF-E71E97402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57" y="952436"/>
            <a:ext cx="3420228" cy="34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706" y="1852496"/>
            <a:ext cx="8325555" cy="139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 And what about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 Performance ?</a:t>
            </a:r>
            <a:endParaRPr lang="en-US" sz="4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2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-1008372" y="1787714"/>
            <a:ext cx="7290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dirty="0">
                <a:latin typeface="+mj-lt"/>
                <a:ea typeface="+mj-ea"/>
                <a:cs typeface="Arial" panose="020B0604020202020204" pitchFamily="34" charset="0"/>
              </a:rPr>
              <a:t>Performance</a:t>
            </a:r>
          </a:p>
          <a:p>
            <a:pPr algn="ctr" eaLnBrk="0" hangingPunct="0"/>
            <a:r>
              <a:rPr lang="en-US" sz="4800" i="1" dirty="0">
                <a:solidFill>
                  <a:srgbClr val="00B0F0"/>
                </a:solidFill>
                <a:latin typeface="+mj-lt"/>
                <a:ea typeface="+mj-ea"/>
                <a:cs typeface="Arial" panose="020B0604020202020204" pitchFamily="34" charset="0"/>
              </a:rPr>
              <a:t>Myths</a:t>
            </a:r>
            <a:r>
              <a:rPr lang="en-US" sz="4800" dirty="0">
                <a:latin typeface="+mj-lt"/>
                <a:ea typeface="+mj-ea"/>
                <a:cs typeface="Arial" panose="020B0604020202020204" pitchFamily="34" charset="0"/>
              </a:rPr>
              <a:t> vs. </a:t>
            </a:r>
            <a:r>
              <a:rPr lang="en-US" sz="4800" i="1" dirty="0">
                <a:solidFill>
                  <a:srgbClr val="00B0F0"/>
                </a:solidFill>
                <a:latin typeface="+mj-lt"/>
                <a:ea typeface="+mj-ea"/>
                <a:cs typeface="Arial" panose="020B0604020202020204" pitchFamily="34" charset="0"/>
              </a:rPr>
              <a:t>Reality</a:t>
            </a:r>
            <a:endParaRPr lang="he-IL" sz="4800" i="1" dirty="0">
              <a:solidFill>
                <a:srgbClr val="00B0F0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42" y="1542106"/>
            <a:ext cx="3671940" cy="20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2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 txBox="1">
            <a:spLocks/>
          </p:cNvSpPr>
          <p:nvPr/>
        </p:nvSpPr>
        <p:spPr>
          <a:xfrm>
            <a:off x="1106769" y="322394"/>
            <a:ext cx="8153400" cy="3105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lvl="1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lvl="2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lvl="3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lvl="4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lvl="5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6pPr>
            <a:lvl7pPr marL="2971800" lvl="6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7pPr>
            <a:lvl8pPr marL="3429000" lvl="7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8pPr>
            <a:lvl9pPr marL="3886200" lvl="8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2726877" y="2309421"/>
            <a:ext cx="5760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Hot Module Reload </a:t>
            </a:r>
          </a:p>
        </p:txBody>
      </p:sp>
      <p:pic>
        <p:nvPicPr>
          <p:cNvPr id="18434" name="Picture 2" descr="×ª××× × ×§×©××¨×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05" y="2188705"/>
            <a:ext cx="887761" cy="8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 txBox="1">
            <a:spLocks/>
          </p:cNvSpPr>
          <p:nvPr/>
        </p:nvSpPr>
        <p:spPr>
          <a:xfrm>
            <a:off x="1196775" y="117734"/>
            <a:ext cx="8153400" cy="3105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lvl="1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lvl="2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lvl="3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lvl="4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lvl="5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6pPr>
            <a:lvl7pPr marL="2971800" lvl="6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7pPr>
            <a:lvl8pPr marL="3429000" lvl="7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8pPr>
            <a:lvl9pPr marL="3886200" lvl="8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מלבן 2"/>
          <p:cNvSpPr/>
          <p:nvPr/>
        </p:nvSpPr>
        <p:spPr>
          <a:xfrm>
            <a:off x="2996895" y="2122514"/>
            <a:ext cx="5760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Optimize bundle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80" y="1942502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93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 txBox="1">
            <a:spLocks/>
          </p:cNvSpPr>
          <p:nvPr/>
        </p:nvSpPr>
        <p:spPr>
          <a:xfrm>
            <a:off x="1196775" y="117734"/>
            <a:ext cx="8153400" cy="3105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lvl="1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lvl="2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lvl="3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lvl="4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lvl="5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6pPr>
            <a:lvl7pPr marL="2971800" lvl="6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7pPr>
            <a:lvl8pPr marL="3429000" lvl="7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8pPr>
            <a:lvl9pPr marL="3886200" lvl="8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מלבן 2"/>
          <p:cNvSpPr/>
          <p:nvPr/>
        </p:nvSpPr>
        <p:spPr>
          <a:xfrm>
            <a:off x="2771880" y="2167517"/>
            <a:ext cx="5760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Reduce build time</a:t>
            </a:r>
          </a:p>
        </p:txBody>
      </p:sp>
      <p:pic>
        <p:nvPicPr>
          <p:cNvPr id="8" name="Picture 7" descr="C:\Users\yoava\Documents\c2iDownloads\Downloads\Pics\images (1).jpg">
            <a:extLst>
              <a:ext uri="{FF2B5EF4-FFF2-40B4-BE49-F238E27FC236}">
                <a16:creationId xmlns:a16="http://schemas.microsoft.com/office/drawing/2014/main" id="{8B0A0E6B-FB18-4918-A1D3-EC978693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008" l="3483" r="960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50" y="1537475"/>
            <a:ext cx="1305330" cy="158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 txBox="1">
            <a:spLocks/>
          </p:cNvSpPr>
          <p:nvPr/>
        </p:nvSpPr>
        <p:spPr>
          <a:xfrm>
            <a:off x="1196775" y="271750"/>
            <a:ext cx="8153400" cy="3105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lvl="1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lvl="2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lvl="3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lvl="4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lvl="5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6pPr>
            <a:lvl7pPr marL="2971800" lvl="6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7pPr>
            <a:lvl8pPr marL="3429000" lvl="7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8pPr>
            <a:lvl9pPr marL="3886200" lvl="8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מלבן 2"/>
          <p:cNvSpPr/>
          <p:nvPr/>
        </p:nvSpPr>
        <p:spPr>
          <a:xfrm>
            <a:off x="-423333" y="1897499"/>
            <a:ext cx="5760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It’s 2018, </a:t>
            </a:r>
          </a:p>
          <a:p>
            <a:pPr algn="ctr"/>
            <a:r>
              <a:rPr lang="en-US" sz="4000" dirty="0"/>
              <a:t>Wake up people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15" y="1540702"/>
            <a:ext cx="4014086" cy="22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15" y="142382"/>
            <a:ext cx="8630445" cy="4862537"/>
          </a:xfrm>
          <a:prstGeom prst="rect">
            <a:avLst/>
          </a:prstGeom>
        </p:spPr>
      </p:pic>
      <p:pic>
        <p:nvPicPr>
          <p:cNvPr id="6" name="Picture 204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22833">
            <a:off x="-77471" y="956790"/>
            <a:ext cx="4467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4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 txBox="1">
            <a:spLocks/>
          </p:cNvSpPr>
          <p:nvPr/>
        </p:nvSpPr>
        <p:spPr>
          <a:xfrm>
            <a:off x="701742" y="1430965"/>
            <a:ext cx="8153400" cy="3105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lvl="1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lvl="2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lvl="3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lvl="4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lvl="5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6pPr>
            <a:lvl7pPr marL="2971800" lvl="6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7pPr>
            <a:lvl8pPr marL="3429000" lvl="7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8pPr>
            <a:lvl9pPr marL="3886200" lvl="8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2636871" y="2249378"/>
            <a:ext cx="5760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Server side rendering</a:t>
            </a:r>
          </a:p>
        </p:txBody>
      </p:sp>
      <p:pic>
        <p:nvPicPr>
          <p:cNvPr id="1028" name="Picture 4" descr="Universal An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11" y="2202451"/>
            <a:ext cx="784212" cy="8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0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is is What Microsoft Said About Progressive Web Apps at Build">
            <a:extLst>
              <a:ext uri="{FF2B5EF4-FFF2-40B4-BE49-F238E27FC236}">
                <a16:creationId xmlns:a16="http://schemas.microsoft.com/office/drawing/2014/main" id="{EA6E5B22-9937-47CA-88D5-A1207D43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81" y="814137"/>
            <a:ext cx="6252112" cy="351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0484">
            <a:extLst>
              <a:ext uri="{FF2B5EF4-FFF2-40B4-BE49-F238E27FC236}">
                <a16:creationId xmlns:a16="http://schemas.microsoft.com/office/drawing/2014/main" id="{0A5B3CEB-C897-4213-BE3D-8E249975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22833">
            <a:off x="3635239" y="89044"/>
            <a:ext cx="3139625" cy="19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0484">
            <a:extLst>
              <a:ext uri="{FF2B5EF4-FFF2-40B4-BE49-F238E27FC236}">
                <a16:creationId xmlns:a16="http://schemas.microsoft.com/office/drawing/2014/main" id="{9FE7E8B8-7A8D-4965-A3BD-6736AFE0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22833">
            <a:off x="4760314" y="1912099"/>
            <a:ext cx="3139625" cy="19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2">
            <a:extLst>
              <a:ext uri="{FF2B5EF4-FFF2-40B4-BE49-F238E27FC236}">
                <a16:creationId xmlns:a16="http://schemas.microsoft.com/office/drawing/2014/main" id="{05C90173-73ED-4DD9-8E64-B353C9209FB3}"/>
              </a:ext>
            </a:extLst>
          </p:cNvPr>
          <p:cNvSpPr/>
          <p:nvPr/>
        </p:nvSpPr>
        <p:spPr>
          <a:xfrm>
            <a:off x="2186841" y="2249378"/>
            <a:ext cx="5760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Angular Service Worker</a:t>
            </a:r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5B1729FB-ECE8-4A13-B2BD-EEB9D408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6" b="97714" l="10000" r="932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64" y="1717487"/>
            <a:ext cx="1531413" cy="15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3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6" y="412400"/>
            <a:ext cx="8908320" cy="43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7104"/>
          <p:cNvSpPr/>
          <p:nvPr/>
        </p:nvSpPr>
        <p:spPr>
          <a:xfrm>
            <a:off x="0" y="-90487"/>
            <a:ext cx="9144000" cy="532606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8370" name="Text Box 47105"/>
          <p:cNvSpPr txBox="1"/>
          <p:nvPr/>
        </p:nvSpPr>
        <p:spPr>
          <a:xfrm>
            <a:off x="1143000" y="1401763"/>
            <a:ext cx="6858000" cy="179070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300" baseline="-33000" dirty="0">
                <a:solidFill>
                  <a:srgbClr val="FFFFFF"/>
                </a:solidFill>
                <a:latin typeface="Open Sans Light" panose="020B0306030504020204" charset="0"/>
              </a:rPr>
              <a:t>Questions ?</a:t>
            </a:r>
          </a:p>
        </p:txBody>
      </p:sp>
      <p:sp>
        <p:nvSpPr>
          <p:cNvPr id="58371" name="Straight Connector 47110"/>
          <p:cNvSpPr/>
          <p:nvPr/>
        </p:nvSpPr>
        <p:spPr>
          <a:xfrm>
            <a:off x="798513" y="3328988"/>
            <a:ext cx="7991475" cy="1587"/>
          </a:xfrm>
          <a:prstGeom prst="line">
            <a:avLst/>
          </a:prstGeom>
          <a:ln w="12600" cap="sq" cmpd="sng">
            <a:solidFill>
              <a:srgbClr val="FF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58372" name="Rectangle 47111"/>
          <p:cNvSpPr/>
          <p:nvPr/>
        </p:nvSpPr>
        <p:spPr>
          <a:xfrm>
            <a:off x="8935191" y="4867275"/>
            <a:ext cx="181822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200" dirty="0">
              <a:solidFill>
                <a:srgbClr val="FFFFFF"/>
              </a:solidFill>
              <a:latin typeface="Open Sans" panose="020B0606030504020204" charset="0"/>
            </a:endParaRPr>
          </a:p>
        </p:txBody>
      </p:sp>
      <p:sp>
        <p:nvSpPr>
          <p:cNvPr id="6" name="Rectangle 47111">
            <a:extLst>
              <a:ext uri="{FF2B5EF4-FFF2-40B4-BE49-F238E27FC236}">
                <a16:creationId xmlns:a16="http://schemas.microsoft.com/office/drawing/2014/main" id="{A37472AF-30E4-4A6E-92EE-36EF5FA512E7}"/>
              </a:ext>
            </a:extLst>
          </p:cNvPr>
          <p:cNvSpPr/>
          <p:nvPr/>
        </p:nvSpPr>
        <p:spPr>
          <a:xfrm>
            <a:off x="7728846" y="4858535"/>
            <a:ext cx="1297256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>
                <a:solidFill>
                  <a:srgbClr val="FFFFFF"/>
                </a:solidFill>
                <a:latin typeface="Open Sans" panose="020B0606030504020204" charset="0"/>
              </a:rPr>
              <a:t>MAY 21 </a:t>
            </a:r>
            <a:r>
              <a:rPr lang="en-US" altLang="en-US" sz="1200" dirty="0">
                <a:solidFill>
                  <a:srgbClr val="FFFFFF"/>
                </a:solidFill>
                <a:latin typeface="Open Sans" panose="020B0606030504020204" charset="0"/>
              </a:rPr>
              <a:t>/ TLV, Israel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5">
            <a:extLst>
              <a:ext uri="{FF2B5EF4-FFF2-40B4-BE49-F238E27FC236}">
                <a16:creationId xmlns:a16="http://schemas.microsoft.com/office/drawing/2014/main" id="{C16F18D3-4B00-482C-8753-85553D077425}"/>
              </a:ext>
            </a:extLst>
          </p:cNvPr>
          <p:cNvSpPr/>
          <p:nvPr/>
        </p:nvSpPr>
        <p:spPr>
          <a:xfrm>
            <a:off x="128609" y="1236082"/>
            <a:ext cx="8937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>
                <a:latin typeface="+mj-lt"/>
                <a:ea typeface="+mj-ea"/>
                <a:cs typeface="Arial" panose="020B0604020202020204" pitchFamily="34" charset="0"/>
              </a:rPr>
              <a:t>Modern software tent to get more </a:t>
            </a:r>
            <a:r>
              <a:rPr lang="en-US" sz="3600" b="1" dirty="0">
                <a:solidFill>
                  <a:srgbClr val="00B0F0"/>
                </a:solidFill>
                <a:latin typeface="+mj-lt"/>
                <a:ea typeface="+mj-ea"/>
                <a:cs typeface="Arial" panose="020B0604020202020204" pitchFamily="34" charset="0"/>
              </a:rPr>
              <a:t>complex</a:t>
            </a:r>
            <a:r>
              <a:rPr lang="en-US" sz="3600" dirty="0">
                <a:latin typeface="+mj-lt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2A36A-815F-43B2-B15E-00BE4C03975D}"/>
              </a:ext>
            </a:extLst>
          </p:cNvPr>
          <p:cNvSpPr/>
          <p:nvPr/>
        </p:nvSpPr>
        <p:spPr>
          <a:xfrm>
            <a:off x="113900" y="2183626"/>
            <a:ext cx="9225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Limited</a:t>
            </a:r>
            <a:r>
              <a:rPr lang="en-US" sz="3600" dirty="0">
                <a:latin typeface="+mj-lt"/>
                <a:cs typeface="Arial" panose="020B0604020202020204" pitchFamily="34" charset="0"/>
              </a:rPr>
              <a:t> time &amp; resources before release </a:t>
            </a:r>
            <a:endParaRPr lang="he-IL" sz="36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7B274E-496F-44ED-8034-036F680EA828}"/>
              </a:ext>
            </a:extLst>
          </p:cNvPr>
          <p:cNvGrpSpPr/>
          <p:nvPr/>
        </p:nvGrpSpPr>
        <p:grpSpPr>
          <a:xfrm>
            <a:off x="206709" y="3202586"/>
            <a:ext cx="8362882" cy="1004812"/>
            <a:chOff x="140996" y="3113351"/>
            <a:chExt cx="8362882" cy="100481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4CE3C2-A8FF-40CF-863B-1B39EA10DFAA}"/>
                </a:ext>
              </a:extLst>
            </p:cNvPr>
            <p:cNvSpPr/>
            <p:nvPr/>
          </p:nvSpPr>
          <p:spPr>
            <a:xfrm>
              <a:off x="431724" y="3292592"/>
              <a:ext cx="8072154" cy="64633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162C25-4537-4438-A6C0-45759E7D69C7}"/>
                </a:ext>
              </a:extLst>
            </p:cNvPr>
            <p:cNvSpPr/>
            <p:nvPr/>
          </p:nvSpPr>
          <p:spPr>
            <a:xfrm>
              <a:off x="1123386" y="3308701"/>
              <a:ext cx="70615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+mj-lt"/>
                  <a:ea typeface="Times New Roman" panose="02020603050405020304" pitchFamily="18" charset="0"/>
                </a:rPr>
                <a:t> software systems do not perform well</a:t>
              </a:r>
              <a:endParaRPr lang="en-IL" sz="3200" dirty="0">
                <a:latin typeface="+mj-lt"/>
              </a:endParaRPr>
            </a:p>
          </p:txBody>
        </p:sp>
        <p:pic>
          <p:nvPicPr>
            <p:cNvPr id="1026" name="Picture 2" descr="Image result for important">
              <a:extLst>
                <a:ext uri="{FF2B5EF4-FFF2-40B4-BE49-F238E27FC236}">
                  <a16:creationId xmlns:a16="http://schemas.microsoft.com/office/drawing/2014/main" id="{1095129E-B44A-4E52-8986-C74A7CBA1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96" y="3113351"/>
              <a:ext cx="1004812" cy="1004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97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7104"/>
          <p:cNvSpPr/>
          <p:nvPr/>
        </p:nvSpPr>
        <p:spPr>
          <a:xfrm>
            <a:off x="0" y="-90487"/>
            <a:ext cx="9144000" cy="532606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8370" name="Text Box 47105"/>
          <p:cNvSpPr txBox="1"/>
          <p:nvPr/>
        </p:nvSpPr>
        <p:spPr>
          <a:xfrm>
            <a:off x="1143000" y="1401763"/>
            <a:ext cx="6858000" cy="179070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300" baseline="-33000" dirty="0">
                <a:solidFill>
                  <a:srgbClr val="FFFFFF"/>
                </a:solidFill>
                <a:latin typeface="Open Sans Light" panose="020B0306030504020204" charset="0"/>
              </a:rPr>
              <a:t>Thanks</a:t>
            </a:r>
          </a:p>
        </p:txBody>
      </p:sp>
      <p:sp>
        <p:nvSpPr>
          <p:cNvPr id="58371" name="Straight Connector 47110"/>
          <p:cNvSpPr/>
          <p:nvPr/>
        </p:nvSpPr>
        <p:spPr>
          <a:xfrm>
            <a:off x="798513" y="3328988"/>
            <a:ext cx="7991475" cy="1587"/>
          </a:xfrm>
          <a:prstGeom prst="line">
            <a:avLst/>
          </a:prstGeom>
          <a:ln w="12600" cap="sq" cmpd="sng">
            <a:solidFill>
              <a:srgbClr val="FF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6" name="Rectangle 47111">
            <a:extLst>
              <a:ext uri="{FF2B5EF4-FFF2-40B4-BE49-F238E27FC236}">
                <a16:creationId xmlns:a16="http://schemas.microsoft.com/office/drawing/2014/main" id="{CAE7385C-0752-4226-B1E7-F832EB55A230}"/>
              </a:ext>
            </a:extLst>
          </p:cNvPr>
          <p:cNvSpPr/>
          <p:nvPr/>
        </p:nvSpPr>
        <p:spPr>
          <a:xfrm>
            <a:off x="7728846" y="4858535"/>
            <a:ext cx="1297256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>
                <a:solidFill>
                  <a:srgbClr val="FFFFFF"/>
                </a:solidFill>
                <a:latin typeface="Open Sans" panose="020B0606030504020204" charset="0"/>
              </a:rPr>
              <a:t>MAY 21 </a:t>
            </a:r>
            <a:r>
              <a:rPr lang="en-US" altLang="en-US" sz="1200" dirty="0">
                <a:solidFill>
                  <a:srgbClr val="FFFFFF"/>
                </a:solidFill>
                <a:latin typeface="Open Sans" panose="020B0606030504020204" charset="0"/>
              </a:rPr>
              <a:t>/ TLV, Israel</a:t>
            </a:r>
          </a:p>
        </p:txBody>
      </p:sp>
    </p:spTree>
    <p:extLst>
      <p:ext uri="{BB962C8B-B14F-4D97-AF65-F5344CB8AC3E}">
        <p14:creationId xmlns:p14="http://schemas.microsoft.com/office/powerpoint/2010/main" val="33822509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7104"/>
          <p:cNvSpPr/>
          <p:nvPr/>
        </p:nvSpPr>
        <p:spPr>
          <a:xfrm>
            <a:off x="0" y="-15545"/>
            <a:ext cx="9144000" cy="51532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hape 256"/>
          <p:cNvSpPr txBox="1"/>
          <p:nvPr/>
        </p:nvSpPr>
        <p:spPr>
          <a:xfrm>
            <a:off x="5292048" y="3048106"/>
            <a:ext cx="3663057" cy="180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000" b="1" dirty="0">
              <a:solidFill>
                <a:srgbClr val="FFFFFF"/>
              </a:solidFill>
              <a:highlight>
                <a:srgbClr val="0000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81282">
            <a:off x="3482732" y="1791508"/>
            <a:ext cx="1795941" cy="12841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5"/>
          <p:cNvSpPr txBox="1"/>
          <p:nvPr/>
        </p:nvSpPr>
        <p:spPr>
          <a:xfrm rot="515444">
            <a:off x="3402962" y="2409927"/>
            <a:ext cx="2594312" cy="63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Elad Hirsch</a:t>
            </a: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1151772" y="3382598"/>
            <a:ext cx="531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Consultant @</a:t>
            </a:r>
          </a:p>
        </p:txBody>
      </p:sp>
      <p:pic>
        <p:nvPicPr>
          <p:cNvPr id="14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1994" y="3497875"/>
            <a:ext cx="3353097" cy="495294"/>
          </a:xfrm>
          <a:prstGeom prst="rect">
            <a:avLst/>
          </a:prstGeom>
        </p:spPr>
      </p:pic>
      <p:sp>
        <p:nvSpPr>
          <p:cNvPr id="10" name="Rectangle 47111"/>
          <p:cNvSpPr/>
          <p:nvPr/>
        </p:nvSpPr>
        <p:spPr>
          <a:xfrm>
            <a:off x="7730041" y="4732688"/>
            <a:ext cx="1297256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>
                <a:solidFill>
                  <a:srgbClr val="FFFFFF"/>
                </a:solidFill>
                <a:latin typeface="Open Sans" panose="020B0606030504020204" charset="0"/>
              </a:rPr>
              <a:t>MAY 21 </a:t>
            </a:r>
            <a:r>
              <a:rPr lang="en-US" altLang="en-US" sz="1200" dirty="0">
                <a:solidFill>
                  <a:srgbClr val="FFFFFF"/>
                </a:solidFill>
                <a:latin typeface="Open Sans" panose="020B0606030504020204" charset="0"/>
              </a:rPr>
              <a:t>/ TLV, Israel</a:t>
            </a:r>
          </a:p>
        </p:txBody>
      </p:sp>
    </p:spTree>
    <p:extLst>
      <p:ext uri="{BB962C8B-B14F-4D97-AF65-F5344CB8AC3E}">
        <p14:creationId xmlns:p14="http://schemas.microsoft.com/office/powerpoint/2010/main" val="401272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12987210_1040250069353919_1558938707682004029_n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-9525"/>
            <a:ext cx="566896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yy_l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9525"/>
            <a:ext cx="4609065" cy="247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2468563"/>
            <a:ext cx="91694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 txBox="1">
            <a:spLocks/>
          </p:cNvSpPr>
          <p:nvPr/>
        </p:nvSpPr>
        <p:spPr>
          <a:xfrm>
            <a:off x="1118860" y="2119080"/>
            <a:ext cx="8153400" cy="3105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lvl="1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lvl="2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lvl="3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lvl="4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lvl="5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6pPr>
            <a:lvl7pPr marL="2971800" lvl="6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7pPr>
            <a:lvl8pPr marL="3429000" lvl="7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8pPr>
            <a:lvl9pPr marL="3886200" lvl="8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מלבן 2"/>
          <p:cNvSpPr/>
          <p:nvPr/>
        </p:nvSpPr>
        <p:spPr>
          <a:xfrm>
            <a:off x="1997854" y="1155003"/>
            <a:ext cx="74759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300" dirty="0"/>
              <a:t>CD – Occurrences , Duration</a:t>
            </a:r>
          </a:p>
        </p:txBody>
      </p:sp>
      <p:sp>
        <p:nvSpPr>
          <p:cNvPr id="10" name="מלבן 9"/>
          <p:cNvSpPr/>
          <p:nvPr/>
        </p:nvSpPr>
        <p:spPr>
          <a:xfrm>
            <a:off x="1994999" y="1747033"/>
            <a:ext cx="45565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300" dirty="0"/>
              <a:t>Components , Bindings</a:t>
            </a:r>
          </a:p>
        </p:txBody>
      </p:sp>
      <p:pic>
        <p:nvPicPr>
          <p:cNvPr id="17" name="Picture 13" descr="angular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30" y="1100372"/>
            <a:ext cx="1883149" cy="1116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" y="2898613"/>
            <a:ext cx="2013894" cy="11495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3015" y="3037326"/>
            <a:ext cx="8965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DOM Size , Network , Timers</a:t>
            </a:r>
          </a:p>
          <a:p>
            <a:r>
              <a:rPr lang="en-US" sz="3600" dirty="0"/>
              <a:t>CSS Recalculation</a:t>
            </a:r>
          </a:p>
        </p:txBody>
      </p:sp>
      <p:pic>
        <p:nvPicPr>
          <p:cNvPr id="23" name="Picture 204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30" y="637415"/>
            <a:ext cx="4467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1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3333" y="1447469"/>
            <a:ext cx="7110474" cy="2441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Angular </a:t>
            </a:r>
            <a:b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00B0F0"/>
                </a:solidFill>
                <a:ea typeface="Calibri" panose="020F0502020204030204" pitchFamily="34" charset="0"/>
              </a:rPr>
              <a:t>D</a:t>
            </a:r>
            <a:r>
              <a:rPr lang="en-US" sz="4800" dirty="0">
                <a:solidFill>
                  <a:srgbClr val="00B0F0"/>
                </a:solidFill>
              </a:rPr>
              <a:t>ebugging Probe</a:t>
            </a:r>
            <a:br>
              <a:rPr lang="en-US" sz="4800" dirty="0"/>
            </a:b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87" y="1056017"/>
            <a:ext cx="2582560" cy="2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9548" y="2665404"/>
            <a:ext cx="76527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Angular expose </a:t>
            </a:r>
            <a:r>
              <a:rPr lang="en-US" sz="3200" dirty="0">
                <a:solidFill>
                  <a:srgbClr val="00B0F0"/>
                </a:solidFill>
                <a:ea typeface="Calibri" panose="020F0502020204030204" pitchFamily="34" charset="0"/>
              </a:rPr>
              <a:t>Debugging probe </a:t>
            </a:r>
            <a:r>
              <a:rPr lang="en-US" sz="3200" dirty="0"/>
              <a:t>and we can use it to collect Angular statistics</a:t>
            </a:r>
            <a:endParaRPr lang="" sz="3200" dirty="0"/>
          </a:p>
        </p:txBody>
      </p:sp>
      <p:sp>
        <p:nvSpPr>
          <p:cNvPr id="32" name="מלבן 3"/>
          <p:cNvSpPr/>
          <p:nvPr/>
        </p:nvSpPr>
        <p:spPr>
          <a:xfrm>
            <a:off x="1239549" y="1302840"/>
            <a:ext cx="77386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Explore</a:t>
            </a:r>
            <a:r>
              <a:rPr lang="en-US" sz="3200" dirty="0">
                <a:solidFill>
                  <a:srgbClr val="00B0F0"/>
                </a:solidFill>
                <a:ea typeface="Calibri" panose="020F0502020204030204" pitchFamily="34" charset="0"/>
              </a:rPr>
              <a:t> ApplicationRef  </a:t>
            </a:r>
            <a:r>
              <a:rPr lang="en-US" sz="3200" dirty="0"/>
              <a:t>to get</a:t>
            </a:r>
            <a:br>
              <a:rPr lang="en-US" sz="3200" dirty="0"/>
            </a:br>
            <a:r>
              <a:rPr lang="en-US" sz="3200" dirty="0"/>
              <a:t>Many undocumented interesting fields</a:t>
            </a:r>
          </a:p>
        </p:txBody>
      </p:sp>
      <p:pic>
        <p:nvPicPr>
          <p:cNvPr id="33" name="Picture 2" descr="Image result for ti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4" y="1402466"/>
            <a:ext cx="763096" cy="7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ti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4" y="2752556"/>
            <a:ext cx="763096" cy="7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7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715" y="985198"/>
            <a:ext cx="8325555" cy="139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we </a:t>
            </a: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reduce </a:t>
            </a:r>
            <a:r>
              <a:rPr lang="en-US" sz="4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</a:t>
            </a:r>
            <a:r>
              <a:rPr lang="en-US" sz="4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br>
              <a:rPr lang="en-US" sz="4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4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angular </a:t>
            </a: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 detection ?</a:t>
            </a:r>
            <a:endParaRPr lang="en-US" sz="4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74" y="2920327"/>
            <a:ext cx="3510234" cy="11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648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217</Words>
  <Application>Microsoft Office PowerPoint</Application>
  <PresentationFormat>Custom</PresentationFormat>
  <Paragraphs>59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30</vt:i4>
      </vt:variant>
    </vt:vector>
  </HeadingPairs>
  <TitlesOfParts>
    <vt:vector size="50" baseType="lpstr">
      <vt:lpstr>SimSun</vt:lpstr>
      <vt:lpstr>Arial</vt:lpstr>
      <vt:lpstr>Calibri</vt:lpstr>
      <vt:lpstr>Comic Sans MS</vt:lpstr>
      <vt:lpstr>Courier New</vt:lpstr>
      <vt:lpstr>Open Sans</vt:lpstr>
      <vt:lpstr>Open Sans Light</vt:lpstr>
      <vt:lpstr>Roboto Condensed</vt:lpstr>
      <vt:lpstr>Times New Roman</vt:lpstr>
      <vt:lpstr>ערכת נושא Office</vt:lpstr>
      <vt:lpstr>עיצוב מותאם אישית</vt:lpstr>
      <vt:lpstr>1_עיצוב מותאם אישית</vt:lpstr>
      <vt:lpstr>2_עיצוב מותאם אישית</vt:lpstr>
      <vt:lpstr>3_עיצוב מותאם אישית</vt:lpstr>
      <vt:lpstr>4_עיצוב מותאם אישית</vt:lpstr>
      <vt:lpstr>5_עיצוב מותאם אישית</vt:lpstr>
      <vt:lpstr>6_עיצוב מותאם אישית</vt:lpstr>
      <vt:lpstr>7_עיצוב מותאם אישית</vt:lpstr>
      <vt:lpstr>8_עיצוב מותאם אישית</vt:lpstr>
      <vt:lpstr>9_עיצוב מותאם אישית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אלעד הירש</dc:creator>
  <cp:lastModifiedBy>elad</cp:lastModifiedBy>
  <cp:revision>631</cp:revision>
  <dcterms:created xsi:type="dcterms:W3CDTF">2017-12-28T21:23:00Z</dcterms:created>
  <dcterms:modified xsi:type="dcterms:W3CDTF">2018-05-21T12:25:23Z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