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71" r:id="rId4"/>
    <p:sldId id="258" r:id="rId5"/>
    <p:sldId id="259" r:id="rId6"/>
    <p:sldId id="273" r:id="rId7"/>
    <p:sldId id="260" r:id="rId8"/>
    <p:sldId id="263" r:id="rId9"/>
    <p:sldId id="261" r:id="rId10"/>
    <p:sldId id="262" r:id="rId11"/>
    <p:sldId id="264" r:id="rId12"/>
    <p:sldId id="267" r:id="rId13"/>
    <p:sldId id="274" r:id="rId14"/>
    <p:sldId id="279" r:id="rId15"/>
    <p:sldId id="269" r:id="rId16"/>
    <p:sldId id="270" r:id="rId17"/>
    <p:sldId id="272" r:id="rId18"/>
    <p:sldId id="275" r:id="rId19"/>
    <p:sldId id="276" r:id="rId20"/>
    <p:sldId id="277" r:id="rId21"/>
    <p:sldId id="278"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571" autoAdjust="0"/>
  </p:normalViewPr>
  <p:slideViewPr>
    <p:cSldViewPr snapToGrid="0">
      <p:cViewPr varScale="1">
        <p:scale>
          <a:sx n="72" d="100"/>
          <a:sy n="72" d="100"/>
        </p:scale>
        <p:origin x="63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8" d="100"/>
          <a:sy n="58"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9245B-2B3B-44DD-B59C-AD2B209EE31D}" type="datetimeFigureOut">
              <a:rPr lang="en-GB" smtClean="0"/>
              <a:t>11/10/2017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EED63-6CB5-42B1-ABDD-D8CAEC4D22B8}" type="slidenum">
              <a:rPr lang="en-GB" smtClean="0"/>
              <a:t>‹#›</a:t>
            </a:fld>
            <a:endParaRPr lang="en-GB"/>
          </a:p>
        </p:txBody>
      </p:sp>
    </p:spTree>
    <p:extLst>
      <p:ext uri="{BB962C8B-B14F-4D97-AF65-F5344CB8AC3E}">
        <p14:creationId xmlns:p14="http://schemas.microsoft.com/office/powerpoint/2010/main" val="145405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AEED63-6CB5-42B1-ABDD-D8CAEC4D22B8}" type="slidenum">
              <a:rPr lang="en-GB" smtClean="0"/>
              <a:t>1</a:t>
            </a:fld>
            <a:endParaRPr lang="en-GB"/>
          </a:p>
        </p:txBody>
      </p:sp>
    </p:spTree>
    <p:extLst>
      <p:ext uri="{BB962C8B-B14F-4D97-AF65-F5344CB8AC3E}">
        <p14:creationId xmlns:p14="http://schemas.microsoft.com/office/powerpoint/2010/main" val="336143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 prior progress</a:t>
            </a:r>
          </a:p>
        </p:txBody>
      </p:sp>
      <p:sp>
        <p:nvSpPr>
          <p:cNvPr id="4" name="Slide Number Placeholder 3"/>
          <p:cNvSpPr>
            <a:spLocks noGrp="1"/>
          </p:cNvSpPr>
          <p:nvPr>
            <p:ph type="sldNum" sz="quarter" idx="10"/>
          </p:nvPr>
        </p:nvSpPr>
        <p:spPr/>
        <p:txBody>
          <a:bodyPr/>
          <a:lstStyle/>
          <a:p>
            <a:fld id="{D8AEED63-6CB5-42B1-ABDD-D8CAEC4D22B8}" type="slidenum">
              <a:rPr lang="en-GB" smtClean="0"/>
              <a:t>10</a:t>
            </a:fld>
            <a:endParaRPr lang="en-GB"/>
          </a:p>
        </p:txBody>
      </p:sp>
    </p:spTree>
    <p:extLst>
      <p:ext uri="{BB962C8B-B14F-4D97-AF65-F5344CB8AC3E}">
        <p14:creationId xmlns:p14="http://schemas.microsoft.com/office/powerpoint/2010/main" val="2496359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Test:</a:t>
            </a:r>
          </a:p>
          <a:p>
            <a:endParaRPr lang="en-GB" dirty="0"/>
          </a:p>
          <a:p>
            <a:r>
              <a:rPr lang="en-GB" dirty="0"/>
              <a:t>Grid search Cross validation to check for best fit.</a:t>
            </a:r>
          </a:p>
        </p:txBody>
      </p:sp>
      <p:sp>
        <p:nvSpPr>
          <p:cNvPr id="4" name="Slide Number Placeholder 3"/>
          <p:cNvSpPr>
            <a:spLocks noGrp="1"/>
          </p:cNvSpPr>
          <p:nvPr>
            <p:ph type="sldNum" sz="quarter" idx="10"/>
          </p:nvPr>
        </p:nvSpPr>
        <p:spPr/>
        <p:txBody>
          <a:bodyPr/>
          <a:lstStyle/>
          <a:p>
            <a:fld id="{D8AEED63-6CB5-42B1-ABDD-D8CAEC4D22B8}" type="slidenum">
              <a:rPr lang="en-GB" smtClean="0"/>
              <a:t>11</a:t>
            </a:fld>
            <a:endParaRPr lang="en-GB"/>
          </a:p>
        </p:txBody>
      </p:sp>
    </p:spTree>
    <p:extLst>
      <p:ext uri="{BB962C8B-B14F-4D97-AF65-F5344CB8AC3E}">
        <p14:creationId xmlns:p14="http://schemas.microsoft.com/office/powerpoint/2010/main" val="274576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Model has 60% accuracy,  78% fitting on test data!</a:t>
            </a:r>
          </a:p>
          <a:p>
            <a:endParaRPr lang="en-GB" dirty="0"/>
          </a:p>
          <a:p>
            <a:r>
              <a:rPr lang="en-GB" dirty="0" err="1"/>
              <a:t>precison</a:t>
            </a:r>
            <a:r>
              <a:rPr lang="en-GB" dirty="0"/>
              <a:t> of 58% for new observations</a:t>
            </a:r>
          </a:p>
          <a:p>
            <a:r>
              <a:rPr lang="en-GB" dirty="0"/>
              <a:t>Recall 74% for previously seen results</a:t>
            </a:r>
          </a:p>
        </p:txBody>
      </p:sp>
      <p:sp>
        <p:nvSpPr>
          <p:cNvPr id="4" name="Slide Number Placeholder 3"/>
          <p:cNvSpPr>
            <a:spLocks noGrp="1"/>
          </p:cNvSpPr>
          <p:nvPr>
            <p:ph type="sldNum" sz="quarter" idx="10"/>
          </p:nvPr>
        </p:nvSpPr>
        <p:spPr/>
        <p:txBody>
          <a:bodyPr/>
          <a:lstStyle/>
          <a:p>
            <a:fld id="{D8AEED63-6CB5-42B1-ABDD-D8CAEC4D22B8}" type="slidenum">
              <a:rPr lang="en-GB" smtClean="0"/>
              <a:t>12</a:t>
            </a:fld>
            <a:endParaRPr lang="en-GB"/>
          </a:p>
        </p:txBody>
      </p:sp>
    </p:spTree>
    <p:extLst>
      <p:ext uri="{BB962C8B-B14F-4D97-AF65-F5344CB8AC3E}">
        <p14:creationId xmlns:p14="http://schemas.microsoft.com/office/powerpoint/2010/main" val="1054614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AEED63-6CB5-42B1-ABDD-D8CAEC4D22B8}" type="slidenum">
              <a:rPr lang="en-GB" smtClean="0"/>
              <a:t>2</a:t>
            </a:fld>
            <a:endParaRPr lang="en-GB"/>
          </a:p>
        </p:txBody>
      </p:sp>
    </p:spTree>
    <p:extLst>
      <p:ext uri="{BB962C8B-B14F-4D97-AF65-F5344CB8AC3E}">
        <p14:creationId xmlns:p14="http://schemas.microsoft.com/office/powerpoint/2010/main" val="1598721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AEED63-6CB5-42B1-ABDD-D8CAEC4D22B8}" type="slidenum">
              <a:rPr lang="en-GB" smtClean="0"/>
              <a:t>3</a:t>
            </a:fld>
            <a:endParaRPr lang="en-GB"/>
          </a:p>
        </p:txBody>
      </p:sp>
    </p:spTree>
    <p:extLst>
      <p:ext uri="{BB962C8B-B14F-4D97-AF65-F5344CB8AC3E}">
        <p14:creationId xmlns:p14="http://schemas.microsoft.com/office/powerpoint/2010/main" val="369666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main concerns are:</a:t>
            </a:r>
          </a:p>
          <a:p>
            <a:endParaRPr lang="en-GB" dirty="0"/>
          </a:p>
          <a:p>
            <a:r>
              <a:rPr lang="en-GB" dirty="0"/>
              <a:t>will it be </a:t>
            </a:r>
            <a:r>
              <a:rPr lang="en-GB" b="1" dirty="0"/>
              <a:t>possible</a:t>
            </a:r>
            <a:r>
              <a:rPr lang="en-GB" dirty="0"/>
              <a:t> to model the impact of advantage/disadvantage without many other explanatory variables? </a:t>
            </a:r>
          </a:p>
          <a:p>
            <a:r>
              <a:rPr lang="en-GB" dirty="0"/>
              <a:t>It seems to be agreed that educational attainment depends on many factors a key one being advantage/disadvantage </a:t>
            </a:r>
            <a:r>
              <a:rPr lang="en-GB" dirty="0" err="1"/>
              <a:t>Rasbach</a:t>
            </a:r>
            <a:r>
              <a:rPr lang="en-GB" dirty="0"/>
              <a:t> et al as cited in [1]</a:t>
            </a:r>
          </a:p>
          <a:p>
            <a:endParaRPr lang="en-GB" dirty="0"/>
          </a:p>
          <a:p>
            <a:r>
              <a:rPr lang="en-GB" b="1" dirty="0"/>
              <a:t>Time</a:t>
            </a:r>
            <a:r>
              <a:rPr lang="en-GB" dirty="0"/>
              <a:t>, will I have enough time to develop a model? having too much data can be as big an issue as having too little;</a:t>
            </a:r>
          </a:p>
          <a:p>
            <a:endParaRPr lang="en-GB" dirty="0"/>
          </a:p>
          <a:p>
            <a:r>
              <a:rPr lang="en-GB" b="1" dirty="0"/>
              <a:t>size</a:t>
            </a:r>
            <a:r>
              <a:rPr lang="en-GB" dirty="0"/>
              <a:t> of data: there is a lot of data which will need to be processed;</a:t>
            </a:r>
          </a:p>
          <a:p>
            <a:endParaRPr lang="en-GB" dirty="0"/>
          </a:p>
          <a:p>
            <a:r>
              <a:rPr lang="en-GB" dirty="0"/>
              <a:t>Not being an expert validating the model may be a problem;</a:t>
            </a:r>
          </a:p>
          <a:p>
            <a:endParaRPr lang="en-GB" dirty="0"/>
          </a:p>
          <a:p>
            <a:r>
              <a:rPr lang="en-GB" dirty="0"/>
              <a:t>As Progress 8 is a </a:t>
            </a:r>
            <a:r>
              <a:rPr lang="en-GB" b="1" dirty="0"/>
              <a:t>new methodology </a:t>
            </a:r>
            <a:r>
              <a:rPr lang="en-GB" dirty="0"/>
              <a:t>it would be useful to model an historical year's data in the same way as progress 8 to test any modelling and see what the differences are. This is beyond the scope of this project but would be a required step if the project were to be expanded;</a:t>
            </a:r>
          </a:p>
          <a:p>
            <a:endParaRPr lang="en-GB" dirty="0"/>
          </a:p>
        </p:txBody>
      </p:sp>
      <p:sp>
        <p:nvSpPr>
          <p:cNvPr id="4" name="Slide Number Placeholder 3"/>
          <p:cNvSpPr>
            <a:spLocks noGrp="1"/>
          </p:cNvSpPr>
          <p:nvPr>
            <p:ph type="sldNum" sz="quarter" idx="10"/>
          </p:nvPr>
        </p:nvSpPr>
        <p:spPr/>
        <p:txBody>
          <a:bodyPr/>
          <a:lstStyle/>
          <a:p>
            <a:fld id="{D8AEED63-6CB5-42B1-ABDD-D8CAEC4D22B8}" type="slidenum">
              <a:rPr lang="en-GB" smtClean="0"/>
              <a:t>4</a:t>
            </a:fld>
            <a:endParaRPr lang="en-GB"/>
          </a:p>
        </p:txBody>
      </p:sp>
    </p:spTree>
    <p:extLst>
      <p:ext uri="{BB962C8B-B14F-4D97-AF65-F5344CB8AC3E}">
        <p14:creationId xmlns:p14="http://schemas.microsoft.com/office/powerpoint/2010/main" val="4177420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Model</a:t>
            </a:r>
            <a:r>
              <a:rPr lang="en-GB" sz="1200" b="0" i="0" kern="1200" dirty="0">
                <a:solidFill>
                  <a:schemeClr val="tx1"/>
                </a:solidFill>
                <a:effectLst/>
                <a:latin typeface="+mn-lt"/>
                <a:ea typeface="+mn-ea"/>
                <a:cs typeface="+mn-cs"/>
              </a:rPr>
              <a:t>: The outcome of this model will be a probability of a pupil attaining the required level of progress based on their KS2 attainment upon entry to the school in question. One of the key factors for pupil attainment appears to be whether they are advantaged/disadvantaged as well as the attainment achieved at KS2. This is a categorical problem, which would at first glance appears to favour a logistic regression approach.</a:t>
            </a:r>
            <a:endParaRPr lang="en-GB" dirty="0"/>
          </a:p>
        </p:txBody>
      </p:sp>
      <p:sp>
        <p:nvSpPr>
          <p:cNvPr id="4" name="Slide Number Placeholder 3"/>
          <p:cNvSpPr>
            <a:spLocks noGrp="1"/>
          </p:cNvSpPr>
          <p:nvPr>
            <p:ph type="sldNum" sz="quarter" idx="10"/>
          </p:nvPr>
        </p:nvSpPr>
        <p:spPr/>
        <p:txBody>
          <a:bodyPr/>
          <a:lstStyle/>
          <a:p>
            <a:fld id="{D8AEED63-6CB5-42B1-ABDD-D8CAEC4D22B8}" type="slidenum">
              <a:rPr lang="en-GB" smtClean="0"/>
              <a:t>5</a:t>
            </a:fld>
            <a:endParaRPr lang="en-GB"/>
          </a:p>
        </p:txBody>
      </p:sp>
    </p:spTree>
    <p:extLst>
      <p:ext uri="{BB962C8B-B14F-4D97-AF65-F5344CB8AC3E}">
        <p14:creationId xmlns:p14="http://schemas.microsoft.com/office/powerpoint/2010/main" val="408351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AEED63-6CB5-42B1-ABDD-D8CAEC4D22B8}" type="slidenum">
              <a:rPr lang="en-GB" smtClean="0"/>
              <a:t>6</a:t>
            </a:fld>
            <a:endParaRPr lang="en-GB"/>
          </a:p>
        </p:txBody>
      </p:sp>
    </p:spTree>
    <p:extLst>
      <p:ext uri="{BB962C8B-B14F-4D97-AF65-F5344CB8AC3E}">
        <p14:creationId xmlns:p14="http://schemas.microsoft.com/office/powerpoint/2010/main" val="185121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used is from the Department for Education and is publicly available on the Gov.uk School statistics site [2]. The data is available in CSV file format and comes in two sections, Data &amp; meta data. I downloaded the performance and meta data for 2015-16, KS2,KS4 &amp; KS5. The meta data covers abbreviations for all the different data items collected. The Key Stage 4 meta file lists 372 different headings, together with descriptions, when the methodology changed, and where null values are expected. The Gov.uk website allows you to choose which data to download.</a:t>
            </a:r>
          </a:p>
          <a:p>
            <a:endParaRPr lang="en-GB" dirty="0"/>
          </a:p>
          <a:p>
            <a:r>
              <a:rPr lang="en-GB" dirty="0"/>
              <a:t>An initial look at the data produced the correlation matrix shown,  Note:</a:t>
            </a:r>
          </a:p>
          <a:p>
            <a:pPr marL="171450" indent="-171450">
              <a:buFont typeface="Arial" panose="020B0604020202020204" pitchFamily="34" charset="0"/>
              <a:buChar char="•"/>
            </a:pPr>
            <a:r>
              <a:rPr lang="en-GB" dirty="0"/>
              <a:t>Lots of correlation – lots of features break down P8 scores</a:t>
            </a:r>
          </a:p>
          <a:p>
            <a:pPr marL="171450" indent="-171450">
              <a:buFont typeface="Arial" panose="020B0604020202020204" pitchFamily="34" charset="0"/>
              <a:buChar char="•"/>
            </a:pPr>
            <a:r>
              <a:rPr lang="en-GB" dirty="0"/>
              <a:t>Question: which ones can be dropped from any model?</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Use a Random forest to do some feature selection. Looking for minimal set of features.</a:t>
            </a:r>
          </a:p>
          <a:p>
            <a:pPr marL="171450" indent="-171450">
              <a:buFont typeface="Arial" panose="020B0604020202020204" pitchFamily="34" charset="0"/>
              <a:buChar char="•"/>
            </a:pPr>
            <a:r>
              <a:rPr lang="en-GB" dirty="0"/>
              <a:t>Initially give P8 confidence Intervals therefore drop Cis, P8 component breakdowns from dataset and see what is left.</a:t>
            </a:r>
          </a:p>
        </p:txBody>
      </p:sp>
      <p:sp>
        <p:nvSpPr>
          <p:cNvPr id="4" name="Slide Number Placeholder 3"/>
          <p:cNvSpPr>
            <a:spLocks noGrp="1"/>
          </p:cNvSpPr>
          <p:nvPr>
            <p:ph type="sldNum" sz="quarter" idx="10"/>
          </p:nvPr>
        </p:nvSpPr>
        <p:spPr/>
        <p:txBody>
          <a:bodyPr/>
          <a:lstStyle/>
          <a:p>
            <a:fld id="{D8AEED63-6CB5-42B1-ABDD-D8CAEC4D22B8}" type="slidenum">
              <a:rPr lang="en-GB" smtClean="0"/>
              <a:t>7</a:t>
            </a:fld>
            <a:endParaRPr lang="en-GB"/>
          </a:p>
        </p:txBody>
      </p:sp>
    </p:spTree>
    <p:extLst>
      <p:ext uri="{BB962C8B-B14F-4D97-AF65-F5344CB8AC3E}">
        <p14:creationId xmlns:p14="http://schemas.microsoft.com/office/powerpoint/2010/main" val="425018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null hypothesis true – expect to see pretty equal 0 &amp; 1 bars. </a:t>
            </a:r>
          </a:p>
          <a:p>
            <a:endParaRPr lang="en-GB" dirty="0"/>
          </a:p>
          <a:p>
            <a:r>
              <a:rPr lang="en-GB" dirty="0"/>
              <a:t>There are hardly any 0 observations, this means that, on the whole non disadvantaged pupils score higher on than P8 measure than disadvantaged pupil. So the distribution of scores for disadvantage pupils and distribution of scores for non-disadvantage pupils are different. Disproving the null hypothesis.</a:t>
            </a:r>
          </a:p>
        </p:txBody>
      </p:sp>
      <p:sp>
        <p:nvSpPr>
          <p:cNvPr id="4" name="Slide Number Placeholder 3"/>
          <p:cNvSpPr>
            <a:spLocks noGrp="1"/>
          </p:cNvSpPr>
          <p:nvPr>
            <p:ph type="sldNum" sz="quarter" idx="10"/>
          </p:nvPr>
        </p:nvSpPr>
        <p:spPr/>
        <p:txBody>
          <a:bodyPr/>
          <a:lstStyle/>
          <a:p>
            <a:fld id="{D8AEED63-6CB5-42B1-ABDD-D8CAEC4D22B8}" type="slidenum">
              <a:rPr lang="en-GB" smtClean="0"/>
              <a:t>8</a:t>
            </a:fld>
            <a:endParaRPr lang="en-GB"/>
          </a:p>
        </p:txBody>
      </p:sp>
    </p:spTree>
    <p:extLst>
      <p:ext uri="{BB962C8B-B14F-4D97-AF65-F5344CB8AC3E}">
        <p14:creationId xmlns:p14="http://schemas.microsoft.com/office/powerpoint/2010/main" val="80758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Initially used all data but as P8 is a score the key features highlighted were the components of the score.</a:t>
            </a:r>
          </a:p>
          <a:p>
            <a:endParaRPr lang="en-GB" dirty="0"/>
          </a:p>
          <a:p>
            <a:r>
              <a:rPr lang="en-GB" dirty="0"/>
              <a:t>To drill down discard P8 component and confidence interval features and other.</a:t>
            </a:r>
          </a:p>
          <a:p>
            <a:endParaRPr lang="en-GB" dirty="0"/>
          </a:p>
          <a:p>
            <a:r>
              <a:rPr lang="en-GB" dirty="0"/>
              <a:t>Interpreting results:</a:t>
            </a:r>
          </a:p>
          <a:p>
            <a:endParaRPr lang="en-GB" dirty="0"/>
          </a:p>
          <a:p>
            <a:r>
              <a:rPr lang="en-GB" dirty="0"/>
              <a:t>The P8 measure is affected by previous KS2 performance and gender of pupils. </a:t>
            </a:r>
          </a:p>
          <a:p>
            <a:endParaRPr lang="en-GB" dirty="0"/>
          </a:p>
          <a:p>
            <a:r>
              <a:rPr lang="en-GB" dirty="0"/>
              <a:t>For disadvantaged pupils the highest factor is theP8 score for pupils with low KS2 attainment and gender.</a:t>
            </a:r>
          </a:p>
          <a:p>
            <a:endParaRPr lang="en-GB" dirty="0"/>
          </a:p>
          <a:p>
            <a:r>
              <a:rPr lang="en-GB" dirty="0"/>
              <a:t>Non disadvantage pupils the highest factor is the P8 score for pupils with average KS2 attainment, hence the rejection of the null hypothesis.</a:t>
            </a:r>
          </a:p>
          <a:p>
            <a:endParaRPr lang="en-GB" dirty="0"/>
          </a:p>
          <a:p>
            <a:r>
              <a:rPr lang="en-GB" sz="1400" b="1" dirty="0"/>
              <a:t>PROBLEM</a:t>
            </a:r>
            <a:r>
              <a:rPr lang="en-GB" sz="1400" dirty="0"/>
              <a:t>: ALL variables are P8 sub scores, this will be a problem if I want to predict values</a:t>
            </a:r>
            <a:r>
              <a:rPr lang="en-GB" sz="1400" b="1" dirty="0"/>
              <a:t>.  Modelling will not be best fit.</a:t>
            </a:r>
          </a:p>
        </p:txBody>
      </p:sp>
      <p:sp>
        <p:nvSpPr>
          <p:cNvPr id="4" name="Slide Number Placeholder 3"/>
          <p:cNvSpPr>
            <a:spLocks noGrp="1"/>
          </p:cNvSpPr>
          <p:nvPr>
            <p:ph type="sldNum" sz="quarter" idx="10"/>
          </p:nvPr>
        </p:nvSpPr>
        <p:spPr/>
        <p:txBody>
          <a:bodyPr/>
          <a:lstStyle/>
          <a:p>
            <a:fld id="{D8AEED63-6CB5-42B1-ABDD-D8CAEC4D22B8}" type="slidenum">
              <a:rPr lang="en-GB" smtClean="0"/>
              <a:t>9</a:t>
            </a:fld>
            <a:endParaRPr lang="en-GB"/>
          </a:p>
        </p:txBody>
      </p:sp>
    </p:spTree>
    <p:extLst>
      <p:ext uri="{BB962C8B-B14F-4D97-AF65-F5344CB8AC3E}">
        <p14:creationId xmlns:p14="http://schemas.microsoft.com/office/powerpoint/2010/main" val="67019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emf"/><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compare-school-performance.service.gov.uk/schools-by-type?step=phase&amp;geographic=all&amp;region=0&amp;phase=secondary" TargetMode="External"/><Relationship Id="rId2" Type="http://schemas.openxmlformats.org/officeDocument/2006/relationships/hyperlink" Target="http://www.bristol.ac.uk/education/research/publications/bristol-working-papers-in-education/" TargetMode="External"/><Relationship Id="rId1" Type="http://schemas.openxmlformats.org/officeDocument/2006/relationships/slideLayout" Target="../slideLayouts/slideLayout6.xml"/><Relationship Id="rId4" Type="http://schemas.openxmlformats.org/officeDocument/2006/relationships/hyperlink" Target="https://www.gov.uk/government/uploads/system/uploads/attachment_data/file/583857/Progress_8_school_performance_measure_Jan_17.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6.emf"/><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5F7C-49DD-4646-A7FC-E33170A54AB7}"/>
              </a:ext>
            </a:extLst>
          </p:cNvPr>
          <p:cNvSpPr>
            <a:spLocks noGrp="1"/>
          </p:cNvSpPr>
          <p:nvPr>
            <p:ph type="ctrTitle"/>
          </p:nvPr>
        </p:nvSpPr>
        <p:spPr/>
        <p:txBody>
          <a:bodyPr/>
          <a:lstStyle/>
          <a:p>
            <a:r>
              <a:rPr lang="en-GB" dirty="0"/>
              <a:t>Modelling Performance at the end of Key Stage 4 (KS4) </a:t>
            </a:r>
          </a:p>
        </p:txBody>
      </p:sp>
      <p:pic>
        <p:nvPicPr>
          <p:cNvPr id="1026" name="Picture 2" descr="Image result for free pictures school students">
            <a:extLst>
              <a:ext uri="{FF2B5EF4-FFF2-40B4-BE49-F238E27FC236}">
                <a16:creationId xmlns:a16="http://schemas.microsoft.com/office/drawing/2014/main" id="{059BDBA8-0BD4-4F8D-B65B-6C27B9081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38874"/>
            <a:ext cx="3543300" cy="12954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FC481C12-0E9E-46E2-AC73-ABCD03B9E689}"/>
              </a:ext>
            </a:extLst>
          </p:cNvPr>
          <p:cNvSpPr>
            <a:spLocks noGrp="1"/>
          </p:cNvSpPr>
          <p:nvPr>
            <p:ph type="subTitle" idx="1"/>
          </p:nvPr>
        </p:nvSpPr>
        <p:spPr>
          <a:xfrm>
            <a:off x="1753251" y="3892572"/>
            <a:ext cx="7766936" cy="1096899"/>
          </a:xfrm>
        </p:spPr>
        <p:txBody>
          <a:bodyPr>
            <a:normAutofit lnSpcReduction="10000"/>
          </a:bodyPr>
          <a:lstStyle/>
          <a:p>
            <a:r>
              <a:rPr lang="en-GB" dirty="0"/>
              <a:t>School League Tables-Can We simplify?</a:t>
            </a:r>
          </a:p>
          <a:p>
            <a:r>
              <a:rPr lang="en-GB" dirty="0"/>
              <a:t>Traicey Dwyer</a:t>
            </a:r>
          </a:p>
          <a:p>
            <a:r>
              <a:rPr lang="en-GB" dirty="0"/>
              <a:t>12 October 2017</a:t>
            </a:r>
          </a:p>
        </p:txBody>
      </p:sp>
    </p:spTree>
    <p:extLst>
      <p:ext uri="{BB962C8B-B14F-4D97-AF65-F5344CB8AC3E}">
        <p14:creationId xmlns:p14="http://schemas.microsoft.com/office/powerpoint/2010/main" val="1745434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52E6-6A0A-4A5B-933B-41B0E38A753D}"/>
              </a:ext>
            </a:extLst>
          </p:cNvPr>
          <p:cNvSpPr>
            <a:spLocks noGrp="1"/>
          </p:cNvSpPr>
          <p:nvPr>
            <p:ph type="title"/>
          </p:nvPr>
        </p:nvSpPr>
        <p:spPr>
          <a:xfrm>
            <a:off x="677334" y="304800"/>
            <a:ext cx="8596668" cy="1320800"/>
          </a:xfrm>
        </p:spPr>
        <p:txBody>
          <a:bodyPr/>
          <a:lstStyle/>
          <a:p>
            <a:r>
              <a:rPr lang="en-GB" dirty="0"/>
              <a:t>Fit a Model: Logistic Regression</a:t>
            </a:r>
          </a:p>
        </p:txBody>
      </p:sp>
      <p:sp>
        <p:nvSpPr>
          <p:cNvPr id="3" name="Content Placeholder 2">
            <a:extLst>
              <a:ext uri="{FF2B5EF4-FFF2-40B4-BE49-F238E27FC236}">
                <a16:creationId xmlns:a16="http://schemas.microsoft.com/office/drawing/2014/main" id="{6E9073B5-D4A7-4666-85E2-6C3FE621AA86}"/>
              </a:ext>
            </a:extLst>
          </p:cNvPr>
          <p:cNvSpPr>
            <a:spLocks noGrp="1"/>
          </p:cNvSpPr>
          <p:nvPr>
            <p:ph sz="half" idx="1"/>
          </p:nvPr>
        </p:nvSpPr>
        <p:spPr>
          <a:xfrm>
            <a:off x="677334" y="1185450"/>
            <a:ext cx="4184035" cy="3880772"/>
          </a:xfrm>
        </p:spPr>
        <p:txBody>
          <a:bodyPr>
            <a:normAutofit fontScale="92500" lnSpcReduction="20000"/>
          </a:bodyPr>
          <a:lstStyle/>
          <a:p>
            <a:r>
              <a:rPr lang="en-GB" dirty="0"/>
              <a:t>Aim: fit a predictive model taking minimum set of features, 7, and output 1 if P8 score &gt;= average 0 otherwise.</a:t>
            </a:r>
          </a:p>
          <a:p>
            <a:r>
              <a:rPr lang="en-GB" dirty="0"/>
              <a:t>This will be BASE CASE</a:t>
            </a:r>
          </a:p>
          <a:p>
            <a:r>
              <a:rPr lang="en-GB" dirty="0"/>
              <a:t> 7 features:</a:t>
            </a:r>
          </a:p>
          <a:p>
            <a:pPr lvl="1"/>
            <a:r>
              <a:rPr lang="en-GB" dirty="0"/>
              <a:t>Average KS2 performance;</a:t>
            </a:r>
          </a:p>
          <a:p>
            <a:pPr lvl="1"/>
            <a:r>
              <a:rPr lang="en-GB" dirty="0"/>
              <a:t>% with Low KS2 achievement;</a:t>
            </a:r>
          </a:p>
          <a:p>
            <a:pPr lvl="1"/>
            <a:r>
              <a:rPr lang="en-GB" dirty="0"/>
              <a:t>Local authority;</a:t>
            </a:r>
          </a:p>
          <a:p>
            <a:pPr lvl="1"/>
            <a:r>
              <a:rPr lang="en-GB" dirty="0"/>
              <a:t>Number on roll;</a:t>
            </a:r>
          </a:p>
          <a:p>
            <a:pPr lvl="1"/>
            <a:r>
              <a:rPr lang="en-GB" dirty="0"/>
              <a:t>Girls or boys school (discarded mixed school)</a:t>
            </a:r>
          </a:p>
          <a:p>
            <a:pPr lvl="1"/>
            <a:r>
              <a:rPr lang="en-GB" dirty="0"/>
              <a:t>% of pupils eligible for free school meals</a:t>
            </a:r>
          </a:p>
        </p:txBody>
      </p:sp>
      <p:pic>
        <p:nvPicPr>
          <p:cNvPr id="7" name="Picture 2" descr="Image result for free pictures school students">
            <a:extLst>
              <a:ext uri="{FF2B5EF4-FFF2-40B4-BE49-F238E27FC236}">
                <a16:creationId xmlns:a16="http://schemas.microsoft.com/office/drawing/2014/main" id="{8875CE9A-9450-4224-924A-67A4026EA07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53B7FE05-01B1-4245-9F20-F268F20F983C}"/>
              </a:ext>
            </a:extLst>
          </p:cNvPr>
          <p:cNvSpPr>
            <a:spLocks noGrp="1"/>
          </p:cNvSpPr>
          <p:nvPr>
            <p:ph sz="half" idx="2"/>
          </p:nvPr>
        </p:nvSpPr>
        <p:spPr>
          <a:xfrm>
            <a:off x="5204267" y="1185449"/>
            <a:ext cx="4184034" cy="3880773"/>
          </a:xfrm>
        </p:spPr>
        <p:txBody>
          <a:bodyPr>
            <a:normAutofit fontScale="92500" lnSpcReduction="20000"/>
          </a:bodyPr>
          <a:lstStyle/>
          <a:p>
            <a:r>
              <a:rPr lang="en-GB" dirty="0"/>
              <a:t>The correlation matrix shows that this is quite a good feature set:</a:t>
            </a:r>
          </a:p>
        </p:txBody>
      </p:sp>
      <p:pic>
        <p:nvPicPr>
          <p:cNvPr id="10" name="Picture 9">
            <a:extLst>
              <a:ext uri="{FF2B5EF4-FFF2-40B4-BE49-F238E27FC236}">
                <a16:creationId xmlns:a16="http://schemas.microsoft.com/office/drawing/2014/main" id="{46DF04CA-726B-474D-9803-1B54FD31D0CF}"/>
              </a:ext>
            </a:extLst>
          </p:cNvPr>
          <p:cNvPicPr>
            <a:picLocks noChangeAspect="1"/>
          </p:cNvPicPr>
          <p:nvPr/>
        </p:nvPicPr>
        <p:blipFill>
          <a:blip r:embed="rId5"/>
          <a:stretch>
            <a:fillRect/>
          </a:stretch>
        </p:blipFill>
        <p:spPr>
          <a:xfrm>
            <a:off x="5319269" y="1854622"/>
            <a:ext cx="3158446" cy="3211600"/>
          </a:xfrm>
          <a:prstGeom prst="rect">
            <a:avLst/>
          </a:prstGeom>
        </p:spPr>
      </p:pic>
    </p:spTree>
    <p:extLst>
      <p:ext uri="{BB962C8B-B14F-4D97-AF65-F5344CB8AC3E}">
        <p14:creationId xmlns:p14="http://schemas.microsoft.com/office/powerpoint/2010/main" val="251480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1F46-35C4-4536-8139-E9D29DBF2DBF}"/>
              </a:ext>
            </a:extLst>
          </p:cNvPr>
          <p:cNvSpPr>
            <a:spLocks noGrp="1"/>
          </p:cNvSpPr>
          <p:nvPr>
            <p:ph type="title"/>
          </p:nvPr>
        </p:nvSpPr>
        <p:spPr/>
        <p:txBody>
          <a:bodyPr/>
          <a:lstStyle/>
          <a:p>
            <a:r>
              <a:rPr lang="en-GB" dirty="0"/>
              <a:t>Modelling Results- Baseline</a:t>
            </a:r>
          </a:p>
        </p:txBody>
      </p:sp>
      <p:sp>
        <p:nvSpPr>
          <p:cNvPr id="3" name="Content Placeholder 2">
            <a:extLst>
              <a:ext uri="{FF2B5EF4-FFF2-40B4-BE49-F238E27FC236}">
                <a16:creationId xmlns:a16="http://schemas.microsoft.com/office/drawing/2014/main" id="{ABCE8469-DDB2-4D52-A355-06D8D85A5E1F}"/>
              </a:ext>
            </a:extLst>
          </p:cNvPr>
          <p:cNvSpPr>
            <a:spLocks noGrp="1"/>
          </p:cNvSpPr>
          <p:nvPr>
            <p:ph sz="half" idx="1"/>
          </p:nvPr>
        </p:nvSpPr>
        <p:spPr>
          <a:xfrm>
            <a:off x="677334" y="1681828"/>
            <a:ext cx="4184035" cy="3880772"/>
          </a:xfrm>
        </p:spPr>
        <p:txBody>
          <a:bodyPr/>
          <a:lstStyle/>
          <a:p>
            <a:r>
              <a:rPr lang="en-GB" dirty="0"/>
              <a:t>Odds for each feature</a:t>
            </a:r>
          </a:p>
          <a:p>
            <a:pPr marL="0" indent="0">
              <a:buNone/>
            </a:pPr>
            <a:r>
              <a:rPr lang="en-GB" dirty="0"/>
              <a:t>These results tell us that a disadvantage pupil is more likely to achieve an average P8 score if they go to a single sex school. (5x for girls, 1.5 for boys)</a:t>
            </a:r>
          </a:p>
          <a:p>
            <a:pPr marL="0" indent="0">
              <a:buNone/>
            </a:pPr>
            <a:endParaRPr lang="en-GB" dirty="0"/>
          </a:p>
          <a:p>
            <a:pPr marL="0" indent="0">
              <a:buNone/>
            </a:pPr>
            <a:r>
              <a:rPr lang="en-GB" dirty="0"/>
              <a:t>Interestingly having low KS2 prior performance also gives some benefit admittedly by about 1%!</a:t>
            </a:r>
          </a:p>
        </p:txBody>
      </p:sp>
      <p:graphicFrame>
        <p:nvGraphicFramePr>
          <p:cNvPr id="5" name="Content Placeholder 4">
            <a:extLst>
              <a:ext uri="{FF2B5EF4-FFF2-40B4-BE49-F238E27FC236}">
                <a16:creationId xmlns:a16="http://schemas.microsoft.com/office/drawing/2014/main" id="{0F4F7590-978D-4527-A882-3E7CE35ECC1E}"/>
              </a:ext>
            </a:extLst>
          </p:cNvPr>
          <p:cNvGraphicFramePr>
            <a:graphicFrameLocks noGrp="1"/>
          </p:cNvGraphicFramePr>
          <p:nvPr>
            <p:ph sz="half" idx="2"/>
            <p:extLst>
              <p:ext uri="{D42A27DB-BD31-4B8C-83A1-F6EECF244321}">
                <p14:modId xmlns:p14="http://schemas.microsoft.com/office/powerpoint/2010/main" val="774201845"/>
              </p:ext>
            </p:extLst>
          </p:nvPr>
        </p:nvGraphicFramePr>
        <p:xfrm>
          <a:off x="5599248" y="1681828"/>
          <a:ext cx="2936875" cy="2966720"/>
        </p:xfrm>
        <a:graphic>
          <a:graphicData uri="http://schemas.openxmlformats.org/drawingml/2006/table">
            <a:tbl>
              <a:tblPr firstRow="1" bandRow="1">
                <a:tableStyleId>{5C22544A-7EE6-4342-B048-85BDC9FD1C3A}</a:tableStyleId>
              </a:tblPr>
              <a:tblGrid>
                <a:gridCol w="1209675">
                  <a:extLst>
                    <a:ext uri="{9D8B030D-6E8A-4147-A177-3AD203B41FA5}">
                      <a16:colId xmlns:a16="http://schemas.microsoft.com/office/drawing/2014/main" val="3286722854"/>
                    </a:ext>
                  </a:extLst>
                </a:gridCol>
                <a:gridCol w="1727200">
                  <a:extLst>
                    <a:ext uri="{9D8B030D-6E8A-4147-A177-3AD203B41FA5}">
                      <a16:colId xmlns:a16="http://schemas.microsoft.com/office/drawing/2014/main" val="3834126670"/>
                    </a:ext>
                  </a:extLst>
                </a:gridCol>
              </a:tblGrid>
              <a:tr h="370840">
                <a:tc>
                  <a:txBody>
                    <a:bodyPr/>
                    <a:lstStyle/>
                    <a:p>
                      <a:r>
                        <a:rPr lang="en-GB" dirty="0"/>
                        <a:t>Feature</a:t>
                      </a:r>
                    </a:p>
                  </a:txBody>
                  <a:tcPr/>
                </a:tc>
                <a:tc>
                  <a:txBody>
                    <a:bodyPr/>
                    <a:lstStyle/>
                    <a:p>
                      <a:r>
                        <a:rPr lang="en-GB" dirty="0"/>
                        <a:t>Odds</a:t>
                      </a:r>
                    </a:p>
                  </a:txBody>
                  <a:tcPr/>
                </a:tc>
                <a:extLst>
                  <a:ext uri="{0D108BD9-81ED-4DB2-BD59-A6C34878D82A}">
                    <a16:rowId xmlns:a16="http://schemas.microsoft.com/office/drawing/2014/main" val="2582473910"/>
                  </a:ext>
                </a:extLst>
              </a:tr>
              <a:tr h="370840">
                <a:tc>
                  <a:txBody>
                    <a:bodyPr/>
                    <a:lstStyle/>
                    <a:p>
                      <a:pPr algn="l" fontAlgn="b"/>
                      <a:r>
                        <a:rPr lang="en-GB" sz="1200" b="0" i="0" u="none" strike="noStrike" dirty="0">
                          <a:solidFill>
                            <a:srgbClr val="000000"/>
                          </a:solidFill>
                          <a:effectLst/>
                          <a:latin typeface="Calibri" panose="020F0502020204030204" pitchFamily="34" charset="0"/>
                        </a:rPr>
                        <a:t>KS2APS</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0.99</a:t>
                      </a:r>
                    </a:p>
                  </a:txBody>
                  <a:tcPr marL="9525" marR="9525" marT="9525" marB="0" anchor="b"/>
                </a:tc>
                <a:extLst>
                  <a:ext uri="{0D108BD9-81ED-4DB2-BD59-A6C34878D82A}">
                    <a16:rowId xmlns:a16="http://schemas.microsoft.com/office/drawing/2014/main" val="23438662"/>
                  </a:ext>
                </a:extLst>
              </a:tr>
              <a:tr h="370840">
                <a:tc>
                  <a:txBody>
                    <a:bodyPr/>
                    <a:lstStyle/>
                    <a:p>
                      <a:pPr algn="l" fontAlgn="b"/>
                      <a:r>
                        <a:rPr lang="en-GB" sz="1200" b="0" i="0" u="none" strike="noStrike" dirty="0">
                          <a:solidFill>
                            <a:srgbClr val="000000"/>
                          </a:solidFill>
                          <a:effectLst/>
                          <a:latin typeface="Calibri" panose="020F0502020204030204" pitchFamily="34" charset="0"/>
                        </a:rPr>
                        <a:t>PTPRIORLO</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1.01</a:t>
                      </a:r>
                    </a:p>
                  </a:txBody>
                  <a:tcPr marL="9525" marR="9525" marT="9525" marB="0" anchor="b"/>
                </a:tc>
                <a:extLst>
                  <a:ext uri="{0D108BD9-81ED-4DB2-BD59-A6C34878D82A}">
                    <a16:rowId xmlns:a16="http://schemas.microsoft.com/office/drawing/2014/main" val="78047992"/>
                  </a:ext>
                </a:extLst>
              </a:tr>
              <a:tr h="370840">
                <a:tc>
                  <a:txBody>
                    <a:bodyPr/>
                    <a:lstStyle/>
                    <a:p>
                      <a:pPr algn="l" fontAlgn="b"/>
                      <a:r>
                        <a:rPr lang="en-GB" sz="1200" b="0" i="0" u="none" strike="noStrike" dirty="0">
                          <a:solidFill>
                            <a:srgbClr val="000000"/>
                          </a:solidFill>
                          <a:effectLst/>
                          <a:latin typeface="Calibri" panose="020F0502020204030204" pitchFamily="34" charset="0"/>
                        </a:rPr>
                        <a:t>LA</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49357799"/>
                  </a:ext>
                </a:extLst>
              </a:tr>
              <a:tr h="370840">
                <a:tc>
                  <a:txBody>
                    <a:bodyPr/>
                    <a:lstStyle/>
                    <a:p>
                      <a:pPr algn="l" fontAlgn="b"/>
                      <a:r>
                        <a:rPr lang="en-GB" sz="1200" b="0" i="0" u="none" strike="noStrike" dirty="0">
                          <a:solidFill>
                            <a:srgbClr val="000000"/>
                          </a:solidFill>
                          <a:effectLst/>
                          <a:latin typeface="Calibri" panose="020F0502020204030204" pitchFamily="34" charset="0"/>
                        </a:rPr>
                        <a:t>NOR</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1675348399"/>
                  </a:ext>
                </a:extLst>
              </a:tr>
              <a:tr h="370840">
                <a:tc>
                  <a:txBody>
                    <a:bodyPr/>
                    <a:lstStyle/>
                    <a:p>
                      <a:pPr algn="l" fontAlgn="b"/>
                      <a:r>
                        <a:rPr lang="en-GB" sz="1200" b="0" i="0" u="none" strike="noStrike">
                          <a:solidFill>
                            <a:srgbClr val="000000"/>
                          </a:solidFill>
                          <a:effectLst/>
                          <a:latin typeface="Calibri" panose="020F0502020204030204" pitchFamily="34" charset="0"/>
                        </a:rPr>
                        <a:t>PNUMFSM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0.99</a:t>
                      </a:r>
                    </a:p>
                  </a:txBody>
                  <a:tcPr marL="9525" marR="9525" marT="9525" marB="0" anchor="b"/>
                </a:tc>
                <a:extLst>
                  <a:ext uri="{0D108BD9-81ED-4DB2-BD59-A6C34878D82A}">
                    <a16:rowId xmlns:a16="http://schemas.microsoft.com/office/drawing/2014/main" val="4200743659"/>
                  </a:ext>
                </a:extLst>
              </a:tr>
              <a:tr h="370840">
                <a:tc>
                  <a:txBody>
                    <a:bodyPr/>
                    <a:lstStyle/>
                    <a:p>
                      <a:pPr algn="l" fontAlgn="b"/>
                      <a:r>
                        <a:rPr lang="en-GB" sz="1200" b="0" i="0" u="none" strike="noStrike">
                          <a:solidFill>
                            <a:srgbClr val="000000"/>
                          </a:solidFill>
                          <a:effectLst/>
                          <a:latin typeface="Calibri" panose="020F0502020204030204" pitchFamily="34" charset="0"/>
                        </a:rPr>
                        <a:t>Gender_BOYS</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1.46</a:t>
                      </a:r>
                    </a:p>
                  </a:txBody>
                  <a:tcPr marL="9525" marR="9525" marT="9525" marB="0" anchor="b"/>
                </a:tc>
                <a:extLst>
                  <a:ext uri="{0D108BD9-81ED-4DB2-BD59-A6C34878D82A}">
                    <a16:rowId xmlns:a16="http://schemas.microsoft.com/office/drawing/2014/main" val="3743129889"/>
                  </a:ext>
                </a:extLst>
              </a:tr>
              <a:tr h="370840">
                <a:tc>
                  <a:txBody>
                    <a:bodyPr/>
                    <a:lstStyle/>
                    <a:p>
                      <a:pPr algn="l" fontAlgn="b"/>
                      <a:r>
                        <a:rPr lang="en-GB" sz="1200" b="0" i="0" u="none" strike="noStrike" dirty="0" err="1">
                          <a:solidFill>
                            <a:srgbClr val="000000"/>
                          </a:solidFill>
                          <a:effectLst/>
                          <a:latin typeface="Calibri" panose="020F0502020204030204" pitchFamily="34" charset="0"/>
                        </a:rPr>
                        <a:t>Gender_GIRLS</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5.17</a:t>
                      </a:r>
                    </a:p>
                  </a:txBody>
                  <a:tcPr marL="9525" marR="9525" marT="9525" marB="0" anchor="b"/>
                </a:tc>
                <a:extLst>
                  <a:ext uri="{0D108BD9-81ED-4DB2-BD59-A6C34878D82A}">
                    <a16:rowId xmlns:a16="http://schemas.microsoft.com/office/drawing/2014/main" val="1742741266"/>
                  </a:ext>
                </a:extLst>
              </a:tr>
            </a:tbl>
          </a:graphicData>
        </a:graphic>
      </p:graphicFrame>
      <p:pic>
        <p:nvPicPr>
          <p:cNvPr id="6" name="Picture 2" descr="Image result for free pictures school students">
            <a:extLst>
              <a:ext uri="{FF2B5EF4-FFF2-40B4-BE49-F238E27FC236}">
                <a16:creationId xmlns:a16="http://schemas.microsoft.com/office/drawing/2014/main" id="{8DE41CD9-C902-42E8-9BEB-BD86A2026D4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61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67E5-F99E-4E3C-BFB7-32E82EAD28DE}"/>
              </a:ext>
            </a:extLst>
          </p:cNvPr>
          <p:cNvSpPr>
            <a:spLocks noGrp="1"/>
          </p:cNvSpPr>
          <p:nvPr>
            <p:ph type="title"/>
          </p:nvPr>
        </p:nvSpPr>
        <p:spPr/>
        <p:txBody>
          <a:bodyPr/>
          <a:lstStyle/>
          <a:p>
            <a:r>
              <a:rPr lang="en-GB" dirty="0"/>
              <a:t>Model Testing</a:t>
            </a:r>
            <a:br>
              <a:rPr lang="en-GB" dirty="0"/>
            </a:br>
            <a:r>
              <a:rPr lang="en-GB" sz="2000" dirty="0"/>
              <a:t>Is this the best we can do?</a:t>
            </a:r>
          </a:p>
        </p:txBody>
      </p:sp>
      <p:sp>
        <p:nvSpPr>
          <p:cNvPr id="3" name="Content Placeholder 2">
            <a:extLst>
              <a:ext uri="{FF2B5EF4-FFF2-40B4-BE49-F238E27FC236}">
                <a16:creationId xmlns:a16="http://schemas.microsoft.com/office/drawing/2014/main" id="{C813BAF7-374A-40A7-8E52-E7A5E0833998}"/>
              </a:ext>
            </a:extLst>
          </p:cNvPr>
          <p:cNvSpPr>
            <a:spLocks noGrp="1"/>
          </p:cNvSpPr>
          <p:nvPr>
            <p:ph sz="half" idx="1"/>
          </p:nvPr>
        </p:nvSpPr>
        <p:spPr>
          <a:xfrm>
            <a:off x="677334" y="1681828"/>
            <a:ext cx="4184035" cy="3327494"/>
          </a:xfrm>
        </p:spPr>
        <p:txBody>
          <a:bodyPr/>
          <a:lstStyle/>
          <a:p>
            <a:r>
              <a:rPr lang="en-GB" dirty="0"/>
              <a:t>The ROC curve has 60% accuracy </a:t>
            </a:r>
          </a:p>
        </p:txBody>
      </p:sp>
      <p:sp>
        <p:nvSpPr>
          <p:cNvPr id="4" name="Content Placeholder 3">
            <a:extLst>
              <a:ext uri="{FF2B5EF4-FFF2-40B4-BE49-F238E27FC236}">
                <a16:creationId xmlns:a16="http://schemas.microsoft.com/office/drawing/2014/main" id="{2A347E14-26AB-4A6C-8565-D98A7B13EF2D}"/>
              </a:ext>
            </a:extLst>
          </p:cNvPr>
          <p:cNvSpPr>
            <a:spLocks noGrp="1"/>
          </p:cNvSpPr>
          <p:nvPr>
            <p:ph sz="half" idx="2"/>
          </p:nvPr>
        </p:nvSpPr>
        <p:spPr>
          <a:xfrm>
            <a:off x="4975668" y="1405188"/>
            <a:ext cx="4184034" cy="3880773"/>
          </a:xfrm>
        </p:spPr>
        <p:txBody>
          <a:bodyPr/>
          <a:lstStyle/>
          <a:p>
            <a:r>
              <a:rPr lang="en-GB" dirty="0"/>
              <a:t>Precision and recall are:</a:t>
            </a:r>
          </a:p>
        </p:txBody>
      </p:sp>
      <p:pic>
        <p:nvPicPr>
          <p:cNvPr id="6" name="Picture 5">
            <a:extLst>
              <a:ext uri="{FF2B5EF4-FFF2-40B4-BE49-F238E27FC236}">
                <a16:creationId xmlns:a16="http://schemas.microsoft.com/office/drawing/2014/main" id="{D6F8CFB8-20D0-4044-9347-94F046F74EE1}"/>
              </a:ext>
            </a:extLst>
          </p:cNvPr>
          <p:cNvPicPr>
            <a:picLocks noChangeAspect="1"/>
          </p:cNvPicPr>
          <p:nvPr/>
        </p:nvPicPr>
        <p:blipFill>
          <a:blip r:embed="rId3"/>
          <a:stretch>
            <a:fillRect/>
          </a:stretch>
        </p:blipFill>
        <p:spPr>
          <a:xfrm>
            <a:off x="346131" y="2291406"/>
            <a:ext cx="4515238" cy="2994555"/>
          </a:xfrm>
          <a:prstGeom prst="rect">
            <a:avLst/>
          </a:prstGeom>
        </p:spPr>
      </p:pic>
      <p:graphicFrame>
        <p:nvGraphicFramePr>
          <p:cNvPr id="7" name="Table 6">
            <a:extLst>
              <a:ext uri="{FF2B5EF4-FFF2-40B4-BE49-F238E27FC236}">
                <a16:creationId xmlns:a16="http://schemas.microsoft.com/office/drawing/2014/main" id="{B305BE5D-04E7-45BD-93FB-175420CB0567}"/>
              </a:ext>
            </a:extLst>
          </p:cNvPr>
          <p:cNvGraphicFramePr>
            <a:graphicFrameLocks noGrp="1"/>
          </p:cNvGraphicFramePr>
          <p:nvPr>
            <p:extLst>
              <p:ext uri="{D42A27DB-BD31-4B8C-83A1-F6EECF244321}">
                <p14:modId xmlns:p14="http://schemas.microsoft.com/office/powerpoint/2010/main" val="2411262473"/>
              </p:ext>
            </p:extLst>
          </p:nvPr>
        </p:nvGraphicFramePr>
        <p:xfrm>
          <a:off x="5192572" y="2266687"/>
          <a:ext cx="3289300" cy="1478280"/>
        </p:xfrm>
        <a:graphic>
          <a:graphicData uri="http://schemas.openxmlformats.org/drawingml/2006/table">
            <a:tbl>
              <a:tblPr firstRow="1" bandRow="1">
                <a:tableStyleId>{5C22544A-7EE6-4342-B048-85BDC9FD1C3A}</a:tableStyleId>
              </a:tblPr>
              <a:tblGrid>
                <a:gridCol w="1220928">
                  <a:extLst>
                    <a:ext uri="{9D8B030D-6E8A-4147-A177-3AD203B41FA5}">
                      <a16:colId xmlns:a16="http://schemas.microsoft.com/office/drawing/2014/main" val="2979114247"/>
                    </a:ext>
                  </a:extLst>
                </a:gridCol>
                <a:gridCol w="1181100">
                  <a:extLst>
                    <a:ext uri="{9D8B030D-6E8A-4147-A177-3AD203B41FA5}">
                      <a16:colId xmlns:a16="http://schemas.microsoft.com/office/drawing/2014/main" val="1057222130"/>
                    </a:ext>
                  </a:extLst>
                </a:gridCol>
                <a:gridCol w="887272">
                  <a:extLst>
                    <a:ext uri="{9D8B030D-6E8A-4147-A177-3AD203B41FA5}">
                      <a16:colId xmlns:a16="http://schemas.microsoft.com/office/drawing/2014/main" val="538584971"/>
                    </a:ext>
                  </a:extLst>
                </a:gridCol>
              </a:tblGrid>
              <a:tr h="0">
                <a:tc>
                  <a:txBody>
                    <a:bodyPr/>
                    <a:lstStyle/>
                    <a:p>
                      <a:endParaRPr lang="en-GB" dirty="0"/>
                    </a:p>
                  </a:txBody>
                  <a:tcPr/>
                </a:tc>
                <a:tc>
                  <a:txBody>
                    <a:bodyPr/>
                    <a:lstStyle/>
                    <a:p>
                      <a:r>
                        <a:rPr lang="en-GB" dirty="0"/>
                        <a:t>Precision</a:t>
                      </a:r>
                    </a:p>
                  </a:txBody>
                  <a:tcPr/>
                </a:tc>
                <a:tc>
                  <a:txBody>
                    <a:bodyPr/>
                    <a:lstStyle/>
                    <a:p>
                      <a:r>
                        <a:rPr lang="en-GB" dirty="0"/>
                        <a:t>Recall</a:t>
                      </a:r>
                    </a:p>
                  </a:txBody>
                  <a:tcPr/>
                </a:tc>
                <a:extLst>
                  <a:ext uri="{0D108BD9-81ED-4DB2-BD59-A6C34878D82A}">
                    <a16:rowId xmlns:a16="http://schemas.microsoft.com/office/drawing/2014/main" val="3768634504"/>
                  </a:ext>
                </a:extLst>
              </a:tr>
              <a:tr h="370840">
                <a:tc>
                  <a:txBody>
                    <a:bodyPr/>
                    <a:lstStyle/>
                    <a:p>
                      <a:r>
                        <a:rPr lang="en-GB" dirty="0"/>
                        <a:t>0</a:t>
                      </a:r>
                    </a:p>
                  </a:txBody>
                  <a:tcPr/>
                </a:tc>
                <a:tc>
                  <a:txBody>
                    <a:bodyPr/>
                    <a:lstStyle/>
                    <a:p>
                      <a:r>
                        <a:rPr lang="en-GB" dirty="0"/>
                        <a:t>0.58</a:t>
                      </a:r>
                    </a:p>
                  </a:txBody>
                  <a:tcPr/>
                </a:tc>
                <a:tc>
                  <a:txBody>
                    <a:bodyPr/>
                    <a:lstStyle/>
                    <a:p>
                      <a:r>
                        <a:rPr lang="en-GB" dirty="0"/>
                        <a:t>0.74</a:t>
                      </a:r>
                    </a:p>
                  </a:txBody>
                  <a:tcPr/>
                </a:tc>
                <a:extLst>
                  <a:ext uri="{0D108BD9-81ED-4DB2-BD59-A6C34878D82A}">
                    <a16:rowId xmlns:a16="http://schemas.microsoft.com/office/drawing/2014/main" val="189855606"/>
                  </a:ext>
                </a:extLst>
              </a:tr>
              <a:tr h="370840">
                <a:tc>
                  <a:txBody>
                    <a:bodyPr/>
                    <a:lstStyle/>
                    <a:p>
                      <a:r>
                        <a:rPr lang="en-GB" dirty="0"/>
                        <a:t>1</a:t>
                      </a:r>
                    </a:p>
                  </a:txBody>
                  <a:tcPr/>
                </a:tc>
                <a:tc>
                  <a:txBody>
                    <a:bodyPr/>
                    <a:lstStyle/>
                    <a:p>
                      <a:r>
                        <a:rPr lang="en-GB" dirty="0"/>
                        <a:t>0.61</a:t>
                      </a:r>
                    </a:p>
                  </a:txBody>
                  <a:tcPr/>
                </a:tc>
                <a:tc>
                  <a:txBody>
                    <a:bodyPr/>
                    <a:lstStyle/>
                    <a:p>
                      <a:r>
                        <a:rPr lang="en-GB" dirty="0"/>
                        <a:t>0.6</a:t>
                      </a:r>
                    </a:p>
                  </a:txBody>
                  <a:tcPr/>
                </a:tc>
                <a:extLst>
                  <a:ext uri="{0D108BD9-81ED-4DB2-BD59-A6C34878D82A}">
                    <a16:rowId xmlns:a16="http://schemas.microsoft.com/office/drawing/2014/main" val="3344633042"/>
                  </a:ext>
                </a:extLst>
              </a:tr>
              <a:tr h="370840">
                <a:tc>
                  <a:txBody>
                    <a:bodyPr/>
                    <a:lstStyle/>
                    <a:p>
                      <a:r>
                        <a:rPr lang="en-GB" dirty="0"/>
                        <a:t>Average</a:t>
                      </a:r>
                    </a:p>
                  </a:txBody>
                  <a:tcPr/>
                </a:tc>
                <a:tc>
                  <a:txBody>
                    <a:bodyPr/>
                    <a:lstStyle/>
                    <a:p>
                      <a:r>
                        <a:rPr lang="en-GB" dirty="0"/>
                        <a:t>0.61</a:t>
                      </a:r>
                    </a:p>
                  </a:txBody>
                  <a:tcPr/>
                </a:tc>
                <a:tc>
                  <a:txBody>
                    <a:bodyPr/>
                    <a:lstStyle/>
                    <a:p>
                      <a:r>
                        <a:rPr lang="en-GB" dirty="0"/>
                        <a:t>0.6</a:t>
                      </a:r>
                    </a:p>
                  </a:txBody>
                  <a:tcPr/>
                </a:tc>
                <a:extLst>
                  <a:ext uri="{0D108BD9-81ED-4DB2-BD59-A6C34878D82A}">
                    <a16:rowId xmlns:a16="http://schemas.microsoft.com/office/drawing/2014/main" val="88713396"/>
                  </a:ext>
                </a:extLst>
              </a:tr>
            </a:tbl>
          </a:graphicData>
        </a:graphic>
      </p:graphicFrame>
      <p:sp>
        <p:nvSpPr>
          <p:cNvPr id="8" name="TextBox 7">
            <a:extLst>
              <a:ext uri="{FF2B5EF4-FFF2-40B4-BE49-F238E27FC236}">
                <a16:creationId xmlns:a16="http://schemas.microsoft.com/office/drawing/2014/main" id="{080484C3-FD84-4F64-95F3-896ED2745196}"/>
              </a:ext>
            </a:extLst>
          </p:cNvPr>
          <p:cNvSpPr txBox="1"/>
          <p:nvPr/>
        </p:nvSpPr>
        <p:spPr>
          <a:xfrm>
            <a:off x="5192572" y="4081254"/>
            <a:ext cx="4446728" cy="646331"/>
          </a:xfrm>
          <a:prstGeom prst="rect">
            <a:avLst/>
          </a:prstGeom>
          <a:noFill/>
        </p:spPr>
        <p:txBody>
          <a:bodyPr wrap="square" rtlCol="0">
            <a:spAutoFit/>
          </a:bodyPr>
          <a:lstStyle/>
          <a:p>
            <a:r>
              <a:rPr lang="en-GB" dirty="0"/>
              <a:t>Can we improve by adding features.  See results on next slide</a:t>
            </a:r>
          </a:p>
        </p:txBody>
      </p:sp>
      <p:pic>
        <p:nvPicPr>
          <p:cNvPr id="9" name="Picture 2" descr="Image result for free pictures school students">
            <a:extLst>
              <a:ext uri="{FF2B5EF4-FFF2-40B4-BE49-F238E27FC236}">
                <a16:creationId xmlns:a16="http://schemas.microsoft.com/office/drawing/2014/main" id="{33AFBC1D-C2D5-44C8-AF3E-E7CB652D099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34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4BFE85-12FA-4600-B7A5-425F3944964F}"/>
              </a:ext>
            </a:extLst>
          </p:cNvPr>
          <p:cNvSpPr>
            <a:spLocks noGrp="1"/>
          </p:cNvSpPr>
          <p:nvPr>
            <p:ph type="title"/>
          </p:nvPr>
        </p:nvSpPr>
        <p:spPr>
          <a:xfrm>
            <a:off x="677334" y="609601"/>
            <a:ext cx="8596668" cy="636104"/>
          </a:xfrm>
        </p:spPr>
        <p:txBody>
          <a:bodyPr>
            <a:normAutofit fontScale="90000"/>
          </a:bodyPr>
          <a:lstStyle/>
          <a:p>
            <a:r>
              <a:rPr lang="en-GB" dirty="0"/>
              <a:t>Model fitting &amp; Testing</a:t>
            </a:r>
          </a:p>
        </p:txBody>
      </p:sp>
      <p:graphicFrame>
        <p:nvGraphicFramePr>
          <p:cNvPr id="6" name="Table 5">
            <a:extLst>
              <a:ext uri="{FF2B5EF4-FFF2-40B4-BE49-F238E27FC236}">
                <a16:creationId xmlns:a16="http://schemas.microsoft.com/office/drawing/2014/main" id="{63B5D130-6F64-4339-B3B0-5991F45B67AF}"/>
              </a:ext>
            </a:extLst>
          </p:cNvPr>
          <p:cNvGraphicFramePr>
            <a:graphicFrameLocks noGrp="1"/>
          </p:cNvGraphicFramePr>
          <p:nvPr>
            <p:extLst>
              <p:ext uri="{D42A27DB-BD31-4B8C-83A1-F6EECF244321}">
                <p14:modId xmlns:p14="http://schemas.microsoft.com/office/powerpoint/2010/main" val="1970097493"/>
              </p:ext>
            </p:extLst>
          </p:nvPr>
        </p:nvGraphicFramePr>
        <p:xfrm>
          <a:off x="574261" y="2031632"/>
          <a:ext cx="8238433" cy="3759200"/>
        </p:xfrm>
        <a:graphic>
          <a:graphicData uri="http://schemas.openxmlformats.org/drawingml/2006/table">
            <a:tbl>
              <a:tblPr firstRow="1" bandRow="1">
                <a:tableStyleId>{5C22544A-7EE6-4342-B048-85BDC9FD1C3A}</a:tableStyleId>
              </a:tblPr>
              <a:tblGrid>
                <a:gridCol w="774592">
                  <a:extLst>
                    <a:ext uri="{9D8B030D-6E8A-4147-A177-3AD203B41FA5}">
                      <a16:colId xmlns:a16="http://schemas.microsoft.com/office/drawing/2014/main" val="3130235957"/>
                    </a:ext>
                  </a:extLst>
                </a:gridCol>
                <a:gridCol w="1579246">
                  <a:extLst>
                    <a:ext uri="{9D8B030D-6E8A-4147-A177-3AD203B41FA5}">
                      <a16:colId xmlns:a16="http://schemas.microsoft.com/office/drawing/2014/main" val="423939616"/>
                    </a:ext>
                  </a:extLst>
                </a:gridCol>
                <a:gridCol w="901779">
                  <a:extLst>
                    <a:ext uri="{9D8B030D-6E8A-4147-A177-3AD203B41FA5}">
                      <a16:colId xmlns:a16="http://schemas.microsoft.com/office/drawing/2014/main" val="4083479203"/>
                    </a:ext>
                  </a:extLst>
                </a:gridCol>
                <a:gridCol w="1046922">
                  <a:extLst>
                    <a:ext uri="{9D8B030D-6E8A-4147-A177-3AD203B41FA5}">
                      <a16:colId xmlns:a16="http://schemas.microsoft.com/office/drawing/2014/main" val="1172722618"/>
                    </a:ext>
                  </a:extLst>
                </a:gridCol>
                <a:gridCol w="1046922">
                  <a:extLst>
                    <a:ext uri="{9D8B030D-6E8A-4147-A177-3AD203B41FA5}">
                      <a16:colId xmlns:a16="http://schemas.microsoft.com/office/drawing/2014/main" val="999749128"/>
                    </a:ext>
                  </a:extLst>
                </a:gridCol>
                <a:gridCol w="980661">
                  <a:extLst>
                    <a:ext uri="{9D8B030D-6E8A-4147-A177-3AD203B41FA5}">
                      <a16:colId xmlns:a16="http://schemas.microsoft.com/office/drawing/2014/main" val="694767679"/>
                    </a:ext>
                  </a:extLst>
                </a:gridCol>
                <a:gridCol w="1908311">
                  <a:extLst>
                    <a:ext uri="{9D8B030D-6E8A-4147-A177-3AD203B41FA5}">
                      <a16:colId xmlns:a16="http://schemas.microsoft.com/office/drawing/2014/main" val="3129950338"/>
                    </a:ext>
                  </a:extLst>
                </a:gridCol>
              </a:tblGrid>
              <a:tr h="370840">
                <a:tc>
                  <a:txBody>
                    <a:bodyPr/>
                    <a:lstStyle/>
                    <a:p>
                      <a:r>
                        <a:rPr lang="en-GB" sz="1400" dirty="0"/>
                        <a:t>Model</a:t>
                      </a:r>
                    </a:p>
                  </a:txBody>
                  <a:tcPr/>
                </a:tc>
                <a:tc>
                  <a:txBody>
                    <a:bodyPr/>
                    <a:lstStyle/>
                    <a:p>
                      <a:r>
                        <a:rPr lang="en-GB" sz="1400" dirty="0"/>
                        <a:t>Features</a:t>
                      </a:r>
                    </a:p>
                  </a:txBody>
                  <a:tcPr/>
                </a:tc>
                <a:tc>
                  <a:txBody>
                    <a:bodyPr/>
                    <a:lstStyle/>
                    <a:p>
                      <a:r>
                        <a:rPr lang="en-GB" sz="1400" dirty="0"/>
                        <a:t>Score</a:t>
                      </a:r>
                    </a:p>
                  </a:txBody>
                  <a:tcPr/>
                </a:tc>
                <a:tc>
                  <a:txBody>
                    <a:bodyPr/>
                    <a:lstStyle/>
                    <a:p>
                      <a:r>
                        <a:rPr lang="en-GB" sz="1400" dirty="0"/>
                        <a:t>ROC</a:t>
                      </a:r>
                    </a:p>
                  </a:txBody>
                  <a:tcPr/>
                </a:tc>
                <a:tc>
                  <a:txBody>
                    <a:bodyPr/>
                    <a:lstStyle/>
                    <a:p>
                      <a:r>
                        <a:rPr lang="en-GB" sz="1400" dirty="0"/>
                        <a:t>Precision</a:t>
                      </a:r>
                    </a:p>
                  </a:txBody>
                  <a:tcPr/>
                </a:tc>
                <a:tc>
                  <a:txBody>
                    <a:bodyPr/>
                    <a:lstStyle/>
                    <a:p>
                      <a:r>
                        <a:rPr lang="en-GB" sz="1400" dirty="0"/>
                        <a:t>Recall</a:t>
                      </a:r>
                    </a:p>
                  </a:txBody>
                  <a:tcPr/>
                </a:tc>
                <a:tc>
                  <a:txBody>
                    <a:bodyPr/>
                    <a:lstStyle/>
                    <a:p>
                      <a:r>
                        <a:rPr lang="en-GB" sz="1400" dirty="0"/>
                        <a:t>Notes</a:t>
                      </a:r>
                    </a:p>
                  </a:txBody>
                  <a:tcPr/>
                </a:tc>
                <a:extLst>
                  <a:ext uri="{0D108BD9-81ED-4DB2-BD59-A6C34878D82A}">
                    <a16:rowId xmlns:a16="http://schemas.microsoft.com/office/drawing/2014/main" val="860638965"/>
                  </a:ext>
                </a:extLst>
              </a:tr>
              <a:tr h="370840">
                <a:tc>
                  <a:txBody>
                    <a:bodyPr/>
                    <a:lstStyle/>
                    <a:p>
                      <a:r>
                        <a:rPr lang="en-GB" sz="1400" dirty="0"/>
                        <a:t>1</a:t>
                      </a:r>
                    </a:p>
                  </a:txBody>
                  <a:tcPr/>
                </a:tc>
                <a:tc>
                  <a:txBody>
                    <a:bodyPr/>
                    <a:lstStyle/>
                    <a:p>
                      <a:endParaRPr lang="en-GB" sz="1400" dirty="0"/>
                    </a:p>
                  </a:txBody>
                  <a:tcPr/>
                </a:tc>
                <a:tc>
                  <a:txBody>
                    <a:bodyPr/>
                    <a:lstStyle/>
                    <a:p>
                      <a:r>
                        <a:rPr lang="en-GB" sz="1400" dirty="0"/>
                        <a:t>0.61</a:t>
                      </a:r>
                    </a:p>
                  </a:txBody>
                  <a:tcPr/>
                </a:tc>
                <a:tc>
                  <a:txBody>
                    <a:bodyPr/>
                    <a:lstStyle/>
                    <a:p>
                      <a:r>
                        <a:rPr lang="en-GB" sz="1400" dirty="0"/>
                        <a:t>0.62</a:t>
                      </a:r>
                    </a:p>
                  </a:txBody>
                  <a:tcPr/>
                </a:tc>
                <a:tc>
                  <a:txBody>
                    <a:bodyPr/>
                    <a:lstStyle/>
                    <a:p>
                      <a:r>
                        <a:rPr lang="en-GB" sz="1400" dirty="0"/>
                        <a:t>0.62</a:t>
                      </a:r>
                    </a:p>
                  </a:txBody>
                  <a:tcPr/>
                </a:tc>
                <a:tc>
                  <a:txBody>
                    <a:bodyPr/>
                    <a:lstStyle/>
                    <a:p>
                      <a:r>
                        <a:rPr lang="en-GB" sz="1400" dirty="0"/>
                        <a:t>0.61</a:t>
                      </a:r>
                    </a:p>
                  </a:txBody>
                  <a:tcPr/>
                </a:tc>
                <a:tc>
                  <a:txBody>
                    <a:bodyPr/>
                    <a:lstStyle/>
                    <a:p>
                      <a:r>
                        <a:rPr lang="en-GB" sz="1400" dirty="0"/>
                        <a:t>Baseline model</a:t>
                      </a:r>
                    </a:p>
                  </a:txBody>
                  <a:tcPr/>
                </a:tc>
                <a:extLst>
                  <a:ext uri="{0D108BD9-81ED-4DB2-BD59-A6C34878D82A}">
                    <a16:rowId xmlns:a16="http://schemas.microsoft.com/office/drawing/2014/main" val="542985821"/>
                  </a:ext>
                </a:extLst>
              </a:tr>
              <a:tr h="370840">
                <a:tc>
                  <a:txBody>
                    <a:bodyPr/>
                    <a:lstStyle/>
                    <a:p>
                      <a:r>
                        <a:rPr lang="en-GB" sz="1400" dirty="0"/>
                        <a:t>3</a:t>
                      </a:r>
                    </a:p>
                  </a:txBody>
                  <a:tcPr/>
                </a:tc>
                <a:tc>
                  <a:txBody>
                    <a:bodyPr/>
                    <a:lstStyle/>
                    <a:p>
                      <a:r>
                        <a:rPr lang="en-GB" sz="1400" dirty="0"/>
                        <a:t>Baseline + Admissions policy </a:t>
                      </a:r>
                    </a:p>
                  </a:txBody>
                  <a:tcPr/>
                </a:tc>
                <a:tc>
                  <a:txBody>
                    <a:bodyPr/>
                    <a:lstStyle/>
                    <a:p>
                      <a:r>
                        <a:rPr lang="en-GB" sz="1400" dirty="0"/>
                        <a:t>0.79</a:t>
                      </a:r>
                    </a:p>
                  </a:txBody>
                  <a:tcPr/>
                </a:tc>
                <a:tc>
                  <a:txBody>
                    <a:bodyPr/>
                    <a:lstStyle/>
                    <a:p>
                      <a:r>
                        <a:rPr lang="en-GB" sz="1400" dirty="0"/>
                        <a:t>0.62</a:t>
                      </a:r>
                    </a:p>
                  </a:txBody>
                  <a:tcPr/>
                </a:tc>
                <a:tc>
                  <a:txBody>
                    <a:bodyPr/>
                    <a:lstStyle/>
                    <a:p>
                      <a:r>
                        <a:rPr lang="en-GB" sz="1400" dirty="0"/>
                        <a:t>0.74</a:t>
                      </a:r>
                    </a:p>
                  </a:txBody>
                  <a:tcPr/>
                </a:tc>
                <a:tc>
                  <a:txBody>
                    <a:bodyPr/>
                    <a:lstStyle/>
                    <a:p>
                      <a:r>
                        <a:rPr lang="en-GB" sz="1400" dirty="0"/>
                        <a:t>0.67</a:t>
                      </a:r>
                    </a:p>
                  </a:txBody>
                  <a:tcPr/>
                </a:tc>
                <a:tc>
                  <a:txBody>
                    <a:bodyPr/>
                    <a:lstStyle/>
                    <a:p>
                      <a:r>
                        <a:rPr lang="en-GB" sz="1400" dirty="0"/>
                        <a:t>Issues with predicting output 1</a:t>
                      </a:r>
                    </a:p>
                  </a:txBody>
                  <a:tcPr/>
                </a:tc>
                <a:extLst>
                  <a:ext uri="{0D108BD9-81ED-4DB2-BD59-A6C34878D82A}">
                    <a16:rowId xmlns:a16="http://schemas.microsoft.com/office/drawing/2014/main" val="899540856"/>
                  </a:ext>
                </a:extLst>
              </a:tr>
              <a:tr h="370840">
                <a:tc>
                  <a:txBody>
                    <a:bodyPr/>
                    <a:lstStyle/>
                    <a:p>
                      <a:r>
                        <a:rPr lang="en-GB" sz="1400" dirty="0"/>
                        <a:t>4</a:t>
                      </a:r>
                    </a:p>
                  </a:txBody>
                  <a:tcPr/>
                </a:tc>
                <a:tc>
                  <a:txBody>
                    <a:bodyPr/>
                    <a:lstStyle/>
                    <a:p>
                      <a:r>
                        <a:rPr lang="en-GB" sz="1400" dirty="0"/>
                        <a:t>Baseline + P8Measure for KS2 low</a:t>
                      </a:r>
                    </a:p>
                  </a:txBody>
                  <a:tcPr/>
                </a:tc>
                <a:tc>
                  <a:txBody>
                    <a:bodyPr/>
                    <a:lstStyle/>
                    <a:p>
                      <a:r>
                        <a:rPr lang="en-GB" sz="1400" b="1" dirty="0"/>
                        <a:t>0.8</a:t>
                      </a:r>
                    </a:p>
                  </a:txBody>
                  <a:tcPr/>
                </a:tc>
                <a:tc>
                  <a:txBody>
                    <a:bodyPr/>
                    <a:lstStyle/>
                    <a:p>
                      <a:r>
                        <a:rPr lang="en-GB" sz="1400" b="1" dirty="0"/>
                        <a:t>0.84</a:t>
                      </a:r>
                    </a:p>
                  </a:txBody>
                  <a:tcPr/>
                </a:tc>
                <a:tc>
                  <a:txBody>
                    <a:bodyPr/>
                    <a:lstStyle/>
                    <a:p>
                      <a:r>
                        <a:rPr lang="en-GB" sz="1400" b="1" dirty="0"/>
                        <a:t>0.79</a:t>
                      </a:r>
                    </a:p>
                  </a:txBody>
                  <a:tcPr/>
                </a:tc>
                <a:tc>
                  <a:txBody>
                    <a:bodyPr/>
                    <a:lstStyle/>
                    <a:p>
                      <a:r>
                        <a:rPr lang="en-GB" sz="1400" b="1" dirty="0"/>
                        <a:t>0.74</a:t>
                      </a:r>
                    </a:p>
                  </a:txBody>
                  <a:tcPr/>
                </a:tc>
                <a:tc>
                  <a:txBody>
                    <a:bodyPr/>
                    <a:lstStyle/>
                    <a:p>
                      <a:r>
                        <a:rPr lang="en-GB" sz="1400" dirty="0"/>
                        <a:t>Included P8MEA_LO</a:t>
                      </a:r>
                    </a:p>
                  </a:txBody>
                  <a:tcPr/>
                </a:tc>
                <a:extLst>
                  <a:ext uri="{0D108BD9-81ED-4DB2-BD59-A6C34878D82A}">
                    <a16:rowId xmlns:a16="http://schemas.microsoft.com/office/drawing/2014/main" val="3280271844"/>
                  </a:ext>
                </a:extLst>
              </a:tr>
              <a:tr h="370840">
                <a:tc>
                  <a:txBody>
                    <a:bodyPr/>
                    <a:lstStyle/>
                    <a:p>
                      <a:r>
                        <a:rPr lang="en-GB" sz="1400" dirty="0"/>
                        <a:t>5</a:t>
                      </a:r>
                    </a:p>
                  </a:txBody>
                  <a:tcPr/>
                </a:tc>
                <a:tc>
                  <a:txBody>
                    <a:bodyPr/>
                    <a:lstStyle/>
                    <a:p>
                      <a:r>
                        <a:rPr lang="en-GB" sz="1400" dirty="0"/>
                        <a:t>Baseline + No. disadvantaged pupils</a:t>
                      </a:r>
                    </a:p>
                  </a:txBody>
                  <a:tcPr/>
                </a:tc>
                <a:tc>
                  <a:txBody>
                    <a:bodyPr/>
                    <a:lstStyle/>
                    <a:p>
                      <a:r>
                        <a:rPr lang="en-GB" sz="1400" dirty="0"/>
                        <a:t>0.6</a:t>
                      </a:r>
                    </a:p>
                  </a:txBody>
                  <a:tcPr/>
                </a:tc>
                <a:tc>
                  <a:txBody>
                    <a:bodyPr/>
                    <a:lstStyle/>
                    <a:p>
                      <a:r>
                        <a:rPr lang="en-GB" sz="1400" dirty="0"/>
                        <a:t>0.63</a:t>
                      </a:r>
                    </a:p>
                  </a:txBody>
                  <a:tcPr/>
                </a:tc>
                <a:tc>
                  <a:txBody>
                    <a:bodyPr/>
                    <a:lstStyle/>
                    <a:p>
                      <a:r>
                        <a:rPr lang="en-GB" sz="1400" dirty="0"/>
                        <a:t>0.63</a:t>
                      </a:r>
                    </a:p>
                  </a:txBody>
                  <a:tcPr/>
                </a:tc>
                <a:tc>
                  <a:txBody>
                    <a:bodyPr/>
                    <a:lstStyle/>
                    <a:p>
                      <a:r>
                        <a:rPr lang="en-GB" sz="1400" dirty="0"/>
                        <a:t>0.62</a:t>
                      </a:r>
                    </a:p>
                  </a:txBody>
                  <a:tcPr/>
                </a:tc>
                <a:tc>
                  <a:txBody>
                    <a:bodyPr/>
                    <a:lstStyle/>
                    <a:p>
                      <a:endParaRPr lang="en-GB" sz="1400" dirty="0"/>
                    </a:p>
                  </a:txBody>
                  <a:tcPr/>
                </a:tc>
                <a:extLst>
                  <a:ext uri="{0D108BD9-81ED-4DB2-BD59-A6C34878D82A}">
                    <a16:rowId xmlns:a16="http://schemas.microsoft.com/office/drawing/2014/main" val="652263208"/>
                  </a:ext>
                </a:extLst>
              </a:tr>
              <a:tr h="370840">
                <a:tc>
                  <a:txBody>
                    <a:bodyPr/>
                    <a:lstStyle/>
                    <a:p>
                      <a:r>
                        <a:rPr lang="en-GB" sz="1400" dirty="0"/>
                        <a:t>6</a:t>
                      </a:r>
                    </a:p>
                  </a:txBody>
                  <a:tcPr/>
                </a:tc>
                <a:tc>
                  <a:txBody>
                    <a:bodyPr/>
                    <a:lstStyle/>
                    <a:p>
                      <a:r>
                        <a:rPr lang="en-GB" sz="1400" dirty="0"/>
                        <a:t>Baseline + faith school</a:t>
                      </a:r>
                    </a:p>
                  </a:txBody>
                  <a:tcPr/>
                </a:tc>
                <a:tc>
                  <a:txBody>
                    <a:bodyPr/>
                    <a:lstStyle/>
                    <a:p>
                      <a:r>
                        <a:rPr lang="en-GB" sz="1400" dirty="0"/>
                        <a:t>0.61</a:t>
                      </a:r>
                    </a:p>
                  </a:txBody>
                  <a:tcPr/>
                </a:tc>
                <a:tc>
                  <a:txBody>
                    <a:bodyPr/>
                    <a:lstStyle/>
                    <a:p>
                      <a:r>
                        <a:rPr lang="en-GB" sz="1400" dirty="0"/>
                        <a:t>0.63</a:t>
                      </a:r>
                    </a:p>
                  </a:txBody>
                  <a:tcPr/>
                </a:tc>
                <a:tc>
                  <a:txBody>
                    <a:bodyPr/>
                    <a:lstStyle/>
                    <a:p>
                      <a:r>
                        <a:rPr lang="en-GB" sz="1400" dirty="0"/>
                        <a:t>0.62</a:t>
                      </a:r>
                    </a:p>
                  </a:txBody>
                  <a:tcPr/>
                </a:tc>
                <a:tc>
                  <a:txBody>
                    <a:bodyPr/>
                    <a:lstStyle/>
                    <a:p>
                      <a:r>
                        <a:rPr lang="en-GB" sz="1400" dirty="0"/>
                        <a:t>0.6</a:t>
                      </a:r>
                    </a:p>
                  </a:txBody>
                  <a:tcPr/>
                </a:tc>
                <a:tc>
                  <a:txBody>
                    <a:bodyPr/>
                    <a:lstStyle/>
                    <a:p>
                      <a:r>
                        <a:rPr lang="en-GB" sz="1400" dirty="0"/>
                        <a:t>Included faith school performance</a:t>
                      </a:r>
                    </a:p>
                  </a:txBody>
                  <a:tcPr/>
                </a:tc>
                <a:extLst>
                  <a:ext uri="{0D108BD9-81ED-4DB2-BD59-A6C34878D82A}">
                    <a16:rowId xmlns:a16="http://schemas.microsoft.com/office/drawing/2014/main" val="3070050669"/>
                  </a:ext>
                </a:extLst>
              </a:tr>
              <a:tr h="370840">
                <a:tc>
                  <a:txBody>
                    <a:bodyPr/>
                    <a:lstStyle/>
                    <a:p>
                      <a:r>
                        <a:rPr lang="en-GB" sz="1400" dirty="0"/>
                        <a:t>7</a:t>
                      </a:r>
                    </a:p>
                  </a:txBody>
                  <a:tcPr/>
                </a:tc>
                <a:tc>
                  <a:txBody>
                    <a:bodyPr/>
                    <a:lstStyle/>
                    <a:p>
                      <a:r>
                        <a:rPr lang="en-GB" sz="1400" dirty="0"/>
                        <a:t>All features models 1-6</a:t>
                      </a:r>
                    </a:p>
                  </a:txBody>
                  <a:tcPr/>
                </a:tc>
                <a:tc>
                  <a:txBody>
                    <a:bodyPr/>
                    <a:lstStyle/>
                    <a:p>
                      <a:r>
                        <a:rPr lang="en-GB" sz="1400" b="1" dirty="0"/>
                        <a:t>0.80</a:t>
                      </a:r>
                    </a:p>
                  </a:txBody>
                  <a:tcPr/>
                </a:tc>
                <a:tc>
                  <a:txBody>
                    <a:bodyPr/>
                    <a:lstStyle/>
                    <a:p>
                      <a:r>
                        <a:rPr lang="en-GB" sz="1400" b="1" dirty="0"/>
                        <a:t>0.84</a:t>
                      </a:r>
                    </a:p>
                  </a:txBody>
                  <a:tcPr/>
                </a:tc>
                <a:tc>
                  <a:txBody>
                    <a:bodyPr/>
                    <a:lstStyle/>
                    <a:p>
                      <a:r>
                        <a:rPr lang="en-GB" sz="1400" b="1" dirty="0"/>
                        <a:t>0.79</a:t>
                      </a:r>
                    </a:p>
                  </a:txBody>
                  <a:tcPr/>
                </a:tc>
                <a:tc>
                  <a:txBody>
                    <a:bodyPr/>
                    <a:lstStyle/>
                    <a:p>
                      <a:r>
                        <a:rPr lang="en-GB" sz="1400" b="1" dirty="0"/>
                        <a:t>0.74</a:t>
                      </a:r>
                    </a:p>
                  </a:txBody>
                  <a:tcPr/>
                </a:tc>
                <a:tc>
                  <a:txBody>
                    <a:bodyPr/>
                    <a:lstStyle/>
                    <a:p>
                      <a:r>
                        <a:rPr lang="en-GB" sz="1400" dirty="0"/>
                        <a:t>Includes P8MEA_LO</a:t>
                      </a:r>
                    </a:p>
                  </a:txBody>
                  <a:tcPr/>
                </a:tc>
                <a:extLst>
                  <a:ext uri="{0D108BD9-81ED-4DB2-BD59-A6C34878D82A}">
                    <a16:rowId xmlns:a16="http://schemas.microsoft.com/office/drawing/2014/main" val="1133148362"/>
                  </a:ext>
                </a:extLst>
              </a:tr>
            </a:tbl>
          </a:graphicData>
        </a:graphic>
      </p:graphicFrame>
      <p:sp>
        <p:nvSpPr>
          <p:cNvPr id="7" name="TextBox 6">
            <a:extLst>
              <a:ext uri="{FF2B5EF4-FFF2-40B4-BE49-F238E27FC236}">
                <a16:creationId xmlns:a16="http://schemas.microsoft.com/office/drawing/2014/main" id="{6F381E31-6EF8-46BF-9150-A278035E8987}"/>
              </a:ext>
            </a:extLst>
          </p:cNvPr>
          <p:cNvSpPr txBox="1"/>
          <p:nvPr/>
        </p:nvSpPr>
        <p:spPr>
          <a:xfrm>
            <a:off x="795130" y="1245705"/>
            <a:ext cx="7156174" cy="646331"/>
          </a:xfrm>
          <a:prstGeom prst="rect">
            <a:avLst/>
          </a:prstGeom>
          <a:noFill/>
        </p:spPr>
        <p:txBody>
          <a:bodyPr wrap="square" rtlCol="0">
            <a:spAutoFit/>
          </a:bodyPr>
          <a:lstStyle/>
          <a:p>
            <a:r>
              <a:rPr lang="en-GB" dirty="0"/>
              <a:t>Fit 5 other models with different variables, including a P8 component with the following results:</a:t>
            </a:r>
          </a:p>
        </p:txBody>
      </p:sp>
      <p:sp>
        <p:nvSpPr>
          <p:cNvPr id="8" name="TextBox 7">
            <a:extLst>
              <a:ext uri="{FF2B5EF4-FFF2-40B4-BE49-F238E27FC236}">
                <a16:creationId xmlns:a16="http://schemas.microsoft.com/office/drawing/2014/main" id="{1CBC68FC-040F-44DD-9EE7-0D0F884F9C34}"/>
              </a:ext>
            </a:extLst>
          </p:cNvPr>
          <p:cNvSpPr txBox="1"/>
          <p:nvPr/>
        </p:nvSpPr>
        <p:spPr>
          <a:xfrm>
            <a:off x="574261" y="5930428"/>
            <a:ext cx="3626678" cy="369332"/>
          </a:xfrm>
          <a:prstGeom prst="rect">
            <a:avLst/>
          </a:prstGeom>
          <a:noFill/>
        </p:spPr>
        <p:txBody>
          <a:bodyPr wrap="square" rtlCol="0">
            <a:spAutoFit/>
          </a:bodyPr>
          <a:lstStyle/>
          <a:p>
            <a:r>
              <a:rPr lang="en-GB" dirty="0"/>
              <a:t>See Appendix 2 for model details</a:t>
            </a:r>
          </a:p>
        </p:txBody>
      </p:sp>
    </p:spTree>
    <p:extLst>
      <p:ext uri="{BB962C8B-B14F-4D97-AF65-F5344CB8AC3E}">
        <p14:creationId xmlns:p14="http://schemas.microsoft.com/office/powerpoint/2010/main" val="47700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5E39-D704-4325-AE4B-48796BEC2D25}"/>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16AEF21F-AC1E-44B2-B0C9-620D7EEDEF92}"/>
              </a:ext>
            </a:extLst>
          </p:cNvPr>
          <p:cNvSpPr>
            <a:spLocks noGrp="1"/>
          </p:cNvSpPr>
          <p:nvPr>
            <p:ph sz="half" idx="1"/>
          </p:nvPr>
        </p:nvSpPr>
        <p:spPr>
          <a:xfrm>
            <a:off x="677334" y="1577494"/>
            <a:ext cx="4184035" cy="3880772"/>
          </a:xfrm>
        </p:spPr>
        <p:txBody>
          <a:bodyPr/>
          <a:lstStyle/>
          <a:p>
            <a:pPr marL="0" indent="0">
              <a:buNone/>
            </a:pPr>
            <a:r>
              <a:rPr lang="en-GB" dirty="0"/>
              <a:t>What worked?</a:t>
            </a:r>
          </a:p>
          <a:p>
            <a:r>
              <a:rPr lang="en-GB" dirty="0"/>
              <a:t>Models predict ~60% of variability.</a:t>
            </a:r>
          </a:p>
          <a:p>
            <a:endParaRPr lang="en-GB" dirty="0"/>
          </a:p>
        </p:txBody>
      </p:sp>
      <p:sp>
        <p:nvSpPr>
          <p:cNvPr id="4" name="Content Placeholder 3">
            <a:extLst>
              <a:ext uri="{FF2B5EF4-FFF2-40B4-BE49-F238E27FC236}">
                <a16:creationId xmlns:a16="http://schemas.microsoft.com/office/drawing/2014/main" id="{04B5964E-4F23-4C82-93D4-703E63AE0A25}"/>
              </a:ext>
            </a:extLst>
          </p:cNvPr>
          <p:cNvSpPr>
            <a:spLocks noGrp="1"/>
          </p:cNvSpPr>
          <p:nvPr>
            <p:ph sz="half" idx="2"/>
          </p:nvPr>
        </p:nvSpPr>
        <p:spPr>
          <a:xfrm>
            <a:off x="5204267" y="1577493"/>
            <a:ext cx="4184034" cy="3880773"/>
          </a:xfrm>
        </p:spPr>
        <p:txBody>
          <a:bodyPr/>
          <a:lstStyle/>
          <a:p>
            <a:pPr marL="0" indent="0">
              <a:buNone/>
            </a:pPr>
            <a:r>
              <a:rPr lang="en-GB" dirty="0"/>
              <a:t>What didn’t work?</a:t>
            </a:r>
          </a:p>
          <a:p>
            <a:r>
              <a:rPr lang="en-GB" dirty="0"/>
              <a:t>Feature selection-need to investigate imputation, as missing values excluded fields;</a:t>
            </a:r>
          </a:p>
          <a:p>
            <a:r>
              <a:rPr lang="en-GB" dirty="0"/>
              <a:t>Random forest output hard to interpret.</a:t>
            </a:r>
          </a:p>
          <a:p>
            <a:r>
              <a:rPr lang="en-GB" dirty="0"/>
              <a:t>Link function: is this right one?</a:t>
            </a:r>
          </a:p>
          <a:p>
            <a:r>
              <a:rPr lang="en-GB" dirty="0"/>
              <a:t>High degree of correlation between features.</a:t>
            </a:r>
          </a:p>
          <a:p>
            <a:r>
              <a:rPr lang="en-GB" dirty="0"/>
              <a:t>Got stuck in disadvantaged pupil modelling</a:t>
            </a:r>
          </a:p>
        </p:txBody>
      </p:sp>
    </p:spTree>
    <p:extLst>
      <p:ext uri="{BB962C8B-B14F-4D97-AF65-F5344CB8AC3E}">
        <p14:creationId xmlns:p14="http://schemas.microsoft.com/office/powerpoint/2010/main" val="380380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179A92-4DFD-4C38-B84F-BC4BD7631BEB}"/>
              </a:ext>
            </a:extLst>
          </p:cNvPr>
          <p:cNvSpPr>
            <a:spLocks noGrp="1"/>
          </p:cNvSpPr>
          <p:nvPr>
            <p:ph sz="half" idx="1"/>
          </p:nvPr>
        </p:nvSpPr>
        <p:spPr>
          <a:xfrm>
            <a:off x="436034" y="1681828"/>
            <a:ext cx="4184035" cy="3880772"/>
          </a:xfrm>
        </p:spPr>
        <p:txBody>
          <a:bodyPr/>
          <a:lstStyle/>
          <a:p>
            <a:r>
              <a:rPr lang="en-GB" dirty="0"/>
              <a:t>It is possible to model the P8 outcome for disadvantaged pupils.</a:t>
            </a:r>
          </a:p>
          <a:p>
            <a:r>
              <a:rPr lang="en-GB" dirty="0"/>
              <a:t>Disadvantage, however it is measured, has a dire effect on attainment at KS4.</a:t>
            </a:r>
          </a:p>
          <a:p>
            <a:r>
              <a:rPr lang="en-GB" dirty="0"/>
              <a:t>Single sex schools appear to have some impact on disadvantaged pupils attainment overall and for girls a profound impact.</a:t>
            </a:r>
          </a:p>
          <a:p>
            <a:r>
              <a:rPr lang="en-GB" dirty="0"/>
              <a:t>Faith schools have an impact</a:t>
            </a:r>
          </a:p>
          <a:p>
            <a:endParaRPr lang="en-GB" dirty="0"/>
          </a:p>
        </p:txBody>
      </p:sp>
      <p:sp>
        <p:nvSpPr>
          <p:cNvPr id="8" name="Content Placeholder 7">
            <a:extLst>
              <a:ext uri="{FF2B5EF4-FFF2-40B4-BE49-F238E27FC236}">
                <a16:creationId xmlns:a16="http://schemas.microsoft.com/office/drawing/2014/main" id="{B09042C7-A8E1-4CE9-B225-F91544FF4AC8}"/>
              </a:ext>
            </a:extLst>
          </p:cNvPr>
          <p:cNvSpPr>
            <a:spLocks noGrp="1"/>
          </p:cNvSpPr>
          <p:nvPr>
            <p:ph sz="half" idx="2"/>
          </p:nvPr>
        </p:nvSpPr>
        <p:spPr>
          <a:xfrm>
            <a:off x="5089968" y="1681827"/>
            <a:ext cx="4184034" cy="3880773"/>
          </a:xfrm>
        </p:spPr>
        <p:txBody>
          <a:bodyPr/>
          <a:lstStyle/>
          <a:p>
            <a:r>
              <a:rPr lang="en-GB" dirty="0"/>
              <a:t>Explore the feature space, there are over 300 features!</a:t>
            </a:r>
          </a:p>
          <a:p>
            <a:r>
              <a:rPr lang="en-GB" dirty="0"/>
              <a:t>Open up modelling to look at P8 score for all pupils.</a:t>
            </a:r>
          </a:p>
          <a:p>
            <a:r>
              <a:rPr lang="en-GB" dirty="0"/>
              <a:t>Other modelling methods</a:t>
            </a:r>
          </a:p>
          <a:p>
            <a:r>
              <a:rPr lang="en-GB" dirty="0"/>
              <a:t>Other distributions to model outcome?</a:t>
            </a:r>
          </a:p>
          <a:p>
            <a:r>
              <a:rPr lang="en-GB" dirty="0"/>
              <a:t>This is the tip of the iceberg…</a:t>
            </a:r>
          </a:p>
        </p:txBody>
      </p:sp>
      <p:pic>
        <p:nvPicPr>
          <p:cNvPr id="6" name="Picture 2" descr="Image result for free pictures school students">
            <a:extLst>
              <a:ext uri="{FF2B5EF4-FFF2-40B4-BE49-F238E27FC236}">
                <a16:creationId xmlns:a16="http://schemas.microsoft.com/office/drawing/2014/main" id="{B440C1F3-D3FB-4E70-A029-CA8AED0AD4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8D1A291-DDBE-4491-AC18-432F68E34F70}"/>
              </a:ext>
            </a:extLst>
          </p:cNvPr>
          <p:cNvSpPr txBox="1"/>
          <p:nvPr/>
        </p:nvSpPr>
        <p:spPr>
          <a:xfrm>
            <a:off x="677334" y="1207269"/>
            <a:ext cx="2984500" cy="523220"/>
          </a:xfrm>
          <a:prstGeom prst="rect">
            <a:avLst/>
          </a:prstGeom>
          <a:noFill/>
        </p:spPr>
        <p:txBody>
          <a:bodyPr wrap="square" rtlCol="0">
            <a:spAutoFit/>
          </a:bodyPr>
          <a:lstStyle/>
          <a:p>
            <a:r>
              <a:rPr lang="en-GB" sz="2800" b="1" dirty="0">
                <a:solidFill>
                  <a:schemeClr val="accent1">
                    <a:lumMod val="75000"/>
                  </a:schemeClr>
                </a:solidFill>
              </a:rPr>
              <a:t>CONCLUSIONS</a:t>
            </a:r>
          </a:p>
        </p:txBody>
      </p:sp>
      <p:sp>
        <p:nvSpPr>
          <p:cNvPr id="12" name="Title 11">
            <a:extLst>
              <a:ext uri="{FF2B5EF4-FFF2-40B4-BE49-F238E27FC236}">
                <a16:creationId xmlns:a16="http://schemas.microsoft.com/office/drawing/2014/main" id="{35E878E0-A515-4EAE-87E0-E2276FB9EA52}"/>
              </a:ext>
            </a:extLst>
          </p:cNvPr>
          <p:cNvSpPr txBox="1">
            <a:spLocks noGrp="1"/>
          </p:cNvSpPr>
          <p:nvPr>
            <p:ph type="title"/>
          </p:nvPr>
        </p:nvSpPr>
        <p:spPr>
          <a:xfrm>
            <a:off x="3417802" y="323658"/>
            <a:ext cx="1672166" cy="646331"/>
          </a:xfrm>
          <a:prstGeom prst="rect">
            <a:avLst/>
          </a:prstGeom>
          <a:noFill/>
        </p:spPr>
        <p:txBody>
          <a:bodyPr wrap="square" rtlCol="0">
            <a:spAutoFit/>
          </a:bodyPr>
          <a:lstStyle/>
          <a:p>
            <a:r>
              <a:rPr lang="en-GB" b="1" dirty="0">
                <a:solidFill>
                  <a:schemeClr val="accent1">
                    <a:lumMod val="75000"/>
                  </a:schemeClr>
                </a:solidFill>
              </a:rPr>
              <a:t> </a:t>
            </a:r>
          </a:p>
        </p:txBody>
      </p:sp>
      <p:sp>
        <p:nvSpPr>
          <p:cNvPr id="14" name="TextBox 13">
            <a:extLst>
              <a:ext uri="{FF2B5EF4-FFF2-40B4-BE49-F238E27FC236}">
                <a16:creationId xmlns:a16="http://schemas.microsoft.com/office/drawing/2014/main" id="{6F760262-7E3D-465D-A50A-A7BA0A85C17E}"/>
              </a:ext>
            </a:extLst>
          </p:cNvPr>
          <p:cNvSpPr txBox="1"/>
          <p:nvPr/>
        </p:nvSpPr>
        <p:spPr>
          <a:xfrm>
            <a:off x="5089968" y="1157238"/>
            <a:ext cx="2984500" cy="523220"/>
          </a:xfrm>
          <a:prstGeom prst="rect">
            <a:avLst/>
          </a:prstGeom>
          <a:noFill/>
        </p:spPr>
        <p:txBody>
          <a:bodyPr wrap="square" rtlCol="0">
            <a:spAutoFit/>
          </a:bodyPr>
          <a:lstStyle/>
          <a:p>
            <a:r>
              <a:rPr lang="en-GB" sz="2800" b="1" dirty="0">
                <a:solidFill>
                  <a:schemeClr val="accent1">
                    <a:lumMod val="75000"/>
                  </a:schemeClr>
                </a:solidFill>
              </a:rPr>
              <a:t>NEXT STEPS</a:t>
            </a:r>
          </a:p>
        </p:txBody>
      </p:sp>
    </p:spTree>
    <p:extLst>
      <p:ext uri="{BB962C8B-B14F-4D97-AF65-F5344CB8AC3E}">
        <p14:creationId xmlns:p14="http://schemas.microsoft.com/office/powerpoint/2010/main" val="284291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A321FA-953E-42AD-9A1D-4ECD4769A150}"/>
              </a:ext>
            </a:extLst>
          </p:cNvPr>
          <p:cNvSpPr>
            <a:spLocks noGrp="1"/>
          </p:cNvSpPr>
          <p:nvPr>
            <p:ph type="title"/>
          </p:nvPr>
        </p:nvSpPr>
        <p:spPr>
          <a:xfrm>
            <a:off x="791634" y="2324100"/>
            <a:ext cx="8596668" cy="1320800"/>
          </a:xfrm>
        </p:spPr>
        <p:txBody>
          <a:bodyPr/>
          <a:lstStyle/>
          <a:p>
            <a:r>
              <a:rPr lang="en-GB" dirty="0"/>
              <a:t>Questions? </a:t>
            </a:r>
          </a:p>
        </p:txBody>
      </p:sp>
      <p:pic>
        <p:nvPicPr>
          <p:cNvPr id="7" name="Picture 6">
            <a:extLst>
              <a:ext uri="{FF2B5EF4-FFF2-40B4-BE49-F238E27FC236}">
                <a16:creationId xmlns:a16="http://schemas.microsoft.com/office/drawing/2014/main" id="{437B6F1D-F5AB-496A-A31C-B33C1F7962F9}"/>
              </a:ext>
            </a:extLst>
          </p:cNvPr>
          <p:cNvPicPr>
            <a:picLocks noChangeAspect="1"/>
          </p:cNvPicPr>
          <p:nvPr/>
        </p:nvPicPr>
        <p:blipFill>
          <a:blip r:embed="rId2"/>
          <a:stretch>
            <a:fillRect/>
          </a:stretch>
        </p:blipFill>
        <p:spPr>
          <a:xfrm>
            <a:off x="3556000" y="762000"/>
            <a:ext cx="5080000" cy="5334000"/>
          </a:xfrm>
          <a:prstGeom prst="rect">
            <a:avLst/>
          </a:prstGeom>
        </p:spPr>
      </p:pic>
      <p:pic>
        <p:nvPicPr>
          <p:cNvPr id="8" name="Picture 2" descr="Image result for free pictures school students">
            <a:extLst>
              <a:ext uri="{FF2B5EF4-FFF2-40B4-BE49-F238E27FC236}">
                <a16:creationId xmlns:a16="http://schemas.microsoft.com/office/drawing/2014/main" id="{9BFDCEB2-E280-419D-B645-7E4A6A76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38874"/>
            <a:ext cx="35433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525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17A2-C888-4EED-81A4-2DC8CB446730}"/>
              </a:ext>
            </a:extLst>
          </p:cNvPr>
          <p:cNvSpPr>
            <a:spLocks noGrp="1"/>
          </p:cNvSpPr>
          <p:nvPr>
            <p:ph type="title"/>
          </p:nvPr>
        </p:nvSpPr>
        <p:spPr>
          <a:xfrm>
            <a:off x="677334" y="609600"/>
            <a:ext cx="8596668" cy="682171"/>
          </a:xfrm>
        </p:spPr>
        <p:txBody>
          <a:bodyPr/>
          <a:lstStyle/>
          <a:p>
            <a:r>
              <a:rPr lang="en-GB" dirty="0"/>
              <a:t>References:</a:t>
            </a:r>
          </a:p>
        </p:txBody>
      </p:sp>
      <p:sp>
        <p:nvSpPr>
          <p:cNvPr id="3" name="Rectangle 2">
            <a:extLst>
              <a:ext uri="{FF2B5EF4-FFF2-40B4-BE49-F238E27FC236}">
                <a16:creationId xmlns:a16="http://schemas.microsoft.com/office/drawing/2014/main" id="{8212B488-816E-4C81-8850-BDD78833E730}"/>
              </a:ext>
            </a:extLst>
          </p:cNvPr>
          <p:cNvSpPr/>
          <p:nvPr/>
        </p:nvSpPr>
        <p:spPr>
          <a:xfrm>
            <a:off x="677334" y="1291771"/>
            <a:ext cx="10484152" cy="3416320"/>
          </a:xfrm>
          <a:prstGeom prst="rect">
            <a:avLst/>
          </a:prstGeom>
        </p:spPr>
        <p:txBody>
          <a:bodyPr wrap="square">
            <a:spAutoFit/>
          </a:bodyPr>
          <a:lstStyle/>
          <a:p>
            <a:r>
              <a:rPr lang="en-GB" b="1" dirty="0">
                <a:solidFill>
                  <a:srgbClr val="000000"/>
                </a:solidFill>
                <a:latin typeface="Helvetica Neue"/>
              </a:rPr>
              <a:t>References</a:t>
            </a:r>
          </a:p>
          <a:p>
            <a:r>
              <a:rPr lang="en-GB" dirty="0">
                <a:solidFill>
                  <a:srgbClr val="000000"/>
                </a:solidFill>
                <a:latin typeface="Helvetica Neue"/>
              </a:rPr>
              <a:t>[1] Goldstein H, Leckie </a:t>
            </a:r>
            <a:r>
              <a:rPr lang="en-GB" dirty="0" err="1">
                <a:solidFill>
                  <a:srgbClr val="000000"/>
                </a:solidFill>
                <a:latin typeface="Helvetica Neue"/>
              </a:rPr>
              <a:t>G.The</a:t>
            </a:r>
            <a:r>
              <a:rPr lang="en-GB" dirty="0">
                <a:solidFill>
                  <a:srgbClr val="000000"/>
                </a:solidFill>
                <a:latin typeface="Helvetica Neue"/>
              </a:rPr>
              <a:t> evolution of school league tables in England 1992-2016: ‘contextual value-added’, ‘expected progress’ and ‘progress 8’. Bristol, Bristol Working Papers in Education '#02,2016. Available from: </a:t>
            </a:r>
            <a:r>
              <a:rPr lang="en-GB" u="sng" dirty="0">
                <a:solidFill>
                  <a:srgbClr val="337AB7"/>
                </a:solidFill>
                <a:latin typeface="Helvetica Neue"/>
                <a:hlinkClick r:id="rId2"/>
              </a:rPr>
              <a:t>http://www.bristol.ac.uk/education/research/publications/bristol-working-papers-in-education/</a:t>
            </a:r>
            <a:r>
              <a:rPr lang="en-GB" dirty="0">
                <a:solidFill>
                  <a:srgbClr val="000000"/>
                </a:solidFill>
                <a:latin typeface="Helvetica Neue"/>
              </a:rPr>
              <a:t>[accessed 11 September 2017]</a:t>
            </a:r>
          </a:p>
          <a:p>
            <a:r>
              <a:rPr lang="en-GB" dirty="0">
                <a:solidFill>
                  <a:srgbClr val="000000"/>
                </a:solidFill>
                <a:latin typeface="Helvetica Neue"/>
              </a:rPr>
              <a:t>[2] Department for Education, Overall performance at the end of key stage 4 in 2016 - all pupils, available at: </a:t>
            </a:r>
            <a:r>
              <a:rPr lang="en-GB" u="sng" dirty="0">
                <a:solidFill>
                  <a:srgbClr val="337AB7"/>
                </a:solidFill>
                <a:latin typeface="Helvetica Neue"/>
                <a:hlinkClick r:id="rId3"/>
              </a:rPr>
              <a:t>https://www.compare-school-performance.service.gov.uk/schools-by-type?step=phase&amp;geographic=all&amp;region=0&amp;phase=secondary</a:t>
            </a:r>
            <a:r>
              <a:rPr lang="en-GB" dirty="0">
                <a:solidFill>
                  <a:srgbClr val="000000"/>
                </a:solidFill>
                <a:latin typeface="Helvetica Neue"/>
              </a:rPr>
              <a:t> [accessed 11 September 2017]</a:t>
            </a:r>
          </a:p>
          <a:p>
            <a:r>
              <a:rPr lang="en-GB" dirty="0">
                <a:solidFill>
                  <a:srgbClr val="000000"/>
                </a:solidFill>
                <a:latin typeface="Helvetica Neue"/>
              </a:rPr>
              <a:t>[3] Department for Education, Progress 8 School Performance Measure Jan 17, available </a:t>
            </a:r>
            <a:r>
              <a:rPr lang="en-GB" dirty="0" err="1">
                <a:solidFill>
                  <a:srgbClr val="000000"/>
                </a:solidFill>
                <a:latin typeface="Helvetica Neue"/>
              </a:rPr>
              <a:t>at:</a:t>
            </a:r>
            <a:r>
              <a:rPr lang="en-GB" u="sng" dirty="0" err="1">
                <a:solidFill>
                  <a:srgbClr val="337AB7"/>
                </a:solidFill>
                <a:latin typeface="Helvetica Neue"/>
                <a:hlinkClick r:id="rId4"/>
              </a:rPr>
              <a:t>https</a:t>
            </a:r>
            <a:r>
              <a:rPr lang="en-GB" u="sng" dirty="0">
                <a:solidFill>
                  <a:srgbClr val="337AB7"/>
                </a:solidFill>
                <a:latin typeface="Helvetica Neue"/>
                <a:hlinkClick r:id="rId4"/>
              </a:rPr>
              <a:t>://www.gov.uk/government/uploads/system/uploads/attachment_data/file/583857/Progress_8_school_performance_measure_Jan_17.pdf</a:t>
            </a:r>
            <a:r>
              <a:rPr lang="en-GB" dirty="0">
                <a:solidFill>
                  <a:srgbClr val="000000"/>
                </a:solidFill>
                <a:latin typeface="Helvetica Neue"/>
              </a:rPr>
              <a:t> [accessed 17 September 2017)</a:t>
            </a:r>
          </a:p>
          <a:p>
            <a:r>
              <a:rPr lang="en-GB" b="0" i="0" dirty="0">
                <a:solidFill>
                  <a:srgbClr val="000000"/>
                </a:solidFill>
                <a:effectLst/>
                <a:latin typeface="Helvetica Neue"/>
              </a:rPr>
              <a:t>[4] Stack Overflow</a:t>
            </a:r>
          </a:p>
        </p:txBody>
      </p:sp>
    </p:spTree>
    <p:extLst>
      <p:ext uri="{BB962C8B-B14F-4D97-AF65-F5344CB8AC3E}">
        <p14:creationId xmlns:p14="http://schemas.microsoft.com/office/powerpoint/2010/main" val="345325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9EEF-5B7B-438A-8A96-B7B0CA103798}"/>
              </a:ext>
            </a:extLst>
          </p:cNvPr>
          <p:cNvSpPr>
            <a:spLocks noGrp="1"/>
          </p:cNvSpPr>
          <p:nvPr>
            <p:ph type="title"/>
          </p:nvPr>
        </p:nvSpPr>
        <p:spPr>
          <a:xfrm>
            <a:off x="677334" y="212035"/>
            <a:ext cx="8596668" cy="848139"/>
          </a:xfrm>
        </p:spPr>
        <p:txBody>
          <a:bodyPr/>
          <a:lstStyle/>
          <a:p>
            <a:r>
              <a:rPr lang="en-GB" dirty="0"/>
              <a:t>Appendix 1- Data Dictionary </a:t>
            </a:r>
          </a:p>
        </p:txBody>
      </p:sp>
      <p:graphicFrame>
        <p:nvGraphicFramePr>
          <p:cNvPr id="3" name="Table 2">
            <a:extLst>
              <a:ext uri="{FF2B5EF4-FFF2-40B4-BE49-F238E27FC236}">
                <a16:creationId xmlns:a16="http://schemas.microsoft.com/office/drawing/2014/main" id="{6793B5E4-CC28-4610-9971-335E8C5A407A}"/>
              </a:ext>
            </a:extLst>
          </p:cNvPr>
          <p:cNvGraphicFramePr>
            <a:graphicFrameLocks noGrp="1"/>
          </p:cNvGraphicFramePr>
          <p:nvPr>
            <p:extLst>
              <p:ext uri="{D42A27DB-BD31-4B8C-83A1-F6EECF244321}">
                <p14:modId xmlns:p14="http://schemas.microsoft.com/office/powerpoint/2010/main" val="2079374867"/>
              </p:ext>
            </p:extLst>
          </p:nvPr>
        </p:nvGraphicFramePr>
        <p:xfrm>
          <a:off x="574261" y="952610"/>
          <a:ext cx="8476975" cy="5080000"/>
        </p:xfrm>
        <a:graphic>
          <a:graphicData uri="http://schemas.openxmlformats.org/drawingml/2006/table">
            <a:tbl>
              <a:tblPr firstRow="1" bandRow="1">
                <a:tableStyleId>{5C22544A-7EE6-4342-B048-85BDC9FD1C3A}</a:tableStyleId>
              </a:tblPr>
              <a:tblGrid>
                <a:gridCol w="1267791">
                  <a:extLst>
                    <a:ext uri="{9D8B030D-6E8A-4147-A177-3AD203B41FA5}">
                      <a16:colId xmlns:a16="http://schemas.microsoft.com/office/drawing/2014/main" val="3941801651"/>
                    </a:ext>
                  </a:extLst>
                </a:gridCol>
                <a:gridCol w="3799967">
                  <a:extLst>
                    <a:ext uri="{9D8B030D-6E8A-4147-A177-3AD203B41FA5}">
                      <a16:colId xmlns:a16="http://schemas.microsoft.com/office/drawing/2014/main" val="2189744907"/>
                    </a:ext>
                  </a:extLst>
                </a:gridCol>
                <a:gridCol w="3409217">
                  <a:extLst>
                    <a:ext uri="{9D8B030D-6E8A-4147-A177-3AD203B41FA5}">
                      <a16:colId xmlns:a16="http://schemas.microsoft.com/office/drawing/2014/main" val="416172535"/>
                    </a:ext>
                  </a:extLst>
                </a:gridCol>
              </a:tblGrid>
              <a:tr h="370840">
                <a:tc>
                  <a:txBody>
                    <a:bodyPr/>
                    <a:lstStyle/>
                    <a:p>
                      <a:r>
                        <a:rPr lang="en-GB" dirty="0"/>
                        <a:t>Feature</a:t>
                      </a:r>
                    </a:p>
                  </a:txBody>
                  <a:tcPr/>
                </a:tc>
                <a:tc>
                  <a:txBody>
                    <a:bodyPr/>
                    <a:lstStyle/>
                    <a:p>
                      <a:r>
                        <a:rPr lang="en-GB" dirty="0"/>
                        <a:t>Description</a:t>
                      </a:r>
                    </a:p>
                  </a:txBody>
                  <a:tcPr/>
                </a:tc>
                <a:tc>
                  <a:txBody>
                    <a:bodyPr/>
                    <a:lstStyle/>
                    <a:p>
                      <a:r>
                        <a:rPr lang="en-GB" dirty="0"/>
                        <a:t>Location</a:t>
                      </a:r>
                    </a:p>
                  </a:txBody>
                  <a:tcPr/>
                </a:tc>
                <a:extLst>
                  <a:ext uri="{0D108BD9-81ED-4DB2-BD59-A6C34878D82A}">
                    <a16:rowId xmlns:a16="http://schemas.microsoft.com/office/drawing/2014/main" val="1789933541"/>
                  </a:ext>
                </a:extLst>
              </a:tr>
              <a:tr h="370840">
                <a:tc>
                  <a:txBody>
                    <a:bodyPr/>
                    <a:lstStyle/>
                    <a:p>
                      <a:pPr algn="l" fontAlgn="b"/>
                      <a:r>
                        <a:rPr lang="en-GB" sz="1100" b="0" i="0" u="none" strike="noStrike" dirty="0">
                          <a:solidFill>
                            <a:srgbClr val="000000"/>
                          </a:solidFill>
                          <a:effectLst/>
                          <a:latin typeface="Calibri" panose="020F0502020204030204" pitchFamily="34" charset="0"/>
                        </a:rPr>
                        <a:t>KS2APS</a:t>
                      </a:r>
                    </a:p>
                  </a:txBody>
                  <a:tcPr marL="9525" marR="9525" marT="9525" marB="0" anchor="b"/>
                </a:tc>
                <a:tc>
                  <a:txBody>
                    <a:bodyPr/>
                    <a:lstStyle/>
                    <a:p>
                      <a:r>
                        <a:rPr lang="en-GB" sz="1200" dirty="0"/>
                        <a:t>Key stage 2 Average Points Score of the cohort at the end of key stage 4</a:t>
                      </a:r>
                    </a:p>
                  </a:txBody>
                  <a:tcPr/>
                </a:tc>
                <a:tc>
                  <a:txBody>
                    <a:bodyPr/>
                    <a:lstStyle/>
                    <a:p>
                      <a:r>
                        <a:rPr lang="en-GB" sz="1200" dirty="0"/>
                        <a:t>KS4</a:t>
                      </a:r>
                    </a:p>
                  </a:txBody>
                  <a:tcPr/>
                </a:tc>
                <a:extLst>
                  <a:ext uri="{0D108BD9-81ED-4DB2-BD59-A6C34878D82A}">
                    <a16:rowId xmlns:a16="http://schemas.microsoft.com/office/drawing/2014/main" val="1587343265"/>
                  </a:ext>
                </a:extLst>
              </a:tr>
              <a:tr h="370840">
                <a:tc>
                  <a:txBody>
                    <a:bodyPr/>
                    <a:lstStyle/>
                    <a:p>
                      <a:pPr algn="l" fontAlgn="b"/>
                      <a:r>
                        <a:rPr lang="en-GB" sz="1100" b="0" i="0" u="none" strike="noStrike" dirty="0">
                          <a:solidFill>
                            <a:srgbClr val="000000"/>
                          </a:solidFill>
                          <a:effectLst/>
                          <a:latin typeface="Calibri" panose="020F0502020204030204" pitchFamily="34" charset="0"/>
                        </a:rPr>
                        <a:t>PTPRIORLO</a:t>
                      </a:r>
                    </a:p>
                  </a:txBody>
                  <a:tcPr marL="9525" marR="9525" marT="9525" marB="0" anchor="b"/>
                </a:tc>
                <a:tc>
                  <a:txBody>
                    <a:bodyPr/>
                    <a:lstStyle/>
                    <a:p>
                      <a:r>
                        <a:rPr lang="en-GB" sz="1200" dirty="0"/>
                        <a:t>Percentage of pupils at the end of key stage 4 with low prior attainment at the end of key stage 2</a:t>
                      </a:r>
                    </a:p>
                  </a:txBody>
                  <a:tcPr/>
                </a:tc>
                <a:tc>
                  <a:txBody>
                    <a:bodyPr/>
                    <a:lstStyle/>
                    <a:p>
                      <a:r>
                        <a:rPr lang="en-GB" sz="1200" dirty="0"/>
                        <a:t>KS4</a:t>
                      </a:r>
                    </a:p>
                  </a:txBody>
                  <a:tcPr/>
                </a:tc>
                <a:extLst>
                  <a:ext uri="{0D108BD9-81ED-4DB2-BD59-A6C34878D82A}">
                    <a16:rowId xmlns:a16="http://schemas.microsoft.com/office/drawing/2014/main" val="4145480761"/>
                  </a:ext>
                </a:extLst>
              </a:tr>
              <a:tr h="370840">
                <a:tc>
                  <a:txBody>
                    <a:bodyPr/>
                    <a:lstStyle/>
                    <a:p>
                      <a:pPr algn="l" fontAlgn="b"/>
                      <a:r>
                        <a:rPr lang="en-GB" sz="1100" b="0" i="0" u="none" strike="noStrike" dirty="0">
                          <a:solidFill>
                            <a:srgbClr val="000000"/>
                          </a:solidFill>
                          <a:effectLst/>
                          <a:latin typeface="Calibri" panose="020F0502020204030204" pitchFamily="34" charset="0"/>
                        </a:rPr>
                        <a:t>PTPRIORAV</a:t>
                      </a:r>
                    </a:p>
                  </a:txBody>
                  <a:tcPr marL="9525" marR="9525" marT="9525" marB="0" anchor="b"/>
                </a:tc>
                <a:tc>
                  <a:txBody>
                    <a:bodyPr/>
                    <a:lstStyle/>
                    <a:p>
                      <a:r>
                        <a:rPr lang="en-GB" sz="1200" dirty="0"/>
                        <a:t>Percentage of pupils at the end of key stage 4 with average prior attainment at the end of key stage 2</a:t>
                      </a:r>
                    </a:p>
                  </a:txBody>
                  <a:tcPr/>
                </a:tc>
                <a:tc>
                  <a:txBody>
                    <a:bodyPr/>
                    <a:lstStyle/>
                    <a:p>
                      <a:r>
                        <a:rPr lang="en-GB" sz="1200" dirty="0"/>
                        <a:t>KS4</a:t>
                      </a:r>
                    </a:p>
                  </a:txBody>
                  <a:tcPr/>
                </a:tc>
                <a:extLst>
                  <a:ext uri="{0D108BD9-81ED-4DB2-BD59-A6C34878D82A}">
                    <a16:rowId xmlns:a16="http://schemas.microsoft.com/office/drawing/2014/main" val="2920017103"/>
                  </a:ext>
                </a:extLst>
              </a:tr>
              <a:tr h="370840">
                <a:tc>
                  <a:txBody>
                    <a:bodyPr/>
                    <a:lstStyle/>
                    <a:p>
                      <a:pPr algn="l" fontAlgn="b"/>
                      <a:r>
                        <a:rPr lang="en-GB" sz="1100" b="0" i="0" u="none" strike="noStrike" dirty="0">
                          <a:solidFill>
                            <a:srgbClr val="000000"/>
                          </a:solidFill>
                          <a:effectLst/>
                          <a:latin typeface="Calibri" panose="020F0502020204030204" pitchFamily="34" charset="0"/>
                        </a:rPr>
                        <a:t>LA</a:t>
                      </a:r>
                    </a:p>
                  </a:txBody>
                  <a:tcPr marL="9525" marR="9525" marT="9525" marB="0" anchor="b"/>
                </a:tc>
                <a:tc>
                  <a:txBody>
                    <a:bodyPr/>
                    <a:lstStyle/>
                    <a:p>
                      <a:r>
                        <a:rPr lang="en-GB" sz="1200" dirty="0"/>
                        <a:t>Local Authority</a:t>
                      </a:r>
                    </a:p>
                  </a:txBody>
                  <a:tcPr/>
                </a:tc>
                <a:tc>
                  <a:txBody>
                    <a:bodyPr/>
                    <a:lstStyle/>
                    <a:p>
                      <a:r>
                        <a:rPr lang="en-GB" sz="1200" dirty="0"/>
                        <a:t>KS4</a:t>
                      </a:r>
                    </a:p>
                  </a:txBody>
                  <a:tcPr/>
                </a:tc>
                <a:extLst>
                  <a:ext uri="{0D108BD9-81ED-4DB2-BD59-A6C34878D82A}">
                    <a16:rowId xmlns:a16="http://schemas.microsoft.com/office/drawing/2014/main" val="1405900213"/>
                  </a:ext>
                </a:extLst>
              </a:tr>
              <a:tr h="370840">
                <a:tc>
                  <a:txBody>
                    <a:bodyPr/>
                    <a:lstStyle/>
                    <a:p>
                      <a:pPr algn="l" fontAlgn="b"/>
                      <a:r>
                        <a:rPr lang="en-GB" sz="1100" b="0" i="0" u="none" strike="noStrike" dirty="0">
                          <a:solidFill>
                            <a:srgbClr val="000000"/>
                          </a:solidFill>
                          <a:effectLst/>
                          <a:latin typeface="Calibri" panose="020F0502020204030204" pitchFamily="34" charset="0"/>
                        </a:rPr>
                        <a:t>NOR</a:t>
                      </a:r>
                    </a:p>
                  </a:txBody>
                  <a:tcPr marL="9525" marR="9525" marT="9525" marB="0" anchor="b"/>
                </a:tc>
                <a:tc>
                  <a:txBody>
                    <a:bodyPr/>
                    <a:lstStyle/>
                    <a:p>
                      <a:r>
                        <a:rPr lang="en-GB" sz="1200" dirty="0"/>
                        <a:t>Number on Roll</a:t>
                      </a:r>
                    </a:p>
                  </a:txBody>
                  <a:tcPr/>
                </a:tc>
                <a:tc>
                  <a:txBody>
                    <a:bodyPr/>
                    <a:lstStyle/>
                    <a:p>
                      <a:r>
                        <a:rPr lang="en-GB" sz="1200" dirty="0"/>
                        <a:t>KS4</a:t>
                      </a:r>
                    </a:p>
                  </a:txBody>
                  <a:tcPr/>
                </a:tc>
                <a:extLst>
                  <a:ext uri="{0D108BD9-81ED-4DB2-BD59-A6C34878D82A}">
                    <a16:rowId xmlns:a16="http://schemas.microsoft.com/office/drawing/2014/main" val="2175552509"/>
                  </a:ext>
                </a:extLst>
              </a:tr>
              <a:tr h="370840">
                <a:tc>
                  <a:txBody>
                    <a:bodyPr/>
                    <a:lstStyle/>
                    <a:p>
                      <a:pPr algn="l" fontAlgn="b"/>
                      <a:r>
                        <a:rPr lang="en-GB" sz="1100" b="0" i="0" u="none" strike="noStrike" dirty="0">
                          <a:solidFill>
                            <a:srgbClr val="000000"/>
                          </a:solidFill>
                          <a:effectLst/>
                          <a:latin typeface="Calibri" panose="020F0502020204030204" pitchFamily="34" charset="0"/>
                        </a:rPr>
                        <a:t>PNUMFSM</a:t>
                      </a:r>
                    </a:p>
                  </a:txBody>
                  <a:tcPr marL="9525" marR="9525" marT="9525" marB="0" anchor="b"/>
                </a:tc>
                <a:tc>
                  <a:txBody>
                    <a:bodyPr/>
                    <a:lstStyle/>
                    <a:p>
                      <a:r>
                        <a:rPr lang="en-GB" sz="1200" dirty="0"/>
                        <a:t>Percentage of  pupils eligible for free school meals</a:t>
                      </a:r>
                    </a:p>
                  </a:txBody>
                  <a:tcPr/>
                </a:tc>
                <a:tc>
                  <a:txBody>
                    <a:bodyPr/>
                    <a:lstStyle/>
                    <a:p>
                      <a:r>
                        <a:rPr lang="en-GB" sz="1200" dirty="0"/>
                        <a:t>Census</a:t>
                      </a:r>
                    </a:p>
                  </a:txBody>
                  <a:tcPr/>
                </a:tc>
                <a:extLst>
                  <a:ext uri="{0D108BD9-81ED-4DB2-BD59-A6C34878D82A}">
                    <a16:rowId xmlns:a16="http://schemas.microsoft.com/office/drawing/2014/main" val="443261301"/>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Gender_BOYS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GB" sz="1200" dirty="0"/>
                        <a:t>Indicates whether school is single sex: boys</a:t>
                      </a:r>
                    </a:p>
                  </a:txBody>
                  <a:tcPr/>
                </a:tc>
                <a:tc>
                  <a:txBody>
                    <a:bodyPr/>
                    <a:lstStyle/>
                    <a:p>
                      <a:r>
                        <a:rPr lang="en-GB" sz="1200" dirty="0"/>
                        <a:t>Dummy  for EGENDER in KS4</a:t>
                      </a:r>
                    </a:p>
                  </a:txBody>
                  <a:tcPr/>
                </a:tc>
                <a:extLst>
                  <a:ext uri="{0D108BD9-81ED-4DB2-BD59-A6C34878D82A}">
                    <a16:rowId xmlns:a16="http://schemas.microsoft.com/office/drawing/2014/main" val="338889225"/>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Gender_GIRLS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GB" sz="1200" dirty="0"/>
                        <a:t>Indicates whether school is single sex: girls</a:t>
                      </a:r>
                    </a:p>
                  </a:txBody>
                  <a:tcPr/>
                </a:tc>
                <a:tc>
                  <a:txBody>
                    <a:bodyPr/>
                    <a:lstStyle/>
                    <a:p>
                      <a:r>
                        <a:rPr lang="en-GB" sz="1200" dirty="0"/>
                        <a:t>Dummy  for EGENDER in KS4</a:t>
                      </a:r>
                    </a:p>
                  </a:txBody>
                  <a:tcPr/>
                </a:tc>
                <a:extLst>
                  <a:ext uri="{0D108BD9-81ED-4DB2-BD59-A6C34878D82A}">
                    <a16:rowId xmlns:a16="http://schemas.microsoft.com/office/drawing/2014/main" val="637001410"/>
                  </a:ext>
                </a:extLst>
              </a:tr>
              <a:tr h="370840">
                <a:tc>
                  <a:txBody>
                    <a:bodyPr/>
                    <a:lstStyle/>
                    <a:p>
                      <a:pPr algn="l" fontAlgn="b"/>
                      <a:r>
                        <a:rPr lang="en-GB" sz="1100" b="0" i="0" u="none" strike="noStrike" dirty="0" err="1">
                          <a:solidFill>
                            <a:srgbClr val="000000"/>
                          </a:solidFill>
                          <a:effectLst/>
                          <a:latin typeface="Calibri" panose="020F0502020204030204" pitchFamily="34" charset="0"/>
                        </a:rPr>
                        <a:t>Faith_school_Christian</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GB" sz="1200" dirty="0"/>
                        <a:t>Indicates whether school is a faith school : Christian</a:t>
                      </a:r>
                    </a:p>
                  </a:txBody>
                  <a:tcPr/>
                </a:tc>
                <a:tc>
                  <a:txBody>
                    <a:bodyPr/>
                    <a:lstStyle/>
                    <a:p>
                      <a:r>
                        <a:rPr lang="en-GB" sz="1200" dirty="0"/>
                        <a:t>Dummy for RELDENOM in KS4</a:t>
                      </a:r>
                    </a:p>
                  </a:txBody>
                  <a:tcPr/>
                </a:tc>
                <a:extLst>
                  <a:ext uri="{0D108BD9-81ED-4DB2-BD59-A6C34878D82A}">
                    <a16:rowId xmlns:a16="http://schemas.microsoft.com/office/drawing/2014/main" val="3006557790"/>
                  </a:ext>
                </a:extLst>
              </a:tr>
              <a:tr h="370840">
                <a:tc>
                  <a:txBody>
                    <a:bodyPr/>
                    <a:lstStyle/>
                    <a:p>
                      <a:pPr algn="l" fontAlgn="b"/>
                      <a:r>
                        <a:rPr lang="en-GB" sz="1100" b="0" i="0" u="none" strike="noStrike" dirty="0" err="1">
                          <a:solidFill>
                            <a:srgbClr val="000000"/>
                          </a:solidFill>
                          <a:effectLst/>
                          <a:latin typeface="Calibri" panose="020F0502020204030204" pitchFamily="34" charset="0"/>
                        </a:rPr>
                        <a:t>Faith_school_Jewish</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rPr>
                        <a:t>Indicates whether school is a faith school : Jewish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Trebuchet MS" panose="020B0603020202020204"/>
                          <a:ea typeface="+mn-ea"/>
                          <a:cs typeface="+mn-cs"/>
                        </a:rPr>
                        <a:t>Dummy for RELDENOM in KS4</a:t>
                      </a:r>
                      <a:endPar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3343734289"/>
                  </a:ext>
                </a:extLst>
              </a:tr>
              <a:tr h="370840">
                <a:tc>
                  <a:txBody>
                    <a:bodyPr/>
                    <a:lstStyle/>
                    <a:p>
                      <a:pPr algn="l" fontAlgn="b"/>
                      <a:r>
                        <a:rPr lang="en-GB" sz="1100" b="0" i="0" u="none" strike="noStrike" dirty="0" err="1">
                          <a:solidFill>
                            <a:srgbClr val="000000"/>
                          </a:solidFill>
                          <a:effectLst/>
                          <a:latin typeface="Calibri" panose="020F0502020204030204" pitchFamily="34" charset="0"/>
                        </a:rPr>
                        <a:t>Faith_school_Muslim</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rPr>
                        <a:t>Indicates whether school is a faith school : Muslim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Trebuchet MS" panose="020B0603020202020204"/>
                          <a:ea typeface="+mn-ea"/>
                          <a:cs typeface="+mn-cs"/>
                        </a:rPr>
                        <a:t>Dummy for RELDENOM in KS4</a:t>
                      </a:r>
                      <a:endPar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4185636286"/>
                  </a:ext>
                </a:extLst>
              </a:tr>
              <a:tr h="370840">
                <a:tc>
                  <a:txBody>
                    <a:bodyPr/>
                    <a:lstStyle/>
                    <a:p>
                      <a:pPr algn="l" fontAlgn="b"/>
                      <a:r>
                        <a:rPr lang="en-GB" sz="1100" b="0" i="0" u="none" strike="noStrike" dirty="0" err="1">
                          <a:solidFill>
                            <a:srgbClr val="000000"/>
                          </a:solidFill>
                          <a:effectLst/>
                          <a:latin typeface="Calibri" panose="020F0502020204030204" pitchFamily="34" charset="0"/>
                        </a:rPr>
                        <a:t>Faith_school_Sikh</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rPr>
                        <a:t>Indicates whether school is a faith school : Sikh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rPr>
                        <a:t>Dummy for RELDENOM in KS4</a:t>
                      </a:r>
                    </a:p>
                  </a:txBody>
                  <a:tcPr/>
                </a:tc>
                <a:extLst>
                  <a:ext uri="{0D108BD9-81ED-4DB2-BD59-A6C34878D82A}">
                    <a16:rowId xmlns:a16="http://schemas.microsoft.com/office/drawing/2014/main" val="3173650548"/>
                  </a:ext>
                </a:extLst>
              </a:tr>
            </a:tbl>
          </a:graphicData>
        </a:graphic>
      </p:graphicFrame>
    </p:spTree>
    <p:extLst>
      <p:ext uri="{BB962C8B-B14F-4D97-AF65-F5344CB8AC3E}">
        <p14:creationId xmlns:p14="http://schemas.microsoft.com/office/powerpoint/2010/main" val="100420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BEFB-0589-4627-A29E-CDBCA4655D2A}"/>
              </a:ext>
            </a:extLst>
          </p:cNvPr>
          <p:cNvSpPr>
            <a:spLocks noGrp="1"/>
          </p:cNvSpPr>
          <p:nvPr>
            <p:ph type="title"/>
          </p:nvPr>
        </p:nvSpPr>
        <p:spPr/>
        <p:txBody>
          <a:bodyPr/>
          <a:lstStyle/>
          <a:p>
            <a:r>
              <a:rPr lang="en-GB" dirty="0"/>
              <a:t>Appendix 1 - Data Dictionary</a:t>
            </a:r>
          </a:p>
        </p:txBody>
      </p:sp>
      <p:graphicFrame>
        <p:nvGraphicFramePr>
          <p:cNvPr id="3" name="Table 2">
            <a:extLst>
              <a:ext uri="{FF2B5EF4-FFF2-40B4-BE49-F238E27FC236}">
                <a16:creationId xmlns:a16="http://schemas.microsoft.com/office/drawing/2014/main" id="{A2DA76CE-4976-487B-B0A9-886EBE3B64C3}"/>
              </a:ext>
            </a:extLst>
          </p:cNvPr>
          <p:cNvGraphicFramePr>
            <a:graphicFrameLocks noGrp="1"/>
          </p:cNvGraphicFramePr>
          <p:nvPr>
            <p:extLst>
              <p:ext uri="{D42A27DB-BD31-4B8C-83A1-F6EECF244321}">
                <p14:modId xmlns:p14="http://schemas.microsoft.com/office/powerpoint/2010/main" val="3721028781"/>
              </p:ext>
            </p:extLst>
          </p:nvPr>
        </p:nvGraphicFramePr>
        <p:xfrm>
          <a:off x="521252" y="1567805"/>
          <a:ext cx="8127999" cy="25806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16426358"/>
                    </a:ext>
                  </a:extLst>
                </a:gridCol>
                <a:gridCol w="2709333">
                  <a:extLst>
                    <a:ext uri="{9D8B030D-6E8A-4147-A177-3AD203B41FA5}">
                      <a16:colId xmlns:a16="http://schemas.microsoft.com/office/drawing/2014/main" val="1691803395"/>
                    </a:ext>
                  </a:extLst>
                </a:gridCol>
                <a:gridCol w="2709333">
                  <a:extLst>
                    <a:ext uri="{9D8B030D-6E8A-4147-A177-3AD203B41FA5}">
                      <a16:colId xmlns:a16="http://schemas.microsoft.com/office/drawing/2014/main" val="1284901890"/>
                    </a:ext>
                  </a:extLst>
                </a:gridCol>
              </a:tblGrid>
              <a:tr h="370840">
                <a:tc>
                  <a:txBody>
                    <a:bodyPr/>
                    <a:lstStyle/>
                    <a:p>
                      <a:r>
                        <a:rPr lang="en-GB" dirty="0"/>
                        <a:t>Feature</a:t>
                      </a:r>
                    </a:p>
                  </a:txBody>
                  <a:tcPr/>
                </a:tc>
                <a:tc>
                  <a:txBody>
                    <a:bodyPr/>
                    <a:lstStyle/>
                    <a:p>
                      <a:r>
                        <a:rPr lang="en-GB" dirty="0"/>
                        <a:t>Description</a:t>
                      </a:r>
                    </a:p>
                  </a:txBody>
                  <a:tcPr/>
                </a:tc>
                <a:tc>
                  <a:txBody>
                    <a:bodyPr/>
                    <a:lstStyle/>
                    <a:p>
                      <a:r>
                        <a:rPr lang="en-GB" dirty="0"/>
                        <a:t>Location</a:t>
                      </a:r>
                    </a:p>
                  </a:txBody>
                  <a:tcPr/>
                </a:tc>
                <a:extLst>
                  <a:ext uri="{0D108BD9-81ED-4DB2-BD59-A6C34878D82A}">
                    <a16:rowId xmlns:a16="http://schemas.microsoft.com/office/drawing/2014/main" val="1563004222"/>
                  </a:ext>
                </a:extLst>
              </a:tr>
              <a:tr h="370840">
                <a:tc>
                  <a:txBody>
                    <a:bodyPr/>
                    <a:lstStyle/>
                    <a:p>
                      <a:pPr algn="l" fontAlgn="b"/>
                      <a:r>
                        <a:rPr lang="en-GB" sz="1100" b="0" i="0" u="none" strike="noStrike" dirty="0" err="1">
                          <a:solidFill>
                            <a:srgbClr val="000000"/>
                          </a:solidFill>
                          <a:effectLst/>
                          <a:latin typeface="Calibri" panose="020F0502020204030204" pitchFamily="34" charset="0"/>
                        </a:rPr>
                        <a:t>AdmitPol_COMP</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GB" sz="1200" dirty="0"/>
                        <a:t>Admissions policy: Comprehensive</a:t>
                      </a:r>
                    </a:p>
                  </a:txBody>
                  <a:tcPr/>
                </a:tc>
                <a:tc>
                  <a:txBody>
                    <a:bodyPr/>
                    <a:lstStyle/>
                    <a:p>
                      <a:r>
                        <a:rPr lang="en-GB" sz="1200" dirty="0"/>
                        <a:t>Dummy for ADMPOL in KS4</a:t>
                      </a:r>
                    </a:p>
                  </a:txBody>
                  <a:tcPr/>
                </a:tc>
                <a:extLst>
                  <a:ext uri="{0D108BD9-81ED-4DB2-BD59-A6C34878D82A}">
                    <a16:rowId xmlns:a16="http://schemas.microsoft.com/office/drawing/2014/main" val="1579882751"/>
                  </a:ext>
                </a:extLst>
              </a:tr>
              <a:tr h="370840">
                <a:tc>
                  <a:txBody>
                    <a:bodyPr/>
                    <a:lstStyle/>
                    <a:p>
                      <a:pPr algn="l" fontAlgn="b"/>
                      <a:r>
                        <a:rPr lang="en-GB" sz="1100" b="0" i="0" u="none" strike="noStrike" dirty="0" err="1">
                          <a:solidFill>
                            <a:srgbClr val="000000"/>
                          </a:solidFill>
                          <a:effectLst/>
                          <a:latin typeface="Calibri" panose="020F0502020204030204" pitchFamily="34" charset="0"/>
                        </a:rPr>
                        <a:t>AdmitPol_MOD</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rPr>
                        <a:t>Admissions policy: Modern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Trebuchet MS" panose="020B0603020202020204"/>
                          <a:ea typeface="+mn-ea"/>
                          <a:cs typeface="+mn-cs"/>
                        </a:rPr>
                        <a:t>Dummy for ADMPOL in KS4</a:t>
                      </a:r>
                      <a:endPar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2850810873"/>
                  </a:ext>
                </a:extLst>
              </a:tr>
              <a:tr h="370840">
                <a:tc>
                  <a:txBody>
                    <a:bodyPr/>
                    <a:lstStyle/>
                    <a:p>
                      <a:pPr algn="l" fontAlgn="b"/>
                      <a:r>
                        <a:rPr lang="en-GB" sz="1100" b="0" i="0" u="none" strike="noStrike" dirty="0" err="1">
                          <a:solidFill>
                            <a:srgbClr val="000000"/>
                          </a:solidFill>
                          <a:effectLst/>
                          <a:latin typeface="Calibri" panose="020F0502020204030204" pitchFamily="34" charset="0"/>
                        </a:rPr>
                        <a:t>AdmitPol_SEL</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rPr>
                        <a:t>Admissions policy: selective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Trebuchet MS" panose="020B0603020202020204"/>
                          <a:ea typeface="+mn-ea"/>
                          <a:cs typeface="+mn-cs"/>
                        </a:rPr>
                        <a:t>Dummy for ADMPOL in KS4</a:t>
                      </a:r>
                    </a:p>
                  </a:txBody>
                  <a:tcPr/>
                </a:tc>
                <a:extLst>
                  <a:ext uri="{0D108BD9-81ED-4DB2-BD59-A6C34878D82A}">
                    <a16:rowId xmlns:a16="http://schemas.microsoft.com/office/drawing/2014/main" val="2290099081"/>
                  </a:ext>
                </a:extLst>
              </a:tr>
              <a:tr h="370840">
                <a:tc>
                  <a:txBody>
                    <a:bodyPr/>
                    <a:lstStyle/>
                    <a:p>
                      <a:pPr algn="l" fontAlgn="b"/>
                      <a:r>
                        <a:rPr lang="en-GB" sz="1100" b="0" i="0" u="none" strike="noStrike" dirty="0">
                          <a:solidFill>
                            <a:srgbClr val="000000"/>
                          </a:solidFill>
                          <a:effectLst/>
                          <a:latin typeface="Calibri" panose="020F0502020204030204" pitchFamily="34" charset="0"/>
                        </a:rPr>
                        <a:t>P8MEA_LO</a:t>
                      </a:r>
                    </a:p>
                  </a:txBody>
                  <a:tcPr marL="9525" marR="9525" marT="9525" marB="0" anchor="b"/>
                </a:tc>
                <a:tc>
                  <a:txBody>
                    <a:bodyPr/>
                    <a:lstStyle/>
                    <a:p>
                      <a:r>
                        <a:rPr lang="en-GB" sz="1200" dirty="0"/>
                        <a:t>Progress 8 measure - pupils with low prior attainment</a:t>
                      </a:r>
                    </a:p>
                  </a:txBody>
                  <a:tcPr/>
                </a:tc>
                <a:tc>
                  <a:txBody>
                    <a:bodyPr/>
                    <a:lstStyle/>
                    <a:p>
                      <a:r>
                        <a:rPr lang="en-GB" sz="1200" dirty="0"/>
                        <a:t>KS4</a:t>
                      </a:r>
                    </a:p>
                  </a:txBody>
                  <a:tcPr/>
                </a:tc>
                <a:extLst>
                  <a:ext uri="{0D108BD9-81ED-4DB2-BD59-A6C34878D82A}">
                    <a16:rowId xmlns:a16="http://schemas.microsoft.com/office/drawing/2014/main" val="3790503354"/>
                  </a:ext>
                </a:extLst>
              </a:tr>
              <a:tr h="370840">
                <a:tc>
                  <a:txBody>
                    <a:bodyPr/>
                    <a:lstStyle/>
                    <a:p>
                      <a:pPr algn="l" fontAlgn="b"/>
                      <a:r>
                        <a:rPr lang="en-GB" sz="1100" b="0" i="0" u="none" strike="noStrike" dirty="0">
                          <a:solidFill>
                            <a:srgbClr val="000000"/>
                          </a:solidFill>
                          <a:effectLst/>
                          <a:latin typeface="Calibri" panose="020F0502020204030204" pitchFamily="34" charset="0"/>
                        </a:rPr>
                        <a:t>P8UP_LO</a:t>
                      </a:r>
                    </a:p>
                  </a:txBody>
                  <a:tcPr marL="9525" marR="9525" marT="9525" marB="0" anchor="b"/>
                </a:tc>
                <a:tc>
                  <a:txBody>
                    <a:bodyPr/>
                    <a:lstStyle/>
                    <a:p>
                      <a:r>
                        <a:rPr lang="en-GB" sz="1200" dirty="0"/>
                        <a:t>Number of pupils with low prior attainment included in Progress 8 measure</a:t>
                      </a:r>
                    </a:p>
                  </a:txBody>
                  <a:tcPr/>
                </a:tc>
                <a:tc>
                  <a:txBody>
                    <a:bodyPr/>
                    <a:lstStyle/>
                    <a:p>
                      <a:r>
                        <a:rPr lang="en-GB" sz="1200" dirty="0"/>
                        <a:t>KS4</a:t>
                      </a:r>
                    </a:p>
                  </a:txBody>
                  <a:tcPr/>
                </a:tc>
                <a:extLst>
                  <a:ext uri="{0D108BD9-81ED-4DB2-BD59-A6C34878D82A}">
                    <a16:rowId xmlns:a16="http://schemas.microsoft.com/office/drawing/2014/main" val="2198098021"/>
                  </a:ext>
                </a:extLst>
              </a:tr>
            </a:tbl>
          </a:graphicData>
        </a:graphic>
      </p:graphicFrame>
      <p:sp>
        <p:nvSpPr>
          <p:cNvPr id="4" name="TextBox 3">
            <a:extLst>
              <a:ext uri="{FF2B5EF4-FFF2-40B4-BE49-F238E27FC236}">
                <a16:creationId xmlns:a16="http://schemas.microsoft.com/office/drawing/2014/main" id="{F08B0A96-FAD0-4581-8D54-C3600D42EC90}"/>
              </a:ext>
            </a:extLst>
          </p:cNvPr>
          <p:cNvSpPr txBox="1"/>
          <p:nvPr/>
        </p:nvSpPr>
        <p:spPr>
          <a:xfrm>
            <a:off x="677334" y="4320209"/>
            <a:ext cx="7141449" cy="371061"/>
          </a:xfrm>
          <a:prstGeom prst="rect">
            <a:avLst/>
          </a:prstGeom>
          <a:noFill/>
        </p:spPr>
        <p:txBody>
          <a:bodyPr wrap="square" rtlCol="0">
            <a:spAutoFit/>
          </a:bodyPr>
          <a:lstStyle/>
          <a:p>
            <a:r>
              <a:rPr lang="en-GB" dirty="0"/>
              <a:t>Data can be downloaded at [2]:</a:t>
            </a:r>
          </a:p>
        </p:txBody>
      </p:sp>
    </p:spTree>
    <p:extLst>
      <p:ext uri="{BB962C8B-B14F-4D97-AF65-F5344CB8AC3E}">
        <p14:creationId xmlns:p14="http://schemas.microsoft.com/office/powerpoint/2010/main" val="57958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free pictures school students">
            <a:extLst>
              <a:ext uri="{FF2B5EF4-FFF2-40B4-BE49-F238E27FC236}">
                <a16:creationId xmlns:a16="http://schemas.microsoft.com/office/drawing/2014/main" id="{4A41EBE0-FAC3-4BA4-8CA0-E104EA6C0BE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4D0C32A-50B5-4096-B719-AC61BF6B6167}"/>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ED7EC41D-E627-47D6-8DCB-F65F29F5C3D9}"/>
              </a:ext>
            </a:extLst>
          </p:cNvPr>
          <p:cNvSpPr>
            <a:spLocks noGrp="1"/>
          </p:cNvSpPr>
          <p:nvPr>
            <p:ph idx="1"/>
          </p:nvPr>
        </p:nvSpPr>
        <p:spPr>
          <a:xfrm>
            <a:off x="677334" y="1681827"/>
            <a:ext cx="8596668" cy="3880773"/>
          </a:xfrm>
        </p:spPr>
        <p:txBody>
          <a:bodyPr>
            <a:normAutofit lnSpcReduction="10000"/>
          </a:bodyPr>
          <a:lstStyle/>
          <a:p>
            <a:r>
              <a:rPr lang="en-GB" sz="2400" dirty="0"/>
              <a:t>Introduction</a:t>
            </a:r>
          </a:p>
          <a:p>
            <a:r>
              <a:rPr lang="en-GB" sz="2400" dirty="0"/>
              <a:t>Hypothesis &amp; Problem Statement</a:t>
            </a:r>
          </a:p>
          <a:p>
            <a:r>
              <a:rPr lang="en-GB" sz="2400" dirty="0"/>
              <a:t>Data</a:t>
            </a:r>
          </a:p>
          <a:p>
            <a:r>
              <a:rPr lang="en-GB" sz="2400" dirty="0"/>
              <a:t>Modelling</a:t>
            </a:r>
          </a:p>
          <a:p>
            <a:pPr lvl="1"/>
            <a:r>
              <a:rPr lang="en-GB" sz="2400" dirty="0"/>
              <a:t>Initial</a:t>
            </a:r>
          </a:p>
          <a:p>
            <a:pPr lvl="1"/>
            <a:r>
              <a:rPr lang="en-GB" sz="2400" dirty="0"/>
              <a:t>Final</a:t>
            </a:r>
          </a:p>
          <a:p>
            <a:r>
              <a:rPr lang="en-GB" sz="2400" dirty="0"/>
              <a:t>Conclusions</a:t>
            </a:r>
          </a:p>
          <a:p>
            <a:r>
              <a:rPr lang="en-GB" sz="2400" dirty="0"/>
              <a:t>Next Steps</a:t>
            </a:r>
          </a:p>
          <a:p>
            <a:pPr lvl="1"/>
            <a:endParaRPr lang="en-GB" dirty="0"/>
          </a:p>
        </p:txBody>
      </p:sp>
    </p:spTree>
    <p:extLst>
      <p:ext uri="{BB962C8B-B14F-4D97-AF65-F5344CB8AC3E}">
        <p14:creationId xmlns:p14="http://schemas.microsoft.com/office/powerpoint/2010/main" val="1356472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0293-55EB-4745-8B4C-7DEDCF368088}"/>
              </a:ext>
            </a:extLst>
          </p:cNvPr>
          <p:cNvSpPr>
            <a:spLocks noGrp="1"/>
          </p:cNvSpPr>
          <p:nvPr>
            <p:ph type="title"/>
          </p:nvPr>
        </p:nvSpPr>
        <p:spPr/>
        <p:txBody>
          <a:bodyPr/>
          <a:lstStyle/>
          <a:p>
            <a:r>
              <a:rPr lang="en-GB" dirty="0"/>
              <a:t>Appendix 2 Model features</a:t>
            </a:r>
          </a:p>
        </p:txBody>
      </p:sp>
      <p:graphicFrame>
        <p:nvGraphicFramePr>
          <p:cNvPr id="10" name="Table 9">
            <a:extLst>
              <a:ext uri="{FF2B5EF4-FFF2-40B4-BE49-F238E27FC236}">
                <a16:creationId xmlns:a16="http://schemas.microsoft.com/office/drawing/2014/main" id="{18B0ABC6-D1FF-4751-8006-ACC51D2D5B8A}"/>
              </a:ext>
            </a:extLst>
          </p:cNvPr>
          <p:cNvGraphicFramePr>
            <a:graphicFrameLocks noGrp="1"/>
          </p:cNvGraphicFramePr>
          <p:nvPr>
            <p:extLst>
              <p:ext uri="{D42A27DB-BD31-4B8C-83A1-F6EECF244321}">
                <p14:modId xmlns:p14="http://schemas.microsoft.com/office/powerpoint/2010/main" val="3627993426"/>
              </p:ext>
            </p:extLst>
          </p:nvPr>
        </p:nvGraphicFramePr>
        <p:xfrm>
          <a:off x="677334" y="1270000"/>
          <a:ext cx="8128001" cy="5174517"/>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526920381"/>
                    </a:ext>
                  </a:extLst>
                </a:gridCol>
                <a:gridCol w="1161143">
                  <a:extLst>
                    <a:ext uri="{9D8B030D-6E8A-4147-A177-3AD203B41FA5}">
                      <a16:colId xmlns:a16="http://schemas.microsoft.com/office/drawing/2014/main" val="2135139643"/>
                    </a:ext>
                  </a:extLst>
                </a:gridCol>
                <a:gridCol w="1161143">
                  <a:extLst>
                    <a:ext uri="{9D8B030D-6E8A-4147-A177-3AD203B41FA5}">
                      <a16:colId xmlns:a16="http://schemas.microsoft.com/office/drawing/2014/main" val="2479336036"/>
                    </a:ext>
                  </a:extLst>
                </a:gridCol>
                <a:gridCol w="1161143">
                  <a:extLst>
                    <a:ext uri="{9D8B030D-6E8A-4147-A177-3AD203B41FA5}">
                      <a16:colId xmlns:a16="http://schemas.microsoft.com/office/drawing/2014/main" val="3860562164"/>
                    </a:ext>
                  </a:extLst>
                </a:gridCol>
                <a:gridCol w="1161143">
                  <a:extLst>
                    <a:ext uri="{9D8B030D-6E8A-4147-A177-3AD203B41FA5}">
                      <a16:colId xmlns:a16="http://schemas.microsoft.com/office/drawing/2014/main" val="1716750103"/>
                    </a:ext>
                  </a:extLst>
                </a:gridCol>
                <a:gridCol w="1161143">
                  <a:extLst>
                    <a:ext uri="{9D8B030D-6E8A-4147-A177-3AD203B41FA5}">
                      <a16:colId xmlns:a16="http://schemas.microsoft.com/office/drawing/2014/main" val="2163211714"/>
                    </a:ext>
                  </a:extLst>
                </a:gridCol>
                <a:gridCol w="1161143">
                  <a:extLst>
                    <a:ext uri="{9D8B030D-6E8A-4147-A177-3AD203B41FA5}">
                      <a16:colId xmlns:a16="http://schemas.microsoft.com/office/drawing/2014/main" val="3663378136"/>
                    </a:ext>
                  </a:extLst>
                </a:gridCol>
              </a:tblGrid>
              <a:tr h="284712">
                <a:tc>
                  <a:txBody>
                    <a:bodyPr/>
                    <a:lstStyle/>
                    <a:p>
                      <a:r>
                        <a:rPr lang="en-GB" sz="1400" dirty="0"/>
                        <a:t>Features</a:t>
                      </a:r>
                    </a:p>
                  </a:txBody>
                  <a:tcPr/>
                </a:tc>
                <a:tc>
                  <a:txBody>
                    <a:bodyPr/>
                    <a:lstStyle/>
                    <a:p>
                      <a:r>
                        <a:rPr lang="en-GB" sz="1400" dirty="0"/>
                        <a:t>Model 1</a:t>
                      </a:r>
                    </a:p>
                  </a:txBody>
                  <a:tcPr/>
                </a:tc>
                <a:tc>
                  <a:txBody>
                    <a:bodyPr/>
                    <a:lstStyle/>
                    <a:p>
                      <a:r>
                        <a:rPr lang="en-GB" sz="1400" dirty="0"/>
                        <a:t>Model 2</a:t>
                      </a:r>
                    </a:p>
                  </a:txBody>
                  <a:tcPr/>
                </a:tc>
                <a:tc>
                  <a:txBody>
                    <a:bodyPr/>
                    <a:lstStyle/>
                    <a:p>
                      <a:r>
                        <a:rPr lang="en-GB" sz="1400" dirty="0"/>
                        <a:t>Model 3</a:t>
                      </a:r>
                    </a:p>
                  </a:txBody>
                  <a:tcPr/>
                </a:tc>
                <a:tc>
                  <a:txBody>
                    <a:bodyPr/>
                    <a:lstStyle/>
                    <a:p>
                      <a:r>
                        <a:rPr lang="en-GB" sz="1400" dirty="0"/>
                        <a:t>Model 4</a:t>
                      </a:r>
                    </a:p>
                  </a:txBody>
                  <a:tcPr/>
                </a:tc>
                <a:tc>
                  <a:txBody>
                    <a:bodyPr/>
                    <a:lstStyle/>
                    <a:p>
                      <a:r>
                        <a:rPr lang="en-GB" sz="1400" dirty="0"/>
                        <a:t>Model 5</a:t>
                      </a:r>
                    </a:p>
                  </a:txBody>
                  <a:tcPr/>
                </a:tc>
                <a:tc>
                  <a:txBody>
                    <a:bodyPr/>
                    <a:lstStyle/>
                    <a:p>
                      <a:r>
                        <a:rPr lang="en-GB" sz="1400" dirty="0"/>
                        <a:t>Model 6</a:t>
                      </a:r>
                    </a:p>
                  </a:txBody>
                  <a:tcPr/>
                </a:tc>
                <a:extLst>
                  <a:ext uri="{0D108BD9-81ED-4DB2-BD59-A6C34878D82A}">
                    <a16:rowId xmlns:a16="http://schemas.microsoft.com/office/drawing/2014/main" val="3621317456"/>
                  </a:ext>
                </a:extLst>
              </a:tr>
              <a:tr h="284712">
                <a:tc>
                  <a:txBody>
                    <a:bodyPr/>
                    <a:lstStyle/>
                    <a:p>
                      <a:pPr algn="l" fontAlgn="b"/>
                      <a:r>
                        <a:rPr lang="en-GB" sz="1000" b="0" i="0" u="none" strike="noStrike" dirty="0">
                          <a:solidFill>
                            <a:srgbClr val="000000"/>
                          </a:solidFill>
                          <a:effectLst/>
                          <a:latin typeface="Calibri" panose="020F0502020204030204" pitchFamily="34" charset="0"/>
                        </a:rPr>
                        <a:t>KS2APS</a:t>
                      </a:r>
                    </a:p>
                  </a:txBody>
                  <a:tcPr marL="9525" marR="9525" marT="9525" marB="0" anchor="b"/>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3055621038"/>
                  </a:ext>
                </a:extLst>
              </a:tr>
              <a:tr h="284712">
                <a:tc>
                  <a:txBody>
                    <a:bodyPr/>
                    <a:lstStyle/>
                    <a:p>
                      <a:pPr algn="l" fontAlgn="b"/>
                      <a:r>
                        <a:rPr lang="en-GB" sz="1000" b="0" i="0" u="none" strike="noStrike" dirty="0">
                          <a:solidFill>
                            <a:srgbClr val="000000"/>
                          </a:solidFill>
                          <a:effectLst/>
                          <a:latin typeface="Calibri" panose="020F0502020204030204" pitchFamily="34" charset="0"/>
                        </a:rPr>
                        <a:t>PTPRIORLO</a:t>
                      </a:r>
                    </a:p>
                  </a:txBody>
                  <a:tcPr marL="9525" marR="9525" marT="9525" marB="0" anchor="b"/>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2189131449"/>
                  </a:ext>
                </a:extLst>
              </a:tr>
              <a:tr h="284712">
                <a:tc>
                  <a:txBody>
                    <a:bodyPr/>
                    <a:lstStyle/>
                    <a:p>
                      <a:pPr algn="l" fontAlgn="b"/>
                      <a:r>
                        <a:rPr lang="en-GB" sz="1000" b="0" i="0" u="none" strike="noStrike" dirty="0">
                          <a:solidFill>
                            <a:srgbClr val="000000"/>
                          </a:solidFill>
                          <a:effectLst/>
                          <a:latin typeface="Calibri" panose="020F0502020204030204" pitchFamily="34" charset="0"/>
                        </a:rPr>
                        <a:t>PTPRIORAV</a:t>
                      </a:r>
                    </a:p>
                  </a:txBody>
                  <a:tcPr marL="9525" marR="9525" marT="9525" marB="0" anchor="b"/>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3872392696"/>
                  </a:ext>
                </a:extLst>
              </a:tr>
              <a:tr h="284712">
                <a:tc>
                  <a:txBody>
                    <a:bodyPr/>
                    <a:lstStyle/>
                    <a:p>
                      <a:pPr algn="l" fontAlgn="b"/>
                      <a:r>
                        <a:rPr lang="en-GB" sz="1000" b="0" i="0" u="none" strike="noStrike" dirty="0">
                          <a:solidFill>
                            <a:srgbClr val="000000"/>
                          </a:solidFill>
                          <a:effectLst/>
                          <a:latin typeface="Calibri" panose="020F0502020204030204" pitchFamily="34" charset="0"/>
                        </a:rPr>
                        <a:t>LA</a:t>
                      </a:r>
                    </a:p>
                  </a:txBody>
                  <a:tcPr marL="9525" marR="9525" marT="9525" marB="0" anchor="b"/>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2128468067"/>
                  </a:ext>
                </a:extLst>
              </a:tr>
              <a:tr h="284712">
                <a:tc>
                  <a:txBody>
                    <a:bodyPr/>
                    <a:lstStyle/>
                    <a:p>
                      <a:pPr algn="l" fontAlgn="b"/>
                      <a:r>
                        <a:rPr lang="en-GB" sz="1000" b="0" i="0" u="none" strike="noStrike" dirty="0">
                          <a:solidFill>
                            <a:srgbClr val="000000"/>
                          </a:solidFill>
                          <a:effectLst/>
                          <a:latin typeface="Calibri" panose="020F0502020204030204" pitchFamily="34" charset="0"/>
                        </a:rPr>
                        <a:t>NOR</a:t>
                      </a:r>
                    </a:p>
                  </a:txBody>
                  <a:tcPr marL="9525" marR="9525" marT="9525" marB="0" anchor="b"/>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2694608719"/>
                  </a:ext>
                </a:extLst>
              </a:tr>
              <a:tr h="284712">
                <a:tc>
                  <a:txBody>
                    <a:bodyPr/>
                    <a:lstStyle/>
                    <a:p>
                      <a:pPr algn="l" fontAlgn="b"/>
                      <a:r>
                        <a:rPr lang="en-GB" sz="1000" b="0" i="0" u="none" strike="noStrike" dirty="0">
                          <a:solidFill>
                            <a:srgbClr val="000000"/>
                          </a:solidFill>
                          <a:effectLst/>
                          <a:latin typeface="Calibri" panose="020F0502020204030204" pitchFamily="34" charset="0"/>
                        </a:rPr>
                        <a:t>PNUMFSM</a:t>
                      </a:r>
                    </a:p>
                  </a:txBody>
                  <a:tcPr marL="9525" marR="9525" marT="9525" marB="0" anchor="b"/>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3361745148"/>
                  </a:ext>
                </a:extLst>
              </a:tr>
              <a:tr h="284712">
                <a:tc>
                  <a:txBody>
                    <a:bodyPr/>
                    <a:lstStyle/>
                    <a:p>
                      <a:pPr algn="l" fontAlgn="b"/>
                      <a:r>
                        <a:rPr lang="en-GB" sz="1000" b="0" i="0" u="none" strike="noStrike" dirty="0" err="1">
                          <a:solidFill>
                            <a:srgbClr val="000000"/>
                          </a:solidFill>
                          <a:effectLst/>
                          <a:latin typeface="Calibri" panose="020F0502020204030204" pitchFamily="34" charset="0"/>
                        </a:rPr>
                        <a:t>Gender_BOYS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1975461000"/>
                  </a:ext>
                </a:extLst>
              </a:tr>
              <a:tr h="284712">
                <a:tc>
                  <a:txBody>
                    <a:bodyPr/>
                    <a:lstStyle/>
                    <a:p>
                      <a:pPr algn="l" fontAlgn="b"/>
                      <a:r>
                        <a:rPr lang="en-GB" sz="1000" b="0" i="0" u="none" strike="noStrike" dirty="0" err="1">
                          <a:solidFill>
                            <a:srgbClr val="000000"/>
                          </a:solidFill>
                          <a:effectLst/>
                          <a:latin typeface="Calibri" panose="020F0502020204030204" pitchFamily="34" charset="0"/>
                        </a:rPr>
                        <a:t>Gender_GIRLS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3208478647"/>
                  </a:ext>
                </a:extLst>
              </a:tr>
              <a:tr h="284712">
                <a:tc>
                  <a:txBody>
                    <a:bodyPr/>
                    <a:lstStyle/>
                    <a:p>
                      <a:pPr algn="l" fontAlgn="b"/>
                      <a:r>
                        <a:rPr lang="en-GB" sz="1000" b="0" i="0" u="none" strike="noStrike" dirty="0" err="1">
                          <a:solidFill>
                            <a:srgbClr val="000000"/>
                          </a:solidFill>
                          <a:effectLst/>
                          <a:latin typeface="Calibri" panose="020F0502020204030204" pitchFamily="34" charset="0"/>
                        </a:rPr>
                        <a:t>Faith_school_Christian</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4127705869"/>
                  </a:ext>
                </a:extLst>
              </a:tr>
              <a:tr h="284712">
                <a:tc>
                  <a:txBody>
                    <a:bodyPr/>
                    <a:lstStyle/>
                    <a:p>
                      <a:pPr algn="l" fontAlgn="b"/>
                      <a:r>
                        <a:rPr lang="en-GB" sz="1000" b="0" i="0" u="none" strike="noStrike" dirty="0" err="1">
                          <a:solidFill>
                            <a:srgbClr val="000000"/>
                          </a:solidFill>
                          <a:effectLst/>
                          <a:latin typeface="Calibri" panose="020F0502020204030204" pitchFamily="34" charset="0"/>
                        </a:rPr>
                        <a:t>Faith_school_Jewish</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1387452924"/>
                  </a:ext>
                </a:extLst>
              </a:tr>
              <a:tr h="284712">
                <a:tc>
                  <a:txBody>
                    <a:bodyPr/>
                    <a:lstStyle/>
                    <a:p>
                      <a:pPr algn="l" fontAlgn="b"/>
                      <a:r>
                        <a:rPr lang="en-GB" sz="1000" b="0" i="0" u="none" strike="noStrike" dirty="0" err="1">
                          <a:solidFill>
                            <a:srgbClr val="000000"/>
                          </a:solidFill>
                          <a:effectLst/>
                          <a:latin typeface="Calibri" panose="020F0502020204030204" pitchFamily="34" charset="0"/>
                        </a:rPr>
                        <a:t>Faith_school_Muslim</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endParaRPr lang="en-GB" sz="1000"/>
                    </a:p>
                  </a:txBody>
                  <a:tcPr/>
                </a:tc>
                <a:tc>
                  <a:txBody>
                    <a:bodyPr/>
                    <a:lstStyle/>
                    <a:p>
                      <a:pPr algn="ctr"/>
                      <a:endParaRPr lang="en-GB" sz="1000" dirty="0"/>
                    </a:p>
                  </a:txBody>
                  <a:tcPr/>
                </a:tc>
                <a:tc>
                  <a:txBody>
                    <a:bodyPr/>
                    <a:lstStyle/>
                    <a:p>
                      <a:pPr algn="ctr"/>
                      <a:endParaRPr lang="en-GB" sz="1000"/>
                    </a:p>
                  </a:txBody>
                  <a:tcPr/>
                </a:tc>
                <a:tc>
                  <a:txBody>
                    <a:bodyPr/>
                    <a:lstStyle/>
                    <a:p>
                      <a:pPr algn="ctr"/>
                      <a:endParaRPr lang="en-GB" sz="1000" dirty="0"/>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849873787"/>
                  </a:ext>
                </a:extLst>
              </a:tr>
              <a:tr h="284712">
                <a:tc>
                  <a:txBody>
                    <a:bodyPr/>
                    <a:lstStyle/>
                    <a:p>
                      <a:pPr algn="l" fontAlgn="b"/>
                      <a:r>
                        <a:rPr lang="en-GB" sz="1000" b="0" i="0" u="none" strike="noStrike" dirty="0" err="1">
                          <a:solidFill>
                            <a:srgbClr val="000000"/>
                          </a:solidFill>
                          <a:effectLst/>
                          <a:latin typeface="Calibri" panose="020F0502020204030204" pitchFamily="34" charset="0"/>
                        </a:rPr>
                        <a:t>Faith_school_Sikh</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endParaRPr lang="en-GB" sz="1000"/>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tc>
                  <a:txBody>
                    <a:bodyPr/>
                    <a:lstStyle/>
                    <a:p>
                      <a:pPr algn="ctr"/>
                      <a:r>
                        <a:rPr lang="en-GB" sz="1000" dirty="0"/>
                        <a:t>X</a:t>
                      </a:r>
                    </a:p>
                  </a:txBody>
                  <a:tcPr/>
                </a:tc>
                <a:tc>
                  <a:txBody>
                    <a:bodyPr/>
                    <a:lstStyle/>
                    <a:p>
                      <a:pPr algn="ctr"/>
                      <a:r>
                        <a:rPr lang="en-GB" sz="1000" dirty="0"/>
                        <a:t>X</a:t>
                      </a:r>
                    </a:p>
                  </a:txBody>
                  <a:tcPr/>
                </a:tc>
                <a:extLst>
                  <a:ext uri="{0D108BD9-81ED-4DB2-BD59-A6C34878D82A}">
                    <a16:rowId xmlns:a16="http://schemas.microsoft.com/office/drawing/2014/main" val="628412104"/>
                  </a:ext>
                </a:extLst>
              </a:tr>
              <a:tr h="284712">
                <a:tc>
                  <a:txBody>
                    <a:bodyPr/>
                    <a:lstStyle/>
                    <a:p>
                      <a:pPr algn="l" fontAlgn="b"/>
                      <a:r>
                        <a:rPr lang="en-GB" sz="1000" b="0" i="0" u="none" strike="noStrike" dirty="0" err="1">
                          <a:solidFill>
                            <a:srgbClr val="000000"/>
                          </a:solidFill>
                          <a:effectLst/>
                          <a:latin typeface="Calibri" panose="020F0502020204030204" pitchFamily="34" charset="0"/>
                        </a:rPr>
                        <a:t>AdmitPol_COMP</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endParaRPr lang="en-GB" sz="1000"/>
                    </a:p>
                  </a:txBody>
                  <a:tcPr/>
                </a:tc>
                <a:tc>
                  <a:txBody>
                    <a:bodyPr/>
                    <a:lstStyle/>
                    <a:p>
                      <a:pPr algn="ctr"/>
                      <a:r>
                        <a:rPr lang="en-GB" sz="1000" dirty="0"/>
                        <a:t>X</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tc>
                  <a:txBody>
                    <a:bodyPr/>
                    <a:lstStyle/>
                    <a:p>
                      <a:pPr algn="ctr"/>
                      <a:r>
                        <a:rPr lang="en-GB" sz="1000" dirty="0"/>
                        <a:t>X</a:t>
                      </a:r>
                    </a:p>
                  </a:txBody>
                  <a:tcPr/>
                </a:tc>
                <a:extLst>
                  <a:ext uri="{0D108BD9-81ED-4DB2-BD59-A6C34878D82A}">
                    <a16:rowId xmlns:a16="http://schemas.microsoft.com/office/drawing/2014/main" val="3019729427"/>
                  </a:ext>
                </a:extLst>
              </a:tr>
              <a:tr h="284712">
                <a:tc>
                  <a:txBody>
                    <a:bodyPr/>
                    <a:lstStyle/>
                    <a:p>
                      <a:pPr algn="l" fontAlgn="b"/>
                      <a:r>
                        <a:rPr lang="en-GB" sz="1000" b="0" i="0" u="none" strike="noStrike" dirty="0" err="1">
                          <a:solidFill>
                            <a:srgbClr val="000000"/>
                          </a:solidFill>
                          <a:effectLst/>
                          <a:latin typeface="Calibri" panose="020F0502020204030204" pitchFamily="34" charset="0"/>
                        </a:rPr>
                        <a:t>AdmitPol_MOD</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endParaRPr lang="en-GB" sz="1000"/>
                    </a:p>
                  </a:txBody>
                  <a:tcPr/>
                </a:tc>
                <a:tc>
                  <a:txBody>
                    <a:bodyPr/>
                    <a:lstStyle/>
                    <a:p>
                      <a:pPr algn="ctr"/>
                      <a:r>
                        <a:rPr lang="en-GB" sz="1000" dirty="0"/>
                        <a:t>X</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tc>
                  <a:txBody>
                    <a:bodyPr/>
                    <a:lstStyle/>
                    <a:p>
                      <a:pPr algn="ctr"/>
                      <a:r>
                        <a:rPr lang="en-GB" sz="1000" dirty="0"/>
                        <a:t>X</a:t>
                      </a:r>
                    </a:p>
                  </a:txBody>
                  <a:tcPr/>
                </a:tc>
                <a:extLst>
                  <a:ext uri="{0D108BD9-81ED-4DB2-BD59-A6C34878D82A}">
                    <a16:rowId xmlns:a16="http://schemas.microsoft.com/office/drawing/2014/main" val="3757533381"/>
                  </a:ext>
                </a:extLst>
              </a:tr>
              <a:tr h="284712">
                <a:tc>
                  <a:txBody>
                    <a:bodyPr/>
                    <a:lstStyle/>
                    <a:p>
                      <a:pPr algn="l" fontAlgn="b"/>
                      <a:r>
                        <a:rPr lang="en-GB" sz="1000" b="0" i="0" u="none" strike="noStrike" dirty="0" err="1">
                          <a:solidFill>
                            <a:srgbClr val="000000"/>
                          </a:solidFill>
                          <a:effectLst/>
                          <a:latin typeface="Calibri" panose="020F0502020204030204" pitchFamily="34" charset="0"/>
                        </a:rPr>
                        <a:t>AdmitPol_SEL</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endParaRPr lang="en-GB" sz="1000"/>
                    </a:p>
                  </a:txBody>
                  <a:tcPr/>
                </a:tc>
                <a:tc>
                  <a:txBody>
                    <a:bodyPr/>
                    <a:lstStyle/>
                    <a:p>
                      <a:pPr algn="ctr"/>
                      <a:r>
                        <a:rPr lang="en-GB" sz="1000" dirty="0"/>
                        <a:t>X</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tc>
                  <a:txBody>
                    <a:bodyPr/>
                    <a:lstStyle/>
                    <a:p>
                      <a:pPr algn="ctr"/>
                      <a:r>
                        <a:rPr lang="en-GB" sz="1000" dirty="0"/>
                        <a:t>X</a:t>
                      </a:r>
                    </a:p>
                  </a:txBody>
                  <a:tcPr/>
                </a:tc>
                <a:extLst>
                  <a:ext uri="{0D108BD9-81ED-4DB2-BD59-A6C34878D82A}">
                    <a16:rowId xmlns:a16="http://schemas.microsoft.com/office/drawing/2014/main" val="1895850693"/>
                  </a:ext>
                </a:extLst>
              </a:tr>
              <a:tr h="284712">
                <a:tc>
                  <a:txBody>
                    <a:bodyPr/>
                    <a:lstStyle/>
                    <a:p>
                      <a:pPr algn="l" fontAlgn="b"/>
                      <a:r>
                        <a:rPr lang="en-GB" sz="1000" b="0" i="0" u="none" strike="noStrike" dirty="0">
                          <a:solidFill>
                            <a:srgbClr val="000000"/>
                          </a:solidFill>
                          <a:effectLst/>
                          <a:latin typeface="Calibri" panose="020F0502020204030204" pitchFamily="34" charset="0"/>
                        </a:rPr>
                        <a:t>P8MEA_LO</a:t>
                      </a:r>
                    </a:p>
                  </a:txBody>
                  <a:tcPr marL="9525" marR="9525" marT="9525" marB="0" anchor="b"/>
                </a:tc>
                <a:tc>
                  <a:txBody>
                    <a:bodyPr/>
                    <a:lstStyle/>
                    <a:p>
                      <a:pPr algn="ctr"/>
                      <a:endParaRPr lang="en-GB" sz="1000" dirty="0"/>
                    </a:p>
                  </a:txBody>
                  <a:tcPr/>
                </a:tc>
                <a:tc>
                  <a:txBody>
                    <a:bodyPr/>
                    <a:lstStyle/>
                    <a:p>
                      <a:pPr algn="ctr"/>
                      <a:r>
                        <a:rPr lang="en-GB" sz="1000" dirty="0"/>
                        <a:t>C</a:t>
                      </a:r>
                    </a:p>
                  </a:txBody>
                  <a:tcPr/>
                </a:tc>
                <a:tc>
                  <a:txBody>
                    <a:bodyPr/>
                    <a:lstStyle/>
                    <a:p>
                      <a:pPr algn="ctr"/>
                      <a:r>
                        <a:rPr lang="en-GB" sz="1000" dirty="0"/>
                        <a:t>X</a:t>
                      </a:r>
                    </a:p>
                  </a:txBody>
                  <a:tcPr/>
                </a:tc>
                <a:tc>
                  <a:txBody>
                    <a:bodyPr/>
                    <a:lstStyle/>
                    <a:p>
                      <a:pPr algn="ctr"/>
                      <a:endParaRPr lang="en-GB" sz="1000"/>
                    </a:p>
                  </a:txBody>
                  <a:tcPr/>
                </a:tc>
                <a:tc>
                  <a:txBody>
                    <a:bodyPr/>
                    <a:lstStyle/>
                    <a:p>
                      <a:pPr algn="ctr"/>
                      <a:endParaRPr lang="en-GB" sz="1000" dirty="0"/>
                    </a:p>
                  </a:txBody>
                  <a:tcPr/>
                </a:tc>
                <a:tc>
                  <a:txBody>
                    <a:bodyPr/>
                    <a:lstStyle/>
                    <a:p>
                      <a:pPr algn="ctr"/>
                      <a:r>
                        <a:rPr lang="en-GB" sz="1000" dirty="0"/>
                        <a:t>X</a:t>
                      </a:r>
                    </a:p>
                  </a:txBody>
                  <a:tcPr/>
                </a:tc>
                <a:extLst>
                  <a:ext uri="{0D108BD9-81ED-4DB2-BD59-A6C34878D82A}">
                    <a16:rowId xmlns:a16="http://schemas.microsoft.com/office/drawing/2014/main" val="341677462"/>
                  </a:ext>
                </a:extLst>
              </a:tr>
              <a:tr h="284712">
                <a:tc>
                  <a:txBody>
                    <a:bodyPr/>
                    <a:lstStyle/>
                    <a:p>
                      <a:pPr algn="l" fontAlgn="b"/>
                      <a:r>
                        <a:rPr lang="en-GB" sz="1000" b="0" i="0" u="none" strike="noStrike" dirty="0">
                          <a:solidFill>
                            <a:srgbClr val="000000"/>
                          </a:solidFill>
                          <a:effectLst/>
                          <a:latin typeface="Calibri" panose="020F0502020204030204" pitchFamily="34" charset="0"/>
                        </a:rPr>
                        <a:t>P8PUP_LO</a:t>
                      </a:r>
                    </a:p>
                  </a:txBody>
                  <a:tcPr marL="9525" marR="9525" marT="9525" marB="0" anchor="b"/>
                </a:tc>
                <a:tc>
                  <a:txBody>
                    <a:bodyPr/>
                    <a:lstStyle/>
                    <a:p>
                      <a:pPr algn="ctr"/>
                      <a:endParaRPr lang="en-GB" sz="1000"/>
                    </a:p>
                  </a:txBody>
                  <a:tcPr/>
                </a:tc>
                <a:tc>
                  <a:txBody>
                    <a:bodyPr/>
                    <a:lstStyle/>
                    <a:p>
                      <a:pPr algn="ctr"/>
                      <a:endParaRPr lang="en-GB" sz="1000" dirty="0"/>
                    </a:p>
                  </a:txBody>
                  <a:tcPr/>
                </a:tc>
                <a:tc>
                  <a:txBody>
                    <a:bodyPr/>
                    <a:lstStyle/>
                    <a:p>
                      <a:pPr algn="ctr"/>
                      <a:endParaRPr lang="en-GB" sz="1000"/>
                    </a:p>
                  </a:txBody>
                  <a:tcPr/>
                </a:tc>
                <a:tc>
                  <a:txBody>
                    <a:bodyPr/>
                    <a:lstStyle/>
                    <a:p>
                      <a:pPr algn="ctr"/>
                      <a:r>
                        <a:rPr lang="en-GB" sz="1000" dirty="0"/>
                        <a:t>X</a:t>
                      </a:r>
                    </a:p>
                  </a:txBody>
                  <a:tcPr/>
                </a:tc>
                <a:tc>
                  <a:txBody>
                    <a:bodyPr/>
                    <a:lstStyle/>
                    <a:p>
                      <a:pPr algn="ctr"/>
                      <a:endParaRPr lang="en-GB" sz="1000" dirty="0"/>
                    </a:p>
                  </a:txBody>
                  <a:tcPr/>
                </a:tc>
                <a:tc>
                  <a:txBody>
                    <a:bodyPr/>
                    <a:lstStyle/>
                    <a:p>
                      <a:pPr algn="ctr"/>
                      <a:r>
                        <a:rPr lang="en-GB" sz="1000" dirty="0"/>
                        <a:t>X</a:t>
                      </a:r>
                    </a:p>
                  </a:txBody>
                  <a:tcPr/>
                </a:tc>
                <a:extLst>
                  <a:ext uri="{0D108BD9-81ED-4DB2-BD59-A6C34878D82A}">
                    <a16:rowId xmlns:a16="http://schemas.microsoft.com/office/drawing/2014/main" val="3631849656"/>
                  </a:ext>
                </a:extLst>
              </a:tr>
            </a:tbl>
          </a:graphicData>
        </a:graphic>
      </p:graphicFrame>
    </p:spTree>
    <p:extLst>
      <p:ext uri="{BB962C8B-B14F-4D97-AF65-F5344CB8AC3E}">
        <p14:creationId xmlns:p14="http://schemas.microsoft.com/office/powerpoint/2010/main" val="78841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1D31-7A32-48B5-8544-3777D0D2966D}"/>
              </a:ext>
            </a:extLst>
          </p:cNvPr>
          <p:cNvSpPr>
            <a:spLocks noGrp="1"/>
          </p:cNvSpPr>
          <p:nvPr>
            <p:ph type="title"/>
          </p:nvPr>
        </p:nvSpPr>
        <p:spPr>
          <a:xfrm>
            <a:off x="200255" y="110919"/>
            <a:ext cx="8596668" cy="1320800"/>
          </a:xfrm>
        </p:spPr>
        <p:txBody>
          <a:bodyPr/>
          <a:lstStyle/>
          <a:p>
            <a:r>
              <a:rPr lang="en-GB" dirty="0"/>
              <a:t>Appendix 2 Odds ratios</a:t>
            </a:r>
          </a:p>
        </p:txBody>
      </p:sp>
      <p:graphicFrame>
        <p:nvGraphicFramePr>
          <p:cNvPr id="6" name="Content Placeholder 5">
            <a:extLst>
              <a:ext uri="{FF2B5EF4-FFF2-40B4-BE49-F238E27FC236}">
                <a16:creationId xmlns:a16="http://schemas.microsoft.com/office/drawing/2014/main" id="{DC69295B-EC6B-4997-BEFD-3A98A6437C9C}"/>
              </a:ext>
            </a:extLst>
          </p:cNvPr>
          <p:cNvGraphicFramePr>
            <a:graphicFrameLocks noGrp="1"/>
          </p:cNvGraphicFramePr>
          <p:nvPr>
            <p:ph sz="half" idx="1"/>
            <p:extLst>
              <p:ext uri="{D42A27DB-BD31-4B8C-83A1-F6EECF244321}">
                <p14:modId xmlns:p14="http://schemas.microsoft.com/office/powerpoint/2010/main" val="194943373"/>
              </p:ext>
            </p:extLst>
          </p:nvPr>
        </p:nvGraphicFramePr>
        <p:xfrm>
          <a:off x="359811" y="1431719"/>
          <a:ext cx="2743200" cy="3337560"/>
        </p:xfrm>
        <a:graphic>
          <a:graphicData uri="http://schemas.openxmlformats.org/drawingml/2006/table">
            <a:tbl>
              <a:tblPr firstRow="1" bandRow="1">
                <a:tableStyleId>{5C22544A-7EE6-4342-B048-85BDC9FD1C3A}</a:tableStyleId>
              </a:tblPr>
              <a:tblGrid>
                <a:gridCol w="1285461">
                  <a:extLst>
                    <a:ext uri="{9D8B030D-6E8A-4147-A177-3AD203B41FA5}">
                      <a16:colId xmlns:a16="http://schemas.microsoft.com/office/drawing/2014/main" val="3681564457"/>
                    </a:ext>
                  </a:extLst>
                </a:gridCol>
                <a:gridCol w="1457739">
                  <a:extLst>
                    <a:ext uri="{9D8B030D-6E8A-4147-A177-3AD203B41FA5}">
                      <a16:colId xmlns:a16="http://schemas.microsoft.com/office/drawing/2014/main" val="2980552596"/>
                    </a:ext>
                  </a:extLst>
                </a:gridCol>
              </a:tblGrid>
              <a:tr h="370840">
                <a:tc>
                  <a:txBody>
                    <a:bodyPr/>
                    <a:lstStyle/>
                    <a:p>
                      <a:r>
                        <a:rPr lang="en-GB" dirty="0"/>
                        <a:t>Feature</a:t>
                      </a:r>
                    </a:p>
                  </a:txBody>
                  <a:tcPr/>
                </a:tc>
                <a:tc>
                  <a:txBody>
                    <a:bodyPr/>
                    <a:lstStyle/>
                    <a:p>
                      <a:r>
                        <a:rPr lang="en-GB" dirty="0"/>
                        <a:t>Odds Ratio</a:t>
                      </a:r>
                    </a:p>
                  </a:txBody>
                  <a:tcPr/>
                </a:tc>
                <a:extLst>
                  <a:ext uri="{0D108BD9-81ED-4DB2-BD59-A6C34878D82A}">
                    <a16:rowId xmlns:a16="http://schemas.microsoft.com/office/drawing/2014/main" val="1922446730"/>
                  </a:ext>
                </a:extLst>
              </a:tr>
              <a:tr h="370840">
                <a:tc>
                  <a:txBody>
                    <a:bodyPr/>
                    <a:lstStyle/>
                    <a:p>
                      <a:pPr algn="l" fontAlgn="b"/>
                      <a:r>
                        <a:rPr lang="en-GB" sz="1000" b="0" i="0" u="none" strike="noStrike" dirty="0">
                          <a:solidFill>
                            <a:srgbClr val="000000"/>
                          </a:solidFill>
                          <a:effectLst/>
                          <a:latin typeface="Calibri" panose="020F0502020204030204" pitchFamily="34" charset="0"/>
                        </a:rPr>
                        <a:t>KS2APS</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0.99</a:t>
                      </a:r>
                    </a:p>
                  </a:txBody>
                  <a:tcPr marL="9525" marR="9525" marT="9525" marB="0" anchor="b"/>
                </a:tc>
                <a:extLst>
                  <a:ext uri="{0D108BD9-81ED-4DB2-BD59-A6C34878D82A}">
                    <a16:rowId xmlns:a16="http://schemas.microsoft.com/office/drawing/2014/main" val="414599524"/>
                  </a:ext>
                </a:extLst>
              </a:tr>
              <a:tr h="370840">
                <a:tc>
                  <a:txBody>
                    <a:bodyPr/>
                    <a:lstStyle/>
                    <a:p>
                      <a:pPr algn="l" fontAlgn="b"/>
                      <a:r>
                        <a:rPr lang="en-GB" sz="1000" b="0" i="0" u="none" strike="noStrike" dirty="0">
                          <a:solidFill>
                            <a:srgbClr val="000000"/>
                          </a:solidFill>
                          <a:effectLst/>
                          <a:latin typeface="Calibri" panose="020F0502020204030204" pitchFamily="34" charset="0"/>
                        </a:rPr>
                        <a:t>PTPRIORLO</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1.01</a:t>
                      </a:r>
                    </a:p>
                  </a:txBody>
                  <a:tcPr marL="9525" marR="9525" marT="9525" marB="0" anchor="b"/>
                </a:tc>
                <a:extLst>
                  <a:ext uri="{0D108BD9-81ED-4DB2-BD59-A6C34878D82A}">
                    <a16:rowId xmlns:a16="http://schemas.microsoft.com/office/drawing/2014/main" val="32350896"/>
                  </a:ext>
                </a:extLst>
              </a:tr>
              <a:tr h="370840">
                <a:tc>
                  <a:txBody>
                    <a:bodyPr/>
                    <a:lstStyle/>
                    <a:p>
                      <a:pPr algn="l" fontAlgn="b"/>
                      <a:r>
                        <a:rPr lang="en-GB" sz="1000" b="0" i="0" u="none" strike="noStrike" dirty="0">
                          <a:solidFill>
                            <a:srgbClr val="000000"/>
                          </a:solidFill>
                          <a:effectLst/>
                          <a:latin typeface="Calibri" panose="020F0502020204030204" pitchFamily="34" charset="0"/>
                        </a:rPr>
                        <a:t>LA</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4294153376"/>
                  </a:ext>
                </a:extLst>
              </a:tr>
              <a:tr h="370840">
                <a:tc>
                  <a:txBody>
                    <a:bodyPr/>
                    <a:lstStyle/>
                    <a:p>
                      <a:pPr algn="l" fontAlgn="b"/>
                      <a:r>
                        <a:rPr lang="en-GB" sz="1000" b="0" i="0" u="none" strike="noStrike" dirty="0">
                          <a:solidFill>
                            <a:srgbClr val="000000"/>
                          </a:solidFill>
                          <a:effectLst/>
                          <a:latin typeface="Calibri" panose="020F0502020204030204" pitchFamily="34" charset="0"/>
                        </a:rPr>
                        <a:t>NOR</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1535207201"/>
                  </a:ext>
                </a:extLst>
              </a:tr>
              <a:tr h="370840">
                <a:tc>
                  <a:txBody>
                    <a:bodyPr/>
                    <a:lstStyle/>
                    <a:p>
                      <a:pPr algn="l" fontAlgn="b"/>
                      <a:r>
                        <a:rPr lang="en-GB" sz="1000" b="0" i="0" u="none" strike="noStrike" dirty="0">
                          <a:solidFill>
                            <a:srgbClr val="000000"/>
                          </a:solidFill>
                          <a:effectLst/>
                          <a:latin typeface="Calibri" panose="020F0502020204030204" pitchFamily="34" charset="0"/>
                        </a:rPr>
                        <a:t>PNUMFSM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0.99</a:t>
                      </a:r>
                    </a:p>
                  </a:txBody>
                  <a:tcPr marL="9525" marR="9525" marT="9525" marB="0" anchor="b"/>
                </a:tc>
                <a:extLst>
                  <a:ext uri="{0D108BD9-81ED-4DB2-BD59-A6C34878D82A}">
                    <a16:rowId xmlns:a16="http://schemas.microsoft.com/office/drawing/2014/main" val="497491772"/>
                  </a:ext>
                </a:extLst>
              </a:tr>
              <a:tr h="370840">
                <a:tc>
                  <a:txBody>
                    <a:bodyPr/>
                    <a:lstStyle/>
                    <a:p>
                      <a:pPr algn="l" fontAlgn="b"/>
                      <a:r>
                        <a:rPr lang="en-GB" sz="1000" b="0" i="0" u="none" strike="noStrike" dirty="0" err="1">
                          <a:solidFill>
                            <a:srgbClr val="000000"/>
                          </a:solidFill>
                          <a:effectLst/>
                          <a:latin typeface="Calibri" panose="020F0502020204030204" pitchFamily="34" charset="0"/>
                        </a:rPr>
                        <a:t>Gender_BOYS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1.46</a:t>
                      </a:r>
                    </a:p>
                  </a:txBody>
                  <a:tcPr marL="9525" marR="9525" marT="9525" marB="0" anchor="b"/>
                </a:tc>
                <a:extLst>
                  <a:ext uri="{0D108BD9-81ED-4DB2-BD59-A6C34878D82A}">
                    <a16:rowId xmlns:a16="http://schemas.microsoft.com/office/drawing/2014/main" val="1858901630"/>
                  </a:ext>
                </a:extLst>
              </a:tr>
              <a:tr h="370840">
                <a:tc>
                  <a:txBody>
                    <a:bodyPr/>
                    <a:lstStyle/>
                    <a:p>
                      <a:pPr algn="l" fontAlgn="b"/>
                      <a:r>
                        <a:rPr lang="en-GB" sz="1000" b="0" i="0" u="none" strike="noStrike" dirty="0" err="1">
                          <a:solidFill>
                            <a:srgbClr val="000000"/>
                          </a:solidFill>
                          <a:effectLst/>
                          <a:latin typeface="Calibri" panose="020F0502020204030204" pitchFamily="34" charset="0"/>
                        </a:rPr>
                        <a:t>Gender_GIRLS</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5.17</a:t>
                      </a:r>
                    </a:p>
                  </a:txBody>
                  <a:tcPr marL="9525" marR="9525" marT="9525" marB="0" anchor="b"/>
                </a:tc>
                <a:extLst>
                  <a:ext uri="{0D108BD9-81ED-4DB2-BD59-A6C34878D82A}">
                    <a16:rowId xmlns:a16="http://schemas.microsoft.com/office/drawing/2014/main" val="1284149618"/>
                  </a:ext>
                </a:extLst>
              </a:tr>
              <a:tr h="370840">
                <a:tc>
                  <a:txBody>
                    <a:bodyPr/>
                    <a:lstStyle/>
                    <a:p>
                      <a:pPr algn="l" fontAlgn="b"/>
                      <a:r>
                        <a:rPr lang="en-GB" sz="1000" b="0" i="0" u="none" strike="noStrike" dirty="0">
                          <a:solidFill>
                            <a:srgbClr val="000000"/>
                          </a:solidFill>
                          <a:effectLst/>
                          <a:latin typeface="Calibri" panose="020F0502020204030204" pitchFamily="34" charset="0"/>
                        </a:rPr>
                        <a:t>LA</a:t>
                      </a:r>
                    </a:p>
                  </a:txBody>
                  <a:tcPr marL="9525" marR="9525" marT="9525" marB="0" anchor="b"/>
                </a:tc>
                <a:tc>
                  <a:txBody>
                    <a:bodyPr/>
                    <a:lstStyle/>
                    <a:p>
                      <a:pPr algn="r" fontAlgn="b"/>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909395"/>
                  </a:ext>
                </a:extLst>
              </a:tr>
            </a:tbl>
          </a:graphicData>
        </a:graphic>
      </p:graphicFrame>
      <p:graphicFrame>
        <p:nvGraphicFramePr>
          <p:cNvPr id="7" name="Content Placeholder 6">
            <a:extLst>
              <a:ext uri="{FF2B5EF4-FFF2-40B4-BE49-F238E27FC236}">
                <a16:creationId xmlns:a16="http://schemas.microsoft.com/office/drawing/2014/main" id="{A1713B3D-2AB8-483B-8E41-2CADA136ED17}"/>
              </a:ext>
            </a:extLst>
          </p:cNvPr>
          <p:cNvGraphicFramePr>
            <a:graphicFrameLocks noGrp="1"/>
          </p:cNvGraphicFramePr>
          <p:nvPr>
            <p:ph sz="half" idx="2"/>
            <p:extLst>
              <p:ext uri="{D42A27DB-BD31-4B8C-83A1-F6EECF244321}">
                <p14:modId xmlns:p14="http://schemas.microsoft.com/office/powerpoint/2010/main" val="1527202614"/>
              </p:ext>
            </p:extLst>
          </p:nvPr>
        </p:nvGraphicFramePr>
        <p:xfrm>
          <a:off x="3649501" y="1431719"/>
          <a:ext cx="2539005" cy="4450080"/>
        </p:xfrm>
        <a:graphic>
          <a:graphicData uri="http://schemas.openxmlformats.org/drawingml/2006/table">
            <a:tbl>
              <a:tblPr firstRow="1" bandRow="1">
                <a:tableStyleId>{5C22544A-7EE6-4342-B048-85BDC9FD1C3A}</a:tableStyleId>
              </a:tblPr>
              <a:tblGrid>
                <a:gridCol w="1147527">
                  <a:extLst>
                    <a:ext uri="{9D8B030D-6E8A-4147-A177-3AD203B41FA5}">
                      <a16:colId xmlns:a16="http://schemas.microsoft.com/office/drawing/2014/main" val="3440669043"/>
                    </a:ext>
                  </a:extLst>
                </a:gridCol>
                <a:gridCol w="1391478">
                  <a:extLst>
                    <a:ext uri="{9D8B030D-6E8A-4147-A177-3AD203B41FA5}">
                      <a16:colId xmlns:a16="http://schemas.microsoft.com/office/drawing/2014/main" val="3582966543"/>
                    </a:ext>
                  </a:extLst>
                </a:gridCol>
              </a:tblGrid>
              <a:tr h="370840">
                <a:tc>
                  <a:txBody>
                    <a:bodyPr/>
                    <a:lstStyle/>
                    <a:p>
                      <a:r>
                        <a:rPr lang="en-GB" dirty="0"/>
                        <a:t>Feature</a:t>
                      </a:r>
                    </a:p>
                  </a:txBody>
                  <a:tcPr/>
                </a:tc>
                <a:tc>
                  <a:txBody>
                    <a:bodyPr/>
                    <a:lstStyle/>
                    <a:p>
                      <a:r>
                        <a:rPr lang="en-GB" dirty="0"/>
                        <a:t>Odds Ratio</a:t>
                      </a:r>
                    </a:p>
                  </a:txBody>
                  <a:tcPr/>
                </a:tc>
                <a:extLst>
                  <a:ext uri="{0D108BD9-81ED-4DB2-BD59-A6C34878D82A}">
                    <a16:rowId xmlns:a16="http://schemas.microsoft.com/office/drawing/2014/main" val="1279354694"/>
                  </a:ext>
                </a:extLst>
              </a:tr>
              <a:tr h="370840">
                <a:tc>
                  <a:txBody>
                    <a:bodyPr/>
                    <a:lstStyle/>
                    <a:p>
                      <a:pPr algn="l" fontAlgn="b"/>
                      <a:r>
                        <a:rPr lang="en-GB" sz="1100" b="0" i="0" u="none" strike="noStrike" dirty="0">
                          <a:solidFill>
                            <a:srgbClr val="000000"/>
                          </a:solidFill>
                          <a:effectLst/>
                          <a:latin typeface="Calibri" panose="020F0502020204030204" pitchFamily="34" charset="0"/>
                        </a:rPr>
                        <a:t>KS2APS</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1.01</a:t>
                      </a:r>
                    </a:p>
                  </a:txBody>
                  <a:tcPr marL="9525" marR="9525" marT="9525" marB="0" anchor="b"/>
                </a:tc>
                <a:extLst>
                  <a:ext uri="{0D108BD9-81ED-4DB2-BD59-A6C34878D82A}">
                    <a16:rowId xmlns:a16="http://schemas.microsoft.com/office/drawing/2014/main" val="2683173791"/>
                  </a:ext>
                </a:extLst>
              </a:tr>
              <a:tr h="370840">
                <a:tc>
                  <a:txBody>
                    <a:bodyPr/>
                    <a:lstStyle/>
                    <a:p>
                      <a:pPr algn="l" fontAlgn="b"/>
                      <a:r>
                        <a:rPr lang="en-GB" sz="1100" b="0" i="0" u="none" strike="noStrike" dirty="0">
                          <a:solidFill>
                            <a:srgbClr val="000000"/>
                          </a:solidFill>
                          <a:effectLst/>
                          <a:latin typeface="Calibri" panose="020F0502020204030204" pitchFamily="34" charset="0"/>
                        </a:rPr>
                        <a:t>PTPRIORLO</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1.01</a:t>
                      </a:r>
                    </a:p>
                  </a:txBody>
                  <a:tcPr marL="9525" marR="9525" marT="9525" marB="0" anchor="b"/>
                </a:tc>
                <a:extLst>
                  <a:ext uri="{0D108BD9-81ED-4DB2-BD59-A6C34878D82A}">
                    <a16:rowId xmlns:a16="http://schemas.microsoft.com/office/drawing/2014/main" val="2742158506"/>
                  </a:ext>
                </a:extLst>
              </a:tr>
              <a:tr h="370840">
                <a:tc>
                  <a:txBody>
                    <a:bodyPr/>
                    <a:lstStyle/>
                    <a:p>
                      <a:pPr algn="l" fontAlgn="b"/>
                      <a:r>
                        <a:rPr lang="en-GB" sz="1100" b="0" i="0" u="none" strike="noStrike" dirty="0">
                          <a:solidFill>
                            <a:srgbClr val="000000"/>
                          </a:solidFill>
                          <a:effectLst/>
                          <a:latin typeface="Calibri" panose="020F0502020204030204" pitchFamily="34" charset="0"/>
                        </a:rPr>
                        <a:t>PTPRIORAV</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0.97</a:t>
                      </a:r>
                    </a:p>
                  </a:txBody>
                  <a:tcPr marL="9525" marR="9525" marT="9525" marB="0" anchor="b"/>
                </a:tc>
                <a:extLst>
                  <a:ext uri="{0D108BD9-81ED-4DB2-BD59-A6C34878D82A}">
                    <a16:rowId xmlns:a16="http://schemas.microsoft.com/office/drawing/2014/main" val="398856622"/>
                  </a:ext>
                </a:extLst>
              </a:tr>
              <a:tr h="370840">
                <a:tc>
                  <a:txBody>
                    <a:bodyPr/>
                    <a:lstStyle/>
                    <a:p>
                      <a:pPr algn="l" fontAlgn="b"/>
                      <a:r>
                        <a:rPr lang="en-GB" sz="1100" b="0" i="0" u="none" strike="noStrike" dirty="0">
                          <a:solidFill>
                            <a:srgbClr val="000000"/>
                          </a:solidFill>
                          <a:effectLst/>
                          <a:latin typeface="Calibri" panose="020F0502020204030204" pitchFamily="34" charset="0"/>
                        </a:rPr>
                        <a:t>LA</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575624241"/>
                  </a:ext>
                </a:extLst>
              </a:tr>
              <a:tr h="370840">
                <a:tc>
                  <a:txBody>
                    <a:bodyPr/>
                    <a:lstStyle/>
                    <a:p>
                      <a:pPr algn="l" fontAlgn="b"/>
                      <a:r>
                        <a:rPr lang="en-GB" sz="1100" b="0" i="0" u="none" strike="noStrike">
                          <a:solidFill>
                            <a:srgbClr val="000000"/>
                          </a:solidFill>
                          <a:effectLst/>
                          <a:latin typeface="Calibri" panose="020F0502020204030204" pitchFamily="34" charset="0"/>
                        </a:rPr>
                        <a:t>NOR</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2346918931"/>
                  </a:ext>
                </a:extLst>
              </a:tr>
              <a:tr h="370840">
                <a:tc>
                  <a:txBody>
                    <a:bodyPr/>
                    <a:lstStyle/>
                    <a:p>
                      <a:pPr algn="l" fontAlgn="b"/>
                      <a:r>
                        <a:rPr lang="en-GB" sz="1100" b="0" i="0" u="none" strike="noStrike">
                          <a:solidFill>
                            <a:srgbClr val="000000"/>
                          </a:solidFill>
                          <a:effectLst/>
                          <a:latin typeface="Calibri" panose="020F0502020204030204" pitchFamily="34" charset="0"/>
                        </a:rPr>
                        <a:t>PNUMFSM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46430745"/>
                  </a:ext>
                </a:extLst>
              </a:tr>
              <a:tr h="370840">
                <a:tc>
                  <a:txBody>
                    <a:bodyPr/>
                    <a:lstStyle/>
                    <a:p>
                      <a:pPr algn="l" fontAlgn="b"/>
                      <a:r>
                        <a:rPr lang="en-GB" sz="1100" b="0" i="0" u="none" strike="noStrike">
                          <a:solidFill>
                            <a:srgbClr val="000000"/>
                          </a:solidFill>
                          <a:effectLst/>
                          <a:latin typeface="Calibri" panose="020F0502020204030204" pitchFamily="34" charset="0"/>
                        </a:rPr>
                        <a:t>Gender_BOYS</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1.26</a:t>
                      </a:r>
                    </a:p>
                  </a:txBody>
                  <a:tcPr marL="9525" marR="9525" marT="9525" marB="0" anchor="b"/>
                </a:tc>
                <a:extLst>
                  <a:ext uri="{0D108BD9-81ED-4DB2-BD59-A6C34878D82A}">
                    <a16:rowId xmlns:a16="http://schemas.microsoft.com/office/drawing/2014/main" val="1012463081"/>
                  </a:ext>
                </a:extLst>
              </a:tr>
              <a:tr h="370840">
                <a:tc>
                  <a:txBody>
                    <a:bodyPr/>
                    <a:lstStyle/>
                    <a:p>
                      <a:pPr algn="l" fontAlgn="b"/>
                      <a:r>
                        <a:rPr lang="en-GB" sz="1100" b="0" i="0" u="none" strike="noStrike">
                          <a:solidFill>
                            <a:srgbClr val="000000"/>
                          </a:solidFill>
                          <a:effectLst/>
                          <a:latin typeface="Calibri" panose="020F0502020204030204" pitchFamily="34" charset="0"/>
                        </a:rPr>
                        <a:t>Gender_GIRLS</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4.17</a:t>
                      </a:r>
                    </a:p>
                  </a:txBody>
                  <a:tcPr marL="9525" marR="9525" marT="9525" marB="0" anchor="b"/>
                </a:tc>
                <a:extLst>
                  <a:ext uri="{0D108BD9-81ED-4DB2-BD59-A6C34878D82A}">
                    <a16:rowId xmlns:a16="http://schemas.microsoft.com/office/drawing/2014/main" val="334722217"/>
                  </a:ext>
                </a:extLst>
              </a:tr>
              <a:tr h="370840">
                <a:tc>
                  <a:txBody>
                    <a:bodyPr/>
                    <a:lstStyle/>
                    <a:p>
                      <a:pPr algn="l" fontAlgn="b"/>
                      <a:r>
                        <a:rPr lang="en-GB" sz="1100" b="0" i="0" u="none" strike="noStrike">
                          <a:solidFill>
                            <a:srgbClr val="000000"/>
                          </a:solidFill>
                          <a:effectLst/>
                          <a:latin typeface="Calibri" panose="020F0502020204030204" pitchFamily="34" charset="0"/>
                        </a:rPr>
                        <a:t>AdmitPol_COMP</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0.94</a:t>
                      </a:r>
                    </a:p>
                  </a:txBody>
                  <a:tcPr marL="9525" marR="9525" marT="9525" marB="0" anchor="b"/>
                </a:tc>
                <a:extLst>
                  <a:ext uri="{0D108BD9-81ED-4DB2-BD59-A6C34878D82A}">
                    <a16:rowId xmlns:a16="http://schemas.microsoft.com/office/drawing/2014/main" val="53153512"/>
                  </a:ext>
                </a:extLst>
              </a:tr>
              <a:tr h="370840">
                <a:tc>
                  <a:txBody>
                    <a:bodyPr/>
                    <a:lstStyle/>
                    <a:p>
                      <a:pPr algn="l" fontAlgn="b"/>
                      <a:r>
                        <a:rPr lang="en-GB" sz="1100" b="0" i="0" u="none" strike="noStrike">
                          <a:solidFill>
                            <a:srgbClr val="000000"/>
                          </a:solidFill>
                          <a:effectLst/>
                          <a:latin typeface="Calibri" panose="020F0502020204030204" pitchFamily="34" charset="0"/>
                        </a:rPr>
                        <a:t>AdmitPol_MOD</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1.09</a:t>
                      </a:r>
                    </a:p>
                  </a:txBody>
                  <a:tcPr marL="9525" marR="9525" marT="9525" marB="0" anchor="b"/>
                </a:tc>
                <a:extLst>
                  <a:ext uri="{0D108BD9-81ED-4DB2-BD59-A6C34878D82A}">
                    <a16:rowId xmlns:a16="http://schemas.microsoft.com/office/drawing/2014/main" val="288983592"/>
                  </a:ext>
                </a:extLst>
              </a:tr>
              <a:tr h="370840">
                <a:tc>
                  <a:txBody>
                    <a:bodyPr/>
                    <a:lstStyle/>
                    <a:p>
                      <a:pPr algn="l" fontAlgn="b"/>
                      <a:r>
                        <a:rPr lang="en-GB" sz="1100" b="0" i="0" u="none" strike="noStrike" dirty="0" err="1">
                          <a:solidFill>
                            <a:srgbClr val="000000"/>
                          </a:solidFill>
                          <a:effectLst/>
                          <a:latin typeface="Calibri" panose="020F0502020204030204" pitchFamily="34" charset="0"/>
                        </a:rPr>
                        <a:t>AdmitPol_SEL</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660075677"/>
                  </a:ext>
                </a:extLst>
              </a:tr>
            </a:tbl>
          </a:graphicData>
        </a:graphic>
      </p:graphicFrame>
      <p:graphicFrame>
        <p:nvGraphicFramePr>
          <p:cNvPr id="8" name="Content Placeholder 6">
            <a:extLst>
              <a:ext uri="{FF2B5EF4-FFF2-40B4-BE49-F238E27FC236}">
                <a16:creationId xmlns:a16="http://schemas.microsoft.com/office/drawing/2014/main" id="{04314DD5-786E-4330-883E-6F6211C6F2D1}"/>
              </a:ext>
            </a:extLst>
          </p:cNvPr>
          <p:cNvGraphicFramePr>
            <a:graphicFrameLocks/>
          </p:cNvGraphicFramePr>
          <p:nvPr>
            <p:extLst>
              <p:ext uri="{D42A27DB-BD31-4B8C-83A1-F6EECF244321}">
                <p14:modId xmlns:p14="http://schemas.microsoft.com/office/powerpoint/2010/main" val="552547437"/>
              </p:ext>
            </p:extLst>
          </p:nvPr>
        </p:nvGraphicFramePr>
        <p:xfrm>
          <a:off x="7281487" y="1431719"/>
          <a:ext cx="2539005" cy="3708400"/>
        </p:xfrm>
        <a:graphic>
          <a:graphicData uri="http://schemas.openxmlformats.org/drawingml/2006/table">
            <a:tbl>
              <a:tblPr firstRow="1" bandRow="1">
                <a:tableStyleId>{5C22544A-7EE6-4342-B048-85BDC9FD1C3A}</a:tableStyleId>
              </a:tblPr>
              <a:tblGrid>
                <a:gridCol w="1147527">
                  <a:extLst>
                    <a:ext uri="{9D8B030D-6E8A-4147-A177-3AD203B41FA5}">
                      <a16:colId xmlns:a16="http://schemas.microsoft.com/office/drawing/2014/main" val="3440669043"/>
                    </a:ext>
                  </a:extLst>
                </a:gridCol>
                <a:gridCol w="1391478">
                  <a:extLst>
                    <a:ext uri="{9D8B030D-6E8A-4147-A177-3AD203B41FA5}">
                      <a16:colId xmlns:a16="http://schemas.microsoft.com/office/drawing/2014/main" val="3582966543"/>
                    </a:ext>
                  </a:extLst>
                </a:gridCol>
              </a:tblGrid>
              <a:tr h="370840">
                <a:tc>
                  <a:txBody>
                    <a:bodyPr/>
                    <a:lstStyle/>
                    <a:p>
                      <a:r>
                        <a:rPr lang="en-GB" dirty="0"/>
                        <a:t>Feature</a:t>
                      </a:r>
                    </a:p>
                  </a:txBody>
                  <a:tcPr/>
                </a:tc>
                <a:tc>
                  <a:txBody>
                    <a:bodyPr/>
                    <a:lstStyle/>
                    <a:p>
                      <a:r>
                        <a:rPr lang="en-GB" dirty="0"/>
                        <a:t>Odds Ratio</a:t>
                      </a:r>
                    </a:p>
                  </a:txBody>
                  <a:tcPr/>
                </a:tc>
                <a:extLst>
                  <a:ext uri="{0D108BD9-81ED-4DB2-BD59-A6C34878D82A}">
                    <a16:rowId xmlns:a16="http://schemas.microsoft.com/office/drawing/2014/main" val="1279354694"/>
                  </a:ext>
                </a:extLst>
              </a:tr>
              <a:tr h="370840">
                <a:tc>
                  <a:txBody>
                    <a:bodyPr/>
                    <a:lstStyle/>
                    <a:p>
                      <a:pPr algn="l" fontAlgn="b"/>
                      <a:r>
                        <a:rPr lang="en-GB" sz="1100" b="0" i="0" u="none" strike="noStrike" dirty="0">
                          <a:solidFill>
                            <a:srgbClr val="000000"/>
                          </a:solidFill>
                          <a:effectLst/>
                          <a:latin typeface="Calibri" panose="020F0502020204030204" pitchFamily="34" charset="0"/>
                        </a:rPr>
                        <a:t>KS2APS</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2683173791"/>
                  </a:ext>
                </a:extLst>
              </a:tr>
              <a:tr h="370840">
                <a:tc>
                  <a:txBody>
                    <a:bodyPr/>
                    <a:lstStyle/>
                    <a:p>
                      <a:pPr algn="l" fontAlgn="b"/>
                      <a:r>
                        <a:rPr lang="en-GB" sz="1100" b="0" i="0" u="none" strike="noStrike" dirty="0">
                          <a:solidFill>
                            <a:srgbClr val="000000"/>
                          </a:solidFill>
                          <a:effectLst/>
                          <a:latin typeface="Calibri" panose="020F0502020204030204" pitchFamily="34" charset="0"/>
                        </a:rPr>
                        <a:t>PTPRIORLO</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1.02</a:t>
                      </a:r>
                    </a:p>
                  </a:txBody>
                  <a:tcPr marL="9525" marR="9525" marT="9525" marB="0" anchor="b"/>
                </a:tc>
                <a:extLst>
                  <a:ext uri="{0D108BD9-81ED-4DB2-BD59-A6C34878D82A}">
                    <a16:rowId xmlns:a16="http://schemas.microsoft.com/office/drawing/2014/main" val="2742158506"/>
                  </a:ext>
                </a:extLst>
              </a:tr>
              <a:tr h="370840">
                <a:tc>
                  <a:txBody>
                    <a:bodyPr/>
                    <a:lstStyle/>
                    <a:p>
                      <a:pPr algn="l" fontAlgn="b"/>
                      <a:r>
                        <a:rPr lang="en-GB" sz="1100" b="0" i="0" u="none" strike="noStrike">
                          <a:solidFill>
                            <a:srgbClr val="000000"/>
                          </a:solidFill>
                          <a:effectLst/>
                          <a:latin typeface="Calibri" panose="020F0502020204030204" pitchFamily="34" charset="0"/>
                        </a:rPr>
                        <a:t>PTPRIORAV</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0.98</a:t>
                      </a:r>
                    </a:p>
                  </a:txBody>
                  <a:tcPr marL="9525" marR="9525" marT="9525" marB="0" anchor="b"/>
                </a:tc>
                <a:extLst>
                  <a:ext uri="{0D108BD9-81ED-4DB2-BD59-A6C34878D82A}">
                    <a16:rowId xmlns:a16="http://schemas.microsoft.com/office/drawing/2014/main" val="398856622"/>
                  </a:ext>
                </a:extLst>
              </a:tr>
              <a:tr h="370840">
                <a:tc>
                  <a:txBody>
                    <a:bodyPr/>
                    <a:lstStyle/>
                    <a:p>
                      <a:pPr algn="l" fontAlgn="b"/>
                      <a:r>
                        <a:rPr lang="en-GB" sz="1100" b="0" i="0" u="none" strike="noStrike" dirty="0">
                          <a:solidFill>
                            <a:srgbClr val="000000"/>
                          </a:solidFill>
                          <a:effectLst/>
                          <a:latin typeface="Calibri" panose="020F0502020204030204" pitchFamily="34" charset="0"/>
                        </a:rPr>
                        <a:t>LA</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575624241"/>
                  </a:ext>
                </a:extLst>
              </a:tr>
              <a:tr h="370840">
                <a:tc>
                  <a:txBody>
                    <a:bodyPr/>
                    <a:lstStyle/>
                    <a:p>
                      <a:pPr algn="l" fontAlgn="b"/>
                      <a:r>
                        <a:rPr lang="en-GB" sz="1100" b="0" i="0" u="none" strike="noStrike" dirty="0">
                          <a:solidFill>
                            <a:srgbClr val="000000"/>
                          </a:solidFill>
                          <a:effectLst/>
                          <a:latin typeface="Calibri" panose="020F0502020204030204" pitchFamily="34" charset="0"/>
                        </a:rPr>
                        <a:t>NOR</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46430745"/>
                  </a:ext>
                </a:extLst>
              </a:tr>
              <a:tr h="370840">
                <a:tc>
                  <a:txBody>
                    <a:bodyPr/>
                    <a:lstStyle/>
                    <a:p>
                      <a:pPr algn="l" fontAlgn="b"/>
                      <a:r>
                        <a:rPr lang="en-GB" sz="1100" b="0" i="0" u="none" strike="noStrike" dirty="0">
                          <a:solidFill>
                            <a:srgbClr val="000000"/>
                          </a:solidFill>
                          <a:effectLst/>
                          <a:latin typeface="Calibri" panose="020F0502020204030204" pitchFamily="34" charset="0"/>
                        </a:rPr>
                        <a:t>PNUMFSM</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1012463081"/>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Gender_BOYS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1.36</a:t>
                      </a:r>
                    </a:p>
                  </a:txBody>
                  <a:tcPr marL="9525" marR="9525" marT="9525" marB="0" anchor="b"/>
                </a:tc>
                <a:extLst>
                  <a:ext uri="{0D108BD9-81ED-4DB2-BD59-A6C34878D82A}">
                    <a16:rowId xmlns:a16="http://schemas.microsoft.com/office/drawing/2014/main" val="334722217"/>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Gender_GIRLS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4.62</a:t>
                      </a:r>
                    </a:p>
                  </a:txBody>
                  <a:tcPr marL="9525" marR="9525" marT="9525" marB="0" anchor="b"/>
                </a:tc>
                <a:extLst>
                  <a:ext uri="{0D108BD9-81ED-4DB2-BD59-A6C34878D82A}">
                    <a16:rowId xmlns:a16="http://schemas.microsoft.com/office/drawing/2014/main" val="53153512"/>
                  </a:ext>
                </a:extLst>
              </a:tr>
              <a:tr h="370840">
                <a:tc>
                  <a:txBody>
                    <a:bodyPr/>
                    <a:lstStyle/>
                    <a:p>
                      <a:pPr algn="l" fontAlgn="b"/>
                      <a:r>
                        <a:rPr lang="en-GB" sz="1100" b="0" i="0" u="none" strike="noStrike" dirty="0">
                          <a:solidFill>
                            <a:srgbClr val="000000"/>
                          </a:solidFill>
                          <a:effectLst/>
                          <a:latin typeface="Calibri" panose="020F0502020204030204" pitchFamily="34" charset="0"/>
                        </a:rPr>
                        <a:t>P8MEA_LO</a:t>
                      </a:r>
                    </a:p>
                  </a:txBody>
                  <a:tcPr marL="9525" marR="9525" marT="9525" marB="0" anchor="b">
                    <a:solidFill>
                      <a:srgbClr val="FFFF00"/>
                    </a:solidFill>
                  </a:tcPr>
                </a:tc>
                <a:tc>
                  <a:txBody>
                    <a:bodyPr/>
                    <a:lstStyle/>
                    <a:p>
                      <a:pPr algn="r" fontAlgn="b"/>
                      <a:r>
                        <a:rPr lang="en-GB" sz="1100" b="0" i="0" u="none" strike="noStrike" dirty="0">
                          <a:solidFill>
                            <a:srgbClr val="000000"/>
                          </a:solidFill>
                          <a:effectLst/>
                          <a:latin typeface="Calibri" panose="020F0502020204030204" pitchFamily="34" charset="0"/>
                        </a:rPr>
                        <a:t>100.79</a:t>
                      </a:r>
                    </a:p>
                  </a:txBody>
                  <a:tcPr marL="9525" marR="9525" marT="9525" marB="0" anchor="b">
                    <a:solidFill>
                      <a:srgbClr val="FFFF00"/>
                    </a:solidFill>
                  </a:tcPr>
                </a:tc>
                <a:extLst>
                  <a:ext uri="{0D108BD9-81ED-4DB2-BD59-A6C34878D82A}">
                    <a16:rowId xmlns:a16="http://schemas.microsoft.com/office/drawing/2014/main" val="288983592"/>
                  </a:ext>
                </a:extLst>
              </a:tr>
            </a:tbl>
          </a:graphicData>
        </a:graphic>
      </p:graphicFrame>
      <p:sp>
        <p:nvSpPr>
          <p:cNvPr id="9" name="TextBox 8">
            <a:extLst>
              <a:ext uri="{FF2B5EF4-FFF2-40B4-BE49-F238E27FC236}">
                <a16:creationId xmlns:a16="http://schemas.microsoft.com/office/drawing/2014/main" id="{3A49DAD4-7308-42A1-A5BF-51A45B17B621}"/>
              </a:ext>
            </a:extLst>
          </p:cNvPr>
          <p:cNvSpPr txBox="1"/>
          <p:nvPr/>
        </p:nvSpPr>
        <p:spPr>
          <a:xfrm>
            <a:off x="359811" y="5022574"/>
            <a:ext cx="1734032" cy="369332"/>
          </a:xfrm>
          <a:prstGeom prst="rect">
            <a:avLst/>
          </a:prstGeom>
          <a:noFill/>
        </p:spPr>
        <p:txBody>
          <a:bodyPr wrap="square" rtlCol="0">
            <a:spAutoFit/>
          </a:bodyPr>
          <a:lstStyle/>
          <a:p>
            <a:r>
              <a:rPr lang="en-GB" dirty="0"/>
              <a:t>Model 1</a:t>
            </a:r>
          </a:p>
        </p:txBody>
      </p:sp>
      <p:sp>
        <p:nvSpPr>
          <p:cNvPr id="10" name="TextBox 9">
            <a:extLst>
              <a:ext uri="{FF2B5EF4-FFF2-40B4-BE49-F238E27FC236}">
                <a16:creationId xmlns:a16="http://schemas.microsoft.com/office/drawing/2014/main" id="{886A2E5A-B44C-480E-BCA7-1179ACC91183}"/>
              </a:ext>
            </a:extLst>
          </p:cNvPr>
          <p:cNvSpPr txBox="1"/>
          <p:nvPr/>
        </p:nvSpPr>
        <p:spPr>
          <a:xfrm>
            <a:off x="7316620" y="5376929"/>
            <a:ext cx="1734032" cy="369332"/>
          </a:xfrm>
          <a:prstGeom prst="rect">
            <a:avLst/>
          </a:prstGeom>
          <a:noFill/>
        </p:spPr>
        <p:txBody>
          <a:bodyPr wrap="square" rtlCol="0">
            <a:spAutoFit/>
          </a:bodyPr>
          <a:lstStyle/>
          <a:p>
            <a:r>
              <a:rPr lang="en-GB" dirty="0"/>
              <a:t>Model 3</a:t>
            </a:r>
          </a:p>
        </p:txBody>
      </p:sp>
      <p:sp>
        <p:nvSpPr>
          <p:cNvPr id="11" name="TextBox 10">
            <a:extLst>
              <a:ext uri="{FF2B5EF4-FFF2-40B4-BE49-F238E27FC236}">
                <a16:creationId xmlns:a16="http://schemas.microsoft.com/office/drawing/2014/main" id="{D8AC75E2-7AB0-4720-9414-D9A01717B7BE}"/>
              </a:ext>
            </a:extLst>
          </p:cNvPr>
          <p:cNvSpPr txBox="1"/>
          <p:nvPr/>
        </p:nvSpPr>
        <p:spPr>
          <a:xfrm>
            <a:off x="3627149" y="6149009"/>
            <a:ext cx="1734032" cy="369332"/>
          </a:xfrm>
          <a:prstGeom prst="rect">
            <a:avLst/>
          </a:prstGeom>
          <a:noFill/>
        </p:spPr>
        <p:txBody>
          <a:bodyPr wrap="square" rtlCol="0">
            <a:spAutoFit/>
          </a:bodyPr>
          <a:lstStyle/>
          <a:p>
            <a:r>
              <a:rPr lang="en-GB" dirty="0"/>
              <a:t>Model 2</a:t>
            </a:r>
          </a:p>
        </p:txBody>
      </p:sp>
    </p:spTree>
    <p:extLst>
      <p:ext uri="{BB962C8B-B14F-4D97-AF65-F5344CB8AC3E}">
        <p14:creationId xmlns:p14="http://schemas.microsoft.com/office/powerpoint/2010/main" val="1435201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F50DD8-F68F-4D79-ABBC-EDCFC485163E}"/>
              </a:ext>
            </a:extLst>
          </p:cNvPr>
          <p:cNvSpPr>
            <a:spLocks noGrp="1"/>
          </p:cNvSpPr>
          <p:nvPr>
            <p:ph type="title"/>
          </p:nvPr>
        </p:nvSpPr>
        <p:spPr>
          <a:xfrm>
            <a:off x="677334" y="113297"/>
            <a:ext cx="8596668" cy="781878"/>
          </a:xfrm>
        </p:spPr>
        <p:txBody>
          <a:bodyPr/>
          <a:lstStyle/>
          <a:p>
            <a:r>
              <a:rPr lang="en-GB" dirty="0"/>
              <a:t>Appendix 2 Odds Ratios</a:t>
            </a:r>
          </a:p>
        </p:txBody>
      </p:sp>
      <p:sp>
        <p:nvSpPr>
          <p:cNvPr id="6" name="TextBox 5">
            <a:extLst>
              <a:ext uri="{FF2B5EF4-FFF2-40B4-BE49-F238E27FC236}">
                <a16:creationId xmlns:a16="http://schemas.microsoft.com/office/drawing/2014/main" id="{5BA20F4F-6AA2-4786-9B0A-46A120BF9E4D}"/>
              </a:ext>
            </a:extLst>
          </p:cNvPr>
          <p:cNvSpPr txBox="1"/>
          <p:nvPr/>
        </p:nvSpPr>
        <p:spPr>
          <a:xfrm>
            <a:off x="412820" y="5208105"/>
            <a:ext cx="1734032" cy="369332"/>
          </a:xfrm>
          <a:prstGeom prst="rect">
            <a:avLst/>
          </a:prstGeom>
          <a:noFill/>
        </p:spPr>
        <p:txBody>
          <a:bodyPr wrap="square" rtlCol="0">
            <a:spAutoFit/>
          </a:bodyPr>
          <a:lstStyle/>
          <a:p>
            <a:r>
              <a:rPr lang="en-GB" dirty="0"/>
              <a:t>Model 4</a:t>
            </a:r>
          </a:p>
        </p:txBody>
      </p:sp>
      <p:graphicFrame>
        <p:nvGraphicFramePr>
          <p:cNvPr id="7" name="Table 6">
            <a:extLst>
              <a:ext uri="{FF2B5EF4-FFF2-40B4-BE49-F238E27FC236}">
                <a16:creationId xmlns:a16="http://schemas.microsoft.com/office/drawing/2014/main" id="{341BD272-42ED-40B0-8A49-F601FAF8E2B7}"/>
              </a:ext>
            </a:extLst>
          </p:cNvPr>
          <p:cNvGraphicFramePr>
            <a:graphicFrameLocks noGrp="1"/>
          </p:cNvGraphicFramePr>
          <p:nvPr>
            <p:extLst>
              <p:ext uri="{D42A27DB-BD31-4B8C-83A1-F6EECF244321}">
                <p14:modId xmlns:p14="http://schemas.microsoft.com/office/powerpoint/2010/main" val="3862147909"/>
              </p:ext>
            </p:extLst>
          </p:nvPr>
        </p:nvGraphicFramePr>
        <p:xfrm>
          <a:off x="711105" y="1021522"/>
          <a:ext cx="2539005" cy="3708400"/>
        </p:xfrm>
        <a:graphic>
          <a:graphicData uri="http://schemas.openxmlformats.org/drawingml/2006/table">
            <a:tbl>
              <a:tblPr firstRow="1" bandRow="1">
                <a:tableStyleId>{5C22544A-7EE6-4342-B048-85BDC9FD1C3A}</a:tableStyleId>
              </a:tblPr>
              <a:tblGrid>
                <a:gridCol w="1147527">
                  <a:extLst>
                    <a:ext uri="{9D8B030D-6E8A-4147-A177-3AD203B41FA5}">
                      <a16:colId xmlns:a16="http://schemas.microsoft.com/office/drawing/2014/main" val="3546468006"/>
                    </a:ext>
                  </a:extLst>
                </a:gridCol>
                <a:gridCol w="1391478">
                  <a:extLst>
                    <a:ext uri="{9D8B030D-6E8A-4147-A177-3AD203B41FA5}">
                      <a16:colId xmlns:a16="http://schemas.microsoft.com/office/drawing/2014/main" val="3913623104"/>
                    </a:ext>
                  </a:extLst>
                </a:gridCol>
              </a:tblGrid>
              <a:tr h="370840">
                <a:tc>
                  <a:txBody>
                    <a:bodyPr/>
                    <a:lstStyle/>
                    <a:p>
                      <a:r>
                        <a:rPr lang="en-GB" dirty="0"/>
                        <a:t>Feature</a:t>
                      </a:r>
                    </a:p>
                  </a:txBody>
                  <a:tcPr/>
                </a:tc>
                <a:tc>
                  <a:txBody>
                    <a:bodyPr/>
                    <a:lstStyle/>
                    <a:p>
                      <a:r>
                        <a:rPr lang="en-GB" dirty="0"/>
                        <a:t>Odds Ratio</a:t>
                      </a:r>
                    </a:p>
                  </a:txBody>
                  <a:tcPr/>
                </a:tc>
                <a:extLst>
                  <a:ext uri="{0D108BD9-81ED-4DB2-BD59-A6C34878D82A}">
                    <a16:rowId xmlns:a16="http://schemas.microsoft.com/office/drawing/2014/main" val="836006862"/>
                  </a:ext>
                </a:extLst>
              </a:tr>
              <a:tr h="370840">
                <a:tc>
                  <a:txBody>
                    <a:bodyPr/>
                    <a:lstStyle/>
                    <a:p>
                      <a:pPr algn="l" fontAlgn="b"/>
                      <a:r>
                        <a:rPr lang="en-GB" sz="1100" b="0" i="0" u="none" strike="noStrike" dirty="0">
                          <a:solidFill>
                            <a:srgbClr val="000000"/>
                          </a:solidFill>
                          <a:effectLst/>
                          <a:latin typeface="Calibri" panose="020F0502020204030204" pitchFamily="34" charset="0"/>
                        </a:rPr>
                        <a:t>KS2APS</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455406282"/>
                  </a:ext>
                </a:extLst>
              </a:tr>
              <a:tr h="370840">
                <a:tc>
                  <a:txBody>
                    <a:bodyPr/>
                    <a:lstStyle/>
                    <a:p>
                      <a:pPr algn="l" fontAlgn="b"/>
                      <a:r>
                        <a:rPr lang="en-GB" sz="1100" b="0" i="0" u="none" strike="noStrike" dirty="0">
                          <a:solidFill>
                            <a:srgbClr val="000000"/>
                          </a:solidFill>
                          <a:effectLst/>
                          <a:latin typeface="Calibri" panose="020F0502020204030204" pitchFamily="34" charset="0"/>
                        </a:rPr>
                        <a:t>PTPRIORLO</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1.05</a:t>
                      </a:r>
                    </a:p>
                  </a:txBody>
                  <a:tcPr marL="9525" marR="9525" marT="9525" marB="0" anchor="b"/>
                </a:tc>
                <a:extLst>
                  <a:ext uri="{0D108BD9-81ED-4DB2-BD59-A6C34878D82A}">
                    <a16:rowId xmlns:a16="http://schemas.microsoft.com/office/drawing/2014/main" val="1668940834"/>
                  </a:ext>
                </a:extLst>
              </a:tr>
              <a:tr h="370840">
                <a:tc>
                  <a:txBody>
                    <a:bodyPr/>
                    <a:lstStyle/>
                    <a:p>
                      <a:pPr algn="l" fontAlgn="b"/>
                      <a:r>
                        <a:rPr lang="en-GB" sz="1100" b="0" i="0" u="none" strike="noStrike">
                          <a:solidFill>
                            <a:srgbClr val="000000"/>
                          </a:solidFill>
                          <a:effectLst/>
                          <a:latin typeface="Calibri" panose="020F0502020204030204" pitchFamily="34" charset="0"/>
                        </a:rPr>
                        <a:t>PTPRIORAV</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0.99</a:t>
                      </a:r>
                    </a:p>
                  </a:txBody>
                  <a:tcPr marL="9525" marR="9525" marT="9525" marB="0" anchor="b"/>
                </a:tc>
                <a:extLst>
                  <a:ext uri="{0D108BD9-81ED-4DB2-BD59-A6C34878D82A}">
                    <a16:rowId xmlns:a16="http://schemas.microsoft.com/office/drawing/2014/main" val="2981629656"/>
                  </a:ext>
                </a:extLst>
              </a:tr>
              <a:tr h="370840">
                <a:tc>
                  <a:txBody>
                    <a:bodyPr/>
                    <a:lstStyle/>
                    <a:p>
                      <a:pPr algn="l" fontAlgn="b"/>
                      <a:r>
                        <a:rPr lang="en-GB" sz="1100" b="0" i="0" u="none" strike="noStrike" dirty="0">
                          <a:solidFill>
                            <a:srgbClr val="000000"/>
                          </a:solidFill>
                          <a:effectLst/>
                          <a:latin typeface="Calibri" panose="020F0502020204030204" pitchFamily="34" charset="0"/>
                        </a:rPr>
                        <a:t>LA</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919910237"/>
                  </a:ext>
                </a:extLst>
              </a:tr>
              <a:tr h="370840">
                <a:tc>
                  <a:txBody>
                    <a:bodyPr/>
                    <a:lstStyle/>
                    <a:p>
                      <a:pPr algn="l" fontAlgn="b"/>
                      <a:r>
                        <a:rPr lang="en-GB" sz="1100" b="0" i="0" u="none" strike="noStrike" dirty="0">
                          <a:solidFill>
                            <a:srgbClr val="000000"/>
                          </a:solidFill>
                          <a:effectLst/>
                          <a:latin typeface="Calibri" panose="020F0502020204030204" pitchFamily="34" charset="0"/>
                        </a:rPr>
                        <a:t>NOR</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161884158"/>
                  </a:ext>
                </a:extLst>
              </a:tr>
              <a:tr h="370840">
                <a:tc>
                  <a:txBody>
                    <a:bodyPr/>
                    <a:lstStyle/>
                    <a:p>
                      <a:pPr algn="l" fontAlgn="b"/>
                      <a:r>
                        <a:rPr lang="en-GB" sz="1100" b="0" i="0" u="none" strike="noStrike" dirty="0">
                          <a:solidFill>
                            <a:srgbClr val="000000"/>
                          </a:solidFill>
                          <a:effectLst/>
                          <a:latin typeface="Calibri" panose="020F0502020204030204" pitchFamily="34" charset="0"/>
                        </a:rPr>
                        <a:t>PNUMFSM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0.99</a:t>
                      </a:r>
                    </a:p>
                  </a:txBody>
                  <a:tcPr marL="9525" marR="9525" marT="9525" marB="0" anchor="b"/>
                </a:tc>
                <a:extLst>
                  <a:ext uri="{0D108BD9-81ED-4DB2-BD59-A6C34878D82A}">
                    <a16:rowId xmlns:a16="http://schemas.microsoft.com/office/drawing/2014/main" val="3423066885"/>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Gender_BOYS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1.40</a:t>
                      </a:r>
                    </a:p>
                  </a:txBody>
                  <a:tcPr marL="9525" marR="9525" marT="9525" marB="0" anchor="b"/>
                </a:tc>
                <a:extLst>
                  <a:ext uri="{0D108BD9-81ED-4DB2-BD59-A6C34878D82A}">
                    <a16:rowId xmlns:a16="http://schemas.microsoft.com/office/drawing/2014/main" val="3491923556"/>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Gender_GIRLS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5.11</a:t>
                      </a:r>
                    </a:p>
                  </a:txBody>
                  <a:tcPr marL="9525" marR="9525" marT="9525" marB="0" anchor="b"/>
                </a:tc>
                <a:extLst>
                  <a:ext uri="{0D108BD9-81ED-4DB2-BD59-A6C34878D82A}">
                    <a16:rowId xmlns:a16="http://schemas.microsoft.com/office/drawing/2014/main" val="1187804995"/>
                  </a:ext>
                </a:extLst>
              </a:tr>
              <a:tr h="370840">
                <a:tc>
                  <a:txBody>
                    <a:bodyPr/>
                    <a:lstStyle/>
                    <a:p>
                      <a:pPr algn="l" fontAlgn="b"/>
                      <a:r>
                        <a:rPr lang="en-GB" sz="1100" b="0" i="0" u="none" strike="noStrike" dirty="0">
                          <a:solidFill>
                            <a:srgbClr val="000000"/>
                          </a:solidFill>
                          <a:effectLst/>
                          <a:latin typeface="Calibri" panose="020F0502020204030204" pitchFamily="34" charset="0"/>
                        </a:rPr>
                        <a:t>P8PUP_LO</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0.97</a:t>
                      </a:r>
                    </a:p>
                  </a:txBody>
                  <a:tcPr marL="9525" marR="9525" marT="9525" marB="0" anchor="b"/>
                </a:tc>
                <a:extLst>
                  <a:ext uri="{0D108BD9-81ED-4DB2-BD59-A6C34878D82A}">
                    <a16:rowId xmlns:a16="http://schemas.microsoft.com/office/drawing/2014/main" val="2636912974"/>
                  </a:ext>
                </a:extLst>
              </a:tr>
            </a:tbl>
          </a:graphicData>
        </a:graphic>
      </p:graphicFrame>
      <p:graphicFrame>
        <p:nvGraphicFramePr>
          <p:cNvPr id="8" name="Table 7">
            <a:extLst>
              <a:ext uri="{FF2B5EF4-FFF2-40B4-BE49-F238E27FC236}">
                <a16:creationId xmlns:a16="http://schemas.microsoft.com/office/drawing/2014/main" id="{CB48FD5C-1C5A-423A-A99F-E16EC29081B1}"/>
              </a:ext>
            </a:extLst>
          </p:cNvPr>
          <p:cNvGraphicFramePr>
            <a:graphicFrameLocks noGrp="1"/>
          </p:cNvGraphicFramePr>
          <p:nvPr>
            <p:extLst>
              <p:ext uri="{D42A27DB-BD31-4B8C-83A1-F6EECF244321}">
                <p14:modId xmlns:p14="http://schemas.microsoft.com/office/powerpoint/2010/main" val="3354797368"/>
              </p:ext>
            </p:extLst>
          </p:nvPr>
        </p:nvGraphicFramePr>
        <p:xfrm>
          <a:off x="3331784" y="1021522"/>
          <a:ext cx="2539005" cy="4820920"/>
        </p:xfrm>
        <a:graphic>
          <a:graphicData uri="http://schemas.openxmlformats.org/drawingml/2006/table">
            <a:tbl>
              <a:tblPr firstRow="1" bandRow="1">
                <a:tableStyleId>{5C22544A-7EE6-4342-B048-85BDC9FD1C3A}</a:tableStyleId>
              </a:tblPr>
              <a:tblGrid>
                <a:gridCol w="1147527">
                  <a:extLst>
                    <a:ext uri="{9D8B030D-6E8A-4147-A177-3AD203B41FA5}">
                      <a16:colId xmlns:a16="http://schemas.microsoft.com/office/drawing/2014/main" val="3546468006"/>
                    </a:ext>
                  </a:extLst>
                </a:gridCol>
                <a:gridCol w="1391478">
                  <a:extLst>
                    <a:ext uri="{9D8B030D-6E8A-4147-A177-3AD203B41FA5}">
                      <a16:colId xmlns:a16="http://schemas.microsoft.com/office/drawing/2014/main" val="3913623104"/>
                    </a:ext>
                  </a:extLst>
                </a:gridCol>
              </a:tblGrid>
              <a:tr h="370840">
                <a:tc>
                  <a:txBody>
                    <a:bodyPr/>
                    <a:lstStyle/>
                    <a:p>
                      <a:r>
                        <a:rPr lang="en-GB" dirty="0"/>
                        <a:t>Feature</a:t>
                      </a:r>
                    </a:p>
                  </a:txBody>
                  <a:tcPr/>
                </a:tc>
                <a:tc>
                  <a:txBody>
                    <a:bodyPr/>
                    <a:lstStyle/>
                    <a:p>
                      <a:r>
                        <a:rPr lang="en-GB" dirty="0"/>
                        <a:t>Odds Ratio</a:t>
                      </a:r>
                    </a:p>
                  </a:txBody>
                  <a:tcPr/>
                </a:tc>
                <a:extLst>
                  <a:ext uri="{0D108BD9-81ED-4DB2-BD59-A6C34878D82A}">
                    <a16:rowId xmlns:a16="http://schemas.microsoft.com/office/drawing/2014/main" val="836006862"/>
                  </a:ext>
                </a:extLst>
              </a:tr>
              <a:tr h="370840">
                <a:tc>
                  <a:txBody>
                    <a:bodyPr/>
                    <a:lstStyle/>
                    <a:p>
                      <a:pPr algn="l" fontAlgn="b"/>
                      <a:r>
                        <a:rPr lang="en-GB" sz="1100" b="0" i="0" u="none" strike="noStrike" dirty="0">
                          <a:solidFill>
                            <a:srgbClr val="000000"/>
                          </a:solidFill>
                          <a:effectLst/>
                          <a:latin typeface="Calibri" panose="020F0502020204030204" pitchFamily="34" charset="0"/>
                        </a:rPr>
                        <a:t>KS2APS</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1.02</a:t>
                      </a:r>
                    </a:p>
                  </a:txBody>
                  <a:tcPr marL="9525" marR="9525" marT="9525" marB="0" anchor="b"/>
                </a:tc>
                <a:extLst>
                  <a:ext uri="{0D108BD9-81ED-4DB2-BD59-A6C34878D82A}">
                    <a16:rowId xmlns:a16="http://schemas.microsoft.com/office/drawing/2014/main" val="455406282"/>
                  </a:ext>
                </a:extLst>
              </a:tr>
              <a:tr h="370840">
                <a:tc>
                  <a:txBody>
                    <a:bodyPr/>
                    <a:lstStyle/>
                    <a:p>
                      <a:pPr algn="l" fontAlgn="b"/>
                      <a:r>
                        <a:rPr lang="en-GB" sz="1100" b="0" i="0" u="none" strike="noStrike" dirty="0">
                          <a:solidFill>
                            <a:srgbClr val="000000"/>
                          </a:solidFill>
                          <a:effectLst/>
                          <a:latin typeface="Calibri" panose="020F0502020204030204" pitchFamily="34" charset="0"/>
                        </a:rPr>
                        <a:t>PTPRIORLO</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1.02</a:t>
                      </a:r>
                    </a:p>
                  </a:txBody>
                  <a:tcPr marL="9525" marR="9525" marT="9525" marB="0" anchor="b"/>
                </a:tc>
                <a:extLst>
                  <a:ext uri="{0D108BD9-81ED-4DB2-BD59-A6C34878D82A}">
                    <a16:rowId xmlns:a16="http://schemas.microsoft.com/office/drawing/2014/main" val="1668940834"/>
                  </a:ext>
                </a:extLst>
              </a:tr>
              <a:tr h="370840">
                <a:tc>
                  <a:txBody>
                    <a:bodyPr/>
                    <a:lstStyle/>
                    <a:p>
                      <a:pPr algn="l" fontAlgn="b"/>
                      <a:r>
                        <a:rPr lang="en-GB" sz="1100" b="0" i="0" u="none" strike="noStrike">
                          <a:solidFill>
                            <a:srgbClr val="000000"/>
                          </a:solidFill>
                          <a:effectLst/>
                          <a:latin typeface="Calibri" panose="020F0502020204030204" pitchFamily="34" charset="0"/>
                        </a:rPr>
                        <a:t>PTPRIORAV</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0.98</a:t>
                      </a:r>
                    </a:p>
                  </a:txBody>
                  <a:tcPr marL="9525" marR="9525" marT="9525" marB="0" anchor="b"/>
                </a:tc>
                <a:extLst>
                  <a:ext uri="{0D108BD9-81ED-4DB2-BD59-A6C34878D82A}">
                    <a16:rowId xmlns:a16="http://schemas.microsoft.com/office/drawing/2014/main" val="2981629656"/>
                  </a:ext>
                </a:extLst>
              </a:tr>
              <a:tr h="370840">
                <a:tc>
                  <a:txBody>
                    <a:bodyPr/>
                    <a:lstStyle/>
                    <a:p>
                      <a:pPr algn="l" fontAlgn="b"/>
                      <a:r>
                        <a:rPr lang="en-GB" sz="1100" b="0" i="0" u="none" strike="noStrike" dirty="0">
                          <a:solidFill>
                            <a:srgbClr val="000000"/>
                          </a:solidFill>
                          <a:effectLst/>
                          <a:latin typeface="Calibri" panose="020F0502020204030204" pitchFamily="34" charset="0"/>
                        </a:rPr>
                        <a:t>LA</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919910237"/>
                  </a:ext>
                </a:extLst>
              </a:tr>
              <a:tr h="370840">
                <a:tc>
                  <a:txBody>
                    <a:bodyPr/>
                    <a:lstStyle/>
                    <a:p>
                      <a:pPr algn="l" fontAlgn="b"/>
                      <a:r>
                        <a:rPr lang="en-GB" sz="1100" b="0" i="0" u="none" strike="noStrike" dirty="0">
                          <a:solidFill>
                            <a:srgbClr val="000000"/>
                          </a:solidFill>
                          <a:effectLst/>
                          <a:latin typeface="Calibri" panose="020F0502020204030204" pitchFamily="34" charset="0"/>
                        </a:rPr>
                        <a:t>NOR</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161884158"/>
                  </a:ext>
                </a:extLst>
              </a:tr>
              <a:tr h="370840">
                <a:tc>
                  <a:txBody>
                    <a:bodyPr/>
                    <a:lstStyle/>
                    <a:p>
                      <a:pPr algn="l" fontAlgn="b"/>
                      <a:r>
                        <a:rPr lang="en-GB" sz="1100" b="0" i="0" u="none" strike="noStrike" dirty="0">
                          <a:solidFill>
                            <a:srgbClr val="000000"/>
                          </a:solidFill>
                          <a:effectLst/>
                          <a:latin typeface="Calibri" panose="020F0502020204030204" pitchFamily="34" charset="0"/>
                        </a:rPr>
                        <a:t>PNUMFSM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0.99</a:t>
                      </a:r>
                    </a:p>
                  </a:txBody>
                  <a:tcPr marL="9525" marR="9525" marT="9525" marB="0" anchor="b"/>
                </a:tc>
                <a:extLst>
                  <a:ext uri="{0D108BD9-81ED-4DB2-BD59-A6C34878D82A}">
                    <a16:rowId xmlns:a16="http://schemas.microsoft.com/office/drawing/2014/main" val="3423066885"/>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Gender_BOYS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1.55</a:t>
                      </a:r>
                    </a:p>
                  </a:txBody>
                  <a:tcPr marL="9525" marR="9525" marT="9525" marB="0" anchor="b"/>
                </a:tc>
                <a:extLst>
                  <a:ext uri="{0D108BD9-81ED-4DB2-BD59-A6C34878D82A}">
                    <a16:rowId xmlns:a16="http://schemas.microsoft.com/office/drawing/2014/main" val="3491923556"/>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Gender_GIRLS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5.22</a:t>
                      </a:r>
                    </a:p>
                  </a:txBody>
                  <a:tcPr marL="9525" marR="9525" marT="9525" marB="0" anchor="b"/>
                </a:tc>
                <a:extLst>
                  <a:ext uri="{0D108BD9-81ED-4DB2-BD59-A6C34878D82A}">
                    <a16:rowId xmlns:a16="http://schemas.microsoft.com/office/drawing/2014/main" val="1187804995"/>
                  </a:ext>
                </a:extLst>
              </a:tr>
              <a:tr h="370840">
                <a:tc>
                  <a:txBody>
                    <a:bodyPr/>
                    <a:lstStyle/>
                    <a:p>
                      <a:pPr algn="l" fontAlgn="b"/>
                      <a:r>
                        <a:rPr lang="en-GB" sz="1100" b="0" i="0" u="none" strike="noStrike">
                          <a:solidFill>
                            <a:srgbClr val="000000"/>
                          </a:solidFill>
                          <a:effectLst/>
                          <a:latin typeface="Calibri" panose="020F0502020204030204" pitchFamily="34" charset="0"/>
                        </a:rPr>
                        <a:t>Faith_school_Christian</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1.47</a:t>
                      </a:r>
                    </a:p>
                  </a:txBody>
                  <a:tcPr marL="9525" marR="9525" marT="9525" marB="0" anchor="b"/>
                </a:tc>
                <a:extLst>
                  <a:ext uri="{0D108BD9-81ED-4DB2-BD59-A6C34878D82A}">
                    <a16:rowId xmlns:a16="http://schemas.microsoft.com/office/drawing/2014/main" val="2636912974"/>
                  </a:ext>
                </a:extLst>
              </a:tr>
              <a:tr h="370840">
                <a:tc>
                  <a:txBody>
                    <a:bodyPr/>
                    <a:lstStyle/>
                    <a:p>
                      <a:pPr algn="l" fontAlgn="b"/>
                      <a:r>
                        <a:rPr lang="en-GB" sz="1100" b="0" i="0" u="none" strike="noStrike">
                          <a:solidFill>
                            <a:srgbClr val="000000"/>
                          </a:solidFill>
                          <a:effectLst/>
                          <a:latin typeface="Calibri" panose="020F0502020204030204" pitchFamily="34" charset="0"/>
                        </a:rPr>
                        <a:t>Faith_school_Jewish</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1.12</a:t>
                      </a:r>
                    </a:p>
                  </a:txBody>
                  <a:tcPr marL="9525" marR="9525" marT="9525" marB="0" anchor="b"/>
                </a:tc>
                <a:extLst>
                  <a:ext uri="{0D108BD9-81ED-4DB2-BD59-A6C34878D82A}">
                    <a16:rowId xmlns:a16="http://schemas.microsoft.com/office/drawing/2014/main" val="3602129751"/>
                  </a:ext>
                </a:extLst>
              </a:tr>
              <a:tr h="370840">
                <a:tc>
                  <a:txBody>
                    <a:bodyPr/>
                    <a:lstStyle/>
                    <a:p>
                      <a:pPr algn="l" fontAlgn="b"/>
                      <a:r>
                        <a:rPr lang="en-GB" sz="1100" b="0" i="0" u="none" strike="noStrike">
                          <a:solidFill>
                            <a:srgbClr val="000000"/>
                          </a:solidFill>
                          <a:effectLst/>
                          <a:latin typeface="Calibri" panose="020F0502020204030204" pitchFamily="34" charset="0"/>
                        </a:rPr>
                        <a:t>Faith_school_Muslim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1.66</a:t>
                      </a:r>
                    </a:p>
                  </a:txBody>
                  <a:tcPr marL="9525" marR="9525" marT="9525" marB="0" anchor="b"/>
                </a:tc>
                <a:extLst>
                  <a:ext uri="{0D108BD9-81ED-4DB2-BD59-A6C34878D82A}">
                    <a16:rowId xmlns:a16="http://schemas.microsoft.com/office/drawing/2014/main" val="3501651429"/>
                  </a:ext>
                </a:extLst>
              </a:tr>
              <a:tr h="370840">
                <a:tc>
                  <a:txBody>
                    <a:bodyPr/>
                    <a:lstStyle/>
                    <a:p>
                      <a:pPr algn="l" fontAlgn="b"/>
                      <a:r>
                        <a:rPr lang="en-GB" sz="1100" b="0" i="0" u="none" strike="noStrike" dirty="0" err="1">
                          <a:solidFill>
                            <a:srgbClr val="000000"/>
                          </a:solidFill>
                          <a:effectLst/>
                          <a:latin typeface="Calibri" panose="020F0502020204030204" pitchFamily="34" charset="0"/>
                        </a:rPr>
                        <a:t>Faith_school_Sikh</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1.09</a:t>
                      </a:r>
                    </a:p>
                  </a:txBody>
                  <a:tcPr marL="9525" marR="9525" marT="9525" marB="0" anchor="b"/>
                </a:tc>
                <a:extLst>
                  <a:ext uri="{0D108BD9-81ED-4DB2-BD59-A6C34878D82A}">
                    <a16:rowId xmlns:a16="http://schemas.microsoft.com/office/drawing/2014/main" val="2232134787"/>
                  </a:ext>
                </a:extLst>
              </a:tr>
            </a:tbl>
          </a:graphicData>
        </a:graphic>
      </p:graphicFrame>
      <p:graphicFrame>
        <p:nvGraphicFramePr>
          <p:cNvPr id="9" name="Table 8">
            <a:extLst>
              <a:ext uri="{FF2B5EF4-FFF2-40B4-BE49-F238E27FC236}">
                <a16:creationId xmlns:a16="http://schemas.microsoft.com/office/drawing/2014/main" id="{F8121A05-51E7-499E-B14B-EA6643BE9772}"/>
              </a:ext>
            </a:extLst>
          </p:cNvPr>
          <p:cNvGraphicFramePr>
            <a:graphicFrameLocks noGrp="1"/>
          </p:cNvGraphicFramePr>
          <p:nvPr>
            <p:extLst>
              <p:ext uri="{D42A27DB-BD31-4B8C-83A1-F6EECF244321}">
                <p14:modId xmlns:p14="http://schemas.microsoft.com/office/powerpoint/2010/main" val="1617848704"/>
              </p:ext>
            </p:extLst>
          </p:nvPr>
        </p:nvGraphicFramePr>
        <p:xfrm>
          <a:off x="6356683" y="1021522"/>
          <a:ext cx="2539005" cy="5562600"/>
        </p:xfrm>
        <a:graphic>
          <a:graphicData uri="http://schemas.openxmlformats.org/drawingml/2006/table">
            <a:tbl>
              <a:tblPr firstRow="1" bandRow="1">
                <a:tableStyleId>{5C22544A-7EE6-4342-B048-85BDC9FD1C3A}</a:tableStyleId>
              </a:tblPr>
              <a:tblGrid>
                <a:gridCol w="1147527">
                  <a:extLst>
                    <a:ext uri="{9D8B030D-6E8A-4147-A177-3AD203B41FA5}">
                      <a16:colId xmlns:a16="http://schemas.microsoft.com/office/drawing/2014/main" val="3546468006"/>
                    </a:ext>
                  </a:extLst>
                </a:gridCol>
                <a:gridCol w="1391478">
                  <a:extLst>
                    <a:ext uri="{9D8B030D-6E8A-4147-A177-3AD203B41FA5}">
                      <a16:colId xmlns:a16="http://schemas.microsoft.com/office/drawing/2014/main" val="3913623104"/>
                    </a:ext>
                  </a:extLst>
                </a:gridCol>
              </a:tblGrid>
              <a:tr h="370840">
                <a:tc>
                  <a:txBody>
                    <a:bodyPr/>
                    <a:lstStyle/>
                    <a:p>
                      <a:r>
                        <a:rPr lang="en-GB" dirty="0"/>
                        <a:t>Feature</a:t>
                      </a:r>
                    </a:p>
                  </a:txBody>
                  <a:tcPr/>
                </a:tc>
                <a:tc>
                  <a:txBody>
                    <a:bodyPr/>
                    <a:lstStyle/>
                    <a:p>
                      <a:r>
                        <a:rPr lang="en-GB" dirty="0"/>
                        <a:t>Odds Ratio</a:t>
                      </a:r>
                    </a:p>
                  </a:txBody>
                  <a:tcPr/>
                </a:tc>
                <a:extLst>
                  <a:ext uri="{0D108BD9-81ED-4DB2-BD59-A6C34878D82A}">
                    <a16:rowId xmlns:a16="http://schemas.microsoft.com/office/drawing/2014/main" val="836006862"/>
                  </a:ext>
                </a:extLst>
              </a:tr>
              <a:tr h="370840">
                <a:tc>
                  <a:txBody>
                    <a:bodyPr/>
                    <a:lstStyle/>
                    <a:p>
                      <a:pPr algn="l" fontAlgn="b"/>
                      <a:r>
                        <a:rPr lang="en-GB" sz="1100" b="0" i="0" u="none" strike="noStrike" dirty="0">
                          <a:solidFill>
                            <a:srgbClr val="000000"/>
                          </a:solidFill>
                          <a:effectLst/>
                          <a:latin typeface="Calibri" panose="020F0502020204030204" pitchFamily="34" charset="0"/>
                        </a:rPr>
                        <a:t>KS2APS</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0.992</a:t>
                      </a:r>
                    </a:p>
                  </a:txBody>
                  <a:tcPr marL="9525" marR="9525" marT="9525" marB="0" anchor="b"/>
                </a:tc>
                <a:extLst>
                  <a:ext uri="{0D108BD9-81ED-4DB2-BD59-A6C34878D82A}">
                    <a16:rowId xmlns:a16="http://schemas.microsoft.com/office/drawing/2014/main" val="455406282"/>
                  </a:ext>
                </a:extLst>
              </a:tr>
              <a:tr h="370840">
                <a:tc>
                  <a:txBody>
                    <a:bodyPr/>
                    <a:lstStyle/>
                    <a:p>
                      <a:pPr algn="l" fontAlgn="b"/>
                      <a:r>
                        <a:rPr lang="en-GB" sz="1100" b="0" i="0" u="none" strike="noStrike" dirty="0">
                          <a:solidFill>
                            <a:srgbClr val="000000"/>
                          </a:solidFill>
                          <a:effectLst/>
                          <a:latin typeface="Calibri" panose="020F0502020204030204" pitchFamily="34" charset="0"/>
                        </a:rPr>
                        <a:t>PTPRIORLO</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1.018</a:t>
                      </a:r>
                    </a:p>
                  </a:txBody>
                  <a:tcPr marL="9525" marR="9525" marT="9525" marB="0" anchor="b"/>
                </a:tc>
                <a:extLst>
                  <a:ext uri="{0D108BD9-81ED-4DB2-BD59-A6C34878D82A}">
                    <a16:rowId xmlns:a16="http://schemas.microsoft.com/office/drawing/2014/main" val="1668940834"/>
                  </a:ext>
                </a:extLst>
              </a:tr>
              <a:tr h="370840">
                <a:tc>
                  <a:txBody>
                    <a:bodyPr/>
                    <a:lstStyle/>
                    <a:p>
                      <a:pPr algn="l" fontAlgn="b"/>
                      <a:r>
                        <a:rPr lang="en-GB" sz="1100" b="0" i="0" u="none" strike="noStrike">
                          <a:solidFill>
                            <a:srgbClr val="000000"/>
                          </a:solidFill>
                          <a:effectLst/>
                          <a:latin typeface="Calibri" panose="020F0502020204030204" pitchFamily="34" charset="0"/>
                        </a:rPr>
                        <a:t>PTPRIORAV</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0.986</a:t>
                      </a:r>
                    </a:p>
                  </a:txBody>
                  <a:tcPr marL="9525" marR="9525" marT="9525" marB="0" anchor="b"/>
                </a:tc>
                <a:extLst>
                  <a:ext uri="{0D108BD9-81ED-4DB2-BD59-A6C34878D82A}">
                    <a16:rowId xmlns:a16="http://schemas.microsoft.com/office/drawing/2014/main" val="2981629656"/>
                  </a:ext>
                </a:extLst>
              </a:tr>
              <a:tr h="370840">
                <a:tc>
                  <a:txBody>
                    <a:bodyPr/>
                    <a:lstStyle/>
                    <a:p>
                      <a:pPr algn="l" fontAlgn="b"/>
                      <a:r>
                        <a:rPr lang="en-GB" sz="1100" b="0" i="0" u="none" strike="noStrike" dirty="0">
                          <a:solidFill>
                            <a:srgbClr val="000000"/>
                          </a:solidFill>
                          <a:effectLst/>
                          <a:latin typeface="Calibri" panose="020F0502020204030204" pitchFamily="34" charset="0"/>
                        </a:rPr>
                        <a:t>LA</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1.000</a:t>
                      </a:r>
                    </a:p>
                  </a:txBody>
                  <a:tcPr marL="9525" marR="9525" marT="9525" marB="0" anchor="b"/>
                </a:tc>
                <a:extLst>
                  <a:ext uri="{0D108BD9-81ED-4DB2-BD59-A6C34878D82A}">
                    <a16:rowId xmlns:a16="http://schemas.microsoft.com/office/drawing/2014/main" val="919910237"/>
                  </a:ext>
                </a:extLst>
              </a:tr>
              <a:tr h="370840">
                <a:tc>
                  <a:txBody>
                    <a:bodyPr/>
                    <a:lstStyle/>
                    <a:p>
                      <a:pPr algn="l" fontAlgn="b"/>
                      <a:r>
                        <a:rPr lang="en-GB" sz="1100" b="0" i="0" u="none" strike="noStrike" dirty="0">
                          <a:solidFill>
                            <a:srgbClr val="000000"/>
                          </a:solidFill>
                          <a:effectLst/>
                          <a:latin typeface="Calibri" panose="020F0502020204030204" pitchFamily="34" charset="0"/>
                        </a:rPr>
                        <a:t>NOR</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1.001</a:t>
                      </a:r>
                    </a:p>
                  </a:txBody>
                  <a:tcPr marL="9525" marR="9525" marT="9525" marB="0" anchor="b"/>
                </a:tc>
                <a:extLst>
                  <a:ext uri="{0D108BD9-81ED-4DB2-BD59-A6C34878D82A}">
                    <a16:rowId xmlns:a16="http://schemas.microsoft.com/office/drawing/2014/main" val="161884158"/>
                  </a:ext>
                </a:extLst>
              </a:tr>
              <a:tr h="370840">
                <a:tc>
                  <a:txBody>
                    <a:bodyPr/>
                    <a:lstStyle/>
                    <a:p>
                      <a:pPr algn="l" fontAlgn="b"/>
                      <a:r>
                        <a:rPr lang="en-GB" sz="1100" b="0" i="0" u="none" strike="noStrike" dirty="0">
                          <a:solidFill>
                            <a:srgbClr val="000000"/>
                          </a:solidFill>
                          <a:effectLst/>
                          <a:latin typeface="Calibri" panose="020F0502020204030204" pitchFamily="34" charset="0"/>
                        </a:rPr>
                        <a:t>PNUMFSM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1.003</a:t>
                      </a:r>
                    </a:p>
                  </a:txBody>
                  <a:tcPr marL="9525" marR="9525" marT="9525" marB="0" anchor="b"/>
                </a:tc>
                <a:extLst>
                  <a:ext uri="{0D108BD9-81ED-4DB2-BD59-A6C34878D82A}">
                    <a16:rowId xmlns:a16="http://schemas.microsoft.com/office/drawing/2014/main" val="3423066885"/>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Gender_BOYS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1.404</a:t>
                      </a:r>
                    </a:p>
                  </a:txBody>
                  <a:tcPr marL="9525" marR="9525" marT="9525" marB="0" anchor="b"/>
                </a:tc>
                <a:extLst>
                  <a:ext uri="{0D108BD9-81ED-4DB2-BD59-A6C34878D82A}">
                    <a16:rowId xmlns:a16="http://schemas.microsoft.com/office/drawing/2014/main" val="3491923556"/>
                  </a:ext>
                </a:extLst>
              </a:tr>
              <a:tr h="370840">
                <a:tc>
                  <a:txBody>
                    <a:bodyPr/>
                    <a:lstStyle/>
                    <a:p>
                      <a:pPr algn="l" fontAlgn="b"/>
                      <a:r>
                        <a:rPr lang="en-GB" sz="1100" b="0" i="0" u="none" strike="noStrike" dirty="0" err="1">
                          <a:solidFill>
                            <a:srgbClr val="000000"/>
                          </a:solidFill>
                          <a:effectLst/>
                          <a:latin typeface="Calibri" panose="020F0502020204030204" pitchFamily="34" charset="0"/>
                        </a:rPr>
                        <a:t>Gender_GIRLS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4.724</a:t>
                      </a:r>
                    </a:p>
                  </a:txBody>
                  <a:tcPr marL="9525" marR="9525" marT="9525" marB="0" anchor="b"/>
                </a:tc>
                <a:extLst>
                  <a:ext uri="{0D108BD9-81ED-4DB2-BD59-A6C34878D82A}">
                    <a16:rowId xmlns:a16="http://schemas.microsoft.com/office/drawing/2014/main" val="1187804995"/>
                  </a:ext>
                </a:extLst>
              </a:tr>
              <a:tr h="370840">
                <a:tc>
                  <a:txBody>
                    <a:bodyPr/>
                    <a:lstStyle/>
                    <a:p>
                      <a:pPr algn="l" fontAlgn="b"/>
                      <a:r>
                        <a:rPr lang="en-GB" sz="1100" b="0" i="0" u="none" strike="noStrike" dirty="0">
                          <a:solidFill>
                            <a:srgbClr val="000000"/>
                          </a:solidFill>
                          <a:effectLst/>
                          <a:latin typeface="Calibri" panose="020F0502020204030204" pitchFamily="34" charset="0"/>
                        </a:rPr>
                        <a:t>P8MEA_LO</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1.180</a:t>
                      </a:r>
                    </a:p>
                  </a:txBody>
                  <a:tcPr marL="9525" marR="9525" marT="9525" marB="0" anchor="b"/>
                </a:tc>
                <a:extLst>
                  <a:ext uri="{0D108BD9-81ED-4DB2-BD59-A6C34878D82A}">
                    <a16:rowId xmlns:a16="http://schemas.microsoft.com/office/drawing/2014/main" val="2636912974"/>
                  </a:ext>
                </a:extLst>
              </a:tr>
              <a:tr h="370840">
                <a:tc>
                  <a:txBody>
                    <a:bodyPr/>
                    <a:lstStyle/>
                    <a:p>
                      <a:pPr algn="l" fontAlgn="b"/>
                      <a:r>
                        <a:rPr lang="en-GB" sz="1100" b="0" i="0" u="none" strike="noStrike">
                          <a:solidFill>
                            <a:srgbClr val="000000"/>
                          </a:solidFill>
                          <a:effectLst/>
                          <a:latin typeface="Calibri" panose="020F0502020204030204" pitchFamily="34" charset="0"/>
                        </a:rPr>
                        <a:t>Faith_school_Christian</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1.021</a:t>
                      </a:r>
                    </a:p>
                  </a:txBody>
                  <a:tcPr marL="9525" marR="9525" marT="9525" marB="0" anchor="b"/>
                </a:tc>
                <a:extLst>
                  <a:ext uri="{0D108BD9-81ED-4DB2-BD59-A6C34878D82A}">
                    <a16:rowId xmlns:a16="http://schemas.microsoft.com/office/drawing/2014/main" val="2873241626"/>
                  </a:ext>
                </a:extLst>
              </a:tr>
              <a:tr h="370840">
                <a:tc>
                  <a:txBody>
                    <a:bodyPr/>
                    <a:lstStyle/>
                    <a:p>
                      <a:pPr algn="l" fontAlgn="b"/>
                      <a:r>
                        <a:rPr lang="en-GB" sz="1100" b="0" i="0" u="none" strike="noStrike">
                          <a:solidFill>
                            <a:srgbClr val="000000"/>
                          </a:solidFill>
                          <a:effectLst/>
                          <a:latin typeface="Calibri" panose="020F0502020204030204" pitchFamily="34" charset="0"/>
                        </a:rPr>
                        <a:t>Faith_school_Jewish</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1.082</a:t>
                      </a:r>
                    </a:p>
                  </a:txBody>
                  <a:tcPr marL="9525" marR="9525" marT="9525" marB="0" anchor="b"/>
                </a:tc>
                <a:extLst>
                  <a:ext uri="{0D108BD9-81ED-4DB2-BD59-A6C34878D82A}">
                    <a16:rowId xmlns:a16="http://schemas.microsoft.com/office/drawing/2014/main" val="752375644"/>
                  </a:ext>
                </a:extLst>
              </a:tr>
              <a:tr h="370840">
                <a:tc>
                  <a:txBody>
                    <a:bodyPr/>
                    <a:lstStyle/>
                    <a:p>
                      <a:pPr algn="l" fontAlgn="b"/>
                      <a:r>
                        <a:rPr lang="en-GB" sz="1100" b="0" i="0" u="none" strike="noStrike">
                          <a:solidFill>
                            <a:srgbClr val="000000"/>
                          </a:solidFill>
                          <a:effectLst/>
                          <a:latin typeface="Calibri" panose="020F0502020204030204" pitchFamily="34" charset="0"/>
                        </a:rPr>
                        <a:t>Faith_school_Muslim</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1.048</a:t>
                      </a:r>
                    </a:p>
                  </a:txBody>
                  <a:tcPr marL="9525" marR="9525" marT="9525" marB="0" anchor="b"/>
                </a:tc>
                <a:extLst>
                  <a:ext uri="{0D108BD9-81ED-4DB2-BD59-A6C34878D82A}">
                    <a16:rowId xmlns:a16="http://schemas.microsoft.com/office/drawing/2014/main" val="4208836471"/>
                  </a:ext>
                </a:extLst>
              </a:tr>
              <a:tr h="370840">
                <a:tc>
                  <a:txBody>
                    <a:bodyPr/>
                    <a:lstStyle/>
                    <a:p>
                      <a:pPr algn="l" fontAlgn="b"/>
                      <a:r>
                        <a:rPr lang="en-GB" sz="1100" b="0" i="0" u="none" strike="noStrike">
                          <a:solidFill>
                            <a:srgbClr val="000000"/>
                          </a:solidFill>
                          <a:effectLst/>
                          <a:latin typeface="Calibri" panose="020F0502020204030204" pitchFamily="34" charset="0"/>
                        </a:rPr>
                        <a:t>Faith_school_Sikh</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1.145</a:t>
                      </a:r>
                    </a:p>
                  </a:txBody>
                  <a:tcPr marL="9525" marR="9525" marT="9525" marB="0" anchor="b"/>
                </a:tc>
                <a:extLst>
                  <a:ext uri="{0D108BD9-81ED-4DB2-BD59-A6C34878D82A}">
                    <a16:rowId xmlns:a16="http://schemas.microsoft.com/office/drawing/2014/main" val="761919053"/>
                  </a:ext>
                </a:extLst>
              </a:tr>
              <a:tr h="370840">
                <a:tc>
                  <a:txBody>
                    <a:bodyPr/>
                    <a:lstStyle/>
                    <a:p>
                      <a:pPr algn="l" fontAlgn="b"/>
                      <a:r>
                        <a:rPr lang="en-GB" sz="1100" b="0" i="0" u="none" strike="noStrike" dirty="0" err="1">
                          <a:solidFill>
                            <a:srgbClr val="000000"/>
                          </a:solidFill>
                          <a:effectLst/>
                          <a:latin typeface="Calibri" panose="020F0502020204030204" pitchFamily="34" charset="0"/>
                        </a:rPr>
                        <a:t>AdmitPol_COMP</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0.896</a:t>
                      </a:r>
                    </a:p>
                  </a:txBody>
                  <a:tcPr marL="9525" marR="9525" marT="9525" marB="0" anchor="b"/>
                </a:tc>
                <a:extLst>
                  <a:ext uri="{0D108BD9-81ED-4DB2-BD59-A6C34878D82A}">
                    <a16:rowId xmlns:a16="http://schemas.microsoft.com/office/drawing/2014/main" val="69027548"/>
                  </a:ext>
                </a:extLst>
              </a:tr>
            </a:tbl>
          </a:graphicData>
        </a:graphic>
      </p:graphicFrame>
      <p:sp>
        <p:nvSpPr>
          <p:cNvPr id="10" name="TextBox 9">
            <a:extLst>
              <a:ext uri="{FF2B5EF4-FFF2-40B4-BE49-F238E27FC236}">
                <a16:creationId xmlns:a16="http://schemas.microsoft.com/office/drawing/2014/main" id="{88CE903C-D01C-4B61-AD4F-4DFB1801B94C}"/>
              </a:ext>
            </a:extLst>
          </p:cNvPr>
          <p:cNvSpPr txBox="1"/>
          <p:nvPr/>
        </p:nvSpPr>
        <p:spPr>
          <a:xfrm>
            <a:off x="3331784" y="5968789"/>
            <a:ext cx="1734032" cy="369332"/>
          </a:xfrm>
          <a:prstGeom prst="rect">
            <a:avLst/>
          </a:prstGeom>
          <a:noFill/>
        </p:spPr>
        <p:txBody>
          <a:bodyPr wrap="square" rtlCol="0">
            <a:spAutoFit/>
          </a:bodyPr>
          <a:lstStyle/>
          <a:p>
            <a:r>
              <a:rPr lang="en-GB" dirty="0"/>
              <a:t>Model 5</a:t>
            </a:r>
          </a:p>
        </p:txBody>
      </p:sp>
      <p:graphicFrame>
        <p:nvGraphicFramePr>
          <p:cNvPr id="11" name="Table 10">
            <a:extLst>
              <a:ext uri="{FF2B5EF4-FFF2-40B4-BE49-F238E27FC236}">
                <a16:creationId xmlns:a16="http://schemas.microsoft.com/office/drawing/2014/main" id="{33F4FCB2-0CAA-44B1-A82A-C4003432E9A4}"/>
              </a:ext>
            </a:extLst>
          </p:cNvPr>
          <p:cNvGraphicFramePr>
            <a:graphicFrameLocks noGrp="1"/>
          </p:cNvGraphicFramePr>
          <p:nvPr>
            <p:extLst>
              <p:ext uri="{D42A27DB-BD31-4B8C-83A1-F6EECF244321}">
                <p14:modId xmlns:p14="http://schemas.microsoft.com/office/powerpoint/2010/main" val="2328581495"/>
              </p:ext>
            </p:extLst>
          </p:nvPr>
        </p:nvGraphicFramePr>
        <p:xfrm>
          <a:off x="8917052" y="1021522"/>
          <a:ext cx="2539005" cy="1483360"/>
        </p:xfrm>
        <a:graphic>
          <a:graphicData uri="http://schemas.openxmlformats.org/drawingml/2006/table">
            <a:tbl>
              <a:tblPr firstRow="1" bandRow="1">
                <a:tableStyleId>{5C22544A-7EE6-4342-B048-85BDC9FD1C3A}</a:tableStyleId>
              </a:tblPr>
              <a:tblGrid>
                <a:gridCol w="1147527">
                  <a:extLst>
                    <a:ext uri="{9D8B030D-6E8A-4147-A177-3AD203B41FA5}">
                      <a16:colId xmlns:a16="http://schemas.microsoft.com/office/drawing/2014/main" val="3546468006"/>
                    </a:ext>
                  </a:extLst>
                </a:gridCol>
                <a:gridCol w="1391478">
                  <a:extLst>
                    <a:ext uri="{9D8B030D-6E8A-4147-A177-3AD203B41FA5}">
                      <a16:colId xmlns:a16="http://schemas.microsoft.com/office/drawing/2014/main" val="3913623104"/>
                    </a:ext>
                  </a:extLst>
                </a:gridCol>
              </a:tblGrid>
              <a:tr h="370840">
                <a:tc>
                  <a:txBody>
                    <a:bodyPr/>
                    <a:lstStyle/>
                    <a:p>
                      <a:r>
                        <a:rPr lang="en-GB" dirty="0"/>
                        <a:t>Feature</a:t>
                      </a:r>
                    </a:p>
                  </a:txBody>
                  <a:tcPr/>
                </a:tc>
                <a:tc>
                  <a:txBody>
                    <a:bodyPr/>
                    <a:lstStyle/>
                    <a:p>
                      <a:r>
                        <a:rPr lang="en-GB" dirty="0"/>
                        <a:t>Odds Ratio</a:t>
                      </a:r>
                    </a:p>
                  </a:txBody>
                  <a:tcPr/>
                </a:tc>
                <a:extLst>
                  <a:ext uri="{0D108BD9-81ED-4DB2-BD59-A6C34878D82A}">
                    <a16:rowId xmlns:a16="http://schemas.microsoft.com/office/drawing/2014/main" val="836006862"/>
                  </a:ext>
                </a:extLst>
              </a:tr>
              <a:tr h="370840">
                <a:tc>
                  <a:txBody>
                    <a:bodyPr/>
                    <a:lstStyle/>
                    <a:p>
                      <a:pPr algn="l" fontAlgn="b"/>
                      <a:r>
                        <a:rPr lang="en-GB" sz="1100" b="0" i="0" u="none" strike="noStrike">
                          <a:solidFill>
                            <a:srgbClr val="000000"/>
                          </a:solidFill>
                          <a:effectLst/>
                          <a:latin typeface="Calibri" panose="020F0502020204030204" pitchFamily="34" charset="0"/>
                        </a:rPr>
                        <a:t>AdmitPol_SEL</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1.000</a:t>
                      </a:r>
                    </a:p>
                  </a:txBody>
                  <a:tcPr marL="9525" marR="9525" marT="9525" marB="0" anchor="b"/>
                </a:tc>
                <a:extLst>
                  <a:ext uri="{0D108BD9-81ED-4DB2-BD59-A6C34878D82A}">
                    <a16:rowId xmlns:a16="http://schemas.microsoft.com/office/drawing/2014/main" val="455406282"/>
                  </a:ext>
                </a:extLst>
              </a:tr>
              <a:tr h="370840">
                <a:tc>
                  <a:txBody>
                    <a:bodyPr/>
                    <a:lstStyle/>
                    <a:p>
                      <a:pPr algn="l" fontAlgn="b"/>
                      <a:r>
                        <a:rPr lang="en-GB" sz="1100" b="0" i="0" u="none" strike="noStrike">
                          <a:solidFill>
                            <a:srgbClr val="000000"/>
                          </a:solidFill>
                          <a:effectLst/>
                          <a:latin typeface="Calibri" panose="020F0502020204030204" pitchFamily="34" charset="0"/>
                        </a:rPr>
                        <a:t>P8PUP_LO</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0.999</a:t>
                      </a:r>
                    </a:p>
                  </a:txBody>
                  <a:tcPr marL="9525" marR="9525" marT="9525" marB="0" anchor="b"/>
                </a:tc>
                <a:extLst>
                  <a:ext uri="{0D108BD9-81ED-4DB2-BD59-A6C34878D82A}">
                    <a16:rowId xmlns:a16="http://schemas.microsoft.com/office/drawing/2014/main" val="1668940834"/>
                  </a:ext>
                </a:extLst>
              </a:tr>
              <a:tr h="370840">
                <a:tc>
                  <a:txBody>
                    <a:bodyPr/>
                    <a:lstStyle/>
                    <a:p>
                      <a:pPr algn="l" fontAlgn="b"/>
                      <a:r>
                        <a:rPr lang="en-GB" sz="1100" b="0" i="0" u="none" strike="noStrike" dirty="0">
                          <a:solidFill>
                            <a:srgbClr val="000000"/>
                          </a:solidFill>
                          <a:effectLst/>
                          <a:latin typeface="Calibri" panose="020F0502020204030204" pitchFamily="34" charset="0"/>
                        </a:rPr>
                        <a:t>P8MEA_LO</a:t>
                      </a:r>
                    </a:p>
                  </a:txBody>
                  <a:tcPr marL="9525" marR="9525" marT="9525" marB="0" anchor="b">
                    <a:solidFill>
                      <a:srgbClr val="FFFF00"/>
                    </a:solidFill>
                  </a:tcPr>
                </a:tc>
                <a:tc>
                  <a:txBody>
                    <a:bodyPr/>
                    <a:lstStyle/>
                    <a:p>
                      <a:pPr algn="r" fontAlgn="b"/>
                      <a:r>
                        <a:rPr lang="en-GB" sz="1100" b="0" i="0" u="none" strike="noStrike" dirty="0">
                          <a:solidFill>
                            <a:srgbClr val="000000"/>
                          </a:solidFill>
                          <a:effectLst/>
                          <a:latin typeface="Calibri" panose="020F0502020204030204" pitchFamily="34" charset="0"/>
                        </a:rPr>
                        <a:t>100.948</a:t>
                      </a:r>
                    </a:p>
                  </a:txBody>
                  <a:tcPr marL="9525" marR="9525" marT="9525" marB="0" anchor="b">
                    <a:solidFill>
                      <a:srgbClr val="FFFF00"/>
                    </a:solidFill>
                  </a:tcPr>
                </a:tc>
                <a:extLst>
                  <a:ext uri="{0D108BD9-81ED-4DB2-BD59-A6C34878D82A}">
                    <a16:rowId xmlns:a16="http://schemas.microsoft.com/office/drawing/2014/main" val="2981629656"/>
                  </a:ext>
                </a:extLst>
              </a:tr>
            </a:tbl>
          </a:graphicData>
        </a:graphic>
      </p:graphicFrame>
      <p:sp>
        <p:nvSpPr>
          <p:cNvPr id="12" name="TextBox 11">
            <a:extLst>
              <a:ext uri="{FF2B5EF4-FFF2-40B4-BE49-F238E27FC236}">
                <a16:creationId xmlns:a16="http://schemas.microsoft.com/office/drawing/2014/main" id="{19BE2FA4-7FBE-4D41-B46A-F5A5A48F616A}"/>
              </a:ext>
            </a:extLst>
          </p:cNvPr>
          <p:cNvSpPr txBox="1"/>
          <p:nvPr/>
        </p:nvSpPr>
        <p:spPr>
          <a:xfrm>
            <a:off x="8917052" y="2701936"/>
            <a:ext cx="1734032" cy="369332"/>
          </a:xfrm>
          <a:prstGeom prst="rect">
            <a:avLst/>
          </a:prstGeom>
          <a:noFill/>
        </p:spPr>
        <p:txBody>
          <a:bodyPr wrap="square" rtlCol="0">
            <a:spAutoFit/>
          </a:bodyPr>
          <a:lstStyle/>
          <a:p>
            <a:r>
              <a:rPr lang="en-GB" dirty="0"/>
              <a:t>Model 6</a:t>
            </a:r>
          </a:p>
        </p:txBody>
      </p:sp>
    </p:spTree>
    <p:extLst>
      <p:ext uri="{BB962C8B-B14F-4D97-AF65-F5344CB8AC3E}">
        <p14:creationId xmlns:p14="http://schemas.microsoft.com/office/powerpoint/2010/main" val="227594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4D4D-3D4A-41D0-A7F2-37505479CD1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5FE5979E-C555-415E-A598-6B61DC45330D}"/>
              </a:ext>
            </a:extLst>
          </p:cNvPr>
          <p:cNvSpPr>
            <a:spLocks noGrp="1"/>
          </p:cNvSpPr>
          <p:nvPr>
            <p:ph idx="1"/>
          </p:nvPr>
        </p:nvSpPr>
        <p:spPr>
          <a:xfrm>
            <a:off x="677334" y="1577514"/>
            <a:ext cx="8596668" cy="3880773"/>
          </a:xfrm>
        </p:spPr>
        <p:txBody>
          <a:bodyPr>
            <a:normAutofit/>
          </a:bodyPr>
          <a:lstStyle/>
          <a:p>
            <a:r>
              <a:rPr lang="en-GB" dirty="0"/>
              <a:t>School league tables were first introduced in 1992 and since then have gone through many iterations using different scoring systems to rank schools.</a:t>
            </a:r>
          </a:p>
          <a:p>
            <a:r>
              <a:rPr lang="en-GB" dirty="0"/>
              <a:t>The question of educational attainment and the factors that affect it is a complex one, studied by many different researchers and official organisations over the years; a quick google search asking the question: what factors contribute to success at school returns 384,000,000 results!</a:t>
            </a:r>
          </a:p>
          <a:p>
            <a:r>
              <a:rPr lang="en-GB" dirty="0"/>
              <a:t>School league tables are used in the UK as a measure of how well schools do in relation to the government base measure of attainment at ages 7, 11, 16 &amp; 18, Key stages (KS) 1, 2,4 &amp; 5. Most lay people look at them as a ranking system for schools with 'better' schools producing a majority of </a:t>
            </a:r>
            <a:r>
              <a:rPr lang="en-GB" dirty="0" err="1"/>
              <a:t>stuents</a:t>
            </a:r>
            <a:r>
              <a:rPr lang="en-GB" dirty="0"/>
              <a:t> who surpass whatever the measure of success is, be that 5 '</a:t>
            </a:r>
            <a:r>
              <a:rPr lang="en-GB" dirty="0" err="1"/>
              <a:t>good'GCSEs</a:t>
            </a:r>
            <a:r>
              <a:rPr lang="en-GB" dirty="0"/>
              <a:t> i.e. grade c or above, 3 'good' A levels, ditto, or now, a progress 8 score over 0.</a:t>
            </a:r>
          </a:p>
          <a:p>
            <a:endParaRPr lang="en-GB" dirty="0"/>
          </a:p>
        </p:txBody>
      </p:sp>
      <p:pic>
        <p:nvPicPr>
          <p:cNvPr id="4" name="Picture 2" descr="Image result for free pictures school students">
            <a:extLst>
              <a:ext uri="{FF2B5EF4-FFF2-40B4-BE49-F238E27FC236}">
                <a16:creationId xmlns:a16="http://schemas.microsoft.com/office/drawing/2014/main" id="{50F6DC5F-8682-4326-A7F5-21D4D980F51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19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4F1E-8A9B-4E5A-BE38-1C6229D57FBE}"/>
              </a:ext>
            </a:extLst>
          </p:cNvPr>
          <p:cNvSpPr>
            <a:spLocks noGrp="1"/>
          </p:cNvSpPr>
          <p:nvPr>
            <p:ph type="title"/>
          </p:nvPr>
        </p:nvSpPr>
        <p:spPr>
          <a:xfrm>
            <a:off x="677334" y="609600"/>
            <a:ext cx="8596668" cy="842038"/>
          </a:xfrm>
        </p:spPr>
        <p:txBody>
          <a:bodyPr/>
          <a:lstStyle/>
          <a:p>
            <a:r>
              <a:rPr lang="en-GB" dirty="0"/>
              <a:t>Introduction</a:t>
            </a:r>
          </a:p>
        </p:txBody>
      </p:sp>
      <p:sp>
        <p:nvSpPr>
          <p:cNvPr id="3" name="Content Placeholder 2">
            <a:extLst>
              <a:ext uri="{FF2B5EF4-FFF2-40B4-BE49-F238E27FC236}">
                <a16:creationId xmlns:a16="http://schemas.microsoft.com/office/drawing/2014/main" id="{DEE5A5E0-A913-4B04-B907-4195B2B98A84}"/>
              </a:ext>
            </a:extLst>
          </p:cNvPr>
          <p:cNvSpPr>
            <a:spLocks noGrp="1"/>
          </p:cNvSpPr>
          <p:nvPr>
            <p:ph idx="1"/>
          </p:nvPr>
        </p:nvSpPr>
        <p:spPr>
          <a:xfrm>
            <a:off x="677334" y="1681827"/>
            <a:ext cx="8596668" cy="3880773"/>
          </a:xfrm>
        </p:spPr>
        <p:txBody>
          <a:bodyPr/>
          <a:lstStyle/>
          <a:p>
            <a:r>
              <a:rPr lang="en-GB" sz="2000" b="1" dirty="0"/>
              <a:t>Background</a:t>
            </a:r>
          </a:p>
          <a:p>
            <a:pPr marL="685800" lvl="1"/>
            <a:r>
              <a:rPr lang="en-GB" sz="1800" dirty="0"/>
              <a:t>In 2013 </a:t>
            </a:r>
            <a:r>
              <a:rPr lang="en-GB" sz="1800" i="1" dirty="0"/>
              <a:t>Progress 8 (P8)</a:t>
            </a:r>
            <a:r>
              <a:rPr lang="en-GB" sz="1800" dirty="0"/>
              <a:t> introduced across England by the Department for Education</a:t>
            </a:r>
          </a:p>
          <a:p>
            <a:pPr marL="685800" lvl="1"/>
            <a:r>
              <a:rPr lang="en-GB" sz="1800" dirty="0"/>
              <a:t>What is progress 8? National z scoring system of exam results.</a:t>
            </a:r>
          </a:p>
          <a:p>
            <a:pPr marL="800100" lvl="2" indent="0">
              <a:buNone/>
            </a:pPr>
            <a:r>
              <a:rPr lang="en-GB" sz="1800" dirty="0"/>
              <a:t>(z score, standardised scoring based on mean)</a:t>
            </a:r>
          </a:p>
          <a:p>
            <a:pPr marL="0" indent="0">
              <a:buNone/>
            </a:pPr>
            <a:r>
              <a:rPr lang="en-GB" dirty="0"/>
              <a:t>The P8 score is made up of the following components:</a:t>
            </a:r>
          </a:p>
          <a:p>
            <a:pPr marL="400050" lvl="1" indent="0">
              <a:buNone/>
            </a:pPr>
            <a:endParaRPr lang="en-GB" dirty="0"/>
          </a:p>
        </p:txBody>
      </p:sp>
      <p:pic>
        <p:nvPicPr>
          <p:cNvPr id="5" name="Picture 4">
            <a:extLst>
              <a:ext uri="{FF2B5EF4-FFF2-40B4-BE49-F238E27FC236}">
                <a16:creationId xmlns:a16="http://schemas.microsoft.com/office/drawing/2014/main" id="{55733ADD-F8BE-41A3-8D55-1B326AF4F222}"/>
              </a:ext>
            </a:extLst>
          </p:cNvPr>
          <p:cNvPicPr>
            <a:picLocks noChangeAspect="1"/>
          </p:cNvPicPr>
          <p:nvPr/>
        </p:nvPicPr>
        <p:blipFill>
          <a:blip r:embed="rId3"/>
          <a:stretch>
            <a:fillRect/>
          </a:stretch>
        </p:blipFill>
        <p:spPr>
          <a:xfrm>
            <a:off x="1606060" y="4086406"/>
            <a:ext cx="4390292" cy="1706383"/>
          </a:xfrm>
          <a:prstGeom prst="rect">
            <a:avLst/>
          </a:prstGeom>
        </p:spPr>
      </p:pic>
      <p:sp>
        <p:nvSpPr>
          <p:cNvPr id="6" name="TextBox 5">
            <a:extLst>
              <a:ext uri="{FF2B5EF4-FFF2-40B4-BE49-F238E27FC236}">
                <a16:creationId xmlns:a16="http://schemas.microsoft.com/office/drawing/2014/main" id="{A14A3D67-1E73-4E6A-B36F-EE17D0EA262C}"/>
              </a:ext>
            </a:extLst>
          </p:cNvPr>
          <p:cNvSpPr txBox="1"/>
          <p:nvPr/>
        </p:nvSpPr>
        <p:spPr>
          <a:xfrm>
            <a:off x="7193682" y="3622213"/>
            <a:ext cx="2479430" cy="2862322"/>
          </a:xfrm>
          <a:prstGeom prst="rect">
            <a:avLst/>
          </a:prstGeom>
          <a:noFill/>
          <a:ln>
            <a:solidFill>
              <a:schemeClr val="accent1"/>
            </a:solidFill>
          </a:ln>
        </p:spPr>
        <p:txBody>
          <a:bodyPr wrap="square" rtlCol="0">
            <a:spAutoFit/>
          </a:bodyPr>
          <a:lstStyle/>
          <a:p>
            <a:r>
              <a:rPr lang="en-GB" b="1" dirty="0">
                <a:solidFill>
                  <a:schemeClr val="tx1">
                    <a:lumMod val="75000"/>
                    <a:lumOff val="25000"/>
                  </a:schemeClr>
                </a:solidFill>
              </a:rPr>
              <a:t>Issues</a:t>
            </a:r>
            <a:r>
              <a:rPr lang="en-GB" dirty="0">
                <a:solidFill>
                  <a:schemeClr val="tx1">
                    <a:lumMod val="75000"/>
                    <a:lumOff val="25000"/>
                  </a:schemeClr>
                </a:solidFill>
              </a:rPr>
              <a:t>:</a:t>
            </a:r>
          </a:p>
          <a:p>
            <a:endParaRPr lang="en-GB" dirty="0">
              <a:solidFill>
                <a:schemeClr val="tx1">
                  <a:lumMod val="75000"/>
                  <a:lumOff val="25000"/>
                </a:schemeClr>
              </a:solidFill>
            </a:endParaRPr>
          </a:p>
          <a:p>
            <a:r>
              <a:rPr lang="en-GB" b="1" u="sng" dirty="0">
                <a:solidFill>
                  <a:schemeClr val="tx1">
                    <a:lumMod val="75000"/>
                    <a:lumOff val="25000"/>
                  </a:schemeClr>
                </a:solidFill>
              </a:rPr>
              <a:t>Fairness</a:t>
            </a:r>
            <a:r>
              <a:rPr lang="en-GB" dirty="0">
                <a:solidFill>
                  <a:schemeClr val="tx1">
                    <a:lumMod val="75000"/>
                    <a:lumOff val="25000"/>
                  </a:schemeClr>
                </a:solidFill>
              </a:rPr>
              <a:t>: P8 taken across </a:t>
            </a:r>
            <a:r>
              <a:rPr lang="en-GB" i="1" dirty="0">
                <a:solidFill>
                  <a:schemeClr val="tx1">
                    <a:lumMod val="75000"/>
                    <a:lumOff val="25000"/>
                  </a:schemeClr>
                </a:solidFill>
              </a:rPr>
              <a:t>All</a:t>
            </a:r>
            <a:r>
              <a:rPr lang="en-GB" dirty="0">
                <a:solidFill>
                  <a:schemeClr val="tx1">
                    <a:lumMod val="75000"/>
                    <a:lumOff val="25000"/>
                  </a:schemeClr>
                </a:solidFill>
              </a:rPr>
              <a:t> students regardless of background.</a:t>
            </a:r>
          </a:p>
          <a:p>
            <a:r>
              <a:rPr lang="en-GB" b="1" u="sng" dirty="0">
                <a:solidFill>
                  <a:schemeClr val="tx1">
                    <a:lumMod val="75000"/>
                    <a:lumOff val="25000"/>
                  </a:schemeClr>
                </a:solidFill>
              </a:rPr>
              <a:t>Value Added by School</a:t>
            </a:r>
            <a:r>
              <a:rPr lang="en-GB" dirty="0">
                <a:solidFill>
                  <a:schemeClr val="tx1">
                    <a:lumMod val="75000"/>
                    <a:lumOff val="25000"/>
                  </a:schemeClr>
                </a:solidFill>
              </a:rPr>
              <a:t>: is there a simple way to present/measure this?</a:t>
            </a:r>
          </a:p>
        </p:txBody>
      </p:sp>
      <p:pic>
        <p:nvPicPr>
          <p:cNvPr id="9" name="Picture 2" descr="Image result for free pictures school students">
            <a:extLst>
              <a:ext uri="{FF2B5EF4-FFF2-40B4-BE49-F238E27FC236}">
                <a16:creationId xmlns:a16="http://schemas.microsoft.com/office/drawing/2014/main" id="{55A520C7-BA58-419A-9BEB-59CAC0F3828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29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33F4CC-80F9-4DEE-A6AF-2C69CC3C9661}"/>
              </a:ext>
            </a:extLst>
          </p:cNvPr>
          <p:cNvSpPr>
            <a:spLocks noGrp="1"/>
          </p:cNvSpPr>
          <p:nvPr>
            <p:ph type="title"/>
          </p:nvPr>
        </p:nvSpPr>
        <p:spPr/>
        <p:txBody>
          <a:bodyPr/>
          <a:lstStyle/>
          <a:p>
            <a:r>
              <a:rPr lang="en-GB" dirty="0"/>
              <a:t>Hypothesis</a:t>
            </a:r>
          </a:p>
        </p:txBody>
      </p:sp>
      <p:sp>
        <p:nvSpPr>
          <p:cNvPr id="5" name="Content Placeholder 4">
            <a:extLst>
              <a:ext uri="{FF2B5EF4-FFF2-40B4-BE49-F238E27FC236}">
                <a16:creationId xmlns:a16="http://schemas.microsoft.com/office/drawing/2014/main" id="{83D05018-E741-4B30-B400-6C8A7D64FDA5}"/>
              </a:ext>
            </a:extLst>
          </p:cNvPr>
          <p:cNvSpPr>
            <a:spLocks noGrp="1"/>
          </p:cNvSpPr>
          <p:nvPr>
            <p:ph sz="half" idx="1"/>
          </p:nvPr>
        </p:nvSpPr>
        <p:spPr>
          <a:xfrm>
            <a:off x="677334" y="1449389"/>
            <a:ext cx="4184035" cy="2266268"/>
          </a:xfrm>
        </p:spPr>
        <p:txBody>
          <a:bodyPr/>
          <a:lstStyle/>
          <a:p>
            <a:r>
              <a:rPr lang="en-GB" b="1" dirty="0"/>
              <a:t>Null Hypothesis</a:t>
            </a:r>
          </a:p>
          <a:p>
            <a:pPr marL="0" indent="0">
              <a:buNone/>
            </a:pPr>
            <a:endParaRPr lang="en-GB" dirty="0"/>
          </a:p>
          <a:p>
            <a:pPr marL="0" indent="0">
              <a:buNone/>
            </a:pPr>
            <a:r>
              <a:rPr lang="en-GB" i="1" dirty="0"/>
              <a:t>A pupil receiving free school meals, an indicator of 'disadvantage', is just as likely as a pupil not receiving free school meals to achieve the KS4 benchmark.</a:t>
            </a:r>
          </a:p>
        </p:txBody>
      </p:sp>
      <p:sp>
        <p:nvSpPr>
          <p:cNvPr id="6" name="Content Placeholder 5">
            <a:extLst>
              <a:ext uri="{FF2B5EF4-FFF2-40B4-BE49-F238E27FC236}">
                <a16:creationId xmlns:a16="http://schemas.microsoft.com/office/drawing/2014/main" id="{4DDEB5F1-935D-4585-A030-F1F72EB11C0C}"/>
              </a:ext>
            </a:extLst>
          </p:cNvPr>
          <p:cNvSpPr>
            <a:spLocks noGrp="1"/>
          </p:cNvSpPr>
          <p:nvPr>
            <p:ph sz="half" idx="2"/>
          </p:nvPr>
        </p:nvSpPr>
        <p:spPr>
          <a:xfrm>
            <a:off x="5089968" y="1270001"/>
            <a:ext cx="4184034" cy="2590800"/>
          </a:xfrm>
        </p:spPr>
        <p:txBody>
          <a:bodyPr/>
          <a:lstStyle/>
          <a:p>
            <a:r>
              <a:rPr lang="en-GB" b="1" dirty="0"/>
              <a:t>Alternative Hypothesis</a:t>
            </a:r>
          </a:p>
          <a:p>
            <a:endParaRPr lang="en-GB" dirty="0"/>
          </a:p>
          <a:p>
            <a:r>
              <a:rPr lang="en-GB" i="1" dirty="0"/>
              <a:t>A pupil receiving free school meals, an indicator of 'disadvantage’, chances of reaching the KS4 benchmark will be affected by factors including the intake profile of their school.</a:t>
            </a:r>
          </a:p>
        </p:txBody>
      </p:sp>
      <p:pic>
        <p:nvPicPr>
          <p:cNvPr id="7" name="Picture 2" descr="Image result for free pictures school students">
            <a:extLst>
              <a:ext uri="{FF2B5EF4-FFF2-40B4-BE49-F238E27FC236}">
                <a16:creationId xmlns:a16="http://schemas.microsoft.com/office/drawing/2014/main" id="{F01C9FCC-79EF-44B2-8318-4B106CBFF09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D95B9F-1730-4F35-AD85-3A1E89318E67}"/>
              </a:ext>
            </a:extLst>
          </p:cNvPr>
          <p:cNvSpPr txBox="1"/>
          <p:nvPr/>
        </p:nvSpPr>
        <p:spPr>
          <a:xfrm>
            <a:off x="797659" y="4093781"/>
            <a:ext cx="8476343" cy="923330"/>
          </a:xfrm>
          <a:prstGeom prst="rect">
            <a:avLst/>
          </a:prstGeom>
          <a:noFill/>
        </p:spPr>
        <p:txBody>
          <a:bodyPr wrap="square" rtlCol="0">
            <a:spAutoFit/>
          </a:bodyPr>
          <a:lstStyle/>
          <a:p>
            <a:r>
              <a:rPr lang="en-GB" b="1" dirty="0"/>
              <a:t>Project Aim</a:t>
            </a:r>
            <a:r>
              <a:rPr lang="en-GB" dirty="0"/>
              <a:t>: to group public schools by educational attainment at KS2 and form a model that predicts the outcomes for progress 8 at KS4. Private or Independent schools will not be included in this analysis. </a:t>
            </a:r>
          </a:p>
        </p:txBody>
      </p:sp>
    </p:spTree>
    <p:extLst>
      <p:ext uri="{BB962C8B-B14F-4D97-AF65-F5344CB8AC3E}">
        <p14:creationId xmlns:p14="http://schemas.microsoft.com/office/powerpoint/2010/main" val="402821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free pictures school students">
            <a:extLst>
              <a:ext uri="{FF2B5EF4-FFF2-40B4-BE49-F238E27FC236}">
                <a16:creationId xmlns:a16="http://schemas.microsoft.com/office/drawing/2014/main" id="{D8B0D18D-429B-42C7-99B5-7057E8896D0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75FF29D3-4B97-404D-ACEC-42E667CCC8C1}"/>
              </a:ext>
            </a:extLst>
          </p:cNvPr>
          <p:cNvSpPr>
            <a:spLocks noGrp="1"/>
          </p:cNvSpPr>
          <p:nvPr>
            <p:ph type="title"/>
          </p:nvPr>
        </p:nvSpPr>
        <p:spPr>
          <a:xfrm>
            <a:off x="223287" y="254000"/>
            <a:ext cx="8596668" cy="1320800"/>
          </a:xfrm>
        </p:spPr>
        <p:txBody>
          <a:bodyPr/>
          <a:lstStyle/>
          <a:p>
            <a:r>
              <a:rPr lang="en-GB" dirty="0"/>
              <a:t>Sample Data Sets</a:t>
            </a:r>
          </a:p>
        </p:txBody>
      </p:sp>
      <p:pic>
        <p:nvPicPr>
          <p:cNvPr id="6" name="Picture 5">
            <a:extLst>
              <a:ext uri="{FF2B5EF4-FFF2-40B4-BE49-F238E27FC236}">
                <a16:creationId xmlns:a16="http://schemas.microsoft.com/office/drawing/2014/main" id="{9C70A994-2A1F-4FE0-AFF5-BED3C4989DB9}"/>
              </a:ext>
            </a:extLst>
          </p:cNvPr>
          <p:cNvPicPr>
            <a:picLocks noChangeAspect="1"/>
          </p:cNvPicPr>
          <p:nvPr/>
        </p:nvPicPr>
        <p:blipFill>
          <a:blip r:embed="rId5"/>
          <a:stretch>
            <a:fillRect/>
          </a:stretch>
        </p:blipFill>
        <p:spPr>
          <a:xfrm>
            <a:off x="357003" y="791620"/>
            <a:ext cx="8034567" cy="4927009"/>
          </a:xfrm>
          <a:prstGeom prst="rect">
            <a:avLst/>
          </a:prstGeom>
        </p:spPr>
      </p:pic>
      <p:sp>
        <p:nvSpPr>
          <p:cNvPr id="8" name="TextBox 7">
            <a:extLst>
              <a:ext uri="{FF2B5EF4-FFF2-40B4-BE49-F238E27FC236}">
                <a16:creationId xmlns:a16="http://schemas.microsoft.com/office/drawing/2014/main" id="{69D9E7C9-A7E2-4C65-8F59-855C39CB133D}"/>
              </a:ext>
            </a:extLst>
          </p:cNvPr>
          <p:cNvSpPr txBox="1"/>
          <p:nvPr/>
        </p:nvSpPr>
        <p:spPr>
          <a:xfrm>
            <a:off x="8819955" y="813983"/>
            <a:ext cx="1843314" cy="4549637"/>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64540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7711-E959-42AB-8EE2-9ABB86C69B0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0850FD77-2116-4DEA-B5F2-FE692718E1F1}"/>
              </a:ext>
            </a:extLst>
          </p:cNvPr>
          <p:cNvSpPr>
            <a:spLocks noGrp="1"/>
          </p:cNvSpPr>
          <p:nvPr>
            <p:ph sz="half" idx="1"/>
          </p:nvPr>
        </p:nvSpPr>
        <p:spPr>
          <a:xfrm>
            <a:off x="677334" y="1253445"/>
            <a:ext cx="4184035" cy="3880772"/>
          </a:xfrm>
        </p:spPr>
        <p:txBody>
          <a:bodyPr/>
          <a:lstStyle/>
          <a:p>
            <a:r>
              <a:rPr lang="en-GB" dirty="0"/>
              <a:t>For kS4 two datasets were used:</a:t>
            </a:r>
          </a:p>
          <a:p>
            <a:pPr lvl="1"/>
            <a:r>
              <a:rPr lang="en-GB" dirty="0"/>
              <a:t>KS4 outcome tables:</a:t>
            </a:r>
          </a:p>
          <a:p>
            <a:pPr marL="914400" lvl="2" indent="0">
              <a:buNone/>
            </a:pPr>
            <a:r>
              <a:rPr lang="en-GB" dirty="0"/>
              <a:t>372 features x 4017 rows</a:t>
            </a:r>
          </a:p>
          <a:p>
            <a:pPr lvl="1"/>
            <a:r>
              <a:rPr lang="en-GB" dirty="0"/>
              <a:t>School Census Data:</a:t>
            </a:r>
          </a:p>
          <a:p>
            <a:pPr marL="914400" lvl="2" indent="0">
              <a:buNone/>
            </a:pPr>
            <a:r>
              <a:rPr lang="en-GB" dirty="0"/>
              <a:t>21 features x 4017 rows</a:t>
            </a:r>
          </a:p>
          <a:p>
            <a:pPr marL="914400" lvl="2" indent="0">
              <a:buNone/>
            </a:pPr>
            <a:endParaRPr lang="en-GB" dirty="0"/>
          </a:p>
          <a:p>
            <a:pPr marL="114300" indent="0">
              <a:buNone/>
            </a:pPr>
            <a:r>
              <a:rPr lang="en-GB" dirty="0"/>
              <a:t> After cleansing the data left with:</a:t>
            </a:r>
          </a:p>
          <a:p>
            <a:pPr marL="514350" lvl="1" indent="0">
              <a:buNone/>
            </a:pPr>
            <a:r>
              <a:rPr lang="en-GB" b="1" dirty="0"/>
              <a:t>270 features x 3506 rows</a:t>
            </a:r>
          </a:p>
          <a:p>
            <a:pPr marL="114300" indent="0">
              <a:buNone/>
            </a:pPr>
            <a:r>
              <a:rPr lang="en-GB" dirty="0"/>
              <a:t>See correlation matrix </a:t>
            </a:r>
          </a:p>
        </p:txBody>
      </p:sp>
      <p:pic>
        <p:nvPicPr>
          <p:cNvPr id="8" name="Content Placeholder 7">
            <a:extLst>
              <a:ext uri="{FF2B5EF4-FFF2-40B4-BE49-F238E27FC236}">
                <a16:creationId xmlns:a16="http://schemas.microsoft.com/office/drawing/2014/main" id="{0C31AD3E-2C2C-432D-BAAC-C4E135E91F57}"/>
              </a:ext>
            </a:extLst>
          </p:cNvPr>
          <p:cNvPicPr>
            <a:picLocks noGrp="1" noChangeAspect="1"/>
          </p:cNvPicPr>
          <p:nvPr>
            <p:ph sz="half" idx="2"/>
          </p:nvPr>
        </p:nvPicPr>
        <p:blipFill>
          <a:blip r:embed="rId3"/>
          <a:stretch>
            <a:fillRect/>
          </a:stretch>
        </p:blipFill>
        <p:spPr>
          <a:xfrm>
            <a:off x="5558189" y="1223555"/>
            <a:ext cx="3881437" cy="3881437"/>
          </a:xfrm>
        </p:spPr>
      </p:pic>
      <p:sp>
        <p:nvSpPr>
          <p:cNvPr id="6" name="TextBox 5">
            <a:extLst>
              <a:ext uri="{FF2B5EF4-FFF2-40B4-BE49-F238E27FC236}">
                <a16:creationId xmlns:a16="http://schemas.microsoft.com/office/drawing/2014/main" id="{72B1837B-B1D2-4F13-94B7-F164CD584360}"/>
              </a:ext>
            </a:extLst>
          </p:cNvPr>
          <p:cNvSpPr txBox="1"/>
          <p:nvPr/>
        </p:nvSpPr>
        <p:spPr>
          <a:xfrm>
            <a:off x="5799938" y="1039783"/>
            <a:ext cx="3556876" cy="367544"/>
          </a:xfrm>
          <a:prstGeom prst="rect">
            <a:avLst/>
          </a:prstGeom>
          <a:noFill/>
        </p:spPr>
        <p:txBody>
          <a:bodyPr wrap="square" rtlCol="0">
            <a:spAutoFit/>
          </a:bodyPr>
          <a:lstStyle/>
          <a:p>
            <a:r>
              <a:rPr lang="en-GB" b="1" dirty="0"/>
              <a:t>Correlation Matrix</a:t>
            </a:r>
            <a:r>
              <a:rPr lang="en-GB" dirty="0"/>
              <a:t>:</a:t>
            </a:r>
          </a:p>
        </p:txBody>
      </p:sp>
      <p:cxnSp>
        <p:nvCxnSpPr>
          <p:cNvPr id="9" name="Straight Arrow Connector 8">
            <a:extLst>
              <a:ext uri="{FF2B5EF4-FFF2-40B4-BE49-F238E27FC236}">
                <a16:creationId xmlns:a16="http://schemas.microsoft.com/office/drawing/2014/main" id="{71C71618-E69C-4B1B-B3D9-41B94920153A}"/>
              </a:ext>
            </a:extLst>
          </p:cNvPr>
          <p:cNvCxnSpPr/>
          <p:nvPr/>
        </p:nvCxnSpPr>
        <p:spPr>
          <a:xfrm>
            <a:off x="3552092" y="5292969"/>
            <a:ext cx="14235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 name="Picture 2" descr="Image result for free pictures school students">
            <a:extLst>
              <a:ext uri="{FF2B5EF4-FFF2-40B4-BE49-F238E27FC236}">
                <a16:creationId xmlns:a16="http://schemas.microsoft.com/office/drawing/2014/main" id="{EE967964-D032-4208-971B-4C79A402CB2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03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9E88-489C-4AAD-8A8A-4B5A4D93CB7E}"/>
              </a:ext>
            </a:extLst>
          </p:cNvPr>
          <p:cNvSpPr>
            <a:spLocks noGrp="1"/>
          </p:cNvSpPr>
          <p:nvPr>
            <p:ph type="title"/>
          </p:nvPr>
        </p:nvSpPr>
        <p:spPr/>
        <p:txBody>
          <a:bodyPr/>
          <a:lstStyle/>
          <a:p>
            <a:r>
              <a:rPr lang="en-GB" dirty="0"/>
              <a:t>Initial Modelling - Test Null Hypotheses</a:t>
            </a:r>
          </a:p>
        </p:txBody>
      </p:sp>
      <p:sp>
        <p:nvSpPr>
          <p:cNvPr id="3" name="Content Placeholder 2">
            <a:extLst>
              <a:ext uri="{FF2B5EF4-FFF2-40B4-BE49-F238E27FC236}">
                <a16:creationId xmlns:a16="http://schemas.microsoft.com/office/drawing/2014/main" id="{9657135B-A151-41F7-8BDA-B1E3395DED4F}"/>
              </a:ext>
            </a:extLst>
          </p:cNvPr>
          <p:cNvSpPr>
            <a:spLocks noGrp="1"/>
          </p:cNvSpPr>
          <p:nvPr>
            <p:ph sz="half" idx="1"/>
          </p:nvPr>
        </p:nvSpPr>
        <p:spPr>
          <a:xfrm>
            <a:off x="625383" y="1474602"/>
            <a:ext cx="4184035" cy="3880772"/>
          </a:xfrm>
        </p:spPr>
        <p:txBody>
          <a:bodyPr>
            <a:normAutofit lnSpcReduction="10000"/>
          </a:bodyPr>
          <a:lstStyle/>
          <a:p>
            <a:r>
              <a:rPr lang="en-GB" dirty="0"/>
              <a:t>Null Hypothesis – there is no difference in disadvantaged v non-disadvantaged pupils P8 score.</a:t>
            </a:r>
          </a:p>
          <a:p>
            <a:r>
              <a:rPr lang="en-GB" dirty="0"/>
              <a:t>Test – what is the distribution of P8 scores for disadvantaged v non disadvantaged pupils.</a:t>
            </a:r>
          </a:p>
          <a:p>
            <a:pPr lvl="1"/>
            <a:r>
              <a:rPr lang="en-GB" dirty="0"/>
              <a:t>Use indicator function:</a:t>
            </a:r>
          </a:p>
          <a:p>
            <a:pPr lvl="1"/>
            <a:r>
              <a:rPr lang="en-GB" dirty="0"/>
              <a:t>1: P8</a:t>
            </a:r>
            <a:r>
              <a:rPr lang="en-GB" baseline="-25000" dirty="0"/>
              <a:t>a</a:t>
            </a:r>
            <a:r>
              <a:rPr lang="en-GB" dirty="0"/>
              <a:t>&gt;P8</a:t>
            </a:r>
            <a:r>
              <a:rPr lang="en-GB" baseline="-25000" dirty="0"/>
              <a:t>b</a:t>
            </a:r>
          </a:p>
          <a:p>
            <a:pPr lvl="1"/>
            <a:r>
              <a:rPr lang="en-GB" dirty="0"/>
              <a:t>0: otherwise i.e. P8</a:t>
            </a:r>
            <a:r>
              <a:rPr lang="en-GB" baseline="-25000" dirty="0"/>
              <a:t>a</a:t>
            </a:r>
            <a:r>
              <a:rPr lang="en-GB" dirty="0"/>
              <a:t>&lt;P8</a:t>
            </a:r>
            <a:r>
              <a:rPr lang="en-GB" baseline="-25000" dirty="0"/>
              <a:t>b</a:t>
            </a:r>
            <a:endParaRPr lang="en-GB" dirty="0"/>
          </a:p>
          <a:p>
            <a:pPr marL="57150" indent="0">
              <a:buNone/>
            </a:pPr>
            <a:r>
              <a:rPr lang="en-GB" sz="1500" dirty="0"/>
              <a:t>D = disadvantaged,</a:t>
            </a:r>
          </a:p>
          <a:p>
            <a:pPr marL="57150" indent="0">
              <a:buNone/>
            </a:pPr>
            <a:r>
              <a:rPr lang="en-GB" sz="1500" dirty="0"/>
              <a:t>ND = non disadvantaged</a:t>
            </a:r>
          </a:p>
          <a:p>
            <a:pPr marL="57150" indent="0">
              <a:buNone/>
            </a:pPr>
            <a:r>
              <a:rPr lang="en-GB" sz="1500" dirty="0"/>
              <a:t>O = overall</a:t>
            </a:r>
          </a:p>
        </p:txBody>
      </p:sp>
      <p:pic>
        <p:nvPicPr>
          <p:cNvPr id="7" name="Picture 2" descr="Image result for free pictures school students">
            <a:extLst>
              <a:ext uri="{FF2B5EF4-FFF2-40B4-BE49-F238E27FC236}">
                <a16:creationId xmlns:a16="http://schemas.microsoft.com/office/drawing/2014/main" id="{4A65FAEF-5971-4DE1-A2D3-52B44D7F002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EA66A8E-092E-4DF2-B4AB-EC915723464E}"/>
              </a:ext>
            </a:extLst>
          </p:cNvPr>
          <p:cNvPicPr>
            <a:picLocks noChangeAspect="1"/>
          </p:cNvPicPr>
          <p:nvPr/>
        </p:nvPicPr>
        <p:blipFill>
          <a:blip r:embed="rId5"/>
          <a:stretch>
            <a:fillRect/>
          </a:stretch>
        </p:blipFill>
        <p:spPr>
          <a:xfrm>
            <a:off x="6968580" y="1842792"/>
            <a:ext cx="1961386" cy="1572197"/>
          </a:xfrm>
          <a:prstGeom prst="rect">
            <a:avLst/>
          </a:prstGeom>
        </p:spPr>
      </p:pic>
      <p:pic>
        <p:nvPicPr>
          <p:cNvPr id="9" name="Picture 8">
            <a:extLst>
              <a:ext uri="{FF2B5EF4-FFF2-40B4-BE49-F238E27FC236}">
                <a16:creationId xmlns:a16="http://schemas.microsoft.com/office/drawing/2014/main" id="{418083D6-BC7E-4EE9-BDF1-8A474C2741A2}"/>
              </a:ext>
            </a:extLst>
          </p:cNvPr>
          <p:cNvPicPr>
            <a:picLocks noChangeAspect="1"/>
          </p:cNvPicPr>
          <p:nvPr/>
        </p:nvPicPr>
        <p:blipFill>
          <a:blip r:embed="rId6"/>
          <a:stretch>
            <a:fillRect/>
          </a:stretch>
        </p:blipFill>
        <p:spPr>
          <a:xfrm>
            <a:off x="4745930" y="1958989"/>
            <a:ext cx="2108350" cy="1456000"/>
          </a:xfrm>
          <a:prstGeom prst="rect">
            <a:avLst/>
          </a:prstGeom>
        </p:spPr>
      </p:pic>
      <p:pic>
        <p:nvPicPr>
          <p:cNvPr id="10" name="Picture 9">
            <a:extLst>
              <a:ext uri="{FF2B5EF4-FFF2-40B4-BE49-F238E27FC236}">
                <a16:creationId xmlns:a16="http://schemas.microsoft.com/office/drawing/2014/main" id="{926494A1-D2E5-4C3C-8276-ACD2EE5F4064}"/>
              </a:ext>
            </a:extLst>
          </p:cNvPr>
          <p:cNvPicPr>
            <a:picLocks noChangeAspect="1"/>
          </p:cNvPicPr>
          <p:nvPr/>
        </p:nvPicPr>
        <p:blipFill>
          <a:blip r:embed="rId7"/>
          <a:stretch>
            <a:fillRect/>
          </a:stretch>
        </p:blipFill>
        <p:spPr>
          <a:xfrm>
            <a:off x="4779566" y="4152900"/>
            <a:ext cx="2003505" cy="1409700"/>
          </a:xfrm>
          <a:prstGeom prst="rect">
            <a:avLst/>
          </a:prstGeom>
        </p:spPr>
      </p:pic>
      <p:sp>
        <p:nvSpPr>
          <p:cNvPr id="13" name="TextBox 12">
            <a:extLst>
              <a:ext uri="{FF2B5EF4-FFF2-40B4-BE49-F238E27FC236}">
                <a16:creationId xmlns:a16="http://schemas.microsoft.com/office/drawing/2014/main" id="{28AFFC95-8109-4933-A8F2-B61A3922DCBB}"/>
              </a:ext>
            </a:extLst>
          </p:cNvPr>
          <p:cNvSpPr txBox="1"/>
          <p:nvPr/>
        </p:nvSpPr>
        <p:spPr>
          <a:xfrm>
            <a:off x="4975668" y="3414989"/>
            <a:ext cx="1586687" cy="276999"/>
          </a:xfrm>
          <a:prstGeom prst="rect">
            <a:avLst/>
          </a:prstGeom>
          <a:noFill/>
        </p:spPr>
        <p:txBody>
          <a:bodyPr wrap="square" rtlCol="0">
            <a:spAutoFit/>
          </a:bodyPr>
          <a:lstStyle/>
          <a:p>
            <a:r>
              <a:rPr lang="en-GB" sz="1200" dirty="0"/>
              <a:t>a= P8 ND, b = P8 D</a:t>
            </a:r>
          </a:p>
        </p:txBody>
      </p:sp>
      <p:sp>
        <p:nvSpPr>
          <p:cNvPr id="14" name="TextBox 13">
            <a:extLst>
              <a:ext uri="{FF2B5EF4-FFF2-40B4-BE49-F238E27FC236}">
                <a16:creationId xmlns:a16="http://schemas.microsoft.com/office/drawing/2014/main" id="{BAB9757F-882A-47DD-92B2-1D04A70229DD}"/>
              </a:ext>
            </a:extLst>
          </p:cNvPr>
          <p:cNvSpPr txBox="1"/>
          <p:nvPr/>
        </p:nvSpPr>
        <p:spPr>
          <a:xfrm>
            <a:off x="7248968" y="3414988"/>
            <a:ext cx="1586687" cy="276999"/>
          </a:xfrm>
          <a:prstGeom prst="rect">
            <a:avLst/>
          </a:prstGeom>
          <a:noFill/>
        </p:spPr>
        <p:txBody>
          <a:bodyPr wrap="square" rtlCol="0">
            <a:spAutoFit/>
          </a:bodyPr>
          <a:lstStyle/>
          <a:p>
            <a:r>
              <a:rPr lang="en-GB" sz="1200" dirty="0"/>
              <a:t>a= P8 O, b = P8 D</a:t>
            </a:r>
          </a:p>
        </p:txBody>
      </p:sp>
      <p:sp>
        <p:nvSpPr>
          <p:cNvPr id="15" name="TextBox 14">
            <a:extLst>
              <a:ext uri="{FF2B5EF4-FFF2-40B4-BE49-F238E27FC236}">
                <a16:creationId xmlns:a16="http://schemas.microsoft.com/office/drawing/2014/main" id="{BB573B4D-F32E-4F2B-B9EE-0FA8BDC6D408}"/>
              </a:ext>
            </a:extLst>
          </p:cNvPr>
          <p:cNvSpPr txBox="1"/>
          <p:nvPr/>
        </p:nvSpPr>
        <p:spPr>
          <a:xfrm>
            <a:off x="5078684" y="5633650"/>
            <a:ext cx="1586687" cy="276999"/>
          </a:xfrm>
          <a:prstGeom prst="rect">
            <a:avLst/>
          </a:prstGeom>
          <a:noFill/>
        </p:spPr>
        <p:txBody>
          <a:bodyPr wrap="square" rtlCol="0">
            <a:spAutoFit/>
          </a:bodyPr>
          <a:lstStyle/>
          <a:p>
            <a:r>
              <a:rPr lang="en-GB" sz="1200" dirty="0"/>
              <a:t>a= P8 O, b = P8 ND</a:t>
            </a:r>
          </a:p>
        </p:txBody>
      </p:sp>
      <p:sp>
        <p:nvSpPr>
          <p:cNvPr id="16" name="TextBox 15">
            <a:extLst>
              <a:ext uri="{FF2B5EF4-FFF2-40B4-BE49-F238E27FC236}">
                <a16:creationId xmlns:a16="http://schemas.microsoft.com/office/drawing/2014/main" id="{EA1D94E3-0896-40C0-9D8C-37EF64C8D255}"/>
              </a:ext>
            </a:extLst>
          </p:cNvPr>
          <p:cNvSpPr txBox="1"/>
          <p:nvPr/>
        </p:nvSpPr>
        <p:spPr>
          <a:xfrm>
            <a:off x="7248968" y="4711700"/>
            <a:ext cx="3393632" cy="64633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b="1" spc="300" dirty="0"/>
              <a:t>Null hypothesis can be rejected</a:t>
            </a:r>
            <a:r>
              <a:rPr lang="en-GB" dirty="0"/>
              <a:t>.</a:t>
            </a:r>
          </a:p>
        </p:txBody>
      </p:sp>
    </p:spTree>
    <p:extLst>
      <p:ext uri="{BB962C8B-B14F-4D97-AF65-F5344CB8AC3E}">
        <p14:creationId xmlns:p14="http://schemas.microsoft.com/office/powerpoint/2010/main" val="339932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6E2B-534D-4737-A3C5-8EA15B99AF4D}"/>
              </a:ext>
            </a:extLst>
          </p:cNvPr>
          <p:cNvSpPr>
            <a:spLocks noGrp="1"/>
          </p:cNvSpPr>
          <p:nvPr>
            <p:ph type="title"/>
          </p:nvPr>
        </p:nvSpPr>
        <p:spPr>
          <a:xfrm>
            <a:off x="677334" y="609600"/>
            <a:ext cx="8596668" cy="832338"/>
          </a:xfrm>
        </p:spPr>
        <p:txBody>
          <a:bodyPr/>
          <a:lstStyle/>
          <a:p>
            <a:r>
              <a:rPr lang="en-GB" dirty="0"/>
              <a:t>Initial Modelling – Feature Selection</a:t>
            </a:r>
          </a:p>
        </p:txBody>
      </p:sp>
      <p:sp>
        <p:nvSpPr>
          <p:cNvPr id="3" name="Content Placeholder 2">
            <a:extLst>
              <a:ext uri="{FF2B5EF4-FFF2-40B4-BE49-F238E27FC236}">
                <a16:creationId xmlns:a16="http://schemas.microsoft.com/office/drawing/2014/main" id="{0381FCFE-D945-493F-8BF0-22172CA29536}"/>
              </a:ext>
            </a:extLst>
          </p:cNvPr>
          <p:cNvSpPr>
            <a:spLocks noGrp="1"/>
          </p:cNvSpPr>
          <p:nvPr>
            <p:ph sz="half" idx="1"/>
          </p:nvPr>
        </p:nvSpPr>
        <p:spPr>
          <a:xfrm>
            <a:off x="677334" y="1600200"/>
            <a:ext cx="4184035" cy="4441161"/>
          </a:xfrm>
        </p:spPr>
        <p:txBody>
          <a:bodyPr/>
          <a:lstStyle/>
          <a:p>
            <a:r>
              <a:rPr lang="en-GB" dirty="0"/>
              <a:t>As large, complex data set with lots of correlation. Use random forest model to highlight key features.</a:t>
            </a:r>
          </a:p>
          <a:p>
            <a:r>
              <a:rPr lang="en-GB" dirty="0"/>
              <a:t>To drill down discard P8 component exams, confidence intervals &amp; text features.</a:t>
            </a:r>
          </a:p>
          <a:p>
            <a:r>
              <a:rPr lang="en-GB" dirty="0"/>
              <a:t>Add dummies for: type of school, religion of school, admission policy</a:t>
            </a:r>
          </a:p>
          <a:p>
            <a:r>
              <a:rPr lang="en-GB" dirty="0"/>
              <a:t>Output: key features for disadvantaged and non disadvantaged pupils.</a:t>
            </a:r>
          </a:p>
          <a:p>
            <a:pPr marL="0" indent="0">
              <a:buNone/>
            </a:pPr>
            <a:endParaRPr lang="en-GB" dirty="0"/>
          </a:p>
        </p:txBody>
      </p:sp>
      <p:pic>
        <p:nvPicPr>
          <p:cNvPr id="6" name="Picture 2" descr="Image result for free pictures school students">
            <a:extLst>
              <a:ext uri="{FF2B5EF4-FFF2-40B4-BE49-F238E27FC236}">
                <a16:creationId xmlns:a16="http://schemas.microsoft.com/office/drawing/2014/main" id="{4AA15842-3345-4885-85BD-8622910CAB9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5562600"/>
            <a:ext cx="3543300" cy="1295400"/>
          </a:xfrm>
          <a:prstGeom prst="rect">
            <a:avLst/>
          </a:prstGeom>
          <a:noFill/>
          <a:effectLst>
            <a:glow rad="127000">
              <a:schemeClr val="accent1">
                <a:alpha val="0"/>
              </a:schemeClr>
            </a:glow>
            <a:outerShdw blurRad="50800" dist="50800" dir="5400000" algn="ctr" rotWithShape="0">
              <a:srgbClr val="000000">
                <a:alpha val="2000"/>
              </a:srgbClr>
            </a:outerShdw>
          </a:effectLst>
          <a:extLst>
            <a:ext uri="{909E8E84-426E-40DD-AFC4-6F175D3DCCD1}">
              <a14:hiddenFill xmlns:a14="http://schemas.microsoft.com/office/drawing/2010/main">
                <a:solidFill>
                  <a:srgbClr val="FFFFFF"/>
                </a:solidFill>
              </a14:hiddenFill>
            </a:ext>
          </a:extLst>
        </p:spPr>
      </p:pic>
      <p:graphicFrame>
        <p:nvGraphicFramePr>
          <p:cNvPr id="8" name="Content Placeholder 7">
            <a:extLst>
              <a:ext uri="{FF2B5EF4-FFF2-40B4-BE49-F238E27FC236}">
                <a16:creationId xmlns:a16="http://schemas.microsoft.com/office/drawing/2014/main" id="{3C292C0D-DC7D-4C3D-ABAD-E1EC2DAFB0CF}"/>
              </a:ext>
            </a:extLst>
          </p:cNvPr>
          <p:cNvGraphicFramePr>
            <a:graphicFrameLocks noGrp="1"/>
          </p:cNvGraphicFramePr>
          <p:nvPr>
            <p:ph sz="half" idx="2"/>
            <p:extLst>
              <p:ext uri="{D42A27DB-BD31-4B8C-83A1-F6EECF244321}">
                <p14:modId xmlns:p14="http://schemas.microsoft.com/office/powerpoint/2010/main" val="1718388961"/>
              </p:ext>
            </p:extLst>
          </p:nvPr>
        </p:nvGraphicFramePr>
        <p:xfrm>
          <a:off x="5089525" y="2160588"/>
          <a:ext cx="2789766" cy="2961640"/>
        </p:xfrm>
        <a:graphic>
          <a:graphicData uri="http://schemas.openxmlformats.org/drawingml/2006/table">
            <a:tbl>
              <a:tblPr firstRow="1" bandRow="1">
                <a:tableStyleId>{5C22544A-7EE6-4342-B048-85BDC9FD1C3A}</a:tableStyleId>
              </a:tblPr>
              <a:tblGrid>
                <a:gridCol w="1394883">
                  <a:extLst>
                    <a:ext uri="{9D8B030D-6E8A-4147-A177-3AD203B41FA5}">
                      <a16:colId xmlns:a16="http://schemas.microsoft.com/office/drawing/2014/main" val="1444971615"/>
                    </a:ext>
                  </a:extLst>
                </a:gridCol>
                <a:gridCol w="1394883">
                  <a:extLst>
                    <a:ext uri="{9D8B030D-6E8A-4147-A177-3AD203B41FA5}">
                      <a16:colId xmlns:a16="http://schemas.microsoft.com/office/drawing/2014/main" val="362277039"/>
                    </a:ext>
                  </a:extLst>
                </a:gridCol>
              </a:tblGrid>
              <a:tr h="370840">
                <a:tc>
                  <a:txBody>
                    <a:bodyPr/>
                    <a:lstStyle/>
                    <a:p>
                      <a:r>
                        <a:rPr lang="en-GB" sz="1400" dirty="0"/>
                        <a:t>Disadvantaged</a:t>
                      </a:r>
                    </a:p>
                  </a:txBody>
                  <a:tcPr/>
                </a:tc>
                <a:tc>
                  <a:txBody>
                    <a:bodyPr/>
                    <a:lstStyle/>
                    <a:p>
                      <a:r>
                        <a:rPr lang="en-GB" sz="1400" dirty="0"/>
                        <a:t>Non-disadvantaged</a:t>
                      </a:r>
                    </a:p>
                  </a:txBody>
                  <a:tcPr/>
                </a:tc>
                <a:extLst>
                  <a:ext uri="{0D108BD9-81ED-4DB2-BD59-A6C34878D82A}">
                    <a16:rowId xmlns:a16="http://schemas.microsoft.com/office/drawing/2014/main" val="2266994846"/>
                  </a:ext>
                </a:extLst>
              </a:tr>
              <a:tr h="370840">
                <a:tc>
                  <a:txBody>
                    <a:bodyPr/>
                    <a:lstStyle/>
                    <a:p>
                      <a:r>
                        <a:rPr lang="en-GB" sz="1400" dirty="0"/>
                        <a:t>P8MEA_LO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P8MEA_AV</a:t>
                      </a:r>
                    </a:p>
                    <a:p>
                      <a:endParaRPr lang="en-GB" sz="1400" dirty="0"/>
                    </a:p>
                  </a:txBody>
                  <a:tcPr/>
                </a:tc>
                <a:extLst>
                  <a:ext uri="{0D108BD9-81ED-4DB2-BD59-A6C34878D82A}">
                    <a16:rowId xmlns:a16="http://schemas.microsoft.com/office/drawing/2014/main" val="2164520180"/>
                  </a:ext>
                </a:extLst>
              </a:tr>
              <a:tr h="370840">
                <a:tc>
                  <a:txBody>
                    <a:bodyPr/>
                    <a:lstStyle/>
                    <a:p>
                      <a:r>
                        <a:rPr lang="en-GB" sz="1400" dirty="0"/>
                        <a:t>P8MEA_GIRLS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P8MEA_BOYS</a:t>
                      </a:r>
                    </a:p>
                    <a:p>
                      <a:endParaRPr lang="en-GB" sz="1400" dirty="0"/>
                    </a:p>
                  </a:txBody>
                  <a:tcPr/>
                </a:tc>
                <a:extLst>
                  <a:ext uri="{0D108BD9-81ED-4DB2-BD59-A6C34878D82A}">
                    <a16:rowId xmlns:a16="http://schemas.microsoft.com/office/drawing/2014/main" val="4055200648"/>
                  </a:ext>
                </a:extLst>
              </a:tr>
              <a:tr h="370840">
                <a:tc>
                  <a:txBody>
                    <a:bodyPr/>
                    <a:lstStyle/>
                    <a:p>
                      <a:r>
                        <a:rPr lang="en-GB" sz="1400" dirty="0"/>
                        <a:t>P8MEA_BOYS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a:t>P8MEA_GIRLS</a:t>
                      </a:r>
                    </a:p>
                    <a:p>
                      <a:endParaRPr lang="en-GB" sz="1400" dirty="0"/>
                    </a:p>
                  </a:txBody>
                  <a:tcPr/>
                </a:tc>
                <a:extLst>
                  <a:ext uri="{0D108BD9-81ED-4DB2-BD59-A6C34878D82A}">
                    <a16:rowId xmlns:a16="http://schemas.microsoft.com/office/drawing/2014/main" val="221336735"/>
                  </a:ext>
                </a:extLst>
              </a:tr>
              <a:tr h="370840">
                <a:tc>
                  <a:txBody>
                    <a:bodyPr/>
                    <a:lstStyle/>
                    <a:p>
                      <a:r>
                        <a:rPr lang="en-GB" sz="1400" dirty="0"/>
                        <a:t>P8MEA_AV</a:t>
                      </a:r>
                    </a:p>
                  </a:txBody>
                  <a:tcPr/>
                </a:tc>
                <a:tc>
                  <a:txBody>
                    <a:bodyPr/>
                    <a:lstStyle/>
                    <a:p>
                      <a:r>
                        <a:rPr lang="en-GB" sz="1400" dirty="0"/>
                        <a:t>P8MEA_HI</a:t>
                      </a:r>
                    </a:p>
                  </a:txBody>
                  <a:tcPr/>
                </a:tc>
                <a:extLst>
                  <a:ext uri="{0D108BD9-81ED-4DB2-BD59-A6C34878D82A}">
                    <a16:rowId xmlns:a16="http://schemas.microsoft.com/office/drawing/2014/main" val="3956495525"/>
                  </a:ext>
                </a:extLst>
              </a:tr>
              <a:tr h="370840">
                <a:tc>
                  <a:txBody>
                    <a:bodyPr/>
                    <a:lstStyle/>
                    <a:p>
                      <a:r>
                        <a:rPr lang="en-GB" sz="1400" b="0" i="0" kern="1200" dirty="0">
                          <a:solidFill>
                            <a:schemeClr val="dk1"/>
                          </a:solidFill>
                          <a:effectLst/>
                          <a:latin typeface="+mn-lt"/>
                          <a:ea typeface="+mn-ea"/>
                          <a:cs typeface="+mn-cs"/>
                        </a:rPr>
                        <a:t>P8MEA_NFSM6CLA1A</a:t>
                      </a:r>
                      <a:endParaRPr lang="en-GB" sz="1400" dirty="0"/>
                    </a:p>
                  </a:txBody>
                  <a:tcPr/>
                </a:tc>
                <a:tc>
                  <a:txBody>
                    <a:bodyPr/>
                    <a:lstStyle/>
                    <a:p>
                      <a:r>
                        <a:rPr lang="en-GB" sz="1400" b="0" i="0" kern="1200" dirty="0">
                          <a:solidFill>
                            <a:schemeClr val="dk1"/>
                          </a:solidFill>
                          <a:effectLst/>
                          <a:latin typeface="+mn-lt"/>
                          <a:ea typeface="+mn-ea"/>
                          <a:cs typeface="+mn-cs"/>
                        </a:rPr>
                        <a:t>ATT8SCR_AV</a:t>
                      </a:r>
                      <a:endParaRPr lang="en-GB" sz="1400" dirty="0"/>
                    </a:p>
                  </a:txBody>
                  <a:tcPr/>
                </a:tc>
                <a:extLst>
                  <a:ext uri="{0D108BD9-81ED-4DB2-BD59-A6C34878D82A}">
                    <a16:rowId xmlns:a16="http://schemas.microsoft.com/office/drawing/2014/main" val="3096827788"/>
                  </a:ext>
                </a:extLst>
              </a:tr>
            </a:tbl>
          </a:graphicData>
        </a:graphic>
      </p:graphicFrame>
    </p:spTree>
    <p:extLst>
      <p:ext uri="{BB962C8B-B14F-4D97-AF65-F5344CB8AC3E}">
        <p14:creationId xmlns:p14="http://schemas.microsoft.com/office/powerpoint/2010/main" val="78028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898</TotalTime>
  <Words>2482</Words>
  <Application>Microsoft Office PowerPoint</Application>
  <PresentationFormat>Widescreen</PresentationFormat>
  <Paragraphs>564</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Helvetica Neue</vt:lpstr>
      <vt:lpstr>Trebuchet MS</vt:lpstr>
      <vt:lpstr>Wingdings 3</vt:lpstr>
      <vt:lpstr>Facet</vt:lpstr>
      <vt:lpstr>Modelling Performance at the end of Key Stage 4 (KS4) </vt:lpstr>
      <vt:lpstr>Contents</vt:lpstr>
      <vt:lpstr>Introduction</vt:lpstr>
      <vt:lpstr>Introduction</vt:lpstr>
      <vt:lpstr>Hypothesis</vt:lpstr>
      <vt:lpstr>Sample Data Sets</vt:lpstr>
      <vt:lpstr>Data</vt:lpstr>
      <vt:lpstr>Initial Modelling - Test Null Hypotheses</vt:lpstr>
      <vt:lpstr>Initial Modelling – Feature Selection</vt:lpstr>
      <vt:lpstr>Fit a Model: Logistic Regression</vt:lpstr>
      <vt:lpstr>Modelling Results- Baseline</vt:lpstr>
      <vt:lpstr>Model Testing Is this the best we can do?</vt:lpstr>
      <vt:lpstr>Model fitting &amp; Testing</vt:lpstr>
      <vt:lpstr>Results</vt:lpstr>
      <vt:lpstr> </vt:lpstr>
      <vt:lpstr>Questions? </vt:lpstr>
      <vt:lpstr>References:</vt:lpstr>
      <vt:lpstr>Appendix 1- Data Dictionary </vt:lpstr>
      <vt:lpstr>Appendix 1 - Data Dictionary</vt:lpstr>
      <vt:lpstr>Appendix 2 Model features</vt:lpstr>
      <vt:lpstr>Appendix 2 Odds ratios</vt:lpstr>
      <vt:lpstr>Appendix 2 Odds Ratios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Performance at the end of Key Stage 4 (KS4)</dc:title>
  <dc:creator>Traicey Dwyer</dc:creator>
  <cp:lastModifiedBy>Traicey Dwyer</cp:lastModifiedBy>
  <cp:revision>62</cp:revision>
  <dcterms:created xsi:type="dcterms:W3CDTF">2017-10-11T08:02:34Z</dcterms:created>
  <dcterms:modified xsi:type="dcterms:W3CDTF">2017-10-12T00:23:06Z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1411225716</vt:i4>
  </property>
  <property fmtid="{D5CDD505-2E9C-101B-9397-08002B2CF9AE}" pid="3" name="_NewReviewCycle">
    <vt:lpwstr/>
  </property>
  <property fmtid="{D5CDD505-2E9C-101B-9397-08002B2CF9AE}" pid="4" name="_EmailSubject">
    <vt:lpwstr>final presentation </vt:lpwstr>
  </property>
  <property fmtid="{D5CDD505-2E9C-101B-9397-08002B2CF9AE}" pid="5" name="_AuthorEmail">
    <vt:lpwstr>Traicey.Dwyer@ukexportfinance.gov.uk</vt:lpwstr>
  </property>
  <property fmtid="{D5CDD505-2E9C-101B-9397-08002B2CF9AE}" pid="6" name="_AuthorEmailDisplayName">
    <vt:lpwstr>Traicey Dwyer</vt:lpwstr>
  </property>
</Properties>
</file>