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eg"/><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ZUST.png" descr="ZUST.png"/>
          <p:cNvPicPr>
            <a:picLocks noChangeAspect="1"/>
          </p:cNvPicPr>
          <p:nvPr/>
        </p:nvPicPr>
        <p:blipFill>
          <a:blip r:embed="rId2">
            <a:extLst/>
          </a:blip>
          <a:stretch>
            <a:fillRect/>
          </a:stretch>
        </p:blipFill>
        <p:spPr>
          <a:xfrm>
            <a:off x="2372117" y="1212850"/>
            <a:ext cx="8260566" cy="1501922"/>
          </a:xfrm>
          <a:prstGeom prst="rect">
            <a:avLst/>
          </a:prstGeom>
          <a:ln w="12700">
            <a:miter lim="400000"/>
          </a:ln>
        </p:spPr>
      </p:pic>
      <p:sp>
        <p:nvSpPr>
          <p:cNvPr id="120" name="工程实习"/>
          <p:cNvSpPr txBox="1"/>
          <p:nvPr/>
        </p:nvSpPr>
        <p:spPr>
          <a:xfrm>
            <a:off x="4413250" y="3158489"/>
            <a:ext cx="4178301" cy="1112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000">
                <a:latin typeface="Heiti SC Medium"/>
                <a:ea typeface="Heiti SC Medium"/>
                <a:cs typeface="Heiti SC Medium"/>
                <a:sym typeface="Heiti SC Medium"/>
              </a:defRPr>
            </a:lvl1pPr>
          </a:lstStyle>
          <a:p>
            <a:pPr/>
            <a:r>
              <a:t>工程实习</a:t>
            </a:r>
          </a:p>
        </p:txBody>
      </p:sp>
      <p:sp>
        <p:nvSpPr>
          <p:cNvPr id="121" name="答辩"/>
          <p:cNvSpPr txBox="1"/>
          <p:nvPr/>
        </p:nvSpPr>
        <p:spPr>
          <a:xfrm>
            <a:off x="5937250" y="4817598"/>
            <a:ext cx="1130301" cy="6070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atin typeface="Heiti SC Medium"/>
                <a:ea typeface="Heiti SC Medium"/>
                <a:cs typeface="Heiti SC Medium"/>
                <a:sym typeface="Heiti SC Medium"/>
              </a:defRPr>
            </a:lvl1pPr>
          </a:lstStyle>
          <a:p>
            <a:pPr/>
            <a:r>
              <a:t>答辩</a:t>
            </a:r>
          </a:p>
        </p:txBody>
      </p:sp>
      <p:sp>
        <p:nvSpPr>
          <p:cNvPr id="122" name="软工142…"/>
          <p:cNvSpPr txBox="1"/>
          <p:nvPr/>
        </p:nvSpPr>
        <p:spPr>
          <a:xfrm>
            <a:off x="9492843" y="7067549"/>
            <a:ext cx="2331721"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3000">
                <a:latin typeface="蘋果儷細宋"/>
                <a:ea typeface="蘋果儷細宋"/>
                <a:cs typeface="蘋果儷細宋"/>
                <a:sym typeface="蘋果儷細宋"/>
              </a:defRPr>
            </a:pPr>
            <a:r>
              <a:t>软工142</a:t>
            </a:r>
          </a:p>
          <a:p>
            <a:pPr algn="l">
              <a:defRPr b="0" sz="3000">
                <a:latin typeface="蘋果儷細宋"/>
                <a:ea typeface="蘋果儷細宋"/>
                <a:cs typeface="蘋果儷細宋"/>
                <a:sym typeface="蘋果儷細宋"/>
              </a:defRPr>
            </a:pPr>
            <a:r>
              <a:t>沈列飞</a:t>
            </a:r>
          </a:p>
          <a:p>
            <a:pPr algn="l">
              <a:defRPr b="0" sz="3000">
                <a:latin typeface="蘋果儷細宋"/>
                <a:ea typeface="蘋果儷細宋"/>
                <a:cs typeface="蘋果儷細宋"/>
                <a:sym typeface="蘋果儷細宋"/>
              </a:defRPr>
            </a:pPr>
            <a:r>
              <a:t>2018年1月6日</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内容"/>
          <p:cNvSpPr txBox="1"/>
          <p:nvPr/>
        </p:nvSpPr>
        <p:spPr>
          <a:xfrm>
            <a:off x="5429249" y="529589"/>
            <a:ext cx="2146301" cy="1112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000">
                <a:latin typeface="Heiti SC Medium"/>
                <a:ea typeface="Heiti SC Medium"/>
                <a:cs typeface="Heiti SC Medium"/>
                <a:sym typeface="Heiti SC Medium"/>
              </a:defRPr>
            </a:lvl1pPr>
          </a:lstStyle>
          <a:p>
            <a:pPr/>
            <a:r>
              <a:t>内容</a:t>
            </a:r>
          </a:p>
        </p:txBody>
      </p:sp>
      <p:sp>
        <p:nvSpPr>
          <p:cNvPr id="125" name="1）关于实习概况…"/>
          <p:cNvSpPr txBox="1"/>
          <p:nvPr/>
        </p:nvSpPr>
        <p:spPr>
          <a:xfrm>
            <a:off x="1469580" y="2863214"/>
            <a:ext cx="3087625" cy="40271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3000">
                <a:latin typeface="Heiti SC Medium"/>
                <a:ea typeface="Heiti SC Medium"/>
                <a:cs typeface="Heiti SC Medium"/>
                <a:sym typeface="Heiti SC Medium"/>
              </a:defRPr>
            </a:pPr>
            <a:r>
              <a:t>1）关于实习概况</a:t>
            </a:r>
          </a:p>
          <a:p>
            <a:pPr algn="l">
              <a:defRPr b="0" sz="3000">
                <a:latin typeface="Heiti SC Medium"/>
                <a:ea typeface="Heiti SC Medium"/>
                <a:cs typeface="Heiti SC Medium"/>
                <a:sym typeface="Heiti SC Medium"/>
              </a:defRPr>
            </a:pPr>
          </a:p>
          <a:p>
            <a:pPr algn="l">
              <a:defRPr b="0" sz="3000">
                <a:latin typeface="Heiti SC Medium"/>
                <a:ea typeface="Heiti SC Medium"/>
                <a:cs typeface="Heiti SC Medium"/>
                <a:sym typeface="Heiti SC Medium"/>
              </a:defRPr>
            </a:pPr>
          </a:p>
          <a:p>
            <a:pPr algn="l">
              <a:defRPr b="0" sz="3000">
                <a:latin typeface="Heiti SC Medium"/>
                <a:ea typeface="Heiti SC Medium"/>
                <a:cs typeface="Heiti SC Medium"/>
                <a:sym typeface="Heiti SC Medium"/>
              </a:defRPr>
            </a:pPr>
            <a:r>
              <a:t>2）关于实习内容</a:t>
            </a:r>
          </a:p>
          <a:p>
            <a:pPr algn="l">
              <a:defRPr b="0" sz="3000">
                <a:latin typeface="Heiti SC Medium"/>
                <a:ea typeface="Heiti SC Medium"/>
                <a:cs typeface="Heiti SC Medium"/>
                <a:sym typeface="Heiti SC Medium"/>
              </a:defRPr>
            </a:pPr>
          </a:p>
          <a:p>
            <a:pPr algn="l">
              <a:defRPr b="0" sz="3000">
                <a:latin typeface="Heiti SC Medium"/>
                <a:ea typeface="Heiti SC Medium"/>
                <a:cs typeface="Heiti SC Medium"/>
                <a:sym typeface="Heiti SC Medium"/>
              </a:defRPr>
            </a:pPr>
          </a:p>
          <a:p>
            <a:pPr algn="l">
              <a:defRPr b="0" sz="3000">
                <a:latin typeface="Heiti SC Medium"/>
                <a:ea typeface="Heiti SC Medium"/>
                <a:cs typeface="Heiti SC Medium"/>
                <a:sym typeface="Heiti SC Medium"/>
              </a:defRPr>
            </a:pPr>
            <a:r>
              <a:t>3）关于实习感悟</a:t>
            </a:r>
          </a:p>
          <a:p>
            <a:pPr algn="l">
              <a:defRPr b="0" sz="3000">
                <a:latin typeface="Heiti SC Medium"/>
                <a:ea typeface="Heiti SC Medium"/>
                <a:cs typeface="Heiti SC Medium"/>
                <a:sym typeface="Heiti SC Medium"/>
              </a:defRPr>
            </a:pPr>
          </a:p>
          <a:p>
            <a:pPr algn="l">
              <a:defRPr b="0" sz="3000">
                <a:latin typeface="Heiti SC Medium"/>
                <a:ea typeface="Heiti SC Medium"/>
                <a:cs typeface="Heiti SC Medium"/>
                <a:sym typeface="Heiti SC Medium"/>
              </a:defRPr>
            </a:pPr>
          </a:p>
          <a:p>
            <a:pPr algn="l">
              <a:defRPr b="0" sz="3000">
                <a:latin typeface="Heiti SC Medium"/>
                <a:ea typeface="Heiti SC Medium"/>
                <a:cs typeface="Heiti SC Medium"/>
                <a:sym typeface="Heiti SC Medium"/>
              </a:defRPr>
            </a:pPr>
            <a:r>
              <a:t>4）关于就业情况</a:t>
            </a:r>
          </a:p>
        </p:txBody>
      </p:sp>
      <p:pic>
        <p:nvPicPr>
          <p:cNvPr id="126" name="Shelpe.jpg" descr="Shelpe.jpg"/>
          <p:cNvPicPr>
            <a:picLocks noChangeAspect="1"/>
          </p:cNvPicPr>
          <p:nvPr/>
        </p:nvPicPr>
        <p:blipFill>
          <a:blip r:embed="rId2">
            <a:extLst/>
          </a:blip>
          <a:stretch>
            <a:fillRect/>
          </a:stretch>
        </p:blipFill>
        <p:spPr>
          <a:xfrm>
            <a:off x="10359164" y="7726251"/>
            <a:ext cx="1636634" cy="16305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实习概况"/>
          <p:cNvSpPr txBox="1"/>
          <p:nvPr/>
        </p:nvSpPr>
        <p:spPr>
          <a:xfrm>
            <a:off x="5429249" y="756919"/>
            <a:ext cx="2146301" cy="6070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atin typeface="Heiti SC Medium"/>
                <a:ea typeface="Heiti SC Medium"/>
                <a:cs typeface="Heiti SC Medium"/>
                <a:sym typeface="Heiti SC Medium"/>
              </a:defRPr>
            </a:lvl1pPr>
          </a:lstStyle>
          <a:p>
            <a:pPr/>
            <a:r>
              <a:t>实习概况</a:t>
            </a:r>
          </a:p>
        </p:txBody>
      </p:sp>
      <p:pic>
        <p:nvPicPr>
          <p:cNvPr id="129" name="Shelpe.jpg" descr="Shelpe.jpg"/>
          <p:cNvPicPr>
            <a:picLocks noChangeAspect="1"/>
          </p:cNvPicPr>
          <p:nvPr/>
        </p:nvPicPr>
        <p:blipFill>
          <a:blip r:embed="rId2">
            <a:extLst/>
          </a:blip>
          <a:stretch>
            <a:fillRect/>
          </a:stretch>
        </p:blipFill>
        <p:spPr>
          <a:xfrm>
            <a:off x="7851285" y="1435100"/>
            <a:ext cx="2509064" cy="2499702"/>
          </a:xfrm>
          <a:prstGeom prst="rect">
            <a:avLst/>
          </a:prstGeom>
          <a:ln w="12700">
            <a:miter lim="400000"/>
          </a:ln>
        </p:spPr>
      </p:pic>
      <p:sp>
        <p:nvSpPr>
          <p:cNvPr id="130" name="1.关于实习单位"/>
          <p:cNvSpPr txBox="1"/>
          <p:nvPr/>
        </p:nvSpPr>
        <p:spPr>
          <a:xfrm>
            <a:off x="1270444" y="1985815"/>
            <a:ext cx="2716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1.关于实习单位</a:t>
            </a:r>
          </a:p>
        </p:txBody>
      </p:sp>
      <p:sp>
        <p:nvSpPr>
          <p:cNvPr id="131" name="杭州十禾信息科技有限公司"/>
          <p:cNvSpPr txBox="1"/>
          <p:nvPr/>
        </p:nvSpPr>
        <p:spPr>
          <a:xfrm>
            <a:off x="1911350" y="2697650"/>
            <a:ext cx="31623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2000">
                <a:latin typeface="Songti SC Regular"/>
                <a:ea typeface="Songti SC Regular"/>
                <a:cs typeface="Songti SC Regular"/>
                <a:sym typeface="Songti SC Regular"/>
              </a:defRPr>
            </a:lvl1pPr>
          </a:lstStyle>
          <a:p>
            <a:pPr/>
            <a:r>
              <a:t>杭州十禾信息科技有限公司</a:t>
            </a:r>
          </a:p>
        </p:txBody>
      </p:sp>
      <p:sp>
        <p:nvSpPr>
          <p:cNvPr id="132" name="杭州象数科技有限公司"/>
          <p:cNvSpPr txBox="1"/>
          <p:nvPr/>
        </p:nvSpPr>
        <p:spPr>
          <a:xfrm>
            <a:off x="1905000" y="3300138"/>
            <a:ext cx="26543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2000">
                <a:latin typeface="Songti SC Regular"/>
                <a:ea typeface="Songti SC Regular"/>
                <a:cs typeface="Songti SC Regular"/>
                <a:sym typeface="Songti SC Regular"/>
              </a:defRPr>
            </a:lvl1pPr>
          </a:lstStyle>
          <a:p>
            <a:pPr/>
            <a:r>
              <a:t>杭州象数科技有限公司</a:t>
            </a:r>
          </a:p>
        </p:txBody>
      </p:sp>
      <p:sp>
        <p:nvSpPr>
          <p:cNvPr id="133" name="2.关于单位基本情况"/>
          <p:cNvSpPr txBox="1"/>
          <p:nvPr/>
        </p:nvSpPr>
        <p:spPr>
          <a:xfrm>
            <a:off x="1270444" y="3992415"/>
            <a:ext cx="3478912" cy="4838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2.关于单位基本情况</a:t>
            </a:r>
          </a:p>
        </p:txBody>
      </p:sp>
      <p:sp>
        <p:nvSpPr>
          <p:cNvPr id="134" name="杭州十禾信息科技有限公司是一家专注于为商家提供服务的第三方服务商户，现已与淘宝，京东等大型互联网电子商务公司达成合作协议。…"/>
          <p:cNvSpPr txBox="1"/>
          <p:nvPr/>
        </p:nvSpPr>
        <p:spPr>
          <a:xfrm>
            <a:off x="1904702" y="4711362"/>
            <a:ext cx="9195396"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Songti SC Regular"/>
                <a:ea typeface="Songti SC Regular"/>
                <a:cs typeface="Songti SC Regular"/>
                <a:sym typeface="Songti SC Regular"/>
              </a:defRPr>
            </a:pPr>
            <a:r>
              <a:t>        杭州十禾信息科技有限公司是一家专注于为商家提供服务的第三方服务商户，现已与淘宝，京东等大型互联网电子商务公司达成合作协议。</a:t>
            </a:r>
          </a:p>
          <a:p>
            <a:pPr algn="l">
              <a:defRPr b="0" sz="2000">
                <a:latin typeface="Songti SC Regular"/>
                <a:ea typeface="Songti SC Regular"/>
                <a:cs typeface="Songti SC Regular"/>
                <a:sym typeface="Songti SC Regular"/>
              </a:defRPr>
            </a:pPr>
            <a:r>
              <a:t>        杭州象数科技有限公司作为杭州十禾信息科技有限公司的子公司，同时也作为杭州十禾信息科技有限公司旗下的一个研发部门，为十禾信息科技有限公司开发用于服务商家的软件，现下已经开发了云智准，云智投等服务于商家的软件。</a:t>
            </a:r>
          </a:p>
        </p:txBody>
      </p:sp>
      <p:sp>
        <p:nvSpPr>
          <p:cNvPr id="135" name="3.关于实习时间"/>
          <p:cNvSpPr txBox="1"/>
          <p:nvPr/>
        </p:nvSpPr>
        <p:spPr>
          <a:xfrm>
            <a:off x="1270444" y="6826039"/>
            <a:ext cx="2716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3.关于实习时间</a:t>
            </a:r>
          </a:p>
        </p:txBody>
      </p:sp>
      <p:sp>
        <p:nvSpPr>
          <p:cNvPr id="136" name="工程实习时间自2017年10月30日始，至2017年12月29日止。"/>
          <p:cNvSpPr txBox="1"/>
          <p:nvPr/>
        </p:nvSpPr>
        <p:spPr>
          <a:xfrm>
            <a:off x="1968500" y="7753773"/>
            <a:ext cx="659231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2000">
                <a:latin typeface="Songti SC Regular"/>
                <a:ea typeface="Songti SC Regular"/>
                <a:cs typeface="Songti SC Regular"/>
                <a:sym typeface="Songti SC Regular"/>
              </a:defRPr>
            </a:lvl1pPr>
          </a:lstStyle>
          <a:p>
            <a:pPr/>
            <a:r>
              <a:t>工程实习时间自2017年10月30日始，至2017年12月29日止。</a:t>
            </a:r>
          </a:p>
        </p:txBody>
      </p:sp>
    </p:spTree>
  </p:cSld>
  <p:clrMapOvr>
    <a:masterClrMapping/>
  </p:clrMapOvr>
  <mc:AlternateContent xmlns:mc="http://schemas.openxmlformats.org/markup-compatibility/2006">
    <mc:Choice xmlns:p14="http://schemas.microsoft.com/office/powerpoint/2010/main" Requires="p14">
      <p:transition spd="slow" advClick="1" p14:dur="3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实习内容"/>
          <p:cNvSpPr txBox="1"/>
          <p:nvPr/>
        </p:nvSpPr>
        <p:spPr>
          <a:xfrm>
            <a:off x="5429249" y="756919"/>
            <a:ext cx="2146301" cy="6070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atin typeface="Heiti SC Medium"/>
                <a:ea typeface="Heiti SC Medium"/>
                <a:cs typeface="Heiti SC Medium"/>
                <a:sym typeface="Heiti SC Medium"/>
              </a:defRPr>
            </a:lvl1pPr>
          </a:lstStyle>
          <a:p>
            <a:pPr/>
            <a:r>
              <a:t>实习内容</a:t>
            </a:r>
          </a:p>
        </p:txBody>
      </p:sp>
      <p:pic>
        <p:nvPicPr>
          <p:cNvPr id="139" name="Java.jpg" descr="Java.jpg"/>
          <p:cNvPicPr>
            <a:picLocks noChangeAspect="1"/>
          </p:cNvPicPr>
          <p:nvPr/>
        </p:nvPicPr>
        <p:blipFill>
          <a:blip r:embed="rId2">
            <a:extLst/>
          </a:blip>
          <a:stretch>
            <a:fillRect/>
          </a:stretch>
        </p:blipFill>
        <p:spPr>
          <a:xfrm>
            <a:off x="8258423" y="1918543"/>
            <a:ext cx="1845023" cy="1845023"/>
          </a:xfrm>
          <a:prstGeom prst="rect">
            <a:avLst/>
          </a:prstGeom>
          <a:ln w="12700">
            <a:miter lim="400000"/>
          </a:ln>
        </p:spPr>
      </p:pic>
      <p:sp>
        <p:nvSpPr>
          <p:cNvPr id="140" name="1.关于工作内容"/>
          <p:cNvSpPr txBox="1"/>
          <p:nvPr/>
        </p:nvSpPr>
        <p:spPr>
          <a:xfrm>
            <a:off x="1270444" y="1973115"/>
            <a:ext cx="2716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1.关于工作内容</a:t>
            </a:r>
          </a:p>
        </p:txBody>
      </p:sp>
      <p:sp>
        <p:nvSpPr>
          <p:cNvPr id="141" name="2.关于实习情况"/>
          <p:cNvSpPr txBox="1"/>
          <p:nvPr/>
        </p:nvSpPr>
        <p:spPr>
          <a:xfrm>
            <a:off x="1270444" y="4177664"/>
            <a:ext cx="2716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2.关于实习情况</a:t>
            </a:r>
          </a:p>
        </p:txBody>
      </p:sp>
      <p:sp>
        <p:nvSpPr>
          <p:cNvPr id="142" name="在实习单位，主要担任Java开发的工作岗位，并与前端、产品和测试进行沟通并开发产品。"/>
          <p:cNvSpPr txBox="1"/>
          <p:nvPr/>
        </p:nvSpPr>
        <p:spPr>
          <a:xfrm>
            <a:off x="1772852" y="2733125"/>
            <a:ext cx="5684715"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000">
                <a:latin typeface="Songti SC Regular"/>
                <a:ea typeface="Songti SC Regular"/>
                <a:cs typeface="Songti SC Regular"/>
                <a:sym typeface="Songti SC Regular"/>
              </a:defRPr>
            </a:lvl1pPr>
          </a:lstStyle>
          <a:p>
            <a:pPr/>
            <a:r>
              <a:t>        在实习单位，主要担任Java开发的工作岗位，并与前端、产品和测试进行沟通并开发产品。</a:t>
            </a:r>
          </a:p>
        </p:txBody>
      </p:sp>
      <p:sp>
        <p:nvSpPr>
          <p:cNvPr id="143" name="在实习单位，使用到的技术有Spring Boot、Spring Cloud、Swagger UI、Jsoup和正则表达式等技术。…"/>
          <p:cNvSpPr txBox="1"/>
          <p:nvPr/>
        </p:nvSpPr>
        <p:spPr>
          <a:xfrm>
            <a:off x="1772852" y="4922942"/>
            <a:ext cx="9255896"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2000">
                <a:latin typeface="Songti SC Regular"/>
                <a:ea typeface="Songti SC Regular"/>
                <a:cs typeface="Songti SC Regular"/>
                <a:sym typeface="Songti SC Regular"/>
              </a:defRPr>
            </a:pPr>
            <a:r>
              <a:t>        在实习单位，使用到的技术有Spring Boot、Spring Cloud、Swagger UI、Jsoup和正则表达式等技术。</a:t>
            </a:r>
          </a:p>
          <a:p>
            <a:pPr algn="l">
              <a:defRPr b="0" sz="2000">
                <a:latin typeface="Songti SC Regular"/>
                <a:ea typeface="Songti SC Regular"/>
                <a:cs typeface="Songti SC Regular"/>
                <a:sym typeface="Songti SC Regular"/>
              </a:defRPr>
            </a:pPr>
          </a:p>
          <a:p>
            <a:pPr algn="l">
              <a:defRPr b="0" sz="2000">
                <a:latin typeface="Songti SC Regular"/>
                <a:ea typeface="Songti SC Regular"/>
                <a:cs typeface="Songti SC Regular"/>
                <a:sym typeface="Songti SC Regular"/>
              </a:defRPr>
            </a:pPr>
            <a:r>
              <a:t>        在实习期间，用到了这些技术来开发Java EE企业级后端服务。</a:t>
            </a:r>
          </a:p>
          <a:p>
            <a:pPr algn="l">
              <a:defRPr b="0" sz="2000">
                <a:latin typeface="Songti SC Regular"/>
                <a:ea typeface="Songti SC Regular"/>
                <a:cs typeface="Songti SC Regular"/>
                <a:sym typeface="Songti SC Regular"/>
              </a:defRPr>
            </a:pPr>
          </a:p>
          <a:p>
            <a:pPr algn="l">
              <a:defRPr b="0" sz="2000">
                <a:latin typeface="Songti SC Regular"/>
                <a:ea typeface="Songti SC Regular"/>
                <a:cs typeface="Songti SC Regular"/>
                <a:sym typeface="Songti SC Regular"/>
              </a:defRPr>
            </a:pPr>
            <a:r>
              <a:t>        期间，与团队进行合作开发一套AI产品。</a:t>
            </a:r>
          </a:p>
        </p:txBody>
      </p:sp>
      <p:sp>
        <p:nvSpPr>
          <p:cNvPr id="144" name="3.关于实习成果"/>
          <p:cNvSpPr txBox="1"/>
          <p:nvPr/>
        </p:nvSpPr>
        <p:spPr>
          <a:xfrm>
            <a:off x="1270444" y="7419549"/>
            <a:ext cx="2716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3.关于实习成果</a:t>
            </a:r>
          </a:p>
        </p:txBody>
      </p:sp>
    </p:spTree>
  </p:cSld>
  <p:clrMapOvr>
    <a:masterClrMapping/>
  </p:clrMapOvr>
  <mc:AlternateContent xmlns:mc="http://schemas.openxmlformats.org/markup-compatibility/2006">
    <mc:Choice xmlns:p14="http://schemas.microsoft.com/office/powerpoint/2010/main" Requires="p14">
      <p:transition spd="slow" advClick="1" p14:dur="30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实习感悟"/>
          <p:cNvSpPr txBox="1"/>
          <p:nvPr/>
        </p:nvSpPr>
        <p:spPr>
          <a:xfrm>
            <a:off x="5429249" y="756919"/>
            <a:ext cx="2146301" cy="6070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atin typeface="Heiti SC Medium"/>
                <a:ea typeface="Heiti SC Medium"/>
                <a:cs typeface="Heiti SC Medium"/>
                <a:sym typeface="Heiti SC Medium"/>
              </a:defRPr>
            </a:lvl1pPr>
          </a:lstStyle>
          <a:p>
            <a:pPr/>
            <a:r>
              <a:t>实习感悟</a:t>
            </a:r>
          </a:p>
        </p:txBody>
      </p:sp>
      <p:sp>
        <p:nvSpPr>
          <p:cNvPr id="147" name="1.关于实习过程中遇到的问题及解决方案"/>
          <p:cNvSpPr txBox="1"/>
          <p:nvPr/>
        </p:nvSpPr>
        <p:spPr>
          <a:xfrm>
            <a:off x="1245044" y="2290615"/>
            <a:ext cx="6907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1.关于实习过程中遇到的问题及解决方案</a:t>
            </a:r>
          </a:p>
        </p:txBody>
      </p:sp>
      <p:sp>
        <p:nvSpPr>
          <p:cNvPr id="148" name="2.关于实习过程中的体会"/>
          <p:cNvSpPr txBox="1"/>
          <p:nvPr/>
        </p:nvSpPr>
        <p:spPr>
          <a:xfrm>
            <a:off x="1270444" y="4634864"/>
            <a:ext cx="4240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2.关于实习过程中的体会</a:t>
            </a:r>
          </a:p>
        </p:txBody>
      </p:sp>
      <p:sp>
        <p:nvSpPr>
          <p:cNvPr id="149" name="3.关于对学院软件工程人才培养的建议"/>
          <p:cNvSpPr txBox="1"/>
          <p:nvPr/>
        </p:nvSpPr>
        <p:spPr>
          <a:xfrm>
            <a:off x="1270444" y="6979113"/>
            <a:ext cx="6526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3.关于对学院软件工程人才培养的建议</a:t>
            </a:r>
          </a:p>
        </p:txBody>
      </p:sp>
      <p:sp>
        <p:nvSpPr>
          <p:cNvPr id="150" name="善于沟通和倾听"/>
          <p:cNvSpPr txBox="1"/>
          <p:nvPr/>
        </p:nvSpPr>
        <p:spPr>
          <a:xfrm>
            <a:off x="2044700" y="5486766"/>
            <a:ext cx="18923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2000">
                <a:latin typeface="Songti SC Regular"/>
                <a:ea typeface="Songti SC Regular"/>
                <a:cs typeface="Songti SC Regular"/>
                <a:sym typeface="Songti SC Regular"/>
              </a:defRPr>
            </a:lvl1pPr>
          </a:lstStyle>
          <a:p>
            <a:pPr/>
            <a:r>
              <a:t>善于沟通和倾听</a:t>
            </a:r>
          </a:p>
        </p:txBody>
      </p:sp>
      <p:sp>
        <p:nvSpPr>
          <p:cNvPr id="151" name="团队和规范化"/>
          <p:cNvSpPr txBox="1"/>
          <p:nvPr/>
        </p:nvSpPr>
        <p:spPr>
          <a:xfrm>
            <a:off x="2006600" y="6268182"/>
            <a:ext cx="16383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2000">
                <a:latin typeface="Songti SC Regular"/>
                <a:ea typeface="Songti SC Regular"/>
                <a:cs typeface="Songti SC Regular"/>
                <a:sym typeface="Songti SC Regular"/>
              </a:defRPr>
            </a:lvl1pPr>
          </a:lstStyle>
          <a:p>
            <a:pPr/>
            <a:r>
              <a:t>团队和规范化</a:t>
            </a:r>
          </a:p>
        </p:txBody>
      </p:sp>
      <p:sp>
        <p:nvSpPr>
          <p:cNvPr id="152" name="需求上的问题"/>
          <p:cNvSpPr txBox="1"/>
          <p:nvPr/>
        </p:nvSpPr>
        <p:spPr>
          <a:xfrm>
            <a:off x="1917700" y="3028217"/>
            <a:ext cx="16383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2000">
                <a:latin typeface="Songti SC Regular"/>
                <a:ea typeface="Songti SC Regular"/>
                <a:cs typeface="Songti SC Regular"/>
                <a:sym typeface="Songti SC Regular"/>
              </a:defRPr>
            </a:lvl1pPr>
          </a:lstStyle>
          <a:p>
            <a:pPr/>
            <a:r>
              <a:t>需求上的问题</a:t>
            </a:r>
          </a:p>
        </p:txBody>
      </p:sp>
      <p:sp>
        <p:nvSpPr>
          <p:cNvPr id="153" name="技术上的问题"/>
          <p:cNvSpPr txBox="1"/>
          <p:nvPr/>
        </p:nvSpPr>
        <p:spPr>
          <a:xfrm>
            <a:off x="1917700" y="3793758"/>
            <a:ext cx="16383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2000">
                <a:latin typeface="Songti SC Regular"/>
                <a:ea typeface="Songti SC Regular"/>
                <a:cs typeface="Songti SC Regular"/>
                <a:sym typeface="Songti SC Regular"/>
              </a:defRPr>
            </a:lvl1pPr>
          </a:lstStyle>
          <a:p>
            <a:pPr/>
            <a:r>
              <a:t>技术上的问题</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就业情况"/>
          <p:cNvSpPr txBox="1"/>
          <p:nvPr/>
        </p:nvSpPr>
        <p:spPr>
          <a:xfrm>
            <a:off x="5429249" y="756919"/>
            <a:ext cx="2146301" cy="6070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000">
                <a:latin typeface="Heiti SC Medium"/>
                <a:ea typeface="Heiti SC Medium"/>
                <a:cs typeface="Heiti SC Medium"/>
                <a:sym typeface="Heiti SC Medium"/>
              </a:defRPr>
            </a:lvl1pPr>
          </a:lstStyle>
          <a:p>
            <a:pPr/>
            <a:r>
              <a:t>就业情况</a:t>
            </a:r>
          </a:p>
        </p:txBody>
      </p:sp>
      <p:sp>
        <p:nvSpPr>
          <p:cNvPr id="156" name="1.关于三方"/>
          <p:cNvSpPr txBox="1"/>
          <p:nvPr/>
        </p:nvSpPr>
        <p:spPr>
          <a:xfrm>
            <a:off x="1270444" y="2290615"/>
            <a:ext cx="1954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1.关于三方</a:t>
            </a:r>
          </a:p>
        </p:txBody>
      </p:sp>
      <p:sp>
        <p:nvSpPr>
          <p:cNvPr id="157" name="2.关于计划"/>
          <p:cNvSpPr txBox="1"/>
          <p:nvPr/>
        </p:nvSpPr>
        <p:spPr>
          <a:xfrm>
            <a:off x="1270444" y="4634864"/>
            <a:ext cx="1954912" cy="4838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Heiti SC Medium"/>
                <a:ea typeface="Heiti SC Medium"/>
                <a:cs typeface="Heiti SC Medium"/>
                <a:sym typeface="Heiti SC Medium"/>
              </a:defRPr>
            </a:lvl1pPr>
          </a:lstStyle>
          <a:p>
            <a:pPr/>
            <a:r>
              <a:t>2.关于计划</a:t>
            </a:r>
          </a:p>
        </p:txBody>
      </p:sp>
    </p:spTree>
  </p:cSld>
  <p:clrMapOvr>
    <a:masterClrMapping/>
  </p:clrMapOvr>
  <mc:AlternateContent xmlns:mc="http://schemas.openxmlformats.org/markup-compatibility/2006">
    <mc:Choice xmlns:p14="http://schemas.microsoft.com/office/powerpoint/2010/main" Requires="p14">
      <p:transition spd="slow" advClick="1" p14:dur="250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沈列飞"/>
          <p:cNvSpPr txBox="1"/>
          <p:nvPr>
            <p:ph type="body" idx="13"/>
          </p:nvPr>
        </p:nvSpPr>
        <p:spPr>
          <a:xfrm>
            <a:off x="10028336" y="6330950"/>
            <a:ext cx="1415902" cy="520700"/>
          </a:xfrm>
          <a:prstGeom prst="rect">
            <a:avLst/>
          </a:prstGeom>
        </p:spPr>
        <p:txBody>
          <a:bodyPr/>
          <a:lstStyle>
            <a:lvl1pPr algn="r">
              <a:defRPr i="0">
                <a:latin typeface="Kaiti SC Regular"/>
                <a:ea typeface="Kaiti SC Regular"/>
                <a:cs typeface="Kaiti SC Regular"/>
                <a:sym typeface="Kaiti SC Regular"/>
              </a:defRPr>
            </a:lvl1pPr>
          </a:lstStyle>
          <a:p>
            <a:pPr/>
            <a:r>
              <a:t>–沈列飞</a:t>
            </a:r>
          </a:p>
        </p:txBody>
      </p:sp>
      <p:sp>
        <p:nvSpPr>
          <p:cNvPr id="160" name="“世间事本无难易，为之则易！”"/>
          <p:cNvSpPr txBox="1"/>
          <p:nvPr>
            <p:ph type="body" idx="14"/>
          </p:nvPr>
        </p:nvSpPr>
        <p:spPr>
          <a:xfrm>
            <a:off x="5979190" y="4216400"/>
            <a:ext cx="6360816" cy="711201"/>
          </a:xfrm>
          <a:prstGeom prst="rect">
            <a:avLst/>
          </a:prstGeom>
        </p:spPr>
        <p:txBody>
          <a:bodyPr/>
          <a:lstStyle>
            <a:lvl1pPr>
              <a:defRPr>
                <a:latin typeface="Kaiti SC Regular"/>
                <a:ea typeface="Kaiti SC Regular"/>
                <a:cs typeface="Kaiti SC Regular"/>
                <a:sym typeface="Kaiti SC Regular"/>
              </a:defRPr>
            </a:lvl1pPr>
          </a:lstStyle>
          <a:p>
            <a:pPr/>
            <a:r>
              <a:t>“世间事本无难易，为之则易！”</a:t>
            </a:r>
          </a:p>
        </p:txBody>
      </p:sp>
      <p:pic>
        <p:nvPicPr>
          <p:cNvPr id="161" name="IMG_3087.JPG" descr="IMG_3087.JPG"/>
          <p:cNvPicPr>
            <a:picLocks noChangeAspect="1"/>
          </p:cNvPicPr>
          <p:nvPr/>
        </p:nvPicPr>
        <p:blipFill>
          <a:blip r:embed="rId2">
            <a:extLst/>
          </a:blip>
          <a:stretch>
            <a:fillRect/>
          </a:stretch>
        </p:blipFill>
        <p:spPr>
          <a:xfrm>
            <a:off x="-3892" y="-1"/>
            <a:ext cx="5500415" cy="9753601"/>
          </a:xfrm>
          <a:prstGeom prst="rect">
            <a:avLst/>
          </a:prstGeom>
          <a:ln w="12700">
            <a:miter lim="400000"/>
          </a:ln>
        </p:spPr>
      </p:pic>
      <p:pic>
        <p:nvPicPr>
          <p:cNvPr id="162" name="IMG_2971.JPG" descr="IMG_2971.JPG"/>
          <p:cNvPicPr>
            <a:picLocks noChangeAspect="1"/>
          </p:cNvPicPr>
          <p:nvPr/>
        </p:nvPicPr>
        <p:blipFill>
          <a:blip r:embed="rId3">
            <a:extLst/>
          </a:blip>
          <a:stretch>
            <a:fillRect/>
          </a:stretch>
        </p:blipFill>
        <p:spPr>
          <a:xfrm>
            <a:off x="-1178" y="-1"/>
            <a:ext cx="5494987" cy="9753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prism dir="l"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62"/>
                                        </p:tgtEl>
                                        <p:attrNameLst>
                                          <p:attrName>style.visibility</p:attrName>
                                        </p:attrNameLst>
                                      </p:cBhvr>
                                      <p:to>
                                        <p:strVal val="visible"/>
                                      </p:to>
                                    </p:set>
                                    <p:animEffect filter="wipe(down)" transition="in">
                                      <p:cBhvr>
                                        <p:cTn id="7" dur="3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