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1"/>
  </p:notesMasterIdLst>
  <p:handoutMasterIdLst>
    <p:handoutMasterId r:id="rId22"/>
  </p:handoutMasterIdLst>
  <p:sldIdLst>
    <p:sldId id="288" r:id="rId5"/>
    <p:sldId id="353" r:id="rId6"/>
    <p:sldId id="334" r:id="rId7"/>
    <p:sldId id="377" r:id="rId8"/>
    <p:sldId id="371" r:id="rId9"/>
    <p:sldId id="378" r:id="rId10"/>
    <p:sldId id="335" r:id="rId11"/>
    <p:sldId id="369" r:id="rId12"/>
    <p:sldId id="379" r:id="rId13"/>
    <p:sldId id="361" r:id="rId14"/>
    <p:sldId id="365" r:id="rId15"/>
    <p:sldId id="374" r:id="rId16"/>
    <p:sldId id="376" r:id="rId17"/>
    <p:sldId id="364" r:id="rId18"/>
    <p:sldId id="375" r:id="rId19"/>
    <p:sldId id="38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folie" id="{1A2180D2-D293-0D41-9C9D-1397BCBBE3C0}">
          <p14:sldIdLst>
            <p14:sldId id="288"/>
          </p14:sldIdLst>
        </p14:section>
        <p14:section name="Inhalt" id="{A23A1840-072F-D247-A003-71DF87D66270}">
          <p14:sldIdLst>
            <p14:sldId id="353"/>
            <p14:sldId id="334"/>
            <p14:sldId id="377"/>
            <p14:sldId id="371"/>
            <p14:sldId id="378"/>
            <p14:sldId id="335"/>
            <p14:sldId id="369"/>
            <p14:sldId id="379"/>
            <p14:sldId id="361"/>
            <p14:sldId id="365"/>
            <p14:sldId id="374"/>
            <p14:sldId id="376"/>
            <p14:sldId id="364"/>
            <p14:sldId id="375"/>
            <p14:sldId id="380"/>
          </p14:sldIdLst>
        </p14:section>
        <p14:section name="Seiten mit Bildern" id="{21B22EBB-3BA5-AC4D-919C-08955CB2946B}">
          <p14:sldIdLst/>
        </p14:section>
        <p14:section name="Abschluss" id="{19884797-2257-9D41-ADCD-B5F483BCFAAD}">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18E"/>
    <a:srgbClr val="76B900"/>
    <a:srgbClr val="EF9891"/>
    <a:srgbClr val="EA756C"/>
    <a:srgbClr val="E65B50"/>
    <a:srgbClr val="FF8F8F"/>
    <a:srgbClr val="FF8181"/>
    <a:srgbClr val="548235"/>
    <a:srgbClr val="E2F0D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49" autoAdjust="0"/>
  </p:normalViewPr>
  <p:slideViewPr>
    <p:cSldViewPr snapToGrid="0">
      <p:cViewPr varScale="1">
        <p:scale>
          <a:sx n="86" d="100"/>
          <a:sy n="86" d="100"/>
        </p:scale>
        <p:origin x="488" y="56"/>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8858C9D-F200-0748-AA93-5390712FFE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78A5621-F04C-4444-A768-4293133147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CC5790-2265-DB42-ABA4-B3A57FB793A7}" type="datetimeFigureOut">
              <a:rPr lang="de-DE" smtClean="0"/>
              <a:t>24.02.2024</a:t>
            </a:fld>
            <a:endParaRPr lang="de-DE"/>
          </a:p>
        </p:txBody>
      </p:sp>
      <p:sp>
        <p:nvSpPr>
          <p:cNvPr id="4" name="Fußzeilenplatzhalter 3">
            <a:extLst>
              <a:ext uri="{FF2B5EF4-FFF2-40B4-BE49-F238E27FC236}">
                <a16:creationId xmlns:a16="http://schemas.microsoft.com/office/drawing/2014/main" id="{BE5C04C0-9C10-D14A-A2C0-0F51535BD5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15FD6C3-DF10-CD4B-8E7B-9A75A1998B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23B141-007D-5444-8BED-3F0F505C4CF8}" type="slidenum">
              <a:rPr lang="de-DE" smtClean="0"/>
              <a:t>‹#›</a:t>
            </a:fld>
            <a:endParaRPr lang="de-DE"/>
          </a:p>
        </p:txBody>
      </p:sp>
    </p:spTree>
    <p:extLst>
      <p:ext uri="{BB962C8B-B14F-4D97-AF65-F5344CB8AC3E}">
        <p14:creationId xmlns:p14="http://schemas.microsoft.com/office/powerpoint/2010/main" val="3581736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DBEEC-1818-DF4E-A71C-3120AAD3BF07}" type="datetimeFigureOut">
              <a:rPr lang="de-DE" smtClean="0"/>
              <a:t>24.02.2024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D96DC-5245-AF44-9D39-5F90B0A05A5D}" type="slidenum">
              <a:rPr lang="de-DE" smtClean="0"/>
              <a:t>‹#›</a:t>
            </a:fld>
            <a:endParaRPr lang="de-DE"/>
          </a:p>
        </p:txBody>
      </p:sp>
    </p:spTree>
    <p:extLst>
      <p:ext uri="{BB962C8B-B14F-4D97-AF65-F5344CB8AC3E}">
        <p14:creationId xmlns:p14="http://schemas.microsoft.com/office/powerpoint/2010/main" val="8293057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D96DC-5245-AF44-9D39-5F90B0A05A5D}" type="slidenum">
              <a:rPr lang="de-DE" smtClean="0"/>
              <a:t>2</a:t>
            </a:fld>
            <a:endParaRPr lang="de-DE"/>
          </a:p>
        </p:txBody>
      </p:sp>
    </p:spTree>
    <p:extLst>
      <p:ext uri="{BB962C8B-B14F-4D97-AF65-F5344CB8AC3E}">
        <p14:creationId xmlns:p14="http://schemas.microsoft.com/office/powerpoint/2010/main" val="3771167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can be several reasons why the model's score may drop after performing a grid search:</a:t>
            </a:r>
            <a:endParaRPr lang="vi-VN"/>
          </a:p>
          <a:p>
            <a:pPr marL="228600" indent="-228600">
              <a:buAutoNum type="arabicPeriod"/>
            </a:pPr>
            <a:r>
              <a:rPr lang="en-US"/>
              <a:t>Hyperparameter combinations: Grid search explores different combinations of hyperparameters to find the best set of values. It's possible that some combinations result in suboptimal performance for your specific dataset, leading to a lower score compared to the default hyperparameters.</a:t>
            </a:r>
            <a:endParaRPr lang="vi-VN"/>
          </a:p>
          <a:p>
            <a:pPr marL="228600" indent="-228600">
              <a:buAutoNum type="arabicPeriod"/>
            </a:pPr>
            <a:r>
              <a:rPr lang="en-US"/>
              <a:t>Overfitting: Grid search may select hyperparameters that are more prone to overfitting the training data. This can cause the model's performance to drop when evaluated on unseen test data.</a:t>
            </a:r>
            <a:endParaRPr lang="vi-VN"/>
          </a:p>
          <a:p>
            <a:pPr marL="228600" indent="-228600">
              <a:buAutoNum type="arabicPeriod"/>
            </a:pPr>
            <a:r>
              <a:rPr lang="en-US"/>
              <a:t>Limited search space: Grid search explores a predefined grid of hyperparameters, which may not cover the entire space of possible values. If the optimal hyperparameters lie outside the searched grid, the model's performance may be suboptimal.</a:t>
            </a:r>
            <a:endParaRPr lang="vi-VN"/>
          </a:p>
          <a:p>
            <a:pPr marL="228600" indent="-228600">
              <a:buAutoNum type="arabicPeriod"/>
            </a:pPr>
            <a:r>
              <a:rPr lang="en-US"/>
              <a:t>Data mismatch: Grid search assumes that the training and test data have similar characteristics. If there is a significant difference between the training and test datasets, the selected hyperparameters may not generalize well, leading to a drop in performance.</a:t>
            </a:r>
          </a:p>
        </p:txBody>
      </p:sp>
      <p:sp>
        <p:nvSpPr>
          <p:cNvPr id="4" name="Slide Number Placeholder 3"/>
          <p:cNvSpPr>
            <a:spLocks noGrp="1"/>
          </p:cNvSpPr>
          <p:nvPr>
            <p:ph type="sldNum" sz="quarter" idx="5"/>
          </p:nvPr>
        </p:nvSpPr>
        <p:spPr/>
        <p:txBody>
          <a:bodyPr/>
          <a:lstStyle/>
          <a:p>
            <a:fld id="{E22D96DC-5245-AF44-9D39-5F90B0A05A5D}" type="slidenum">
              <a:rPr lang="de-DE" smtClean="0"/>
              <a:t>11</a:t>
            </a:fld>
            <a:endParaRPr lang="de-DE"/>
          </a:p>
        </p:txBody>
      </p:sp>
    </p:spTree>
    <p:extLst>
      <p:ext uri="{BB962C8B-B14F-4D97-AF65-F5344CB8AC3E}">
        <p14:creationId xmlns:p14="http://schemas.microsoft.com/office/powerpoint/2010/main" val="1890849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impute missing value matters</a:t>
            </a:r>
          </a:p>
          <a:p>
            <a:r>
              <a:rPr lang="en-US"/>
              <a:t>Different type of imputation – why we decided to move on with multiple </a:t>
            </a:r>
          </a:p>
          <a:p>
            <a:r>
              <a:rPr lang="en-US"/>
              <a:t>The practice of the three methods</a:t>
            </a:r>
          </a:p>
          <a:p>
            <a:r>
              <a:rPr lang="en-US"/>
              <a:t>We chose to move on with the </a:t>
            </a:r>
            <a:r>
              <a:rPr lang="en-US" err="1"/>
              <a:t>kNN</a:t>
            </a:r>
            <a:r>
              <a:rPr lang="en-US"/>
              <a:t> imputed datasets</a:t>
            </a:r>
          </a:p>
        </p:txBody>
      </p:sp>
      <p:sp>
        <p:nvSpPr>
          <p:cNvPr id="4" name="Slide Number Placeholder 3"/>
          <p:cNvSpPr>
            <a:spLocks noGrp="1"/>
          </p:cNvSpPr>
          <p:nvPr>
            <p:ph type="sldNum" sz="quarter" idx="5"/>
          </p:nvPr>
        </p:nvSpPr>
        <p:spPr/>
        <p:txBody>
          <a:bodyPr/>
          <a:lstStyle/>
          <a:p>
            <a:fld id="{E22D96DC-5245-AF44-9D39-5F90B0A05A5D}" type="slidenum">
              <a:rPr lang="de-DE" smtClean="0"/>
              <a:t>12</a:t>
            </a:fld>
            <a:endParaRPr lang="de-DE"/>
          </a:p>
        </p:txBody>
      </p:sp>
    </p:spTree>
    <p:extLst>
      <p:ext uri="{BB962C8B-B14F-4D97-AF65-F5344CB8AC3E}">
        <p14:creationId xmlns:p14="http://schemas.microsoft.com/office/powerpoint/2010/main" val="1923852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impute missing value matters</a:t>
            </a:r>
          </a:p>
          <a:p>
            <a:r>
              <a:rPr lang="en-US"/>
              <a:t>Different type of imputation – why we decided to move on with multiple </a:t>
            </a:r>
          </a:p>
          <a:p>
            <a:r>
              <a:rPr lang="en-US"/>
              <a:t>The practice of the three methods</a:t>
            </a:r>
          </a:p>
          <a:p>
            <a:r>
              <a:rPr lang="en-US"/>
              <a:t>We chose to move on with the </a:t>
            </a:r>
            <a:r>
              <a:rPr lang="en-US" err="1"/>
              <a:t>kNN</a:t>
            </a:r>
            <a:r>
              <a:rPr lang="en-US"/>
              <a:t> imputed datasets</a:t>
            </a:r>
          </a:p>
        </p:txBody>
      </p:sp>
      <p:sp>
        <p:nvSpPr>
          <p:cNvPr id="4" name="Slide Number Placeholder 3"/>
          <p:cNvSpPr>
            <a:spLocks noGrp="1"/>
          </p:cNvSpPr>
          <p:nvPr>
            <p:ph type="sldNum" sz="quarter" idx="5"/>
          </p:nvPr>
        </p:nvSpPr>
        <p:spPr/>
        <p:txBody>
          <a:bodyPr/>
          <a:lstStyle/>
          <a:p>
            <a:fld id="{E22D96DC-5245-AF44-9D39-5F90B0A05A5D}" type="slidenum">
              <a:rPr lang="de-DE" smtClean="0"/>
              <a:t>13</a:t>
            </a:fld>
            <a:endParaRPr lang="de-DE"/>
          </a:p>
        </p:txBody>
      </p:sp>
    </p:spTree>
    <p:extLst>
      <p:ext uri="{BB962C8B-B14F-4D97-AF65-F5344CB8AC3E}">
        <p14:creationId xmlns:p14="http://schemas.microsoft.com/office/powerpoint/2010/main" val="333114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Things can be mentioned:</a:t>
            </a:r>
          </a:p>
          <a:p>
            <a:r>
              <a:rPr kumimoji="0" lang="en-US" sz="9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Data Mining </a:t>
            </a:r>
            <a:r>
              <a:rPr kumimoji="0" lang="vi-VN" sz="9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process: </a:t>
            </a:r>
            <a:r>
              <a:rPr lang="en-US" b="0" i="0">
                <a:effectLst/>
                <a:latin typeface="Times New Roman" panose="02020603050405020304" pitchFamily="18" charset="0"/>
              </a:rPr>
              <a:t>A rough feature selection method such as based on the percentage of missing</a:t>
            </a:r>
            <a:r>
              <a:rPr lang="vi-VN" b="0" i="0">
                <a:effectLst/>
                <a:latin typeface="Times New Roman" panose="02020603050405020304" pitchFamily="18" charset="0"/>
              </a:rPr>
              <a:t> </a:t>
            </a:r>
            <a:r>
              <a:rPr lang="en-US" b="0" i="0">
                <a:effectLst/>
                <a:latin typeface="Times New Roman" panose="02020603050405020304" pitchFamily="18" charset="0"/>
              </a:rPr>
              <a:t>values should be used before outlier treatment and </a:t>
            </a:r>
            <a:r>
              <a:rPr lang="vi-VN" b="0" i="0">
                <a:effectLst/>
                <a:latin typeface="Times New Roman" panose="02020603050405020304" pitchFamily="18" charset="0"/>
              </a:rPr>
              <a:t>imputation, use different methods in each step to find the best models; </a:t>
            </a:r>
            <a:endParaRPr lang="vi-VN" b="0"/>
          </a:p>
          <a:p>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Different approach:</a:t>
            </a:r>
            <a:r>
              <a:rPr kumimoji="0" lang="vi-VN"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we have 3 different approach to evaluate, none of which is wrong, we just need to try and find the most suitable results for our data</a:t>
            </a:r>
          </a:p>
          <a:p>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Model results: </a:t>
            </a:r>
            <a:r>
              <a:rPr kumimoji="0" lang="vi-VN"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the best model in prediction ability does not mean the best for company cost</a:t>
            </a:r>
            <a:endParaRPr lang="en-US" b="0"/>
          </a:p>
        </p:txBody>
      </p:sp>
      <p:sp>
        <p:nvSpPr>
          <p:cNvPr id="4" name="Slide Number Placeholder 3"/>
          <p:cNvSpPr>
            <a:spLocks noGrp="1"/>
          </p:cNvSpPr>
          <p:nvPr>
            <p:ph type="sldNum" sz="quarter" idx="5"/>
          </p:nvPr>
        </p:nvSpPr>
        <p:spPr/>
        <p:txBody>
          <a:bodyPr/>
          <a:lstStyle/>
          <a:p>
            <a:fld id="{E22D96DC-5245-AF44-9D39-5F90B0A05A5D}" type="slidenum">
              <a:rPr lang="de-DE" smtClean="0"/>
              <a:t>15</a:t>
            </a:fld>
            <a:endParaRPr lang="de-DE"/>
          </a:p>
        </p:txBody>
      </p:sp>
    </p:spTree>
    <p:extLst>
      <p:ext uri="{BB962C8B-B14F-4D97-AF65-F5344CB8AC3E}">
        <p14:creationId xmlns:p14="http://schemas.microsoft.com/office/powerpoint/2010/main" val="3217297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vi-VN"/>
              <a:t>Things can be mentioned:</a:t>
            </a:r>
          </a:p>
          <a:p>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Coding with a team: </a:t>
            </a:r>
            <a:r>
              <a:rPr kumimoji="0" lang="vi-VN"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each of us is familiar with different coding interface, to standardize, we can use gg colab</a:t>
            </a:r>
          </a:p>
          <a:p>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Time management: </a:t>
            </a:r>
            <a:r>
              <a:rPr kumimoji="0" lang="vi-VN"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e.g MICE takes 30mins to run, should start early and not underestimate any things</a:t>
            </a:r>
            <a:endParaRPr lang="en-US" b="0"/>
          </a:p>
        </p:txBody>
      </p:sp>
      <p:sp>
        <p:nvSpPr>
          <p:cNvPr id="4" name="Slide Number Placeholder 3"/>
          <p:cNvSpPr>
            <a:spLocks noGrp="1"/>
          </p:cNvSpPr>
          <p:nvPr>
            <p:ph type="sldNum" sz="quarter" idx="5"/>
          </p:nvPr>
        </p:nvSpPr>
        <p:spPr/>
        <p:txBody>
          <a:bodyPr/>
          <a:lstStyle/>
          <a:p>
            <a:fld id="{E22D96DC-5245-AF44-9D39-5F90B0A05A5D}" type="slidenum">
              <a:rPr lang="de-DE" smtClean="0"/>
              <a:t>16</a:t>
            </a:fld>
            <a:endParaRPr lang="de-DE"/>
          </a:p>
        </p:txBody>
      </p:sp>
    </p:spTree>
    <p:extLst>
      <p:ext uri="{BB962C8B-B14F-4D97-AF65-F5344CB8AC3E}">
        <p14:creationId xmlns:p14="http://schemas.microsoft.com/office/powerpoint/2010/main" val="12011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Things to mention:</a:t>
            </a:r>
          </a:p>
          <a:p>
            <a:endParaRPr lang="de-DE"/>
          </a:p>
          <a:p>
            <a:r>
              <a:rPr lang="de-DE"/>
              <a:t>Before we show you the overview of all our model results, we would like to clarify a couple of things, which is a quick overview of the models, what confusion matrix means, and how we define the cost of each category in the matrix</a:t>
            </a:r>
            <a:endParaRPr lang="en-US" dirty="0"/>
          </a:p>
        </p:txBody>
      </p:sp>
      <p:sp>
        <p:nvSpPr>
          <p:cNvPr id="4" name="Slide Number Placeholder 3"/>
          <p:cNvSpPr>
            <a:spLocks noGrp="1"/>
          </p:cNvSpPr>
          <p:nvPr>
            <p:ph type="sldNum" sz="quarter" idx="5"/>
          </p:nvPr>
        </p:nvSpPr>
        <p:spPr/>
        <p:txBody>
          <a:bodyPr/>
          <a:lstStyle/>
          <a:p>
            <a:fld id="{E22D96DC-5245-AF44-9D39-5F90B0A05A5D}" type="slidenum">
              <a:rPr lang="de-DE" smtClean="0"/>
              <a:t>3</a:t>
            </a:fld>
            <a:endParaRPr lang="de-DE"/>
          </a:p>
        </p:txBody>
      </p:sp>
    </p:spTree>
    <p:extLst>
      <p:ext uri="{BB962C8B-B14F-4D97-AF65-F5344CB8AC3E}">
        <p14:creationId xmlns:p14="http://schemas.microsoft.com/office/powerpoint/2010/main" val="80982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Things to mention:</a:t>
            </a:r>
          </a:p>
          <a:p>
            <a:endParaRPr lang="de-DE" dirty="0"/>
          </a:p>
          <a:p>
            <a:r>
              <a:rPr lang="de-DE" dirty="0"/>
              <a:t>Here the point of this slide is to give a quick overview of the pros and cons of each model, since last time we stopped at modeling. However, we won‘t know how well they actually perform with our datasets, so we will still proceed with these three.</a:t>
            </a:r>
          </a:p>
          <a:p>
            <a:r>
              <a:rPr lang="de-DE" dirty="0"/>
              <a:t>Naive Bayes: The model assumes that all features are independent. However, as we show in the previous presentations, although most features have no correlations with each other, this is not entirely the case, so it might affect model‘s performance (To clarify the limitation part, if the presenter wants to talk in more details)</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en-US" dirty="0"/>
          </a:p>
        </p:txBody>
      </p:sp>
      <p:sp>
        <p:nvSpPr>
          <p:cNvPr id="4" name="Slide Number Placeholder 3"/>
          <p:cNvSpPr>
            <a:spLocks noGrp="1"/>
          </p:cNvSpPr>
          <p:nvPr>
            <p:ph type="sldNum" sz="quarter" idx="5"/>
          </p:nvPr>
        </p:nvSpPr>
        <p:spPr/>
        <p:txBody>
          <a:bodyPr/>
          <a:lstStyle/>
          <a:p>
            <a:fld id="{E22D96DC-5245-AF44-9D39-5F90B0A05A5D}" type="slidenum">
              <a:rPr lang="de-DE" smtClean="0"/>
              <a:t>4</a:t>
            </a:fld>
            <a:endParaRPr lang="de-DE"/>
          </a:p>
        </p:txBody>
      </p:sp>
    </p:spTree>
    <p:extLst>
      <p:ext uri="{BB962C8B-B14F-4D97-AF65-F5344CB8AC3E}">
        <p14:creationId xmlns:p14="http://schemas.microsoft.com/office/powerpoint/2010/main" val="3949409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Things to mention:</a:t>
            </a:r>
          </a:p>
          <a:p>
            <a:endParaRPr lang="en-US" dirty="0"/>
          </a:p>
          <a:p>
            <a:r>
              <a:rPr lang="en-US" dirty="0"/>
              <a:t>It’s always important to define what confusion matrix mean in our context, here we define what positive class is, thus what True Positive means in the SECOM case</a:t>
            </a:r>
          </a:p>
          <a:p>
            <a:endParaRPr lang="en-US" dirty="0"/>
          </a:p>
          <a:p>
            <a:r>
              <a:rPr lang="en-US" dirty="0"/>
              <a:t>Brief explanation of precision and recall, which transitions later to why we prioritize recall and F2</a:t>
            </a:r>
          </a:p>
          <a:p>
            <a:r>
              <a:rPr lang="en-US" dirty="0"/>
              <a:t>Precision: Out of all wafers identified as faulty, how many of them are actually faulty</a:t>
            </a:r>
          </a:p>
          <a:p>
            <a:r>
              <a:rPr lang="en-US" dirty="0"/>
              <a:t>Recall: Out of all actual faulty wafers, how many of them are correctly identified (Calculated by TP and *FN)</a:t>
            </a:r>
          </a:p>
        </p:txBody>
      </p:sp>
      <p:sp>
        <p:nvSpPr>
          <p:cNvPr id="4" name="Slide Number Placeholder 3"/>
          <p:cNvSpPr>
            <a:spLocks noGrp="1"/>
          </p:cNvSpPr>
          <p:nvPr>
            <p:ph type="sldNum" sz="quarter" idx="5"/>
          </p:nvPr>
        </p:nvSpPr>
        <p:spPr/>
        <p:txBody>
          <a:bodyPr/>
          <a:lstStyle/>
          <a:p>
            <a:fld id="{E22D96DC-5245-AF44-9D39-5F90B0A05A5D}" type="slidenum">
              <a:rPr lang="de-DE" smtClean="0"/>
              <a:t>5</a:t>
            </a:fld>
            <a:endParaRPr lang="de-DE"/>
          </a:p>
        </p:txBody>
      </p:sp>
    </p:spTree>
    <p:extLst>
      <p:ext uri="{BB962C8B-B14F-4D97-AF65-F5344CB8AC3E}">
        <p14:creationId xmlns:p14="http://schemas.microsoft.com/office/powerpoint/2010/main" val="309438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14 : 1 ratio ~ imbalance</a:t>
            </a:r>
          </a:p>
          <a:p>
            <a:endParaRPr lang="en-US"/>
          </a:p>
        </p:txBody>
      </p:sp>
      <p:sp>
        <p:nvSpPr>
          <p:cNvPr id="4" name="Slide Number Placeholder 3"/>
          <p:cNvSpPr>
            <a:spLocks noGrp="1"/>
          </p:cNvSpPr>
          <p:nvPr>
            <p:ph type="sldNum" sz="quarter" idx="5"/>
          </p:nvPr>
        </p:nvSpPr>
        <p:spPr/>
        <p:txBody>
          <a:bodyPr/>
          <a:lstStyle/>
          <a:p>
            <a:fld id="{E22D96DC-5245-AF44-9D39-5F90B0A05A5D}" type="slidenum">
              <a:rPr lang="de-DE" smtClean="0"/>
              <a:t>6</a:t>
            </a:fld>
            <a:endParaRPr lang="de-DE"/>
          </a:p>
        </p:txBody>
      </p:sp>
    </p:spTree>
    <p:extLst>
      <p:ext uri="{BB962C8B-B14F-4D97-AF65-F5344CB8AC3E}">
        <p14:creationId xmlns:p14="http://schemas.microsoft.com/office/powerpoint/2010/main" val="8147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2D96DC-5245-AF44-9D39-5F90B0A05A5D}" type="slidenum">
              <a:rPr lang="de-DE" smtClean="0"/>
              <a:t>7</a:t>
            </a:fld>
            <a:endParaRPr lang="de-DE"/>
          </a:p>
        </p:txBody>
      </p:sp>
    </p:spTree>
    <p:extLst>
      <p:ext uri="{BB962C8B-B14F-4D97-AF65-F5344CB8AC3E}">
        <p14:creationId xmlns:p14="http://schemas.microsoft.com/office/powerpoint/2010/main" val="11973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D96DC-5245-AF44-9D39-5F90B0A05A5D}" type="slidenum">
              <a:rPr lang="de-DE" smtClean="0"/>
              <a:t>8</a:t>
            </a:fld>
            <a:endParaRPr lang="de-DE"/>
          </a:p>
        </p:txBody>
      </p:sp>
    </p:spTree>
    <p:extLst>
      <p:ext uri="{BB962C8B-B14F-4D97-AF65-F5344CB8AC3E}">
        <p14:creationId xmlns:p14="http://schemas.microsoft.com/office/powerpoint/2010/main" val="2942179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2D96DC-5245-AF44-9D39-5F90B0A05A5D}" type="slidenum">
              <a:rPr lang="de-DE" smtClean="0"/>
              <a:t>9</a:t>
            </a:fld>
            <a:endParaRPr lang="de-DE"/>
          </a:p>
        </p:txBody>
      </p:sp>
    </p:spTree>
    <p:extLst>
      <p:ext uri="{BB962C8B-B14F-4D97-AF65-F5344CB8AC3E}">
        <p14:creationId xmlns:p14="http://schemas.microsoft.com/office/powerpoint/2010/main" val="391359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22D96DC-5245-AF44-9D39-5F90B0A05A5D}" type="slidenum">
              <a:rPr lang="de-DE" smtClean="0"/>
              <a:t>10</a:t>
            </a:fld>
            <a:endParaRPr lang="de-DE"/>
          </a:p>
        </p:txBody>
      </p:sp>
    </p:spTree>
    <p:extLst>
      <p:ext uri="{BB962C8B-B14F-4D97-AF65-F5344CB8AC3E}">
        <p14:creationId xmlns:p14="http://schemas.microsoft.com/office/powerpoint/2010/main" val="2329418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www.mpmd.htw-berlin.de/" TargetMode="External"/><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hyperlink" Target="https://mpmd.htw-berlin.de/" TargetMode="Externa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mpmd.htw-berlin.de/" TargetMode="External"/><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hyperlink" Target="http://www.mpmd.htw-berlin.de/" TargetMode="Externa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mpmd.htw-berlin.de/" TargetMode="External"/><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hyperlink" Target="http://www.mpmd.htw-berlin.de/" TargetMode="Externa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mpmd.htw-berlin.de/" TargetMode="External"/><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hyperlink" Target="http://www.mpmd.htw-berlin.de/" TargetMode="Externa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mpmd.htw-berlin.de/" TargetMode="External"/><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hyperlink" Target="http://www.mpmd.htw-berlin.de/"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1"/>
      </p:bgRef>
    </p:bg>
    <p:spTree>
      <p:nvGrpSpPr>
        <p:cNvPr id="1" name=""/>
        <p:cNvGrpSpPr/>
        <p:nvPr/>
      </p:nvGrpSpPr>
      <p:grpSpPr>
        <a:xfrm>
          <a:off x="0" y="0"/>
          <a:ext cx="0" cy="0"/>
          <a:chOff x="0" y="0"/>
          <a:chExt cx="0" cy="0"/>
        </a:xfrm>
      </p:grpSpPr>
      <p:sp>
        <p:nvSpPr>
          <p:cNvPr id="9" name="Eine Ecke des Rechtecks schneiden 8">
            <a:extLst>
              <a:ext uri="{FF2B5EF4-FFF2-40B4-BE49-F238E27FC236}">
                <a16:creationId xmlns:a16="http://schemas.microsoft.com/office/drawing/2014/main" id="{87CA8F9F-E73D-2F42-98A7-65905CA50D3B}"/>
              </a:ext>
            </a:extLst>
          </p:cNvPr>
          <p:cNvSpPr/>
          <p:nvPr userDrawn="1"/>
        </p:nvSpPr>
        <p:spPr>
          <a:xfrm rot="5400000">
            <a:off x="-700532" y="966978"/>
            <a:ext cx="4610608" cy="3209544"/>
          </a:xfrm>
          <a:prstGeom prst="snip1Rect">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Grafik 10" descr="Ein Bild, das Text, ClipArt enthält.&#10;&#10;Automatisch generierte Beschreibung">
            <a:extLst>
              <a:ext uri="{FF2B5EF4-FFF2-40B4-BE49-F238E27FC236}">
                <a16:creationId xmlns:a16="http://schemas.microsoft.com/office/drawing/2014/main" id="{B27944BD-278F-7841-8A49-BDC336D4CD0D}"/>
              </a:ext>
            </a:extLst>
          </p:cNvPr>
          <p:cNvPicPr>
            <a:picLocks noChangeAspect="1"/>
          </p:cNvPicPr>
          <p:nvPr userDrawn="1"/>
        </p:nvPicPr>
        <p:blipFill>
          <a:blip r:embed="rId2"/>
          <a:stretch>
            <a:fillRect/>
          </a:stretch>
        </p:blipFill>
        <p:spPr>
          <a:xfrm>
            <a:off x="302768" y="4242352"/>
            <a:ext cx="1270000" cy="381000"/>
          </a:xfrm>
          <a:prstGeom prst="rect">
            <a:avLst/>
          </a:prstGeom>
        </p:spPr>
      </p:pic>
      <p:sp>
        <p:nvSpPr>
          <p:cNvPr id="17" name="Textplatzhalter 12">
            <a:extLst>
              <a:ext uri="{FF2B5EF4-FFF2-40B4-BE49-F238E27FC236}">
                <a16:creationId xmlns:a16="http://schemas.microsoft.com/office/drawing/2014/main" id="{24D7B2FB-F77B-BA49-90AC-F4020F909390}"/>
              </a:ext>
            </a:extLst>
          </p:cNvPr>
          <p:cNvSpPr>
            <a:spLocks noGrp="1"/>
          </p:cNvSpPr>
          <p:nvPr>
            <p:ph type="body" sz="quarter" idx="10" hasCustomPrompt="1"/>
          </p:nvPr>
        </p:nvSpPr>
        <p:spPr>
          <a:xfrm>
            <a:off x="3589020" y="2468053"/>
            <a:ext cx="4401630" cy="336107"/>
          </a:xfrm>
        </p:spPr>
        <p:txBody>
          <a:bodyPr>
            <a:normAutofit/>
          </a:bodyPr>
          <a:lstStyle>
            <a:lvl1pPr marL="0" indent="0">
              <a:buNone/>
              <a:defRPr sz="1800" cap="all" baseline="0">
                <a:solidFill>
                  <a:srgbClr val="76B900"/>
                </a:solidFill>
                <a:latin typeface="HTWBerlin" panose="02000000000000000000" pitchFamily="2" charset="77"/>
              </a:defRPr>
            </a:lvl1pPr>
          </a:lstStyle>
          <a:p>
            <a:r>
              <a:rPr lang="de-DE"/>
              <a:t>Name Referent*in</a:t>
            </a:r>
          </a:p>
        </p:txBody>
      </p:sp>
      <p:sp>
        <p:nvSpPr>
          <p:cNvPr id="18" name="Textplatzhalter 12">
            <a:extLst>
              <a:ext uri="{FF2B5EF4-FFF2-40B4-BE49-F238E27FC236}">
                <a16:creationId xmlns:a16="http://schemas.microsoft.com/office/drawing/2014/main" id="{34C1079D-13A9-AC42-9D66-0663A7613DB3}"/>
              </a:ext>
            </a:extLst>
          </p:cNvPr>
          <p:cNvSpPr>
            <a:spLocks noGrp="1"/>
          </p:cNvSpPr>
          <p:nvPr>
            <p:ph type="body" sz="quarter" idx="12" hasCustomPrompt="1"/>
          </p:nvPr>
        </p:nvSpPr>
        <p:spPr>
          <a:xfrm>
            <a:off x="3589020" y="2757613"/>
            <a:ext cx="4401630" cy="334800"/>
          </a:xfrm>
        </p:spPr>
        <p:txBody>
          <a:bodyPr>
            <a:noAutofit/>
          </a:bodyPr>
          <a:lstStyle>
            <a:lvl1pPr marL="0" indent="0">
              <a:lnSpc>
                <a:spcPct val="100000"/>
              </a:lnSpc>
              <a:buNone/>
              <a:defRPr sz="3600" b="1" i="0" baseline="0">
                <a:solidFill>
                  <a:srgbClr val="76B900"/>
                </a:solidFill>
                <a:latin typeface="HTWBerlin" panose="02000000000000000000" pitchFamily="2" charset="77"/>
              </a:defRPr>
            </a:lvl1pPr>
          </a:lstStyle>
          <a:p>
            <a:r>
              <a:rPr lang="de-DE"/>
              <a:t>Titel der Präsentation</a:t>
            </a:r>
          </a:p>
        </p:txBody>
      </p:sp>
      <p:sp>
        <p:nvSpPr>
          <p:cNvPr id="20" name="Textplatzhalter 12">
            <a:extLst>
              <a:ext uri="{FF2B5EF4-FFF2-40B4-BE49-F238E27FC236}">
                <a16:creationId xmlns:a16="http://schemas.microsoft.com/office/drawing/2014/main" id="{303F6750-D38A-2649-A19E-1FCDAF103EAE}"/>
              </a:ext>
            </a:extLst>
          </p:cNvPr>
          <p:cNvSpPr>
            <a:spLocks noGrp="1"/>
          </p:cNvSpPr>
          <p:nvPr>
            <p:ph type="body" sz="quarter" idx="13" hasCustomPrompt="1"/>
          </p:nvPr>
        </p:nvSpPr>
        <p:spPr>
          <a:xfrm>
            <a:off x="7528560" y="212278"/>
            <a:ext cx="1361250" cy="336107"/>
          </a:xfrm>
        </p:spPr>
        <p:txBody>
          <a:bodyPr>
            <a:normAutofit/>
          </a:bodyPr>
          <a:lstStyle>
            <a:lvl1pPr marL="0" indent="0" algn="r">
              <a:buNone/>
              <a:defRPr sz="1600" baseline="0">
                <a:solidFill>
                  <a:srgbClr val="76B900"/>
                </a:solidFill>
                <a:latin typeface="HTWBerlin" panose="02000000000000000000" pitchFamily="2" charset="77"/>
              </a:defRPr>
            </a:lvl1pPr>
          </a:lstStyle>
          <a:p>
            <a:r>
              <a:rPr lang="de-DE"/>
              <a:t>DD/MM/JJJJ</a:t>
            </a:r>
          </a:p>
        </p:txBody>
      </p:sp>
      <p:pic>
        <p:nvPicPr>
          <p:cNvPr id="12" name="Grafik 11">
            <a:extLst>
              <a:ext uri="{FF2B5EF4-FFF2-40B4-BE49-F238E27FC236}">
                <a16:creationId xmlns:a16="http://schemas.microsoft.com/office/drawing/2014/main" id="{4AECA424-F191-6749-A813-2F06690992D8}"/>
              </a:ext>
            </a:extLst>
          </p:cNvPr>
          <p:cNvPicPr>
            <a:picLocks noChangeAspect="1"/>
          </p:cNvPicPr>
          <p:nvPr userDrawn="1"/>
        </p:nvPicPr>
        <p:blipFill>
          <a:blip r:embed="rId3"/>
          <a:stretch>
            <a:fillRect/>
          </a:stretch>
        </p:blipFill>
        <p:spPr>
          <a:xfrm>
            <a:off x="294059" y="520148"/>
            <a:ext cx="2662454" cy="660400"/>
          </a:xfrm>
          <a:prstGeom prst="rect">
            <a:avLst/>
          </a:prstGeom>
        </p:spPr>
      </p:pic>
    </p:spTree>
    <p:extLst>
      <p:ext uri="{BB962C8B-B14F-4D97-AF65-F5344CB8AC3E}">
        <p14:creationId xmlns:p14="http://schemas.microsoft.com/office/powerpoint/2010/main" val="15254722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folie 1">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560070" y="1744663"/>
            <a:ext cx="4210050" cy="2569744"/>
          </a:xfrm>
        </p:spPr>
        <p:txBody>
          <a:bodyPr>
            <a:normAutofit/>
          </a:bodyPr>
          <a:lstStyle>
            <a:lvl1pPr marL="0" indent="0">
              <a:lnSpc>
                <a:spcPct val="95000"/>
              </a:lnSpc>
              <a:buFontTx/>
              <a:buNone/>
              <a:defRPr sz="3200" b="1" i="0" baseline="0">
                <a:latin typeface="HTWBerlin" panose="02000000000000000000" pitchFamily="2" charset="77"/>
              </a:defRPr>
            </a:lvl1pPr>
          </a:lstStyle>
          <a:p>
            <a:r>
              <a:rPr lang="de-DE"/>
              <a:t>Text</a:t>
            </a:r>
          </a:p>
        </p:txBody>
      </p:sp>
      <p:sp>
        <p:nvSpPr>
          <p:cNvPr id="19" name="Textplatzhalter 12">
            <a:extLst>
              <a:ext uri="{FF2B5EF4-FFF2-40B4-BE49-F238E27FC236}">
                <a16:creationId xmlns:a16="http://schemas.microsoft.com/office/drawing/2014/main" id="{12CF88DB-0106-5141-8268-0B6A73E3C2FD}"/>
              </a:ext>
            </a:extLst>
          </p:cNvPr>
          <p:cNvSpPr>
            <a:spLocks noGrp="1"/>
          </p:cNvSpPr>
          <p:nvPr>
            <p:ph type="body" sz="quarter" idx="19" hasCustomPrompt="1"/>
          </p:nvPr>
        </p:nvSpPr>
        <p:spPr>
          <a:xfrm>
            <a:off x="560070" y="1234124"/>
            <a:ext cx="2316480" cy="419100"/>
          </a:xfrm>
        </p:spPr>
        <p:txBody>
          <a:bodyPr>
            <a:noAutofit/>
          </a:bodyPr>
          <a:lstStyle>
            <a:lvl1pPr marL="0" indent="0">
              <a:buFontTx/>
              <a:buNone/>
              <a:defRPr sz="4000" b="1" i="0" baseline="0">
                <a:latin typeface="HTWBerlin" panose="02000000000000000000" pitchFamily="2" charset="77"/>
              </a:defRPr>
            </a:lvl1pPr>
          </a:lstStyle>
          <a:p>
            <a:r>
              <a:rPr lang="de-DE"/>
              <a:t>01</a:t>
            </a:r>
          </a:p>
        </p:txBody>
      </p:sp>
      <p:pic>
        <p:nvPicPr>
          <p:cNvPr id="15" name="Grafik 14">
            <a:extLst>
              <a:ext uri="{FF2B5EF4-FFF2-40B4-BE49-F238E27FC236}">
                <a16:creationId xmlns:a16="http://schemas.microsoft.com/office/drawing/2014/main" id="{DA4F2705-D6F1-4B42-BC45-F7685464B749}"/>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31856048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mit Diagramm">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560070" y="1733408"/>
            <a:ext cx="4210050" cy="2464264"/>
          </a:xfrm>
        </p:spPr>
        <p:txBody>
          <a:bodyPr>
            <a:normAutofit/>
          </a:bodyPr>
          <a:lstStyle>
            <a:lvl1pPr marL="0" indent="0">
              <a:lnSpc>
                <a:spcPct val="95000"/>
              </a:lnSpc>
              <a:buFontTx/>
              <a:buNone/>
              <a:defRPr sz="1400" b="0" i="0" baseline="0">
                <a:latin typeface="HTWBerlin" panose="02000000000000000000" pitchFamily="2" charset="77"/>
              </a:defRPr>
            </a:lvl1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pPr marL="0" lvl="3" indent="0">
              <a:lnSpc>
                <a:spcPct val="100000"/>
              </a:lnSpc>
              <a:spcAft>
                <a:spcPts val="600"/>
              </a:spcAft>
              <a:buFont typeface="Arial" panose="020B0604020202020204" pitchFamily="34" charset="0"/>
              <a:buNone/>
            </a:pPr>
            <a:r>
              <a:rPr lang="de-DE" sz="1400" b="1" noProof="1">
                <a:latin typeface="HTWBerlin" panose="02000000000000000000" pitchFamily="2" charset="77"/>
              </a:rPr>
              <a:t>Lorem ipsum dolor sit amet, consectetuer adipiscing elit. </a:t>
            </a:r>
          </a:p>
          <a:p>
            <a:pPr marL="7938" lvl="3" indent="0">
              <a:lnSpc>
                <a:spcPct val="100000"/>
              </a:lnSpc>
              <a:spcAft>
                <a:spcPts val="600"/>
              </a:spcAft>
              <a:buNone/>
            </a:pPr>
            <a:r>
              <a:rPr lang="de-DE" sz="1400" noProof="1">
                <a:latin typeface="HTWBerlin" panose="02000000000000000000" pitchFamily="2" charset="77"/>
              </a:rPr>
              <a:t>Fusce posuere, magna sed pulvinar ultricies, purus lectus malesuada libero, sit amet commodo magna eros quis urna.</a:t>
            </a:r>
          </a:p>
          <a:p>
            <a:pPr marL="7938"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r>
              <a:rPr lang="de-DE" sz="1400" noProof="1">
                <a:latin typeface="HTWBerlin" panose="02000000000000000000" pitchFamily="2" charset="77"/>
              </a:rPr>
              <a:t>Fusce posuere, magna sed pulvinar ultricies, purus lectus malesuada libero, sit amet commodo magna eros quis urna.</a:t>
            </a:r>
          </a:p>
        </p:txBody>
      </p:sp>
      <p:sp>
        <p:nvSpPr>
          <p:cNvPr id="6" name="Diagrammplatzhalter 5">
            <a:extLst>
              <a:ext uri="{FF2B5EF4-FFF2-40B4-BE49-F238E27FC236}">
                <a16:creationId xmlns:a16="http://schemas.microsoft.com/office/drawing/2014/main" id="{42BA977C-D8F6-9E40-B4E0-706B3F5CF819}"/>
              </a:ext>
            </a:extLst>
          </p:cNvPr>
          <p:cNvSpPr>
            <a:spLocks noGrp="1"/>
          </p:cNvSpPr>
          <p:nvPr>
            <p:ph type="chart" sz="quarter" idx="20"/>
          </p:nvPr>
        </p:nvSpPr>
        <p:spPr>
          <a:xfrm>
            <a:off x="5189220" y="681925"/>
            <a:ext cx="3706807" cy="3632481"/>
          </a:xfrm>
        </p:spPr>
        <p:txBody>
          <a:bodyPr/>
          <a:lstStyle>
            <a:lvl1pPr>
              <a:defRPr baseline="0">
                <a:latin typeface="HTWBerlin" panose="02000000000000000000" pitchFamily="2" charset="77"/>
              </a:defRPr>
            </a:lvl1pPr>
          </a:lstStyle>
          <a:p>
            <a:endParaRPr lang="de-DE"/>
          </a:p>
        </p:txBody>
      </p:sp>
      <p:sp>
        <p:nvSpPr>
          <p:cNvPr id="26" name="Textplatzhalter 12">
            <a:extLst>
              <a:ext uri="{FF2B5EF4-FFF2-40B4-BE49-F238E27FC236}">
                <a16:creationId xmlns:a16="http://schemas.microsoft.com/office/drawing/2014/main" id="{ED9E057B-7813-D543-B26B-D05F13C0A279}"/>
              </a:ext>
            </a:extLst>
          </p:cNvPr>
          <p:cNvSpPr>
            <a:spLocks noGrp="1"/>
          </p:cNvSpPr>
          <p:nvPr>
            <p:ph type="body" sz="quarter" idx="22" hasCustomPrompt="1"/>
          </p:nvPr>
        </p:nvSpPr>
        <p:spPr>
          <a:xfrm>
            <a:off x="560070" y="1012737"/>
            <a:ext cx="4210050" cy="720670"/>
          </a:xfrm>
        </p:spPr>
        <p:txBody>
          <a:bodyPr>
            <a:normAutofit/>
          </a:bodyPr>
          <a:lstStyle>
            <a:lvl1pPr marL="0" indent="0">
              <a:lnSpc>
                <a:spcPct val="95000"/>
              </a:lnSpc>
              <a:buFontTx/>
              <a:buNone/>
              <a:defRPr sz="3200" b="1" i="0" baseline="0">
                <a:latin typeface="HTWBerlin" panose="02000000000000000000" pitchFamily="2" charset="77"/>
              </a:defRPr>
            </a:lvl1pPr>
          </a:lstStyle>
          <a:p>
            <a:r>
              <a:rPr lang="de-DE"/>
              <a:t>Überschrift</a:t>
            </a:r>
          </a:p>
        </p:txBody>
      </p:sp>
      <p:pic>
        <p:nvPicPr>
          <p:cNvPr id="10" name="Grafik 9">
            <a:extLst>
              <a:ext uri="{FF2B5EF4-FFF2-40B4-BE49-F238E27FC236}">
                <a16:creationId xmlns:a16="http://schemas.microsoft.com/office/drawing/2014/main" id="{A200EDD6-0DFC-EE4F-A733-09C468607DF0}"/>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252189722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mit Diagramm 2">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6" name="Diagrammplatzhalter 5">
            <a:extLst>
              <a:ext uri="{FF2B5EF4-FFF2-40B4-BE49-F238E27FC236}">
                <a16:creationId xmlns:a16="http://schemas.microsoft.com/office/drawing/2014/main" id="{42BA977C-D8F6-9E40-B4E0-706B3F5CF819}"/>
              </a:ext>
            </a:extLst>
          </p:cNvPr>
          <p:cNvSpPr>
            <a:spLocks noGrp="1"/>
          </p:cNvSpPr>
          <p:nvPr>
            <p:ph type="chart" sz="quarter" idx="20"/>
          </p:nvPr>
        </p:nvSpPr>
        <p:spPr>
          <a:xfrm>
            <a:off x="182380" y="805364"/>
            <a:ext cx="8713647" cy="3716012"/>
          </a:xfrm>
        </p:spPr>
        <p:txBody>
          <a:bodyPr/>
          <a:lstStyle>
            <a:lvl1pPr>
              <a:defRPr baseline="0">
                <a:latin typeface="HTWBerlin" panose="02000000000000000000" pitchFamily="2" charset="77"/>
              </a:defRPr>
            </a:lvl1pPr>
          </a:lstStyle>
          <a:p>
            <a:endParaRPr lang="de-DE"/>
          </a:p>
        </p:txBody>
      </p:sp>
      <p:pic>
        <p:nvPicPr>
          <p:cNvPr id="10" name="Grafik 9">
            <a:extLst>
              <a:ext uri="{FF2B5EF4-FFF2-40B4-BE49-F238E27FC236}">
                <a16:creationId xmlns:a16="http://schemas.microsoft.com/office/drawing/2014/main" id="{A200EDD6-0DFC-EE4F-A733-09C468607DF0}"/>
              </a:ext>
            </a:extLst>
          </p:cNvPr>
          <p:cNvPicPr>
            <a:picLocks noChangeAspect="1"/>
          </p:cNvPicPr>
          <p:nvPr userDrawn="1"/>
        </p:nvPicPr>
        <p:blipFill>
          <a:blip r:embed="rId2"/>
          <a:stretch>
            <a:fillRect/>
          </a:stretch>
        </p:blipFill>
        <p:spPr>
          <a:xfrm>
            <a:off x="182380" y="123438"/>
            <a:ext cx="1753938" cy="435050"/>
          </a:xfrm>
          <a:prstGeom prst="rect">
            <a:avLst/>
          </a:prstGeom>
        </p:spPr>
      </p:pic>
      <p:sp>
        <p:nvSpPr>
          <p:cNvPr id="11" name="Textplatzhalter 6">
            <a:extLst>
              <a:ext uri="{FF2B5EF4-FFF2-40B4-BE49-F238E27FC236}">
                <a16:creationId xmlns:a16="http://schemas.microsoft.com/office/drawing/2014/main" id="{5F734F85-E219-5942-9517-94712F0AD725}"/>
              </a:ext>
            </a:extLst>
          </p:cNvPr>
          <p:cNvSpPr>
            <a:spLocks noGrp="1"/>
          </p:cNvSpPr>
          <p:nvPr>
            <p:ph type="body" sz="quarter" idx="25" hasCustomPrompt="1"/>
          </p:nvPr>
        </p:nvSpPr>
        <p:spPr>
          <a:xfrm>
            <a:off x="182380" y="4275312"/>
            <a:ext cx="8713646" cy="246063"/>
          </a:xfrm>
        </p:spPr>
        <p:txBody>
          <a:bodyPr>
            <a:normAutofit/>
          </a:bodyPr>
          <a:lstStyle>
            <a:lvl1pPr marL="0" indent="0" algn="ctr">
              <a:buNone/>
              <a:defRPr sz="1100" b="0" i="0">
                <a:latin typeface="HTWBerlin" panose="02000000000000000000" pitchFamily="2" charset="77"/>
              </a:defRPr>
            </a:lvl1pPr>
          </a:lstStyle>
          <a:p>
            <a:pPr lvl="0"/>
            <a:r>
              <a:rPr lang="de-DE"/>
              <a:t>Bildunterschrift</a:t>
            </a:r>
          </a:p>
        </p:txBody>
      </p:sp>
    </p:spTree>
    <p:extLst>
      <p:ext uri="{BB962C8B-B14F-4D97-AF65-F5344CB8AC3E}">
        <p14:creationId xmlns:p14="http://schemas.microsoft.com/office/powerpoint/2010/main" val="926636220"/>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3">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560070" y="1733408"/>
            <a:ext cx="4210050" cy="2464264"/>
          </a:xfrm>
        </p:spPr>
        <p:txBody>
          <a:bodyPr>
            <a:normAutofit/>
          </a:bodyPr>
          <a:lstStyle>
            <a:lvl1pPr marL="0" indent="0">
              <a:lnSpc>
                <a:spcPct val="95000"/>
              </a:lnSpc>
              <a:buFontTx/>
              <a:buNone/>
              <a:defRPr sz="1400" b="0" i="0" baseline="0">
                <a:latin typeface="HTWBerlin" panose="02000000000000000000" pitchFamily="2" charset="77"/>
              </a:defRPr>
            </a:lvl1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pPr marL="0" lvl="3" indent="0">
              <a:lnSpc>
                <a:spcPct val="100000"/>
              </a:lnSpc>
              <a:spcAft>
                <a:spcPts val="600"/>
              </a:spcAft>
              <a:buFont typeface="Arial" panose="020B0604020202020204" pitchFamily="34" charset="0"/>
              <a:buNone/>
            </a:pPr>
            <a:r>
              <a:rPr lang="de-DE" sz="1400" b="1" noProof="1">
                <a:latin typeface="HTWBerlin" panose="02000000000000000000" pitchFamily="2" charset="77"/>
              </a:rPr>
              <a:t>Lorem ipsum dolor sit amet, consectetuer adipiscing elit. </a:t>
            </a:r>
          </a:p>
          <a:p>
            <a:pPr marL="7938" lvl="3" indent="0">
              <a:lnSpc>
                <a:spcPct val="100000"/>
              </a:lnSpc>
              <a:spcAft>
                <a:spcPts val="600"/>
              </a:spcAft>
              <a:buNone/>
            </a:pPr>
            <a:r>
              <a:rPr lang="de-DE" sz="1400" noProof="1">
                <a:latin typeface="HTWBerlin" panose="02000000000000000000" pitchFamily="2" charset="77"/>
              </a:rPr>
              <a:t>Fusce posuere, magna sed pulvinar ultricies, purus lectus malesuada libero, sit amet commodo magna eros quis urna.</a:t>
            </a:r>
          </a:p>
          <a:p>
            <a:pPr marL="7938"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r>
              <a:rPr lang="de-DE" sz="1400" noProof="1">
                <a:latin typeface="HTWBerlin" panose="02000000000000000000" pitchFamily="2" charset="77"/>
              </a:rPr>
              <a:t>Fusce posuere, magna sed pulvinar ultricies, purus lectus malesuada libero, sit amet commodo magna eros quis urna.</a:t>
            </a:r>
          </a:p>
        </p:txBody>
      </p:sp>
      <p:sp>
        <p:nvSpPr>
          <p:cNvPr id="26" name="Textplatzhalter 12">
            <a:extLst>
              <a:ext uri="{FF2B5EF4-FFF2-40B4-BE49-F238E27FC236}">
                <a16:creationId xmlns:a16="http://schemas.microsoft.com/office/drawing/2014/main" id="{ED9E057B-7813-D543-B26B-D05F13C0A279}"/>
              </a:ext>
            </a:extLst>
          </p:cNvPr>
          <p:cNvSpPr>
            <a:spLocks noGrp="1"/>
          </p:cNvSpPr>
          <p:nvPr>
            <p:ph type="body" sz="quarter" idx="22" hasCustomPrompt="1"/>
          </p:nvPr>
        </p:nvSpPr>
        <p:spPr>
          <a:xfrm>
            <a:off x="560070" y="1012737"/>
            <a:ext cx="4210050" cy="720670"/>
          </a:xfrm>
        </p:spPr>
        <p:txBody>
          <a:bodyPr>
            <a:normAutofit/>
          </a:bodyPr>
          <a:lstStyle>
            <a:lvl1pPr marL="0" indent="0">
              <a:lnSpc>
                <a:spcPct val="95000"/>
              </a:lnSpc>
              <a:buFontTx/>
              <a:buNone/>
              <a:defRPr sz="3200" b="1" i="0" baseline="0">
                <a:latin typeface="HTWBerlin" panose="02000000000000000000" pitchFamily="2" charset="77"/>
              </a:defRPr>
            </a:lvl1pPr>
          </a:lstStyle>
          <a:p>
            <a:r>
              <a:rPr lang="de-DE"/>
              <a:t>Überschrift</a:t>
            </a:r>
          </a:p>
        </p:txBody>
      </p:sp>
      <p:sp>
        <p:nvSpPr>
          <p:cNvPr id="14" name="Bildplatzhalter 6">
            <a:extLst>
              <a:ext uri="{FF2B5EF4-FFF2-40B4-BE49-F238E27FC236}">
                <a16:creationId xmlns:a16="http://schemas.microsoft.com/office/drawing/2014/main" id="{4AEA5582-D4E1-654D-AC0C-F7E8B85B91A8}"/>
              </a:ext>
            </a:extLst>
          </p:cNvPr>
          <p:cNvSpPr>
            <a:spLocks noGrp="1"/>
          </p:cNvSpPr>
          <p:nvPr>
            <p:ph type="pic" sz="quarter" idx="23"/>
          </p:nvPr>
        </p:nvSpPr>
        <p:spPr>
          <a:xfrm>
            <a:off x="5211763" y="681926"/>
            <a:ext cx="3684587" cy="3632899"/>
          </a:xfrm>
        </p:spPr>
        <p:txBody>
          <a:bodyPr/>
          <a:lstStyle>
            <a:lvl1pPr>
              <a:defRPr baseline="0">
                <a:latin typeface="HTWBerlin" panose="02000000000000000000" pitchFamily="2" charset="77"/>
              </a:defRPr>
            </a:lvl1pPr>
          </a:lstStyle>
          <a:p>
            <a:endParaRPr lang="de-DE"/>
          </a:p>
        </p:txBody>
      </p:sp>
      <p:pic>
        <p:nvPicPr>
          <p:cNvPr id="10" name="Grafik 9">
            <a:extLst>
              <a:ext uri="{FF2B5EF4-FFF2-40B4-BE49-F238E27FC236}">
                <a16:creationId xmlns:a16="http://schemas.microsoft.com/office/drawing/2014/main" id="{9D75630A-3D55-FF4D-A376-A9D3418D4214}"/>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285554489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ildfolie 3">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4" name="Bildplatzhalter 6">
            <a:extLst>
              <a:ext uri="{FF2B5EF4-FFF2-40B4-BE49-F238E27FC236}">
                <a16:creationId xmlns:a16="http://schemas.microsoft.com/office/drawing/2014/main" id="{4AEA5582-D4E1-654D-AC0C-F7E8B85B91A8}"/>
              </a:ext>
            </a:extLst>
          </p:cNvPr>
          <p:cNvSpPr>
            <a:spLocks noGrp="1"/>
          </p:cNvSpPr>
          <p:nvPr>
            <p:ph type="pic" sz="quarter" idx="23"/>
          </p:nvPr>
        </p:nvSpPr>
        <p:spPr>
          <a:xfrm>
            <a:off x="182056" y="805364"/>
            <a:ext cx="8713970" cy="3716011"/>
          </a:xfrm>
        </p:spPr>
        <p:txBody>
          <a:bodyPr/>
          <a:lstStyle>
            <a:lvl1pPr>
              <a:defRPr baseline="0">
                <a:latin typeface="HTWBerlin" panose="02000000000000000000" pitchFamily="2" charset="77"/>
              </a:defRPr>
            </a:lvl1pPr>
          </a:lstStyle>
          <a:p>
            <a:endParaRPr lang="de-DE"/>
          </a:p>
        </p:txBody>
      </p:sp>
      <p:pic>
        <p:nvPicPr>
          <p:cNvPr id="10" name="Grafik 9">
            <a:extLst>
              <a:ext uri="{FF2B5EF4-FFF2-40B4-BE49-F238E27FC236}">
                <a16:creationId xmlns:a16="http://schemas.microsoft.com/office/drawing/2014/main" id="{9D75630A-3D55-FF4D-A376-A9D3418D4214}"/>
              </a:ext>
            </a:extLst>
          </p:cNvPr>
          <p:cNvPicPr>
            <a:picLocks noChangeAspect="1"/>
          </p:cNvPicPr>
          <p:nvPr userDrawn="1"/>
        </p:nvPicPr>
        <p:blipFill>
          <a:blip r:embed="rId2"/>
          <a:stretch>
            <a:fillRect/>
          </a:stretch>
        </p:blipFill>
        <p:spPr>
          <a:xfrm>
            <a:off x="182380" y="123438"/>
            <a:ext cx="1753938" cy="435050"/>
          </a:xfrm>
          <a:prstGeom prst="rect">
            <a:avLst/>
          </a:prstGeom>
        </p:spPr>
      </p:pic>
      <p:sp>
        <p:nvSpPr>
          <p:cNvPr id="12" name="Textplatzhalter 6">
            <a:extLst>
              <a:ext uri="{FF2B5EF4-FFF2-40B4-BE49-F238E27FC236}">
                <a16:creationId xmlns:a16="http://schemas.microsoft.com/office/drawing/2014/main" id="{84FF8828-D7B3-6E4B-A163-17685B8C1BE2}"/>
              </a:ext>
            </a:extLst>
          </p:cNvPr>
          <p:cNvSpPr>
            <a:spLocks noGrp="1"/>
          </p:cNvSpPr>
          <p:nvPr>
            <p:ph type="body" sz="quarter" idx="25" hasCustomPrompt="1"/>
          </p:nvPr>
        </p:nvSpPr>
        <p:spPr>
          <a:xfrm>
            <a:off x="182055" y="4275312"/>
            <a:ext cx="8713969" cy="246063"/>
          </a:xfrm>
        </p:spPr>
        <p:txBody>
          <a:bodyPr>
            <a:normAutofit/>
          </a:bodyPr>
          <a:lstStyle>
            <a:lvl1pPr marL="0" indent="0" algn="ctr">
              <a:buNone/>
              <a:defRPr sz="1100" b="0" i="0">
                <a:latin typeface="HTWBerlin" panose="02000000000000000000" pitchFamily="2" charset="77"/>
              </a:defRPr>
            </a:lvl1pPr>
          </a:lstStyle>
          <a:p>
            <a:pPr lvl="0"/>
            <a:r>
              <a:rPr lang="de-DE"/>
              <a:t>Bildunterschrift</a:t>
            </a:r>
          </a:p>
        </p:txBody>
      </p:sp>
    </p:spTree>
    <p:extLst>
      <p:ext uri="{BB962C8B-B14F-4D97-AF65-F5344CB8AC3E}">
        <p14:creationId xmlns:p14="http://schemas.microsoft.com/office/powerpoint/2010/main" val="241634051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folie 4">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560070" y="3094326"/>
            <a:ext cx="3493457" cy="1482752"/>
          </a:xfrm>
        </p:spPr>
        <p:txBody>
          <a:bodyPr>
            <a:normAutofit/>
          </a:bodyPr>
          <a:lstStyle>
            <a:lvl1pPr marL="0" indent="0">
              <a:lnSpc>
                <a:spcPct val="95000"/>
              </a:lnSpc>
              <a:buFontTx/>
              <a:buNone/>
              <a:defRPr sz="1400" b="0" i="0" baseline="0">
                <a:latin typeface="HTWBerlin" panose="02000000000000000000" pitchFamily="2" charset="77"/>
              </a:defRPr>
            </a:lvl1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pPr marL="7938" lvl="3" indent="0">
              <a:lnSpc>
                <a:spcPct val="100000"/>
              </a:lnSpc>
              <a:spcAft>
                <a:spcPts val="600"/>
              </a:spcAft>
              <a:buNone/>
            </a:pPr>
            <a:r>
              <a:rPr lang="de-DE" sz="1400" noProof="1">
                <a:latin typeface="HTWBerlin" panose="02000000000000000000" pitchFamily="2" charset="77"/>
              </a:rPr>
              <a:t>Fusce posuere, magna sed pulvinar ultricies, purus lectus malesuada libero, sit amet commodo magna eros quis urna.</a:t>
            </a:r>
          </a:p>
          <a:p>
            <a:pPr marL="7938"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r>
              <a:rPr lang="de-DE" sz="1400" noProof="1">
                <a:latin typeface="HTWBerlin" panose="02000000000000000000" pitchFamily="2" charset="77"/>
              </a:rPr>
              <a:t>Fusce posuere, magna sed pulvinar ultricies, purus lectus malesuada libero, sit amet commodo magna eros quis urna.</a:t>
            </a:r>
          </a:p>
        </p:txBody>
      </p:sp>
      <p:sp>
        <p:nvSpPr>
          <p:cNvPr id="26" name="Textplatzhalter 12">
            <a:extLst>
              <a:ext uri="{FF2B5EF4-FFF2-40B4-BE49-F238E27FC236}">
                <a16:creationId xmlns:a16="http://schemas.microsoft.com/office/drawing/2014/main" id="{ED9E057B-7813-D543-B26B-D05F13C0A279}"/>
              </a:ext>
            </a:extLst>
          </p:cNvPr>
          <p:cNvSpPr>
            <a:spLocks noGrp="1"/>
          </p:cNvSpPr>
          <p:nvPr>
            <p:ph type="body" sz="quarter" idx="22" hasCustomPrompt="1"/>
          </p:nvPr>
        </p:nvSpPr>
        <p:spPr>
          <a:xfrm>
            <a:off x="560070" y="1012737"/>
            <a:ext cx="8335956" cy="720670"/>
          </a:xfrm>
        </p:spPr>
        <p:txBody>
          <a:bodyPr>
            <a:normAutofit/>
          </a:bodyPr>
          <a:lstStyle>
            <a:lvl1pPr marL="0" indent="0">
              <a:lnSpc>
                <a:spcPct val="95000"/>
              </a:lnSpc>
              <a:buFontTx/>
              <a:buNone/>
              <a:defRPr sz="3200" b="1" i="0" baseline="0">
                <a:latin typeface="HTWBerlin" panose="02000000000000000000" pitchFamily="2" charset="77"/>
              </a:defRPr>
            </a:lvl1pPr>
          </a:lstStyle>
          <a:p>
            <a:r>
              <a:rPr lang="de-DE"/>
              <a:t>Überschrift</a:t>
            </a:r>
          </a:p>
        </p:txBody>
      </p:sp>
      <p:sp>
        <p:nvSpPr>
          <p:cNvPr id="14" name="Bildplatzhalter 6">
            <a:extLst>
              <a:ext uri="{FF2B5EF4-FFF2-40B4-BE49-F238E27FC236}">
                <a16:creationId xmlns:a16="http://schemas.microsoft.com/office/drawing/2014/main" id="{4AEA5582-D4E1-654D-AC0C-F7E8B85B91A8}"/>
              </a:ext>
            </a:extLst>
          </p:cNvPr>
          <p:cNvSpPr>
            <a:spLocks noGrp="1"/>
          </p:cNvSpPr>
          <p:nvPr>
            <p:ph type="pic" sz="quarter" idx="23"/>
          </p:nvPr>
        </p:nvSpPr>
        <p:spPr>
          <a:xfrm>
            <a:off x="671019" y="1712278"/>
            <a:ext cx="3382508" cy="1260000"/>
          </a:xfrm>
        </p:spPr>
        <p:txBody>
          <a:bodyPr/>
          <a:lstStyle>
            <a:lvl1pPr>
              <a:defRPr baseline="0">
                <a:latin typeface="HTWBerlin" panose="02000000000000000000" pitchFamily="2" charset="77"/>
              </a:defRPr>
            </a:lvl1pPr>
          </a:lstStyle>
          <a:p>
            <a:endParaRPr lang="de-DE"/>
          </a:p>
        </p:txBody>
      </p:sp>
      <p:sp>
        <p:nvSpPr>
          <p:cNvPr id="11" name="Textplatzhalter 12">
            <a:extLst>
              <a:ext uri="{FF2B5EF4-FFF2-40B4-BE49-F238E27FC236}">
                <a16:creationId xmlns:a16="http://schemas.microsoft.com/office/drawing/2014/main" id="{5D090851-B528-ED47-A9AD-ABAB816F5CE3}"/>
              </a:ext>
            </a:extLst>
          </p:cNvPr>
          <p:cNvSpPr>
            <a:spLocks noGrp="1"/>
          </p:cNvSpPr>
          <p:nvPr>
            <p:ph type="body" sz="quarter" idx="24" hasCustomPrompt="1"/>
          </p:nvPr>
        </p:nvSpPr>
        <p:spPr>
          <a:xfrm>
            <a:off x="4538178" y="3094326"/>
            <a:ext cx="3493457" cy="1482752"/>
          </a:xfrm>
        </p:spPr>
        <p:txBody>
          <a:bodyPr>
            <a:normAutofit/>
          </a:bodyPr>
          <a:lstStyle>
            <a:lvl1pPr marL="0" indent="0">
              <a:lnSpc>
                <a:spcPct val="95000"/>
              </a:lnSpc>
              <a:buFontTx/>
              <a:buNone/>
              <a:defRPr sz="1400" b="0" i="0" baseline="0">
                <a:latin typeface="HTWBerlin" panose="02000000000000000000" pitchFamily="2" charset="77"/>
              </a:defRPr>
            </a:lvl1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pPr marL="7938" lvl="3" indent="0">
              <a:lnSpc>
                <a:spcPct val="100000"/>
              </a:lnSpc>
              <a:spcAft>
                <a:spcPts val="600"/>
              </a:spcAft>
              <a:buNone/>
            </a:pPr>
            <a:r>
              <a:rPr lang="de-DE" sz="1400" noProof="1">
                <a:latin typeface="HTWBerlin" panose="02000000000000000000" pitchFamily="2" charset="77"/>
              </a:rPr>
              <a:t>Fusce posuere, magna sed pulvinar ultricies, purus lectus malesuada libero, sit amet commodo magna eros quis urna.</a:t>
            </a:r>
          </a:p>
          <a:p>
            <a:pPr marL="7938"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r>
              <a:rPr lang="de-DE" sz="1400" noProof="1">
                <a:latin typeface="HTWBerlin" panose="02000000000000000000" pitchFamily="2" charset="77"/>
              </a:rPr>
              <a:t>Fusce posuere, magna sed pulvinar ultricies, purus lectus malesuada libero, sit amet commodo magna eros quis urna.</a:t>
            </a:r>
          </a:p>
        </p:txBody>
      </p:sp>
      <p:sp>
        <p:nvSpPr>
          <p:cNvPr id="15" name="Bildplatzhalter 6">
            <a:extLst>
              <a:ext uri="{FF2B5EF4-FFF2-40B4-BE49-F238E27FC236}">
                <a16:creationId xmlns:a16="http://schemas.microsoft.com/office/drawing/2014/main" id="{CA5702FE-F788-3644-A6E2-B4C92CC9ADE7}"/>
              </a:ext>
            </a:extLst>
          </p:cNvPr>
          <p:cNvSpPr>
            <a:spLocks noGrp="1"/>
          </p:cNvSpPr>
          <p:nvPr>
            <p:ph type="pic" sz="quarter" idx="25"/>
          </p:nvPr>
        </p:nvSpPr>
        <p:spPr>
          <a:xfrm>
            <a:off x="4649127" y="1712278"/>
            <a:ext cx="3382508" cy="1260000"/>
          </a:xfrm>
        </p:spPr>
        <p:txBody>
          <a:bodyPr/>
          <a:lstStyle>
            <a:lvl1pPr>
              <a:defRPr baseline="0">
                <a:latin typeface="HTWBerlin" panose="02000000000000000000" pitchFamily="2" charset="77"/>
              </a:defRPr>
            </a:lvl1pPr>
          </a:lstStyle>
          <a:p>
            <a:endParaRPr lang="de-DE"/>
          </a:p>
        </p:txBody>
      </p:sp>
      <p:pic>
        <p:nvPicPr>
          <p:cNvPr id="16" name="Grafik 15">
            <a:extLst>
              <a:ext uri="{FF2B5EF4-FFF2-40B4-BE49-F238E27FC236}">
                <a16:creationId xmlns:a16="http://schemas.microsoft.com/office/drawing/2014/main" id="{807FD0A9-8AC4-5144-9F54-41CF3C3EA026}"/>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27040055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ildfolie 4B">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4" name="Bildplatzhalter 6">
            <a:extLst>
              <a:ext uri="{FF2B5EF4-FFF2-40B4-BE49-F238E27FC236}">
                <a16:creationId xmlns:a16="http://schemas.microsoft.com/office/drawing/2014/main" id="{4AEA5582-D4E1-654D-AC0C-F7E8B85B91A8}"/>
              </a:ext>
            </a:extLst>
          </p:cNvPr>
          <p:cNvSpPr>
            <a:spLocks noGrp="1"/>
          </p:cNvSpPr>
          <p:nvPr>
            <p:ph type="pic" sz="quarter" idx="23"/>
          </p:nvPr>
        </p:nvSpPr>
        <p:spPr>
          <a:xfrm>
            <a:off x="182380" y="805363"/>
            <a:ext cx="4200434" cy="3716187"/>
          </a:xfrm>
        </p:spPr>
        <p:txBody>
          <a:bodyPr/>
          <a:lstStyle>
            <a:lvl1pPr>
              <a:defRPr baseline="0">
                <a:latin typeface="HTWBerlin" panose="02000000000000000000" pitchFamily="2" charset="77"/>
              </a:defRPr>
            </a:lvl1pPr>
          </a:lstStyle>
          <a:p>
            <a:endParaRPr lang="de-DE"/>
          </a:p>
        </p:txBody>
      </p:sp>
      <p:pic>
        <p:nvPicPr>
          <p:cNvPr id="16" name="Grafik 15">
            <a:extLst>
              <a:ext uri="{FF2B5EF4-FFF2-40B4-BE49-F238E27FC236}">
                <a16:creationId xmlns:a16="http://schemas.microsoft.com/office/drawing/2014/main" id="{807FD0A9-8AC4-5144-9F54-41CF3C3EA026}"/>
              </a:ext>
            </a:extLst>
          </p:cNvPr>
          <p:cNvPicPr>
            <a:picLocks noChangeAspect="1"/>
          </p:cNvPicPr>
          <p:nvPr userDrawn="1"/>
        </p:nvPicPr>
        <p:blipFill>
          <a:blip r:embed="rId2"/>
          <a:stretch>
            <a:fillRect/>
          </a:stretch>
        </p:blipFill>
        <p:spPr>
          <a:xfrm>
            <a:off x="182380" y="123438"/>
            <a:ext cx="1753938" cy="435050"/>
          </a:xfrm>
          <a:prstGeom prst="rect">
            <a:avLst/>
          </a:prstGeom>
        </p:spPr>
      </p:pic>
      <p:sp>
        <p:nvSpPr>
          <p:cNvPr id="18" name="Bildplatzhalter 6">
            <a:extLst>
              <a:ext uri="{FF2B5EF4-FFF2-40B4-BE49-F238E27FC236}">
                <a16:creationId xmlns:a16="http://schemas.microsoft.com/office/drawing/2014/main" id="{50BC04DF-B499-7B4F-A872-A5EFAFE135D6}"/>
              </a:ext>
            </a:extLst>
          </p:cNvPr>
          <p:cNvSpPr>
            <a:spLocks noGrp="1"/>
          </p:cNvSpPr>
          <p:nvPr>
            <p:ph type="pic" sz="quarter" idx="24"/>
          </p:nvPr>
        </p:nvSpPr>
        <p:spPr>
          <a:xfrm>
            <a:off x="4703930" y="805363"/>
            <a:ext cx="4200434" cy="3716187"/>
          </a:xfrm>
        </p:spPr>
        <p:txBody>
          <a:bodyPr/>
          <a:lstStyle>
            <a:lvl1pPr>
              <a:defRPr baseline="0">
                <a:latin typeface="HTWBerlin" panose="02000000000000000000" pitchFamily="2" charset="77"/>
              </a:defRPr>
            </a:lvl1pPr>
          </a:lstStyle>
          <a:p>
            <a:endParaRPr lang="de-DE"/>
          </a:p>
        </p:txBody>
      </p:sp>
      <p:sp>
        <p:nvSpPr>
          <p:cNvPr id="7" name="Textplatzhalter 6">
            <a:extLst>
              <a:ext uri="{FF2B5EF4-FFF2-40B4-BE49-F238E27FC236}">
                <a16:creationId xmlns:a16="http://schemas.microsoft.com/office/drawing/2014/main" id="{55A1202C-3FAD-3847-8E1B-1F231F24AF79}"/>
              </a:ext>
            </a:extLst>
          </p:cNvPr>
          <p:cNvSpPr>
            <a:spLocks noGrp="1"/>
          </p:cNvSpPr>
          <p:nvPr>
            <p:ph type="body" sz="quarter" idx="25" hasCustomPrompt="1"/>
          </p:nvPr>
        </p:nvSpPr>
        <p:spPr>
          <a:xfrm>
            <a:off x="182380" y="4275312"/>
            <a:ext cx="4200434" cy="246063"/>
          </a:xfrm>
        </p:spPr>
        <p:txBody>
          <a:bodyPr>
            <a:normAutofit/>
          </a:bodyPr>
          <a:lstStyle>
            <a:lvl1pPr marL="0" indent="0" algn="ctr">
              <a:buNone/>
              <a:defRPr sz="1100" b="0" i="0">
                <a:latin typeface="HTWBerlin" panose="02000000000000000000" pitchFamily="2" charset="77"/>
              </a:defRPr>
            </a:lvl1pPr>
          </a:lstStyle>
          <a:p>
            <a:pPr lvl="0"/>
            <a:r>
              <a:rPr lang="de-DE"/>
              <a:t>Bildunterschrift</a:t>
            </a:r>
          </a:p>
        </p:txBody>
      </p:sp>
      <p:sp>
        <p:nvSpPr>
          <p:cNvPr id="20" name="Textplatzhalter 6">
            <a:extLst>
              <a:ext uri="{FF2B5EF4-FFF2-40B4-BE49-F238E27FC236}">
                <a16:creationId xmlns:a16="http://schemas.microsoft.com/office/drawing/2014/main" id="{0EABA047-D681-3644-B319-FAEFCE0DB0DC}"/>
              </a:ext>
            </a:extLst>
          </p:cNvPr>
          <p:cNvSpPr>
            <a:spLocks noGrp="1"/>
          </p:cNvSpPr>
          <p:nvPr>
            <p:ph type="body" sz="quarter" idx="26" hasCustomPrompt="1"/>
          </p:nvPr>
        </p:nvSpPr>
        <p:spPr>
          <a:xfrm>
            <a:off x="4703930" y="4275312"/>
            <a:ext cx="4200434" cy="246063"/>
          </a:xfrm>
        </p:spPr>
        <p:txBody>
          <a:bodyPr>
            <a:normAutofit/>
          </a:bodyPr>
          <a:lstStyle>
            <a:lvl1pPr marL="0" indent="0" algn="ctr">
              <a:buNone/>
              <a:defRPr sz="1100" b="0" i="0">
                <a:latin typeface="HTWBerlin" panose="02000000000000000000" pitchFamily="2" charset="77"/>
              </a:defRPr>
            </a:lvl1pPr>
          </a:lstStyle>
          <a:p>
            <a:pPr lvl="0"/>
            <a:r>
              <a:rPr lang="de-DE"/>
              <a:t>Bildunterschrift</a:t>
            </a:r>
          </a:p>
        </p:txBody>
      </p:sp>
    </p:spTree>
    <p:extLst>
      <p:ext uri="{BB962C8B-B14F-4D97-AF65-F5344CB8AC3E}">
        <p14:creationId xmlns:p14="http://schemas.microsoft.com/office/powerpoint/2010/main" val="353353414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folie 5">
    <p:bg>
      <p:bgRef idx="1001">
        <a:schemeClr val="bg1"/>
      </p:bgRef>
    </p:bg>
    <p:spTree>
      <p:nvGrpSpPr>
        <p:cNvPr id="1" name=""/>
        <p:cNvGrpSpPr/>
        <p:nvPr/>
      </p:nvGrpSpPr>
      <p:grpSpPr>
        <a:xfrm>
          <a:off x="0" y="0"/>
          <a:ext cx="0" cy="0"/>
          <a:chOff x="0" y="0"/>
          <a:chExt cx="0" cy="0"/>
        </a:xfrm>
      </p:grpSpPr>
      <p:sp>
        <p:nvSpPr>
          <p:cNvPr id="14" name="Bildplatzhalter 6">
            <a:extLst>
              <a:ext uri="{FF2B5EF4-FFF2-40B4-BE49-F238E27FC236}">
                <a16:creationId xmlns:a16="http://schemas.microsoft.com/office/drawing/2014/main" id="{4AEA5582-D4E1-654D-AC0C-F7E8B85B91A8}"/>
              </a:ext>
            </a:extLst>
          </p:cNvPr>
          <p:cNvSpPr>
            <a:spLocks noGrp="1"/>
          </p:cNvSpPr>
          <p:nvPr>
            <p:ph type="pic" sz="quarter" idx="23"/>
          </p:nvPr>
        </p:nvSpPr>
        <p:spPr>
          <a:xfrm>
            <a:off x="0" y="-1"/>
            <a:ext cx="9144000" cy="2571751"/>
          </a:xfrm>
        </p:spPr>
        <p:txBody>
          <a:bodyPr/>
          <a:lstStyle>
            <a:lvl1pPr>
              <a:defRPr baseline="0">
                <a:latin typeface="HTWBerlin" panose="02000000000000000000" pitchFamily="2" charset="77"/>
              </a:defRPr>
            </a:lvl1pPr>
          </a:lstStyle>
          <a:p>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26" name="Textplatzhalter 12">
            <a:extLst>
              <a:ext uri="{FF2B5EF4-FFF2-40B4-BE49-F238E27FC236}">
                <a16:creationId xmlns:a16="http://schemas.microsoft.com/office/drawing/2014/main" id="{ED9E057B-7813-D543-B26B-D05F13C0A279}"/>
              </a:ext>
            </a:extLst>
          </p:cNvPr>
          <p:cNvSpPr>
            <a:spLocks noGrp="1"/>
          </p:cNvSpPr>
          <p:nvPr>
            <p:ph type="body" sz="quarter" idx="22" hasCustomPrompt="1"/>
          </p:nvPr>
        </p:nvSpPr>
        <p:spPr>
          <a:xfrm>
            <a:off x="560070" y="2795992"/>
            <a:ext cx="3965748" cy="618836"/>
          </a:xfrm>
        </p:spPr>
        <p:txBody>
          <a:bodyPr>
            <a:normAutofit/>
          </a:bodyPr>
          <a:lstStyle>
            <a:lvl1pPr marL="0" indent="0">
              <a:lnSpc>
                <a:spcPct val="95000"/>
              </a:lnSpc>
              <a:buFontTx/>
              <a:buNone/>
              <a:defRPr sz="4000" b="1" i="0" baseline="0">
                <a:latin typeface="HTWBerlin" panose="02000000000000000000" pitchFamily="2" charset="77"/>
              </a:defRPr>
            </a:lvl1pPr>
          </a:lstStyle>
          <a:p>
            <a:r>
              <a:rPr lang="de-DE"/>
              <a:t>01</a:t>
            </a:r>
          </a:p>
        </p:txBody>
      </p:sp>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platzhalter 12">
            <a:extLst>
              <a:ext uri="{FF2B5EF4-FFF2-40B4-BE49-F238E27FC236}">
                <a16:creationId xmlns:a16="http://schemas.microsoft.com/office/drawing/2014/main" id="{D351BBFD-AB0A-7549-8DF8-21F1F55E5F09}"/>
              </a:ext>
            </a:extLst>
          </p:cNvPr>
          <p:cNvSpPr>
            <a:spLocks noGrp="1"/>
          </p:cNvSpPr>
          <p:nvPr>
            <p:ph type="body" sz="quarter" idx="24" hasCustomPrompt="1"/>
          </p:nvPr>
        </p:nvSpPr>
        <p:spPr>
          <a:xfrm>
            <a:off x="560070" y="3377883"/>
            <a:ext cx="8335956" cy="1461215"/>
          </a:xfrm>
        </p:spPr>
        <p:txBody>
          <a:bodyPr>
            <a:normAutofit/>
          </a:bodyPr>
          <a:lstStyle>
            <a:lvl1pPr marL="0" indent="0">
              <a:lnSpc>
                <a:spcPct val="95000"/>
              </a:lnSpc>
              <a:buFontTx/>
              <a:buNone/>
              <a:defRPr sz="3200" b="1" i="0" baseline="0">
                <a:latin typeface="HTWBerlin" panose="02000000000000000000" pitchFamily="2" charset="77"/>
              </a:defRPr>
            </a:lvl1pPr>
          </a:lstStyle>
          <a:p>
            <a:r>
              <a:rPr lang="de-DE"/>
              <a:t>Überschrift</a:t>
            </a:r>
          </a:p>
        </p:txBody>
      </p:sp>
      <p:pic>
        <p:nvPicPr>
          <p:cNvPr id="11" name="Grafik 10">
            <a:extLst>
              <a:ext uri="{FF2B5EF4-FFF2-40B4-BE49-F238E27FC236}">
                <a16:creationId xmlns:a16="http://schemas.microsoft.com/office/drawing/2014/main" id="{7141BC40-ECC9-6A42-93D7-A40F61C65039}"/>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160550351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folie 6">
    <p:bg>
      <p:bgRef idx="1001">
        <a:schemeClr val="bg1"/>
      </p:bgRef>
    </p:bg>
    <p:spTree>
      <p:nvGrpSpPr>
        <p:cNvPr id="1" name=""/>
        <p:cNvGrpSpPr/>
        <p:nvPr/>
      </p:nvGrpSpPr>
      <p:grpSpPr>
        <a:xfrm>
          <a:off x="0" y="0"/>
          <a:ext cx="0" cy="0"/>
          <a:chOff x="0" y="0"/>
          <a:chExt cx="0" cy="0"/>
        </a:xfrm>
      </p:grpSpPr>
      <p:sp>
        <p:nvSpPr>
          <p:cNvPr id="14" name="Bildplatzhalter 6">
            <a:extLst>
              <a:ext uri="{FF2B5EF4-FFF2-40B4-BE49-F238E27FC236}">
                <a16:creationId xmlns:a16="http://schemas.microsoft.com/office/drawing/2014/main" id="{4AEA5582-D4E1-654D-AC0C-F7E8B85B91A8}"/>
              </a:ext>
            </a:extLst>
          </p:cNvPr>
          <p:cNvSpPr>
            <a:spLocks noGrp="1"/>
          </p:cNvSpPr>
          <p:nvPr>
            <p:ph type="pic" sz="quarter" idx="23"/>
          </p:nvPr>
        </p:nvSpPr>
        <p:spPr>
          <a:xfrm>
            <a:off x="0" y="-1"/>
            <a:ext cx="9144000" cy="2571751"/>
          </a:xfrm>
        </p:spPr>
        <p:txBody>
          <a:bodyPr/>
          <a:lstStyle>
            <a:lvl1pPr>
              <a:defRPr baseline="0">
                <a:latin typeface="HTWBerlin" panose="02000000000000000000" pitchFamily="2" charset="77"/>
              </a:defRPr>
            </a:lvl1pPr>
          </a:lstStyle>
          <a:p>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5"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platzhalter 12">
            <a:extLst>
              <a:ext uri="{FF2B5EF4-FFF2-40B4-BE49-F238E27FC236}">
                <a16:creationId xmlns:a16="http://schemas.microsoft.com/office/drawing/2014/main" id="{22054CDA-47F1-FA4F-8FE5-810080E0DAA8}"/>
              </a:ext>
            </a:extLst>
          </p:cNvPr>
          <p:cNvSpPr>
            <a:spLocks noGrp="1"/>
          </p:cNvSpPr>
          <p:nvPr>
            <p:ph type="body" sz="quarter" idx="14" hasCustomPrompt="1"/>
          </p:nvPr>
        </p:nvSpPr>
        <p:spPr>
          <a:xfrm>
            <a:off x="560070" y="2795992"/>
            <a:ext cx="7158990" cy="1646699"/>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pic>
        <p:nvPicPr>
          <p:cNvPr id="10" name="Grafik 9">
            <a:extLst>
              <a:ext uri="{FF2B5EF4-FFF2-40B4-BE49-F238E27FC236}">
                <a16:creationId xmlns:a16="http://schemas.microsoft.com/office/drawing/2014/main" id="{E92A4EDF-E2EA-B840-A1A2-149912DE38DE}"/>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2055887329"/>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bschluss">
    <p:bg>
      <p:bgRef idx="1001">
        <a:schemeClr val="bg1"/>
      </p:bgRef>
    </p:bg>
    <p:spTree>
      <p:nvGrpSpPr>
        <p:cNvPr id="1" name=""/>
        <p:cNvGrpSpPr/>
        <p:nvPr/>
      </p:nvGrpSpPr>
      <p:grpSpPr>
        <a:xfrm>
          <a:off x="0" y="0"/>
          <a:ext cx="0" cy="0"/>
          <a:chOff x="0" y="0"/>
          <a:chExt cx="0" cy="0"/>
        </a:xfrm>
      </p:grpSpPr>
      <p:pic>
        <p:nvPicPr>
          <p:cNvPr id="10" name="Bildplatzhalter 10" descr="Ein Bild, das draußen enthält.&#10;&#10;Automatisch generierte Beschreibung">
            <a:extLst>
              <a:ext uri="{FF2B5EF4-FFF2-40B4-BE49-F238E27FC236}">
                <a16:creationId xmlns:a16="http://schemas.microsoft.com/office/drawing/2014/main" id="{0337C584-4F06-8A45-B963-35E21499D3C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1"/>
            <a:ext cx="9144000" cy="2571749"/>
          </a:xfrm>
          <a:prstGeom prst="rect">
            <a:avLst/>
          </a:prstGeom>
        </p:spPr>
      </p:pic>
      <p:sp>
        <p:nvSpPr>
          <p:cNvPr id="13" name="Rechteck 12">
            <a:extLst>
              <a:ext uri="{FF2B5EF4-FFF2-40B4-BE49-F238E27FC236}">
                <a16:creationId xmlns:a16="http://schemas.microsoft.com/office/drawing/2014/main" id="{30B86993-379F-5547-B188-419F7445F028}"/>
              </a:ext>
            </a:extLst>
          </p:cNvPr>
          <p:cNvSpPr/>
          <p:nvPr userDrawn="1"/>
        </p:nvSpPr>
        <p:spPr>
          <a:xfrm flipH="1" flipV="1">
            <a:off x="-1" y="8771"/>
            <a:ext cx="9143999" cy="2562979"/>
          </a:xfrm>
          <a:prstGeom prst="rect">
            <a:avLst/>
          </a:prstGeom>
          <a:gradFill>
            <a:gsLst>
              <a:gs pos="100000">
                <a:schemeClr val="tx2">
                  <a:lumMod val="50000"/>
                  <a:alpha val="0"/>
                </a:schemeClr>
              </a:gs>
              <a:gs pos="23000">
                <a:schemeClr val="tx2">
                  <a:alpha val="25000"/>
                  <a:lumMod val="89000"/>
                  <a:lumOff val="1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a:p>
        </p:txBody>
      </p:sp>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hlinkClick r:id="rId3"/>
            <a:extLst>
              <a:ext uri="{FF2B5EF4-FFF2-40B4-BE49-F238E27FC236}">
                <a16:creationId xmlns:a16="http://schemas.microsoft.com/office/drawing/2014/main" id="{EDC9C239-43EA-124D-B306-AD4FEDE8DD91}"/>
              </a:ext>
            </a:extLst>
          </p:cNvPr>
          <p:cNvPicPr>
            <a:picLocks noChangeAspect="1"/>
          </p:cNvPicPr>
          <p:nvPr userDrawn="1"/>
        </p:nvPicPr>
        <p:blipFill>
          <a:blip r:embed="rId4"/>
          <a:stretch>
            <a:fillRect/>
          </a:stretch>
        </p:blipFill>
        <p:spPr>
          <a:xfrm>
            <a:off x="7456714" y="4414001"/>
            <a:ext cx="1356439" cy="414911"/>
          </a:xfrm>
          <a:prstGeom prst="rect">
            <a:avLst/>
          </a:prstGeom>
        </p:spPr>
      </p:pic>
      <p:sp>
        <p:nvSpPr>
          <p:cNvPr id="16" name="Textfeld 15">
            <a:extLst>
              <a:ext uri="{FF2B5EF4-FFF2-40B4-BE49-F238E27FC236}">
                <a16:creationId xmlns:a16="http://schemas.microsoft.com/office/drawing/2014/main" id="{52A1DDD5-A575-244E-84B1-23039D1C9886}"/>
              </a:ext>
            </a:extLst>
          </p:cNvPr>
          <p:cNvSpPr txBox="1"/>
          <p:nvPr userDrawn="1"/>
        </p:nvSpPr>
        <p:spPr>
          <a:xfrm>
            <a:off x="535853" y="4592703"/>
            <a:ext cx="3015165" cy="307777"/>
          </a:xfrm>
          <a:prstGeom prst="rect">
            <a:avLst/>
          </a:prstGeom>
          <a:noFill/>
        </p:spPr>
        <p:txBody>
          <a:bodyPr wrap="square" rtlCol="0">
            <a:spAutoFit/>
          </a:bodyPr>
          <a:lstStyle/>
          <a:p>
            <a:pPr marL="7938" lvl="3" indent="0">
              <a:lnSpc>
                <a:spcPct val="100000"/>
              </a:lnSpc>
              <a:spcAft>
                <a:spcPts val="600"/>
              </a:spcAft>
              <a:buNone/>
            </a:pPr>
            <a:r>
              <a:rPr lang="de-DE" sz="1400" noProof="1">
                <a:latin typeface="HTWBerlin" panose="02000000000000000000" pitchFamily="2" charset="77"/>
                <a:hlinkClick r:id="rId5">
                  <a:extLst>
                    <a:ext uri="{A12FA001-AC4F-418D-AE19-62706E023703}">
                      <ahyp:hlinkClr xmlns:ahyp="http://schemas.microsoft.com/office/drawing/2018/hyperlinkcolor" val="tx"/>
                    </a:ext>
                  </a:extLst>
                </a:hlinkClick>
              </a:rPr>
              <a:t>www.mpmd.htw-berlin.de</a:t>
            </a:r>
            <a:endParaRPr lang="de-DE">
              <a:latin typeface="HTWBerlin" panose="02000000000000000000" pitchFamily="2" charset="77"/>
              <a:ea typeface="Verdana" panose="020B0604030504040204" pitchFamily="34" charset="0"/>
              <a:cs typeface="Arial" panose="020B0604020202020204" pitchFamily="34" charset="0"/>
            </a:endParaRPr>
          </a:p>
        </p:txBody>
      </p:sp>
      <p:sp>
        <p:nvSpPr>
          <p:cNvPr id="20" name="Textplatzhalter 12">
            <a:extLst>
              <a:ext uri="{FF2B5EF4-FFF2-40B4-BE49-F238E27FC236}">
                <a16:creationId xmlns:a16="http://schemas.microsoft.com/office/drawing/2014/main" id="{08DC6459-D9F2-AE46-9DFB-1F34383C2868}"/>
              </a:ext>
            </a:extLst>
          </p:cNvPr>
          <p:cNvSpPr>
            <a:spLocks noGrp="1"/>
          </p:cNvSpPr>
          <p:nvPr>
            <p:ph type="body" sz="quarter" idx="24" hasCustomPrompt="1"/>
          </p:nvPr>
        </p:nvSpPr>
        <p:spPr>
          <a:xfrm>
            <a:off x="560070" y="1173013"/>
            <a:ext cx="8335956" cy="598219"/>
          </a:xfrm>
        </p:spPr>
        <p:txBody>
          <a:bodyPr>
            <a:normAutofit/>
          </a:bodyPr>
          <a:lstStyle>
            <a:lvl1pPr marL="0" indent="0">
              <a:lnSpc>
                <a:spcPct val="95000"/>
              </a:lnSpc>
              <a:buFontTx/>
              <a:buNone/>
              <a:defRPr sz="3200" b="1" i="0" baseline="0">
                <a:solidFill>
                  <a:schemeClr val="bg1"/>
                </a:solidFill>
                <a:latin typeface="HTWBerlin" panose="02000000000000000000" pitchFamily="2" charset="77"/>
              </a:defRPr>
            </a:lvl1pPr>
          </a:lstStyle>
          <a:p>
            <a:r>
              <a:rPr lang="de-DE"/>
              <a:t>Vielen Dank!</a:t>
            </a:r>
          </a:p>
        </p:txBody>
      </p:sp>
      <p:sp>
        <p:nvSpPr>
          <p:cNvPr id="21" name="Oval 20">
            <a:extLst>
              <a:ext uri="{FF2B5EF4-FFF2-40B4-BE49-F238E27FC236}">
                <a16:creationId xmlns:a16="http://schemas.microsoft.com/office/drawing/2014/main" id="{D2317C2A-52A9-5D45-A911-3FE8BE1F243F}"/>
              </a:ext>
            </a:extLst>
          </p:cNvPr>
          <p:cNvSpPr/>
          <p:nvPr userDrawn="1"/>
        </p:nvSpPr>
        <p:spPr>
          <a:xfrm>
            <a:off x="509359" y="2123693"/>
            <a:ext cx="1511465" cy="15114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Bildplatzhalter 22">
            <a:extLst>
              <a:ext uri="{FF2B5EF4-FFF2-40B4-BE49-F238E27FC236}">
                <a16:creationId xmlns:a16="http://schemas.microsoft.com/office/drawing/2014/main" id="{B1E05BB5-8479-BD49-A5E4-06D5599DABDC}"/>
              </a:ext>
            </a:extLst>
          </p:cNvPr>
          <p:cNvSpPr>
            <a:spLocks noGrp="1"/>
          </p:cNvSpPr>
          <p:nvPr>
            <p:ph type="pic" sz="quarter" idx="25" hasCustomPrompt="1"/>
          </p:nvPr>
        </p:nvSpPr>
        <p:spPr>
          <a:xfrm>
            <a:off x="509357" y="2123693"/>
            <a:ext cx="1505609" cy="1505608"/>
          </a:xfrm>
          <a:prstGeom prst="ellipse">
            <a:avLst/>
          </a:prstGeom>
        </p:spPr>
        <p:txBody>
          <a:bodyPr>
            <a:normAutofit/>
          </a:bodyPr>
          <a:lstStyle>
            <a:lvl1pPr marL="0" indent="0" algn="ctr">
              <a:buNone/>
              <a:defRPr sz="1200" baseline="0">
                <a:latin typeface="HTWBerlin" panose="02000000000000000000" pitchFamily="2" charset="77"/>
              </a:defRPr>
            </a:lvl1pPr>
          </a:lstStyle>
          <a:p>
            <a:r>
              <a:rPr lang="de-DE"/>
              <a:t>Bild einfügen</a:t>
            </a:r>
          </a:p>
        </p:txBody>
      </p:sp>
      <p:sp>
        <p:nvSpPr>
          <p:cNvPr id="17" name="Textplatzhalter 12">
            <a:extLst>
              <a:ext uri="{FF2B5EF4-FFF2-40B4-BE49-F238E27FC236}">
                <a16:creationId xmlns:a16="http://schemas.microsoft.com/office/drawing/2014/main" id="{939254A6-54A0-A04A-972E-9CC4BE7C2C8A}"/>
              </a:ext>
            </a:extLst>
          </p:cNvPr>
          <p:cNvSpPr>
            <a:spLocks noGrp="1"/>
          </p:cNvSpPr>
          <p:nvPr>
            <p:ph type="body" sz="quarter" idx="26" hasCustomPrompt="1"/>
          </p:nvPr>
        </p:nvSpPr>
        <p:spPr>
          <a:xfrm>
            <a:off x="2074924" y="2783114"/>
            <a:ext cx="3351103" cy="1691484"/>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pic>
        <p:nvPicPr>
          <p:cNvPr id="18" name="Grafik 17">
            <a:extLst>
              <a:ext uri="{FF2B5EF4-FFF2-40B4-BE49-F238E27FC236}">
                <a16:creationId xmlns:a16="http://schemas.microsoft.com/office/drawing/2014/main" id="{E067D9DE-A98C-324F-A101-F6D0D81A3A9C}"/>
              </a:ext>
            </a:extLst>
          </p:cNvPr>
          <p:cNvPicPr>
            <a:picLocks noChangeAspect="1"/>
          </p:cNvPicPr>
          <p:nvPr userDrawn="1"/>
        </p:nvPicPr>
        <p:blipFill>
          <a:blip r:embed="rId6"/>
          <a:stretch>
            <a:fillRect/>
          </a:stretch>
        </p:blipFill>
        <p:spPr>
          <a:xfrm>
            <a:off x="182380" y="123438"/>
            <a:ext cx="1753938" cy="435050"/>
          </a:xfrm>
          <a:prstGeom prst="rect">
            <a:avLst/>
          </a:prstGeom>
        </p:spPr>
      </p:pic>
    </p:spTree>
    <p:extLst>
      <p:ext uri="{BB962C8B-B14F-4D97-AF65-F5344CB8AC3E}">
        <p14:creationId xmlns:p14="http://schemas.microsoft.com/office/powerpoint/2010/main" val="31315336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pur">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pic>
        <p:nvPicPr>
          <p:cNvPr id="9" name="Grafik 8">
            <a:extLst>
              <a:ext uri="{FF2B5EF4-FFF2-40B4-BE49-F238E27FC236}">
                <a16:creationId xmlns:a16="http://schemas.microsoft.com/office/drawing/2014/main" id="{D77E5E4C-F959-D942-9BFE-80E7EE114D27}"/>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14644432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bschluss ohne Bild">
    <p:bg>
      <p:bgRef idx="1001">
        <a:schemeClr val="bg1"/>
      </p:bgRef>
    </p:bg>
    <p:spTree>
      <p:nvGrpSpPr>
        <p:cNvPr id="1" name=""/>
        <p:cNvGrpSpPr/>
        <p:nvPr/>
      </p:nvGrpSpPr>
      <p:grpSpPr>
        <a:xfrm>
          <a:off x="0" y="0"/>
          <a:ext cx="0" cy="0"/>
          <a:chOff x="0" y="0"/>
          <a:chExt cx="0" cy="0"/>
        </a:xfrm>
      </p:grpSpPr>
      <p:pic>
        <p:nvPicPr>
          <p:cNvPr id="10" name="Bildplatzhalter 10" descr="Ein Bild, das draußen enthält.&#10;&#10;Automatisch generierte Beschreibung">
            <a:extLst>
              <a:ext uri="{FF2B5EF4-FFF2-40B4-BE49-F238E27FC236}">
                <a16:creationId xmlns:a16="http://schemas.microsoft.com/office/drawing/2014/main" id="{0337C584-4F06-8A45-B963-35E21499D3C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1"/>
            <a:ext cx="9144000" cy="2571749"/>
          </a:xfrm>
          <a:prstGeom prst="rect">
            <a:avLst/>
          </a:prstGeom>
        </p:spPr>
      </p:pic>
      <p:sp>
        <p:nvSpPr>
          <p:cNvPr id="13" name="Rechteck 12">
            <a:extLst>
              <a:ext uri="{FF2B5EF4-FFF2-40B4-BE49-F238E27FC236}">
                <a16:creationId xmlns:a16="http://schemas.microsoft.com/office/drawing/2014/main" id="{30B86993-379F-5547-B188-419F7445F028}"/>
              </a:ext>
            </a:extLst>
          </p:cNvPr>
          <p:cNvSpPr/>
          <p:nvPr userDrawn="1"/>
        </p:nvSpPr>
        <p:spPr>
          <a:xfrm flipH="1" flipV="1">
            <a:off x="-1" y="8771"/>
            <a:ext cx="9143999" cy="2562979"/>
          </a:xfrm>
          <a:prstGeom prst="rect">
            <a:avLst/>
          </a:prstGeom>
          <a:gradFill>
            <a:gsLst>
              <a:gs pos="100000">
                <a:schemeClr val="tx2">
                  <a:lumMod val="50000"/>
                  <a:alpha val="0"/>
                </a:schemeClr>
              </a:gs>
              <a:gs pos="23000">
                <a:schemeClr val="tx2">
                  <a:alpha val="25000"/>
                  <a:lumMod val="89000"/>
                  <a:lumOff val="1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a:p>
        </p:txBody>
      </p:sp>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52A1DDD5-A575-244E-84B1-23039D1C9886}"/>
              </a:ext>
            </a:extLst>
          </p:cNvPr>
          <p:cNvSpPr txBox="1"/>
          <p:nvPr userDrawn="1"/>
        </p:nvSpPr>
        <p:spPr>
          <a:xfrm>
            <a:off x="535853" y="4592703"/>
            <a:ext cx="3015165" cy="307777"/>
          </a:xfrm>
          <a:prstGeom prst="rect">
            <a:avLst/>
          </a:prstGeom>
          <a:noFill/>
        </p:spPr>
        <p:txBody>
          <a:bodyPr wrap="square" rtlCol="0">
            <a:spAutoFit/>
          </a:bodyPr>
          <a:lstStyle/>
          <a:p>
            <a:pPr marL="7938" lvl="3" indent="0">
              <a:lnSpc>
                <a:spcPct val="100000"/>
              </a:lnSpc>
              <a:spcAft>
                <a:spcPts val="600"/>
              </a:spcAft>
              <a:buNone/>
            </a:pPr>
            <a:r>
              <a:rPr lang="de-DE" sz="1400" noProof="1">
                <a:latin typeface="HTWBerlin" panose="02000000000000000000" pitchFamily="2" charset="77"/>
                <a:hlinkClick r:id="rId3">
                  <a:extLst>
                    <a:ext uri="{A12FA001-AC4F-418D-AE19-62706E023703}">
                      <ahyp:hlinkClr xmlns:ahyp="http://schemas.microsoft.com/office/drawing/2018/hyperlinkcolor" val="tx"/>
                    </a:ext>
                  </a:extLst>
                </a:hlinkClick>
              </a:rPr>
              <a:t>www.mpmd.htw-berlin.de</a:t>
            </a:r>
            <a:endParaRPr lang="de-DE">
              <a:latin typeface="HTWBerlin" panose="02000000000000000000" pitchFamily="2" charset="77"/>
              <a:ea typeface="Verdana" panose="020B0604030504040204" pitchFamily="34" charset="0"/>
              <a:cs typeface="Arial" panose="020B0604020202020204" pitchFamily="34" charset="0"/>
            </a:endParaRPr>
          </a:p>
        </p:txBody>
      </p:sp>
      <p:sp>
        <p:nvSpPr>
          <p:cNvPr id="20" name="Textplatzhalter 12">
            <a:extLst>
              <a:ext uri="{FF2B5EF4-FFF2-40B4-BE49-F238E27FC236}">
                <a16:creationId xmlns:a16="http://schemas.microsoft.com/office/drawing/2014/main" id="{08DC6459-D9F2-AE46-9DFB-1F34383C2868}"/>
              </a:ext>
            </a:extLst>
          </p:cNvPr>
          <p:cNvSpPr>
            <a:spLocks noGrp="1"/>
          </p:cNvSpPr>
          <p:nvPr>
            <p:ph type="body" sz="quarter" idx="24" hasCustomPrompt="1"/>
          </p:nvPr>
        </p:nvSpPr>
        <p:spPr>
          <a:xfrm>
            <a:off x="560070" y="1270448"/>
            <a:ext cx="8335956" cy="598219"/>
          </a:xfrm>
        </p:spPr>
        <p:txBody>
          <a:bodyPr>
            <a:normAutofit/>
          </a:bodyPr>
          <a:lstStyle>
            <a:lvl1pPr marL="0" indent="0">
              <a:lnSpc>
                <a:spcPct val="95000"/>
              </a:lnSpc>
              <a:buFontTx/>
              <a:buNone/>
              <a:defRPr sz="3200" b="1" i="0" baseline="0">
                <a:solidFill>
                  <a:schemeClr val="bg1"/>
                </a:solidFill>
                <a:latin typeface="HTWBerlin" panose="02000000000000000000" pitchFamily="2" charset="77"/>
              </a:defRPr>
            </a:lvl1pPr>
          </a:lstStyle>
          <a:p>
            <a:r>
              <a:rPr lang="de-DE"/>
              <a:t>Vielen Dank!</a:t>
            </a:r>
          </a:p>
        </p:txBody>
      </p:sp>
      <p:sp>
        <p:nvSpPr>
          <p:cNvPr id="17" name="Textplatzhalter 12">
            <a:extLst>
              <a:ext uri="{FF2B5EF4-FFF2-40B4-BE49-F238E27FC236}">
                <a16:creationId xmlns:a16="http://schemas.microsoft.com/office/drawing/2014/main" id="{E1F3F901-2A62-5A41-8207-A51E425D6E01}"/>
              </a:ext>
            </a:extLst>
          </p:cNvPr>
          <p:cNvSpPr>
            <a:spLocks noGrp="1"/>
          </p:cNvSpPr>
          <p:nvPr>
            <p:ph type="body" sz="quarter" idx="25" hasCustomPrompt="1"/>
          </p:nvPr>
        </p:nvSpPr>
        <p:spPr>
          <a:xfrm>
            <a:off x="560070" y="2783114"/>
            <a:ext cx="3351103" cy="1691484"/>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pic>
        <p:nvPicPr>
          <p:cNvPr id="18" name="Grafik 17">
            <a:extLst>
              <a:ext uri="{FF2B5EF4-FFF2-40B4-BE49-F238E27FC236}">
                <a16:creationId xmlns:a16="http://schemas.microsoft.com/office/drawing/2014/main" id="{338FDD98-9B82-C445-AA8B-1DF2C85DB339}"/>
              </a:ext>
            </a:extLst>
          </p:cNvPr>
          <p:cNvPicPr>
            <a:picLocks noChangeAspect="1"/>
          </p:cNvPicPr>
          <p:nvPr userDrawn="1"/>
        </p:nvPicPr>
        <p:blipFill>
          <a:blip r:embed="rId4"/>
          <a:stretch>
            <a:fillRect/>
          </a:stretch>
        </p:blipFill>
        <p:spPr>
          <a:xfrm>
            <a:off x="182380" y="123438"/>
            <a:ext cx="1753938" cy="435050"/>
          </a:xfrm>
          <a:prstGeom prst="rect">
            <a:avLst/>
          </a:prstGeom>
        </p:spPr>
      </p:pic>
      <p:pic>
        <p:nvPicPr>
          <p:cNvPr id="11" name="Grafik 10">
            <a:hlinkClick r:id="rId5"/>
            <a:extLst>
              <a:ext uri="{FF2B5EF4-FFF2-40B4-BE49-F238E27FC236}">
                <a16:creationId xmlns:a16="http://schemas.microsoft.com/office/drawing/2014/main" id="{CAE65149-5DE6-D040-94EA-19FF969EAFA4}"/>
              </a:ext>
            </a:extLst>
          </p:cNvPr>
          <p:cNvPicPr>
            <a:picLocks noChangeAspect="1"/>
          </p:cNvPicPr>
          <p:nvPr userDrawn="1"/>
        </p:nvPicPr>
        <p:blipFill>
          <a:blip r:embed="rId6"/>
          <a:stretch>
            <a:fillRect/>
          </a:stretch>
        </p:blipFill>
        <p:spPr>
          <a:xfrm>
            <a:off x="7456714" y="4414001"/>
            <a:ext cx="1356439" cy="414911"/>
          </a:xfrm>
          <a:prstGeom prst="rect">
            <a:avLst/>
          </a:prstGeom>
        </p:spPr>
      </p:pic>
    </p:spTree>
    <p:extLst>
      <p:ext uri="{BB962C8B-B14F-4D97-AF65-F5344CB8AC3E}">
        <p14:creationId xmlns:p14="http://schemas.microsoft.com/office/powerpoint/2010/main" val="378561549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Abschluss ohne Bild 2">
    <p:bg>
      <p:bgRef idx="1001">
        <a:schemeClr val="bg1"/>
      </p:bgRef>
    </p:bg>
    <p:spTree>
      <p:nvGrpSpPr>
        <p:cNvPr id="1" name=""/>
        <p:cNvGrpSpPr/>
        <p:nvPr/>
      </p:nvGrpSpPr>
      <p:grpSpPr>
        <a:xfrm>
          <a:off x="0" y="0"/>
          <a:ext cx="0" cy="0"/>
          <a:chOff x="0" y="0"/>
          <a:chExt cx="0" cy="0"/>
        </a:xfrm>
      </p:grpSpPr>
      <p:pic>
        <p:nvPicPr>
          <p:cNvPr id="10" name="Bildplatzhalter 10" descr="Ein Bild, das draußen enthält.&#10;&#10;Automatisch generierte Beschreibung">
            <a:extLst>
              <a:ext uri="{FF2B5EF4-FFF2-40B4-BE49-F238E27FC236}">
                <a16:creationId xmlns:a16="http://schemas.microsoft.com/office/drawing/2014/main" id="{0337C584-4F06-8A45-B963-35E21499D3C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2" b="9013"/>
          <a:stretch/>
        </p:blipFill>
        <p:spPr>
          <a:xfrm>
            <a:off x="0" y="1"/>
            <a:ext cx="9144000" cy="2340000"/>
          </a:xfrm>
          <a:prstGeom prst="rect">
            <a:avLst/>
          </a:prstGeom>
        </p:spPr>
      </p:pic>
      <p:sp>
        <p:nvSpPr>
          <p:cNvPr id="21" name="Rechteck 20">
            <a:extLst>
              <a:ext uri="{FF2B5EF4-FFF2-40B4-BE49-F238E27FC236}">
                <a16:creationId xmlns:a16="http://schemas.microsoft.com/office/drawing/2014/main" id="{C51E471F-D41E-2146-A9DE-E99C31A8F960}"/>
              </a:ext>
            </a:extLst>
          </p:cNvPr>
          <p:cNvSpPr/>
          <p:nvPr userDrawn="1"/>
        </p:nvSpPr>
        <p:spPr>
          <a:xfrm flipH="1" flipV="1">
            <a:off x="-2" y="8771"/>
            <a:ext cx="9143999" cy="2331230"/>
          </a:xfrm>
          <a:prstGeom prst="rect">
            <a:avLst/>
          </a:prstGeom>
          <a:gradFill>
            <a:gsLst>
              <a:gs pos="100000">
                <a:schemeClr val="tx2">
                  <a:lumMod val="50000"/>
                  <a:alpha val="0"/>
                </a:schemeClr>
              </a:gs>
              <a:gs pos="23000">
                <a:schemeClr val="tx2">
                  <a:alpha val="25000"/>
                  <a:lumMod val="89000"/>
                  <a:lumOff val="1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CS"/>
          </a:p>
        </p:txBody>
      </p:sp>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52A1DDD5-A575-244E-84B1-23039D1C9886}"/>
              </a:ext>
            </a:extLst>
          </p:cNvPr>
          <p:cNvSpPr txBox="1"/>
          <p:nvPr userDrawn="1"/>
        </p:nvSpPr>
        <p:spPr>
          <a:xfrm>
            <a:off x="535853" y="4592703"/>
            <a:ext cx="3015165" cy="307777"/>
          </a:xfrm>
          <a:prstGeom prst="rect">
            <a:avLst/>
          </a:prstGeom>
          <a:noFill/>
        </p:spPr>
        <p:txBody>
          <a:bodyPr wrap="square" rtlCol="0">
            <a:spAutoFit/>
          </a:bodyPr>
          <a:lstStyle/>
          <a:p>
            <a:pPr marL="7938" lvl="3" indent="0">
              <a:lnSpc>
                <a:spcPct val="100000"/>
              </a:lnSpc>
              <a:spcAft>
                <a:spcPts val="600"/>
              </a:spcAft>
              <a:buNone/>
            </a:pPr>
            <a:r>
              <a:rPr lang="de-DE" sz="1400" noProof="1">
                <a:latin typeface="HTWBerlin" panose="02000000000000000000" pitchFamily="2" charset="77"/>
                <a:hlinkClick r:id="rId3">
                  <a:extLst>
                    <a:ext uri="{A12FA001-AC4F-418D-AE19-62706E023703}">
                      <ahyp:hlinkClr xmlns:ahyp="http://schemas.microsoft.com/office/drawing/2018/hyperlinkcolor" val="tx"/>
                    </a:ext>
                  </a:extLst>
                </a:hlinkClick>
              </a:rPr>
              <a:t>www.mpmd.htw-berlin.de</a:t>
            </a:r>
            <a:endParaRPr lang="de-DE">
              <a:latin typeface="HTWBerlin" panose="02000000000000000000" pitchFamily="2" charset="77"/>
              <a:ea typeface="Verdana" panose="020B0604030504040204" pitchFamily="34" charset="0"/>
              <a:cs typeface="Arial" panose="020B0604020202020204" pitchFamily="34" charset="0"/>
            </a:endParaRPr>
          </a:p>
        </p:txBody>
      </p:sp>
      <p:sp>
        <p:nvSpPr>
          <p:cNvPr id="20" name="Textplatzhalter 12">
            <a:extLst>
              <a:ext uri="{FF2B5EF4-FFF2-40B4-BE49-F238E27FC236}">
                <a16:creationId xmlns:a16="http://schemas.microsoft.com/office/drawing/2014/main" id="{08DC6459-D9F2-AE46-9DFB-1F34383C2868}"/>
              </a:ext>
            </a:extLst>
          </p:cNvPr>
          <p:cNvSpPr>
            <a:spLocks noGrp="1"/>
          </p:cNvSpPr>
          <p:nvPr>
            <p:ph type="body" sz="quarter" idx="24" hasCustomPrompt="1"/>
          </p:nvPr>
        </p:nvSpPr>
        <p:spPr>
          <a:xfrm>
            <a:off x="560070" y="1270448"/>
            <a:ext cx="8335956" cy="598219"/>
          </a:xfrm>
        </p:spPr>
        <p:txBody>
          <a:bodyPr>
            <a:normAutofit/>
          </a:bodyPr>
          <a:lstStyle>
            <a:lvl1pPr marL="0" indent="0">
              <a:lnSpc>
                <a:spcPct val="95000"/>
              </a:lnSpc>
              <a:buFontTx/>
              <a:buNone/>
              <a:defRPr sz="3200" b="1" i="0" baseline="0">
                <a:solidFill>
                  <a:schemeClr val="bg1"/>
                </a:solidFill>
                <a:latin typeface="HTWBerlin" panose="02000000000000000000" pitchFamily="2" charset="77"/>
              </a:defRPr>
            </a:lvl1pPr>
          </a:lstStyle>
          <a:p>
            <a:r>
              <a:rPr lang="de-DE"/>
              <a:t>Vielen Dank!</a:t>
            </a:r>
          </a:p>
        </p:txBody>
      </p:sp>
      <p:sp>
        <p:nvSpPr>
          <p:cNvPr id="17" name="Textplatzhalter 12">
            <a:extLst>
              <a:ext uri="{FF2B5EF4-FFF2-40B4-BE49-F238E27FC236}">
                <a16:creationId xmlns:a16="http://schemas.microsoft.com/office/drawing/2014/main" id="{D7D176AF-6605-1443-A8FF-3A89BED196C8}"/>
              </a:ext>
            </a:extLst>
          </p:cNvPr>
          <p:cNvSpPr>
            <a:spLocks noGrp="1"/>
          </p:cNvSpPr>
          <p:nvPr>
            <p:ph type="body" sz="quarter" idx="25" hasCustomPrompt="1"/>
          </p:nvPr>
        </p:nvSpPr>
        <p:spPr>
          <a:xfrm>
            <a:off x="560070" y="2586982"/>
            <a:ext cx="3351103" cy="1691484"/>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a:p>
            <a:r>
              <a:rPr lang="de-DE" b="1"/>
              <a:t>Name Referent*in</a:t>
            </a:r>
            <a:br>
              <a:rPr lang="de-DE"/>
            </a:br>
            <a:r>
              <a:rPr lang="de-DE"/>
              <a:t>Kontakt und weitere Informationen</a:t>
            </a:r>
          </a:p>
          <a:p>
            <a:r>
              <a:rPr lang="de-DE" b="1"/>
              <a:t>Name Referent*in</a:t>
            </a:r>
            <a:br>
              <a:rPr lang="de-DE"/>
            </a:br>
            <a:r>
              <a:rPr lang="de-DE"/>
              <a:t>Kontakt und weitere Informationen</a:t>
            </a:r>
          </a:p>
          <a:p>
            <a:pPr marL="0" lvl="3" indent="0">
              <a:lnSpc>
                <a:spcPct val="100000"/>
              </a:lnSpc>
              <a:spcAft>
                <a:spcPts val="600"/>
              </a:spcAft>
              <a:buFont typeface="Arial" panose="020B0604020202020204" pitchFamily="34" charset="0"/>
              <a:buNone/>
            </a:pPr>
            <a:endParaRPr lang="de-DE" sz="1400" noProof="1">
              <a:latin typeface="HTWBerlin" panose="02000000000000000000" pitchFamily="2" charset="77"/>
            </a:endParaRPr>
          </a:p>
        </p:txBody>
      </p:sp>
      <p:sp>
        <p:nvSpPr>
          <p:cNvPr id="18" name="Textplatzhalter 12">
            <a:extLst>
              <a:ext uri="{FF2B5EF4-FFF2-40B4-BE49-F238E27FC236}">
                <a16:creationId xmlns:a16="http://schemas.microsoft.com/office/drawing/2014/main" id="{B739C7A1-0806-284A-932C-A81F06373057}"/>
              </a:ext>
            </a:extLst>
          </p:cNvPr>
          <p:cNvSpPr>
            <a:spLocks noGrp="1"/>
          </p:cNvSpPr>
          <p:nvPr>
            <p:ph type="body" sz="quarter" idx="26" hasCustomPrompt="1"/>
          </p:nvPr>
        </p:nvSpPr>
        <p:spPr>
          <a:xfrm>
            <a:off x="4279142" y="2586982"/>
            <a:ext cx="3351103" cy="1691484"/>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a:p>
            <a:r>
              <a:rPr lang="de-DE" b="1"/>
              <a:t>Name Referent*in</a:t>
            </a:r>
            <a:br>
              <a:rPr lang="de-DE"/>
            </a:br>
            <a:r>
              <a:rPr lang="de-DE"/>
              <a:t>Kontakt und weitere Informationen</a:t>
            </a:r>
          </a:p>
          <a:p>
            <a:r>
              <a:rPr lang="de-DE" b="1"/>
              <a:t>Name Referent*in</a:t>
            </a:r>
            <a:br>
              <a:rPr lang="de-DE"/>
            </a:br>
            <a:r>
              <a:rPr lang="de-DE"/>
              <a:t>Kontakt und weitere Informationen</a:t>
            </a:r>
          </a:p>
          <a:p>
            <a:pPr marL="0" lvl="3" indent="0">
              <a:lnSpc>
                <a:spcPct val="100000"/>
              </a:lnSpc>
              <a:spcAft>
                <a:spcPts val="600"/>
              </a:spcAft>
              <a:buFont typeface="Arial" panose="020B0604020202020204" pitchFamily="34" charset="0"/>
              <a:buNone/>
            </a:pPr>
            <a:endParaRPr lang="de-DE" sz="1400" noProof="1">
              <a:latin typeface="HTWBerlin" panose="02000000000000000000" pitchFamily="2" charset="77"/>
            </a:endParaRPr>
          </a:p>
        </p:txBody>
      </p:sp>
      <p:pic>
        <p:nvPicPr>
          <p:cNvPr id="13" name="Grafik 12">
            <a:extLst>
              <a:ext uri="{FF2B5EF4-FFF2-40B4-BE49-F238E27FC236}">
                <a16:creationId xmlns:a16="http://schemas.microsoft.com/office/drawing/2014/main" id="{EDCD56AB-4B3A-FA42-8A71-6181CA01D3B4}"/>
              </a:ext>
            </a:extLst>
          </p:cNvPr>
          <p:cNvPicPr>
            <a:picLocks noChangeAspect="1"/>
          </p:cNvPicPr>
          <p:nvPr userDrawn="1"/>
        </p:nvPicPr>
        <p:blipFill>
          <a:blip r:embed="rId4"/>
          <a:stretch>
            <a:fillRect/>
          </a:stretch>
        </p:blipFill>
        <p:spPr>
          <a:xfrm>
            <a:off x="182380" y="123438"/>
            <a:ext cx="1753938" cy="435050"/>
          </a:xfrm>
          <a:prstGeom prst="rect">
            <a:avLst/>
          </a:prstGeom>
        </p:spPr>
      </p:pic>
      <p:pic>
        <p:nvPicPr>
          <p:cNvPr id="11" name="Grafik 10">
            <a:hlinkClick r:id="rId5"/>
            <a:extLst>
              <a:ext uri="{FF2B5EF4-FFF2-40B4-BE49-F238E27FC236}">
                <a16:creationId xmlns:a16="http://schemas.microsoft.com/office/drawing/2014/main" id="{F1734F69-642A-C540-AEE5-5D6DB9DF159E}"/>
              </a:ext>
            </a:extLst>
          </p:cNvPr>
          <p:cNvPicPr>
            <a:picLocks noChangeAspect="1"/>
          </p:cNvPicPr>
          <p:nvPr userDrawn="1"/>
        </p:nvPicPr>
        <p:blipFill>
          <a:blip r:embed="rId6"/>
          <a:stretch>
            <a:fillRect/>
          </a:stretch>
        </p:blipFill>
        <p:spPr>
          <a:xfrm>
            <a:off x="7456714" y="4414001"/>
            <a:ext cx="1356439" cy="414911"/>
          </a:xfrm>
          <a:prstGeom prst="rect">
            <a:avLst/>
          </a:prstGeom>
        </p:spPr>
      </p:pic>
    </p:spTree>
    <p:extLst>
      <p:ext uri="{BB962C8B-B14F-4D97-AF65-F5344CB8AC3E}">
        <p14:creationId xmlns:p14="http://schemas.microsoft.com/office/powerpoint/2010/main" val="319726552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bschluss mit Bild 2">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52A1DDD5-A575-244E-84B1-23039D1C9886}"/>
              </a:ext>
            </a:extLst>
          </p:cNvPr>
          <p:cNvSpPr txBox="1"/>
          <p:nvPr userDrawn="1"/>
        </p:nvSpPr>
        <p:spPr>
          <a:xfrm>
            <a:off x="535853" y="4592703"/>
            <a:ext cx="3015165" cy="307777"/>
          </a:xfrm>
          <a:prstGeom prst="rect">
            <a:avLst/>
          </a:prstGeom>
          <a:noFill/>
        </p:spPr>
        <p:txBody>
          <a:bodyPr wrap="square" rtlCol="0">
            <a:spAutoFit/>
          </a:bodyPr>
          <a:lstStyle/>
          <a:p>
            <a:pPr marL="7938" lvl="3" indent="0">
              <a:lnSpc>
                <a:spcPct val="100000"/>
              </a:lnSpc>
              <a:spcAft>
                <a:spcPts val="600"/>
              </a:spcAft>
              <a:buNone/>
            </a:pPr>
            <a:r>
              <a:rPr lang="de-DE" sz="1400" noProof="1">
                <a:latin typeface="HTWBerlin" panose="02000000000000000000" pitchFamily="2" charset="77"/>
                <a:hlinkClick r:id="rId2">
                  <a:extLst>
                    <a:ext uri="{A12FA001-AC4F-418D-AE19-62706E023703}">
                      <ahyp:hlinkClr xmlns:ahyp="http://schemas.microsoft.com/office/drawing/2018/hyperlinkcolor" val="tx"/>
                    </a:ext>
                  </a:extLst>
                </a:hlinkClick>
              </a:rPr>
              <a:t>www.mpmd.htw-berlin.de</a:t>
            </a:r>
            <a:endParaRPr lang="de-DE">
              <a:latin typeface="HTWBerlin" panose="02000000000000000000" pitchFamily="2" charset="77"/>
              <a:ea typeface="Verdana" panose="020B0604030504040204" pitchFamily="34" charset="0"/>
              <a:cs typeface="Arial" panose="020B0604020202020204" pitchFamily="34" charset="0"/>
            </a:endParaRPr>
          </a:p>
        </p:txBody>
      </p:sp>
      <p:sp>
        <p:nvSpPr>
          <p:cNvPr id="20" name="Textplatzhalter 12">
            <a:extLst>
              <a:ext uri="{FF2B5EF4-FFF2-40B4-BE49-F238E27FC236}">
                <a16:creationId xmlns:a16="http://schemas.microsoft.com/office/drawing/2014/main" id="{08DC6459-D9F2-AE46-9DFB-1F34383C2868}"/>
              </a:ext>
            </a:extLst>
          </p:cNvPr>
          <p:cNvSpPr>
            <a:spLocks noGrp="1"/>
          </p:cNvSpPr>
          <p:nvPr>
            <p:ph type="body" sz="quarter" idx="24" hasCustomPrompt="1"/>
          </p:nvPr>
        </p:nvSpPr>
        <p:spPr>
          <a:xfrm>
            <a:off x="560070" y="1122395"/>
            <a:ext cx="8335956" cy="598219"/>
          </a:xfrm>
        </p:spPr>
        <p:txBody>
          <a:bodyPr>
            <a:normAutofit/>
          </a:bodyPr>
          <a:lstStyle>
            <a:lvl1pPr marL="0" indent="0">
              <a:lnSpc>
                <a:spcPct val="95000"/>
              </a:lnSpc>
              <a:buFontTx/>
              <a:buNone/>
              <a:defRPr sz="3200" b="1" i="0" baseline="0">
                <a:solidFill>
                  <a:srgbClr val="78B721"/>
                </a:solidFill>
                <a:latin typeface="HTWBerlin" panose="02000000000000000000" pitchFamily="2" charset="77"/>
              </a:defRPr>
            </a:lvl1pPr>
          </a:lstStyle>
          <a:p>
            <a:r>
              <a:rPr lang="de-DE"/>
              <a:t>Vielen Dank!</a:t>
            </a:r>
          </a:p>
        </p:txBody>
      </p:sp>
      <p:sp>
        <p:nvSpPr>
          <p:cNvPr id="17" name="Textplatzhalter 12">
            <a:extLst>
              <a:ext uri="{FF2B5EF4-FFF2-40B4-BE49-F238E27FC236}">
                <a16:creationId xmlns:a16="http://schemas.microsoft.com/office/drawing/2014/main" id="{D7D176AF-6605-1443-A8FF-3A89BED196C8}"/>
              </a:ext>
            </a:extLst>
          </p:cNvPr>
          <p:cNvSpPr>
            <a:spLocks noGrp="1"/>
          </p:cNvSpPr>
          <p:nvPr>
            <p:ph type="body" sz="quarter" idx="25" hasCustomPrompt="1"/>
          </p:nvPr>
        </p:nvSpPr>
        <p:spPr>
          <a:xfrm>
            <a:off x="1202142" y="1948887"/>
            <a:ext cx="3117310" cy="598219"/>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300000"/>
              </a:lnSpc>
              <a:spcBef>
                <a:spcPts val="375"/>
              </a:spcBef>
              <a:spcAft>
                <a:spcPts val="42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sp>
        <p:nvSpPr>
          <p:cNvPr id="22" name="Bildplatzhalter 22">
            <a:extLst>
              <a:ext uri="{FF2B5EF4-FFF2-40B4-BE49-F238E27FC236}">
                <a16:creationId xmlns:a16="http://schemas.microsoft.com/office/drawing/2014/main" id="{6A5F3504-5C6F-EA4D-8E86-1114FF8687D4}"/>
              </a:ext>
            </a:extLst>
          </p:cNvPr>
          <p:cNvSpPr>
            <a:spLocks noGrp="1"/>
          </p:cNvSpPr>
          <p:nvPr>
            <p:ph type="pic" sz="quarter" idx="27" hasCustomPrompt="1"/>
          </p:nvPr>
        </p:nvSpPr>
        <p:spPr>
          <a:xfrm>
            <a:off x="535852" y="1948887"/>
            <a:ext cx="598219" cy="598219"/>
          </a:xfrm>
          <a:prstGeom prst="ellipse">
            <a:avLst/>
          </a:prstGeom>
          <a:solidFill>
            <a:schemeClr val="bg2"/>
          </a:solidFill>
        </p:spPr>
        <p:txBody>
          <a:bodyPr>
            <a:normAutofit/>
          </a:bodyPr>
          <a:lstStyle>
            <a:lvl1pPr marL="0" indent="0" algn="ctr">
              <a:buNone/>
              <a:defRPr sz="1200" baseline="0">
                <a:latin typeface="HTWBerlin" panose="02000000000000000000" pitchFamily="2" charset="77"/>
              </a:defRPr>
            </a:lvl1pPr>
          </a:lstStyle>
          <a:p>
            <a:r>
              <a:rPr lang="de-DE"/>
              <a:t>Bild einfügen</a:t>
            </a:r>
          </a:p>
        </p:txBody>
      </p:sp>
      <p:sp>
        <p:nvSpPr>
          <p:cNvPr id="24" name="Textplatzhalter 12">
            <a:extLst>
              <a:ext uri="{FF2B5EF4-FFF2-40B4-BE49-F238E27FC236}">
                <a16:creationId xmlns:a16="http://schemas.microsoft.com/office/drawing/2014/main" id="{F9645898-5B11-F34C-8CB6-912935747C13}"/>
              </a:ext>
            </a:extLst>
          </p:cNvPr>
          <p:cNvSpPr>
            <a:spLocks noGrp="1"/>
          </p:cNvSpPr>
          <p:nvPr>
            <p:ph type="body" sz="quarter" idx="28" hasCustomPrompt="1"/>
          </p:nvPr>
        </p:nvSpPr>
        <p:spPr>
          <a:xfrm>
            <a:off x="1202142" y="2750076"/>
            <a:ext cx="3117310" cy="598219"/>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300000"/>
              </a:lnSpc>
              <a:spcBef>
                <a:spcPts val="375"/>
              </a:spcBef>
              <a:spcAft>
                <a:spcPts val="42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sp>
        <p:nvSpPr>
          <p:cNvPr id="25" name="Bildplatzhalter 22">
            <a:extLst>
              <a:ext uri="{FF2B5EF4-FFF2-40B4-BE49-F238E27FC236}">
                <a16:creationId xmlns:a16="http://schemas.microsoft.com/office/drawing/2014/main" id="{3114BF45-AE6F-E646-BD57-341B186D844F}"/>
              </a:ext>
            </a:extLst>
          </p:cNvPr>
          <p:cNvSpPr>
            <a:spLocks noGrp="1"/>
          </p:cNvSpPr>
          <p:nvPr>
            <p:ph type="pic" sz="quarter" idx="29" hasCustomPrompt="1"/>
          </p:nvPr>
        </p:nvSpPr>
        <p:spPr>
          <a:xfrm>
            <a:off x="535852" y="2750076"/>
            <a:ext cx="598219" cy="598219"/>
          </a:xfrm>
          <a:prstGeom prst="ellipse">
            <a:avLst/>
          </a:prstGeom>
          <a:solidFill>
            <a:schemeClr val="bg2"/>
          </a:solidFill>
        </p:spPr>
        <p:txBody>
          <a:bodyPr>
            <a:normAutofit/>
          </a:bodyPr>
          <a:lstStyle>
            <a:lvl1pPr marL="0" indent="0" algn="ctr">
              <a:buNone/>
              <a:defRPr sz="1200" baseline="0">
                <a:latin typeface="HTWBerlin" panose="02000000000000000000" pitchFamily="2" charset="77"/>
              </a:defRPr>
            </a:lvl1pPr>
          </a:lstStyle>
          <a:p>
            <a:r>
              <a:rPr lang="de-DE"/>
              <a:t>Bild einfügen</a:t>
            </a:r>
          </a:p>
        </p:txBody>
      </p:sp>
      <p:sp>
        <p:nvSpPr>
          <p:cNvPr id="26" name="Textplatzhalter 12">
            <a:extLst>
              <a:ext uri="{FF2B5EF4-FFF2-40B4-BE49-F238E27FC236}">
                <a16:creationId xmlns:a16="http://schemas.microsoft.com/office/drawing/2014/main" id="{BF7C8FB4-04B2-C84B-90C7-60C22A34209F}"/>
              </a:ext>
            </a:extLst>
          </p:cNvPr>
          <p:cNvSpPr>
            <a:spLocks noGrp="1"/>
          </p:cNvSpPr>
          <p:nvPr>
            <p:ph type="body" sz="quarter" idx="30" hasCustomPrompt="1"/>
          </p:nvPr>
        </p:nvSpPr>
        <p:spPr>
          <a:xfrm>
            <a:off x="1202141" y="3551265"/>
            <a:ext cx="3117311" cy="598219"/>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300000"/>
              </a:lnSpc>
              <a:spcBef>
                <a:spcPts val="375"/>
              </a:spcBef>
              <a:spcAft>
                <a:spcPts val="42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sp>
        <p:nvSpPr>
          <p:cNvPr id="27" name="Bildplatzhalter 22">
            <a:extLst>
              <a:ext uri="{FF2B5EF4-FFF2-40B4-BE49-F238E27FC236}">
                <a16:creationId xmlns:a16="http://schemas.microsoft.com/office/drawing/2014/main" id="{9FB8083B-D76F-134D-8334-FCB2B97F1B07}"/>
              </a:ext>
            </a:extLst>
          </p:cNvPr>
          <p:cNvSpPr>
            <a:spLocks noGrp="1"/>
          </p:cNvSpPr>
          <p:nvPr>
            <p:ph type="pic" sz="quarter" idx="31" hasCustomPrompt="1"/>
          </p:nvPr>
        </p:nvSpPr>
        <p:spPr>
          <a:xfrm>
            <a:off x="535852" y="3551265"/>
            <a:ext cx="598219" cy="598219"/>
          </a:xfrm>
          <a:prstGeom prst="ellipse">
            <a:avLst/>
          </a:prstGeom>
          <a:solidFill>
            <a:schemeClr val="bg2"/>
          </a:solidFill>
        </p:spPr>
        <p:txBody>
          <a:bodyPr>
            <a:normAutofit/>
          </a:bodyPr>
          <a:lstStyle>
            <a:lvl1pPr marL="0" indent="0" algn="ctr">
              <a:buNone/>
              <a:defRPr sz="1200" baseline="0">
                <a:latin typeface="HTWBerlin" panose="02000000000000000000" pitchFamily="2" charset="77"/>
              </a:defRPr>
            </a:lvl1pPr>
          </a:lstStyle>
          <a:p>
            <a:r>
              <a:rPr lang="de-DE"/>
              <a:t>Bild einfügen</a:t>
            </a:r>
          </a:p>
        </p:txBody>
      </p:sp>
      <p:sp>
        <p:nvSpPr>
          <p:cNvPr id="34" name="Textplatzhalter 12">
            <a:extLst>
              <a:ext uri="{FF2B5EF4-FFF2-40B4-BE49-F238E27FC236}">
                <a16:creationId xmlns:a16="http://schemas.microsoft.com/office/drawing/2014/main" id="{2FB88E54-7A98-2244-A1C0-D745FC3CE996}"/>
              </a:ext>
            </a:extLst>
          </p:cNvPr>
          <p:cNvSpPr>
            <a:spLocks noGrp="1"/>
          </p:cNvSpPr>
          <p:nvPr>
            <p:ph type="body" sz="quarter" idx="32" hasCustomPrompt="1"/>
          </p:nvPr>
        </p:nvSpPr>
        <p:spPr>
          <a:xfrm>
            <a:off x="5539011" y="1948887"/>
            <a:ext cx="3117310" cy="598219"/>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300000"/>
              </a:lnSpc>
              <a:spcBef>
                <a:spcPts val="375"/>
              </a:spcBef>
              <a:spcAft>
                <a:spcPts val="42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sp>
        <p:nvSpPr>
          <p:cNvPr id="35" name="Bildplatzhalter 22">
            <a:extLst>
              <a:ext uri="{FF2B5EF4-FFF2-40B4-BE49-F238E27FC236}">
                <a16:creationId xmlns:a16="http://schemas.microsoft.com/office/drawing/2014/main" id="{8C129B78-2ED3-AB42-9D10-EF89A7A7C88B}"/>
              </a:ext>
            </a:extLst>
          </p:cNvPr>
          <p:cNvSpPr>
            <a:spLocks noGrp="1"/>
          </p:cNvSpPr>
          <p:nvPr>
            <p:ph type="pic" sz="quarter" idx="33" hasCustomPrompt="1"/>
          </p:nvPr>
        </p:nvSpPr>
        <p:spPr>
          <a:xfrm>
            <a:off x="4872721" y="1948887"/>
            <a:ext cx="598219" cy="598219"/>
          </a:xfrm>
          <a:prstGeom prst="ellipse">
            <a:avLst/>
          </a:prstGeom>
          <a:solidFill>
            <a:schemeClr val="bg2"/>
          </a:solidFill>
        </p:spPr>
        <p:txBody>
          <a:bodyPr>
            <a:normAutofit/>
          </a:bodyPr>
          <a:lstStyle>
            <a:lvl1pPr marL="0" indent="0" algn="ctr">
              <a:buNone/>
              <a:defRPr sz="1200" baseline="0">
                <a:latin typeface="HTWBerlin" panose="02000000000000000000" pitchFamily="2" charset="77"/>
              </a:defRPr>
            </a:lvl1pPr>
          </a:lstStyle>
          <a:p>
            <a:r>
              <a:rPr lang="de-DE"/>
              <a:t>Bild einfügen</a:t>
            </a:r>
          </a:p>
        </p:txBody>
      </p:sp>
      <p:sp>
        <p:nvSpPr>
          <p:cNvPr id="36" name="Textplatzhalter 12">
            <a:extLst>
              <a:ext uri="{FF2B5EF4-FFF2-40B4-BE49-F238E27FC236}">
                <a16:creationId xmlns:a16="http://schemas.microsoft.com/office/drawing/2014/main" id="{6DDCC7F5-349D-1B4F-980F-1BEB5772303E}"/>
              </a:ext>
            </a:extLst>
          </p:cNvPr>
          <p:cNvSpPr>
            <a:spLocks noGrp="1"/>
          </p:cNvSpPr>
          <p:nvPr>
            <p:ph type="body" sz="quarter" idx="34" hasCustomPrompt="1"/>
          </p:nvPr>
        </p:nvSpPr>
        <p:spPr>
          <a:xfrm>
            <a:off x="5539011" y="2750076"/>
            <a:ext cx="3117310" cy="598219"/>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300000"/>
              </a:lnSpc>
              <a:spcBef>
                <a:spcPts val="375"/>
              </a:spcBef>
              <a:spcAft>
                <a:spcPts val="42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sp>
        <p:nvSpPr>
          <p:cNvPr id="37" name="Bildplatzhalter 22">
            <a:extLst>
              <a:ext uri="{FF2B5EF4-FFF2-40B4-BE49-F238E27FC236}">
                <a16:creationId xmlns:a16="http://schemas.microsoft.com/office/drawing/2014/main" id="{48C89F28-75AA-4F4C-B3A5-A1B986998A5E}"/>
              </a:ext>
            </a:extLst>
          </p:cNvPr>
          <p:cNvSpPr>
            <a:spLocks noGrp="1"/>
          </p:cNvSpPr>
          <p:nvPr>
            <p:ph type="pic" sz="quarter" idx="35" hasCustomPrompt="1"/>
          </p:nvPr>
        </p:nvSpPr>
        <p:spPr>
          <a:xfrm>
            <a:off x="4872721" y="2750076"/>
            <a:ext cx="598219" cy="598219"/>
          </a:xfrm>
          <a:prstGeom prst="ellipse">
            <a:avLst/>
          </a:prstGeom>
          <a:solidFill>
            <a:schemeClr val="bg2"/>
          </a:solidFill>
        </p:spPr>
        <p:txBody>
          <a:bodyPr>
            <a:normAutofit/>
          </a:bodyPr>
          <a:lstStyle>
            <a:lvl1pPr marL="0" indent="0" algn="ctr">
              <a:buNone/>
              <a:defRPr sz="1200" baseline="0">
                <a:latin typeface="HTWBerlin" panose="02000000000000000000" pitchFamily="2" charset="77"/>
              </a:defRPr>
            </a:lvl1pPr>
          </a:lstStyle>
          <a:p>
            <a:r>
              <a:rPr lang="de-DE"/>
              <a:t>Bild einfügen</a:t>
            </a:r>
          </a:p>
        </p:txBody>
      </p:sp>
      <p:sp>
        <p:nvSpPr>
          <p:cNvPr id="38" name="Textplatzhalter 12">
            <a:extLst>
              <a:ext uri="{FF2B5EF4-FFF2-40B4-BE49-F238E27FC236}">
                <a16:creationId xmlns:a16="http://schemas.microsoft.com/office/drawing/2014/main" id="{FBCFDA35-A87E-E046-AC87-5F57431074B3}"/>
              </a:ext>
            </a:extLst>
          </p:cNvPr>
          <p:cNvSpPr>
            <a:spLocks noGrp="1"/>
          </p:cNvSpPr>
          <p:nvPr>
            <p:ph type="body" sz="quarter" idx="36" hasCustomPrompt="1"/>
          </p:nvPr>
        </p:nvSpPr>
        <p:spPr>
          <a:xfrm>
            <a:off x="5539010" y="3551265"/>
            <a:ext cx="3117311" cy="598219"/>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300000"/>
              </a:lnSpc>
              <a:spcBef>
                <a:spcPts val="375"/>
              </a:spcBef>
              <a:spcAft>
                <a:spcPts val="42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p:txBody>
      </p:sp>
      <p:sp>
        <p:nvSpPr>
          <p:cNvPr id="39" name="Bildplatzhalter 22">
            <a:extLst>
              <a:ext uri="{FF2B5EF4-FFF2-40B4-BE49-F238E27FC236}">
                <a16:creationId xmlns:a16="http://schemas.microsoft.com/office/drawing/2014/main" id="{8D5FFD0D-DA6E-0D46-A1BD-3DD21FCCD8E9}"/>
              </a:ext>
            </a:extLst>
          </p:cNvPr>
          <p:cNvSpPr>
            <a:spLocks noGrp="1"/>
          </p:cNvSpPr>
          <p:nvPr>
            <p:ph type="pic" sz="quarter" idx="37" hasCustomPrompt="1"/>
          </p:nvPr>
        </p:nvSpPr>
        <p:spPr>
          <a:xfrm>
            <a:off x="4872721" y="3551265"/>
            <a:ext cx="598219" cy="598219"/>
          </a:xfrm>
          <a:prstGeom prst="ellipse">
            <a:avLst/>
          </a:prstGeom>
          <a:solidFill>
            <a:schemeClr val="bg2"/>
          </a:solidFill>
        </p:spPr>
        <p:txBody>
          <a:bodyPr>
            <a:normAutofit/>
          </a:bodyPr>
          <a:lstStyle>
            <a:lvl1pPr marL="0" indent="0" algn="ctr">
              <a:buNone/>
              <a:defRPr sz="1200" baseline="0">
                <a:latin typeface="HTWBerlin" panose="02000000000000000000" pitchFamily="2" charset="77"/>
              </a:defRPr>
            </a:lvl1pPr>
          </a:lstStyle>
          <a:p>
            <a:r>
              <a:rPr lang="de-DE"/>
              <a:t>Bild einfügen</a:t>
            </a:r>
          </a:p>
        </p:txBody>
      </p:sp>
      <p:pic>
        <p:nvPicPr>
          <p:cNvPr id="40" name="Grafik 39">
            <a:extLst>
              <a:ext uri="{FF2B5EF4-FFF2-40B4-BE49-F238E27FC236}">
                <a16:creationId xmlns:a16="http://schemas.microsoft.com/office/drawing/2014/main" id="{F08A88A8-DA10-7E48-B9FE-F2A8B0E59408}"/>
              </a:ext>
            </a:extLst>
          </p:cNvPr>
          <p:cNvPicPr>
            <a:picLocks noChangeAspect="1"/>
          </p:cNvPicPr>
          <p:nvPr userDrawn="1"/>
        </p:nvPicPr>
        <p:blipFill>
          <a:blip r:embed="rId3"/>
          <a:stretch>
            <a:fillRect/>
          </a:stretch>
        </p:blipFill>
        <p:spPr>
          <a:xfrm>
            <a:off x="182380" y="123438"/>
            <a:ext cx="1753938" cy="435050"/>
          </a:xfrm>
          <a:prstGeom prst="rect">
            <a:avLst/>
          </a:prstGeom>
        </p:spPr>
      </p:pic>
      <p:pic>
        <p:nvPicPr>
          <p:cNvPr id="19" name="Grafik 18">
            <a:hlinkClick r:id="rId4"/>
            <a:extLst>
              <a:ext uri="{FF2B5EF4-FFF2-40B4-BE49-F238E27FC236}">
                <a16:creationId xmlns:a16="http://schemas.microsoft.com/office/drawing/2014/main" id="{FFDE6224-D799-F446-ADA1-A1F63BE8274C}"/>
              </a:ext>
            </a:extLst>
          </p:cNvPr>
          <p:cNvPicPr>
            <a:picLocks noChangeAspect="1"/>
          </p:cNvPicPr>
          <p:nvPr userDrawn="1"/>
        </p:nvPicPr>
        <p:blipFill>
          <a:blip r:embed="rId5"/>
          <a:stretch>
            <a:fillRect/>
          </a:stretch>
        </p:blipFill>
        <p:spPr>
          <a:xfrm>
            <a:off x="7456714" y="4414001"/>
            <a:ext cx="1356439" cy="414911"/>
          </a:xfrm>
          <a:prstGeom prst="rect">
            <a:avLst/>
          </a:prstGeom>
        </p:spPr>
      </p:pic>
    </p:spTree>
    <p:extLst>
      <p:ext uri="{BB962C8B-B14F-4D97-AF65-F5344CB8AC3E}">
        <p14:creationId xmlns:p14="http://schemas.microsoft.com/office/powerpoint/2010/main" val="310051180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Abschluss ohne Bild 3">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feld 15">
            <a:extLst>
              <a:ext uri="{FF2B5EF4-FFF2-40B4-BE49-F238E27FC236}">
                <a16:creationId xmlns:a16="http://schemas.microsoft.com/office/drawing/2014/main" id="{52A1DDD5-A575-244E-84B1-23039D1C9886}"/>
              </a:ext>
            </a:extLst>
          </p:cNvPr>
          <p:cNvSpPr txBox="1"/>
          <p:nvPr userDrawn="1"/>
        </p:nvSpPr>
        <p:spPr>
          <a:xfrm>
            <a:off x="535853" y="4592703"/>
            <a:ext cx="3015165" cy="307777"/>
          </a:xfrm>
          <a:prstGeom prst="rect">
            <a:avLst/>
          </a:prstGeom>
          <a:noFill/>
        </p:spPr>
        <p:txBody>
          <a:bodyPr wrap="square" rtlCol="0">
            <a:spAutoFit/>
          </a:bodyPr>
          <a:lstStyle/>
          <a:p>
            <a:pPr marL="7938" lvl="3" indent="0">
              <a:lnSpc>
                <a:spcPct val="100000"/>
              </a:lnSpc>
              <a:spcAft>
                <a:spcPts val="600"/>
              </a:spcAft>
              <a:buNone/>
            </a:pPr>
            <a:r>
              <a:rPr lang="de-DE" sz="1400" noProof="1">
                <a:latin typeface="HTWBerlin" panose="02000000000000000000" pitchFamily="2" charset="77"/>
                <a:hlinkClick r:id="rId2">
                  <a:extLst>
                    <a:ext uri="{A12FA001-AC4F-418D-AE19-62706E023703}">
                      <ahyp:hlinkClr xmlns:ahyp="http://schemas.microsoft.com/office/drawing/2018/hyperlinkcolor" val="tx"/>
                    </a:ext>
                  </a:extLst>
                </a:hlinkClick>
              </a:rPr>
              <a:t>www.mpmd.htw-berlin.de</a:t>
            </a:r>
            <a:endParaRPr lang="de-DE">
              <a:latin typeface="HTWBerlin" panose="02000000000000000000" pitchFamily="2" charset="77"/>
              <a:ea typeface="Verdana" panose="020B0604030504040204" pitchFamily="34" charset="0"/>
              <a:cs typeface="Arial" panose="020B0604020202020204" pitchFamily="34" charset="0"/>
            </a:endParaRPr>
          </a:p>
        </p:txBody>
      </p:sp>
      <p:sp>
        <p:nvSpPr>
          <p:cNvPr id="20" name="Textplatzhalter 12">
            <a:extLst>
              <a:ext uri="{FF2B5EF4-FFF2-40B4-BE49-F238E27FC236}">
                <a16:creationId xmlns:a16="http://schemas.microsoft.com/office/drawing/2014/main" id="{08DC6459-D9F2-AE46-9DFB-1F34383C2868}"/>
              </a:ext>
            </a:extLst>
          </p:cNvPr>
          <p:cNvSpPr>
            <a:spLocks noGrp="1"/>
          </p:cNvSpPr>
          <p:nvPr>
            <p:ph type="body" sz="quarter" idx="24" hasCustomPrompt="1"/>
          </p:nvPr>
        </p:nvSpPr>
        <p:spPr>
          <a:xfrm>
            <a:off x="560070" y="1122395"/>
            <a:ext cx="8335956" cy="598219"/>
          </a:xfrm>
        </p:spPr>
        <p:txBody>
          <a:bodyPr>
            <a:normAutofit/>
          </a:bodyPr>
          <a:lstStyle>
            <a:lvl1pPr marL="0" indent="0">
              <a:lnSpc>
                <a:spcPct val="95000"/>
              </a:lnSpc>
              <a:buFontTx/>
              <a:buNone/>
              <a:defRPr sz="3200" b="1" i="0" baseline="0">
                <a:solidFill>
                  <a:srgbClr val="78B721"/>
                </a:solidFill>
                <a:latin typeface="HTWBerlin" panose="02000000000000000000" pitchFamily="2" charset="77"/>
              </a:defRPr>
            </a:lvl1pPr>
          </a:lstStyle>
          <a:p>
            <a:r>
              <a:rPr lang="de-DE"/>
              <a:t>Vielen Dank!</a:t>
            </a:r>
          </a:p>
        </p:txBody>
      </p:sp>
      <p:sp>
        <p:nvSpPr>
          <p:cNvPr id="21" name="Textplatzhalter 12">
            <a:extLst>
              <a:ext uri="{FF2B5EF4-FFF2-40B4-BE49-F238E27FC236}">
                <a16:creationId xmlns:a16="http://schemas.microsoft.com/office/drawing/2014/main" id="{405612B4-D517-7143-B90F-E2443E9A73B7}"/>
              </a:ext>
            </a:extLst>
          </p:cNvPr>
          <p:cNvSpPr>
            <a:spLocks noGrp="1"/>
          </p:cNvSpPr>
          <p:nvPr>
            <p:ph type="body" sz="quarter" idx="25" hasCustomPrompt="1"/>
          </p:nvPr>
        </p:nvSpPr>
        <p:spPr>
          <a:xfrm>
            <a:off x="560070" y="2020925"/>
            <a:ext cx="3351103" cy="2335568"/>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a:p>
            <a:r>
              <a:rPr lang="de-DE" b="1"/>
              <a:t>Name Referent*in</a:t>
            </a:r>
            <a:br>
              <a:rPr lang="de-DE"/>
            </a:br>
            <a:r>
              <a:rPr lang="de-DE"/>
              <a:t>Kontakt und weitere Informationen</a:t>
            </a:r>
          </a:p>
          <a:p>
            <a:r>
              <a:rPr lang="de-DE" b="1"/>
              <a:t>Name Referent*in</a:t>
            </a:r>
            <a:br>
              <a:rPr lang="de-DE"/>
            </a:br>
            <a:r>
              <a:rPr lang="de-DE"/>
              <a:t>Kontakt und weitere Informationen</a:t>
            </a:r>
          </a:p>
          <a:p>
            <a:r>
              <a:rPr lang="de-DE" b="1"/>
              <a:t>Name Referent*in</a:t>
            </a:r>
            <a:br>
              <a:rPr lang="de-DE"/>
            </a:br>
            <a:r>
              <a:rPr lang="de-DE"/>
              <a:t>Kontakt und weitere Informationen</a:t>
            </a:r>
          </a:p>
          <a:p>
            <a:pPr marL="0"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endParaRPr lang="de-DE" sz="1400" noProof="1">
              <a:latin typeface="HTWBerlin" panose="02000000000000000000" pitchFamily="2" charset="77"/>
            </a:endParaRPr>
          </a:p>
          <a:p>
            <a:pPr marL="0" lvl="3" indent="0">
              <a:lnSpc>
                <a:spcPct val="100000"/>
              </a:lnSpc>
              <a:spcAft>
                <a:spcPts val="600"/>
              </a:spcAft>
              <a:buFont typeface="Arial" panose="020B0604020202020204" pitchFamily="34" charset="0"/>
              <a:buNone/>
            </a:pPr>
            <a:endParaRPr lang="de-DE" sz="1400" noProof="1">
              <a:latin typeface="HTWBerlin" panose="02000000000000000000" pitchFamily="2" charset="77"/>
            </a:endParaRPr>
          </a:p>
        </p:txBody>
      </p:sp>
      <p:sp>
        <p:nvSpPr>
          <p:cNvPr id="23" name="Textplatzhalter 12">
            <a:extLst>
              <a:ext uri="{FF2B5EF4-FFF2-40B4-BE49-F238E27FC236}">
                <a16:creationId xmlns:a16="http://schemas.microsoft.com/office/drawing/2014/main" id="{1DB87132-0FE5-5641-958D-1FEDA2C962DB}"/>
              </a:ext>
            </a:extLst>
          </p:cNvPr>
          <p:cNvSpPr>
            <a:spLocks noGrp="1"/>
          </p:cNvSpPr>
          <p:nvPr>
            <p:ph type="body" sz="quarter" idx="26" hasCustomPrompt="1"/>
          </p:nvPr>
        </p:nvSpPr>
        <p:spPr>
          <a:xfrm>
            <a:off x="4277756" y="2020925"/>
            <a:ext cx="3351103" cy="2335568"/>
          </a:xfrm>
        </p:spPr>
        <p:txBody>
          <a:bodyPr>
            <a:normAutofit/>
          </a:bodyPr>
          <a:lstStyle>
            <a:lvl1pPr marL="0" indent="0">
              <a:lnSpc>
                <a:spcPct val="95000"/>
              </a:lnSpc>
              <a:buFontTx/>
              <a:buNone/>
              <a:defRPr sz="1400" b="0" i="0" baseline="0">
                <a:latin typeface="HTWBerlin" panose="02000000000000000000" pitchFamily="2" charset="77"/>
              </a:defRPr>
            </a:lvl1pPr>
            <a:lvl4pPr marL="0"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b="0" i="0" baseline="0"/>
            </a:lvl4pPr>
          </a:lstStyle>
          <a:p>
            <a:r>
              <a:rPr lang="de-DE" b="1"/>
              <a:t>Name Referent*in</a:t>
            </a:r>
            <a:br>
              <a:rPr lang="de-DE"/>
            </a:br>
            <a:r>
              <a:rPr lang="de-DE"/>
              <a:t>Kontakt und weitere Informationen</a:t>
            </a:r>
          </a:p>
          <a:p>
            <a:r>
              <a:rPr lang="de-DE" b="1"/>
              <a:t>Name Referent*in</a:t>
            </a:r>
            <a:br>
              <a:rPr lang="de-DE"/>
            </a:br>
            <a:r>
              <a:rPr lang="de-DE"/>
              <a:t>Kontakt und weitere Informationen</a:t>
            </a:r>
          </a:p>
          <a:p>
            <a:r>
              <a:rPr lang="de-DE" b="1"/>
              <a:t>Name Referent*in</a:t>
            </a:r>
            <a:br>
              <a:rPr lang="de-DE"/>
            </a:br>
            <a:r>
              <a:rPr lang="de-DE"/>
              <a:t>Kontakt und weitere Informationen</a:t>
            </a:r>
          </a:p>
          <a:p>
            <a:r>
              <a:rPr lang="de-DE" b="1"/>
              <a:t>Name Referent*in</a:t>
            </a:r>
            <a:br>
              <a:rPr lang="de-DE"/>
            </a:br>
            <a:r>
              <a:rPr lang="de-DE"/>
              <a:t>Kontakt und weitere Informationen</a:t>
            </a:r>
          </a:p>
          <a:p>
            <a:pPr marL="0"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endParaRPr lang="de-DE" sz="1400" noProof="1">
              <a:latin typeface="HTWBerlin" panose="02000000000000000000" pitchFamily="2" charset="77"/>
            </a:endParaRPr>
          </a:p>
          <a:p>
            <a:pPr marL="0" lvl="3" indent="0">
              <a:lnSpc>
                <a:spcPct val="100000"/>
              </a:lnSpc>
              <a:spcAft>
                <a:spcPts val="600"/>
              </a:spcAft>
              <a:buFont typeface="Arial" panose="020B0604020202020204" pitchFamily="34" charset="0"/>
              <a:buNone/>
            </a:pPr>
            <a:endParaRPr lang="de-DE" sz="1400" noProof="1">
              <a:latin typeface="HTWBerlin" panose="02000000000000000000" pitchFamily="2" charset="77"/>
            </a:endParaRPr>
          </a:p>
        </p:txBody>
      </p:sp>
      <p:pic>
        <p:nvPicPr>
          <p:cNvPr id="29" name="Grafik 28">
            <a:extLst>
              <a:ext uri="{FF2B5EF4-FFF2-40B4-BE49-F238E27FC236}">
                <a16:creationId xmlns:a16="http://schemas.microsoft.com/office/drawing/2014/main" id="{01F8811C-40F8-024E-9E36-A233195D56F3}"/>
              </a:ext>
            </a:extLst>
          </p:cNvPr>
          <p:cNvPicPr>
            <a:picLocks noChangeAspect="1"/>
          </p:cNvPicPr>
          <p:nvPr userDrawn="1"/>
        </p:nvPicPr>
        <p:blipFill>
          <a:blip r:embed="rId3"/>
          <a:stretch>
            <a:fillRect/>
          </a:stretch>
        </p:blipFill>
        <p:spPr>
          <a:xfrm>
            <a:off x="182380" y="123438"/>
            <a:ext cx="1753938" cy="435050"/>
          </a:xfrm>
          <a:prstGeom prst="rect">
            <a:avLst/>
          </a:prstGeom>
        </p:spPr>
      </p:pic>
      <p:pic>
        <p:nvPicPr>
          <p:cNvPr id="9" name="Grafik 8">
            <a:hlinkClick r:id="rId4"/>
            <a:extLst>
              <a:ext uri="{FF2B5EF4-FFF2-40B4-BE49-F238E27FC236}">
                <a16:creationId xmlns:a16="http://schemas.microsoft.com/office/drawing/2014/main" id="{E1358D01-51E0-1D43-BBE8-690E239AE3E3}"/>
              </a:ext>
            </a:extLst>
          </p:cNvPr>
          <p:cNvPicPr>
            <a:picLocks noChangeAspect="1"/>
          </p:cNvPicPr>
          <p:nvPr userDrawn="1"/>
        </p:nvPicPr>
        <p:blipFill>
          <a:blip r:embed="rId5"/>
          <a:stretch>
            <a:fillRect/>
          </a:stretch>
        </p:blipFill>
        <p:spPr>
          <a:xfrm>
            <a:off x="7456714" y="4414001"/>
            <a:ext cx="1356439" cy="414911"/>
          </a:xfrm>
          <a:prstGeom prst="rect">
            <a:avLst/>
          </a:prstGeom>
        </p:spPr>
      </p:pic>
    </p:spTree>
    <p:extLst>
      <p:ext uri="{BB962C8B-B14F-4D97-AF65-F5344CB8AC3E}">
        <p14:creationId xmlns:p14="http://schemas.microsoft.com/office/powerpoint/2010/main" val="26849850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olie Inhalt">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7" name="Textplatzhalter 14">
            <a:extLst>
              <a:ext uri="{FF2B5EF4-FFF2-40B4-BE49-F238E27FC236}">
                <a16:creationId xmlns:a16="http://schemas.microsoft.com/office/drawing/2014/main" id="{8E3CA6D0-6DC2-E34C-A6E6-3CB495416C6D}"/>
              </a:ext>
            </a:extLst>
          </p:cNvPr>
          <p:cNvSpPr>
            <a:spLocks noGrp="1"/>
          </p:cNvSpPr>
          <p:nvPr>
            <p:ph type="body" sz="quarter" idx="14" hasCustomPrompt="1"/>
          </p:nvPr>
        </p:nvSpPr>
        <p:spPr>
          <a:xfrm>
            <a:off x="537210" y="1031228"/>
            <a:ext cx="2865436" cy="403860"/>
          </a:xfrm>
        </p:spPr>
        <p:txBody>
          <a:bodyPr>
            <a:noAutofit/>
          </a:bodyPr>
          <a:lstStyle>
            <a:lvl1pPr marL="0" indent="0">
              <a:buNone/>
              <a:defRPr sz="2400" b="1" i="0" baseline="0">
                <a:latin typeface="HTWBerlin" panose="02000000000000000000" pitchFamily="2" charset="77"/>
              </a:defRPr>
            </a:lvl1pPr>
          </a:lstStyle>
          <a:p>
            <a:r>
              <a:rPr lang="de-DE"/>
              <a:t>Table </a:t>
            </a:r>
            <a:r>
              <a:rPr lang="de-DE" err="1"/>
              <a:t>of</a:t>
            </a:r>
            <a:r>
              <a:rPr lang="de-DE"/>
              <a:t> </a:t>
            </a:r>
            <a:r>
              <a:rPr lang="de-DE" err="1"/>
              <a:t>contents</a:t>
            </a:r>
            <a:endParaRPr lang="de-DE"/>
          </a:p>
        </p:txBody>
      </p:sp>
      <p:pic>
        <p:nvPicPr>
          <p:cNvPr id="13" name="Grafik 12">
            <a:extLst>
              <a:ext uri="{FF2B5EF4-FFF2-40B4-BE49-F238E27FC236}">
                <a16:creationId xmlns:a16="http://schemas.microsoft.com/office/drawing/2014/main" id="{8F98A302-9E4C-7743-87D1-07F610805143}"/>
              </a:ext>
            </a:extLst>
          </p:cNvPr>
          <p:cNvPicPr>
            <a:picLocks noChangeAspect="1"/>
          </p:cNvPicPr>
          <p:nvPr userDrawn="1"/>
        </p:nvPicPr>
        <p:blipFill>
          <a:blip r:embed="rId2"/>
          <a:stretch>
            <a:fillRect/>
          </a:stretch>
        </p:blipFill>
        <p:spPr>
          <a:xfrm>
            <a:off x="182380" y="123438"/>
            <a:ext cx="1753938" cy="435050"/>
          </a:xfrm>
          <a:prstGeom prst="rect">
            <a:avLst/>
          </a:prstGeom>
        </p:spPr>
      </p:pic>
      <p:sp>
        <p:nvSpPr>
          <p:cNvPr id="15" name="Textplatzhalter 13">
            <a:extLst>
              <a:ext uri="{FF2B5EF4-FFF2-40B4-BE49-F238E27FC236}">
                <a16:creationId xmlns:a16="http://schemas.microsoft.com/office/drawing/2014/main" id="{CE7BDE5A-027A-3A48-A554-A7472E52126B}"/>
              </a:ext>
            </a:extLst>
          </p:cNvPr>
          <p:cNvSpPr>
            <a:spLocks noGrp="1"/>
          </p:cNvSpPr>
          <p:nvPr>
            <p:ph type="body" sz="quarter" idx="16" hasCustomPrompt="1"/>
          </p:nvPr>
        </p:nvSpPr>
        <p:spPr>
          <a:xfrm>
            <a:off x="537210" y="1579527"/>
            <a:ext cx="8358816" cy="2860043"/>
          </a:xfrm>
        </p:spPr>
        <p:txBody>
          <a:bodyPr numCol="2">
            <a:normAutofit/>
          </a:bodyPr>
          <a:lstStyle>
            <a:lvl1pPr marL="342900" marR="0" indent="-342900" algn="l" defTabSz="685800" rtl="0" eaLnBrk="1" fontAlgn="auto" latinLnBrk="0" hangingPunct="1">
              <a:lnSpc>
                <a:spcPct val="90000"/>
              </a:lnSpc>
              <a:spcBef>
                <a:spcPts val="750"/>
              </a:spcBef>
              <a:spcAft>
                <a:spcPts val="0"/>
              </a:spcAft>
              <a:buClrTx/>
              <a:buSzTx/>
              <a:buFont typeface="+mj-lt"/>
              <a:buAutoNum type="arabicPeriod"/>
              <a:tabLst/>
              <a:defRPr sz="1600"/>
            </a:lvl1pPr>
            <a:lvl2pPr marL="685800" indent="-342900">
              <a:buFont typeface="+mj-lt"/>
              <a:buAutoNum type="arabicPeriod"/>
              <a:defRPr sz="1600"/>
            </a:lvl2pPr>
          </a:lstStyle>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endParaRPr lang="de-DE" sz="1600">
              <a:latin typeface="HTWBerlin" panose="02000000000000000000" pitchFamily="2" charset="77"/>
              <a:ea typeface="Verdana" panose="020B0604030504040204" pitchFamily="34" charset="0"/>
              <a:cs typeface="Arial" panose="020B0604020202020204" pitchFamily="34" charset="0"/>
            </a:endParaRP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dolores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ea</a:t>
            </a:r>
            <a:endParaRPr lang="de-DE" sz="1600">
              <a:latin typeface="HTWBerlin" panose="02000000000000000000" pitchFamily="2" charset="77"/>
              <a:ea typeface="Verdana" panose="020B0604030504040204" pitchFamily="34" charset="0"/>
              <a:cs typeface="Arial" panose="020B0604020202020204" pitchFamily="34" charset="0"/>
            </a:endParaRP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endParaRPr lang="de-DE" sz="1600">
              <a:latin typeface="HTWBerlin" panose="02000000000000000000" pitchFamily="2" charset="77"/>
              <a:ea typeface="Verdana" panose="020B0604030504040204" pitchFamily="34" charset="0"/>
              <a:cs typeface="Arial" panose="020B0604020202020204" pitchFamily="34" charset="0"/>
            </a:endParaRPr>
          </a:p>
          <a:p>
            <a:pPr marL="342900" marR="0" lvl="0" indent="-342900" algn="l" defTabSz="685800" rtl="0" eaLnBrk="1" fontAlgn="auto" latinLnBrk="0" hangingPunct="1">
              <a:lnSpc>
                <a:spcPct val="90000"/>
              </a:lnSpc>
              <a:spcBef>
                <a:spcPts val="750"/>
              </a:spcBef>
              <a:spcAft>
                <a:spcPts val="0"/>
              </a:spcAft>
              <a:buClrTx/>
              <a:buSzTx/>
              <a:buFont typeface="+mj-lt"/>
              <a:buAutoNum type="arabicPeriod"/>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dignitas</a:t>
            </a:r>
            <a:endParaRPr lang="de-DE" sz="1600">
              <a:latin typeface="HTWBerlin" panose="02000000000000000000" pitchFamily="2" charset="77"/>
              <a:ea typeface="Verdana" panose="020B0604030504040204" pitchFamily="34" charset="0"/>
              <a:cs typeface="Arial" panose="020B0604020202020204" pitchFamily="34" charset="0"/>
            </a:endParaRPr>
          </a:p>
        </p:txBody>
      </p:sp>
      <p:sp>
        <p:nvSpPr>
          <p:cNvPr id="16" name="Textplatzhalter 13">
            <a:extLst>
              <a:ext uri="{FF2B5EF4-FFF2-40B4-BE49-F238E27FC236}">
                <a16:creationId xmlns:a16="http://schemas.microsoft.com/office/drawing/2014/main" id="{B3BF38FF-C36A-9D48-86D2-CA33F09F7AA9}"/>
              </a:ext>
            </a:extLst>
          </p:cNvPr>
          <p:cNvSpPr>
            <a:spLocks noGrp="1"/>
          </p:cNvSpPr>
          <p:nvPr>
            <p:ph type="body" sz="quarter" idx="17" hasCustomPrompt="1"/>
          </p:nvPr>
        </p:nvSpPr>
        <p:spPr>
          <a:xfrm>
            <a:off x="4315479" y="1579527"/>
            <a:ext cx="609670" cy="2860043"/>
          </a:xfrm>
        </p:spPr>
        <p:txBody>
          <a:bodyPr vert="horz" lIns="91440" tIns="45720" rIns="91440" bIns="45720" numCol="2" rtlCol="0">
            <a:normAutofit/>
          </a:bodyPr>
          <a:lstStyle>
            <a:lvl1pPr marL="0" indent="0">
              <a:buFontTx/>
              <a:buNone/>
              <a:defRPr lang="de-DE" sz="1600" kern="1200" dirty="0" smtClean="0">
                <a:solidFill>
                  <a:schemeClr val="tx1"/>
                </a:solidFill>
                <a:latin typeface="HTWBerlin" panose="02000000000000000000" pitchFamily="2" charset="77"/>
                <a:ea typeface="Verdana" panose="020B0604030504040204" pitchFamily="34" charset="0"/>
                <a:cs typeface="Arial" panose="020B0604020202020204" pitchFamily="34" charset="0"/>
              </a:defRPr>
            </a:lvl1pPr>
          </a:lstStyle>
          <a:p>
            <a:pPr marL="342900" marR="0" lvl="0" indent="-342900" fontAlgn="auto">
              <a:spcAft>
                <a:spcPts val="0"/>
              </a:spcAft>
              <a:buClrTx/>
              <a:buSzTx/>
              <a:tabLst/>
            </a:pPr>
            <a:r>
              <a:rPr lang="de-DE" sz="1600">
                <a:latin typeface="HTWBerlin" panose="02000000000000000000" pitchFamily="2" charset="77"/>
                <a:ea typeface="Verdana" panose="020B0604030504040204" pitchFamily="34" charset="0"/>
                <a:cs typeface="Arial" panose="020B0604020202020204" pitchFamily="34" charset="0"/>
              </a:rPr>
              <a:t>5</a:t>
            </a:r>
          </a:p>
          <a:p>
            <a:pPr marL="342900" marR="0" lvl="0" indent="-342900" fontAlgn="auto">
              <a:spcAft>
                <a:spcPts val="0"/>
              </a:spcAft>
              <a:buClrTx/>
              <a:buSzTx/>
              <a:tabLst/>
            </a:pPr>
            <a:r>
              <a:rPr lang="de-DE" sz="1600">
                <a:latin typeface="HTWBerlin" panose="02000000000000000000" pitchFamily="2" charset="77"/>
                <a:ea typeface="Verdana" panose="020B0604030504040204" pitchFamily="34" charset="0"/>
                <a:cs typeface="Arial" panose="020B0604020202020204" pitchFamily="34" charset="0"/>
              </a:rPr>
              <a:t>10</a:t>
            </a:r>
          </a:p>
          <a:p>
            <a:pPr marL="342900" marR="0" lvl="0" indent="-342900" fontAlgn="auto">
              <a:spcAft>
                <a:spcPts val="0"/>
              </a:spcAft>
              <a:buClrTx/>
              <a:buSzTx/>
              <a:tabLst/>
            </a:pPr>
            <a:r>
              <a:rPr lang="de-DE" sz="1600">
                <a:latin typeface="HTWBerlin" panose="02000000000000000000" pitchFamily="2" charset="77"/>
                <a:ea typeface="Verdana" panose="020B0604030504040204" pitchFamily="34" charset="0"/>
                <a:cs typeface="Arial" panose="020B0604020202020204" pitchFamily="34" charset="0"/>
              </a:rPr>
              <a:t>20</a:t>
            </a:r>
          </a:p>
          <a:p>
            <a:pPr marL="342900" marR="0" lvl="0" indent="-342900" fontAlgn="auto">
              <a:spcAft>
                <a:spcPts val="0"/>
              </a:spcAft>
              <a:buClrTx/>
              <a:buSzTx/>
              <a:tabLst/>
            </a:pPr>
            <a:r>
              <a:rPr lang="de-DE" sz="1600">
                <a:latin typeface="HTWBerlin" panose="02000000000000000000" pitchFamily="2" charset="77"/>
                <a:ea typeface="Verdana" panose="020B0604030504040204" pitchFamily="34" charset="0"/>
                <a:cs typeface="Arial" panose="020B0604020202020204" pitchFamily="34" charset="0"/>
              </a:rPr>
              <a:t>34</a:t>
            </a:r>
          </a:p>
        </p:txBody>
      </p:sp>
    </p:spTree>
    <p:extLst>
      <p:ext uri="{BB962C8B-B14F-4D97-AF65-F5344CB8AC3E}">
        <p14:creationId xmlns:p14="http://schemas.microsoft.com/office/powerpoint/2010/main" val="40338099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1">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9" name="Textplatzhalter 5">
            <a:extLst>
              <a:ext uri="{FF2B5EF4-FFF2-40B4-BE49-F238E27FC236}">
                <a16:creationId xmlns:a16="http://schemas.microsoft.com/office/drawing/2014/main" id="{20E6A594-F07E-0844-AC12-D68560102B19}"/>
              </a:ext>
            </a:extLst>
          </p:cNvPr>
          <p:cNvSpPr>
            <a:spLocks noGrp="1"/>
          </p:cNvSpPr>
          <p:nvPr>
            <p:ph type="body" sz="quarter" idx="13" hasCustomPrompt="1"/>
          </p:nvPr>
        </p:nvSpPr>
        <p:spPr>
          <a:xfrm>
            <a:off x="5657755" y="1579527"/>
            <a:ext cx="2865437" cy="2468562"/>
          </a:xfrm>
        </p:spPr>
        <p:txBody>
          <a:bodyPr>
            <a:normAutofit/>
          </a:bodyPr>
          <a:lstStyle>
            <a:lvl1pPr marL="171450" marR="0" indent="-171450" algn="l" defTabSz="685800" rtl="0" eaLnBrk="1" fontAlgn="auto" latinLnBrk="0" hangingPunct="1">
              <a:lnSpc>
                <a:spcPct val="100000"/>
              </a:lnSpc>
              <a:spcBef>
                <a:spcPts val="750"/>
              </a:spcBef>
              <a:spcAft>
                <a:spcPts val="500"/>
              </a:spcAft>
              <a:buClrTx/>
              <a:buSzTx/>
              <a:buFont typeface="Arial" panose="020B0604020202020204" pitchFamily="34" charset="0"/>
              <a:buChar char="•"/>
              <a:tabLst/>
              <a:defRPr sz="1600" baseline="0">
                <a:latin typeface="HTWBerlin" panose="02000000000000000000" pitchFamily="2" charset="77"/>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dolores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ea</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rebum</a:t>
            </a:r>
            <a:r>
              <a:rPr lang="de-DE" sz="1600">
                <a:latin typeface="HTWBerlin" panose="02000000000000000000" pitchFamily="2" charset="77"/>
                <a:ea typeface="Verdana" panose="020B0604030504040204" pitchFamily="34" charset="0"/>
                <a:cs typeface="Arial" panose="020B0604020202020204" pitchFamily="34" charset="0"/>
              </a:rPr>
              <a: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dolores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ea</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rebum</a:t>
            </a:r>
            <a:r>
              <a:rPr lang="de-DE" sz="1600">
                <a:latin typeface="HTWBerlin" panose="02000000000000000000" pitchFamily="2" charset="77"/>
                <a:ea typeface="Verdana" panose="020B0604030504040204" pitchFamily="34" charset="0"/>
                <a:cs typeface="Arial" panose="020B0604020202020204" pitchFamily="34" charset="0"/>
              </a:rPr>
              <a: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dolores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ea</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rebum</a:t>
            </a:r>
            <a:r>
              <a:rPr lang="de-DE" sz="1600">
                <a:latin typeface="HTWBerlin" panose="02000000000000000000" pitchFamily="2" charset="77"/>
                <a:ea typeface="Verdana" panose="020B0604030504040204" pitchFamily="34" charset="0"/>
                <a:cs typeface="Arial" panose="020B0604020202020204" pitchFamily="34" charset="0"/>
              </a:rPr>
              <a:t>.</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de-DE" sz="1600">
                <a:latin typeface="HTWBerlin" panose="02000000000000000000" pitchFamily="2" charset="77"/>
                <a:ea typeface="Verdana" panose="020B0604030504040204" pitchFamily="34" charset="0"/>
                <a:cs typeface="Arial" panose="020B0604020202020204" pitchFamily="34" charset="0"/>
              </a:rPr>
              <a:t>At </a:t>
            </a:r>
            <a:r>
              <a:rPr lang="de-DE" sz="1600" err="1">
                <a:latin typeface="HTWBerlin" panose="02000000000000000000" pitchFamily="2" charset="77"/>
                <a:ea typeface="Verdana" panose="020B0604030504040204" pitchFamily="34" charset="0"/>
                <a:cs typeface="Arial" panose="020B0604020202020204" pitchFamily="34" charset="0"/>
              </a:rPr>
              <a:t>vero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eos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accusam</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justo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duo</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dolores</a:t>
            </a:r>
            <a:r>
              <a:rPr lang="de-DE" sz="1600">
                <a:latin typeface="HTWBerlin" panose="02000000000000000000" pitchFamily="2" charset="77"/>
                <a:ea typeface="Verdana" panose="020B0604030504040204" pitchFamily="34" charset="0"/>
                <a:cs typeface="Arial" panose="020B0604020202020204" pitchFamily="34" charset="0"/>
              </a:rPr>
              <a:t> et </a:t>
            </a:r>
            <a:r>
              <a:rPr lang="de-DE" sz="1600" err="1">
                <a:latin typeface="HTWBerlin" panose="02000000000000000000" pitchFamily="2" charset="77"/>
                <a:ea typeface="Verdana" panose="020B0604030504040204" pitchFamily="34" charset="0"/>
                <a:cs typeface="Arial" panose="020B0604020202020204" pitchFamily="34" charset="0"/>
              </a:rPr>
              <a:t>ea</a:t>
            </a:r>
            <a:r>
              <a:rPr lang="de-DE" sz="1600">
                <a:latin typeface="HTWBerlin" panose="02000000000000000000" pitchFamily="2" charset="77"/>
                <a:ea typeface="Verdana" panose="020B0604030504040204" pitchFamily="34" charset="0"/>
                <a:cs typeface="Arial" panose="020B0604020202020204" pitchFamily="34" charset="0"/>
              </a:rPr>
              <a:t> </a:t>
            </a:r>
            <a:r>
              <a:rPr lang="de-DE" sz="1600" err="1">
                <a:latin typeface="HTWBerlin" panose="02000000000000000000" pitchFamily="2" charset="77"/>
                <a:ea typeface="Verdana" panose="020B0604030504040204" pitchFamily="34" charset="0"/>
                <a:cs typeface="Arial" panose="020B0604020202020204" pitchFamily="34" charset="0"/>
              </a:rPr>
              <a:t>rebum</a:t>
            </a:r>
            <a:r>
              <a:rPr lang="de-DE" sz="1600">
                <a:latin typeface="HTWBerlin" panose="02000000000000000000" pitchFamily="2" charset="77"/>
                <a:ea typeface="Verdana" panose="020B0604030504040204" pitchFamily="34" charset="0"/>
                <a:cs typeface="Arial" panose="020B0604020202020204" pitchFamily="34" charset="0"/>
              </a:rPr>
              <a:t>.</a:t>
            </a:r>
          </a:p>
        </p:txBody>
      </p:sp>
      <p:sp>
        <p:nvSpPr>
          <p:cNvPr id="15" name="Textplatzhalter 14">
            <a:extLst>
              <a:ext uri="{FF2B5EF4-FFF2-40B4-BE49-F238E27FC236}">
                <a16:creationId xmlns:a16="http://schemas.microsoft.com/office/drawing/2014/main" id="{2726D1DF-7DB6-B649-9E07-2F47B99D99BD}"/>
              </a:ext>
            </a:extLst>
          </p:cNvPr>
          <p:cNvSpPr>
            <a:spLocks noGrp="1"/>
          </p:cNvSpPr>
          <p:nvPr>
            <p:ph type="body" sz="quarter" idx="14" hasCustomPrompt="1"/>
          </p:nvPr>
        </p:nvSpPr>
        <p:spPr>
          <a:xfrm>
            <a:off x="537210" y="1031228"/>
            <a:ext cx="1624804" cy="403860"/>
          </a:xfrm>
        </p:spPr>
        <p:txBody>
          <a:bodyPr>
            <a:noAutofit/>
          </a:bodyPr>
          <a:lstStyle>
            <a:lvl1pPr marL="0" indent="0">
              <a:buNone/>
              <a:defRPr sz="4000" b="1" i="0" baseline="0">
                <a:latin typeface="HTWBerlin" panose="02000000000000000000" pitchFamily="2" charset="77"/>
              </a:defRPr>
            </a:lvl1pPr>
          </a:lstStyle>
          <a:p>
            <a:r>
              <a:rPr lang="de-DE"/>
              <a:t>01</a:t>
            </a:r>
          </a:p>
        </p:txBody>
      </p:sp>
      <p:sp>
        <p:nvSpPr>
          <p:cNvPr id="22" name="Textplatzhalter 14">
            <a:extLst>
              <a:ext uri="{FF2B5EF4-FFF2-40B4-BE49-F238E27FC236}">
                <a16:creationId xmlns:a16="http://schemas.microsoft.com/office/drawing/2014/main" id="{8283FB72-DFBC-9544-96DC-310E9B8F9EC2}"/>
              </a:ext>
            </a:extLst>
          </p:cNvPr>
          <p:cNvSpPr>
            <a:spLocks noGrp="1"/>
          </p:cNvSpPr>
          <p:nvPr>
            <p:ph type="body" sz="quarter" idx="15" hasCustomPrompt="1"/>
          </p:nvPr>
        </p:nvSpPr>
        <p:spPr>
          <a:xfrm>
            <a:off x="537210" y="1587488"/>
            <a:ext cx="3928110" cy="2504452"/>
          </a:xfrm>
        </p:spPr>
        <p:txBody>
          <a:bodyPr>
            <a:noAutofit/>
          </a:bodyPr>
          <a:lstStyle>
            <a:lvl1pPr marL="0" indent="0">
              <a:lnSpc>
                <a:spcPct val="100000"/>
              </a:lnSpc>
              <a:buNone/>
              <a:defRPr sz="3200" b="1" i="0" baseline="0">
                <a:latin typeface="HTWBerlin" panose="02000000000000000000" pitchFamily="2" charset="77"/>
              </a:defRPr>
            </a:lvl1pPr>
          </a:lstStyle>
          <a:p>
            <a:r>
              <a:rPr lang="de-DE"/>
              <a:t>Überschrift</a:t>
            </a:r>
          </a:p>
        </p:txBody>
      </p:sp>
      <p:pic>
        <p:nvPicPr>
          <p:cNvPr id="11" name="Grafik 10">
            <a:extLst>
              <a:ext uri="{FF2B5EF4-FFF2-40B4-BE49-F238E27FC236}">
                <a16:creationId xmlns:a16="http://schemas.microsoft.com/office/drawing/2014/main" id="{A06F43EA-A03E-C94F-83F4-158C72C77934}"/>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40653711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2">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ine Ecke des Rechtecks schneiden 12">
            <a:extLst>
              <a:ext uri="{FF2B5EF4-FFF2-40B4-BE49-F238E27FC236}">
                <a16:creationId xmlns:a16="http://schemas.microsoft.com/office/drawing/2014/main" id="{77701153-8BAD-8749-96DD-39CC43578694}"/>
              </a:ext>
            </a:extLst>
          </p:cNvPr>
          <p:cNvSpPr/>
          <p:nvPr userDrawn="1"/>
        </p:nvSpPr>
        <p:spPr>
          <a:xfrm rot="5400000">
            <a:off x="4996199" y="269221"/>
            <a:ext cx="3323227" cy="4476426"/>
          </a:xfrm>
          <a:prstGeom prst="snip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9" name="Textplatzhalter 5">
            <a:extLst>
              <a:ext uri="{FF2B5EF4-FFF2-40B4-BE49-F238E27FC236}">
                <a16:creationId xmlns:a16="http://schemas.microsoft.com/office/drawing/2014/main" id="{20E6A594-F07E-0844-AC12-D68560102B19}"/>
              </a:ext>
            </a:extLst>
          </p:cNvPr>
          <p:cNvSpPr>
            <a:spLocks noGrp="1"/>
          </p:cNvSpPr>
          <p:nvPr>
            <p:ph type="body" sz="quarter" idx="13" hasCustomPrompt="1"/>
          </p:nvPr>
        </p:nvSpPr>
        <p:spPr>
          <a:xfrm>
            <a:off x="4648200" y="1156704"/>
            <a:ext cx="3977639" cy="2752356"/>
          </a:xfr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400" baseline="0">
                <a:latin typeface="HTWBerlin" panose="02000000000000000000" pitchFamily="2" charset="77"/>
              </a:defRPr>
            </a:lvl1pPr>
            <a:lvl4pPr marL="293688" marR="0" indent="-285750" algn="l" defTabSz="685800" rtl="0" eaLnBrk="1" fontAlgn="auto" latinLnBrk="0" hangingPunct="1">
              <a:lnSpc>
                <a:spcPct val="100000"/>
              </a:lnSpc>
              <a:spcBef>
                <a:spcPts val="375"/>
              </a:spcBef>
              <a:spcAft>
                <a:spcPts val="600"/>
              </a:spcAft>
              <a:buClrTx/>
              <a:buSzTx/>
              <a:buFont typeface="Arial" panose="020B0604020202020204" pitchFamily="34" charset="0"/>
              <a:buChar char="•"/>
              <a:tabLst/>
              <a:defRPr sz="1400" b="0" i="0" baseline="0"/>
            </a:lvl4pPr>
          </a:lstStyle>
          <a:p>
            <a:pPr marL="0" lvl="3" indent="0">
              <a:lnSpc>
                <a:spcPct val="100000"/>
              </a:lnSpc>
              <a:spcAft>
                <a:spcPts val="600"/>
              </a:spcAft>
              <a:buFont typeface="Arial" panose="020B0604020202020204" pitchFamily="34" charset="0"/>
              <a:buNone/>
            </a:pPr>
            <a:r>
              <a:rPr lang="de-DE" sz="1400" b="1" noProof="1">
                <a:latin typeface="HTWBerlin" panose="02000000000000000000" pitchFamily="2" charset="77"/>
              </a:rPr>
              <a:t>Lorem ipsum dolor sit amet, consectetuer adipiscing elit. </a:t>
            </a:r>
          </a:p>
          <a:p>
            <a:pPr marL="7938" lvl="3" indent="0">
              <a:lnSpc>
                <a:spcPct val="100000"/>
              </a:lnSpc>
              <a:spcAft>
                <a:spcPts val="600"/>
              </a:spcAft>
              <a:buNone/>
            </a:pPr>
            <a:r>
              <a:rPr lang="de-DE" sz="1400" noProof="1">
                <a:latin typeface="HTWBerlin" panose="02000000000000000000" pitchFamily="2" charset="77"/>
              </a:rPr>
              <a:t>Fusce posuere, magna sed pulvinar ultricies, purus lectus malesuada libero, sit amet commodo magna eros quis urna.</a:t>
            </a:r>
          </a:p>
          <a:p>
            <a:pPr marL="7938" marR="0" lvl="3"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a:pPr>
            <a:r>
              <a:rPr lang="de-DE" sz="1400" noProof="1">
                <a:latin typeface="HTWBerlin" panose="02000000000000000000" pitchFamily="2" charset="77"/>
              </a:rPr>
              <a:t>Fusce posuere, magna sed pulvinar ultricies, purus lectus malesuada libero, sit amet commodo magna eros quis urna.</a:t>
            </a:r>
          </a:p>
          <a:p>
            <a:pPr marL="7938" lvl="3" indent="0">
              <a:lnSpc>
                <a:spcPct val="100000"/>
              </a:lnSpc>
              <a:spcAft>
                <a:spcPts val="600"/>
              </a:spcAft>
              <a:buNone/>
            </a:pPr>
            <a:endParaRPr lang="de-DE" sz="1400" noProof="1">
              <a:latin typeface="HTWBerlin" panose="02000000000000000000" pitchFamily="2" charset="77"/>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lang="de-DE" sz="1600">
              <a:latin typeface="HTWBerlin" panose="02000000000000000000" pitchFamily="2" charset="77"/>
              <a:ea typeface="Verdana" panose="020B0604030504040204" pitchFamily="34" charset="0"/>
              <a:cs typeface="Arial" panose="020B0604020202020204" pitchFamily="34" charset="0"/>
            </a:endParaRPr>
          </a:p>
        </p:txBody>
      </p:sp>
      <p:sp>
        <p:nvSpPr>
          <p:cNvPr id="22" name="Textplatzhalter 14">
            <a:extLst>
              <a:ext uri="{FF2B5EF4-FFF2-40B4-BE49-F238E27FC236}">
                <a16:creationId xmlns:a16="http://schemas.microsoft.com/office/drawing/2014/main" id="{8283FB72-DFBC-9544-96DC-310E9B8F9EC2}"/>
              </a:ext>
            </a:extLst>
          </p:cNvPr>
          <p:cNvSpPr>
            <a:spLocks noGrp="1"/>
          </p:cNvSpPr>
          <p:nvPr>
            <p:ph type="body" sz="quarter" idx="15" hasCustomPrompt="1"/>
          </p:nvPr>
        </p:nvSpPr>
        <p:spPr>
          <a:xfrm>
            <a:off x="537210" y="1156704"/>
            <a:ext cx="3612203" cy="2504452"/>
          </a:xfrm>
        </p:spPr>
        <p:txBody>
          <a:bodyPr>
            <a:noAutofit/>
          </a:bodyPr>
          <a:lstStyle>
            <a:lvl1pPr marL="0" indent="0">
              <a:lnSpc>
                <a:spcPct val="100000"/>
              </a:lnSpc>
              <a:buNone/>
              <a:defRPr sz="3200" b="1" i="0" baseline="0">
                <a:latin typeface="HTWBerlin" panose="02000000000000000000" pitchFamily="2" charset="77"/>
              </a:defRPr>
            </a:lvl1pPr>
          </a:lstStyle>
          <a:p>
            <a:r>
              <a:rPr lang="de-DE"/>
              <a:t>Überschrift</a:t>
            </a:r>
          </a:p>
        </p:txBody>
      </p:sp>
      <p:pic>
        <p:nvPicPr>
          <p:cNvPr id="10" name="Grafik 9">
            <a:extLst>
              <a:ext uri="{FF2B5EF4-FFF2-40B4-BE49-F238E27FC236}">
                <a16:creationId xmlns:a16="http://schemas.microsoft.com/office/drawing/2014/main" id="{B2764CED-3F4F-DF4B-B4F3-DE93623A8885}"/>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35170839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3">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6271260" y="1942783"/>
            <a:ext cx="23241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5" name="Textplatzhalter 12">
            <a:extLst>
              <a:ext uri="{FF2B5EF4-FFF2-40B4-BE49-F238E27FC236}">
                <a16:creationId xmlns:a16="http://schemas.microsoft.com/office/drawing/2014/main" id="{BBE32585-F62C-6E45-BA73-8647618C1659}"/>
              </a:ext>
            </a:extLst>
          </p:cNvPr>
          <p:cNvSpPr>
            <a:spLocks noGrp="1"/>
          </p:cNvSpPr>
          <p:nvPr>
            <p:ph type="body" sz="quarter" idx="15" hasCustomPrompt="1"/>
          </p:nvPr>
        </p:nvSpPr>
        <p:spPr>
          <a:xfrm>
            <a:off x="3413760" y="1462724"/>
            <a:ext cx="2316480" cy="419100"/>
          </a:xfrm>
        </p:spPr>
        <p:txBody>
          <a:bodyPr>
            <a:noAutofit/>
          </a:bodyPr>
          <a:lstStyle>
            <a:lvl1pPr marL="0" indent="0">
              <a:buFontTx/>
              <a:buNone/>
              <a:defRPr sz="3200" b="1" i="0" baseline="0">
                <a:latin typeface="HTWBerlin" panose="02000000000000000000" pitchFamily="2" charset="77"/>
              </a:defRPr>
            </a:lvl1pPr>
          </a:lstStyle>
          <a:p>
            <a:r>
              <a:rPr lang="de-DE"/>
              <a:t>02</a:t>
            </a:r>
          </a:p>
        </p:txBody>
      </p:sp>
      <p:sp>
        <p:nvSpPr>
          <p:cNvPr id="16" name="Textplatzhalter 12">
            <a:extLst>
              <a:ext uri="{FF2B5EF4-FFF2-40B4-BE49-F238E27FC236}">
                <a16:creationId xmlns:a16="http://schemas.microsoft.com/office/drawing/2014/main" id="{E050B4DC-2962-CC4E-8600-EF3B59BEECC0}"/>
              </a:ext>
            </a:extLst>
          </p:cNvPr>
          <p:cNvSpPr>
            <a:spLocks noGrp="1"/>
          </p:cNvSpPr>
          <p:nvPr>
            <p:ph type="body" sz="quarter" idx="16" hasCustomPrompt="1"/>
          </p:nvPr>
        </p:nvSpPr>
        <p:spPr>
          <a:xfrm>
            <a:off x="3406140" y="1942783"/>
            <a:ext cx="23241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7" name="Textplatzhalter 12">
            <a:extLst>
              <a:ext uri="{FF2B5EF4-FFF2-40B4-BE49-F238E27FC236}">
                <a16:creationId xmlns:a16="http://schemas.microsoft.com/office/drawing/2014/main" id="{7D982FA1-0A05-E848-974A-7C7D187D8D2A}"/>
              </a:ext>
            </a:extLst>
          </p:cNvPr>
          <p:cNvSpPr>
            <a:spLocks noGrp="1"/>
          </p:cNvSpPr>
          <p:nvPr>
            <p:ph type="body" sz="quarter" idx="17" hasCustomPrompt="1"/>
          </p:nvPr>
        </p:nvSpPr>
        <p:spPr>
          <a:xfrm>
            <a:off x="541020" y="1942783"/>
            <a:ext cx="23241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8" name="Textplatzhalter 12">
            <a:extLst>
              <a:ext uri="{FF2B5EF4-FFF2-40B4-BE49-F238E27FC236}">
                <a16:creationId xmlns:a16="http://schemas.microsoft.com/office/drawing/2014/main" id="{06592B7A-148C-5842-8656-3624A508D71F}"/>
              </a:ext>
            </a:extLst>
          </p:cNvPr>
          <p:cNvSpPr>
            <a:spLocks noGrp="1"/>
          </p:cNvSpPr>
          <p:nvPr>
            <p:ph type="body" sz="quarter" idx="18" hasCustomPrompt="1"/>
          </p:nvPr>
        </p:nvSpPr>
        <p:spPr>
          <a:xfrm>
            <a:off x="548640" y="1462724"/>
            <a:ext cx="2316480" cy="419100"/>
          </a:xfrm>
        </p:spPr>
        <p:txBody>
          <a:bodyPr>
            <a:noAutofit/>
          </a:bodyPr>
          <a:lstStyle>
            <a:lvl1pPr marL="0" indent="0">
              <a:buFontTx/>
              <a:buNone/>
              <a:defRPr sz="3200" b="1" i="0" baseline="0">
                <a:latin typeface="HTWBerlin" panose="02000000000000000000" pitchFamily="2" charset="77"/>
              </a:defRPr>
            </a:lvl1pPr>
          </a:lstStyle>
          <a:p>
            <a:r>
              <a:rPr lang="de-DE"/>
              <a:t>01</a:t>
            </a:r>
          </a:p>
        </p:txBody>
      </p:sp>
      <p:sp>
        <p:nvSpPr>
          <p:cNvPr id="19" name="Textplatzhalter 12">
            <a:extLst>
              <a:ext uri="{FF2B5EF4-FFF2-40B4-BE49-F238E27FC236}">
                <a16:creationId xmlns:a16="http://schemas.microsoft.com/office/drawing/2014/main" id="{12CF88DB-0106-5141-8268-0B6A73E3C2FD}"/>
              </a:ext>
            </a:extLst>
          </p:cNvPr>
          <p:cNvSpPr>
            <a:spLocks noGrp="1"/>
          </p:cNvSpPr>
          <p:nvPr>
            <p:ph type="body" sz="quarter" idx="19" hasCustomPrompt="1"/>
          </p:nvPr>
        </p:nvSpPr>
        <p:spPr>
          <a:xfrm>
            <a:off x="6271260" y="1462724"/>
            <a:ext cx="2316480" cy="419100"/>
          </a:xfrm>
        </p:spPr>
        <p:txBody>
          <a:bodyPr>
            <a:noAutofit/>
          </a:bodyPr>
          <a:lstStyle>
            <a:lvl1pPr marL="0" indent="0">
              <a:buFontTx/>
              <a:buNone/>
              <a:defRPr sz="3200" b="1" i="0" baseline="0">
                <a:latin typeface="HTWBerlin" panose="02000000000000000000" pitchFamily="2" charset="77"/>
              </a:defRPr>
            </a:lvl1pPr>
          </a:lstStyle>
          <a:p>
            <a:r>
              <a:rPr lang="de-DE"/>
              <a:t>03</a:t>
            </a:r>
          </a:p>
        </p:txBody>
      </p:sp>
      <p:pic>
        <p:nvPicPr>
          <p:cNvPr id="20" name="Grafik 19">
            <a:extLst>
              <a:ext uri="{FF2B5EF4-FFF2-40B4-BE49-F238E27FC236}">
                <a16:creationId xmlns:a16="http://schemas.microsoft.com/office/drawing/2014/main" id="{AC5C5E7E-520F-1F4C-9DAD-FA51A7940154}"/>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12761883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extfolie 3B">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0" name="Eine Ecke des Rechtecks schneiden 9">
            <a:extLst>
              <a:ext uri="{FF2B5EF4-FFF2-40B4-BE49-F238E27FC236}">
                <a16:creationId xmlns:a16="http://schemas.microsoft.com/office/drawing/2014/main" id="{7B173554-B6FF-B143-8F0B-1E4FD4A18DD1}"/>
              </a:ext>
            </a:extLst>
          </p:cNvPr>
          <p:cNvSpPr/>
          <p:nvPr userDrawn="1"/>
        </p:nvSpPr>
        <p:spPr>
          <a:xfrm rot="5400000">
            <a:off x="3150030" y="1488530"/>
            <a:ext cx="2843939" cy="2517090"/>
          </a:xfrm>
          <a:prstGeom prst="snip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ine Ecke des Rechtecks schneiden 10">
            <a:extLst>
              <a:ext uri="{FF2B5EF4-FFF2-40B4-BE49-F238E27FC236}">
                <a16:creationId xmlns:a16="http://schemas.microsoft.com/office/drawing/2014/main" id="{2214FA5E-DE0E-564C-A2D1-D2CEE390CDBA}"/>
              </a:ext>
            </a:extLst>
          </p:cNvPr>
          <p:cNvSpPr/>
          <p:nvPr userDrawn="1"/>
        </p:nvSpPr>
        <p:spPr>
          <a:xfrm rot="5400000">
            <a:off x="6004544" y="1488531"/>
            <a:ext cx="2843939" cy="2517090"/>
          </a:xfrm>
          <a:prstGeom prst="snip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ine Ecke des Rechtecks schneiden 13">
            <a:extLst>
              <a:ext uri="{FF2B5EF4-FFF2-40B4-BE49-F238E27FC236}">
                <a16:creationId xmlns:a16="http://schemas.microsoft.com/office/drawing/2014/main" id="{0230039A-7098-944D-8898-D74C1367EFFB}"/>
              </a:ext>
            </a:extLst>
          </p:cNvPr>
          <p:cNvSpPr/>
          <p:nvPr userDrawn="1"/>
        </p:nvSpPr>
        <p:spPr>
          <a:xfrm rot="5400000">
            <a:off x="293417" y="1488529"/>
            <a:ext cx="2843939" cy="2517090"/>
          </a:xfrm>
          <a:prstGeom prst="snip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6271260" y="1942783"/>
            <a:ext cx="23241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5" name="Textplatzhalter 12">
            <a:extLst>
              <a:ext uri="{FF2B5EF4-FFF2-40B4-BE49-F238E27FC236}">
                <a16:creationId xmlns:a16="http://schemas.microsoft.com/office/drawing/2014/main" id="{BBE32585-F62C-6E45-BA73-8647618C1659}"/>
              </a:ext>
            </a:extLst>
          </p:cNvPr>
          <p:cNvSpPr>
            <a:spLocks noGrp="1"/>
          </p:cNvSpPr>
          <p:nvPr>
            <p:ph type="body" sz="quarter" idx="15" hasCustomPrompt="1"/>
          </p:nvPr>
        </p:nvSpPr>
        <p:spPr>
          <a:xfrm>
            <a:off x="3413760" y="1462724"/>
            <a:ext cx="2316480" cy="419100"/>
          </a:xfrm>
        </p:spPr>
        <p:txBody>
          <a:bodyPr>
            <a:noAutofit/>
          </a:bodyPr>
          <a:lstStyle>
            <a:lvl1pPr marL="0" indent="0">
              <a:buFontTx/>
              <a:buNone/>
              <a:defRPr sz="3200" b="1" i="0" baseline="0">
                <a:latin typeface="HTWBerlin" panose="02000000000000000000" pitchFamily="2" charset="77"/>
              </a:defRPr>
            </a:lvl1pPr>
          </a:lstStyle>
          <a:p>
            <a:r>
              <a:rPr lang="de-DE"/>
              <a:t>02</a:t>
            </a:r>
          </a:p>
        </p:txBody>
      </p:sp>
      <p:sp>
        <p:nvSpPr>
          <p:cNvPr id="16" name="Textplatzhalter 12">
            <a:extLst>
              <a:ext uri="{FF2B5EF4-FFF2-40B4-BE49-F238E27FC236}">
                <a16:creationId xmlns:a16="http://schemas.microsoft.com/office/drawing/2014/main" id="{E050B4DC-2962-CC4E-8600-EF3B59BEECC0}"/>
              </a:ext>
            </a:extLst>
          </p:cNvPr>
          <p:cNvSpPr>
            <a:spLocks noGrp="1"/>
          </p:cNvSpPr>
          <p:nvPr>
            <p:ph type="body" sz="quarter" idx="16" hasCustomPrompt="1"/>
          </p:nvPr>
        </p:nvSpPr>
        <p:spPr>
          <a:xfrm>
            <a:off x="3406140" y="1942783"/>
            <a:ext cx="23241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7" name="Textplatzhalter 12">
            <a:extLst>
              <a:ext uri="{FF2B5EF4-FFF2-40B4-BE49-F238E27FC236}">
                <a16:creationId xmlns:a16="http://schemas.microsoft.com/office/drawing/2014/main" id="{7D982FA1-0A05-E848-974A-7C7D187D8D2A}"/>
              </a:ext>
            </a:extLst>
          </p:cNvPr>
          <p:cNvSpPr>
            <a:spLocks noGrp="1"/>
          </p:cNvSpPr>
          <p:nvPr>
            <p:ph type="body" sz="quarter" idx="17" hasCustomPrompt="1"/>
          </p:nvPr>
        </p:nvSpPr>
        <p:spPr>
          <a:xfrm>
            <a:off x="541020" y="1942783"/>
            <a:ext cx="23241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8" name="Textplatzhalter 12">
            <a:extLst>
              <a:ext uri="{FF2B5EF4-FFF2-40B4-BE49-F238E27FC236}">
                <a16:creationId xmlns:a16="http://schemas.microsoft.com/office/drawing/2014/main" id="{06592B7A-148C-5842-8656-3624A508D71F}"/>
              </a:ext>
            </a:extLst>
          </p:cNvPr>
          <p:cNvSpPr>
            <a:spLocks noGrp="1"/>
          </p:cNvSpPr>
          <p:nvPr>
            <p:ph type="body" sz="quarter" idx="18" hasCustomPrompt="1"/>
          </p:nvPr>
        </p:nvSpPr>
        <p:spPr>
          <a:xfrm>
            <a:off x="548640" y="1462724"/>
            <a:ext cx="2316480" cy="419100"/>
          </a:xfrm>
        </p:spPr>
        <p:txBody>
          <a:bodyPr>
            <a:noAutofit/>
          </a:bodyPr>
          <a:lstStyle>
            <a:lvl1pPr marL="0" indent="0">
              <a:buFontTx/>
              <a:buNone/>
              <a:defRPr sz="3200" b="1" i="0" baseline="0">
                <a:latin typeface="HTWBerlin" panose="02000000000000000000" pitchFamily="2" charset="77"/>
              </a:defRPr>
            </a:lvl1pPr>
          </a:lstStyle>
          <a:p>
            <a:r>
              <a:rPr lang="de-DE"/>
              <a:t>01</a:t>
            </a:r>
          </a:p>
        </p:txBody>
      </p:sp>
      <p:sp>
        <p:nvSpPr>
          <p:cNvPr id="19" name="Textplatzhalter 12">
            <a:extLst>
              <a:ext uri="{FF2B5EF4-FFF2-40B4-BE49-F238E27FC236}">
                <a16:creationId xmlns:a16="http://schemas.microsoft.com/office/drawing/2014/main" id="{12CF88DB-0106-5141-8268-0B6A73E3C2FD}"/>
              </a:ext>
            </a:extLst>
          </p:cNvPr>
          <p:cNvSpPr>
            <a:spLocks noGrp="1"/>
          </p:cNvSpPr>
          <p:nvPr>
            <p:ph type="body" sz="quarter" idx="19" hasCustomPrompt="1"/>
          </p:nvPr>
        </p:nvSpPr>
        <p:spPr>
          <a:xfrm>
            <a:off x="6271260" y="1462724"/>
            <a:ext cx="2316480" cy="419100"/>
          </a:xfrm>
        </p:spPr>
        <p:txBody>
          <a:bodyPr>
            <a:noAutofit/>
          </a:bodyPr>
          <a:lstStyle>
            <a:lvl1pPr marL="0" indent="0">
              <a:buFontTx/>
              <a:buNone/>
              <a:defRPr sz="3200" b="1" i="0" baseline="0">
                <a:latin typeface="HTWBerlin" panose="02000000000000000000" pitchFamily="2" charset="77"/>
              </a:defRPr>
            </a:lvl1pPr>
          </a:lstStyle>
          <a:p>
            <a:r>
              <a:rPr lang="de-DE"/>
              <a:t>03</a:t>
            </a:r>
          </a:p>
        </p:txBody>
      </p:sp>
      <p:pic>
        <p:nvPicPr>
          <p:cNvPr id="20" name="Grafik 19">
            <a:extLst>
              <a:ext uri="{FF2B5EF4-FFF2-40B4-BE49-F238E27FC236}">
                <a16:creationId xmlns:a16="http://schemas.microsoft.com/office/drawing/2014/main" id="{AAA8BC3F-1363-8D4E-8714-9EBEC6D5B456}"/>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90999929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folie 4">
    <p:bg>
      <p:bgRef idx="1001">
        <a:schemeClr val="bg1"/>
      </p:bgRef>
    </p:bg>
    <p:spTree>
      <p:nvGrpSpPr>
        <p:cNvPr id="1" name=""/>
        <p:cNvGrpSpPr/>
        <p:nvPr/>
      </p:nvGrpSpPr>
      <p:grpSpPr>
        <a:xfrm>
          <a:off x="0" y="0"/>
          <a:ext cx="0" cy="0"/>
          <a:chOff x="0" y="0"/>
          <a:chExt cx="0" cy="0"/>
        </a:xfrm>
      </p:grpSpPr>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4907280" y="1942783"/>
            <a:ext cx="363474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7" name="Textplatzhalter 12">
            <a:extLst>
              <a:ext uri="{FF2B5EF4-FFF2-40B4-BE49-F238E27FC236}">
                <a16:creationId xmlns:a16="http://schemas.microsoft.com/office/drawing/2014/main" id="{7D982FA1-0A05-E848-974A-7C7D187D8D2A}"/>
              </a:ext>
            </a:extLst>
          </p:cNvPr>
          <p:cNvSpPr>
            <a:spLocks noGrp="1"/>
          </p:cNvSpPr>
          <p:nvPr>
            <p:ph type="body" sz="quarter" idx="17" hasCustomPrompt="1"/>
          </p:nvPr>
        </p:nvSpPr>
        <p:spPr>
          <a:xfrm>
            <a:off x="541020" y="1942783"/>
            <a:ext cx="36957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8" name="Textplatzhalter 12">
            <a:extLst>
              <a:ext uri="{FF2B5EF4-FFF2-40B4-BE49-F238E27FC236}">
                <a16:creationId xmlns:a16="http://schemas.microsoft.com/office/drawing/2014/main" id="{06592B7A-148C-5842-8656-3624A508D71F}"/>
              </a:ext>
            </a:extLst>
          </p:cNvPr>
          <p:cNvSpPr>
            <a:spLocks noGrp="1"/>
          </p:cNvSpPr>
          <p:nvPr>
            <p:ph type="body" sz="quarter" idx="18" hasCustomPrompt="1"/>
          </p:nvPr>
        </p:nvSpPr>
        <p:spPr>
          <a:xfrm>
            <a:off x="548639" y="1462724"/>
            <a:ext cx="3683583" cy="419100"/>
          </a:xfrm>
        </p:spPr>
        <p:txBody>
          <a:bodyPr>
            <a:noAutofit/>
          </a:bodyPr>
          <a:lstStyle>
            <a:lvl1pPr marL="0" indent="0">
              <a:buFontTx/>
              <a:buNone/>
              <a:defRPr sz="3200" b="1" i="0" baseline="0">
                <a:latin typeface="HTWBerlin" panose="02000000000000000000" pitchFamily="2" charset="77"/>
              </a:defRPr>
            </a:lvl1pPr>
          </a:lstStyle>
          <a:p>
            <a:r>
              <a:rPr lang="de-DE"/>
              <a:t>01</a:t>
            </a:r>
          </a:p>
        </p:txBody>
      </p:sp>
      <p:sp>
        <p:nvSpPr>
          <p:cNvPr id="19" name="Textplatzhalter 12">
            <a:extLst>
              <a:ext uri="{FF2B5EF4-FFF2-40B4-BE49-F238E27FC236}">
                <a16:creationId xmlns:a16="http://schemas.microsoft.com/office/drawing/2014/main" id="{12CF88DB-0106-5141-8268-0B6A73E3C2FD}"/>
              </a:ext>
            </a:extLst>
          </p:cNvPr>
          <p:cNvSpPr>
            <a:spLocks noGrp="1"/>
          </p:cNvSpPr>
          <p:nvPr>
            <p:ph type="body" sz="quarter" idx="19" hasCustomPrompt="1"/>
          </p:nvPr>
        </p:nvSpPr>
        <p:spPr>
          <a:xfrm>
            <a:off x="4907279" y="1462724"/>
            <a:ext cx="3622823" cy="419100"/>
          </a:xfrm>
        </p:spPr>
        <p:txBody>
          <a:bodyPr>
            <a:noAutofit/>
          </a:bodyPr>
          <a:lstStyle>
            <a:lvl1pPr marL="0" indent="0">
              <a:buFontTx/>
              <a:buNone/>
              <a:defRPr sz="3200" b="1" i="0" baseline="0">
                <a:latin typeface="HTWBerlin" panose="02000000000000000000" pitchFamily="2" charset="77"/>
              </a:defRPr>
            </a:lvl1pPr>
          </a:lstStyle>
          <a:p>
            <a:r>
              <a:rPr lang="de-DE"/>
              <a:t>02</a:t>
            </a:r>
          </a:p>
        </p:txBody>
      </p:sp>
      <p:pic>
        <p:nvPicPr>
          <p:cNvPr id="14" name="Grafik 13">
            <a:extLst>
              <a:ext uri="{FF2B5EF4-FFF2-40B4-BE49-F238E27FC236}">
                <a16:creationId xmlns:a16="http://schemas.microsoft.com/office/drawing/2014/main" id="{65A7A504-C9DB-BA4D-958B-B70DD0374905}"/>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396415293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folie 4B">
    <p:bg>
      <p:bgRef idx="1001">
        <a:schemeClr val="bg1"/>
      </p:bgRef>
    </p:bg>
    <p:spTree>
      <p:nvGrpSpPr>
        <p:cNvPr id="1" name=""/>
        <p:cNvGrpSpPr/>
        <p:nvPr/>
      </p:nvGrpSpPr>
      <p:grpSpPr>
        <a:xfrm>
          <a:off x="0" y="0"/>
          <a:ext cx="0" cy="0"/>
          <a:chOff x="0" y="0"/>
          <a:chExt cx="0" cy="0"/>
        </a:xfrm>
      </p:grpSpPr>
      <p:sp>
        <p:nvSpPr>
          <p:cNvPr id="21" name="Eine Ecke des Rechtecks schneiden 20">
            <a:extLst>
              <a:ext uri="{FF2B5EF4-FFF2-40B4-BE49-F238E27FC236}">
                <a16:creationId xmlns:a16="http://schemas.microsoft.com/office/drawing/2014/main" id="{4DA58B53-8621-2D40-89CA-A383D8A757A6}"/>
              </a:ext>
            </a:extLst>
          </p:cNvPr>
          <p:cNvSpPr/>
          <p:nvPr userDrawn="1"/>
        </p:nvSpPr>
        <p:spPr>
          <a:xfrm rot="5400000">
            <a:off x="997380" y="784924"/>
            <a:ext cx="2843939" cy="3924302"/>
          </a:xfrm>
          <a:prstGeom prst="snip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ine Ecke des Rechtecks schneiden 19">
            <a:extLst>
              <a:ext uri="{FF2B5EF4-FFF2-40B4-BE49-F238E27FC236}">
                <a16:creationId xmlns:a16="http://schemas.microsoft.com/office/drawing/2014/main" id="{A13AB437-20D1-D04B-9484-1A8537E4F692}"/>
              </a:ext>
            </a:extLst>
          </p:cNvPr>
          <p:cNvSpPr/>
          <p:nvPr userDrawn="1"/>
        </p:nvSpPr>
        <p:spPr>
          <a:xfrm rot="5400000">
            <a:off x="5302680" y="784924"/>
            <a:ext cx="2843939" cy="3924302"/>
          </a:xfrm>
          <a:prstGeom prst="snip1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ine Ecke des Rechtecks schneiden 7">
            <a:extLst>
              <a:ext uri="{FF2B5EF4-FFF2-40B4-BE49-F238E27FC236}">
                <a16:creationId xmlns:a16="http://schemas.microsoft.com/office/drawing/2014/main" id="{863FFCFC-7D10-3944-BD87-A9E2D3B42B80}"/>
              </a:ext>
            </a:extLst>
          </p:cNvPr>
          <p:cNvSpPr/>
          <p:nvPr userDrawn="1"/>
        </p:nvSpPr>
        <p:spPr>
          <a:xfrm rot="5400000">
            <a:off x="740043" y="-740045"/>
            <a:ext cx="681926" cy="2162016"/>
          </a:xfrm>
          <a:prstGeom prst="snip1Rect">
            <a:avLst>
              <a:gd name="adj" fmla="val 24622"/>
            </a:avLst>
          </a:prstGeom>
          <a:solidFill>
            <a:srgbClr val="76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Datumsplatzhalter 1">
            <a:extLst>
              <a:ext uri="{FF2B5EF4-FFF2-40B4-BE49-F238E27FC236}">
                <a16:creationId xmlns:a16="http://schemas.microsoft.com/office/drawing/2014/main" id="{CBA75797-E707-8E4F-AA75-C4A2D1AD7031}"/>
              </a:ext>
            </a:extLst>
          </p:cNvPr>
          <p:cNvSpPr>
            <a:spLocks noGrp="1"/>
          </p:cNvSpPr>
          <p:nvPr>
            <p:ph type="dt" sz="half" idx="10"/>
          </p:nvPr>
        </p:nvSpPr>
        <p:spPr>
          <a:xfrm>
            <a:off x="182380" y="4767263"/>
            <a:ext cx="1402580" cy="273844"/>
          </a:xfrm>
        </p:spPr>
        <p:txBody>
          <a:bodyPr/>
          <a:lstStyle>
            <a:lvl1pPr>
              <a:defRPr sz="1100" baseline="0"/>
            </a:lvl1pPr>
          </a:lstStyle>
          <a:p>
            <a:r>
              <a:rPr lang="de-DE"/>
              <a:t>20/01/2022</a:t>
            </a:r>
          </a:p>
        </p:txBody>
      </p:sp>
      <p:sp>
        <p:nvSpPr>
          <p:cNvPr id="3" name="Fußzeilenplatzhalter 2">
            <a:extLst>
              <a:ext uri="{FF2B5EF4-FFF2-40B4-BE49-F238E27FC236}">
                <a16:creationId xmlns:a16="http://schemas.microsoft.com/office/drawing/2014/main" id="{10A60DB8-F150-5C45-AACD-8FDFC669939B}"/>
              </a:ext>
            </a:extLst>
          </p:cNvPr>
          <p:cNvSpPr>
            <a:spLocks noGrp="1"/>
          </p:cNvSpPr>
          <p:nvPr>
            <p:ph type="ftr" sz="quarter" idx="11"/>
          </p:nvPr>
        </p:nvSpPr>
        <p:spPr>
          <a:xfrm>
            <a:off x="1722120" y="4767263"/>
            <a:ext cx="5996940" cy="273844"/>
          </a:xfrm>
        </p:spPr>
        <p:txBody>
          <a:bodyPr/>
          <a:lstStyle>
            <a:lvl1pPr>
              <a:defRPr sz="1100" baseline="0">
                <a:latin typeface="HTWBerlin" panose="02000000000000000000" pitchFamily="2" charset="77"/>
              </a:defRPr>
            </a:lvl1pPr>
          </a:lstStyle>
          <a:p>
            <a:r>
              <a:rPr lang="de-DE"/>
              <a:t>Name </a:t>
            </a:r>
            <a:r>
              <a:rPr lang="de-DE" err="1"/>
              <a:t>Referent+in</a:t>
            </a:r>
            <a:r>
              <a:rPr lang="de-DE"/>
              <a:t>, Kurztitel</a:t>
            </a:r>
          </a:p>
        </p:txBody>
      </p:sp>
      <p:sp>
        <p:nvSpPr>
          <p:cNvPr id="4" name="Foliennummernplatzhalter 3">
            <a:extLst>
              <a:ext uri="{FF2B5EF4-FFF2-40B4-BE49-F238E27FC236}">
                <a16:creationId xmlns:a16="http://schemas.microsoft.com/office/drawing/2014/main" id="{3E2268B0-BFC3-FC4F-8368-1E1FD79447CF}"/>
              </a:ext>
            </a:extLst>
          </p:cNvPr>
          <p:cNvSpPr>
            <a:spLocks noGrp="1"/>
          </p:cNvSpPr>
          <p:nvPr>
            <p:ph type="sldNum" sz="quarter" idx="12"/>
          </p:nvPr>
        </p:nvSpPr>
        <p:spPr>
          <a:xfrm>
            <a:off x="7856220" y="4767263"/>
            <a:ext cx="1039806" cy="273844"/>
          </a:xfrm>
        </p:spPr>
        <p:txBody>
          <a:bodyPr/>
          <a:lstStyle>
            <a:lvl1pPr>
              <a:defRPr sz="1600" b="1" i="0" baseline="0">
                <a:latin typeface="HTWBerlin" panose="02000000000000000000" pitchFamily="2" charset="77"/>
              </a:defRPr>
            </a:lvl1pPr>
          </a:lstStyle>
          <a:p>
            <a:fld id="{FCC6517D-539E-2144-9017-B77BF24784EC}" type="slidenum">
              <a:rPr lang="de-DE" smtClean="0"/>
              <a:pPr/>
              <a:t>‹#›</a:t>
            </a:fld>
            <a:endParaRPr lang="de-DE"/>
          </a:p>
        </p:txBody>
      </p:sp>
      <p:sp>
        <p:nvSpPr>
          <p:cNvPr id="13" name="Textplatzhalter 12">
            <a:extLst>
              <a:ext uri="{FF2B5EF4-FFF2-40B4-BE49-F238E27FC236}">
                <a16:creationId xmlns:a16="http://schemas.microsoft.com/office/drawing/2014/main" id="{61647DE6-D4EA-BA4E-A37F-983ED1A3B1A1}"/>
              </a:ext>
            </a:extLst>
          </p:cNvPr>
          <p:cNvSpPr>
            <a:spLocks noGrp="1"/>
          </p:cNvSpPr>
          <p:nvPr>
            <p:ph type="body" sz="quarter" idx="14" hasCustomPrompt="1"/>
          </p:nvPr>
        </p:nvSpPr>
        <p:spPr>
          <a:xfrm>
            <a:off x="4907280" y="1942783"/>
            <a:ext cx="363474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7" name="Textplatzhalter 12">
            <a:extLst>
              <a:ext uri="{FF2B5EF4-FFF2-40B4-BE49-F238E27FC236}">
                <a16:creationId xmlns:a16="http://schemas.microsoft.com/office/drawing/2014/main" id="{7D982FA1-0A05-E848-974A-7C7D187D8D2A}"/>
              </a:ext>
            </a:extLst>
          </p:cNvPr>
          <p:cNvSpPr>
            <a:spLocks noGrp="1"/>
          </p:cNvSpPr>
          <p:nvPr>
            <p:ph type="body" sz="quarter" idx="17" hasCustomPrompt="1"/>
          </p:nvPr>
        </p:nvSpPr>
        <p:spPr>
          <a:xfrm>
            <a:off x="541020" y="1942783"/>
            <a:ext cx="3695700" cy="2172017"/>
          </a:xfrm>
        </p:spPr>
        <p:txBody>
          <a:bodyPr>
            <a:normAutofit/>
          </a:bodyPr>
          <a:lstStyle>
            <a:lvl1pPr marL="0" indent="0">
              <a:lnSpc>
                <a:spcPct val="95000"/>
              </a:lnSpc>
              <a:buFontTx/>
              <a:buNone/>
              <a:defRPr sz="1800" baseline="0">
                <a:latin typeface="HTWBerlin" panose="02000000000000000000" pitchFamily="2" charset="77"/>
              </a:defRPr>
            </a:lvl1pPr>
          </a:lstStyle>
          <a:p>
            <a:r>
              <a:rPr lang="de-DE"/>
              <a:t>Text</a:t>
            </a:r>
          </a:p>
        </p:txBody>
      </p:sp>
      <p:sp>
        <p:nvSpPr>
          <p:cNvPr id="18" name="Textplatzhalter 12">
            <a:extLst>
              <a:ext uri="{FF2B5EF4-FFF2-40B4-BE49-F238E27FC236}">
                <a16:creationId xmlns:a16="http://schemas.microsoft.com/office/drawing/2014/main" id="{06592B7A-148C-5842-8656-3624A508D71F}"/>
              </a:ext>
            </a:extLst>
          </p:cNvPr>
          <p:cNvSpPr>
            <a:spLocks noGrp="1"/>
          </p:cNvSpPr>
          <p:nvPr>
            <p:ph type="body" sz="quarter" idx="18" hasCustomPrompt="1"/>
          </p:nvPr>
        </p:nvSpPr>
        <p:spPr>
          <a:xfrm>
            <a:off x="548639" y="1462724"/>
            <a:ext cx="3683583" cy="419100"/>
          </a:xfrm>
        </p:spPr>
        <p:txBody>
          <a:bodyPr>
            <a:noAutofit/>
          </a:bodyPr>
          <a:lstStyle>
            <a:lvl1pPr marL="0" indent="0">
              <a:buFontTx/>
              <a:buNone/>
              <a:defRPr sz="3200" b="1" i="0" baseline="0">
                <a:latin typeface="HTWBerlin" panose="02000000000000000000" pitchFamily="2" charset="77"/>
              </a:defRPr>
            </a:lvl1pPr>
          </a:lstStyle>
          <a:p>
            <a:r>
              <a:rPr lang="de-DE"/>
              <a:t>01</a:t>
            </a:r>
          </a:p>
        </p:txBody>
      </p:sp>
      <p:sp>
        <p:nvSpPr>
          <p:cNvPr id="19" name="Textplatzhalter 12">
            <a:extLst>
              <a:ext uri="{FF2B5EF4-FFF2-40B4-BE49-F238E27FC236}">
                <a16:creationId xmlns:a16="http://schemas.microsoft.com/office/drawing/2014/main" id="{12CF88DB-0106-5141-8268-0B6A73E3C2FD}"/>
              </a:ext>
            </a:extLst>
          </p:cNvPr>
          <p:cNvSpPr>
            <a:spLocks noGrp="1"/>
          </p:cNvSpPr>
          <p:nvPr>
            <p:ph type="body" sz="quarter" idx="19" hasCustomPrompt="1"/>
          </p:nvPr>
        </p:nvSpPr>
        <p:spPr>
          <a:xfrm>
            <a:off x="4907279" y="1462724"/>
            <a:ext cx="3622823" cy="419100"/>
          </a:xfrm>
        </p:spPr>
        <p:txBody>
          <a:bodyPr>
            <a:noAutofit/>
          </a:bodyPr>
          <a:lstStyle>
            <a:lvl1pPr marL="0" indent="0">
              <a:buFontTx/>
              <a:buNone/>
              <a:defRPr sz="3200" b="1" i="0" baseline="0">
                <a:latin typeface="HTWBerlin" panose="02000000000000000000" pitchFamily="2" charset="77"/>
              </a:defRPr>
            </a:lvl1pPr>
          </a:lstStyle>
          <a:p>
            <a:r>
              <a:rPr lang="de-DE"/>
              <a:t>02</a:t>
            </a:r>
          </a:p>
        </p:txBody>
      </p:sp>
      <p:pic>
        <p:nvPicPr>
          <p:cNvPr id="14" name="Grafik 13">
            <a:extLst>
              <a:ext uri="{FF2B5EF4-FFF2-40B4-BE49-F238E27FC236}">
                <a16:creationId xmlns:a16="http://schemas.microsoft.com/office/drawing/2014/main" id="{78134461-58BA-9241-B859-D0BF1D52A1BA}"/>
              </a:ext>
            </a:extLst>
          </p:cNvPr>
          <p:cNvPicPr>
            <a:picLocks noChangeAspect="1"/>
          </p:cNvPicPr>
          <p:nvPr userDrawn="1"/>
        </p:nvPicPr>
        <p:blipFill>
          <a:blip r:embed="rId2"/>
          <a:stretch>
            <a:fillRect/>
          </a:stretch>
        </p:blipFill>
        <p:spPr>
          <a:xfrm>
            <a:off x="182380" y="123438"/>
            <a:ext cx="1753938" cy="435050"/>
          </a:xfrm>
          <a:prstGeom prst="rect">
            <a:avLst/>
          </a:prstGeom>
        </p:spPr>
      </p:pic>
    </p:spTree>
    <p:extLst>
      <p:ext uri="{BB962C8B-B14F-4D97-AF65-F5344CB8AC3E}">
        <p14:creationId xmlns:p14="http://schemas.microsoft.com/office/powerpoint/2010/main" val="114663095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HTWBerlin" panose="02000000000000000000"/>
              </a:defRPr>
            </a:lvl1pPr>
          </a:lstStyle>
          <a:p>
            <a:r>
              <a:rPr lang="vi-VN"/>
              <a:t>06.05.2023</a:t>
            </a:r>
            <a:endParaRPr lang="de-D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HTWBerlin" panose="02000000000000000000"/>
              </a:defRPr>
            </a:lvl1pPr>
          </a:lstStyle>
          <a:p>
            <a:r>
              <a:rPr lang="vi-VN"/>
              <a:t>SECOM Data Mining Project</a:t>
            </a:r>
            <a:endParaRPr lang="de-D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CC6517D-539E-2144-9017-B77BF24784EC}" type="slidenum">
              <a:rPr lang="de-DE" smtClean="0"/>
              <a:t>‹#›</a:t>
            </a:fld>
            <a:endParaRPr lang="de-DE"/>
          </a:p>
        </p:txBody>
      </p:sp>
    </p:spTree>
    <p:extLst>
      <p:ext uri="{BB962C8B-B14F-4D97-AF65-F5344CB8AC3E}">
        <p14:creationId xmlns:p14="http://schemas.microsoft.com/office/powerpoint/2010/main" val="2766926020"/>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90" r:id="rId3"/>
    <p:sldLayoutId id="2147483672" r:id="rId4"/>
    <p:sldLayoutId id="2147483673" r:id="rId5"/>
    <p:sldLayoutId id="2147483674" r:id="rId6"/>
    <p:sldLayoutId id="2147483685" r:id="rId7"/>
    <p:sldLayoutId id="2147483678" r:id="rId8"/>
    <p:sldLayoutId id="2147483686" r:id="rId9"/>
    <p:sldLayoutId id="2147483675" r:id="rId10"/>
    <p:sldLayoutId id="2147483676" r:id="rId11"/>
    <p:sldLayoutId id="2147483691" r:id="rId12"/>
    <p:sldLayoutId id="2147483677" r:id="rId13"/>
    <p:sldLayoutId id="2147483692" r:id="rId14"/>
    <p:sldLayoutId id="2147483679" r:id="rId15"/>
    <p:sldLayoutId id="2147483693" r:id="rId16"/>
    <p:sldLayoutId id="2147483680" r:id="rId17"/>
    <p:sldLayoutId id="2147483681" r:id="rId18"/>
    <p:sldLayoutId id="2147483682" r:id="rId19"/>
    <p:sldLayoutId id="2147483683" r:id="rId20"/>
    <p:sldLayoutId id="2147483688" r:id="rId21"/>
    <p:sldLayoutId id="2147483687" r:id="rId22"/>
    <p:sldLayoutId id="2147483689" r:id="rId2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1.png"/><Relationship Id="rId11" Type="http://schemas.openxmlformats.org/officeDocument/2006/relationships/image" Target="../media/image10.svg"/><Relationship Id="rId5" Type="http://schemas.openxmlformats.org/officeDocument/2006/relationships/image" Target="../media/image20.sv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4.sv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7700349-A683-6D40-B40A-98650F10BE92}"/>
              </a:ext>
            </a:extLst>
          </p:cNvPr>
          <p:cNvSpPr>
            <a:spLocks noGrp="1"/>
          </p:cNvSpPr>
          <p:nvPr>
            <p:ph type="body" sz="quarter" idx="12"/>
          </p:nvPr>
        </p:nvSpPr>
        <p:spPr>
          <a:xfrm>
            <a:off x="3589020" y="2065285"/>
            <a:ext cx="4401630" cy="334800"/>
          </a:xfrm>
        </p:spPr>
        <p:txBody>
          <a:bodyPr/>
          <a:lstStyle/>
          <a:p>
            <a:r>
              <a:rPr lang="vi-VN" dirty="0">
                <a:ea typeface="Verdana" panose="020B0604030504040204" pitchFamily="34" charset="0"/>
                <a:cs typeface="Arial" panose="020B0604020202020204" pitchFamily="34" charset="0"/>
              </a:rPr>
              <a:t>SECOM Data Mining Project</a:t>
            </a:r>
          </a:p>
        </p:txBody>
      </p:sp>
    </p:spTree>
    <p:extLst>
      <p:ext uri="{BB962C8B-B14F-4D97-AF65-F5344CB8AC3E}">
        <p14:creationId xmlns:p14="http://schemas.microsoft.com/office/powerpoint/2010/main" val="226554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6">
            <a:extLst>
              <a:ext uri="{FF2B5EF4-FFF2-40B4-BE49-F238E27FC236}">
                <a16:creationId xmlns:a16="http://schemas.microsoft.com/office/drawing/2014/main" id="{A916FAF5-BE24-ABD0-438B-D720C99C20F5}"/>
              </a:ext>
            </a:extLst>
          </p:cNvPr>
          <p:cNvSpPr txBox="1">
            <a:spLocks/>
          </p:cNvSpPr>
          <p:nvPr/>
        </p:nvSpPr>
        <p:spPr>
          <a:xfrm>
            <a:off x="1326418" y="894978"/>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endParaRPr lang="de-DE" sz="2800"/>
          </a:p>
        </p:txBody>
      </p:sp>
      <p:sp>
        <p:nvSpPr>
          <p:cNvPr id="4" name="Textplatzhalter 6">
            <a:extLst>
              <a:ext uri="{FF2B5EF4-FFF2-40B4-BE49-F238E27FC236}">
                <a16:creationId xmlns:a16="http://schemas.microsoft.com/office/drawing/2014/main" id="{29EA4159-75A8-A158-5BF8-6DAAD3D0667E}"/>
              </a:ext>
            </a:extLst>
          </p:cNvPr>
          <p:cNvSpPr txBox="1">
            <a:spLocks/>
          </p:cNvSpPr>
          <p:nvPr/>
        </p:nvSpPr>
        <p:spPr>
          <a:xfrm>
            <a:off x="1206061" y="919962"/>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de-DE" sz="2800"/>
              <a:t>Grid Search and Hyperparameter Tuning</a:t>
            </a:r>
          </a:p>
        </p:txBody>
      </p:sp>
      <p:pic>
        <p:nvPicPr>
          <p:cNvPr id="6" name="Graphic 5" descr="Electric Tower with solid fill">
            <a:extLst>
              <a:ext uri="{FF2B5EF4-FFF2-40B4-BE49-F238E27FC236}">
                <a16:creationId xmlns:a16="http://schemas.microsoft.com/office/drawing/2014/main" id="{261C8E9B-5397-7D49-F3A7-6FC2C8249A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5061" y="876596"/>
            <a:ext cx="457200" cy="457200"/>
          </a:xfrm>
          <a:prstGeom prst="rect">
            <a:avLst/>
          </a:prstGeom>
        </p:spPr>
      </p:pic>
      <p:sp>
        <p:nvSpPr>
          <p:cNvPr id="7" name="Textplatzhalter 4">
            <a:extLst>
              <a:ext uri="{FF2B5EF4-FFF2-40B4-BE49-F238E27FC236}">
                <a16:creationId xmlns:a16="http://schemas.microsoft.com/office/drawing/2014/main" id="{B104BE74-A4C1-6624-6CAB-C2DDC18454AB}"/>
              </a:ext>
            </a:extLst>
          </p:cNvPr>
          <p:cNvSpPr txBox="1">
            <a:spLocks/>
          </p:cNvSpPr>
          <p:nvPr/>
        </p:nvSpPr>
        <p:spPr>
          <a:xfrm>
            <a:off x="876300" y="1463040"/>
            <a:ext cx="7143071" cy="2803864"/>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40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3" indent="0">
              <a:buNone/>
            </a:pPr>
            <a:r>
              <a:rPr lang="de-DE" sz="1400" b="1" noProof="1">
                <a:solidFill>
                  <a:srgbClr val="76B900"/>
                </a:solidFill>
                <a:latin typeface="HTWBerlin" panose="02000000000000000000" pitchFamily="2" charset="77"/>
              </a:rPr>
              <a:t>Grid Search</a:t>
            </a:r>
            <a:r>
              <a:rPr lang="vi-VN" sz="1400" b="1" noProof="1">
                <a:latin typeface="HTWBerlin" panose="02000000000000000000" pitchFamily="2" charset="77"/>
              </a:rPr>
              <a:t>:</a:t>
            </a:r>
            <a:r>
              <a:rPr lang="de-DE" sz="1400" b="1" noProof="1">
                <a:latin typeface="HTWBerlin" panose="02000000000000000000" pitchFamily="2" charset="77"/>
              </a:rPr>
              <a:t> </a:t>
            </a:r>
            <a:r>
              <a:rPr lang="en-US" sz="1400" noProof="1">
                <a:latin typeface="HTWBerlin" panose="02000000000000000000" pitchFamily="2" charset="77"/>
              </a:rPr>
              <a:t>finds the optimal values for the combination of hyperparameters of a model to improve performance for our evaluation metrics</a:t>
            </a:r>
            <a:endParaRPr lang="vi-VN" sz="1400" noProof="1">
              <a:latin typeface="HTWBerlin" panose="02000000000000000000" pitchFamily="2" charset="77"/>
            </a:endParaRPr>
          </a:p>
        </p:txBody>
      </p:sp>
      <p:sp>
        <p:nvSpPr>
          <p:cNvPr id="8" name="Rectangle: Rounded Corners 7">
            <a:extLst>
              <a:ext uri="{FF2B5EF4-FFF2-40B4-BE49-F238E27FC236}">
                <a16:creationId xmlns:a16="http://schemas.microsoft.com/office/drawing/2014/main" id="{201A30AD-E0DC-87E5-9B5E-EB85FB6CEB44}"/>
              </a:ext>
            </a:extLst>
          </p:cNvPr>
          <p:cNvSpPr/>
          <p:nvPr/>
        </p:nvSpPr>
        <p:spPr>
          <a:xfrm>
            <a:off x="953845" y="2149071"/>
            <a:ext cx="1653988" cy="833718"/>
          </a:xfrm>
          <a:prstGeom prst="roundRect">
            <a:avLst/>
          </a:prstGeom>
          <a:solidFill>
            <a:srgbClr val="76B9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de-DE" sz="1600" b="1">
                <a:latin typeface="HTWBerlin" panose="02000000000000000000"/>
              </a:rPr>
              <a:t>Support Vector Machines</a:t>
            </a:r>
            <a:endParaRPr lang="en-US" sz="1600" b="1">
              <a:latin typeface="HTWBerlin" panose="02000000000000000000"/>
            </a:endParaRPr>
          </a:p>
        </p:txBody>
      </p:sp>
      <p:sp>
        <p:nvSpPr>
          <p:cNvPr id="9" name="Rectangle: Rounded Corners 8">
            <a:extLst>
              <a:ext uri="{FF2B5EF4-FFF2-40B4-BE49-F238E27FC236}">
                <a16:creationId xmlns:a16="http://schemas.microsoft.com/office/drawing/2014/main" id="{40E30747-B231-C94B-0390-200294E3EF11}"/>
              </a:ext>
            </a:extLst>
          </p:cNvPr>
          <p:cNvSpPr/>
          <p:nvPr/>
        </p:nvSpPr>
        <p:spPr>
          <a:xfrm>
            <a:off x="953845" y="3240993"/>
            <a:ext cx="1653988" cy="833718"/>
          </a:xfrm>
          <a:prstGeom prst="roundRect">
            <a:avLst/>
          </a:prstGeom>
          <a:solidFill>
            <a:srgbClr val="76B900"/>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1600" b="1">
                <a:latin typeface="HTWBerlin" panose="02000000000000000000"/>
              </a:rPr>
              <a:t>Naive Bayes</a:t>
            </a:r>
            <a:endParaRPr lang="en-US" sz="1600" b="1">
              <a:latin typeface="HTWBerlin" panose="02000000000000000000"/>
            </a:endParaRPr>
          </a:p>
        </p:txBody>
      </p:sp>
      <p:sp>
        <p:nvSpPr>
          <p:cNvPr id="10" name="Rectangle 9">
            <a:extLst>
              <a:ext uri="{FF2B5EF4-FFF2-40B4-BE49-F238E27FC236}">
                <a16:creationId xmlns:a16="http://schemas.microsoft.com/office/drawing/2014/main" id="{410A0102-7778-F5D1-E155-74B41D47AD21}"/>
              </a:ext>
            </a:extLst>
          </p:cNvPr>
          <p:cNvSpPr/>
          <p:nvPr/>
        </p:nvSpPr>
        <p:spPr>
          <a:xfrm>
            <a:off x="2658240" y="2276694"/>
            <a:ext cx="5060820" cy="83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lvl="3" indent="-174625" defTabSz="685800">
              <a:spcBef>
                <a:spcPts val="375"/>
              </a:spcBef>
              <a:buClr>
                <a:schemeClr val="accent6">
                  <a:lumMod val="50000"/>
                </a:schemeClr>
              </a:buClr>
              <a:buFont typeface="Wingdings" panose="05000000000000000000" pitchFamily="2" charset="2"/>
              <a:buChar char="§"/>
            </a:pPr>
            <a:r>
              <a:rPr lang="de-DE" sz="1400" b="1">
                <a:solidFill>
                  <a:schemeClr val="tx1"/>
                </a:solidFill>
                <a:latin typeface="HTWBerlin" panose="02000000000000000000" pitchFamily="2" charset="77"/>
              </a:rPr>
              <a:t>C</a:t>
            </a:r>
            <a:r>
              <a:rPr lang="de-DE" sz="1400">
                <a:solidFill>
                  <a:schemeClr val="tx1"/>
                </a:solidFill>
                <a:latin typeface="HTWBerlin" panose="02000000000000000000" pitchFamily="2" charset="77"/>
              </a:rPr>
              <a:t>: Regularization parameter, lower C </a:t>
            </a:r>
            <a:r>
              <a:rPr lang="zh-CN" altLang="en-US" sz="1400">
                <a:solidFill>
                  <a:schemeClr val="tx1"/>
                </a:solidFill>
                <a:latin typeface="HTWBerlin" panose="02000000000000000000" pitchFamily="2" charset="77"/>
              </a:rPr>
              <a:t>→ </a:t>
            </a:r>
            <a:r>
              <a:rPr lang="de-DE" altLang="zh-CN" sz="1400">
                <a:solidFill>
                  <a:schemeClr val="tx1"/>
                </a:solidFill>
                <a:latin typeface="HTWBerlin" panose="02000000000000000000" pitchFamily="2" charset="77"/>
              </a:rPr>
              <a:t>stronger regularization. [0.1, 1, 10] </a:t>
            </a:r>
          </a:p>
          <a:p>
            <a:pPr marL="174625" lvl="3" indent="-174625" defTabSz="685800">
              <a:spcBef>
                <a:spcPts val="375"/>
              </a:spcBef>
              <a:buClr>
                <a:schemeClr val="accent6">
                  <a:lumMod val="50000"/>
                </a:schemeClr>
              </a:buClr>
              <a:buFont typeface="Wingdings" panose="05000000000000000000" pitchFamily="2" charset="2"/>
              <a:buChar char="§"/>
            </a:pPr>
            <a:r>
              <a:rPr lang="de-DE" sz="1400" b="1">
                <a:solidFill>
                  <a:schemeClr val="tx1"/>
                </a:solidFill>
                <a:latin typeface="HTWBerlin" panose="02000000000000000000" pitchFamily="2" charset="77"/>
              </a:rPr>
              <a:t>Kernel</a:t>
            </a:r>
            <a:r>
              <a:rPr lang="de-DE" sz="1400">
                <a:solidFill>
                  <a:schemeClr val="tx1"/>
                </a:solidFill>
                <a:latin typeface="HTWBerlin" panose="02000000000000000000" pitchFamily="2" charset="77"/>
              </a:rPr>
              <a:t>: Kernel type in the algorithm. ['linear', 'rbf‘]</a:t>
            </a:r>
          </a:p>
          <a:p>
            <a:pPr marL="174625" lvl="3" indent="-174625" defTabSz="685800">
              <a:spcBef>
                <a:spcPts val="375"/>
              </a:spcBef>
              <a:buClr>
                <a:schemeClr val="accent6">
                  <a:lumMod val="50000"/>
                </a:schemeClr>
              </a:buClr>
              <a:buFont typeface="Wingdings" panose="05000000000000000000" pitchFamily="2" charset="2"/>
              <a:buChar char="§"/>
            </a:pPr>
            <a:r>
              <a:rPr lang="de-DE" sz="1400" b="1">
                <a:solidFill>
                  <a:schemeClr val="tx1"/>
                </a:solidFill>
                <a:latin typeface="HTWBerlin" panose="02000000000000000000" pitchFamily="2" charset="77"/>
              </a:rPr>
              <a:t>Gamma</a:t>
            </a:r>
            <a:r>
              <a:rPr lang="de-DE" sz="1400">
                <a:solidFill>
                  <a:schemeClr val="tx1"/>
                </a:solidFill>
                <a:latin typeface="HTWBerlin" panose="02000000000000000000" pitchFamily="2" charset="77"/>
              </a:rPr>
              <a:t>: rbf Kernal Coefficient. ['scale', 'auto]</a:t>
            </a:r>
          </a:p>
          <a:p>
            <a:pPr marL="285750" indent="-285750">
              <a:buSzPct val="70000"/>
              <a:buFont typeface="Wingdings" panose="05000000000000000000" pitchFamily="2" charset="2"/>
              <a:buChar char="Ø"/>
            </a:pPr>
            <a:endParaRPr lang="en-US" sz="1400">
              <a:solidFill>
                <a:schemeClr val="tx1"/>
              </a:solidFill>
            </a:endParaRPr>
          </a:p>
        </p:txBody>
      </p:sp>
      <p:sp>
        <p:nvSpPr>
          <p:cNvPr id="11" name="Rectangle 10">
            <a:extLst>
              <a:ext uri="{FF2B5EF4-FFF2-40B4-BE49-F238E27FC236}">
                <a16:creationId xmlns:a16="http://schemas.microsoft.com/office/drawing/2014/main" id="{AAA0FA96-8DDF-3FDF-BC7C-7719592DD7D1}"/>
              </a:ext>
            </a:extLst>
          </p:cNvPr>
          <p:cNvSpPr/>
          <p:nvPr/>
        </p:nvSpPr>
        <p:spPr>
          <a:xfrm>
            <a:off x="2709052" y="3183087"/>
            <a:ext cx="5667071" cy="833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lvl="3" indent="-174625" defTabSz="685800">
              <a:spcBef>
                <a:spcPts val="375"/>
              </a:spcBef>
              <a:buClr>
                <a:schemeClr val="accent6">
                  <a:lumMod val="50000"/>
                </a:schemeClr>
              </a:buClr>
              <a:buFont typeface="Wingdings" panose="05000000000000000000" pitchFamily="2" charset="2"/>
              <a:buChar char="§"/>
            </a:pPr>
            <a:r>
              <a:rPr lang="de-DE" sz="1400" b="1">
                <a:solidFill>
                  <a:schemeClr val="tx1"/>
                </a:solidFill>
                <a:latin typeface="HTWBerlin" panose="02000000000000000000" pitchFamily="2" charset="77"/>
              </a:rPr>
              <a:t>Var</a:t>
            </a:r>
            <a:r>
              <a:rPr lang="de-DE" sz="1400">
                <a:solidFill>
                  <a:schemeClr val="tx1"/>
                </a:solidFill>
                <a:latin typeface="HTWBerlin" panose="02000000000000000000" pitchFamily="2" charset="77"/>
              </a:rPr>
              <a:t> </a:t>
            </a:r>
            <a:r>
              <a:rPr lang="de-DE" sz="1400" b="1">
                <a:solidFill>
                  <a:schemeClr val="tx1"/>
                </a:solidFill>
                <a:latin typeface="HTWBerlin" panose="02000000000000000000" pitchFamily="2" charset="77"/>
              </a:rPr>
              <a:t>smoothing</a:t>
            </a:r>
            <a:r>
              <a:rPr lang="de-DE" sz="1400">
                <a:solidFill>
                  <a:schemeClr val="tx1"/>
                </a:solidFill>
                <a:latin typeface="HTWBerlin" panose="02000000000000000000" pitchFamily="2" charset="77"/>
              </a:rPr>
              <a:t>: Avoid numerical instability. [1e-10, 1e-9, 1e-8]</a:t>
            </a:r>
            <a:endParaRPr lang="de-DE" altLang="zh-CN" sz="1400">
              <a:solidFill>
                <a:schemeClr val="tx1"/>
              </a:solidFill>
              <a:latin typeface="HTWBerlin" panose="02000000000000000000" pitchFamily="2" charset="77"/>
            </a:endParaRPr>
          </a:p>
        </p:txBody>
      </p:sp>
      <p:sp>
        <p:nvSpPr>
          <p:cNvPr id="5" name="Datumsplatzhalter 1">
            <a:extLst>
              <a:ext uri="{FF2B5EF4-FFF2-40B4-BE49-F238E27FC236}">
                <a16:creationId xmlns:a16="http://schemas.microsoft.com/office/drawing/2014/main" id="{32E7F6E8-069F-575C-AA94-2559DC0FE936}"/>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14" name="Fußzeilenplatzhalter 2">
            <a:extLst>
              <a:ext uri="{FF2B5EF4-FFF2-40B4-BE49-F238E27FC236}">
                <a16:creationId xmlns:a16="http://schemas.microsoft.com/office/drawing/2014/main" id="{97A6966A-CF56-87E3-1CA1-C0A22111481E}"/>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15" name="Foliennummernplatzhalter 3">
            <a:extLst>
              <a:ext uri="{FF2B5EF4-FFF2-40B4-BE49-F238E27FC236}">
                <a16:creationId xmlns:a16="http://schemas.microsoft.com/office/drawing/2014/main" id="{1AAD7B20-2A80-D101-03ED-725C99A66977}"/>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10</a:t>
            </a:fld>
            <a:endParaRPr lang="de-DE" sz="1000"/>
          </a:p>
        </p:txBody>
      </p:sp>
    </p:spTree>
    <p:extLst>
      <p:ext uri="{BB962C8B-B14F-4D97-AF65-F5344CB8AC3E}">
        <p14:creationId xmlns:p14="http://schemas.microsoft.com/office/powerpoint/2010/main" val="225425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platzhalter 6">
            <a:extLst>
              <a:ext uri="{FF2B5EF4-FFF2-40B4-BE49-F238E27FC236}">
                <a16:creationId xmlns:a16="http://schemas.microsoft.com/office/drawing/2014/main" id="{E8B60CBB-9961-B217-A0E5-26EC67906D5F}"/>
              </a:ext>
            </a:extLst>
          </p:cNvPr>
          <p:cNvSpPr txBox="1">
            <a:spLocks/>
          </p:cNvSpPr>
          <p:nvPr/>
        </p:nvSpPr>
        <p:spPr>
          <a:xfrm>
            <a:off x="1222509" y="911434"/>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vi-VN" sz="2800"/>
              <a:t>Grid search result </a:t>
            </a:r>
            <a:endParaRPr lang="de-DE" sz="2800"/>
          </a:p>
        </p:txBody>
      </p:sp>
      <p:pic>
        <p:nvPicPr>
          <p:cNvPr id="4" name="Graphic 3" descr="Electric Tower with solid fill">
            <a:extLst>
              <a:ext uri="{FF2B5EF4-FFF2-40B4-BE49-F238E27FC236}">
                <a16:creationId xmlns:a16="http://schemas.microsoft.com/office/drawing/2014/main" id="{258670B7-4A30-85A3-64C5-F8F24782A4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9162" y="785067"/>
            <a:ext cx="513061" cy="513061"/>
          </a:xfrm>
          <a:prstGeom prst="rect">
            <a:avLst/>
          </a:prstGeom>
        </p:spPr>
      </p:pic>
      <p:graphicFrame>
        <p:nvGraphicFramePr>
          <p:cNvPr id="5" name="Table 4">
            <a:extLst>
              <a:ext uri="{FF2B5EF4-FFF2-40B4-BE49-F238E27FC236}">
                <a16:creationId xmlns:a16="http://schemas.microsoft.com/office/drawing/2014/main" id="{8E57ED55-E040-C4FE-554E-9A02AB8B0B18}"/>
              </a:ext>
            </a:extLst>
          </p:cNvPr>
          <p:cNvGraphicFramePr>
            <a:graphicFrameLocks noGrp="1"/>
          </p:cNvGraphicFramePr>
          <p:nvPr>
            <p:extLst>
              <p:ext uri="{D42A27DB-BD31-4B8C-83A1-F6EECF244321}">
                <p14:modId xmlns:p14="http://schemas.microsoft.com/office/powerpoint/2010/main" val="3218787167"/>
              </p:ext>
            </p:extLst>
          </p:nvPr>
        </p:nvGraphicFramePr>
        <p:xfrm>
          <a:off x="346373" y="1758471"/>
          <a:ext cx="8549653" cy="716280"/>
        </p:xfrm>
        <a:graphic>
          <a:graphicData uri="http://schemas.openxmlformats.org/drawingml/2006/table">
            <a:tbl>
              <a:tblPr firstRow="1" bandRow="1">
                <a:tableStyleId>{5C22544A-7EE6-4342-B048-85BDC9FD1C3A}</a:tableStyleId>
              </a:tblPr>
              <a:tblGrid>
                <a:gridCol w="258949">
                  <a:extLst>
                    <a:ext uri="{9D8B030D-6E8A-4147-A177-3AD203B41FA5}">
                      <a16:colId xmlns:a16="http://schemas.microsoft.com/office/drawing/2014/main" val="2137818480"/>
                    </a:ext>
                  </a:extLst>
                </a:gridCol>
                <a:gridCol w="596817">
                  <a:extLst>
                    <a:ext uri="{9D8B030D-6E8A-4147-A177-3AD203B41FA5}">
                      <a16:colId xmlns:a16="http://schemas.microsoft.com/office/drawing/2014/main" val="3417063955"/>
                    </a:ext>
                  </a:extLst>
                </a:gridCol>
                <a:gridCol w="596817">
                  <a:extLst>
                    <a:ext uri="{9D8B030D-6E8A-4147-A177-3AD203B41FA5}">
                      <a16:colId xmlns:a16="http://schemas.microsoft.com/office/drawing/2014/main" val="2222460539"/>
                    </a:ext>
                  </a:extLst>
                </a:gridCol>
                <a:gridCol w="596817">
                  <a:extLst>
                    <a:ext uri="{9D8B030D-6E8A-4147-A177-3AD203B41FA5}">
                      <a16:colId xmlns:a16="http://schemas.microsoft.com/office/drawing/2014/main" val="1063637666"/>
                    </a:ext>
                  </a:extLst>
                </a:gridCol>
                <a:gridCol w="623092">
                  <a:extLst>
                    <a:ext uri="{9D8B030D-6E8A-4147-A177-3AD203B41FA5}">
                      <a16:colId xmlns:a16="http://schemas.microsoft.com/office/drawing/2014/main" val="360781539"/>
                    </a:ext>
                  </a:extLst>
                </a:gridCol>
                <a:gridCol w="510401">
                  <a:extLst>
                    <a:ext uri="{9D8B030D-6E8A-4147-A177-3AD203B41FA5}">
                      <a16:colId xmlns:a16="http://schemas.microsoft.com/office/drawing/2014/main" val="464207349"/>
                    </a:ext>
                  </a:extLst>
                </a:gridCol>
                <a:gridCol w="536676">
                  <a:extLst>
                    <a:ext uri="{9D8B030D-6E8A-4147-A177-3AD203B41FA5}">
                      <a16:colId xmlns:a16="http://schemas.microsoft.com/office/drawing/2014/main" val="643822051"/>
                    </a:ext>
                  </a:extLst>
                </a:gridCol>
                <a:gridCol w="536676">
                  <a:extLst>
                    <a:ext uri="{9D8B030D-6E8A-4147-A177-3AD203B41FA5}">
                      <a16:colId xmlns:a16="http://schemas.microsoft.com/office/drawing/2014/main" val="1483235094"/>
                    </a:ext>
                  </a:extLst>
                </a:gridCol>
                <a:gridCol w="536676">
                  <a:extLst>
                    <a:ext uri="{9D8B030D-6E8A-4147-A177-3AD203B41FA5}">
                      <a16:colId xmlns:a16="http://schemas.microsoft.com/office/drawing/2014/main" val="4115990394"/>
                    </a:ext>
                  </a:extLst>
                </a:gridCol>
                <a:gridCol w="536676">
                  <a:extLst>
                    <a:ext uri="{9D8B030D-6E8A-4147-A177-3AD203B41FA5}">
                      <a16:colId xmlns:a16="http://schemas.microsoft.com/office/drawing/2014/main" val="121818615"/>
                    </a:ext>
                  </a:extLst>
                </a:gridCol>
                <a:gridCol w="536676">
                  <a:extLst>
                    <a:ext uri="{9D8B030D-6E8A-4147-A177-3AD203B41FA5}">
                      <a16:colId xmlns:a16="http://schemas.microsoft.com/office/drawing/2014/main" val="4037901528"/>
                    </a:ext>
                  </a:extLst>
                </a:gridCol>
                <a:gridCol w="536676">
                  <a:extLst>
                    <a:ext uri="{9D8B030D-6E8A-4147-A177-3AD203B41FA5}">
                      <a16:colId xmlns:a16="http://schemas.microsoft.com/office/drawing/2014/main" val="2370530165"/>
                    </a:ext>
                  </a:extLst>
                </a:gridCol>
                <a:gridCol w="536676">
                  <a:extLst>
                    <a:ext uri="{9D8B030D-6E8A-4147-A177-3AD203B41FA5}">
                      <a16:colId xmlns:a16="http://schemas.microsoft.com/office/drawing/2014/main" val="1022238244"/>
                    </a:ext>
                  </a:extLst>
                </a:gridCol>
                <a:gridCol w="536676">
                  <a:extLst>
                    <a:ext uri="{9D8B030D-6E8A-4147-A177-3AD203B41FA5}">
                      <a16:colId xmlns:a16="http://schemas.microsoft.com/office/drawing/2014/main" val="528994258"/>
                    </a:ext>
                  </a:extLst>
                </a:gridCol>
                <a:gridCol w="536676">
                  <a:extLst>
                    <a:ext uri="{9D8B030D-6E8A-4147-A177-3AD203B41FA5}">
                      <a16:colId xmlns:a16="http://schemas.microsoft.com/office/drawing/2014/main" val="4191696024"/>
                    </a:ext>
                  </a:extLst>
                </a:gridCol>
                <a:gridCol w="536676">
                  <a:extLst>
                    <a:ext uri="{9D8B030D-6E8A-4147-A177-3AD203B41FA5}">
                      <a16:colId xmlns:a16="http://schemas.microsoft.com/office/drawing/2014/main" val="533070734"/>
                    </a:ext>
                  </a:extLst>
                </a:gridCol>
              </a:tblGrid>
              <a:tr h="186936">
                <a:tc rowSpan="2">
                  <a:txBody>
                    <a:bodyPr/>
                    <a:lstStyle/>
                    <a:p>
                      <a:pPr algn="ctr"/>
                      <a:r>
                        <a:rPr lang="vi-VN" sz="700">
                          <a:solidFill>
                            <a:schemeClr val="tx1"/>
                          </a:solidFill>
                        </a:rPr>
                        <a:t>No.</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Imputation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Feature Selection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Balancing</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Scaling</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Model</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Accuracy</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Precision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Recall</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F1 score</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F2 score</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AUC</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a:solidFill>
                            <a:schemeClr val="tx1"/>
                          </a:solidFill>
                        </a:rPr>
                        <a:t>Confusion Matrix</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563815"/>
                  </a:ext>
                </a:extLst>
              </a:tr>
              <a:tr h="287594">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Accuracy</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Precision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F1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a:solidFill>
                            <a:schemeClr val="tx1"/>
                          </a:solidFill>
                        </a:rPr>
                        <a:t>TN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a:solidFill>
                            <a:schemeClr val="tx1"/>
                          </a:solidFill>
                        </a:rPr>
                        <a:t>FP </a:t>
                      </a:r>
                    </a:p>
                    <a:p>
                      <a:pPr algn="ctr"/>
                      <a:r>
                        <a:rPr lang="vi-VN" sz="700">
                          <a:solidFill>
                            <a:schemeClr val="tx1"/>
                          </a:solidFill>
                        </a:rPr>
                        <a:t>(Type 1)</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a:solidFill>
                            <a:schemeClr val="tx1"/>
                          </a:solidFill>
                        </a:rPr>
                        <a:t>FN</a:t>
                      </a:r>
                    </a:p>
                    <a:p>
                      <a:pPr algn="ctr"/>
                      <a:r>
                        <a:rPr lang="vi-VN" sz="700">
                          <a:solidFill>
                            <a:schemeClr val="tx1"/>
                          </a:solidFill>
                        </a:rPr>
                        <a:t>(Type 2)</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a:solidFill>
                            <a:schemeClr val="tx1"/>
                          </a:solidFill>
                        </a:rPr>
                        <a:t>TP</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8267411"/>
                  </a:ext>
                </a:extLst>
              </a:tr>
              <a:tr h="201316">
                <a:tc>
                  <a:txBody>
                    <a:bodyPr/>
                    <a:lstStyle/>
                    <a:p>
                      <a:pPr marL="0" algn="ctr" defTabSz="685800" rtl="0" eaLnBrk="1" fontAlgn="b" latinLnBrk="0" hangingPunct="1"/>
                      <a:r>
                        <a:rPr lang="vi-VN" sz="800" b="0" i="0" u="none" strike="noStrike" kern="1200">
                          <a:solidFill>
                            <a:srgbClr val="000000"/>
                          </a:solidFill>
                          <a:effectLst/>
                          <a:latin typeface="Calibri" panose="020F0502020204030204" pitchFamily="34" charset="0"/>
                          <a:ea typeface="+mn-ea"/>
                          <a:cs typeface="+mn-cs"/>
                        </a:rPr>
                        <a:t>7</a:t>
                      </a:r>
                      <a:endParaRPr lang="en-US" sz="8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2049922"/>
                  </a:ext>
                </a:extLst>
              </a:tr>
            </a:tbl>
          </a:graphicData>
        </a:graphic>
      </p:graphicFrame>
      <p:sp>
        <p:nvSpPr>
          <p:cNvPr id="6" name="TextBox 5">
            <a:extLst>
              <a:ext uri="{FF2B5EF4-FFF2-40B4-BE49-F238E27FC236}">
                <a16:creationId xmlns:a16="http://schemas.microsoft.com/office/drawing/2014/main" id="{66E09D50-53C3-C264-276A-66C22A39D020}"/>
              </a:ext>
            </a:extLst>
          </p:cNvPr>
          <p:cNvSpPr txBox="1"/>
          <p:nvPr/>
        </p:nvSpPr>
        <p:spPr>
          <a:xfrm>
            <a:off x="835181" y="1488986"/>
            <a:ext cx="7351384" cy="272382"/>
          </a:xfrm>
          <a:prstGeom prst="rect">
            <a:avLst/>
          </a:prstGeom>
          <a:noFill/>
        </p:spPr>
        <p:txBody>
          <a:bodyPr wrap="square" rtlCol="0">
            <a:spAutoFit/>
          </a:bodyPr>
          <a:lstStyle/>
          <a:p>
            <a:pPr marL="169863" lvl="3" indent="-169863" defTabSz="685800">
              <a:lnSpc>
                <a:spcPct val="90000"/>
              </a:lnSpc>
              <a:spcBef>
                <a:spcPts val="375"/>
              </a:spcBef>
              <a:spcAft>
                <a:spcPts val="600"/>
              </a:spcAft>
              <a:buClr>
                <a:srgbClr val="365209"/>
              </a:buClr>
              <a:buSzPct val="100000"/>
              <a:buFont typeface="Wingdings" panose="05000000000000000000" pitchFamily="2" charset="2"/>
              <a:buChar char="§"/>
            </a:pPr>
            <a:r>
              <a:rPr lang="vi-VN" sz="1300">
                <a:latin typeface="HTWBerlin" panose="02000000000000000000" pitchFamily="2" charset="77"/>
              </a:rPr>
              <a:t>Original scoring: </a:t>
            </a:r>
          </a:p>
        </p:txBody>
      </p:sp>
      <p:sp>
        <p:nvSpPr>
          <p:cNvPr id="7" name="Isosceles Triangle 6">
            <a:extLst>
              <a:ext uri="{FF2B5EF4-FFF2-40B4-BE49-F238E27FC236}">
                <a16:creationId xmlns:a16="http://schemas.microsoft.com/office/drawing/2014/main" id="{93026485-F519-9C84-C192-4D835C7BC9C6}"/>
              </a:ext>
            </a:extLst>
          </p:cNvPr>
          <p:cNvSpPr/>
          <p:nvPr/>
        </p:nvSpPr>
        <p:spPr>
          <a:xfrm flipV="1">
            <a:off x="3533443" y="2595267"/>
            <a:ext cx="2195411" cy="411168"/>
          </a:xfrm>
          <a:prstGeom prst="triangle">
            <a:avLst>
              <a:gd name="adj" fmla="val 49045"/>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C7854D38-C725-5C61-DC9C-2DEE1A0D1B59}"/>
              </a:ext>
            </a:extLst>
          </p:cNvPr>
          <p:cNvGraphicFramePr>
            <a:graphicFrameLocks noGrp="1"/>
          </p:cNvGraphicFramePr>
          <p:nvPr>
            <p:extLst>
              <p:ext uri="{D42A27DB-BD31-4B8C-83A1-F6EECF244321}">
                <p14:modId xmlns:p14="http://schemas.microsoft.com/office/powerpoint/2010/main" val="987703653"/>
              </p:ext>
            </p:extLst>
          </p:nvPr>
        </p:nvGraphicFramePr>
        <p:xfrm>
          <a:off x="342467" y="3113951"/>
          <a:ext cx="8549653" cy="716280"/>
        </p:xfrm>
        <a:graphic>
          <a:graphicData uri="http://schemas.openxmlformats.org/drawingml/2006/table">
            <a:tbl>
              <a:tblPr firstRow="1" bandRow="1">
                <a:tableStyleId>{5C22544A-7EE6-4342-B048-85BDC9FD1C3A}</a:tableStyleId>
              </a:tblPr>
              <a:tblGrid>
                <a:gridCol w="258949">
                  <a:extLst>
                    <a:ext uri="{9D8B030D-6E8A-4147-A177-3AD203B41FA5}">
                      <a16:colId xmlns:a16="http://schemas.microsoft.com/office/drawing/2014/main" val="2137818480"/>
                    </a:ext>
                  </a:extLst>
                </a:gridCol>
                <a:gridCol w="596817">
                  <a:extLst>
                    <a:ext uri="{9D8B030D-6E8A-4147-A177-3AD203B41FA5}">
                      <a16:colId xmlns:a16="http://schemas.microsoft.com/office/drawing/2014/main" val="3417063955"/>
                    </a:ext>
                  </a:extLst>
                </a:gridCol>
                <a:gridCol w="596817">
                  <a:extLst>
                    <a:ext uri="{9D8B030D-6E8A-4147-A177-3AD203B41FA5}">
                      <a16:colId xmlns:a16="http://schemas.microsoft.com/office/drawing/2014/main" val="2222460539"/>
                    </a:ext>
                  </a:extLst>
                </a:gridCol>
                <a:gridCol w="596817">
                  <a:extLst>
                    <a:ext uri="{9D8B030D-6E8A-4147-A177-3AD203B41FA5}">
                      <a16:colId xmlns:a16="http://schemas.microsoft.com/office/drawing/2014/main" val="1063637666"/>
                    </a:ext>
                  </a:extLst>
                </a:gridCol>
                <a:gridCol w="633721">
                  <a:extLst>
                    <a:ext uri="{9D8B030D-6E8A-4147-A177-3AD203B41FA5}">
                      <a16:colId xmlns:a16="http://schemas.microsoft.com/office/drawing/2014/main" val="360781539"/>
                    </a:ext>
                  </a:extLst>
                </a:gridCol>
                <a:gridCol w="499772">
                  <a:extLst>
                    <a:ext uri="{9D8B030D-6E8A-4147-A177-3AD203B41FA5}">
                      <a16:colId xmlns:a16="http://schemas.microsoft.com/office/drawing/2014/main" val="464207349"/>
                    </a:ext>
                  </a:extLst>
                </a:gridCol>
                <a:gridCol w="536676">
                  <a:extLst>
                    <a:ext uri="{9D8B030D-6E8A-4147-A177-3AD203B41FA5}">
                      <a16:colId xmlns:a16="http://schemas.microsoft.com/office/drawing/2014/main" val="643822051"/>
                    </a:ext>
                  </a:extLst>
                </a:gridCol>
                <a:gridCol w="536676">
                  <a:extLst>
                    <a:ext uri="{9D8B030D-6E8A-4147-A177-3AD203B41FA5}">
                      <a16:colId xmlns:a16="http://schemas.microsoft.com/office/drawing/2014/main" val="1483235094"/>
                    </a:ext>
                  </a:extLst>
                </a:gridCol>
                <a:gridCol w="536676">
                  <a:extLst>
                    <a:ext uri="{9D8B030D-6E8A-4147-A177-3AD203B41FA5}">
                      <a16:colId xmlns:a16="http://schemas.microsoft.com/office/drawing/2014/main" val="4115990394"/>
                    </a:ext>
                  </a:extLst>
                </a:gridCol>
                <a:gridCol w="536676">
                  <a:extLst>
                    <a:ext uri="{9D8B030D-6E8A-4147-A177-3AD203B41FA5}">
                      <a16:colId xmlns:a16="http://schemas.microsoft.com/office/drawing/2014/main" val="121818615"/>
                    </a:ext>
                  </a:extLst>
                </a:gridCol>
                <a:gridCol w="536676">
                  <a:extLst>
                    <a:ext uri="{9D8B030D-6E8A-4147-A177-3AD203B41FA5}">
                      <a16:colId xmlns:a16="http://schemas.microsoft.com/office/drawing/2014/main" val="4037901528"/>
                    </a:ext>
                  </a:extLst>
                </a:gridCol>
                <a:gridCol w="536676">
                  <a:extLst>
                    <a:ext uri="{9D8B030D-6E8A-4147-A177-3AD203B41FA5}">
                      <a16:colId xmlns:a16="http://schemas.microsoft.com/office/drawing/2014/main" val="2370530165"/>
                    </a:ext>
                  </a:extLst>
                </a:gridCol>
                <a:gridCol w="536676">
                  <a:extLst>
                    <a:ext uri="{9D8B030D-6E8A-4147-A177-3AD203B41FA5}">
                      <a16:colId xmlns:a16="http://schemas.microsoft.com/office/drawing/2014/main" val="1022238244"/>
                    </a:ext>
                  </a:extLst>
                </a:gridCol>
                <a:gridCol w="536676">
                  <a:extLst>
                    <a:ext uri="{9D8B030D-6E8A-4147-A177-3AD203B41FA5}">
                      <a16:colId xmlns:a16="http://schemas.microsoft.com/office/drawing/2014/main" val="528994258"/>
                    </a:ext>
                  </a:extLst>
                </a:gridCol>
                <a:gridCol w="536676">
                  <a:extLst>
                    <a:ext uri="{9D8B030D-6E8A-4147-A177-3AD203B41FA5}">
                      <a16:colId xmlns:a16="http://schemas.microsoft.com/office/drawing/2014/main" val="4191696024"/>
                    </a:ext>
                  </a:extLst>
                </a:gridCol>
                <a:gridCol w="536676">
                  <a:extLst>
                    <a:ext uri="{9D8B030D-6E8A-4147-A177-3AD203B41FA5}">
                      <a16:colId xmlns:a16="http://schemas.microsoft.com/office/drawing/2014/main" val="533070734"/>
                    </a:ext>
                  </a:extLst>
                </a:gridCol>
              </a:tblGrid>
              <a:tr h="186936">
                <a:tc rowSpan="2">
                  <a:txBody>
                    <a:bodyPr/>
                    <a:lstStyle/>
                    <a:p>
                      <a:pPr algn="ctr"/>
                      <a:r>
                        <a:rPr lang="vi-VN" sz="700">
                          <a:solidFill>
                            <a:schemeClr val="tx1"/>
                          </a:solidFill>
                        </a:rPr>
                        <a:t>No.</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Imputation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Feature Selection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Balancing</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Scaling</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Model</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Accuracy</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Precision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Recall</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F1 score</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F2 score</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a:solidFill>
                            <a:schemeClr val="tx1"/>
                          </a:solidFill>
                        </a:rPr>
                        <a:t>AUC</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a:solidFill>
                            <a:schemeClr val="tx1"/>
                          </a:solidFill>
                        </a:rPr>
                        <a:t>Confusion Matrix</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8563815"/>
                  </a:ext>
                </a:extLst>
              </a:tr>
              <a:tr h="287594">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Accuracy</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Precision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F1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a:solidFill>
                            <a:schemeClr val="tx1"/>
                          </a:solidFill>
                        </a:rPr>
                        <a:t>TN</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a:solidFill>
                            <a:schemeClr val="tx1"/>
                          </a:solidFill>
                        </a:rPr>
                        <a:t>FP </a:t>
                      </a:r>
                    </a:p>
                    <a:p>
                      <a:pPr algn="ctr"/>
                      <a:r>
                        <a:rPr lang="vi-VN" sz="700">
                          <a:solidFill>
                            <a:schemeClr val="tx1"/>
                          </a:solidFill>
                        </a:rPr>
                        <a:t>(Type 1)</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a:solidFill>
                            <a:schemeClr val="tx1"/>
                          </a:solidFill>
                        </a:rPr>
                        <a:t>FN</a:t>
                      </a:r>
                    </a:p>
                    <a:p>
                      <a:pPr algn="ctr"/>
                      <a:r>
                        <a:rPr lang="vi-VN" sz="700">
                          <a:solidFill>
                            <a:schemeClr val="tx1"/>
                          </a:solidFill>
                        </a:rPr>
                        <a:t>(Type 2)</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a:solidFill>
                            <a:schemeClr val="tx1"/>
                          </a:solidFill>
                        </a:rPr>
                        <a:t>TP</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78267411"/>
                  </a:ext>
                </a:extLst>
              </a:tr>
              <a:tr h="201316">
                <a:tc>
                  <a:txBody>
                    <a:bodyPr/>
                    <a:lstStyle/>
                    <a:p>
                      <a:pPr marL="0" algn="ctr" defTabSz="685800" rtl="0" eaLnBrk="1" fontAlgn="b" latinLnBrk="0" hangingPunct="1"/>
                      <a:r>
                        <a:rPr lang="vi-VN" sz="800" b="0" i="0" u="none" strike="noStrike" kern="1200">
                          <a:solidFill>
                            <a:srgbClr val="000000"/>
                          </a:solidFill>
                          <a:effectLst/>
                          <a:latin typeface="Calibri" panose="020F0502020204030204" pitchFamily="34" charset="0"/>
                          <a:ea typeface="+mn-ea"/>
                          <a:cs typeface="+mn-cs"/>
                        </a:rPr>
                        <a:t>7</a:t>
                      </a:r>
                      <a:endParaRPr lang="en-US" sz="8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0.61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246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2049922"/>
                  </a:ext>
                </a:extLst>
              </a:tr>
            </a:tbl>
          </a:graphicData>
        </a:graphic>
      </p:graphicFrame>
      <p:sp>
        <p:nvSpPr>
          <p:cNvPr id="10" name="TextBox 9">
            <a:extLst>
              <a:ext uri="{FF2B5EF4-FFF2-40B4-BE49-F238E27FC236}">
                <a16:creationId xmlns:a16="http://schemas.microsoft.com/office/drawing/2014/main" id="{4F73A76D-D410-A9CF-9626-78B393EF49A3}"/>
              </a:ext>
            </a:extLst>
          </p:cNvPr>
          <p:cNvSpPr txBox="1"/>
          <p:nvPr/>
        </p:nvSpPr>
        <p:spPr>
          <a:xfrm>
            <a:off x="835181" y="2841569"/>
            <a:ext cx="7351384" cy="272382"/>
          </a:xfrm>
          <a:prstGeom prst="rect">
            <a:avLst/>
          </a:prstGeom>
          <a:noFill/>
        </p:spPr>
        <p:txBody>
          <a:bodyPr wrap="square" rtlCol="0">
            <a:spAutoFit/>
          </a:bodyPr>
          <a:lstStyle/>
          <a:p>
            <a:pPr marL="169863" lvl="3" indent="-169863" defTabSz="685800">
              <a:lnSpc>
                <a:spcPct val="90000"/>
              </a:lnSpc>
              <a:spcBef>
                <a:spcPts val="375"/>
              </a:spcBef>
              <a:spcAft>
                <a:spcPts val="600"/>
              </a:spcAft>
              <a:buClr>
                <a:srgbClr val="365209"/>
              </a:buClr>
              <a:buSzPct val="100000"/>
              <a:buFont typeface="Wingdings" panose="05000000000000000000" pitchFamily="2" charset="2"/>
              <a:buChar char="§"/>
            </a:pPr>
            <a:r>
              <a:rPr lang="vi-VN" sz="1300">
                <a:latin typeface="HTWBerlin" panose="02000000000000000000" pitchFamily="2" charset="77"/>
              </a:rPr>
              <a:t>Grid search scoring: </a:t>
            </a:r>
          </a:p>
        </p:txBody>
      </p:sp>
      <p:sp>
        <p:nvSpPr>
          <p:cNvPr id="14" name="TextBox 13">
            <a:extLst>
              <a:ext uri="{FF2B5EF4-FFF2-40B4-BE49-F238E27FC236}">
                <a16:creationId xmlns:a16="http://schemas.microsoft.com/office/drawing/2014/main" id="{E41AAD89-DF97-B0FF-51C8-657EACBD21F0}"/>
              </a:ext>
            </a:extLst>
          </p:cNvPr>
          <p:cNvSpPr txBox="1"/>
          <p:nvPr/>
        </p:nvSpPr>
        <p:spPr>
          <a:xfrm>
            <a:off x="4037666" y="2599595"/>
            <a:ext cx="1146019" cy="272382"/>
          </a:xfrm>
          <a:prstGeom prst="rect">
            <a:avLst/>
          </a:prstGeom>
          <a:noFill/>
        </p:spPr>
        <p:txBody>
          <a:bodyPr wrap="square" rtlCol="0">
            <a:spAutoFit/>
          </a:bodyPr>
          <a:lstStyle/>
          <a:p>
            <a:pPr marL="0" lvl="3" algn="ctr" defTabSz="685800">
              <a:lnSpc>
                <a:spcPct val="90000"/>
              </a:lnSpc>
              <a:spcBef>
                <a:spcPts val="375"/>
              </a:spcBef>
              <a:spcAft>
                <a:spcPts val="600"/>
              </a:spcAft>
              <a:buClr>
                <a:srgbClr val="365209"/>
              </a:buClr>
              <a:buSzPct val="100000"/>
            </a:pPr>
            <a:r>
              <a:rPr lang="vi-VN" sz="1300" b="1">
                <a:latin typeface="HTWBerlin" panose="02000000000000000000" pitchFamily="2" charset="77"/>
              </a:rPr>
              <a:t>GRID SEARCH</a:t>
            </a:r>
          </a:p>
        </p:txBody>
      </p:sp>
      <p:sp>
        <p:nvSpPr>
          <p:cNvPr id="15" name="Arrow: Down 14">
            <a:extLst>
              <a:ext uri="{FF2B5EF4-FFF2-40B4-BE49-F238E27FC236}">
                <a16:creationId xmlns:a16="http://schemas.microsoft.com/office/drawing/2014/main" id="{0ABCACBA-406A-4829-E752-82190C1F5DC1}"/>
              </a:ext>
            </a:extLst>
          </p:cNvPr>
          <p:cNvSpPr/>
          <p:nvPr/>
        </p:nvSpPr>
        <p:spPr>
          <a:xfrm rot="16200000">
            <a:off x="2876771" y="4131290"/>
            <a:ext cx="334122" cy="381203"/>
          </a:xfrm>
          <a:prstGeom prst="downArrow">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400" b="1"/>
          </a:p>
        </p:txBody>
      </p:sp>
      <p:sp>
        <p:nvSpPr>
          <p:cNvPr id="17" name="TextBox 16">
            <a:extLst>
              <a:ext uri="{FF2B5EF4-FFF2-40B4-BE49-F238E27FC236}">
                <a16:creationId xmlns:a16="http://schemas.microsoft.com/office/drawing/2014/main" id="{64B25C60-EE55-156D-E64D-05602FB70A1F}"/>
              </a:ext>
            </a:extLst>
          </p:cNvPr>
          <p:cNvSpPr txBox="1"/>
          <p:nvPr/>
        </p:nvSpPr>
        <p:spPr>
          <a:xfrm>
            <a:off x="3234433" y="4092393"/>
            <a:ext cx="3627109" cy="503728"/>
          </a:xfrm>
          <a:prstGeom prst="rect">
            <a:avLst/>
          </a:prstGeom>
          <a:solidFill>
            <a:schemeClr val="bg1"/>
          </a:solidFill>
        </p:spPr>
        <p:txBody>
          <a:bodyPr wrap="square" rtlCol="0">
            <a:spAutoFit/>
          </a:bodyPr>
          <a:lstStyle/>
          <a:p>
            <a:pPr marL="169863" lvl="3" indent="-169863" defTabSz="685800">
              <a:lnSpc>
                <a:spcPct val="90000"/>
              </a:lnSpc>
              <a:spcBef>
                <a:spcPts val="375"/>
              </a:spcBef>
              <a:buClr>
                <a:srgbClr val="365209"/>
              </a:buClr>
              <a:buSzPct val="100000"/>
              <a:buFont typeface="Wingdings" panose="05000000000000000000" pitchFamily="2" charset="2"/>
              <a:buChar char="§"/>
            </a:pPr>
            <a:r>
              <a:rPr lang="vi-VN" sz="1300">
                <a:latin typeface="HTWBerlin" panose="02000000000000000000" pitchFamily="2" charset="77"/>
              </a:rPr>
              <a:t>Lower score in grid search</a:t>
            </a:r>
          </a:p>
          <a:p>
            <a:pPr marL="169863" lvl="3" indent="-169863" defTabSz="685800">
              <a:lnSpc>
                <a:spcPct val="90000"/>
              </a:lnSpc>
              <a:spcBef>
                <a:spcPts val="375"/>
              </a:spcBef>
              <a:buClr>
                <a:srgbClr val="365209"/>
              </a:buClr>
              <a:buSzPct val="100000"/>
              <a:buFont typeface="Wingdings" panose="05000000000000000000" pitchFamily="2" charset="2"/>
              <a:buChar char="§"/>
            </a:pPr>
            <a:r>
              <a:rPr lang="vi-VN" sz="1300">
                <a:latin typeface="HTWBerlin" panose="02000000000000000000" pitchFamily="2" charset="77"/>
              </a:rPr>
              <a:t>Not apply grid search for models selection</a:t>
            </a:r>
          </a:p>
        </p:txBody>
      </p:sp>
      <p:sp>
        <p:nvSpPr>
          <p:cNvPr id="2" name="Rectangle: Rounded Corners 1">
            <a:extLst>
              <a:ext uri="{FF2B5EF4-FFF2-40B4-BE49-F238E27FC236}">
                <a16:creationId xmlns:a16="http://schemas.microsoft.com/office/drawing/2014/main" id="{E0B25A01-AE21-72B8-0924-DE4C7DF46456}"/>
              </a:ext>
            </a:extLst>
          </p:cNvPr>
          <p:cNvSpPr/>
          <p:nvPr/>
        </p:nvSpPr>
        <p:spPr>
          <a:xfrm>
            <a:off x="4645959" y="2232212"/>
            <a:ext cx="443753" cy="255539"/>
          </a:xfrm>
          <a:prstGeom prst="round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0000"/>
              </a:solidFill>
            </a:endParaRPr>
          </a:p>
        </p:txBody>
      </p:sp>
      <p:sp>
        <p:nvSpPr>
          <p:cNvPr id="3" name="Rectangle: Rounded Corners 2">
            <a:extLst>
              <a:ext uri="{FF2B5EF4-FFF2-40B4-BE49-F238E27FC236}">
                <a16:creationId xmlns:a16="http://schemas.microsoft.com/office/drawing/2014/main" id="{3E058787-BB29-284A-2D92-3E2D9006D335}"/>
              </a:ext>
            </a:extLst>
          </p:cNvPr>
          <p:cNvSpPr/>
          <p:nvPr/>
        </p:nvSpPr>
        <p:spPr>
          <a:xfrm>
            <a:off x="4645959" y="3589227"/>
            <a:ext cx="443753" cy="255539"/>
          </a:xfrm>
          <a:prstGeom prst="round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0000"/>
              </a:solidFill>
            </a:endParaRPr>
          </a:p>
        </p:txBody>
      </p:sp>
      <p:sp>
        <p:nvSpPr>
          <p:cNvPr id="8" name="Rectangle: Rounded Corners 7">
            <a:extLst>
              <a:ext uri="{FF2B5EF4-FFF2-40B4-BE49-F238E27FC236}">
                <a16:creationId xmlns:a16="http://schemas.microsoft.com/office/drawing/2014/main" id="{ACA00B4E-588A-B261-F531-3A956AA63A17}"/>
              </a:ext>
            </a:extLst>
          </p:cNvPr>
          <p:cNvSpPr/>
          <p:nvPr/>
        </p:nvSpPr>
        <p:spPr>
          <a:xfrm>
            <a:off x="6255809" y="3589226"/>
            <a:ext cx="443753" cy="255539"/>
          </a:xfrm>
          <a:prstGeom prst="round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0000"/>
              </a:solidFill>
            </a:endParaRPr>
          </a:p>
        </p:txBody>
      </p:sp>
      <p:sp>
        <p:nvSpPr>
          <p:cNvPr id="11" name="Rectangle: Rounded Corners 10">
            <a:extLst>
              <a:ext uri="{FF2B5EF4-FFF2-40B4-BE49-F238E27FC236}">
                <a16:creationId xmlns:a16="http://schemas.microsoft.com/office/drawing/2014/main" id="{5A910665-D5B6-7F0C-CD6D-C26EDA8A6536}"/>
              </a:ext>
            </a:extLst>
          </p:cNvPr>
          <p:cNvSpPr/>
          <p:nvPr/>
        </p:nvSpPr>
        <p:spPr>
          <a:xfrm>
            <a:off x="6255810" y="2238523"/>
            <a:ext cx="443753" cy="255539"/>
          </a:xfrm>
          <a:prstGeom prst="round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0000"/>
              </a:solidFill>
            </a:endParaRPr>
          </a:p>
        </p:txBody>
      </p:sp>
      <p:sp>
        <p:nvSpPr>
          <p:cNvPr id="16" name="Rectangle: Rounded Corners 15">
            <a:extLst>
              <a:ext uri="{FF2B5EF4-FFF2-40B4-BE49-F238E27FC236}">
                <a16:creationId xmlns:a16="http://schemas.microsoft.com/office/drawing/2014/main" id="{37BFDD94-0B0E-C969-7AEE-7CFE0A7D6BC5}"/>
              </a:ext>
            </a:extLst>
          </p:cNvPr>
          <p:cNvSpPr/>
          <p:nvPr/>
        </p:nvSpPr>
        <p:spPr>
          <a:xfrm>
            <a:off x="5728853" y="2229860"/>
            <a:ext cx="443753" cy="255539"/>
          </a:xfrm>
          <a:prstGeom prst="round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0000"/>
              </a:solidFill>
            </a:endParaRPr>
          </a:p>
        </p:txBody>
      </p:sp>
      <p:sp>
        <p:nvSpPr>
          <p:cNvPr id="18" name="Rectangle: Rounded Corners 17">
            <a:extLst>
              <a:ext uri="{FF2B5EF4-FFF2-40B4-BE49-F238E27FC236}">
                <a16:creationId xmlns:a16="http://schemas.microsoft.com/office/drawing/2014/main" id="{B02EA8AD-BA8D-1129-48E3-A0812487234B}"/>
              </a:ext>
            </a:extLst>
          </p:cNvPr>
          <p:cNvSpPr/>
          <p:nvPr/>
        </p:nvSpPr>
        <p:spPr>
          <a:xfrm>
            <a:off x="5728854" y="3589227"/>
            <a:ext cx="443753" cy="255539"/>
          </a:xfrm>
          <a:prstGeom prst="round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solidFill>
                <a:srgbClr val="FF0000"/>
              </a:solidFill>
            </a:endParaRPr>
          </a:p>
        </p:txBody>
      </p:sp>
      <p:sp>
        <p:nvSpPr>
          <p:cNvPr id="20" name="Datumsplatzhalter 1">
            <a:extLst>
              <a:ext uri="{FF2B5EF4-FFF2-40B4-BE49-F238E27FC236}">
                <a16:creationId xmlns:a16="http://schemas.microsoft.com/office/drawing/2014/main" id="{D165808A-6123-B431-29DB-6CAEBCD864FA}"/>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21" name="Fußzeilenplatzhalter 2">
            <a:extLst>
              <a:ext uri="{FF2B5EF4-FFF2-40B4-BE49-F238E27FC236}">
                <a16:creationId xmlns:a16="http://schemas.microsoft.com/office/drawing/2014/main" id="{6D17ADE7-7C06-A1E0-E5E2-79B3A92B0755}"/>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22" name="Foliennummernplatzhalter 3">
            <a:extLst>
              <a:ext uri="{FF2B5EF4-FFF2-40B4-BE49-F238E27FC236}">
                <a16:creationId xmlns:a16="http://schemas.microsoft.com/office/drawing/2014/main" id="{3EB15559-1043-79CA-B44E-9337BC94E453}"/>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11</a:t>
            </a:fld>
            <a:endParaRPr lang="de-DE" sz="1000"/>
          </a:p>
        </p:txBody>
      </p:sp>
    </p:spTree>
    <p:extLst>
      <p:ext uri="{BB962C8B-B14F-4D97-AF65-F5344CB8AC3E}">
        <p14:creationId xmlns:p14="http://schemas.microsoft.com/office/powerpoint/2010/main" val="207729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4" grpId="0"/>
      <p:bldP spid="15" grpId="0" animBg="1"/>
      <p:bldP spid="17" grpId="0" animBg="1"/>
      <p:bldP spid="2" grpId="0" animBg="1"/>
      <p:bldP spid="3" grpId="0" animBg="1"/>
      <p:bldP spid="8" grpId="0" animBg="1"/>
      <p:bldP spid="11" grpId="0" animBg="1"/>
      <p:bldP spid="16"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platzhalter 6">
            <a:extLst>
              <a:ext uri="{FF2B5EF4-FFF2-40B4-BE49-F238E27FC236}">
                <a16:creationId xmlns:a16="http://schemas.microsoft.com/office/drawing/2014/main" id="{E8B60CBB-9961-B217-A0E5-26EC67906D5F}"/>
              </a:ext>
            </a:extLst>
          </p:cNvPr>
          <p:cNvSpPr txBox="1">
            <a:spLocks/>
          </p:cNvSpPr>
          <p:nvPr/>
        </p:nvSpPr>
        <p:spPr>
          <a:xfrm>
            <a:off x="1235782" y="812159"/>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vi-VN" sz="2800"/>
              <a:t>Cost based analysis </a:t>
            </a:r>
            <a:r>
              <a:rPr lang="de-DE" sz="2800"/>
              <a:t>ranking</a:t>
            </a:r>
          </a:p>
        </p:txBody>
      </p:sp>
      <p:pic>
        <p:nvPicPr>
          <p:cNvPr id="11" name="Graphic 10" descr="Bar chart outline">
            <a:extLst>
              <a:ext uri="{FF2B5EF4-FFF2-40B4-BE49-F238E27FC236}">
                <a16:creationId xmlns:a16="http://schemas.microsoft.com/office/drawing/2014/main" id="{AAD7747B-D027-BDEA-996B-1FF77FD6AE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8866" y="812159"/>
            <a:ext cx="444212" cy="444212"/>
          </a:xfrm>
          <a:prstGeom prst="rect">
            <a:avLst/>
          </a:prstGeom>
        </p:spPr>
      </p:pic>
      <p:graphicFrame>
        <p:nvGraphicFramePr>
          <p:cNvPr id="2" name="Table 40">
            <a:extLst>
              <a:ext uri="{FF2B5EF4-FFF2-40B4-BE49-F238E27FC236}">
                <a16:creationId xmlns:a16="http://schemas.microsoft.com/office/drawing/2014/main" id="{3ECCABB2-5308-DE39-8082-FACBEC1EC86E}"/>
              </a:ext>
            </a:extLst>
          </p:cNvPr>
          <p:cNvGraphicFramePr>
            <a:graphicFrameLocks noGrp="1"/>
          </p:cNvGraphicFramePr>
          <p:nvPr>
            <p:extLst>
              <p:ext uri="{D42A27DB-BD31-4B8C-83A1-F6EECF244321}">
                <p14:modId xmlns:p14="http://schemas.microsoft.com/office/powerpoint/2010/main" val="4194808667"/>
              </p:ext>
            </p:extLst>
          </p:nvPr>
        </p:nvGraphicFramePr>
        <p:xfrm>
          <a:off x="299318" y="1411458"/>
          <a:ext cx="8545363" cy="1795212"/>
        </p:xfrm>
        <a:graphic>
          <a:graphicData uri="http://schemas.openxmlformats.org/drawingml/2006/table">
            <a:tbl>
              <a:tblPr firstRow="1" bandRow="1">
                <a:tableStyleId>{5C22544A-7EE6-4342-B048-85BDC9FD1C3A}</a:tableStyleId>
              </a:tblPr>
              <a:tblGrid>
                <a:gridCol w="416975">
                  <a:extLst>
                    <a:ext uri="{9D8B030D-6E8A-4147-A177-3AD203B41FA5}">
                      <a16:colId xmlns:a16="http://schemas.microsoft.com/office/drawing/2014/main" val="3612611600"/>
                    </a:ext>
                  </a:extLst>
                </a:gridCol>
                <a:gridCol w="576302">
                  <a:extLst>
                    <a:ext uri="{9D8B030D-6E8A-4147-A177-3AD203B41FA5}">
                      <a16:colId xmlns:a16="http://schemas.microsoft.com/office/drawing/2014/main" val="1276951667"/>
                    </a:ext>
                  </a:extLst>
                </a:gridCol>
                <a:gridCol w="563444">
                  <a:extLst>
                    <a:ext uri="{9D8B030D-6E8A-4147-A177-3AD203B41FA5}">
                      <a16:colId xmlns:a16="http://schemas.microsoft.com/office/drawing/2014/main" val="1022939719"/>
                    </a:ext>
                  </a:extLst>
                </a:gridCol>
                <a:gridCol w="645866">
                  <a:extLst>
                    <a:ext uri="{9D8B030D-6E8A-4147-A177-3AD203B41FA5}">
                      <a16:colId xmlns:a16="http://schemas.microsoft.com/office/drawing/2014/main" val="1542177122"/>
                    </a:ext>
                  </a:extLst>
                </a:gridCol>
                <a:gridCol w="645866">
                  <a:extLst>
                    <a:ext uri="{9D8B030D-6E8A-4147-A177-3AD203B41FA5}">
                      <a16:colId xmlns:a16="http://schemas.microsoft.com/office/drawing/2014/main" val="2172258810"/>
                    </a:ext>
                  </a:extLst>
                </a:gridCol>
                <a:gridCol w="569691">
                  <a:extLst>
                    <a:ext uri="{9D8B030D-6E8A-4147-A177-3AD203B41FA5}">
                      <a16:colId xmlns:a16="http://schemas.microsoft.com/office/drawing/2014/main" val="1446325038"/>
                    </a:ext>
                  </a:extLst>
                </a:gridCol>
                <a:gridCol w="569691">
                  <a:extLst>
                    <a:ext uri="{9D8B030D-6E8A-4147-A177-3AD203B41FA5}">
                      <a16:colId xmlns:a16="http://schemas.microsoft.com/office/drawing/2014/main" val="3895445060"/>
                    </a:ext>
                  </a:extLst>
                </a:gridCol>
                <a:gridCol w="569691">
                  <a:extLst>
                    <a:ext uri="{9D8B030D-6E8A-4147-A177-3AD203B41FA5}">
                      <a16:colId xmlns:a16="http://schemas.microsoft.com/office/drawing/2014/main" val="2975913228"/>
                    </a:ext>
                  </a:extLst>
                </a:gridCol>
                <a:gridCol w="569691">
                  <a:extLst>
                    <a:ext uri="{9D8B030D-6E8A-4147-A177-3AD203B41FA5}">
                      <a16:colId xmlns:a16="http://schemas.microsoft.com/office/drawing/2014/main" val="2680531357"/>
                    </a:ext>
                  </a:extLst>
                </a:gridCol>
                <a:gridCol w="569691">
                  <a:extLst>
                    <a:ext uri="{9D8B030D-6E8A-4147-A177-3AD203B41FA5}">
                      <a16:colId xmlns:a16="http://schemas.microsoft.com/office/drawing/2014/main" val="134795245"/>
                    </a:ext>
                  </a:extLst>
                </a:gridCol>
                <a:gridCol w="569691">
                  <a:extLst>
                    <a:ext uri="{9D8B030D-6E8A-4147-A177-3AD203B41FA5}">
                      <a16:colId xmlns:a16="http://schemas.microsoft.com/office/drawing/2014/main" val="989976688"/>
                    </a:ext>
                  </a:extLst>
                </a:gridCol>
                <a:gridCol w="569691">
                  <a:extLst>
                    <a:ext uri="{9D8B030D-6E8A-4147-A177-3AD203B41FA5}">
                      <a16:colId xmlns:a16="http://schemas.microsoft.com/office/drawing/2014/main" val="3972318935"/>
                    </a:ext>
                  </a:extLst>
                </a:gridCol>
                <a:gridCol w="569691">
                  <a:extLst>
                    <a:ext uri="{9D8B030D-6E8A-4147-A177-3AD203B41FA5}">
                      <a16:colId xmlns:a16="http://schemas.microsoft.com/office/drawing/2014/main" val="594230709"/>
                    </a:ext>
                  </a:extLst>
                </a:gridCol>
                <a:gridCol w="569691">
                  <a:extLst>
                    <a:ext uri="{9D8B030D-6E8A-4147-A177-3AD203B41FA5}">
                      <a16:colId xmlns:a16="http://schemas.microsoft.com/office/drawing/2014/main" val="1256761573"/>
                    </a:ext>
                  </a:extLst>
                </a:gridCol>
                <a:gridCol w="569691">
                  <a:extLst>
                    <a:ext uri="{9D8B030D-6E8A-4147-A177-3AD203B41FA5}">
                      <a16:colId xmlns:a16="http://schemas.microsoft.com/office/drawing/2014/main" val="2111340240"/>
                    </a:ext>
                  </a:extLst>
                </a:gridCol>
              </a:tblGrid>
              <a:tr h="245107">
                <a:tc rowSpan="2">
                  <a:txBody>
                    <a:bodyPr/>
                    <a:lstStyle/>
                    <a:p>
                      <a:pPr algn="ctr"/>
                      <a:r>
                        <a:rPr lang="de-DE" sz="700" b="1">
                          <a:solidFill>
                            <a:schemeClr val="tx1"/>
                          </a:solidFill>
                        </a:rPr>
                        <a:t>Original Ranking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Imputation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Feature Selection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Balancing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Scaling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Model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Recall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F2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AUC</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b="1">
                          <a:solidFill>
                            <a:schemeClr val="tx1"/>
                          </a:solidFill>
                        </a:rPr>
                        <a:t>Confusion Matrix</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vi-VN" sz="700" b="1">
                          <a:solidFill>
                            <a:schemeClr val="tx1"/>
                          </a:solidFill>
                        </a:rPr>
                        <a:t>Total cost</a:t>
                      </a:r>
                    </a:p>
                    <a:p>
                      <a:pPr algn="ctr"/>
                      <a:r>
                        <a:rPr lang="vi-VN" sz="800" b="1">
                          <a:solidFill>
                            <a:schemeClr val="tx1"/>
                          </a:solidFill>
                        </a:rPr>
                        <a:t>(€)</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de-DE" sz="700" b="1">
                          <a:solidFill>
                            <a:schemeClr val="tx1"/>
                          </a:solidFill>
                        </a:rPr>
                        <a:t>New</a:t>
                      </a:r>
                    </a:p>
                    <a:p>
                      <a:pPr algn="ctr"/>
                      <a:r>
                        <a:rPr lang="de-DE" sz="700" b="1">
                          <a:solidFill>
                            <a:schemeClr val="tx1"/>
                          </a:solidFill>
                        </a:rPr>
                        <a:t>Ra</a:t>
                      </a:r>
                      <a:r>
                        <a:rPr lang="vi-VN" sz="700" b="1">
                          <a:solidFill>
                            <a:schemeClr val="tx1"/>
                          </a:solidFill>
                        </a:rPr>
                        <a:t>nking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27790454"/>
                  </a:ext>
                </a:extLst>
              </a:tr>
              <a:tr h="302372">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b="1">
                          <a:solidFill>
                            <a:schemeClr val="tx1"/>
                          </a:solidFill>
                        </a:rPr>
                        <a:t>TN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FP </a:t>
                      </a:r>
                    </a:p>
                    <a:p>
                      <a:pPr algn="ctr"/>
                      <a:r>
                        <a:rPr lang="vi-VN" sz="700" b="1">
                          <a:solidFill>
                            <a:schemeClr val="tx1"/>
                          </a:solidFill>
                        </a:rPr>
                        <a:t>(Type 1)</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FN</a:t>
                      </a:r>
                    </a:p>
                    <a:p>
                      <a:pPr algn="ctr"/>
                      <a:r>
                        <a:rPr lang="vi-VN" sz="700" b="1">
                          <a:solidFill>
                            <a:schemeClr val="tx1"/>
                          </a:solidFill>
                        </a:rPr>
                        <a:t>(Type 2)</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TP</a:t>
                      </a: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vMerge="1">
                  <a:txBody>
                    <a:bodyPr/>
                    <a:lstStyle/>
                    <a:p>
                      <a:pPr algn="ct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vMerge="1">
                  <a:txBody>
                    <a:bodyPr/>
                    <a:lstStyle/>
                    <a:p>
                      <a:pPr algn="ct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89007664"/>
                  </a:ext>
                </a:extLst>
              </a:tr>
              <a:tr h="249061">
                <a:tc>
                  <a:txBody>
                    <a:bodyPr/>
                    <a:lstStyle/>
                    <a:p>
                      <a:pPr marL="0" algn="ctr" defTabSz="685800" rtl="0" eaLnBrk="1" fontAlgn="b" latinLnBrk="0" hangingPunct="1"/>
                      <a:r>
                        <a:rPr lang="de-DE" sz="800" b="0" i="0" u="none" strike="noStrike" kern="1200">
                          <a:solidFill>
                            <a:srgbClr val="000000"/>
                          </a:solidFill>
                          <a:effectLst/>
                          <a:latin typeface="Calibri" panose="020F0502020204030204" pitchFamily="34" charset="0"/>
                          <a:ea typeface="+mn-ea"/>
                          <a:cs typeface="+mn-cs"/>
                        </a:rPr>
                        <a:t>1</a:t>
                      </a:r>
                      <a:endParaRPr lang="en-US" sz="8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err="1">
                          <a:solidFill>
                            <a:srgbClr val="000000"/>
                          </a:solidFill>
                          <a:effectLst/>
                          <a:latin typeface="Calibri" panose="020F0502020204030204" pitchFamily="34" charset="0"/>
                        </a:rPr>
                        <a:t>kNN</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37700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2</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6664516"/>
                  </a:ext>
                </a:extLst>
              </a:tr>
              <a:tr h="249061">
                <a:tc>
                  <a:txBody>
                    <a:bodyPr/>
                    <a:lstStyle/>
                    <a:p>
                      <a:pPr marL="0" algn="ctr" defTabSz="685800" rtl="0" eaLnBrk="1" fontAlgn="b" latinLnBrk="0" hangingPunct="1"/>
                      <a:r>
                        <a:rPr lang="de-DE" sz="800" b="0" i="0" u="none" strike="noStrike" kern="1200">
                          <a:solidFill>
                            <a:srgbClr val="000000"/>
                          </a:solidFill>
                          <a:effectLst/>
                          <a:latin typeface="Calibri" panose="020F0502020204030204" pitchFamily="34" charset="0"/>
                          <a:ea typeface="+mn-ea"/>
                          <a:cs typeface="+mn-cs"/>
                        </a:rPr>
                        <a:t>2</a:t>
                      </a:r>
                      <a:endParaRPr lang="en-US" sz="8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err="1">
                          <a:solidFill>
                            <a:srgbClr val="000000"/>
                          </a:solidFill>
                          <a:effectLst/>
                          <a:latin typeface="Calibri" panose="020F0502020204030204" pitchFamily="34" charset="0"/>
                        </a:rPr>
                        <a:t>kNN</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37500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1</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05012"/>
                  </a:ext>
                </a:extLst>
              </a:tr>
              <a:tr h="249061">
                <a:tc>
                  <a:txBody>
                    <a:bodyPr/>
                    <a:lstStyle/>
                    <a:p>
                      <a:pPr marL="0" algn="ctr" defTabSz="685800" rtl="0" eaLnBrk="1" fontAlgn="b" latinLnBrk="0" hangingPunct="1"/>
                      <a:r>
                        <a:rPr lang="de-DE" sz="800" b="0" i="0" u="none" strike="noStrike" kern="1200">
                          <a:solidFill>
                            <a:srgbClr val="000000"/>
                          </a:solidFill>
                          <a:effectLst/>
                          <a:latin typeface="Calibri" panose="020F0502020204030204" pitchFamily="34" charset="0"/>
                          <a:ea typeface="+mn-ea"/>
                          <a:cs typeface="+mn-cs"/>
                        </a:rPr>
                        <a:t>3</a:t>
                      </a:r>
                      <a:endParaRPr lang="en-US" sz="8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0.61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172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39510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4</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721045"/>
                  </a:ext>
                </a:extLst>
              </a:tr>
              <a:tr h="249061">
                <a:tc>
                  <a:txBody>
                    <a:bodyPr/>
                    <a:lstStyle/>
                    <a:p>
                      <a:pPr marL="0" algn="ctr" defTabSz="685800" rtl="0" eaLnBrk="1" fontAlgn="b" latinLnBrk="0" hangingPunct="1"/>
                      <a:r>
                        <a:rPr lang="de-DE" sz="800" b="0" i="0" u="none" strike="noStrike" kern="1200">
                          <a:solidFill>
                            <a:srgbClr val="000000"/>
                          </a:solidFill>
                          <a:effectLst/>
                          <a:latin typeface="Calibri" panose="020F0502020204030204" pitchFamily="34" charset="0"/>
                          <a:ea typeface="+mn-ea"/>
                          <a:cs typeface="+mn-cs"/>
                        </a:rPr>
                        <a:t>4</a:t>
                      </a:r>
                      <a:endParaRPr lang="en-US" sz="8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0.68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217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38950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3</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122417"/>
                  </a:ext>
                </a:extLst>
              </a:tr>
              <a:tr h="249061">
                <a:tc>
                  <a:txBody>
                    <a:bodyPr/>
                    <a:lstStyle/>
                    <a:p>
                      <a:pPr marL="0" algn="ctr" defTabSz="685800" rtl="0" eaLnBrk="1" fontAlgn="b" latinLnBrk="0" hangingPunct="1"/>
                      <a:r>
                        <a:rPr lang="vi-VN" sz="800" b="0" i="0" u="none" strike="noStrike" kern="1200">
                          <a:solidFill>
                            <a:srgbClr val="000000"/>
                          </a:solidFill>
                          <a:effectLst/>
                          <a:latin typeface="Calibri" panose="020F0502020204030204" pitchFamily="34" charset="0"/>
                          <a:ea typeface="+mn-ea"/>
                          <a:cs typeface="+mn-cs"/>
                        </a:rPr>
                        <a:t>5</a:t>
                      </a:r>
                      <a:endParaRPr lang="en-US" sz="8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0.52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0.59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193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40830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5</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865122"/>
                  </a:ext>
                </a:extLst>
              </a:tr>
            </a:tbl>
          </a:graphicData>
        </a:graphic>
      </p:graphicFrame>
      <p:sp>
        <p:nvSpPr>
          <p:cNvPr id="3" name="Rectangle 2">
            <a:extLst>
              <a:ext uri="{FF2B5EF4-FFF2-40B4-BE49-F238E27FC236}">
                <a16:creationId xmlns:a16="http://schemas.microsoft.com/office/drawing/2014/main" id="{9F138BBE-583E-0C74-5DD7-4F3D9FAFE9C2}"/>
              </a:ext>
            </a:extLst>
          </p:cNvPr>
          <p:cNvSpPr/>
          <p:nvPr/>
        </p:nvSpPr>
        <p:spPr>
          <a:xfrm>
            <a:off x="7636562" y="1345264"/>
            <a:ext cx="1312132" cy="19779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umsplatzhalter 1">
            <a:extLst>
              <a:ext uri="{FF2B5EF4-FFF2-40B4-BE49-F238E27FC236}">
                <a16:creationId xmlns:a16="http://schemas.microsoft.com/office/drawing/2014/main" id="{9EC8AF0B-4B7B-7833-716F-7DAED9DE5371}"/>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6" name="Fußzeilenplatzhalter 2">
            <a:extLst>
              <a:ext uri="{FF2B5EF4-FFF2-40B4-BE49-F238E27FC236}">
                <a16:creationId xmlns:a16="http://schemas.microsoft.com/office/drawing/2014/main" id="{34DCAC12-0C65-A2C6-B694-6E1F2BC4B78F}"/>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7" name="Foliennummernplatzhalter 3">
            <a:extLst>
              <a:ext uri="{FF2B5EF4-FFF2-40B4-BE49-F238E27FC236}">
                <a16:creationId xmlns:a16="http://schemas.microsoft.com/office/drawing/2014/main" id="{7BF97F4A-CDEA-D969-2C3F-45586C354443}"/>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12</a:t>
            </a:fld>
            <a:endParaRPr lang="de-DE" sz="1000"/>
          </a:p>
        </p:txBody>
      </p:sp>
    </p:spTree>
    <p:extLst>
      <p:ext uri="{BB962C8B-B14F-4D97-AF65-F5344CB8AC3E}">
        <p14:creationId xmlns:p14="http://schemas.microsoft.com/office/powerpoint/2010/main" val="13992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platzhalter 6">
            <a:extLst>
              <a:ext uri="{FF2B5EF4-FFF2-40B4-BE49-F238E27FC236}">
                <a16:creationId xmlns:a16="http://schemas.microsoft.com/office/drawing/2014/main" id="{E8B60CBB-9961-B217-A0E5-26EC67906D5F}"/>
              </a:ext>
            </a:extLst>
          </p:cNvPr>
          <p:cNvSpPr txBox="1">
            <a:spLocks/>
          </p:cNvSpPr>
          <p:nvPr/>
        </p:nvSpPr>
        <p:spPr>
          <a:xfrm>
            <a:off x="1174018" y="858586"/>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vi-VN" sz="2800"/>
              <a:t>The </a:t>
            </a:r>
            <a:r>
              <a:rPr lang="de-DE" sz="2800"/>
              <a:t>best model</a:t>
            </a:r>
          </a:p>
        </p:txBody>
      </p:sp>
      <p:pic>
        <p:nvPicPr>
          <p:cNvPr id="11" name="Graphic 10" descr="Bar chart outline">
            <a:extLst>
              <a:ext uri="{FF2B5EF4-FFF2-40B4-BE49-F238E27FC236}">
                <a16:creationId xmlns:a16="http://schemas.microsoft.com/office/drawing/2014/main" id="{AAD7747B-D027-BDEA-996B-1FF77FD6AE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670" y="917907"/>
            <a:ext cx="365760" cy="365760"/>
          </a:xfrm>
          <a:prstGeom prst="rect">
            <a:avLst/>
          </a:prstGeom>
        </p:spPr>
      </p:pic>
      <p:graphicFrame>
        <p:nvGraphicFramePr>
          <p:cNvPr id="2" name="Table 40">
            <a:extLst>
              <a:ext uri="{FF2B5EF4-FFF2-40B4-BE49-F238E27FC236}">
                <a16:creationId xmlns:a16="http://schemas.microsoft.com/office/drawing/2014/main" id="{60297DDE-F6F6-54E5-914F-CC781BF23D40}"/>
              </a:ext>
            </a:extLst>
          </p:cNvPr>
          <p:cNvGraphicFramePr>
            <a:graphicFrameLocks noGrp="1"/>
          </p:cNvGraphicFramePr>
          <p:nvPr>
            <p:extLst>
              <p:ext uri="{D42A27DB-BD31-4B8C-83A1-F6EECF244321}">
                <p14:modId xmlns:p14="http://schemas.microsoft.com/office/powerpoint/2010/main" val="2423283624"/>
              </p:ext>
            </p:extLst>
          </p:nvPr>
        </p:nvGraphicFramePr>
        <p:xfrm>
          <a:off x="312244" y="1411458"/>
          <a:ext cx="8415496" cy="810420"/>
        </p:xfrm>
        <a:graphic>
          <a:graphicData uri="http://schemas.openxmlformats.org/drawingml/2006/table">
            <a:tbl>
              <a:tblPr firstRow="1" bandRow="1">
                <a:tableStyleId>{5C22544A-7EE6-4342-B048-85BDC9FD1C3A}</a:tableStyleId>
              </a:tblPr>
              <a:tblGrid>
                <a:gridCol w="260962">
                  <a:extLst>
                    <a:ext uri="{9D8B030D-6E8A-4147-A177-3AD203B41FA5}">
                      <a16:colId xmlns:a16="http://schemas.microsoft.com/office/drawing/2014/main" val="3612611600"/>
                    </a:ext>
                  </a:extLst>
                </a:gridCol>
                <a:gridCol w="636051">
                  <a:extLst>
                    <a:ext uri="{9D8B030D-6E8A-4147-A177-3AD203B41FA5}">
                      <a16:colId xmlns:a16="http://schemas.microsoft.com/office/drawing/2014/main" val="1276951667"/>
                    </a:ext>
                  </a:extLst>
                </a:gridCol>
                <a:gridCol w="636051">
                  <a:extLst>
                    <a:ext uri="{9D8B030D-6E8A-4147-A177-3AD203B41FA5}">
                      <a16:colId xmlns:a16="http://schemas.microsoft.com/office/drawing/2014/main" val="1022939719"/>
                    </a:ext>
                  </a:extLst>
                </a:gridCol>
                <a:gridCol w="636051">
                  <a:extLst>
                    <a:ext uri="{9D8B030D-6E8A-4147-A177-3AD203B41FA5}">
                      <a16:colId xmlns:a16="http://schemas.microsoft.com/office/drawing/2014/main" val="1542177122"/>
                    </a:ext>
                  </a:extLst>
                </a:gridCol>
                <a:gridCol w="636051">
                  <a:extLst>
                    <a:ext uri="{9D8B030D-6E8A-4147-A177-3AD203B41FA5}">
                      <a16:colId xmlns:a16="http://schemas.microsoft.com/office/drawing/2014/main" val="2172258810"/>
                    </a:ext>
                  </a:extLst>
                </a:gridCol>
                <a:gridCol w="561033">
                  <a:extLst>
                    <a:ext uri="{9D8B030D-6E8A-4147-A177-3AD203B41FA5}">
                      <a16:colId xmlns:a16="http://schemas.microsoft.com/office/drawing/2014/main" val="1446325038"/>
                    </a:ext>
                  </a:extLst>
                </a:gridCol>
                <a:gridCol w="561033">
                  <a:extLst>
                    <a:ext uri="{9D8B030D-6E8A-4147-A177-3AD203B41FA5}">
                      <a16:colId xmlns:a16="http://schemas.microsoft.com/office/drawing/2014/main" val="3895445060"/>
                    </a:ext>
                  </a:extLst>
                </a:gridCol>
                <a:gridCol w="561033">
                  <a:extLst>
                    <a:ext uri="{9D8B030D-6E8A-4147-A177-3AD203B41FA5}">
                      <a16:colId xmlns:a16="http://schemas.microsoft.com/office/drawing/2014/main" val="2975913228"/>
                    </a:ext>
                  </a:extLst>
                </a:gridCol>
                <a:gridCol w="561033">
                  <a:extLst>
                    <a:ext uri="{9D8B030D-6E8A-4147-A177-3AD203B41FA5}">
                      <a16:colId xmlns:a16="http://schemas.microsoft.com/office/drawing/2014/main" val="2680531357"/>
                    </a:ext>
                  </a:extLst>
                </a:gridCol>
                <a:gridCol w="561033">
                  <a:extLst>
                    <a:ext uri="{9D8B030D-6E8A-4147-A177-3AD203B41FA5}">
                      <a16:colId xmlns:a16="http://schemas.microsoft.com/office/drawing/2014/main" val="134795245"/>
                    </a:ext>
                  </a:extLst>
                </a:gridCol>
                <a:gridCol w="561033">
                  <a:extLst>
                    <a:ext uri="{9D8B030D-6E8A-4147-A177-3AD203B41FA5}">
                      <a16:colId xmlns:a16="http://schemas.microsoft.com/office/drawing/2014/main" val="989976688"/>
                    </a:ext>
                  </a:extLst>
                </a:gridCol>
                <a:gridCol w="561033">
                  <a:extLst>
                    <a:ext uri="{9D8B030D-6E8A-4147-A177-3AD203B41FA5}">
                      <a16:colId xmlns:a16="http://schemas.microsoft.com/office/drawing/2014/main" val="3972318935"/>
                    </a:ext>
                  </a:extLst>
                </a:gridCol>
                <a:gridCol w="561033">
                  <a:extLst>
                    <a:ext uri="{9D8B030D-6E8A-4147-A177-3AD203B41FA5}">
                      <a16:colId xmlns:a16="http://schemas.microsoft.com/office/drawing/2014/main" val="594230709"/>
                    </a:ext>
                  </a:extLst>
                </a:gridCol>
                <a:gridCol w="561033">
                  <a:extLst>
                    <a:ext uri="{9D8B030D-6E8A-4147-A177-3AD203B41FA5}">
                      <a16:colId xmlns:a16="http://schemas.microsoft.com/office/drawing/2014/main" val="1256761573"/>
                    </a:ext>
                  </a:extLst>
                </a:gridCol>
                <a:gridCol w="561033">
                  <a:extLst>
                    <a:ext uri="{9D8B030D-6E8A-4147-A177-3AD203B41FA5}">
                      <a16:colId xmlns:a16="http://schemas.microsoft.com/office/drawing/2014/main" val="2111340240"/>
                    </a:ext>
                  </a:extLst>
                </a:gridCol>
              </a:tblGrid>
              <a:tr h="249378">
                <a:tc rowSpan="2">
                  <a:txBody>
                    <a:bodyPr/>
                    <a:lstStyle/>
                    <a:p>
                      <a:pPr algn="ctr"/>
                      <a:r>
                        <a:rPr lang="vi-VN" sz="700" b="1">
                          <a:solidFill>
                            <a:schemeClr val="tx1"/>
                          </a:solidFill>
                        </a:rPr>
                        <a:t>No.</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Imputation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Feature Selection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Balancing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Scaling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Model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Recall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F2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AUC</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b="1">
                          <a:solidFill>
                            <a:schemeClr val="tx1"/>
                          </a:solidFill>
                        </a:rPr>
                        <a:t>Confusion Matrix</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vi-VN" sz="700" b="1">
                          <a:solidFill>
                            <a:schemeClr val="tx1"/>
                          </a:solidFill>
                        </a:rPr>
                        <a:t>Total cost</a:t>
                      </a:r>
                    </a:p>
                    <a:p>
                      <a:pPr algn="ctr"/>
                      <a:r>
                        <a:rPr lang="vi-VN" sz="800" b="1">
                          <a:solidFill>
                            <a:schemeClr val="tx1"/>
                          </a:solidFill>
                        </a:rPr>
                        <a:t>(€)</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Ranking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27790454"/>
                  </a:ext>
                </a:extLst>
              </a:tr>
              <a:tr h="307641">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b="1">
                          <a:solidFill>
                            <a:schemeClr val="tx1"/>
                          </a:solidFill>
                        </a:rPr>
                        <a:t>TN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FP </a:t>
                      </a:r>
                    </a:p>
                    <a:p>
                      <a:pPr algn="ctr"/>
                      <a:r>
                        <a:rPr lang="vi-VN" sz="700" b="1">
                          <a:solidFill>
                            <a:schemeClr val="tx1"/>
                          </a:solidFill>
                        </a:rPr>
                        <a:t>(Type 1)</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FN</a:t>
                      </a:r>
                    </a:p>
                    <a:p>
                      <a:pPr algn="ctr"/>
                      <a:r>
                        <a:rPr lang="vi-VN" sz="700" b="1">
                          <a:solidFill>
                            <a:schemeClr val="tx1"/>
                          </a:solidFill>
                        </a:rPr>
                        <a:t>(Type 2)</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TP</a:t>
                      </a: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vMerge="1">
                  <a:txBody>
                    <a:bodyPr/>
                    <a:lstStyle/>
                    <a:p>
                      <a:pPr algn="ct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vMerge="1">
                  <a:txBody>
                    <a:bodyPr/>
                    <a:lstStyle/>
                    <a:p>
                      <a:pPr algn="ct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789007664"/>
                  </a:ext>
                </a:extLst>
              </a:tr>
              <a:tr h="253401">
                <a:tc>
                  <a:txBody>
                    <a:bodyPr/>
                    <a:lstStyle/>
                    <a:p>
                      <a:pPr marL="0" algn="ctr" defTabSz="685800" rtl="0" eaLnBrk="1" fontAlgn="b" latinLnBrk="0" hangingPunct="1"/>
                      <a:r>
                        <a:rPr lang="vi-VN" sz="800" b="0" i="0" u="none" strike="noStrike" kern="1200">
                          <a:solidFill>
                            <a:srgbClr val="000000"/>
                          </a:solidFill>
                          <a:effectLst/>
                          <a:latin typeface="Calibri" panose="020F0502020204030204" pitchFamily="34" charset="0"/>
                          <a:ea typeface="+mn-ea"/>
                          <a:cs typeface="+mn-cs"/>
                        </a:rPr>
                        <a:t>1</a:t>
                      </a:r>
                      <a:endParaRPr lang="en-US" sz="8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err="1">
                          <a:solidFill>
                            <a:srgbClr val="000000"/>
                          </a:solidFill>
                          <a:effectLst/>
                          <a:latin typeface="Calibri" panose="020F0502020204030204" pitchFamily="34" charset="0"/>
                        </a:rPr>
                        <a:t>kNN</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8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37,</a:t>
                      </a:r>
                      <a:r>
                        <a:rPr lang="en-US" sz="800" b="0" i="0" u="none" strike="noStrike">
                          <a:solidFill>
                            <a:srgbClr val="000000"/>
                          </a:solidFill>
                          <a:effectLst/>
                          <a:latin typeface="Calibri" panose="020F0502020204030204" pitchFamily="34" charset="0"/>
                        </a:rPr>
                        <a:t>500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800" b="0" i="0" u="none" strike="noStrike">
                          <a:solidFill>
                            <a:srgbClr val="000000"/>
                          </a:solidFill>
                          <a:effectLst/>
                          <a:latin typeface="Calibri" panose="020F0502020204030204" pitchFamily="34" charset="0"/>
                        </a:rPr>
                        <a:t>1</a:t>
                      </a:r>
                      <a:endParaRPr lang="en-US" sz="8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6664516"/>
                  </a:ext>
                </a:extLst>
              </a:tr>
            </a:tbl>
          </a:graphicData>
        </a:graphic>
      </p:graphicFrame>
      <p:sp>
        <p:nvSpPr>
          <p:cNvPr id="7" name="Datumsplatzhalter 1">
            <a:extLst>
              <a:ext uri="{FF2B5EF4-FFF2-40B4-BE49-F238E27FC236}">
                <a16:creationId xmlns:a16="http://schemas.microsoft.com/office/drawing/2014/main" id="{81E81153-1602-22D1-191D-0525EC4B6F36}"/>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8" name="Fußzeilenplatzhalter 2">
            <a:extLst>
              <a:ext uri="{FF2B5EF4-FFF2-40B4-BE49-F238E27FC236}">
                <a16:creationId xmlns:a16="http://schemas.microsoft.com/office/drawing/2014/main" id="{0BA26D63-471B-FADD-3C46-EA66CCA70E0B}"/>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10" name="Foliennummernplatzhalter 3">
            <a:extLst>
              <a:ext uri="{FF2B5EF4-FFF2-40B4-BE49-F238E27FC236}">
                <a16:creationId xmlns:a16="http://schemas.microsoft.com/office/drawing/2014/main" id="{E30F2390-274B-A4F1-D658-83AF347A1DD6}"/>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13</a:t>
            </a:fld>
            <a:endParaRPr lang="de-DE" sz="1000"/>
          </a:p>
        </p:txBody>
      </p:sp>
      <p:graphicFrame>
        <p:nvGraphicFramePr>
          <p:cNvPr id="3" name="Google Shape;540;p52">
            <a:extLst>
              <a:ext uri="{FF2B5EF4-FFF2-40B4-BE49-F238E27FC236}">
                <a16:creationId xmlns:a16="http://schemas.microsoft.com/office/drawing/2014/main" id="{08B01569-7617-67A6-EC1C-551CE38A4C5A}"/>
              </a:ext>
            </a:extLst>
          </p:cNvPr>
          <p:cNvGraphicFramePr/>
          <p:nvPr>
            <p:extLst>
              <p:ext uri="{D42A27DB-BD31-4B8C-83A1-F6EECF244321}">
                <p14:modId xmlns:p14="http://schemas.microsoft.com/office/powerpoint/2010/main" val="3988956233"/>
              </p:ext>
            </p:extLst>
          </p:nvPr>
        </p:nvGraphicFramePr>
        <p:xfrm>
          <a:off x="4572000" y="2614440"/>
          <a:ext cx="3992189" cy="1848428"/>
        </p:xfrm>
        <a:graphic>
          <a:graphicData uri="http://schemas.openxmlformats.org/drawingml/2006/table">
            <a:tbl>
              <a:tblPr>
                <a:tableStyleId>{2D5ABB26-0587-4C30-8999-92F81FD0307C}</a:tableStyleId>
              </a:tblPr>
              <a:tblGrid>
                <a:gridCol w="613782">
                  <a:extLst>
                    <a:ext uri="{9D8B030D-6E8A-4147-A177-3AD203B41FA5}">
                      <a16:colId xmlns:a16="http://schemas.microsoft.com/office/drawing/2014/main" val="20000"/>
                    </a:ext>
                  </a:extLst>
                </a:gridCol>
                <a:gridCol w="1648736">
                  <a:extLst>
                    <a:ext uri="{9D8B030D-6E8A-4147-A177-3AD203B41FA5}">
                      <a16:colId xmlns:a16="http://schemas.microsoft.com/office/drawing/2014/main" val="20001"/>
                    </a:ext>
                  </a:extLst>
                </a:gridCol>
                <a:gridCol w="1729671">
                  <a:extLst>
                    <a:ext uri="{9D8B030D-6E8A-4147-A177-3AD203B41FA5}">
                      <a16:colId xmlns:a16="http://schemas.microsoft.com/office/drawing/2014/main" val="20002"/>
                    </a:ext>
                  </a:extLst>
                </a:gridCol>
              </a:tblGrid>
              <a:tr h="496822">
                <a:tc>
                  <a:txBody>
                    <a:bodyPr/>
                    <a:lstStyle/>
                    <a:p>
                      <a:pPr marL="0" lvl="0" indent="0" algn="ctr" rtl="0">
                        <a:spcBef>
                          <a:spcPts val="0"/>
                        </a:spcBef>
                        <a:spcAft>
                          <a:spcPts val="0"/>
                        </a:spcAft>
                        <a:buNone/>
                      </a:pPr>
                      <a:endParaRPr sz="800">
                        <a:latin typeface="HTWBerlin" panose="02000000000000000000"/>
                        <a:ea typeface="Calibri"/>
                        <a:cs typeface="Calibri"/>
                        <a:sym typeface="Calibri"/>
                      </a:endParaRPr>
                    </a:p>
                  </a:txBody>
                  <a:tcPr marL="44045" marR="44045" marT="44045" marB="44045" anchor="ctr"/>
                </a:tc>
                <a:tc>
                  <a:txBody>
                    <a:bodyPr/>
                    <a:lstStyle/>
                    <a:p>
                      <a:pPr marL="0" lvl="0" indent="0" algn="ctr" rtl="0">
                        <a:spcBef>
                          <a:spcPts val="0"/>
                        </a:spcBef>
                        <a:spcAft>
                          <a:spcPts val="0"/>
                        </a:spcAft>
                        <a:buNone/>
                      </a:pPr>
                      <a:r>
                        <a:rPr lang="de" sz="800" b="1">
                          <a:latin typeface="HTWBerlin" panose="02000000000000000000"/>
                          <a:sym typeface="Calibri"/>
                        </a:rPr>
                        <a:t>Positive Prediction</a:t>
                      </a:r>
                      <a:endParaRPr sz="800" b="1">
                        <a:latin typeface="HTWBerlin" panose="02000000000000000000"/>
                        <a:sym typeface="Calibri"/>
                      </a:endParaRPr>
                    </a:p>
                    <a:p>
                      <a:pPr marL="0" lvl="0" indent="0" algn="ctr" rtl="0">
                        <a:spcBef>
                          <a:spcPts val="0"/>
                        </a:spcBef>
                        <a:spcAft>
                          <a:spcPts val="0"/>
                        </a:spcAft>
                        <a:buNone/>
                      </a:pPr>
                      <a:r>
                        <a:rPr lang="de" sz="800">
                          <a:latin typeface="HTWBerlin" panose="02000000000000000000"/>
                          <a:sym typeface="Calibri"/>
                        </a:rPr>
                        <a:t>1 / Faulty</a:t>
                      </a:r>
                      <a:endParaRPr sz="800">
                        <a:latin typeface="HTWBerlin" panose="02000000000000000000"/>
                        <a:ea typeface="Calibri"/>
                        <a:cs typeface="Calibri"/>
                        <a:sym typeface="Calibri"/>
                      </a:endParaRPr>
                    </a:p>
                  </a:txBody>
                  <a:tcPr marL="44045" marR="44045" marT="44045" marB="44045" anchor="ctr"/>
                </a:tc>
                <a:tc>
                  <a:txBody>
                    <a:bodyPr/>
                    <a:lstStyle/>
                    <a:p>
                      <a:pPr marL="0" lvl="0" indent="0" algn="ctr" rtl="0">
                        <a:spcBef>
                          <a:spcPts val="0"/>
                        </a:spcBef>
                        <a:spcAft>
                          <a:spcPts val="0"/>
                        </a:spcAft>
                        <a:buNone/>
                      </a:pPr>
                      <a:r>
                        <a:rPr lang="de" sz="800" b="1">
                          <a:latin typeface="HTWBerlin" panose="02000000000000000000"/>
                          <a:sym typeface="Calibri"/>
                        </a:rPr>
                        <a:t>Negative Prediction</a:t>
                      </a:r>
                      <a:endParaRPr lang="en-US" sz="800" b="1">
                        <a:latin typeface="HTWBerlin" panose="02000000000000000000"/>
                        <a:sym typeface="Calibri"/>
                      </a:endParaRPr>
                    </a:p>
                    <a:p>
                      <a:pPr marL="0" lvl="0" indent="0" algn="ctr" rtl="0">
                        <a:spcBef>
                          <a:spcPts val="0"/>
                        </a:spcBef>
                        <a:spcAft>
                          <a:spcPts val="0"/>
                        </a:spcAft>
                        <a:buNone/>
                      </a:pPr>
                      <a:r>
                        <a:rPr lang="en-US" sz="800">
                          <a:latin typeface="HTWBerlin" panose="02000000000000000000"/>
                          <a:sym typeface="Calibri"/>
                        </a:rPr>
                        <a:t>-1 / good</a:t>
                      </a:r>
                      <a:endParaRPr lang="en-US" sz="800">
                        <a:latin typeface="HTWBerlin" panose="02000000000000000000"/>
                        <a:ea typeface="Calibri"/>
                        <a:cs typeface="Calibri"/>
                        <a:sym typeface="Calibri"/>
                      </a:endParaRPr>
                    </a:p>
                  </a:txBody>
                  <a:tcPr marL="44045" marR="44045" marT="44045" marB="44045" anchor="ctr"/>
                </a:tc>
                <a:extLst>
                  <a:ext uri="{0D108BD9-81ED-4DB2-BD59-A6C34878D82A}">
                    <a16:rowId xmlns:a16="http://schemas.microsoft.com/office/drawing/2014/main" val="10000"/>
                  </a:ext>
                </a:extLst>
              </a:tr>
              <a:tr h="675803">
                <a:tc>
                  <a:txBody>
                    <a:bodyPr/>
                    <a:lstStyle/>
                    <a:p>
                      <a:pPr marL="0" marR="0" lvl="0" indent="0" algn="ctr" rtl="0">
                        <a:lnSpc>
                          <a:spcPct val="100000"/>
                        </a:lnSpc>
                        <a:spcBef>
                          <a:spcPts val="0"/>
                        </a:spcBef>
                        <a:spcAft>
                          <a:spcPts val="0"/>
                        </a:spcAft>
                        <a:buNone/>
                      </a:pPr>
                      <a:r>
                        <a:rPr lang="de" sz="800" b="1">
                          <a:latin typeface="HTWBerlin" panose="02000000000000000000"/>
                          <a:sym typeface="Calibri"/>
                        </a:rPr>
                        <a:t>Positive Class</a:t>
                      </a:r>
                      <a:endParaRPr sz="800" b="1">
                        <a:latin typeface="HTWBerlin" panose="02000000000000000000"/>
                        <a:sym typeface="Calibri"/>
                      </a:endParaRPr>
                    </a:p>
                    <a:p>
                      <a:pPr marL="0" marR="0" lvl="0" indent="0" algn="ctr" rtl="0">
                        <a:lnSpc>
                          <a:spcPct val="100000"/>
                        </a:lnSpc>
                        <a:spcBef>
                          <a:spcPts val="0"/>
                        </a:spcBef>
                        <a:spcAft>
                          <a:spcPts val="0"/>
                        </a:spcAft>
                        <a:buNone/>
                      </a:pPr>
                      <a:r>
                        <a:rPr lang="de-DE" sz="800">
                          <a:latin typeface="HTWBerlin" panose="02000000000000000000"/>
                          <a:sym typeface="Calibri"/>
                        </a:rPr>
                        <a:t>1</a:t>
                      </a:r>
                      <a:r>
                        <a:rPr lang="de" sz="800">
                          <a:latin typeface="HTWBerlin" panose="02000000000000000000"/>
                          <a:sym typeface="Calibri"/>
                        </a:rPr>
                        <a:t> / Faulty</a:t>
                      </a:r>
                      <a:endParaRPr sz="800">
                        <a:latin typeface="HTWBerlin" panose="02000000000000000000"/>
                        <a:ea typeface="Calibri"/>
                        <a:cs typeface="Calibri"/>
                        <a:sym typeface="Calibri"/>
                      </a:endParaRPr>
                    </a:p>
                  </a:txBody>
                  <a:tcPr marL="44045" marR="44045" marT="44045" marB="44045" anchor="ctr"/>
                </a:tc>
                <a:tc>
                  <a:txBody>
                    <a:bodyPr/>
                    <a:lstStyle/>
                    <a:p>
                      <a:pPr marL="0" lvl="0" indent="0" algn="ctr" rtl="0">
                        <a:spcBef>
                          <a:spcPts val="0"/>
                        </a:spcBef>
                        <a:spcAft>
                          <a:spcPts val="0"/>
                        </a:spcAft>
                        <a:buNone/>
                      </a:pPr>
                      <a:r>
                        <a:rPr lang="en-US" sz="800" b="1">
                          <a:solidFill>
                            <a:schemeClr val="tx1"/>
                          </a:solidFill>
                          <a:latin typeface="HTWBerlin" panose="02000000000000000000"/>
                          <a:sym typeface="Calibri"/>
                        </a:rPr>
                        <a:t>True Positive (TP)</a:t>
                      </a:r>
                    </a:p>
                    <a:p>
                      <a:pPr marL="0" marR="0" lvl="0" indent="0" algn="ctr" rtl="0">
                        <a:lnSpc>
                          <a:spcPct val="100000"/>
                        </a:lnSpc>
                        <a:spcBef>
                          <a:spcPts val="0"/>
                        </a:spcBef>
                        <a:spcAft>
                          <a:spcPts val="0"/>
                        </a:spcAft>
                        <a:buNone/>
                      </a:pPr>
                      <a:r>
                        <a:rPr lang="vi-VN" sz="1050" b="1">
                          <a:solidFill>
                            <a:schemeClr val="tx1"/>
                          </a:solidFill>
                          <a:latin typeface="HTWBerlin" panose="02000000000000000000"/>
                          <a:sym typeface="Calibri"/>
                        </a:rPr>
                        <a:t>17</a:t>
                      </a:r>
                      <a:endParaRPr lang="vi-VN" sz="1050" b="1">
                        <a:solidFill>
                          <a:schemeClr val="tx1"/>
                        </a:solidFill>
                        <a:latin typeface="HTWBerlin" panose="02000000000000000000"/>
                        <a:cs typeface="Calibri"/>
                        <a:sym typeface="Calibri"/>
                      </a:endParaRPr>
                    </a:p>
                  </a:txBody>
                  <a:tcPr marL="44045" marR="44045" marT="44045" marB="44045" anchor="ctr">
                    <a:solidFill>
                      <a:srgbClr val="A9D18E"/>
                    </a:solidFill>
                  </a:tcPr>
                </a:tc>
                <a:tc>
                  <a:txBody>
                    <a:bodyPr/>
                    <a:lstStyle/>
                    <a:p>
                      <a:pPr marL="0" lvl="0" indent="0" algn="ctr" rtl="0">
                        <a:spcBef>
                          <a:spcPts val="0"/>
                        </a:spcBef>
                        <a:spcAft>
                          <a:spcPts val="0"/>
                        </a:spcAft>
                        <a:buNone/>
                      </a:pPr>
                      <a:r>
                        <a:rPr lang="de" sz="800" b="1">
                          <a:solidFill>
                            <a:schemeClr val="tx1"/>
                          </a:solidFill>
                          <a:latin typeface="HTWBerlin" panose="02000000000000000000"/>
                          <a:sym typeface="Calibri"/>
                        </a:rPr>
                        <a:t>False Negative (FN)</a:t>
                      </a:r>
                      <a:endParaRPr sz="800" b="1">
                        <a:solidFill>
                          <a:schemeClr val="tx1"/>
                        </a:solidFill>
                        <a:latin typeface="HTWBerlin" panose="02000000000000000000"/>
                        <a:sym typeface="Calibri"/>
                      </a:endParaRPr>
                    </a:p>
                    <a:p>
                      <a:pPr marL="0" marR="0" lvl="0" indent="0" algn="ctr" defTabSz="685800" rtl="0" eaLnBrk="1" latinLnBrk="0" hangingPunct="1">
                        <a:lnSpc>
                          <a:spcPct val="100000"/>
                        </a:lnSpc>
                        <a:spcBef>
                          <a:spcPts val="0"/>
                        </a:spcBef>
                        <a:spcAft>
                          <a:spcPts val="0"/>
                        </a:spcAft>
                        <a:buNone/>
                      </a:pPr>
                      <a:r>
                        <a:rPr lang="vi-VN" sz="1050" b="1" kern="1200">
                          <a:solidFill>
                            <a:schemeClr val="tx1"/>
                          </a:solidFill>
                          <a:latin typeface="HTWBerlin" panose="02000000000000000000"/>
                          <a:ea typeface="+mn-ea"/>
                          <a:cs typeface="+mn-cs"/>
                          <a:sym typeface="Calibri"/>
                        </a:rPr>
                        <a:t>4</a:t>
                      </a:r>
                      <a:endParaRPr sz="1050" b="1" kern="1200">
                        <a:solidFill>
                          <a:schemeClr val="tx1"/>
                        </a:solidFill>
                        <a:latin typeface="HTWBerlin" panose="02000000000000000000"/>
                        <a:ea typeface="+mn-ea"/>
                        <a:cs typeface="+mn-cs"/>
                        <a:sym typeface="Calibri"/>
                      </a:endParaRPr>
                    </a:p>
                  </a:txBody>
                  <a:tcPr marL="44045" marR="44045" marT="44045" marB="44045" anchor="ctr">
                    <a:solidFill>
                      <a:srgbClr val="EF9891"/>
                    </a:solidFill>
                  </a:tcPr>
                </a:tc>
                <a:extLst>
                  <a:ext uri="{0D108BD9-81ED-4DB2-BD59-A6C34878D82A}">
                    <a16:rowId xmlns:a16="http://schemas.microsoft.com/office/drawing/2014/main" val="10001"/>
                  </a:ext>
                </a:extLst>
              </a:tr>
              <a:tr h="675803">
                <a:tc>
                  <a:txBody>
                    <a:bodyPr/>
                    <a:lstStyle/>
                    <a:p>
                      <a:pPr marL="0" marR="0" lvl="0" indent="0" algn="ctr" rtl="0">
                        <a:lnSpc>
                          <a:spcPct val="100000"/>
                        </a:lnSpc>
                        <a:spcBef>
                          <a:spcPts val="0"/>
                        </a:spcBef>
                        <a:spcAft>
                          <a:spcPts val="0"/>
                        </a:spcAft>
                        <a:buNone/>
                      </a:pPr>
                      <a:r>
                        <a:rPr lang="de" sz="800" b="1">
                          <a:latin typeface="HTWBerlin" panose="02000000000000000000"/>
                          <a:sym typeface="Calibri"/>
                        </a:rPr>
                        <a:t>Negative Class</a:t>
                      </a:r>
                      <a:endParaRPr sz="800" b="1">
                        <a:latin typeface="HTWBerlin" panose="02000000000000000000"/>
                        <a:sym typeface="Calibri"/>
                      </a:endParaRPr>
                    </a:p>
                    <a:p>
                      <a:pPr marL="0" marR="0" lvl="0" indent="0" algn="ctr" rtl="0">
                        <a:lnSpc>
                          <a:spcPct val="100000"/>
                        </a:lnSpc>
                        <a:spcBef>
                          <a:spcPts val="0"/>
                        </a:spcBef>
                        <a:spcAft>
                          <a:spcPts val="0"/>
                        </a:spcAft>
                        <a:buNone/>
                      </a:pPr>
                      <a:r>
                        <a:rPr lang="de" sz="800">
                          <a:latin typeface="HTWBerlin" panose="02000000000000000000"/>
                          <a:sym typeface="Calibri"/>
                        </a:rPr>
                        <a:t>-1 /  good</a:t>
                      </a:r>
                      <a:endParaRPr sz="800">
                        <a:latin typeface="HTWBerlin" panose="02000000000000000000"/>
                        <a:ea typeface="Calibri"/>
                        <a:cs typeface="Calibri"/>
                        <a:sym typeface="Calibri"/>
                      </a:endParaRPr>
                    </a:p>
                  </a:txBody>
                  <a:tcPr marL="44045" marR="44045" marT="44045" marB="44045" anchor="ctr"/>
                </a:tc>
                <a:tc>
                  <a:txBody>
                    <a:bodyPr/>
                    <a:lstStyle/>
                    <a:p>
                      <a:pPr marL="0" lvl="0" indent="0" algn="ctr" rtl="0">
                        <a:spcBef>
                          <a:spcPts val="0"/>
                        </a:spcBef>
                        <a:spcAft>
                          <a:spcPts val="0"/>
                        </a:spcAft>
                        <a:buNone/>
                      </a:pPr>
                      <a:r>
                        <a:rPr lang="de" sz="800" b="1">
                          <a:solidFill>
                            <a:schemeClr val="tx1"/>
                          </a:solidFill>
                          <a:latin typeface="HTWBerlin" panose="02000000000000000000"/>
                          <a:sym typeface="Calibri"/>
                        </a:rPr>
                        <a:t>False Positive (FP)</a:t>
                      </a:r>
                      <a:endParaRPr lang="vi-VN" sz="800" b="1">
                        <a:solidFill>
                          <a:schemeClr val="tx1"/>
                        </a:solidFill>
                        <a:latin typeface="HTWBerlin" panose="02000000000000000000"/>
                        <a:sym typeface="Calibri"/>
                      </a:endParaRPr>
                    </a:p>
                    <a:p>
                      <a:pPr marL="0" marR="0" lvl="0" indent="0" algn="ctr" defTabSz="685800" rtl="0" eaLnBrk="1" latinLnBrk="0" hangingPunct="1">
                        <a:lnSpc>
                          <a:spcPct val="100000"/>
                        </a:lnSpc>
                        <a:spcBef>
                          <a:spcPts val="0"/>
                        </a:spcBef>
                        <a:spcAft>
                          <a:spcPts val="0"/>
                        </a:spcAft>
                        <a:buNone/>
                      </a:pPr>
                      <a:r>
                        <a:rPr lang="vi-VN" sz="1050" b="1" kern="1200">
                          <a:solidFill>
                            <a:schemeClr val="tx1"/>
                          </a:solidFill>
                          <a:latin typeface="HTWBerlin" panose="02000000000000000000"/>
                          <a:ea typeface="+mn-ea"/>
                          <a:cs typeface="+mn-cs"/>
                          <a:sym typeface="Calibri"/>
                        </a:rPr>
                        <a:t>105</a:t>
                      </a:r>
                      <a:endParaRPr sz="1050" b="1" kern="1200">
                        <a:solidFill>
                          <a:schemeClr val="tx1"/>
                        </a:solidFill>
                        <a:latin typeface="HTWBerlin" panose="02000000000000000000"/>
                        <a:ea typeface="+mn-ea"/>
                        <a:cs typeface="+mn-cs"/>
                        <a:sym typeface="Calibri"/>
                      </a:endParaRPr>
                    </a:p>
                  </a:txBody>
                  <a:tcPr marL="44045" marR="44045" marT="44045" marB="44045" anchor="ctr">
                    <a:solidFill>
                      <a:srgbClr val="EF9891"/>
                    </a:solidFill>
                  </a:tcPr>
                </a:tc>
                <a:tc>
                  <a:txBody>
                    <a:bodyPr/>
                    <a:lstStyle/>
                    <a:p>
                      <a:pPr marL="0" lvl="0" indent="0" algn="ctr" rtl="0">
                        <a:spcBef>
                          <a:spcPts val="0"/>
                        </a:spcBef>
                        <a:spcAft>
                          <a:spcPts val="0"/>
                        </a:spcAft>
                        <a:buNone/>
                      </a:pPr>
                      <a:r>
                        <a:rPr lang="en-US" sz="800" b="1">
                          <a:solidFill>
                            <a:schemeClr val="tx1"/>
                          </a:solidFill>
                          <a:latin typeface="HTWBerlin" panose="02000000000000000000"/>
                          <a:sym typeface="Calibri"/>
                        </a:rPr>
                        <a:t>True Negative (TN)</a:t>
                      </a:r>
                      <a:endParaRPr lang="vi-VN" sz="800" b="1">
                        <a:solidFill>
                          <a:schemeClr val="tx1"/>
                        </a:solidFill>
                        <a:latin typeface="HTWBerlin" panose="02000000000000000000"/>
                        <a:sym typeface="Calibri"/>
                      </a:endParaRPr>
                    </a:p>
                    <a:p>
                      <a:pPr marL="0" marR="0" lvl="0" indent="0" algn="ctr" defTabSz="685800" rtl="0" eaLnBrk="1" latinLnBrk="0" hangingPunct="1">
                        <a:lnSpc>
                          <a:spcPct val="100000"/>
                        </a:lnSpc>
                        <a:spcBef>
                          <a:spcPts val="0"/>
                        </a:spcBef>
                        <a:spcAft>
                          <a:spcPts val="0"/>
                        </a:spcAft>
                        <a:buNone/>
                      </a:pPr>
                      <a:r>
                        <a:rPr lang="vi-VN" sz="1050" b="1" kern="1200">
                          <a:solidFill>
                            <a:schemeClr val="tx1"/>
                          </a:solidFill>
                          <a:latin typeface="HTWBerlin" panose="02000000000000000000"/>
                          <a:ea typeface="+mn-ea"/>
                          <a:cs typeface="+mn-cs"/>
                          <a:sym typeface="Calibri"/>
                        </a:rPr>
                        <a:t>188</a:t>
                      </a:r>
                      <a:endParaRPr lang="en-US" sz="1050" b="1" kern="1200">
                        <a:solidFill>
                          <a:schemeClr val="tx1"/>
                        </a:solidFill>
                        <a:latin typeface="HTWBerlin" panose="02000000000000000000"/>
                        <a:ea typeface="+mn-ea"/>
                        <a:cs typeface="+mn-cs"/>
                        <a:sym typeface="Calibri"/>
                      </a:endParaRPr>
                    </a:p>
                  </a:txBody>
                  <a:tcPr marL="44045" marR="44045" marT="44045" marB="44045" anchor="ctr">
                    <a:solidFill>
                      <a:srgbClr val="A9D18E"/>
                    </a:solidFill>
                  </a:tcPr>
                </a:tc>
                <a:extLst>
                  <a:ext uri="{0D108BD9-81ED-4DB2-BD59-A6C34878D82A}">
                    <a16:rowId xmlns:a16="http://schemas.microsoft.com/office/drawing/2014/main" val="10002"/>
                  </a:ext>
                </a:extLst>
              </a:tr>
            </a:tbl>
          </a:graphicData>
        </a:graphic>
      </p:graphicFrame>
      <p:pic>
        <p:nvPicPr>
          <p:cNvPr id="5" name="Picture 4">
            <a:extLst>
              <a:ext uri="{FF2B5EF4-FFF2-40B4-BE49-F238E27FC236}">
                <a16:creationId xmlns:a16="http://schemas.microsoft.com/office/drawing/2014/main" id="{329B31F6-CBCC-0F9F-D0B4-BBCFEDE71FA9}"/>
              </a:ext>
            </a:extLst>
          </p:cNvPr>
          <p:cNvPicPr>
            <a:picLocks noChangeAspect="1"/>
          </p:cNvPicPr>
          <p:nvPr/>
        </p:nvPicPr>
        <p:blipFill>
          <a:blip r:embed="rId5"/>
          <a:stretch>
            <a:fillRect/>
          </a:stretch>
        </p:blipFill>
        <p:spPr>
          <a:xfrm>
            <a:off x="776958" y="2566764"/>
            <a:ext cx="2888976" cy="2080661"/>
          </a:xfrm>
          <a:prstGeom prst="rect">
            <a:avLst/>
          </a:prstGeom>
        </p:spPr>
      </p:pic>
      <p:sp>
        <p:nvSpPr>
          <p:cNvPr id="9" name="TextBox 8">
            <a:extLst>
              <a:ext uri="{FF2B5EF4-FFF2-40B4-BE49-F238E27FC236}">
                <a16:creationId xmlns:a16="http://schemas.microsoft.com/office/drawing/2014/main" id="{C4530A21-B817-D972-F0F4-24E905816C00}"/>
              </a:ext>
            </a:extLst>
          </p:cNvPr>
          <p:cNvSpPr txBox="1"/>
          <p:nvPr/>
        </p:nvSpPr>
        <p:spPr>
          <a:xfrm>
            <a:off x="2393795" y="3538654"/>
            <a:ext cx="436338" cy="261610"/>
          </a:xfrm>
          <a:prstGeom prst="rect">
            <a:avLst/>
          </a:prstGeom>
          <a:noFill/>
        </p:spPr>
        <p:txBody>
          <a:bodyPr wrap="none" rtlCol="0">
            <a:spAutoFit/>
          </a:bodyPr>
          <a:lstStyle/>
          <a:p>
            <a:r>
              <a:rPr lang="de-DE" sz="1100" b="1">
                <a:solidFill>
                  <a:srgbClr val="76B900"/>
                </a:solidFill>
              </a:rPr>
              <a:t>0.73</a:t>
            </a:r>
            <a:endParaRPr lang="en-US" sz="1100" b="1">
              <a:solidFill>
                <a:srgbClr val="76B900"/>
              </a:solidFill>
            </a:endParaRPr>
          </a:p>
        </p:txBody>
      </p:sp>
      <p:sp>
        <p:nvSpPr>
          <p:cNvPr id="12" name="Google Shape;541;p52">
            <a:extLst>
              <a:ext uri="{FF2B5EF4-FFF2-40B4-BE49-F238E27FC236}">
                <a16:creationId xmlns:a16="http://schemas.microsoft.com/office/drawing/2014/main" id="{3E749422-CC91-F252-4071-71B53CD1BD72}"/>
              </a:ext>
            </a:extLst>
          </p:cNvPr>
          <p:cNvSpPr txBox="1"/>
          <p:nvPr/>
        </p:nvSpPr>
        <p:spPr>
          <a:xfrm>
            <a:off x="5575608" y="2405448"/>
            <a:ext cx="2631688" cy="369302"/>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de" sz="1200" b="1">
                <a:latin typeface="Calibri"/>
                <a:ea typeface="Calibri"/>
                <a:cs typeface="Calibri"/>
                <a:sym typeface="Calibri"/>
              </a:rPr>
              <a:t>Predicted Class</a:t>
            </a:r>
            <a:endParaRPr sz="1200" b="1">
              <a:latin typeface="Calibri"/>
              <a:ea typeface="Calibri"/>
              <a:cs typeface="Calibri"/>
              <a:sym typeface="Calibri"/>
            </a:endParaRPr>
          </a:p>
        </p:txBody>
      </p:sp>
      <p:sp>
        <p:nvSpPr>
          <p:cNvPr id="13" name="Google Shape;542;p52">
            <a:extLst>
              <a:ext uri="{FF2B5EF4-FFF2-40B4-BE49-F238E27FC236}">
                <a16:creationId xmlns:a16="http://schemas.microsoft.com/office/drawing/2014/main" id="{BF90090D-E37A-6807-EF46-EA85FAF18871}"/>
              </a:ext>
            </a:extLst>
          </p:cNvPr>
          <p:cNvSpPr txBox="1"/>
          <p:nvPr/>
        </p:nvSpPr>
        <p:spPr>
          <a:xfrm rot="16200000">
            <a:off x="3789820" y="3615613"/>
            <a:ext cx="13143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latin typeface="Calibri"/>
                <a:ea typeface="Calibri"/>
                <a:cs typeface="Calibri"/>
                <a:sym typeface="Calibri"/>
              </a:rPr>
              <a:t>Actual Class</a:t>
            </a:r>
            <a:endParaRPr sz="1200" b="1">
              <a:latin typeface="Calibri"/>
              <a:ea typeface="Calibri"/>
              <a:cs typeface="Calibri"/>
              <a:sym typeface="Calibri"/>
            </a:endParaRPr>
          </a:p>
        </p:txBody>
      </p:sp>
    </p:spTree>
    <p:extLst>
      <p:ext uri="{BB962C8B-B14F-4D97-AF65-F5344CB8AC3E}">
        <p14:creationId xmlns:p14="http://schemas.microsoft.com/office/powerpoint/2010/main" val="2207616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40F263DD-BD31-1E41-A60C-B49C2EF79013}"/>
              </a:ext>
            </a:extLst>
          </p:cNvPr>
          <p:cNvSpPr>
            <a:spLocks noGrp="1"/>
          </p:cNvSpPr>
          <p:nvPr>
            <p:ph type="body" sz="quarter" idx="22"/>
          </p:nvPr>
        </p:nvSpPr>
        <p:spPr>
          <a:xfrm>
            <a:off x="560070" y="835313"/>
            <a:ext cx="4210050" cy="720670"/>
          </a:xfrm>
        </p:spPr>
        <p:txBody>
          <a:bodyPr>
            <a:normAutofit/>
          </a:bodyPr>
          <a:lstStyle/>
          <a:p>
            <a:r>
              <a:rPr lang="vi-VN" sz="2800">
                <a:ea typeface="Verdana" panose="020B0604030504040204" pitchFamily="34" charset="0"/>
                <a:cs typeface="Arial" panose="020B0604020202020204" pitchFamily="34" charset="0"/>
              </a:rPr>
              <a:t>CRI</a:t>
            </a:r>
            <a:r>
              <a:rPr lang="de-DE" sz="2800">
                <a:ea typeface="Verdana" panose="020B0604030504040204" pitchFamily="34" charset="0"/>
                <a:cs typeface="Arial" panose="020B0604020202020204" pitchFamily="34" charset="0"/>
              </a:rPr>
              <a:t>SP</a:t>
            </a:r>
            <a:r>
              <a:rPr lang="vi-VN" sz="2800">
                <a:ea typeface="Verdana" panose="020B0604030504040204" pitchFamily="34" charset="0"/>
                <a:cs typeface="Arial" panose="020B0604020202020204" pitchFamily="34" charset="0"/>
              </a:rPr>
              <a:t>-DM Model</a:t>
            </a:r>
            <a:endParaRPr lang="de-DE" sz="2800">
              <a:ea typeface="Verdana" panose="020B0604030504040204" pitchFamily="34" charset="0"/>
              <a:cs typeface="Arial" panose="020B0604020202020204" pitchFamily="34" charset="0"/>
            </a:endParaRPr>
          </a:p>
          <a:p>
            <a:endParaRPr lang="de-DE" sz="2800"/>
          </a:p>
        </p:txBody>
      </p:sp>
      <p:sp>
        <p:nvSpPr>
          <p:cNvPr id="39" name="Arc 38">
            <a:extLst>
              <a:ext uri="{FF2B5EF4-FFF2-40B4-BE49-F238E27FC236}">
                <a16:creationId xmlns:a16="http://schemas.microsoft.com/office/drawing/2014/main" id="{3C8DADF1-F14B-F9EB-2640-C1D2AD9A8F3D}"/>
              </a:ext>
            </a:extLst>
          </p:cNvPr>
          <p:cNvSpPr/>
          <p:nvPr/>
        </p:nvSpPr>
        <p:spPr>
          <a:xfrm rot="7265301" flipH="1">
            <a:off x="2076104" y="1951700"/>
            <a:ext cx="2270143" cy="3360983"/>
          </a:xfrm>
          <a:prstGeom prst="arc">
            <a:avLst>
              <a:gd name="adj1" fmla="val 17458162"/>
              <a:gd name="adj2" fmla="val 2914724"/>
            </a:avLst>
          </a:prstGeom>
          <a:noFill/>
          <a:ln w="12700" cap="flat" cmpd="sng" algn="ctr">
            <a:solidFill>
              <a:sysClr val="windowText" lastClr="000000"/>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HTWBerlin" panose="02000000000000000000"/>
            </a:endParaRPr>
          </a:p>
        </p:txBody>
      </p:sp>
      <p:sp>
        <p:nvSpPr>
          <p:cNvPr id="64" name="Abgerundetes Rechteck 26">
            <a:extLst>
              <a:ext uri="{FF2B5EF4-FFF2-40B4-BE49-F238E27FC236}">
                <a16:creationId xmlns:a16="http://schemas.microsoft.com/office/drawing/2014/main" id="{3031D35A-2832-85B7-0E48-E2600572E436}"/>
              </a:ext>
            </a:extLst>
          </p:cNvPr>
          <p:cNvSpPr/>
          <p:nvPr/>
        </p:nvSpPr>
        <p:spPr>
          <a:xfrm>
            <a:off x="1303647" y="1496135"/>
            <a:ext cx="1505981" cy="463087"/>
          </a:xfrm>
          <a:prstGeom prst="roundRect">
            <a:avLst/>
          </a:prstGeom>
          <a:solidFill>
            <a:srgbClr val="E2F0D9"/>
          </a:solidFill>
          <a:ln w="158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Business</a:t>
            </a:r>
            <a:b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b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Understanding</a:t>
            </a:r>
          </a:p>
        </p:txBody>
      </p:sp>
      <p:sp>
        <p:nvSpPr>
          <p:cNvPr id="65" name="Oval 64">
            <a:extLst>
              <a:ext uri="{FF2B5EF4-FFF2-40B4-BE49-F238E27FC236}">
                <a16:creationId xmlns:a16="http://schemas.microsoft.com/office/drawing/2014/main" id="{B0B1B168-FCFB-0D97-1E02-C0E329DCC581}"/>
              </a:ext>
            </a:extLst>
          </p:cNvPr>
          <p:cNvSpPr/>
          <p:nvPr/>
        </p:nvSpPr>
        <p:spPr>
          <a:xfrm>
            <a:off x="1169893" y="1333806"/>
            <a:ext cx="343991" cy="343992"/>
          </a:xfrm>
          <a:prstGeom prst="ellipse">
            <a:avLst/>
          </a:prstGeom>
          <a:solidFill>
            <a:srgbClr val="76B900"/>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1</a:t>
            </a:r>
          </a:p>
        </p:txBody>
      </p:sp>
      <p:sp>
        <p:nvSpPr>
          <p:cNvPr id="62" name="Abgerundetes Rechteck 26">
            <a:extLst>
              <a:ext uri="{FF2B5EF4-FFF2-40B4-BE49-F238E27FC236}">
                <a16:creationId xmlns:a16="http://schemas.microsoft.com/office/drawing/2014/main" id="{6286FD50-FD67-3076-AFDE-5BD8D79E368C}"/>
              </a:ext>
            </a:extLst>
          </p:cNvPr>
          <p:cNvSpPr/>
          <p:nvPr/>
        </p:nvSpPr>
        <p:spPr>
          <a:xfrm>
            <a:off x="4120557" y="1496135"/>
            <a:ext cx="1505981" cy="463087"/>
          </a:xfrm>
          <a:prstGeom prst="roundRect">
            <a:avLst/>
          </a:prstGeom>
          <a:solidFill>
            <a:srgbClr val="E2F0D9"/>
          </a:solidFill>
          <a:ln w="158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Data</a:t>
            </a:r>
            <a:b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b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Understanding</a:t>
            </a:r>
          </a:p>
        </p:txBody>
      </p:sp>
      <p:sp>
        <p:nvSpPr>
          <p:cNvPr id="60" name="Abgerundetes Rechteck 26">
            <a:extLst>
              <a:ext uri="{FF2B5EF4-FFF2-40B4-BE49-F238E27FC236}">
                <a16:creationId xmlns:a16="http://schemas.microsoft.com/office/drawing/2014/main" id="{8D53046A-E71E-8BEC-A3F8-6D4F023AA2C3}"/>
              </a:ext>
            </a:extLst>
          </p:cNvPr>
          <p:cNvSpPr/>
          <p:nvPr/>
        </p:nvSpPr>
        <p:spPr>
          <a:xfrm>
            <a:off x="6468127" y="1998805"/>
            <a:ext cx="1505981" cy="463087"/>
          </a:xfrm>
          <a:prstGeom prst="roundRect">
            <a:avLst/>
          </a:prstGeom>
          <a:solidFill>
            <a:srgbClr val="E2F0D9"/>
          </a:solidFill>
          <a:ln w="15875" cap="flat" cmpd="sng" algn="ctr">
            <a:solidFill>
              <a:sysClr val="windowText" lastClr="000000"/>
            </a:solidFill>
            <a:prstDash val="solid"/>
          </a:ln>
          <a:effectLst/>
        </p:spPr>
        <p:txBody>
          <a:bodyPr rtlCol="0" anchor="ctr"/>
          <a:lstStyle/>
          <a:p>
            <a:pPr algn="ctr" defTabSz="914400"/>
            <a:r>
              <a:rPr lang="de-DE" sz="1200" kern="0">
                <a:solidFill>
                  <a:prstClr val="black"/>
                </a:solidFill>
                <a:latin typeface="HTWBerlin" panose="02000000000000000000"/>
                <a:cs typeface="Arial" panose="020B0604020202020204" pitchFamily="34" charset="0"/>
              </a:rPr>
              <a:t>Data</a:t>
            </a:r>
            <a:br>
              <a:rPr lang="de-DE" sz="1200" kern="0">
                <a:solidFill>
                  <a:prstClr val="black"/>
                </a:solidFill>
                <a:latin typeface="HTWBerlin" panose="02000000000000000000"/>
                <a:cs typeface="Arial" panose="020B0604020202020204" pitchFamily="34" charset="0"/>
              </a:rPr>
            </a:br>
            <a:r>
              <a:rPr lang="de-DE" sz="1200" kern="0">
                <a:solidFill>
                  <a:prstClr val="black"/>
                </a:solidFill>
                <a:latin typeface="HTWBerlin" panose="02000000000000000000"/>
                <a:cs typeface="Arial" panose="020B0604020202020204" pitchFamily="34" charset="0"/>
              </a:rPr>
              <a:t>Preparation</a:t>
            </a:r>
          </a:p>
        </p:txBody>
      </p:sp>
      <p:sp>
        <p:nvSpPr>
          <p:cNvPr id="58" name="Abgerundetes Rechteck 26">
            <a:extLst>
              <a:ext uri="{FF2B5EF4-FFF2-40B4-BE49-F238E27FC236}">
                <a16:creationId xmlns:a16="http://schemas.microsoft.com/office/drawing/2014/main" id="{A3F51B7B-FDD9-C347-6540-87BF48017D18}"/>
              </a:ext>
            </a:extLst>
          </p:cNvPr>
          <p:cNvSpPr/>
          <p:nvPr/>
        </p:nvSpPr>
        <p:spPr>
          <a:xfrm>
            <a:off x="6468127" y="3155609"/>
            <a:ext cx="1505981" cy="463087"/>
          </a:xfrm>
          <a:prstGeom prst="roundRect">
            <a:avLst/>
          </a:prstGeom>
          <a:solidFill>
            <a:srgbClr val="E2F0D9"/>
          </a:solidFill>
          <a:ln w="158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Modeling</a:t>
            </a:r>
          </a:p>
        </p:txBody>
      </p:sp>
      <p:sp>
        <p:nvSpPr>
          <p:cNvPr id="54" name="Abgerundetes Rechteck 26">
            <a:extLst>
              <a:ext uri="{FF2B5EF4-FFF2-40B4-BE49-F238E27FC236}">
                <a16:creationId xmlns:a16="http://schemas.microsoft.com/office/drawing/2014/main" id="{55D94C5A-2A82-42D8-A31E-ECA4EF5DA135}"/>
              </a:ext>
            </a:extLst>
          </p:cNvPr>
          <p:cNvSpPr/>
          <p:nvPr/>
        </p:nvSpPr>
        <p:spPr>
          <a:xfrm>
            <a:off x="1303647" y="3644548"/>
            <a:ext cx="1505981" cy="463087"/>
          </a:xfrm>
          <a:prstGeom prst="roundRect">
            <a:avLst/>
          </a:prstGeom>
          <a:solidFill>
            <a:schemeClr val="accent6">
              <a:lumMod val="20000"/>
              <a:lumOff val="80000"/>
            </a:schemeClr>
          </a:solidFill>
          <a:ln w="158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Deployment</a:t>
            </a:r>
          </a:p>
        </p:txBody>
      </p:sp>
      <p:cxnSp>
        <p:nvCxnSpPr>
          <p:cNvPr id="47" name="Straight Arrow Connector 46">
            <a:extLst>
              <a:ext uri="{FF2B5EF4-FFF2-40B4-BE49-F238E27FC236}">
                <a16:creationId xmlns:a16="http://schemas.microsoft.com/office/drawing/2014/main" id="{A3FB7411-FA08-E29F-AEF1-4E1B5209C84E}"/>
              </a:ext>
            </a:extLst>
          </p:cNvPr>
          <p:cNvCxnSpPr/>
          <p:nvPr/>
        </p:nvCxnSpPr>
        <p:spPr>
          <a:xfrm>
            <a:off x="3060534" y="1660114"/>
            <a:ext cx="775458" cy="0"/>
          </a:xfrm>
          <a:prstGeom prst="straightConnector1">
            <a:avLst/>
          </a:prstGeom>
          <a:noFill/>
          <a:ln w="12700" cap="flat" cmpd="sng" algn="ctr">
            <a:solidFill>
              <a:sysClr val="windowText" lastClr="000000"/>
            </a:solidFill>
            <a:prstDash val="solid"/>
            <a:tailEnd type="triangle"/>
          </a:ln>
          <a:effectLst/>
        </p:spPr>
      </p:cxnSp>
      <p:cxnSp>
        <p:nvCxnSpPr>
          <p:cNvPr id="48" name="Straight Arrow Connector 47">
            <a:extLst>
              <a:ext uri="{FF2B5EF4-FFF2-40B4-BE49-F238E27FC236}">
                <a16:creationId xmlns:a16="http://schemas.microsoft.com/office/drawing/2014/main" id="{C684C5CB-30EB-EAC0-0B71-FE4EE6A71812}"/>
              </a:ext>
            </a:extLst>
          </p:cNvPr>
          <p:cNvCxnSpPr/>
          <p:nvPr/>
        </p:nvCxnSpPr>
        <p:spPr>
          <a:xfrm>
            <a:off x="3060534" y="1836476"/>
            <a:ext cx="775458" cy="0"/>
          </a:xfrm>
          <a:prstGeom prst="straightConnector1">
            <a:avLst/>
          </a:prstGeom>
          <a:noFill/>
          <a:ln w="12700" cap="flat" cmpd="sng" algn="ctr">
            <a:solidFill>
              <a:sysClr val="windowText" lastClr="000000"/>
            </a:solidFill>
            <a:prstDash val="solid"/>
            <a:headEnd type="triangle"/>
            <a:tailEnd type="none"/>
          </a:ln>
          <a:effectLst/>
        </p:spPr>
      </p:cxnSp>
      <p:sp>
        <p:nvSpPr>
          <p:cNvPr id="49" name="Arc 48">
            <a:extLst>
              <a:ext uri="{FF2B5EF4-FFF2-40B4-BE49-F238E27FC236}">
                <a16:creationId xmlns:a16="http://schemas.microsoft.com/office/drawing/2014/main" id="{EA657962-0AEC-0795-13DB-CE86F469C42D}"/>
              </a:ext>
            </a:extLst>
          </p:cNvPr>
          <p:cNvSpPr/>
          <p:nvPr/>
        </p:nvSpPr>
        <p:spPr>
          <a:xfrm rot="19384931">
            <a:off x="5581066" y="1526320"/>
            <a:ext cx="1640369" cy="1704817"/>
          </a:xfrm>
          <a:prstGeom prst="arc">
            <a:avLst/>
          </a:prstGeom>
          <a:noFill/>
          <a:ln w="12700" cap="flat" cmpd="sng" algn="ctr">
            <a:solidFill>
              <a:sysClr val="windowText" lastClr="000000"/>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HTWBerlin" panose="02000000000000000000"/>
            </a:endParaRPr>
          </a:p>
        </p:txBody>
      </p:sp>
      <p:cxnSp>
        <p:nvCxnSpPr>
          <p:cNvPr id="50" name="Straight Arrow Connector 49">
            <a:extLst>
              <a:ext uri="{FF2B5EF4-FFF2-40B4-BE49-F238E27FC236}">
                <a16:creationId xmlns:a16="http://schemas.microsoft.com/office/drawing/2014/main" id="{AE5A66F2-926F-2646-736C-D506FE70C751}"/>
              </a:ext>
            </a:extLst>
          </p:cNvPr>
          <p:cNvCxnSpPr>
            <a:cxnSpLocks/>
          </p:cNvCxnSpPr>
          <p:nvPr/>
        </p:nvCxnSpPr>
        <p:spPr>
          <a:xfrm flipV="1">
            <a:off x="7067179" y="2501589"/>
            <a:ext cx="0" cy="608516"/>
          </a:xfrm>
          <a:prstGeom prst="straightConnector1">
            <a:avLst/>
          </a:prstGeom>
          <a:noFill/>
          <a:ln w="12700" cap="flat" cmpd="sng" algn="ctr">
            <a:solidFill>
              <a:sysClr val="windowText" lastClr="000000"/>
            </a:solidFill>
            <a:prstDash val="solid"/>
            <a:headEnd type="triangle"/>
            <a:tailEnd type="none"/>
          </a:ln>
          <a:effectLst/>
        </p:spPr>
      </p:cxnSp>
      <p:cxnSp>
        <p:nvCxnSpPr>
          <p:cNvPr id="51" name="Straight Arrow Connector 50">
            <a:extLst>
              <a:ext uri="{FF2B5EF4-FFF2-40B4-BE49-F238E27FC236}">
                <a16:creationId xmlns:a16="http://schemas.microsoft.com/office/drawing/2014/main" id="{BD549EF4-0471-D1FC-2CC3-C0E4E7E63234}"/>
              </a:ext>
            </a:extLst>
          </p:cNvPr>
          <p:cNvCxnSpPr>
            <a:cxnSpLocks/>
          </p:cNvCxnSpPr>
          <p:nvPr/>
        </p:nvCxnSpPr>
        <p:spPr>
          <a:xfrm flipV="1">
            <a:off x="7332025" y="2501589"/>
            <a:ext cx="0" cy="608516"/>
          </a:xfrm>
          <a:prstGeom prst="straightConnector1">
            <a:avLst/>
          </a:prstGeom>
          <a:noFill/>
          <a:ln w="12700" cap="flat" cmpd="sng" algn="ctr">
            <a:solidFill>
              <a:sysClr val="windowText" lastClr="000000"/>
            </a:solidFill>
            <a:prstDash val="solid"/>
            <a:headEnd type="none"/>
            <a:tailEnd type="triangle"/>
          </a:ln>
          <a:effectLst/>
        </p:spPr>
      </p:cxnSp>
      <p:sp>
        <p:nvSpPr>
          <p:cNvPr id="52" name="Arc 51">
            <a:extLst>
              <a:ext uri="{FF2B5EF4-FFF2-40B4-BE49-F238E27FC236}">
                <a16:creationId xmlns:a16="http://schemas.microsoft.com/office/drawing/2014/main" id="{A6116394-3BC7-C920-CC90-8A662C75339D}"/>
              </a:ext>
            </a:extLst>
          </p:cNvPr>
          <p:cNvSpPr/>
          <p:nvPr/>
        </p:nvSpPr>
        <p:spPr>
          <a:xfrm rot="6885575">
            <a:off x="5455909" y="2686943"/>
            <a:ext cx="1110994" cy="1459891"/>
          </a:xfrm>
          <a:prstGeom prst="arc">
            <a:avLst/>
          </a:prstGeom>
          <a:noFill/>
          <a:ln w="12700" cap="flat" cmpd="sng" algn="ctr">
            <a:solidFill>
              <a:sysClr val="windowText" lastClr="000000"/>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latin typeface="HTWBerlin" panose="02000000000000000000"/>
            </a:endParaRPr>
          </a:p>
        </p:txBody>
      </p:sp>
      <p:cxnSp>
        <p:nvCxnSpPr>
          <p:cNvPr id="53" name="Straight Arrow Connector 52">
            <a:extLst>
              <a:ext uri="{FF2B5EF4-FFF2-40B4-BE49-F238E27FC236}">
                <a16:creationId xmlns:a16="http://schemas.microsoft.com/office/drawing/2014/main" id="{250DECDE-0DA2-2E17-5D5F-DE26154F24F3}"/>
              </a:ext>
            </a:extLst>
          </p:cNvPr>
          <p:cNvCxnSpPr/>
          <p:nvPr/>
        </p:nvCxnSpPr>
        <p:spPr>
          <a:xfrm>
            <a:off x="3015559" y="3876092"/>
            <a:ext cx="775458" cy="0"/>
          </a:xfrm>
          <a:prstGeom prst="straightConnector1">
            <a:avLst/>
          </a:prstGeom>
          <a:noFill/>
          <a:ln w="12700" cap="flat" cmpd="sng" algn="ctr">
            <a:solidFill>
              <a:sysClr val="windowText" lastClr="000000"/>
            </a:solidFill>
            <a:prstDash val="solid"/>
            <a:headEnd type="triangle"/>
            <a:tailEnd type="none"/>
          </a:ln>
          <a:effectLst/>
        </p:spPr>
      </p:cxnSp>
      <p:sp>
        <p:nvSpPr>
          <p:cNvPr id="66" name="Abgerundetes Rechteck 26">
            <a:extLst>
              <a:ext uri="{FF2B5EF4-FFF2-40B4-BE49-F238E27FC236}">
                <a16:creationId xmlns:a16="http://schemas.microsoft.com/office/drawing/2014/main" id="{330AAE79-C272-FD64-DDDA-5897DEA689B5}"/>
              </a:ext>
            </a:extLst>
          </p:cNvPr>
          <p:cNvSpPr/>
          <p:nvPr/>
        </p:nvSpPr>
        <p:spPr>
          <a:xfrm>
            <a:off x="4134524" y="3644548"/>
            <a:ext cx="1505981" cy="463087"/>
          </a:xfrm>
          <a:prstGeom prst="roundRect">
            <a:avLst/>
          </a:prstGeom>
          <a:solidFill>
            <a:schemeClr val="accent6">
              <a:lumMod val="20000"/>
              <a:lumOff val="80000"/>
            </a:schemeClr>
          </a:solidFill>
          <a:ln w="158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Evaluation</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68" name="Oval 67">
            <a:extLst>
              <a:ext uri="{FF2B5EF4-FFF2-40B4-BE49-F238E27FC236}">
                <a16:creationId xmlns:a16="http://schemas.microsoft.com/office/drawing/2014/main" id="{E050EA54-1B3D-F16F-8ED4-D2B3C567530B}"/>
              </a:ext>
            </a:extLst>
          </p:cNvPr>
          <p:cNvSpPr/>
          <p:nvPr/>
        </p:nvSpPr>
        <p:spPr>
          <a:xfrm>
            <a:off x="3973925" y="1338323"/>
            <a:ext cx="343991" cy="343992"/>
          </a:xfrm>
          <a:prstGeom prst="ellipse">
            <a:avLst/>
          </a:prstGeom>
          <a:solidFill>
            <a:srgbClr val="76B900"/>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vi-VN" sz="1200" kern="0">
                <a:solidFill>
                  <a:prstClr val="black"/>
                </a:solidFill>
                <a:latin typeface="HTWBerlin" panose="02000000000000000000"/>
                <a:cs typeface="Arial" panose="020B0604020202020204" pitchFamily="34" charset="0"/>
              </a:rPr>
              <a:t>2</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72" name="Oval 71">
            <a:extLst>
              <a:ext uri="{FF2B5EF4-FFF2-40B4-BE49-F238E27FC236}">
                <a16:creationId xmlns:a16="http://schemas.microsoft.com/office/drawing/2014/main" id="{FF52583B-E20C-C340-8066-56CBCDA932E7}"/>
              </a:ext>
            </a:extLst>
          </p:cNvPr>
          <p:cNvSpPr/>
          <p:nvPr/>
        </p:nvSpPr>
        <p:spPr>
          <a:xfrm>
            <a:off x="6296132" y="3010757"/>
            <a:ext cx="343991" cy="343992"/>
          </a:xfrm>
          <a:prstGeom prst="ellipse">
            <a:avLst/>
          </a:prstGeom>
          <a:solidFill>
            <a:srgbClr val="76B900"/>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4</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73" name="Oval 72">
            <a:extLst>
              <a:ext uri="{FF2B5EF4-FFF2-40B4-BE49-F238E27FC236}">
                <a16:creationId xmlns:a16="http://schemas.microsoft.com/office/drawing/2014/main" id="{4D4C9E66-43A9-4C3A-1338-746C5108AB01}"/>
              </a:ext>
            </a:extLst>
          </p:cNvPr>
          <p:cNvSpPr/>
          <p:nvPr/>
        </p:nvSpPr>
        <p:spPr>
          <a:xfrm>
            <a:off x="3962528" y="3472553"/>
            <a:ext cx="343991" cy="343992"/>
          </a:xfrm>
          <a:prstGeom prst="ellipse">
            <a:avLst/>
          </a:prstGeom>
          <a:solidFill>
            <a:srgbClr val="76B900"/>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5</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74" name="Oval 73">
            <a:extLst>
              <a:ext uri="{FF2B5EF4-FFF2-40B4-BE49-F238E27FC236}">
                <a16:creationId xmlns:a16="http://schemas.microsoft.com/office/drawing/2014/main" id="{DAAD8551-15FB-F7C4-4243-C81B1CA024DE}"/>
              </a:ext>
            </a:extLst>
          </p:cNvPr>
          <p:cNvSpPr/>
          <p:nvPr/>
        </p:nvSpPr>
        <p:spPr>
          <a:xfrm>
            <a:off x="1185945" y="3472553"/>
            <a:ext cx="343991" cy="343992"/>
          </a:xfrm>
          <a:prstGeom prst="ellipse">
            <a:avLst/>
          </a:prstGeom>
          <a:solidFill>
            <a:srgbClr val="76B900"/>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6</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2" name="Oval 1">
            <a:extLst>
              <a:ext uri="{FF2B5EF4-FFF2-40B4-BE49-F238E27FC236}">
                <a16:creationId xmlns:a16="http://schemas.microsoft.com/office/drawing/2014/main" id="{C4453072-2E16-D067-AD1F-6CDEC592AAE2}"/>
              </a:ext>
            </a:extLst>
          </p:cNvPr>
          <p:cNvSpPr/>
          <p:nvPr/>
        </p:nvSpPr>
        <p:spPr>
          <a:xfrm>
            <a:off x="6329488" y="1853742"/>
            <a:ext cx="343991" cy="343992"/>
          </a:xfrm>
          <a:prstGeom prst="ellipse">
            <a:avLst/>
          </a:prstGeom>
          <a:solidFill>
            <a:srgbClr val="76B900"/>
          </a:solidFill>
          <a:ln w="25400" cap="flat" cmpd="sng" algn="ctr">
            <a:solidFill>
              <a:schemeClr val="accent6">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3</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10" name="Textplatzhalter 4">
            <a:extLst>
              <a:ext uri="{FF2B5EF4-FFF2-40B4-BE49-F238E27FC236}">
                <a16:creationId xmlns:a16="http://schemas.microsoft.com/office/drawing/2014/main" id="{AB22BE44-B80B-35A7-4DE7-6AD059D63D68}"/>
              </a:ext>
            </a:extLst>
          </p:cNvPr>
          <p:cNvSpPr>
            <a:spLocks noGrp="1"/>
          </p:cNvSpPr>
          <p:nvPr>
            <p:ph type="body" sz="quarter" idx="14"/>
          </p:nvPr>
        </p:nvSpPr>
        <p:spPr>
          <a:xfrm>
            <a:off x="1269016" y="1961750"/>
            <a:ext cx="1598490" cy="714904"/>
          </a:xfrm>
        </p:spPr>
        <p:txBody>
          <a:bodyPr>
            <a:normAutofit/>
          </a:bodyPr>
          <a:lstStyle/>
          <a:p>
            <a:pPr marL="169863" lvl="3" indent="-169863">
              <a:buClr>
                <a:srgbClr val="365209"/>
              </a:buClr>
              <a:buSzPct val="100000"/>
              <a:buFont typeface="Wingdings" panose="05000000000000000000" pitchFamily="2" charset="2"/>
              <a:buChar char="§"/>
            </a:pPr>
            <a:r>
              <a:rPr lang="vi-VN" sz="1100" noProof="1">
                <a:latin typeface="HTWBerlin" panose="02000000000000000000" pitchFamily="2" charset="77"/>
              </a:rPr>
              <a:t>understand business background and objectives of project.</a:t>
            </a:r>
          </a:p>
        </p:txBody>
      </p:sp>
      <p:sp>
        <p:nvSpPr>
          <p:cNvPr id="11" name="Textplatzhalter 4">
            <a:extLst>
              <a:ext uri="{FF2B5EF4-FFF2-40B4-BE49-F238E27FC236}">
                <a16:creationId xmlns:a16="http://schemas.microsoft.com/office/drawing/2014/main" id="{D9CED26E-5F24-0DB8-2A95-25F380128E23}"/>
              </a:ext>
            </a:extLst>
          </p:cNvPr>
          <p:cNvSpPr txBox="1">
            <a:spLocks/>
          </p:cNvSpPr>
          <p:nvPr/>
        </p:nvSpPr>
        <p:spPr>
          <a:xfrm>
            <a:off x="4082419" y="1976570"/>
            <a:ext cx="1598490" cy="630176"/>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1400" b="0"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sz="1350" b="0" i="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lvl="3" indent="-169863">
              <a:buClr>
                <a:srgbClr val="365209"/>
              </a:buClr>
              <a:buSzPct val="100000"/>
              <a:buFont typeface="Wingdings" panose="05000000000000000000" pitchFamily="2" charset="2"/>
              <a:buChar char="§"/>
            </a:pPr>
            <a:r>
              <a:rPr lang="vi-VN" sz="1100" noProof="1">
                <a:latin typeface="HTWBerlin" panose="02000000000000000000" pitchFamily="2" charset="77"/>
              </a:rPr>
              <a:t>check data quality, identify </a:t>
            </a:r>
            <a:r>
              <a:rPr lang="de-DE" sz="1100" noProof="1">
                <a:latin typeface="HTWBerlin" panose="02000000000000000000" pitchFamily="2" charset="77"/>
              </a:rPr>
              <a:t>correlations</a:t>
            </a:r>
            <a:r>
              <a:rPr lang="vi-VN" sz="1100" noProof="1">
                <a:latin typeface="HTWBerlin" panose="02000000000000000000" pitchFamily="2" charset="77"/>
              </a:rPr>
              <a:t> between features.</a:t>
            </a:r>
          </a:p>
        </p:txBody>
      </p:sp>
      <p:sp>
        <p:nvSpPr>
          <p:cNvPr id="12" name="Textplatzhalter 4">
            <a:extLst>
              <a:ext uri="{FF2B5EF4-FFF2-40B4-BE49-F238E27FC236}">
                <a16:creationId xmlns:a16="http://schemas.microsoft.com/office/drawing/2014/main" id="{482A6022-1DC9-8B56-66E9-61AD9BDC9991}"/>
              </a:ext>
            </a:extLst>
          </p:cNvPr>
          <p:cNvSpPr txBox="1">
            <a:spLocks/>
          </p:cNvSpPr>
          <p:nvPr/>
        </p:nvSpPr>
        <p:spPr>
          <a:xfrm>
            <a:off x="7374843" y="2568230"/>
            <a:ext cx="1598485" cy="608516"/>
          </a:xfrm>
          <a:prstGeom prst="rect">
            <a:avLst/>
          </a:prstGeom>
        </p:spPr>
        <p:txBody>
          <a:bodyPr vert="horz" lIns="91440" tIns="45720" rIns="91440" bIns="45720" rtlCol="0">
            <a:noAutofit/>
          </a:bodyPr>
          <a:lstStyle>
            <a:lvl1pPr marL="0" indent="0" algn="l" defTabSz="685800" rtl="0" eaLnBrk="1" latinLnBrk="0" hangingPunct="1">
              <a:lnSpc>
                <a:spcPct val="95000"/>
              </a:lnSpc>
              <a:spcBef>
                <a:spcPts val="750"/>
              </a:spcBef>
              <a:buFontTx/>
              <a:buNone/>
              <a:defRPr sz="1400" b="0"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sz="1350" b="0" i="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lvl="3" indent="-169863">
              <a:spcBef>
                <a:spcPts val="0"/>
              </a:spcBef>
              <a:spcAft>
                <a:spcPts val="300"/>
              </a:spcAft>
              <a:buClr>
                <a:srgbClr val="365209"/>
              </a:buClr>
              <a:buSzPct val="100000"/>
              <a:buFont typeface="Wingdings" panose="05000000000000000000" pitchFamily="2" charset="2"/>
              <a:buChar char="§"/>
            </a:pPr>
            <a:r>
              <a:rPr lang="vi-VN" sz="1100" noProof="1">
                <a:latin typeface="HTWBerlin" panose="02000000000000000000" pitchFamily="2" charset="77"/>
              </a:rPr>
              <a:t>missing value imputation, feature selection, balancing.</a:t>
            </a:r>
          </a:p>
        </p:txBody>
      </p:sp>
      <p:sp>
        <p:nvSpPr>
          <p:cNvPr id="13" name="Textplatzhalter 4">
            <a:extLst>
              <a:ext uri="{FF2B5EF4-FFF2-40B4-BE49-F238E27FC236}">
                <a16:creationId xmlns:a16="http://schemas.microsoft.com/office/drawing/2014/main" id="{F781285A-C997-EB19-E570-5549BD4D2E5E}"/>
              </a:ext>
            </a:extLst>
          </p:cNvPr>
          <p:cNvSpPr txBox="1">
            <a:spLocks/>
          </p:cNvSpPr>
          <p:nvPr/>
        </p:nvSpPr>
        <p:spPr>
          <a:xfrm>
            <a:off x="6673479" y="3646694"/>
            <a:ext cx="1721317" cy="456674"/>
          </a:xfrm>
          <a:prstGeom prst="rect">
            <a:avLst/>
          </a:prstGeom>
        </p:spPr>
        <p:txBody>
          <a:bodyPr vert="horz" lIns="91440" tIns="45720" rIns="91440" bIns="45720" rtlCol="0">
            <a:noAutofit/>
          </a:bodyPr>
          <a:lstStyle>
            <a:lvl1pPr marL="0" indent="0" algn="l" defTabSz="685800" rtl="0" eaLnBrk="1" latinLnBrk="0" hangingPunct="1">
              <a:lnSpc>
                <a:spcPct val="95000"/>
              </a:lnSpc>
              <a:spcBef>
                <a:spcPts val="750"/>
              </a:spcBef>
              <a:buFontTx/>
              <a:buNone/>
              <a:defRPr sz="1400" b="0"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sz="1350" b="0" i="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lvl="3" indent="-169863">
              <a:spcBef>
                <a:spcPts val="0"/>
              </a:spcBef>
              <a:spcAft>
                <a:spcPts val="300"/>
              </a:spcAft>
              <a:buClr>
                <a:srgbClr val="365209"/>
              </a:buClr>
              <a:buSzPct val="100000"/>
              <a:buFont typeface="Wingdings" panose="05000000000000000000" pitchFamily="2" charset="2"/>
              <a:buChar char="§"/>
            </a:pPr>
            <a:r>
              <a:rPr lang="vi-VN" sz="1100" noProof="1">
                <a:latin typeface="HTWBerlin" panose="02000000000000000000" pitchFamily="2" charset="77"/>
              </a:rPr>
              <a:t>building models with multiple combinations.</a:t>
            </a:r>
          </a:p>
        </p:txBody>
      </p:sp>
      <p:sp>
        <p:nvSpPr>
          <p:cNvPr id="14" name="Textplatzhalter 4">
            <a:extLst>
              <a:ext uri="{FF2B5EF4-FFF2-40B4-BE49-F238E27FC236}">
                <a16:creationId xmlns:a16="http://schemas.microsoft.com/office/drawing/2014/main" id="{03628400-01A9-DBF7-6577-93895D2D7126}"/>
              </a:ext>
            </a:extLst>
          </p:cNvPr>
          <p:cNvSpPr txBox="1">
            <a:spLocks/>
          </p:cNvSpPr>
          <p:nvPr/>
        </p:nvSpPr>
        <p:spPr>
          <a:xfrm>
            <a:off x="4082419" y="4093119"/>
            <a:ext cx="2149984" cy="912111"/>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1400" b="0"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sz="1350" b="0" i="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lvl="3" indent="-169863">
              <a:buClr>
                <a:srgbClr val="365209"/>
              </a:buClr>
              <a:buSzPct val="100000"/>
              <a:buFont typeface="Wingdings" panose="05000000000000000000" pitchFamily="2" charset="2"/>
              <a:buChar char="§"/>
            </a:pPr>
            <a:r>
              <a:rPr lang="vi-VN" sz="1100" noProof="1">
                <a:latin typeface="HTWBerlin" panose="02000000000000000000" pitchFamily="2" charset="77"/>
              </a:rPr>
              <a:t>examining model combinations through a list of eval</a:t>
            </a:r>
            <a:r>
              <a:rPr lang="de-DE" sz="1100" noProof="1">
                <a:latin typeface="HTWBerlin" panose="02000000000000000000" pitchFamily="2" charset="77"/>
              </a:rPr>
              <a:t>u</a:t>
            </a:r>
            <a:r>
              <a:rPr lang="vi-VN" sz="1100" noProof="1">
                <a:latin typeface="HTWBerlin" panose="02000000000000000000" pitchFamily="2" charset="77"/>
              </a:rPr>
              <a:t>ation indicators and finding the “parsimonious” model.</a:t>
            </a:r>
          </a:p>
        </p:txBody>
      </p:sp>
      <p:sp>
        <p:nvSpPr>
          <p:cNvPr id="16" name="Textplatzhalter 4">
            <a:extLst>
              <a:ext uri="{FF2B5EF4-FFF2-40B4-BE49-F238E27FC236}">
                <a16:creationId xmlns:a16="http://schemas.microsoft.com/office/drawing/2014/main" id="{A8FCA029-780A-71D2-A0A9-7EDB20C68049}"/>
              </a:ext>
            </a:extLst>
          </p:cNvPr>
          <p:cNvSpPr txBox="1">
            <a:spLocks/>
          </p:cNvSpPr>
          <p:nvPr/>
        </p:nvSpPr>
        <p:spPr>
          <a:xfrm>
            <a:off x="1270782" y="4107635"/>
            <a:ext cx="1796533" cy="641945"/>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1400" b="0"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7938" marR="0" indent="0" algn="l" defTabSz="685800" rtl="0" eaLnBrk="1" fontAlgn="auto" latinLnBrk="0" hangingPunct="1">
              <a:lnSpc>
                <a:spcPct val="100000"/>
              </a:lnSpc>
              <a:spcBef>
                <a:spcPts val="375"/>
              </a:spcBef>
              <a:spcAft>
                <a:spcPts val="600"/>
              </a:spcAft>
              <a:buClrTx/>
              <a:buSzTx/>
              <a:buFont typeface="Arial" panose="020B0604020202020204" pitchFamily="34" charset="0"/>
              <a:buNone/>
              <a:tabLst/>
              <a:defRPr sz="1350" b="0" i="0" kern="1200" baseline="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lvl="3" indent="-169863">
              <a:buClr>
                <a:srgbClr val="365209"/>
              </a:buClr>
              <a:buSzPct val="100000"/>
              <a:buFont typeface="Wingdings" panose="05000000000000000000" pitchFamily="2" charset="2"/>
              <a:buChar char="§"/>
            </a:pPr>
            <a:r>
              <a:rPr lang="vi-VN" sz="1100" noProof="1">
                <a:latin typeface="HTWBerlin" panose="02000000000000000000" pitchFamily="2" charset="77"/>
              </a:rPr>
              <a:t>developing deployment plan, monitoring and maintaining model.</a:t>
            </a:r>
          </a:p>
        </p:txBody>
      </p:sp>
      <p:sp>
        <p:nvSpPr>
          <p:cNvPr id="3" name="Datumsplatzhalter 1">
            <a:extLst>
              <a:ext uri="{FF2B5EF4-FFF2-40B4-BE49-F238E27FC236}">
                <a16:creationId xmlns:a16="http://schemas.microsoft.com/office/drawing/2014/main" id="{C958EE44-993B-C287-DA19-5AADA16D00AD}"/>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4" name="Fußzeilenplatzhalter 2">
            <a:extLst>
              <a:ext uri="{FF2B5EF4-FFF2-40B4-BE49-F238E27FC236}">
                <a16:creationId xmlns:a16="http://schemas.microsoft.com/office/drawing/2014/main" id="{0E2CB4B9-64C7-3A61-11E4-C127064106EA}"/>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5" name="Foliennummernplatzhalter 3">
            <a:extLst>
              <a:ext uri="{FF2B5EF4-FFF2-40B4-BE49-F238E27FC236}">
                <a16:creationId xmlns:a16="http://schemas.microsoft.com/office/drawing/2014/main" id="{417342ED-3404-8C4B-228A-0E3365BDC82C}"/>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14</a:t>
            </a:fld>
            <a:endParaRPr lang="de-DE" sz="1000"/>
          </a:p>
        </p:txBody>
      </p:sp>
    </p:spTree>
    <p:extLst>
      <p:ext uri="{BB962C8B-B14F-4D97-AF65-F5344CB8AC3E}">
        <p14:creationId xmlns:p14="http://schemas.microsoft.com/office/powerpoint/2010/main" val="256264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bgerundetes Rechteck 26">
            <a:extLst>
              <a:ext uri="{FF2B5EF4-FFF2-40B4-BE49-F238E27FC236}">
                <a16:creationId xmlns:a16="http://schemas.microsoft.com/office/drawing/2014/main" id="{1AA72E93-4ADA-283B-8A8C-B08E7002ABDC}"/>
              </a:ext>
            </a:extLst>
          </p:cNvPr>
          <p:cNvSpPr/>
          <p:nvPr/>
        </p:nvSpPr>
        <p:spPr>
          <a:xfrm>
            <a:off x="781992" y="2344122"/>
            <a:ext cx="7861060" cy="797437"/>
          </a:xfrm>
          <a:prstGeom prst="roundRect">
            <a:avLst/>
          </a:prstGeom>
          <a:solidFill>
            <a:srgbClr val="D9D9D9"/>
          </a:solidFill>
          <a:ln w="15875" cap="flat" cmpd="sng" algn="ctr">
            <a:noFill/>
            <a:prstDash val="solid"/>
          </a:ln>
          <a:effectLst/>
        </p:spPr>
        <p:txBody>
          <a:bodyPr rtlCol="0" anchor="ctr"/>
          <a:lstStyle/>
          <a:p>
            <a:pPr marL="627063" defTabSz="914400">
              <a:defRPr/>
            </a:pPr>
            <a:r>
              <a:rPr kumimoji="0" lang="vi-VN"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Model results</a:t>
            </a:r>
            <a:r>
              <a:rPr kumimoji="0" lang="en-US"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a:t>
            </a:r>
            <a:r>
              <a:rPr kumimoji="0" lang="vi-VN"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cannot foreseen the final results of a model until building and evaluate it</a:t>
            </a:r>
            <a:r>
              <a:rPr kumimoji="0" lang="de-DE"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T</a:t>
            </a:r>
            <a:r>
              <a:rPr lang="en-US" sz="1600" err="1">
                <a:solidFill>
                  <a:schemeClr val="dk1"/>
                </a:solidFill>
                <a:latin typeface="Calibri"/>
                <a:ea typeface="Calibri"/>
                <a:cs typeface="Calibri"/>
                <a:sym typeface="Calibri"/>
              </a:rPr>
              <a:t>esting</a:t>
            </a:r>
            <a:r>
              <a:rPr lang="en-US" sz="1600">
                <a:solidFill>
                  <a:schemeClr val="dk1"/>
                </a:solidFill>
                <a:latin typeface="Calibri"/>
                <a:ea typeface="Calibri"/>
                <a:cs typeface="Calibri"/>
                <a:sym typeface="Calibri"/>
              </a:rPr>
              <a:t> different combinations of parameters and steps in data preparation could help in finding the best model</a:t>
            </a:r>
          </a:p>
        </p:txBody>
      </p:sp>
      <p:sp>
        <p:nvSpPr>
          <p:cNvPr id="12" name="Abgerundetes Rechteck 26">
            <a:extLst>
              <a:ext uri="{FF2B5EF4-FFF2-40B4-BE49-F238E27FC236}">
                <a16:creationId xmlns:a16="http://schemas.microsoft.com/office/drawing/2014/main" id="{623BB37B-6CFB-A072-4585-1CD9CE437DCB}"/>
              </a:ext>
            </a:extLst>
          </p:cNvPr>
          <p:cNvSpPr/>
          <p:nvPr/>
        </p:nvSpPr>
        <p:spPr>
          <a:xfrm>
            <a:off x="790060" y="1668758"/>
            <a:ext cx="7861060" cy="465433"/>
          </a:xfrm>
          <a:prstGeom prst="roundRect">
            <a:avLst/>
          </a:prstGeom>
          <a:solidFill>
            <a:srgbClr val="D9D9D9"/>
          </a:solidFill>
          <a:ln w="15875" cap="flat" cmpd="sng" algn="ctr">
            <a:noFill/>
            <a:prstDash val="solid"/>
          </a:ln>
          <a:effectLst/>
        </p:spPr>
        <p:txBody>
          <a:bodyPr rtlCol="0" anchor="ctr"/>
          <a:lstStyle/>
          <a:p>
            <a:pPr marL="627063" marR="0" lvl="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Data Mining process</a:t>
            </a:r>
            <a:r>
              <a:rPr kumimoji="0" lang="en-US" sz="16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explore data mining process with CRISP-DM Model</a:t>
            </a:r>
            <a:endParaRPr kumimoji="0" lang="de-DE" sz="16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pic>
        <p:nvPicPr>
          <p:cNvPr id="6" name="Google Shape;8263;p68">
            <a:extLst>
              <a:ext uri="{FF2B5EF4-FFF2-40B4-BE49-F238E27FC236}">
                <a16:creationId xmlns:a16="http://schemas.microsoft.com/office/drawing/2014/main" id="{6A3D748D-FDBA-67C0-6FF4-8D6946447EC9}"/>
              </a:ext>
            </a:extLst>
          </p:cNvPr>
          <p:cNvPicPr preferRelativeResize="0"/>
          <p:nvPr/>
        </p:nvPicPr>
        <p:blipFill rotWithShape="1">
          <a:blip r:embed="rId3">
            <a:alphaModFix/>
          </a:blip>
          <a:srcRect/>
          <a:stretch/>
        </p:blipFill>
        <p:spPr>
          <a:xfrm>
            <a:off x="741926" y="960844"/>
            <a:ext cx="432092" cy="590873"/>
          </a:xfrm>
          <a:prstGeom prst="rect">
            <a:avLst/>
          </a:prstGeom>
          <a:noFill/>
          <a:ln>
            <a:noFill/>
          </a:ln>
        </p:spPr>
      </p:pic>
      <p:pic>
        <p:nvPicPr>
          <p:cNvPr id="3" name="Graphic 2" descr="Robot with solid fill">
            <a:extLst>
              <a:ext uri="{FF2B5EF4-FFF2-40B4-BE49-F238E27FC236}">
                <a16:creationId xmlns:a16="http://schemas.microsoft.com/office/drawing/2014/main" id="{3F3C551E-42CA-7897-125E-714BD3AF0E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670" y="1682423"/>
            <a:ext cx="432092" cy="432092"/>
          </a:xfrm>
          <a:prstGeom prst="rect">
            <a:avLst/>
          </a:prstGeom>
        </p:spPr>
      </p:pic>
      <p:pic>
        <p:nvPicPr>
          <p:cNvPr id="14" name="Graphic 13" descr="Binary with solid fill">
            <a:extLst>
              <a:ext uri="{FF2B5EF4-FFF2-40B4-BE49-F238E27FC236}">
                <a16:creationId xmlns:a16="http://schemas.microsoft.com/office/drawing/2014/main" id="{2A512844-0A15-5E60-7A08-E7AE0B7215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3754" y="2485342"/>
            <a:ext cx="495788" cy="495788"/>
          </a:xfrm>
          <a:prstGeom prst="rect">
            <a:avLst/>
          </a:prstGeom>
        </p:spPr>
      </p:pic>
      <p:sp>
        <p:nvSpPr>
          <p:cNvPr id="21" name="Textplatzhalter 6">
            <a:extLst>
              <a:ext uri="{FF2B5EF4-FFF2-40B4-BE49-F238E27FC236}">
                <a16:creationId xmlns:a16="http://schemas.microsoft.com/office/drawing/2014/main" id="{C30FCDCA-7130-A939-4D1C-33963189BE1F}"/>
              </a:ext>
            </a:extLst>
          </p:cNvPr>
          <p:cNvSpPr txBox="1">
            <a:spLocks/>
          </p:cNvSpPr>
          <p:nvPr/>
        </p:nvSpPr>
        <p:spPr>
          <a:xfrm>
            <a:off x="1174018" y="957321"/>
            <a:ext cx="6175818" cy="720670"/>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32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a:ea typeface="Verdana" panose="020B0604030504040204" pitchFamily="34" charset="0"/>
                <a:cs typeface="Arial" panose="020B0604020202020204" pitchFamily="34" charset="0"/>
              </a:rPr>
              <a:t>Learning outcomes</a:t>
            </a:r>
            <a:endParaRPr lang="de-DE">
              <a:ea typeface="Verdana" panose="020B0604030504040204" pitchFamily="34" charset="0"/>
              <a:cs typeface="Arial" panose="020B0604020202020204" pitchFamily="34" charset="0"/>
            </a:endParaRPr>
          </a:p>
        </p:txBody>
      </p:sp>
      <p:sp>
        <p:nvSpPr>
          <p:cNvPr id="4" name="Abgerundetes Rechteck 26">
            <a:extLst>
              <a:ext uri="{FF2B5EF4-FFF2-40B4-BE49-F238E27FC236}">
                <a16:creationId xmlns:a16="http://schemas.microsoft.com/office/drawing/2014/main" id="{98A1658E-E2A5-EF0C-56F4-A4FB60DE5ADC}"/>
              </a:ext>
            </a:extLst>
          </p:cNvPr>
          <p:cNvSpPr/>
          <p:nvPr/>
        </p:nvSpPr>
        <p:spPr>
          <a:xfrm>
            <a:off x="781992" y="4053300"/>
            <a:ext cx="7861060" cy="548640"/>
          </a:xfrm>
          <a:prstGeom prst="roundRect">
            <a:avLst/>
          </a:prstGeom>
          <a:solidFill>
            <a:srgbClr val="D9D9D9"/>
          </a:solidFill>
          <a:ln w="15875" cap="flat" cmpd="sng" algn="ctr">
            <a:noFill/>
            <a:prstDash val="solid"/>
          </a:ln>
          <a:effectLst/>
        </p:spPr>
        <p:txBody>
          <a:bodyPr rtlCol="0" anchor="ctr"/>
          <a:lstStyle/>
          <a:p>
            <a:pPr marL="627063" marR="0" lvl="0" defTabSz="914400" eaLnBrk="1" fontAlgn="auto" latinLnBrk="0" hangingPunct="1">
              <a:lnSpc>
                <a:spcPct val="100000"/>
              </a:lnSpc>
              <a:spcBef>
                <a:spcPts val="0"/>
              </a:spcBef>
              <a:spcAft>
                <a:spcPts val="0"/>
              </a:spcAft>
              <a:buClrTx/>
              <a:buSzTx/>
              <a:buFontTx/>
              <a:buNone/>
              <a:tabLst/>
              <a:defRPr/>
            </a:pPr>
            <a:r>
              <a:rPr kumimoji="0" lang="vi-VN"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Coding skills</a:t>
            </a:r>
            <a:r>
              <a:rPr kumimoji="0" lang="en-US"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a:t>
            </a:r>
            <a:r>
              <a:rPr kumimoji="0" lang="vi-VN"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use define function for </a:t>
            </a:r>
            <a:r>
              <a:rPr lang="de" sz="1600"/>
              <a:t>automate</a:t>
            </a:r>
            <a:r>
              <a:rPr kumimoji="0" lang="vi-VN"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organize a script, write a clean and understandable s</a:t>
            </a:r>
            <a:r>
              <a:rPr kumimoji="0" lang="en-US"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c</a:t>
            </a:r>
            <a:r>
              <a:rPr kumimoji="0" lang="vi-VN"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ript</a:t>
            </a:r>
            <a:endParaRPr kumimoji="0" lang="de-DE" sz="16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pic>
        <p:nvPicPr>
          <p:cNvPr id="9" name="Graphic 8" descr="Bar chart outline">
            <a:extLst>
              <a:ext uri="{FF2B5EF4-FFF2-40B4-BE49-F238E27FC236}">
                <a16:creationId xmlns:a16="http://schemas.microsoft.com/office/drawing/2014/main" id="{E7CCC953-66DF-6254-FD60-641019803ED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9542" y="4105514"/>
            <a:ext cx="444212" cy="444212"/>
          </a:xfrm>
          <a:prstGeom prst="rect">
            <a:avLst/>
          </a:prstGeom>
        </p:spPr>
      </p:pic>
      <p:sp>
        <p:nvSpPr>
          <p:cNvPr id="17" name="Datumsplatzhalter 1">
            <a:extLst>
              <a:ext uri="{FF2B5EF4-FFF2-40B4-BE49-F238E27FC236}">
                <a16:creationId xmlns:a16="http://schemas.microsoft.com/office/drawing/2014/main" id="{331CA0E0-EDE9-7630-250E-76A2755EB9BC}"/>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18" name="Fußzeilenplatzhalter 2">
            <a:extLst>
              <a:ext uri="{FF2B5EF4-FFF2-40B4-BE49-F238E27FC236}">
                <a16:creationId xmlns:a16="http://schemas.microsoft.com/office/drawing/2014/main" id="{7AB4912A-BCD2-8163-1EE5-7D5ADA362BCA}"/>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19" name="Foliennummernplatzhalter 3">
            <a:extLst>
              <a:ext uri="{FF2B5EF4-FFF2-40B4-BE49-F238E27FC236}">
                <a16:creationId xmlns:a16="http://schemas.microsoft.com/office/drawing/2014/main" id="{B5624B56-AECA-E070-8CEA-B9387D801AF7}"/>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15</a:t>
            </a:fld>
            <a:endParaRPr lang="de-DE" sz="1000"/>
          </a:p>
        </p:txBody>
      </p:sp>
      <p:sp>
        <p:nvSpPr>
          <p:cNvPr id="2" name="Abgerundetes Rechteck 26">
            <a:extLst>
              <a:ext uri="{FF2B5EF4-FFF2-40B4-BE49-F238E27FC236}">
                <a16:creationId xmlns:a16="http://schemas.microsoft.com/office/drawing/2014/main" id="{5CB05E8A-0309-9DE0-A279-A6A340D2A54D}"/>
              </a:ext>
            </a:extLst>
          </p:cNvPr>
          <p:cNvSpPr/>
          <p:nvPr/>
        </p:nvSpPr>
        <p:spPr>
          <a:xfrm>
            <a:off x="781095" y="3338097"/>
            <a:ext cx="7861060" cy="530045"/>
          </a:xfrm>
          <a:prstGeom prst="roundRect">
            <a:avLst/>
          </a:prstGeom>
          <a:solidFill>
            <a:srgbClr val="D9D9D9"/>
          </a:solidFill>
          <a:ln w="15875" cap="flat" cmpd="sng" algn="ctr">
            <a:noFill/>
            <a:prstDash val="solid"/>
          </a:ln>
          <a:effectLst/>
        </p:spPr>
        <p:txBody>
          <a:bodyPr rtlCol="0" anchor="ctr"/>
          <a:lstStyle/>
          <a:p>
            <a:pPr marL="627063" marR="0" lvl="0" defTabSz="914400" eaLnBrk="1" fontAlgn="auto" latinLnBrk="0" hangingPunct="1">
              <a:lnSpc>
                <a:spcPct val="100000"/>
              </a:lnSpc>
              <a:spcBef>
                <a:spcPts val="0"/>
              </a:spcBef>
              <a:spcAft>
                <a:spcPts val="0"/>
              </a:spcAft>
              <a:buClrTx/>
              <a:buSzTx/>
              <a:buFontTx/>
              <a:buNone/>
              <a:tabLst/>
              <a:defRPr/>
            </a:pPr>
            <a:r>
              <a:rPr kumimoji="0" lang="vi-VN"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Cost-based analysis</a:t>
            </a:r>
            <a:r>
              <a:rPr kumimoji="0" lang="en-US"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a:t>
            </a:r>
            <a:r>
              <a:rPr kumimoji="0" lang="vi-VN" sz="1600"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a:t>
            </a:r>
            <a:r>
              <a:rPr lang="en-US" sz="1600" kern="0">
                <a:solidFill>
                  <a:prstClr val="black"/>
                </a:solidFill>
                <a:latin typeface="HTWBerlin" panose="02000000000000000000"/>
                <a:cs typeface="Arial" panose="020B0604020202020204" pitchFamily="34" charset="0"/>
              </a:rPr>
              <a:t>Cost analysis helps the decision making to simulate real-world application</a:t>
            </a:r>
            <a:endParaRPr lang="de-DE" sz="1600" kern="0">
              <a:solidFill>
                <a:prstClr val="black"/>
              </a:solidFill>
              <a:latin typeface="HTWBerlin" panose="02000000000000000000"/>
              <a:cs typeface="Arial" panose="020B0604020202020204" pitchFamily="34" charset="0"/>
            </a:endParaRPr>
          </a:p>
        </p:txBody>
      </p:sp>
      <p:pic>
        <p:nvPicPr>
          <p:cNvPr id="5" name="Graphic 4" descr="Coins outline">
            <a:extLst>
              <a:ext uri="{FF2B5EF4-FFF2-40B4-BE49-F238E27FC236}">
                <a16:creationId xmlns:a16="http://schemas.microsoft.com/office/drawing/2014/main" id="{BF5CD153-9D36-024B-B716-F3F173EA1B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2857" y="3323038"/>
            <a:ext cx="536357" cy="536357"/>
          </a:xfrm>
          <a:prstGeom prst="rect">
            <a:avLst/>
          </a:prstGeom>
        </p:spPr>
      </p:pic>
    </p:spTree>
    <p:extLst>
      <p:ext uri="{BB962C8B-B14F-4D97-AF65-F5344CB8AC3E}">
        <p14:creationId xmlns:p14="http://schemas.microsoft.com/office/powerpoint/2010/main" val="414601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bgerundetes Rechteck 26">
            <a:extLst>
              <a:ext uri="{FF2B5EF4-FFF2-40B4-BE49-F238E27FC236}">
                <a16:creationId xmlns:a16="http://schemas.microsoft.com/office/drawing/2014/main" id="{ACF2FCC2-F6F7-5D7D-5664-07C8B01F8A72}"/>
              </a:ext>
            </a:extLst>
          </p:cNvPr>
          <p:cNvSpPr/>
          <p:nvPr/>
        </p:nvSpPr>
        <p:spPr>
          <a:xfrm>
            <a:off x="790060" y="2801183"/>
            <a:ext cx="7861060" cy="841288"/>
          </a:xfrm>
          <a:prstGeom prst="roundRect">
            <a:avLst/>
          </a:prstGeom>
          <a:solidFill>
            <a:srgbClr val="D9D9D9"/>
          </a:solidFill>
          <a:ln w="15875" cap="flat" cmpd="sng" algn="ctr">
            <a:noFill/>
            <a:prstDash val="solid"/>
          </a:ln>
          <a:effectLst/>
        </p:spPr>
        <p:txBody>
          <a:bodyPr rtlCol="0" anchor="ctr"/>
          <a:lstStyle/>
          <a:p>
            <a:pPr marL="627063" marR="0" lvl="0" defTabSz="914400" eaLnBrk="1" fontAlgn="auto" latinLnBrk="0" hangingPunct="1">
              <a:lnSpc>
                <a:spcPct val="100000"/>
              </a:lnSpc>
              <a:spcBef>
                <a:spcPts val="0"/>
              </a:spcBef>
              <a:spcAft>
                <a:spcPts val="0"/>
              </a:spcAft>
              <a:buClrTx/>
              <a:buSzTx/>
              <a:buFontTx/>
              <a:buNone/>
              <a:tabLst/>
              <a:defRPr/>
            </a:pPr>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Time management</a:t>
            </a:r>
            <a:r>
              <a:rPr kumimoji="0" lang="en-US"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a:t>
            </a:r>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a:t>
            </a:r>
            <a:r>
              <a:rPr lang="vi-VN" kern="0">
                <a:solidFill>
                  <a:prstClr val="black"/>
                </a:solidFill>
                <a:latin typeface="HTWBerlin" panose="02000000000000000000"/>
                <a:cs typeface="Arial" panose="020B0604020202020204" pitchFamily="34" charset="0"/>
              </a:rPr>
              <a:t>generate and </a:t>
            </a:r>
            <a:r>
              <a:rPr lang="de-DE" kern="0">
                <a:solidFill>
                  <a:prstClr val="black"/>
                </a:solidFill>
                <a:latin typeface="HTWBerlin" panose="02000000000000000000"/>
                <a:cs typeface="Arial" panose="020B0604020202020204" pitchFamily="34" charset="0"/>
              </a:rPr>
              <a:t>analyze</a:t>
            </a:r>
            <a:r>
              <a:rPr lang="vi-VN" kern="0">
                <a:solidFill>
                  <a:prstClr val="black"/>
                </a:solidFill>
                <a:latin typeface="HTWBerlin" panose="02000000000000000000"/>
                <a:cs typeface="Arial" panose="020B0604020202020204" pitchFamily="34" charset="0"/>
              </a:rPr>
              <a:t> a model can be time-consuming</a:t>
            </a:r>
            <a:endParaRPr kumimoji="0" lang="de-DE" sz="120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sp>
        <p:nvSpPr>
          <p:cNvPr id="12" name="Abgerundetes Rechteck 26">
            <a:extLst>
              <a:ext uri="{FF2B5EF4-FFF2-40B4-BE49-F238E27FC236}">
                <a16:creationId xmlns:a16="http://schemas.microsoft.com/office/drawing/2014/main" id="{623BB37B-6CFB-A072-4585-1CD9CE437DCB}"/>
              </a:ext>
            </a:extLst>
          </p:cNvPr>
          <p:cNvSpPr/>
          <p:nvPr/>
        </p:nvSpPr>
        <p:spPr>
          <a:xfrm>
            <a:off x="790060" y="1796136"/>
            <a:ext cx="7861060" cy="841288"/>
          </a:xfrm>
          <a:prstGeom prst="roundRect">
            <a:avLst/>
          </a:prstGeom>
          <a:solidFill>
            <a:srgbClr val="D9D9D9"/>
          </a:solidFill>
          <a:ln w="15875" cap="flat" cmpd="sng" algn="ctr">
            <a:noFill/>
            <a:prstDash val="solid"/>
          </a:ln>
          <a:effectLst/>
        </p:spPr>
        <p:txBody>
          <a:bodyPr rtlCol="0" anchor="ctr"/>
          <a:lstStyle/>
          <a:p>
            <a:pPr marL="627063" marR="0" lvl="0" defTabSz="914400" eaLnBrk="1" fontAlgn="auto" latinLnBrk="0" hangingPunct="1">
              <a:lnSpc>
                <a:spcPct val="100000"/>
              </a:lnSpc>
              <a:spcBef>
                <a:spcPts val="0"/>
              </a:spcBef>
              <a:spcAft>
                <a:spcPts val="0"/>
              </a:spcAft>
              <a:buClrTx/>
              <a:buSzTx/>
              <a:buFontTx/>
              <a:buNone/>
              <a:tabLst/>
              <a:defRPr/>
            </a:pPr>
            <a:r>
              <a:rPr kumimoji="0" lang="vi-VN" b="1"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Coding as a team</a:t>
            </a:r>
            <a:r>
              <a:rPr kumimoji="0" lang="en-US"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 </a:t>
            </a:r>
            <a:r>
              <a:rPr kumimoji="0" lang="en-US"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standardize the coding process for the whole </a:t>
            </a:r>
            <a:r>
              <a:rPr kumimoji="0" lang="vi-VN" i="0" u="none" strike="noStrike" kern="0" cap="none" spc="0" normalizeH="0" baseline="0" noProof="0">
                <a:ln>
                  <a:noFill/>
                </a:ln>
                <a:solidFill>
                  <a:prstClr val="black"/>
                </a:solidFill>
                <a:effectLst/>
                <a:uLnTx/>
                <a:uFillTx/>
                <a:latin typeface="HTWBerlin" panose="02000000000000000000"/>
                <a:cs typeface="Arial" panose="020B0604020202020204" pitchFamily="34" charset="0"/>
              </a:rPr>
              <a:t>team</a:t>
            </a:r>
            <a:endParaRPr kumimoji="0" lang="de-DE" sz="1200" b="0" i="0" u="none" strike="noStrike" kern="0" cap="none" spc="0" normalizeH="0" baseline="0" noProof="0">
              <a:ln>
                <a:noFill/>
              </a:ln>
              <a:solidFill>
                <a:prstClr val="black"/>
              </a:solidFill>
              <a:effectLst/>
              <a:uLnTx/>
              <a:uFillTx/>
              <a:latin typeface="HTWBerlin" panose="02000000000000000000"/>
              <a:cs typeface="Arial" panose="020B0604020202020204" pitchFamily="34" charset="0"/>
            </a:endParaRPr>
          </a:p>
        </p:txBody>
      </p:sp>
      <p:pic>
        <p:nvPicPr>
          <p:cNvPr id="6" name="Google Shape;8263;p68">
            <a:extLst>
              <a:ext uri="{FF2B5EF4-FFF2-40B4-BE49-F238E27FC236}">
                <a16:creationId xmlns:a16="http://schemas.microsoft.com/office/drawing/2014/main" id="{6A3D748D-FDBA-67C0-6FF4-8D6946447EC9}"/>
              </a:ext>
            </a:extLst>
          </p:cNvPr>
          <p:cNvPicPr preferRelativeResize="0"/>
          <p:nvPr/>
        </p:nvPicPr>
        <p:blipFill rotWithShape="1">
          <a:blip r:embed="rId3">
            <a:alphaModFix/>
          </a:blip>
          <a:srcRect/>
          <a:stretch/>
        </p:blipFill>
        <p:spPr>
          <a:xfrm>
            <a:off x="741926" y="960844"/>
            <a:ext cx="432092" cy="590873"/>
          </a:xfrm>
          <a:prstGeom prst="rect">
            <a:avLst/>
          </a:prstGeom>
          <a:noFill/>
          <a:ln>
            <a:noFill/>
          </a:ln>
        </p:spPr>
      </p:pic>
      <p:pic>
        <p:nvPicPr>
          <p:cNvPr id="3" name="Graphic 2" descr="Robot with solid fill">
            <a:extLst>
              <a:ext uri="{FF2B5EF4-FFF2-40B4-BE49-F238E27FC236}">
                <a16:creationId xmlns:a16="http://schemas.microsoft.com/office/drawing/2014/main" id="{3F3C551E-42CA-7897-125E-714BD3AF0E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670" y="1897936"/>
            <a:ext cx="640080" cy="640080"/>
          </a:xfrm>
          <a:prstGeom prst="rect">
            <a:avLst/>
          </a:prstGeom>
        </p:spPr>
      </p:pic>
      <p:pic>
        <p:nvPicPr>
          <p:cNvPr id="7" name="Graphic 6" descr="Clipboard Mixed with solid fill">
            <a:extLst>
              <a:ext uri="{FF2B5EF4-FFF2-40B4-BE49-F238E27FC236}">
                <a16:creationId xmlns:a16="http://schemas.microsoft.com/office/drawing/2014/main" id="{28F228E5-E0FA-016F-C5C3-07C70C46FC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3670" y="2910210"/>
            <a:ext cx="640080" cy="640080"/>
          </a:xfrm>
          <a:prstGeom prst="rect">
            <a:avLst/>
          </a:prstGeom>
        </p:spPr>
      </p:pic>
      <p:sp>
        <p:nvSpPr>
          <p:cNvPr id="21" name="Textplatzhalter 6">
            <a:extLst>
              <a:ext uri="{FF2B5EF4-FFF2-40B4-BE49-F238E27FC236}">
                <a16:creationId xmlns:a16="http://schemas.microsoft.com/office/drawing/2014/main" id="{C30FCDCA-7130-A939-4D1C-33963189BE1F}"/>
              </a:ext>
            </a:extLst>
          </p:cNvPr>
          <p:cNvSpPr txBox="1">
            <a:spLocks/>
          </p:cNvSpPr>
          <p:nvPr/>
        </p:nvSpPr>
        <p:spPr>
          <a:xfrm>
            <a:off x="1174018" y="957321"/>
            <a:ext cx="6175818" cy="720670"/>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32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a:ea typeface="Verdana" panose="020B0604030504040204" pitchFamily="34" charset="0"/>
                <a:cs typeface="Arial" panose="020B0604020202020204" pitchFamily="34" charset="0"/>
              </a:rPr>
              <a:t>Constrain</a:t>
            </a:r>
            <a:r>
              <a:rPr lang="de-DE">
                <a:ea typeface="Verdana" panose="020B0604030504040204" pitchFamily="34" charset="0"/>
                <a:cs typeface="Arial" panose="020B0604020202020204" pitchFamily="34" charset="0"/>
              </a:rPr>
              <a:t>t</a:t>
            </a:r>
            <a:r>
              <a:rPr lang="vi-VN">
                <a:ea typeface="Verdana" panose="020B0604030504040204" pitchFamily="34" charset="0"/>
                <a:cs typeface="Arial" panose="020B0604020202020204" pitchFamily="34" charset="0"/>
              </a:rPr>
              <a:t>s</a:t>
            </a:r>
            <a:endParaRPr lang="de-DE">
              <a:ea typeface="Verdana" panose="020B0604030504040204" pitchFamily="34" charset="0"/>
              <a:cs typeface="Arial" panose="020B0604020202020204" pitchFamily="34" charset="0"/>
            </a:endParaRPr>
          </a:p>
        </p:txBody>
      </p:sp>
      <p:sp>
        <p:nvSpPr>
          <p:cNvPr id="4" name="Datumsplatzhalter 1">
            <a:extLst>
              <a:ext uri="{FF2B5EF4-FFF2-40B4-BE49-F238E27FC236}">
                <a16:creationId xmlns:a16="http://schemas.microsoft.com/office/drawing/2014/main" id="{E8A53F8A-1E0E-097C-CEF3-5487F728FD47}"/>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5" name="Fußzeilenplatzhalter 2">
            <a:extLst>
              <a:ext uri="{FF2B5EF4-FFF2-40B4-BE49-F238E27FC236}">
                <a16:creationId xmlns:a16="http://schemas.microsoft.com/office/drawing/2014/main" id="{F75BE403-74DF-BB56-3455-0346560044E5}"/>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9" name="Foliennummernplatzhalter 3">
            <a:extLst>
              <a:ext uri="{FF2B5EF4-FFF2-40B4-BE49-F238E27FC236}">
                <a16:creationId xmlns:a16="http://schemas.microsoft.com/office/drawing/2014/main" id="{C27DD8C8-D4C1-F049-7D40-B62FD7D11D03}"/>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16</a:t>
            </a:fld>
            <a:endParaRPr lang="de-DE" sz="1000"/>
          </a:p>
        </p:txBody>
      </p:sp>
    </p:spTree>
    <p:extLst>
      <p:ext uri="{BB962C8B-B14F-4D97-AF65-F5344CB8AC3E}">
        <p14:creationId xmlns:p14="http://schemas.microsoft.com/office/powerpoint/2010/main" val="46249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26">
            <a:extLst>
              <a:ext uri="{FF2B5EF4-FFF2-40B4-BE49-F238E27FC236}">
                <a16:creationId xmlns:a16="http://schemas.microsoft.com/office/drawing/2014/main" id="{6DDF77BC-3ADE-59AC-0942-6A24CAA57043}"/>
              </a:ext>
            </a:extLst>
          </p:cNvPr>
          <p:cNvSpPr/>
          <p:nvPr/>
        </p:nvSpPr>
        <p:spPr>
          <a:xfrm>
            <a:off x="311062" y="2163779"/>
            <a:ext cx="891759" cy="318707"/>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kern="0">
                <a:solidFill>
                  <a:prstClr val="black"/>
                </a:solidFill>
                <a:latin typeface="HTWBerlin" panose="02000000000000000000"/>
                <a:cs typeface="Arial" panose="020B0604020202020204" pitchFamily="34" charset="0"/>
              </a:rPr>
              <a:t>Merging</a:t>
            </a:r>
            <a:endParaRPr lang="de-DE" sz="1200" kern="0">
              <a:solidFill>
                <a:prstClr val="black"/>
              </a:solidFill>
              <a:latin typeface="HTWBerlin" panose="02000000000000000000"/>
              <a:cs typeface="Arial" panose="020B0604020202020204" pitchFamily="34" charset="0"/>
            </a:endParaRPr>
          </a:p>
        </p:txBody>
      </p:sp>
      <p:sp>
        <p:nvSpPr>
          <p:cNvPr id="4" name="Abgerundetes Rechteck 26">
            <a:extLst>
              <a:ext uri="{FF2B5EF4-FFF2-40B4-BE49-F238E27FC236}">
                <a16:creationId xmlns:a16="http://schemas.microsoft.com/office/drawing/2014/main" id="{BF3E95DC-BC2C-CD30-B0ED-11AA0FB97DFB}"/>
              </a:ext>
            </a:extLst>
          </p:cNvPr>
          <p:cNvSpPr/>
          <p:nvPr/>
        </p:nvSpPr>
        <p:spPr>
          <a:xfrm>
            <a:off x="311061" y="2850661"/>
            <a:ext cx="891759" cy="318707"/>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kern="0">
                <a:solidFill>
                  <a:prstClr val="black"/>
                </a:solidFill>
                <a:latin typeface="HTWBerlin" panose="02000000000000000000"/>
                <a:cs typeface="Arial" panose="020B0604020202020204" pitchFamily="34" charset="0"/>
              </a:rPr>
              <a:t>Splitting</a:t>
            </a:r>
            <a:endParaRPr lang="de-DE" sz="1200" kern="0">
              <a:solidFill>
                <a:prstClr val="black"/>
              </a:solidFill>
              <a:latin typeface="HTWBerlin" panose="02000000000000000000"/>
              <a:cs typeface="Arial" panose="020B0604020202020204" pitchFamily="34" charset="0"/>
            </a:endParaRPr>
          </a:p>
        </p:txBody>
      </p:sp>
      <p:sp>
        <p:nvSpPr>
          <p:cNvPr id="5" name="Abgerundetes Rechteck 26">
            <a:extLst>
              <a:ext uri="{FF2B5EF4-FFF2-40B4-BE49-F238E27FC236}">
                <a16:creationId xmlns:a16="http://schemas.microsoft.com/office/drawing/2014/main" id="{0B021613-DADA-3D69-8AAA-27AC35C8D108}"/>
              </a:ext>
            </a:extLst>
          </p:cNvPr>
          <p:cNvSpPr/>
          <p:nvPr/>
        </p:nvSpPr>
        <p:spPr>
          <a:xfrm>
            <a:off x="1755941" y="2165340"/>
            <a:ext cx="891759" cy="318707"/>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kern="0">
                <a:solidFill>
                  <a:prstClr val="black"/>
                </a:solidFill>
                <a:latin typeface="HTWBerlin" panose="02000000000000000000"/>
                <a:cs typeface="Arial" panose="020B0604020202020204" pitchFamily="34" charset="0"/>
              </a:rPr>
              <a:t>Training</a:t>
            </a:r>
            <a:endParaRPr lang="de-DE" sz="1200" kern="0">
              <a:solidFill>
                <a:prstClr val="black"/>
              </a:solidFill>
              <a:latin typeface="HTWBerlin" panose="02000000000000000000"/>
              <a:cs typeface="Arial" panose="020B0604020202020204" pitchFamily="34" charset="0"/>
            </a:endParaRPr>
          </a:p>
        </p:txBody>
      </p:sp>
      <p:sp>
        <p:nvSpPr>
          <p:cNvPr id="7" name="Abgerundetes Rechteck 26">
            <a:extLst>
              <a:ext uri="{FF2B5EF4-FFF2-40B4-BE49-F238E27FC236}">
                <a16:creationId xmlns:a16="http://schemas.microsoft.com/office/drawing/2014/main" id="{3627A777-1D8F-C07C-0F95-4BDE1EB620C0}"/>
              </a:ext>
            </a:extLst>
          </p:cNvPr>
          <p:cNvSpPr/>
          <p:nvPr/>
        </p:nvSpPr>
        <p:spPr>
          <a:xfrm>
            <a:off x="1755941" y="3611556"/>
            <a:ext cx="891759" cy="318707"/>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kern="0">
                <a:solidFill>
                  <a:prstClr val="black"/>
                </a:solidFill>
                <a:latin typeface="HTWBerlin" panose="02000000000000000000"/>
                <a:cs typeface="Arial" panose="020B0604020202020204" pitchFamily="34" charset="0"/>
              </a:rPr>
              <a:t>Test</a:t>
            </a:r>
            <a:endParaRPr lang="de-DE" sz="1200" kern="0">
              <a:solidFill>
                <a:prstClr val="black"/>
              </a:solidFill>
              <a:latin typeface="HTWBerlin" panose="02000000000000000000"/>
              <a:cs typeface="Arial" panose="020B0604020202020204" pitchFamily="34" charset="0"/>
            </a:endParaRPr>
          </a:p>
        </p:txBody>
      </p:sp>
      <p:sp>
        <p:nvSpPr>
          <p:cNvPr id="18" name="Abgerundetes Rechteck 26">
            <a:extLst>
              <a:ext uri="{FF2B5EF4-FFF2-40B4-BE49-F238E27FC236}">
                <a16:creationId xmlns:a16="http://schemas.microsoft.com/office/drawing/2014/main" id="{CDE5D988-777D-ECA6-E752-3E4F2766B63C}"/>
              </a:ext>
            </a:extLst>
          </p:cNvPr>
          <p:cNvSpPr/>
          <p:nvPr/>
        </p:nvSpPr>
        <p:spPr>
          <a:xfrm>
            <a:off x="3073131" y="1526564"/>
            <a:ext cx="2378872"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D</a:t>
            </a:r>
            <a:r>
              <a:rPr lang="en-US" sz="1200" noProof="1">
                <a:latin typeface="HTWBerlin" panose="02000000000000000000" pitchFamily="2" charset="77"/>
              </a:rPr>
              <a:t>imensionality</a:t>
            </a:r>
            <a:r>
              <a:rPr lang="vi-VN" sz="1200" kern="0" noProof="1">
                <a:solidFill>
                  <a:prstClr val="black"/>
                </a:solidFill>
                <a:latin typeface="HTWBerlin" panose="02000000000000000000" pitchFamily="2" charset="77"/>
                <a:cs typeface="Arial" panose="020B0604020202020204" pitchFamily="34" charset="0"/>
              </a:rPr>
              <a:t> reduction</a:t>
            </a:r>
            <a:endParaRPr lang="vi-VN" sz="1200" noProof="1">
              <a:latin typeface="HTWBerlin" panose="02000000000000000000" pitchFamily="2" charset="77"/>
            </a:endParaRPr>
          </a:p>
        </p:txBody>
      </p:sp>
      <p:sp>
        <p:nvSpPr>
          <p:cNvPr id="19" name="Abgerundetes Rechteck 26">
            <a:extLst>
              <a:ext uri="{FF2B5EF4-FFF2-40B4-BE49-F238E27FC236}">
                <a16:creationId xmlns:a16="http://schemas.microsoft.com/office/drawing/2014/main" id="{24E17ACA-219A-552A-CED4-EEDCF0456DD0}"/>
              </a:ext>
            </a:extLst>
          </p:cNvPr>
          <p:cNvSpPr/>
          <p:nvPr/>
        </p:nvSpPr>
        <p:spPr>
          <a:xfrm>
            <a:off x="3073131" y="1914289"/>
            <a:ext cx="2378872"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O</a:t>
            </a:r>
            <a:r>
              <a:rPr lang="en-US" sz="1200" noProof="1">
                <a:latin typeface="HTWBerlin" panose="02000000000000000000" pitchFamily="2" charset="77"/>
              </a:rPr>
              <a:t>utlier </a:t>
            </a:r>
            <a:r>
              <a:rPr lang="vi-VN" sz="1200" noProof="1">
                <a:latin typeface="HTWBerlin" panose="02000000000000000000" pitchFamily="2" charset="77"/>
              </a:rPr>
              <a:t>detec</a:t>
            </a:r>
            <a:r>
              <a:rPr lang="en-US" sz="1200" noProof="1">
                <a:latin typeface="HTWBerlin" panose="02000000000000000000" pitchFamily="2" charset="77"/>
              </a:rPr>
              <a:t>tion and treatment</a:t>
            </a:r>
            <a:endParaRPr lang="vi-VN" sz="1200" noProof="1">
              <a:latin typeface="HTWBerlin" panose="02000000000000000000" pitchFamily="2" charset="77"/>
            </a:endParaRPr>
          </a:p>
        </p:txBody>
      </p:sp>
      <p:sp>
        <p:nvSpPr>
          <p:cNvPr id="20" name="Abgerundetes Rechteck 26">
            <a:extLst>
              <a:ext uri="{FF2B5EF4-FFF2-40B4-BE49-F238E27FC236}">
                <a16:creationId xmlns:a16="http://schemas.microsoft.com/office/drawing/2014/main" id="{229ECE69-C09D-8FC6-FAFF-6717702AA804}"/>
              </a:ext>
            </a:extLst>
          </p:cNvPr>
          <p:cNvSpPr/>
          <p:nvPr/>
        </p:nvSpPr>
        <p:spPr>
          <a:xfrm>
            <a:off x="3073131" y="2689739"/>
            <a:ext cx="2378872"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Feature selection</a:t>
            </a:r>
          </a:p>
        </p:txBody>
      </p:sp>
      <p:sp>
        <p:nvSpPr>
          <p:cNvPr id="21" name="Abgerundetes Rechteck 26">
            <a:extLst>
              <a:ext uri="{FF2B5EF4-FFF2-40B4-BE49-F238E27FC236}">
                <a16:creationId xmlns:a16="http://schemas.microsoft.com/office/drawing/2014/main" id="{56FCDC21-1914-DAAF-ABA8-A0A4AA458469}"/>
              </a:ext>
            </a:extLst>
          </p:cNvPr>
          <p:cNvSpPr/>
          <p:nvPr/>
        </p:nvSpPr>
        <p:spPr>
          <a:xfrm>
            <a:off x="3073130" y="3077465"/>
            <a:ext cx="2378871"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Balancing</a:t>
            </a:r>
          </a:p>
        </p:txBody>
      </p:sp>
      <p:sp>
        <p:nvSpPr>
          <p:cNvPr id="27" name="Abgerundetes Rechteck 26">
            <a:extLst>
              <a:ext uri="{FF2B5EF4-FFF2-40B4-BE49-F238E27FC236}">
                <a16:creationId xmlns:a16="http://schemas.microsoft.com/office/drawing/2014/main" id="{E20AA411-C299-F036-077C-EFB0B11C2312}"/>
              </a:ext>
            </a:extLst>
          </p:cNvPr>
          <p:cNvSpPr/>
          <p:nvPr/>
        </p:nvSpPr>
        <p:spPr>
          <a:xfrm>
            <a:off x="3073131" y="2302014"/>
            <a:ext cx="2378872"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Missing values imputation</a:t>
            </a:r>
          </a:p>
        </p:txBody>
      </p:sp>
      <p:sp>
        <p:nvSpPr>
          <p:cNvPr id="28" name="Abgerundetes Rechteck 26">
            <a:extLst>
              <a:ext uri="{FF2B5EF4-FFF2-40B4-BE49-F238E27FC236}">
                <a16:creationId xmlns:a16="http://schemas.microsoft.com/office/drawing/2014/main" id="{D6A49A65-DB10-7562-0F0F-27E0B7ABE15B}"/>
              </a:ext>
            </a:extLst>
          </p:cNvPr>
          <p:cNvSpPr/>
          <p:nvPr/>
        </p:nvSpPr>
        <p:spPr>
          <a:xfrm>
            <a:off x="3073129" y="3633339"/>
            <a:ext cx="2378872"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O</a:t>
            </a:r>
            <a:r>
              <a:rPr lang="en-US" sz="1200" noProof="1">
                <a:latin typeface="HTWBerlin" panose="02000000000000000000" pitchFamily="2" charset="77"/>
              </a:rPr>
              <a:t>utlier </a:t>
            </a:r>
            <a:r>
              <a:rPr lang="vi-VN" sz="1200" noProof="1">
                <a:latin typeface="HTWBerlin" panose="02000000000000000000" pitchFamily="2" charset="77"/>
              </a:rPr>
              <a:t>detec</a:t>
            </a:r>
            <a:r>
              <a:rPr lang="en-US" sz="1200" noProof="1">
                <a:latin typeface="HTWBerlin" panose="02000000000000000000" pitchFamily="2" charset="77"/>
              </a:rPr>
              <a:t>tion and treatment</a:t>
            </a:r>
            <a:endParaRPr lang="vi-VN" sz="1200" noProof="1">
              <a:latin typeface="HTWBerlin" panose="02000000000000000000" pitchFamily="2" charset="77"/>
            </a:endParaRPr>
          </a:p>
        </p:txBody>
      </p:sp>
      <p:sp>
        <p:nvSpPr>
          <p:cNvPr id="29" name="Abgerundetes Rechteck 26">
            <a:extLst>
              <a:ext uri="{FF2B5EF4-FFF2-40B4-BE49-F238E27FC236}">
                <a16:creationId xmlns:a16="http://schemas.microsoft.com/office/drawing/2014/main" id="{49A3E47A-0C8C-FBDF-E5C0-25632648EE40}"/>
              </a:ext>
            </a:extLst>
          </p:cNvPr>
          <p:cNvSpPr/>
          <p:nvPr/>
        </p:nvSpPr>
        <p:spPr>
          <a:xfrm>
            <a:off x="3072491" y="4044810"/>
            <a:ext cx="2378872" cy="26597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Missing values imputation</a:t>
            </a:r>
          </a:p>
        </p:txBody>
      </p:sp>
      <p:sp>
        <p:nvSpPr>
          <p:cNvPr id="43" name="Isosceles Triangle 42">
            <a:extLst>
              <a:ext uri="{FF2B5EF4-FFF2-40B4-BE49-F238E27FC236}">
                <a16:creationId xmlns:a16="http://schemas.microsoft.com/office/drawing/2014/main" id="{D17E3F23-8E6F-C340-C2FA-E10312260DC8}"/>
              </a:ext>
            </a:extLst>
          </p:cNvPr>
          <p:cNvSpPr/>
          <p:nvPr/>
        </p:nvSpPr>
        <p:spPr>
          <a:xfrm rot="10800000">
            <a:off x="502671" y="2582004"/>
            <a:ext cx="500305" cy="187301"/>
          </a:xfrm>
          <a:prstGeom prs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Connector: Elbow 46">
            <a:extLst>
              <a:ext uri="{FF2B5EF4-FFF2-40B4-BE49-F238E27FC236}">
                <a16:creationId xmlns:a16="http://schemas.microsoft.com/office/drawing/2014/main" id="{A7D12B8E-1687-9FD0-05EB-7DE76ABF82CE}"/>
              </a:ext>
            </a:extLst>
          </p:cNvPr>
          <p:cNvCxnSpPr>
            <a:stCxn id="4" idx="3"/>
            <a:endCxn id="5" idx="1"/>
          </p:cNvCxnSpPr>
          <p:nvPr/>
        </p:nvCxnSpPr>
        <p:spPr>
          <a:xfrm flipV="1">
            <a:off x="1202820" y="2324694"/>
            <a:ext cx="553121" cy="685321"/>
          </a:xfrm>
          <a:prstGeom prst="bentConnector3">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801DD7F-10C2-DDCF-2BD0-49EE788EEDC8}"/>
              </a:ext>
            </a:extLst>
          </p:cNvPr>
          <p:cNvCxnSpPr>
            <a:stCxn id="4" idx="3"/>
            <a:endCxn id="7" idx="1"/>
          </p:cNvCxnSpPr>
          <p:nvPr/>
        </p:nvCxnSpPr>
        <p:spPr>
          <a:xfrm>
            <a:off x="1202820" y="3010015"/>
            <a:ext cx="553121" cy="760895"/>
          </a:xfrm>
          <a:prstGeom prst="bentConnector3">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9C0C56D3-93B5-F6B7-2A60-16981EE24972}"/>
              </a:ext>
            </a:extLst>
          </p:cNvPr>
          <p:cNvCxnSpPr>
            <a:stCxn id="5" idx="3"/>
            <a:endCxn id="18" idx="1"/>
          </p:cNvCxnSpPr>
          <p:nvPr/>
        </p:nvCxnSpPr>
        <p:spPr>
          <a:xfrm flipV="1">
            <a:off x="2647700" y="1659551"/>
            <a:ext cx="425431" cy="665143"/>
          </a:xfrm>
          <a:prstGeom prst="bentConnector3">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5798A4-79A7-6D78-E24C-4910EC5D6DF8}"/>
              </a:ext>
            </a:extLst>
          </p:cNvPr>
          <p:cNvCxnSpPr>
            <a:stCxn id="18" idx="2"/>
            <a:endCxn id="19" idx="0"/>
          </p:cNvCxnSpPr>
          <p:nvPr/>
        </p:nvCxnSpPr>
        <p:spPr>
          <a:xfrm>
            <a:off x="4262567" y="1792538"/>
            <a:ext cx="0" cy="121751"/>
          </a:xfrm>
          <a:prstGeom prst="straightConnector1">
            <a:avLst/>
          </a:prstGeom>
          <a:ln w="19050">
            <a:solidFill>
              <a:srgbClr val="3553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6146B60-FC08-7C12-1C38-EE5EBF37E612}"/>
              </a:ext>
            </a:extLst>
          </p:cNvPr>
          <p:cNvCxnSpPr>
            <a:stCxn id="19" idx="2"/>
            <a:endCxn id="27" idx="0"/>
          </p:cNvCxnSpPr>
          <p:nvPr/>
        </p:nvCxnSpPr>
        <p:spPr>
          <a:xfrm>
            <a:off x="4262567" y="2180263"/>
            <a:ext cx="0" cy="121751"/>
          </a:xfrm>
          <a:prstGeom prst="straightConnector1">
            <a:avLst/>
          </a:prstGeom>
          <a:ln w="19050">
            <a:solidFill>
              <a:srgbClr val="3553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4BCF8AF-D760-8CD3-F411-C9065915BA35}"/>
              </a:ext>
            </a:extLst>
          </p:cNvPr>
          <p:cNvCxnSpPr>
            <a:stCxn id="27" idx="2"/>
            <a:endCxn id="20" idx="0"/>
          </p:cNvCxnSpPr>
          <p:nvPr/>
        </p:nvCxnSpPr>
        <p:spPr>
          <a:xfrm>
            <a:off x="4262567" y="2567988"/>
            <a:ext cx="0" cy="121751"/>
          </a:xfrm>
          <a:prstGeom prst="straightConnector1">
            <a:avLst/>
          </a:prstGeom>
          <a:ln w="19050">
            <a:solidFill>
              <a:srgbClr val="3553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B29CB94-A033-0754-EFC6-03C2E0BC0FDF}"/>
              </a:ext>
            </a:extLst>
          </p:cNvPr>
          <p:cNvCxnSpPr>
            <a:stCxn id="20" idx="2"/>
            <a:endCxn id="21" idx="0"/>
          </p:cNvCxnSpPr>
          <p:nvPr/>
        </p:nvCxnSpPr>
        <p:spPr>
          <a:xfrm flipH="1">
            <a:off x="4262566" y="2955713"/>
            <a:ext cx="1" cy="121752"/>
          </a:xfrm>
          <a:prstGeom prst="straightConnector1">
            <a:avLst/>
          </a:prstGeom>
          <a:ln w="19050">
            <a:solidFill>
              <a:srgbClr val="3553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08D2B1E-8F49-6293-3AF5-50CE8AC0429E}"/>
              </a:ext>
            </a:extLst>
          </p:cNvPr>
          <p:cNvCxnSpPr>
            <a:stCxn id="28" idx="2"/>
            <a:endCxn id="29" idx="0"/>
          </p:cNvCxnSpPr>
          <p:nvPr/>
        </p:nvCxnSpPr>
        <p:spPr>
          <a:xfrm flipH="1">
            <a:off x="4261927" y="3899313"/>
            <a:ext cx="638" cy="145497"/>
          </a:xfrm>
          <a:prstGeom prst="straightConnector1">
            <a:avLst/>
          </a:prstGeom>
          <a:ln w="19050">
            <a:solidFill>
              <a:srgbClr val="3553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23E7457-B96B-FB0A-77ED-0A650C48C161}"/>
              </a:ext>
            </a:extLst>
          </p:cNvPr>
          <p:cNvCxnSpPr>
            <a:stCxn id="7" idx="3"/>
            <a:endCxn id="28" idx="1"/>
          </p:cNvCxnSpPr>
          <p:nvPr/>
        </p:nvCxnSpPr>
        <p:spPr>
          <a:xfrm flipV="1">
            <a:off x="2647700" y="3766326"/>
            <a:ext cx="425429" cy="4584"/>
          </a:xfrm>
          <a:prstGeom prst="straightConnector1">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sp>
        <p:nvSpPr>
          <p:cNvPr id="17" name="Textplatzhalter 6">
            <a:extLst>
              <a:ext uri="{FF2B5EF4-FFF2-40B4-BE49-F238E27FC236}">
                <a16:creationId xmlns:a16="http://schemas.microsoft.com/office/drawing/2014/main" id="{BE2EECF2-7D93-0CF2-78AD-A169AE8023A7}"/>
              </a:ext>
            </a:extLst>
          </p:cNvPr>
          <p:cNvSpPr txBox="1">
            <a:spLocks/>
          </p:cNvSpPr>
          <p:nvPr/>
        </p:nvSpPr>
        <p:spPr>
          <a:xfrm>
            <a:off x="1174018" y="957321"/>
            <a:ext cx="6175818" cy="720670"/>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32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2800" dirty="0">
                <a:ea typeface="Verdana" panose="020B0604030504040204" pitchFamily="34" charset="0"/>
                <a:cs typeface="Arial" panose="020B0604020202020204" pitchFamily="34" charset="0"/>
              </a:rPr>
              <a:t>Workflows</a:t>
            </a:r>
            <a:endParaRPr lang="de-DE" sz="2800" dirty="0">
              <a:ea typeface="Verdana" panose="020B0604030504040204" pitchFamily="34" charset="0"/>
              <a:cs typeface="Arial" panose="020B0604020202020204" pitchFamily="34" charset="0"/>
            </a:endParaRPr>
          </a:p>
        </p:txBody>
      </p:sp>
      <p:grpSp>
        <p:nvGrpSpPr>
          <p:cNvPr id="22" name="Google Shape;4803;p39">
            <a:extLst>
              <a:ext uri="{FF2B5EF4-FFF2-40B4-BE49-F238E27FC236}">
                <a16:creationId xmlns:a16="http://schemas.microsoft.com/office/drawing/2014/main" id="{9D563B24-E8F2-D124-573A-CB237C3804AC}"/>
              </a:ext>
            </a:extLst>
          </p:cNvPr>
          <p:cNvGrpSpPr/>
          <p:nvPr/>
        </p:nvGrpSpPr>
        <p:grpSpPr>
          <a:xfrm>
            <a:off x="673666" y="917270"/>
            <a:ext cx="496568" cy="493855"/>
            <a:chOff x="4442" y="2985"/>
            <a:chExt cx="732" cy="728"/>
          </a:xfrm>
        </p:grpSpPr>
        <p:sp>
          <p:nvSpPr>
            <p:cNvPr id="24" name="Google Shape;4804;p39">
              <a:extLst>
                <a:ext uri="{FF2B5EF4-FFF2-40B4-BE49-F238E27FC236}">
                  <a16:creationId xmlns:a16="http://schemas.microsoft.com/office/drawing/2014/main" id="{3943F383-963C-EC9D-A631-741E3C0D1071}"/>
                </a:ext>
              </a:extLst>
            </p:cNvPr>
            <p:cNvSpPr/>
            <p:nvPr/>
          </p:nvSpPr>
          <p:spPr>
            <a:xfrm>
              <a:off x="4442" y="2985"/>
              <a:ext cx="732" cy="7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25" name="Google Shape;4805;p39">
              <a:extLst>
                <a:ext uri="{FF2B5EF4-FFF2-40B4-BE49-F238E27FC236}">
                  <a16:creationId xmlns:a16="http://schemas.microsoft.com/office/drawing/2014/main" id="{CEC495D1-33A9-14CB-A92A-DF1E57B426C0}"/>
                </a:ext>
              </a:extLst>
            </p:cNvPr>
            <p:cNvSpPr/>
            <p:nvPr/>
          </p:nvSpPr>
          <p:spPr>
            <a:xfrm>
              <a:off x="4592" y="2985"/>
              <a:ext cx="146" cy="666"/>
            </a:xfrm>
            <a:custGeom>
              <a:avLst/>
              <a:gdLst/>
              <a:ahLst/>
              <a:cxnLst/>
              <a:rect l="l" t="t" r="r" b="b"/>
              <a:pathLst>
                <a:path w="146" h="666" extrusionOk="0">
                  <a:moveTo>
                    <a:pt x="18" y="666"/>
                  </a:moveTo>
                  <a:lnTo>
                    <a:pt x="0" y="666"/>
                  </a:lnTo>
                  <a:lnTo>
                    <a:pt x="0" y="66"/>
                  </a:lnTo>
                  <a:lnTo>
                    <a:pt x="0" y="66"/>
                  </a:lnTo>
                  <a:lnTo>
                    <a:pt x="2" y="52"/>
                  </a:lnTo>
                  <a:lnTo>
                    <a:pt x="6" y="40"/>
                  </a:lnTo>
                  <a:lnTo>
                    <a:pt x="14" y="28"/>
                  </a:lnTo>
                  <a:lnTo>
                    <a:pt x="24" y="18"/>
                  </a:lnTo>
                  <a:lnTo>
                    <a:pt x="34" y="10"/>
                  </a:lnTo>
                  <a:lnTo>
                    <a:pt x="46" y="4"/>
                  </a:lnTo>
                  <a:lnTo>
                    <a:pt x="58" y="0"/>
                  </a:lnTo>
                  <a:lnTo>
                    <a:pt x="70" y="0"/>
                  </a:lnTo>
                  <a:lnTo>
                    <a:pt x="70" y="0"/>
                  </a:lnTo>
                  <a:lnTo>
                    <a:pt x="82" y="0"/>
                  </a:lnTo>
                  <a:lnTo>
                    <a:pt x="94" y="4"/>
                  </a:lnTo>
                  <a:lnTo>
                    <a:pt x="108" y="10"/>
                  </a:lnTo>
                  <a:lnTo>
                    <a:pt x="118" y="18"/>
                  </a:lnTo>
                  <a:lnTo>
                    <a:pt x="130" y="28"/>
                  </a:lnTo>
                  <a:lnTo>
                    <a:pt x="138" y="40"/>
                  </a:lnTo>
                  <a:lnTo>
                    <a:pt x="144" y="52"/>
                  </a:lnTo>
                  <a:lnTo>
                    <a:pt x="146" y="66"/>
                  </a:lnTo>
                  <a:lnTo>
                    <a:pt x="146" y="100"/>
                  </a:lnTo>
                  <a:lnTo>
                    <a:pt x="128" y="100"/>
                  </a:lnTo>
                  <a:lnTo>
                    <a:pt x="128" y="66"/>
                  </a:lnTo>
                  <a:lnTo>
                    <a:pt x="128" y="66"/>
                  </a:lnTo>
                  <a:lnTo>
                    <a:pt x="126" y="56"/>
                  </a:lnTo>
                  <a:lnTo>
                    <a:pt x="122" y="48"/>
                  </a:lnTo>
                  <a:lnTo>
                    <a:pt x="116" y="40"/>
                  </a:lnTo>
                  <a:lnTo>
                    <a:pt x="108" y="32"/>
                  </a:lnTo>
                  <a:lnTo>
                    <a:pt x="98" y="26"/>
                  </a:lnTo>
                  <a:lnTo>
                    <a:pt x="88" y="22"/>
                  </a:lnTo>
                  <a:lnTo>
                    <a:pt x="78" y="18"/>
                  </a:lnTo>
                  <a:lnTo>
                    <a:pt x="70" y="18"/>
                  </a:lnTo>
                  <a:lnTo>
                    <a:pt x="70" y="18"/>
                  </a:lnTo>
                  <a:lnTo>
                    <a:pt x="62" y="18"/>
                  </a:lnTo>
                  <a:lnTo>
                    <a:pt x="52" y="22"/>
                  </a:lnTo>
                  <a:lnTo>
                    <a:pt x="44" y="26"/>
                  </a:lnTo>
                  <a:lnTo>
                    <a:pt x="36" y="32"/>
                  </a:lnTo>
                  <a:lnTo>
                    <a:pt x="28" y="40"/>
                  </a:lnTo>
                  <a:lnTo>
                    <a:pt x="22" y="48"/>
                  </a:lnTo>
                  <a:lnTo>
                    <a:pt x="20" y="56"/>
                  </a:lnTo>
                  <a:lnTo>
                    <a:pt x="18" y="66"/>
                  </a:lnTo>
                  <a:lnTo>
                    <a:pt x="18" y="666"/>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26" name="Google Shape;4806;p39">
              <a:extLst>
                <a:ext uri="{FF2B5EF4-FFF2-40B4-BE49-F238E27FC236}">
                  <a16:creationId xmlns:a16="http://schemas.microsoft.com/office/drawing/2014/main" id="{E8E5CF99-DAB7-4D87-6181-C0C9F221E2AD}"/>
                </a:ext>
              </a:extLst>
            </p:cNvPr>
            <p:cNvSpPr/>
            <p:nvPr/>
          </p:nvSpPr>
          <p:spPr>
            <a:xfrm>
              <a:off x="4656" y="2985"/>
              <a:ext cx="518" cy="108"/>
            </a:xfrm>
            <a:custGeom>
              <a:avLst/>
              <a:gdLst/>
              <a:ahLst/>
              <a:cxnLst/>
              <a:rect l="l" t="t" r="r" b="b"/>
              <a:pathLst>
                <a:path w="518" h="108" extrusionOk="0">
                  <a:moveTo>
                    <a:pt x="518" y="108"/>
                  </a:moveTo>
                  <a:lnTo>
                    <a:pt x="72" y="108"/>
                  </a:lnTo>
                  <a:lnTo>
                    <a:pt x="72" y="108"/>
                  </a:lnTo>
                  <a:lnTo>
                    <a:pt x="68" y="108"/>
                  </a:lnTo>
                  <a:lnTo>
                    <a:pt x="66" y="106"/>
                  </a:lnTo>
                  <a:lnTo>
                    <a:pt x="64" y="104"/>
                  </a:lnTo>
                  <a:lnTo>
                    <a:pt x="64" y="100"/>
                  </a:lnTo>
                  <a:lnTo>
                    <a:pt x="64" y="100"/>
                  </a:lnTo>
                  <a:lnTo>
                    <a:pt x="64" y="96"/>
                  </a:lnTo>
                  <a:lnTo>
                    <a:pt x="66" y="94"/>
                  </a:lnTo>
                  <a:lnTo>
                    <a:pt x="68" y="92"/>
                  </a:lnTo>
                  <a:lnTo>
                    <a:pt x="72" y="90"/>
                  </a:lnTo>
                  <a:lnTo>
                    <a:pt x="500" y="90"/>
                  </a:lnTo>
                  <a:lnTo>
                    <a:pt x="500" y="76"/>
                  </a:lnTo>
                  <a:lnTo>
                    <a:pt x="500" y="76"/>
                  </a:lnTo>
                  <a:lnTo>
                    <a:pt x="500" y="64"/>
                  </a:lnTo>
                  <a:lnTo>
                    <a:pt x="496" y="54"/>
                  </a:lnTo>
                  <a:lnTo>
                    <a:pt x="490" y="44"/>
                  </a:lnTo>
                  <a:lnTo>
                    <a:pt x="484" y="34"/>
                  </a:lnTo>
                  <a:lnTo>
                    <a:pt x="476" y="28"/>
                  </a:lnTo>
                  <a:lnTo>
                    <a:pt x="466" y="22"/>
                  </a:lnTo>
                  <a:lnTo>
                    <a:pt x="456" y="18"/>
                  </a:lnTo>
                  <a:lnTo>
                    <a:pt x="444" y="18"/>
                  </a:lnTo>
                  <a:lnTo>
                    <a:pt x="8" y="18"/>
                  </a:lnTo>
                  <a:lnTo>
                    <a:pt x="8" y="18"/>
                  </a:lnTo>
                  <a:lnTo>
                    <a:pt x="6" y="16"/>
                  </a:lnTo>
                  <a:lnTo>
                    <a:pt x="2" y="14"/>
                  </a:lnTo>
                  <a:lnTo>
                    <a:pt x="0" y="12"/>
                  </a:lnTo>
                  <a:lnTo>
                    <a:pt x="0" y="8"/>
                  </a:lnTo>
                  <a:lnTo>
                    <a:pt x="0" y="8"/>
                  </a:lnTo>
                  <a:lnTo>
                    <a:pt x="0" y="4"/>
                  </a:lnTo>
                  <a:lnTo>
                    <a:pt x="2" y="2"/>
                  </a:lnTo>
                  <a:lnTo>
                    <a:pt x="6" y="0"/>
                  </a:lnTo>
                  <a:lnTo>
                    <a:pt x="8" y="0"/>
                  </a:lnTo>
                  <a:lnTo>
                    <a:pt x="444" y="0"/>
                  </a:lnTo>
                  <a:lnTo>
                    <a:pt x="444" y="0"/>
                  </a:lnTo>
                  <a:lnTo>
                    <a:pt x="460" y="0"/>
                  </a:lnTo>
                  <a:lnTo>
                    <a:pt x="474" y="6"/>
                  </a:lnTo>
                  <a:lnTo>
                    <a:pt x="486" y="12"/>
                  </a:lnTo>
                  <a:lnTo>
                    <a:pt x="496" y="22"/>
                  </a:lnTo>
                  <a:lnTo>
                    <a:pt x="506" y="34"/>
                  </a:lnTo>
                  <a:lnTo>
                    <a:pt x="512" y="46"/>
                  </a:lnTo>
                  <a:lnTo>
                    <a:pt x="516" y="62"/>
                  </a:lnTo>
                  <a:lnTo>
                    <a:pt x="518" y="76"/>
                  </a:lnTo>
                  <a:lnTo>
                    <a:pt x="518" y="108"/>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31" name="Google Shape;4807;p39">
              <a:extLst>
                <a:ext uri="{FF2B5EF4-FFF2-40B4-BE49-F238E27FC236}">
                  <a16:creationId xmlns:a16="http://schemas.microsoft.com/office/drawing/2014/main" id="{EB82EE52-7D5C-1EA5-01E5-17E78E3F8B87}"/>
                </a:ext>
              </a:extLst>
            </p:cNvPr>
            <p:cNvSpPr/>
            <p:nvPr/>
          </p:nvSpPr>
          <p:spPr>
            <a:xfrm>
              <a:off x="4470" y="3615"/>
              <a:ext cx="140" cy="98"/>
            </a:xfrm>
            <a:custGeom>
              <a:avLst/>
              <a:gdLst/>
              <a:ahLst/>
              <a:cxnLst/>
              <a:rect l="l" t="t" r="r" b="b"/>
              <a:pathLst>
                <a:path w="140" h="98" extrusionOk="0">
                  <a:moveTo>
                    <a:pt x="70" y="98"/>
                  </a:moveTo>
                  <a:lnTo>
                    <a:pt x="70" y="98"/>
                  </a:lnTo>
                  <a:lnTo>
                    <a:pt x="56" y="98"/>
                  </a:lnTo>
                  <a:lnTo>
                    <a:pt x="42" y="94"/>
                  </a:lnTo>
                  <a:lnTo>
                    <a:pt x="30" y="88"/>
                  </a:lnTo>
                  <a:lnTo>
                    <a:pt x="20" y="82"/>
                  </a:lnTo>
                  <a:lnTo>
                    <a:pt x="12" y="72"/>
                  </a:lnTo>
                  <a:lnTo>
                    <a:pt x="6" y="64"/>
                  </a:lnTo>
                  <a:lnTo>
                    <a:pt x="2" y="52"/>
                  </a:lnTo>
                  <a:lnTo>
                    <a:pt x="0" y="42"/>
                  </a:lnTo>
                  <a:lnTo>
                    <a:pt x="0" y="0"/>
                  </a:lnTo>
                  <a:lnTo>
                    <a:pt x="66" y="0"/>
                  </a:lnTo>
                  <a:lnTo>
                    <a:pt x="66" y="18"/>
                  </a:lnTo>
                  <a:lnTo>
                    <a:pt x="18" y="18"/>
                  </a:lnTo>
                  <a:lnTo>
                    <a:pt x="18" y="42"/>
                  </a:lnTo>
                  <a:lnTo>
                    <a:pt x="18" y="42"/>
                  </a:lnTo>
                  <a:lnTo>
                    <a:pt x="18" y="48"/>
                  </a:lnTo>
                  <a:lnTo>
                    <a:pt x="22" y="56"/>
                  </a:lnTo>
                  <a:lnTo>
                    <a:pt x="26" y="62"/>
                  </a:lnTo>
                  <a:lnTo>
                    <a:pt x="34" y="68"/>
                  </a:lnTo>
                  <a:lnTo>
                    <a:pt x="40" y="74"/>
                  </a:lnTo>
                  <a:lnTo>
                    <a:pt x="50" y="78"/>
                  </a:lnTo>
                  <a:lnTo>
                    <a:pt x="60" y="80"/>
                  </a:lnTo>
                  <a:lnTo>
                    <a:pt x="70" y="80"/>
                  </a:lnTo>
                  <a:lnTo>
                    <a:pt x="70" y="80"/>
                  </a:lnTo>
                  <a:lnTo>
                    <a:pt x="80" y="80"/>
                  </a:lnTo>
                  <a:lnTo>
                    <a:pt x="90" y="78"/>
                  </a:lnTo>
                  <a:lnTo>
                    <a:pt x="98" y="74"/>
                  </a:lnTo>
                  <a:lnTo>
                    <a:pt x="106" y="68"/>
                  </a:lnTo>
                  <a:lnTo>
                    <a:pt x="112" y="62"/>
                  </a:lnTo>
                  <a:lnTo>
                    <a:pt x="118" y="56"/>
                  </a:lnTo>
                  <a:lnTo>
                    <a:pt x="120" y="48"/>
                  </a:lnTo>
                  <a:lnTo>
                    <a:pt x="122" y="42"/>
                  </a:lnTo>
                  <a:lnTo>
                    <a:pt x="122" y="10"/>
                  </a:lnTo>
                  <a:lnTo>
                    <a:pt x="140" y="10"/>
                  </a:lnTo>
                  <a:lnTo>
                    <a:pt x="140" y="42"/>
                  </a:lnTo>
                  <a:lnTo>
                    <a:pt x="140" y="42"/>
                  </a:lnTo>
                  <a:lnTo>
                    <a:pt x="138" y="52"/>
                  </a:lnTo>
                  <a:lnTo>
                    <a:pt x="134" y="64"/>
                  </a:lnTo>
                  <a:lnTo>
                    <a:pt x="128" y="72"/>
                  </a:lnTo>
                  <a:lnTo>
                    <a:pt x="120" y="82"/>
                  </a:lnTo>
                  <a:lnTo>
                    <a:pt x="108" y="88"/>
                  </a:lnTo>
                  <a:lnTo>
                    <a:pt x="96" y="94"/>
                  </a:lnTo>
                  <a:lnTo>
                    <a:pt x="84" y="98"/>
                  </a:lnTo>
                  <a:lnTo>
                    <a:pt x="70" y="98"/>
                  </a:lnTo>
                  <a:lnTo>
                    <a:pt x="70" y="98"/>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4" name="Google Shape;4808;p39">
              <a:extLst>
                <a:ext uri="{FF2B5EF4-FFF2-40B4-BE49-F238E27FC236}">
                  <a16:creationId xmlns:a16="http://schemas.microsoft.com/office/drawing/2014/main" id="{A53BFD8A-1891-F71D-10CF-6288445353CE}"/>
                </a:ext>
              </a:extLst>
            </p:cNvPr>
            <p:cNvSpPr/>
            <p:nvPr/>
          </p:nvSpPr>
          <p:spPr>
            <a:xfrm>
              <a:off x="4530" y="3075"/>
              <a:ext cx="564" cy="638"/>
            </a:xfrm>
            <a:custGeom>
              <a:avLst/>
              <a:gdLst/>
              <a:ahLst/>
              <a:cxnLst/>
              <a:rect l="l" t="t" r="r" b="b"/>
              <a:pathLst>
                <a:path w="564" h="638" extrusionOk="0">
                  <a:moveTo>
                    <a:pt x="462" y="638"/>
                  </a:moveTo>
                  <a:lnTo>
                    <a:pt x="10" y="638"/>
                  </a:lnTo>
                  <a:lnTo>
                    <a:pt x="10" y="638"/>
                  </a:lnTo>
                  <a:lnTo>
                    <a:pt x="6" y="638"/>
                  </a:lnTo>
                  <a:lnTo>
                    <a:pt x="4" y="636"/>
                  </a:lnTo>
                  <a:lnTo>
                    <a:pt x="2" y="632"/>
                  </a:lnTo>
                  <a:lnTo>
                    <a:pt x="0" y="630"/>
                  </a:lnTo>
                  <a:lnTo>
                    <a:pt x="0" y="630"/>
                  </a:lnTo>
                  <a:lnTo>
                    <a:pt x="2" y="626"/>
                  </a:lnTo>
                  <a:lnTo>
                    <a:pt x="4" y="622"/>
                  </a:lnTo>
                  <a:lnTo>
                    <a:pt x="6" y="620"/>
                  </a:lnTo>
                  <a:lnTo>
                    <a:pt x="10" y="620"/>
                  </a:lnTo>
                  <a:lnTo>
                    <a:pt x="462" y="620"/>
                  </a:lnTo>
                  <a:lnTo>
                    <a:pt x="462" y="620"/>
                  </a:lnTo>
                  <a:lnTo>
                    <a:pt x="478" y="618"/>
                  </a:lnTo>
                  <a:lnTo>
                    <a:pt x="494" y="614"/>
                  </a:lnTo>
                  <a:lnTo>
                    <a:pt x="508" y="606"/>
                  </a:lnTo>
                  <a:lnTo>
                    <a:pt x="522" y="596"/>
                  </a:lnTo>
                  <a:lnTo>
                    <a:pt x="532" y="582"/>
                  </a:lnTo>
                  <a:lnTo>
                    <a:pt x="540" y="568"/>
                  </a:lnTo>
                  <a:lnTo>
                    <a:pt x="544" y="552"/>
                  </a:lnTo>
                  <a:lnTo>
                    <a:pt x="546" y="536"/>
                  </a:lnTo>
                  <a:lnTo>
                    <a:pt x="546" y="10"/>
                  </a:lnTo>
                  <a:lnTo>
                    <a:pt x="546" y="10"/>
                  </a:lnTo>
                  <a:lnTo>
                    <a:pt x="548" y="6"/>
                  </a:lnTo>
                  <a:lnTo>
                    <a:pt x="550" y="4"/>
                  </a:lnTo>
                  <a:lnTo>
                    <a:pt x="552" y="2"/>
                  </a:lnTo>
                  <a:lnTo>
                    <a:pt x="556" y="0"/>
                  </a:lnTo>
                  <a:lnTo>
                    <a:pt x="556" y="0"/>
                  </a:lnTo>
                  <a:lnTo>
                    <a:pt x="558" y="2"/>
                  </a:lnTo>
                  <a:lnTo>
                    <a:pt x="562" y="4"/>
                  </a:lnTo>
                  <a:lnTo>
                    <a:pt x="564" y="6"/>
                  </a:lnTo>
                  <a:lnTo>
                    <a:pt x="564" y="10"/>
                  </a:lnTo>
                  <a:lnTo>
                    <a:pt x="564" y="536"/>
                  </a:lnTo>
                  <a:lnTo>
                    <a:pt x="564" y="536"/>
                  </a:lnTo>
                  <a:lnTo>
                    <a:pt x="562" y="556"/>
                  </a:lnTo>
                  <a:lnTo>
                    <a:pt x="556" y="576"/>
                  </a:lnTo>
                  <a:lnTo>
                    <a:pt x="546" y="592"/>
                  </a:lnTo>
                  <a:lnTo>
                    <a:pt x="534" y="608"/>
                  </a:lnTo>
                  <a:lnTo>
                    <a:pt x="518" y="620"/>
                  </a:lnTo>
                  <a:lnTo>
                    <a:pt x="502" y="630"/>
                  </a:lnTo>
                  <a:lnTo>
                    <a:pt x="482" y="636"/>
                  </a:lnTo>
                  <a:lnTo>
                    <a:pt x="462" y="638"/>
                  </a:lnTo>
                  <a:lnTo>
                    <a:pt x="462" y="638"/>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5" name="Google Shape;4809;p39">
              <a:extLst>
                <a:ext uri="{FF2B5EF4-FFF2-40B4-BE49-F238E27FC236}">
                  <a16:creationId xmlns:a16="http://schemas.microsoft.com/office/drawing/2014/main" id="{0A1F7120-6E2D-B54C-9536-9070C76D60E3}"/>
                </a:ext>
              </a:extLst>
            </p:cNvPr>
            <p:cNvSpPr/>
            <p:nvPr/>
          </p:nvSpPr>
          <p:spPr>
            <a:xfrm>
              <a:off x="4750" y="3213"/>
              <a:ext cx="182"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6" name="Google Shape;4810;p39">
              <a:extLst>
                <a:ext uri="{FF2B5EF4-FFF2-40B4-BE49-F238E27FC236}">
                  <a16:creationId xmlns:a16="http://schemas.microsoft.com/office/drawing/2014/main" id="{972E3896-5FAB-FD75-D78E-558534633D4C}"/>
                </a:ext>
              </a:extLst>
            </p:cNvPr>
            <p:cNvSpPr/>
            <p:nvPr/>
          </p:nvSpPr>
          <p:spPr>
            <a:xfrm>
              <a:off x="4892" y="3603"/>
              <a:ext cx="1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8" name="Google Shape;4811;p39">
              <a:extLst>
                <a:ext uri="{FF2B5EF4-FFF2-40B4-BE49-F238E27FC236}">
                  <a16:creationId xmlns:a16="http://schemas.microsoft.com/office/drawing/2014/main" id="{CFF6012E-B250-8B69-CF4A-34DC9F4C5E78}"/>
                </a:ext>
              </a:extLst>
            </p:cNvPr>
            <p:cNvSpPr/>
            <p:nvPr/>
          </p:nvSpPr>
          <p:spPr>
            <a:xfrm>
              <a:off x="4692" y="3259"/>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49" name="Google Shape;4812;p39">
              <a:extLst>
                <a:ext uri="{FF2B5EF4-FFF2-40B4-BE49-F238E27FC236}">
                  <a16:creationId xmlns:a16="http://schemas.microsoft.com/office/drawing/2014/main" id="{8BE86463-7CD0-D341-F9FE-F3D6B493E9AA}"/>
                </a:ext>
              </a:extLst>
            </p:cNvPr>
            <p:cNvSpPr/>
            <p:nvPr/>
          </p:nvSpPr>
          <p:spPr>
            <a:xfrm>
              <a:off x="4692" y="3307"/>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1" name="Google Shape;4813;p39">
              <a:extLst>
                <a:ext uri="{FF2B5EF4-FFF2-40B4-BE49-F238E27FC236}">
                  <a16:creationId xmlns:a16="http://schemas.microsoft.com/office/drawing/2014/main" id="{FC0820CB-D1AA-82E2-8363-4D8EFC326005}"/>
                </a:ext>
              </a:extLst>
            </p:cNvPr>
            <p:cNvSpPr/>
            <p:nvPr/>
          </p:nvSpPr>
          <p:spPr>
            <a:xfrm>
              <a:off x="4692" y="3353"/>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 name="Google Shape;4814;p39">
              <a:extLst>
                <a:ext uri="{FF2B5EF4-FFF2-40B4-BE49-F238E27FC236}">
                  <a16:creationId xmlns:a16="http://schemas.microsoft.com/office/drawing/2014/main" id="{A064C090-6CDF-0824-5D93-2C4B30444F68}"/>
                </a:ext>
              </a:extLst>
            </p:cNvPr>
            <p:cNvSpPr/>
            <p:nvPr/>
          </p:nvSpPr>
          <p:spPr>
            <a:xfrm>
              <a:off x="4692" y="3401"/>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 name="Google Shape;4815;p39">
              <a:extLst>
                <a:ext uri="{FF2B5EF4-FFF2-40B4-BE49-F238E27FC236}">
                  <a16:creationId xmlns:a16="http://schemas.microsoft.com/office/drawing/2014/main" id="{9F868868-A4E0-A27A-1866-FDBAE1E621FD}"/>
                </a:ext>
              </a:extLst>
            </p:cNvPr>
            <p:cNvSpPr/>
            <p:nvPr/>
          </p:nvSpPr>
          <p:spPr>
            <a:xfrm>
              <a:off x="4692" y="3447"/>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7" name="Google Shape;4816;p39">
              <a:extLst>
                <a:ext uri="{FF2B5EF4-FFF2-40B4-BE49-F238E27FC236}">
                  <a16:creationId xmlns:a16="http://schemas.microsoft.com/office/drawing/2014/main" id="{4B61D84E-51DB-C2BC-4C67-3B352B5DA9B4}"/>
                </a:ext>
              </a:extLst>
            </p:cNvPr>
            <p:cNvSpPr/>
            <p:nvPr/>
          </p:nvSpPr>
          <p:spPr>
            <a:xfrm>
              <a:off x="4692" y="3493"/>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9" name="Google Shape;4817;p39">
              <a:extLst>
                <a:ext uri="{FF2B5EF4-FFF2-40B4-BE49-F238E27FC236}">
                  <a16:creationId xmlns:a16="http://schemas.microsoft.com/office/drawing/2014/main" id="{ADE0B613-A08B-FFA4-A7AD-661204D805EC}"/>
                </a:ext>
              </a:extLst>
            </p:cNvPr>
            <p:cNvSpPr/>
            <p:nvPr/>
          </p:nvSpPr>
          <p:spPr>
            <a:xfrm>
              <a:off x="4692" y="3541"/>
              <a:ext cx="30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1" name="Google Shape;4818;p39">
              <a:extLst>
                <a:ext uri="{FF2B5EF4-FFF2-40B4-BE49-F238E27FC236}">
                  <a16:creationId xmlns:a16="http://schemas.microsoft.com/office/drawing/2014/main" id="{5564FF43-02DD-9727-596B-C0E22B6142AE}"/>
                </a:ext>
              </a:extLst>
            </p:cNvPr>
            <p:cNvSpPr/>
            <p:nvPr/>
          </p:nvSpPr>
          <p:spPr>
            <a:xfrm>
              <a:off x="4478" y="2985"/>
              <a:ext cx="70" cy="594"/>
            </a:xfrm>
            <a:custGeom>
              <a:avLst/>
              <a:gdLst/>
              <a:ahLst/>
              <a:cxnLst/>
              <a:rect l="l" t="t" r="r" b="b"/>
              <a:pathLst>
                <a:path w="70" h="594" extrusionOk="0">
                  <a:moveTo>
                    <a:pt x="36" y="594"/>
                  </a:moveTo>
                  <a:lnTo>
                    <a:pt x="36" y="594"/>
                  </a:lnTo>
                  <a:lnTo>
                    <a:pt x="30" y="594"/>
                  </a:lnTo>
                  <a:lnTo>
                    <a:pt x="24" y="590"/>
                  </a:lnTo>
                  <a:lnTo>
                    <a:pt x="20" y="586"/>
                  </a:lnTo>
                  <a:lnTo>
                    <a:pt x="16" y="580"/>
                  </a:lnTo>
                  <a:lnTo>
                    <a:pt x="0" y="534"/>
                  </a:lnTo>
                  <a:lnTo>
                    <a:pt x="0" y="36"/>
                  </a:lnTo>
                  <a:lnTo>
                    <a:pt x="0" y="36"/>
                  </a:lnTo>
                  <a:lnTo>
                    <a:pt x="2" y="30"/>
                  </a:lnTo>
                  <a:lnTo>
                    <a:pt x="4" y="22"/>
                  </a:lnTo>
                  <a:lnTo>
                    <a:pt x="6" y="16"/>
                  </a:lnTo>
                  <a:lnTo>
                    <a:pt x="10" y="10"/>
                  </a:lnTo>
                  <a:lnTo>
                    <a:pt x="16" y="6"/>
                  </a:lnTo>
                  <a:lnTo>
                    <a:pt x="22" y="2"/>
                  </a:lnTo>
                  <a:lnTo>
                    <a:pt x="28" y="0"/>
                  </a:lnTo>
                  <a:lnTo>
                    <a:pt x="36" y="0"/>
                  </a:lnTo>
                  <a:lnTo>
                    <a:pt x="36" y="0"/>
                  </a:lnTo>
                  <a:lnTo>
                    <a:pt x="42" y="0"/>
                  </a:lnTo>
                  <a:lnTo>
                    <a:pt x="50" y="2"/>
                  </a:lnTo>
                  <a:lnTo>
                    <a:pt x="56" y="6"/>
                  </a:lnTo>
                  <a:lnTo>
                    <a:pt x="60" y="10"/>
                  </a:lnTo>
                  <a:lnTo>
                    <a:pt x="64" y="16"/>
                  </a:lnTo>
                  <a:lnTo>
                    <a:pt x="68" y="22"/>
                  </a:lnTo>
                  <a:lnTo>
                    <a:pt x="70" y="30"/>
                  </a:lnTo>
                  <a:lnTo>
                    <a:pt x="70" y="36"/>
                  </a:lnTo>
                  <a:lnTo>
                    <a:pt x="70" y="536"/>
                  </a:lnTo>
                  <a:lnTo>
                    <a:pt x="54" y="580"/>
                  </a:lnTo>
                  <a:lnTo>
                    <a:pt x="54" y="580"/>
                  </a:lnTo>
                  <a:lnTo>
                    <a:pt x="52" y="586"/>
                  </a:lnTo>
                  <a:lnTo>
                    <a:pt x="48" y="590"/>
                  </a:lnTo>
                  <a:lnTo>
                    <a:pt x="42" y="594"/>
                  </a:lnTo>
                  <a:lnTo>
                    <a:pt x="36" y="594"/>
                  </a:lnTo>
                  <a:lnTo>
                    <a:pt x="36" y="594"/>
                  </a:lnTo>
                  <a:close/>
                  <a:moveTo>
                    <a:pt x="18" y="532"/>
                  </a:moveTo>
                  <a:lnTo>
                    <a:pt x="34" y="574"/>
                  </a:lnTo>
                  <a:lnTo>
                    <a:pt x="34" y="574"/>
                  </a:lnTo>
                  <a:lnTo>
                    <a:pt x="34" y="576"/>
                  </a:lnTo>
                  <a:lnTo>
                    <a:pt x="36" y="576"/>
                  </a:lnTo>
                  <a:lnTo>
                    <a:pt x="36" y="576"/>
                  </a:lnTo>
                  <a:lnTo>
                    <a:pt x="38" y="576"/>
                  </a:lnTo>
                  <a:lnTo>
                    <a:pt x="38" y="574"/>
                  </a:lnTo>
                  <a:lnTo>
                    <a:pt x="52" y="532"/>
                  </a:lnTo>
                  <a:lnTo>
                    <a:pt x="52" y="36"/>
                  </a:lnTo>
                  <a:lnTo>
                    <a:pt x="52" y="36"/>
                  </a:lnTo>
                  <a:lnTo>
                    <a:pt x="52" y="30"/>
                  </a:lnTo>
                  <a:lnTo>
                    <a:pt x="48" y="22"/>
                  </a:lnTo>
                  <a:lnTo>
                    <a:pt x="42" y="18"/>
                  </a:lnTo>
                  <a:lnTo>
                    <a:pt x="36" y="18"/>
                  </a:lnTo>
                  <a:lnTo>
                    <a:pt x="36" y="18"/>
                  </a:lnTo>
                  <a:lnTo>
                    <a:pt x="28" y="18"/>
                  </a:lnTo>
                  <a:lnTo>
                    <a:pt x="24" y="22"/>
                  </a:lnTo>
                  <a:lnTo>
                    <a:pt x="20" y="30"/>
                  </a:lnTo>
                  <a:lnTo>
                    <a:pt x="18" y="36"/>
                  </a:lnTo>
                  <a:lnTo>
                    <a:pt x="18" y="532"/>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3" name="Google Shape;4819;p39">
              <a:extLst>
                <a:ext uri="{FF2B5EF4-FFF2-40B4-BE49-F238E27FC236}">
                  <a16:creationId xmlns:a16="http://schemas.microsoft.com/office/drawing/2014/main" id="{76E0A897-6E80-9254-3E4C-99BAC834FD57}"/>
                </a:ext>
              </a:extLst>
            </p:cNvPr>
            <p:cNvSpPr/>
            <p:nvPr/>
          </p:nvSpPr>
          <p:spPr>
            <a:xfrm>
              <a:off x="4442" y="3047"/>
              <a:ext cx="98" cy="152"/>
            </a:xfrm>
            <a:custGeom>
              <a:avLst/>
              <a:gdLst/>
              <a:ahLst/>
              <a:cxnLst/>
              <a:rect l="l" t="t" r="r" b="b"/>
              <a:pathLst>
                <a:path w="98" h="152" extrusionOk="0">
                  <a:moveTo>
                    <a:pt x="18" y="152"/>
                  </a:moveTo>
                  <a:lnTo>
                    <a:pt x="0" y="152"/>
                  </a:lnTo>
                  <a:lnTo>
                    <a:pt x="0" y="0"/>
                  </a:lnTo>
                  <a:lnTo>
                    <a:pt x="98" y="0"/>
                  </a:lnTo>
                  <a:lnTo>
                    <a:pt x="98" y="18"/>
                  </a:lnTo>
                  <a:lnTo>
                    <a:pt x="18" y="18"/>
                  </a:lnTo>
                  <a:lnTo>
                    <a:pt x="18" y="152"/>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5" name="Google Shape;4820;p39">
              <a:extLst>
                <a:ext uri="{FF2B5EF4-FFF2-40B4-BE49-F238E27FC236}">
                  <a16:creationId xmlns:a16="http://schemas.microsoft.com/office/drawing/2014/main" id="{F66335E7-6A65-FB19-7CEE-B806C447CB7D}"/>
                </a:ext>
              </a:extLst>
            </p:cNvPr>
            <p:cNvSpPr/>
            <p:nvPr/>
          </p:nvSpPr>
          <p:spPr>
            <a:xfrm>
              <a:off x="4504" y="3561"/>
              <a:ext cx="18" cy="50"/>
            </a:xfrm>
            <a:custGeom>
              <a:avLst/>
              <a:gdLst/>
              <a:ahLst/>
              <a:cxnLst/>
              <a:rect l="l" t="t" r="r" b="b"/>
              <a:pathLst>
                <a:path w="18" h="50" extrusionOk="0">
                  <a:moveTo>
                    <a:pt x="10" y="50"/>
                  </a:moveTo>
                  <a:lnTo>
                    <a:pt x="10" y="50"/>
                  </a:lnTo>
                  <a:lnTo>
                    <a:pt x="6" y="50"/>
                  </a:lnTo>
                  <a:lnTo>
                    <a:pt x="4" y="48"/>
                  </a:lnTo>
                  <a:lnTo>
                    <a:pt x="2" y="44"/>
                  </a:lnTo>
                  <a:lnTo>
                    <a:pt x="0" y="42"/>
                  </a:lnTo>
                  <a:lnTo>
                    <a:pt x="0" y="10"/>
                  </a:lnTo>
                  <a:lnTo>
                    <a:pt x="0" y="10"/>
                  </a:lnTo>
                  <a:lnTo>
                    <a:pt x="2" y="6"/>
                  </a:lnTo>
                  <a:lnTo>
                    <a:pt x="4" y="2"/>
                  </a:lnTo>
                  <a:lnTo>
                    <a:pt x="6" y="0"/>
                  </a:lnTo>
                  <a:lnTo>
                    <a:pt x="10" y="0"/>
                  </a:lnTo>
                  <a:lnTo>
                    <a:pt x="10" y="0"/>
                  </a:lnTo>
                  <a:lnTo>
                    <a:pt x="14" y="0"/>
                  </a:lnTo>
                  <a:lnTo>
                    <a:pt x="16" y="2"/>
                  </a:lnTo>
                  <a:lnTo>
                    <a:pt x="18" y="6"/>
                  </a:lnTo>
                  <a:lnTo>
                    <a:pt x="18" y="10"/>
                  </a:lnTo>
                  <a:lnTo>
                    <a:pt x="18" y="42"/>
                  </a:lnTo>
                  <a:lnTo>
                    <a:pt x="18" y="42"/>
                  </a:lnTo>
                  <a:lnTo>
                    <a:pt x="18" y="44"/>
                  </a:lnTo>
                  <a:lnTo>
                    <a:pt x="16" y="48"/>
                  </a:lnTo>
                  <a:lnTo>
                    <a:pt x="14" y="50"/>
                  </a:lnTo>
                  <a:lnTo>
                    <a:pt x="10" y="50"/>
                  </a:lnTo>
                  <a:lnTo>
                    <a:pt x="10" y="50"/>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sp>
        <p:nvSpPr>
          <p:cNvPr id="67" name="Abgerundetes Rechteck 26">
            <a:extLst>
              <a:ext uri="{FF2B5EF4-FFF2-40B4-BE49-F238E27FC236}">
                <a16:creationId xmlns:a16="http://schemas.microsoft.com/office/drawing/2014/main" id="{AC6A8828-9B36-2DEE-2D25-CB155F12624A}"/>
              </a:ext>
            </a:extLst>
          </p:cNvPr>
          <p:cNvSpPr/>
          <p:nvPr/>
        </p:nvSpPr>
        <p:spPr>
          <a:xfrm>
            <a:off x="7142018" y="1526564"/>
            <a:ext cx="1600270" cy="988427"/>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Generating evaluation metrics </a:t>
            </a:r>
            <a:r>
              <a:rPr lang="vi-VN" sz="1200" b="0" i="0" dirty="0">
                <a:solidFill>
                  <a:srgbClr val="000000"/>
                </a:solidFill>
                <a:effectLst/>
                <a:latin typeface="-apple-system"/>
              </a:rPr>
              <a:t>and comparing between different model combinations</a:t>
            </a:r>
            <a:endParaRPr lang="vi-VN" sz="1200" b="1" noProof="1">
              <a:solidFill>
                <a:srgbClr val="365209"/>
              </a:solidFill>
              <a:latin typeface="HTWBerlin" panose="02000000000000000000" pitchFamily="2" charset="77"/>
            </a:endParaRPr>
          </a:p>
        </p:txBody>
      </p:sp>
      <p:sp>
        <p:nvSpPr>
          <p:cNvPr id="68" name="Abgerundetes Rechteck 26">
            <a:extLst>
              <a:ext uri="{FF2B5EF4-FFF2-40B4-BE49-F238E27FC236}">
                <a16:creationId xmlns:a16="http://schemas.microsoft.com/office/drawing/2014/main" id="{1136F990-B6E1-DB12-638B-EFDF9793AB56}"/>
              </a:ext>
            </a:extLst>
          </p:cNvPr>
          <p:cNvSpPr/>
          <p:nvPr/>
        </p:nvSpPr>
        <p:spPr>
          <a:xfrm>
            <a:off x="7141045" y="4445113"/>
            <a:ext cx="1600270" cy="339957"/>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Choosing best model </a:t>
            </a:r>
          </a:p>
        </p:txBody>
      </p:sp>
      <p:sp>
        <p:nvSpPr>
          <p:cNvPr id="70" name="Abgerundetes Rechteck 26">
            <a:extLst>
              <a:ext uri="{FF2B5EF4-FFF2-40B4-BE49-F238E27FC236}">
                <a16:creationId xmlns:a16="http://schemas.microsoft.com/office/drawing/2014/main" id="{E91B1968-0AC4-9B8A-88EA-AD973B005F92}"/>
              </a:ext>
            </a:extLst>
          </p:cNvPr>
          <p:cNvSpPr/>
          <p:nvPr/>
        </p:nvSpPr>
        <p:spPr>
          <a:xfrm>
            <a:off x="6013568" y="1850747"/>
            <a:ext cx="751607" cy="1299868"/>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Models building</a:t>
            </a:r>
            <a:endParaRPr lang="de-DE" sz="1200" noProof="1">
              <a:latin typeface="HTWBerlin" panose="02000000000000000000" pitchFamily="2" charset="77"/>
            </a:endParaRPr>
          </a:p>
        </p:txBody>
      </p:sp>
      <p:sp>
        <p:nvSpPr>
          <p:cNvPr id="71" name="Left Brace 70">
            <a:extLst>
              <a:ext uri="{FF2B5EF4-FFF2-40B4-BE49-F238E27FC236}">
                <a16:creationId xmlns:a16="http://schemas.microsoft.com/office/drawing/2014/main" id="{9A04F40A-5572-E9E1-33D4-BA5B67F74412}"/>
              </a:ext>
            </a:extLst>
          </p:cNvPr>
          <p:cNvSpPr/>
          <p:nvPr/>
        </p:nvSpPr>
        <p:spPr>
          <a:xfrm rot="10800000">
            <a:off x="5580868" y="1605621"/>
            <a:ext cx="336999" cy="1667498"/>
          </a:xfrm>
          <a:prstGeom prst="leftBrace">
            <a:avLst>
              <a:gd name="adj1" fmla="val 8333"/>
              <a:gd name="adj2" fmla="val 50265"/>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2" name="Connector: Elbow 71">
            <a:extLst>
              <a:ext uri="{FF2B5EF4-FFF2-40B4-BE49-F238E27FC236}">
                <a16:creationId xmlns:a16="http://schemas.microsoft.com/office/drawing/2014/main" id="{9E2C20DB-E0DB-4C5D-B7C1-5EACB3EFB60D}"/>
              </a:ext>
            </a:extLst>
          </p:cNvPr>
          <p:cNvCxnSpPr>
            <a:cxnSpLocks/>
            <a:endCxn id="70" idx="2"/>
          </p:cNvCxnSpPr>
          <p:nvPr/>
        </p:nvCxnSpPr>
        <p:spPr>
          <a:xfrm rot="5400000" flipH="1" flipV="1">
            <a:off x="5459743" y="3268344"/>
            <a:ext cx="1047358" cy="811900"/>
          </a:xfrm>
          <a:prstGeom prst="bentConnector3">
            <a:avLst>
              <a:gd name="adj1" fmla="val -267"/>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sp>
        <p:nvSpPr>
          <p:cNvPr id="97" name="Abgerundetes Rechteck 26">
            <a:extLst>
              <a:ext uri="{FF2B5EF4-FFF2-40B4-BE49-F238E27FC236}">
                <a16:creationId xmlns:a16="http://schemas.microsoft.com/office/drawing/2014/main" id="{5BB722AE-D1B7-932E-79A2-914F53323CBF}"/>
              </a:ext>
            </a:extLst>
          </p:cNvPr>
          <p:cNvSpPr/>
          <p:nvPr/>
        </p:nvSpPr>
        <p:spPr>
          <a:xfrm>
            <a:off x="7141045" y="2735164"/>
            <a:ext cx="1600270" cy="586185"/>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Filtering top 5 best models based on predictive ability  </a:t>
            </a:r>
            <a:endParaRPr lang="vi-VN" sz="1200" b="1" noProof="1">
              <a:solidFill>
                <a:srgbClr val="FF0000"/>
              </a:solidFill>
              <a:latin typeface="HTWBerlin" panose="02000000000000000000" pitchFamily="2" charset="77"/>
            </a:endParaRPr>
          </a:p>
        </p:txBody>
      </p:sp>
      <p:sp>
        <p:nvSpPr>
          <p:cNvPr id="100" name="Abgerundetes Rechteck 26">
            <a:extLst>
              <a:ext uri="{FF2B5EF4-FFF2-40B4-BE49-F238E27FC236}">
                <a16:creationId xmlns:a16="http://schemas.microsoft.com/office/drawing/2014/main" id="{063C0F4C-2245-077B-2EB5-0D58C2F29245}"/>
              </a:ext>
            </a:extLst>
          </p:cNvPr>
          <p:cNvSpPr/>
          <p:nvPr/>
        </p:nvSpPr>
        <p:spPr>
          <a:xfrm>
            <a:off x="7142018" y="3572164"/>
            <a:ext cx="1600270" cy="586185"/>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Generating grid search and cost-based analysis</a:t>
            </a:r>
            <a:endParaRPr lang="vi-VN" sz="1200" b="1" noProof="1">
              <a:solidFill>
                <a:srgbClr val="FF0000"/>
              </a:solidFill>
              <a:latin typeface="HTWBerlin" panose="02000000000000000000" pitchFamily="2" charset="77"/>
            </a:endParaRPr>
          </a:p>
        </p:txBody>
      </p:sp>
      <p:sp>
        <p:nvSpPr>
          <p:cNvPr id="101" name="Abgerundetes Rechteck 26">
            <a:extLst>
              <a:ext uri="{FF2B5EF4-FFF2-40B4-BE49-F238E27FC236}">
                <a16:creationId xmlns:a16="http://schemas.microsoft.com/office/drawing/2014/main" id="{12647189-B966-6525-C124-EE0769B73A5E}"/>
              </a:ext>
            </a:extLst>
          </p:cNvPr>
          <p:cNvSpPr/>
          <p:nvPr/>
        </p:nvSpPr>
        <p:spPr>
          <a:xfrm>
            <a:off x="3072491" y="4449857"/>
            <a:ext cx="2378872" cy="335214"/>
          </a:xfrm>
          <a:prstGeom prst="roundRect">
            <a:avLst/>
          </a:prstGeom>
          <a:solidFill>
            <a:schemeClr val="bg1"/>
          </a:solidFill>
          <a:ln w="19050" cap="flat" cmpd="sng" algn="ctr">
            <a:solidFill>
              <a:srgbClr val="355300"/>
            </a:solidFill>
            <a:prstDash val="solid"/>
          </a:ln>
          <a:effectLst/>
        </p:spPr>
        <p:txBody>
          <a:bodyPr rtlCol="0" anchor="ctr"/>
          <a:lstStyle/>
          <a:p>
            <a:pPr algn="ctr" defTabSz="914400"/>
            <a:r>
              <a:rPr lang="vi-VN" sz="1200" noProof="1">
                <a:latin typeface="HTWBerlin" panose="02000000000000000000" pitchFamily="2" charset="77"/>
              </a:rPr>
              <a:t>Filtering features based on training set</a:t>
            </a:r>
          </a:p>
        </p:txBody>
      </p:sp>
      <p:cxnSp>
        <p:nvCxnSpPr>
          <p:cNvPr id="104" name="Straight Arrow Connector 103">
            <a:extLst>
              <a:ext uri="{FF2B5EF4-FFF2-40B4-BE49-F238E27FC236}">
                <a16:creationId xmlns:a16="http://schemas.microsoft.com/office/drawing/2014/main" id="{DD585B8A-9B71-C80A-3F20-77475C1311A2}"/>
              </a:ext>
            </a:extLst>
          </p:cNvPr>
          <p:cNvCxnSpPr>
            <a:cxnSpLocks/>
            <a:stCxn id="29" idx="2"/>
            <a:endCxn id="101" idx="0"/>
          </p:cNvCxnSpPr>
          <p:nvPr/>
        </p:nvCxnSpPr>
        <p:spPr>
          <a:xfrm>
            <a:off x="4261927" y="4310784"/>
            <a:ext cx="0" cy="139073"/>
          </a:xfrm>
          <a:prstGeom prst="straightConnector1">
            <a:avLst/>
          </a:prstGeom>
          <a:ln w="19050">
            <a:solidFill>
              <a:srgbClr val="3553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3B9FB94-54B9-E275-3987-C064AD22355C}"/>
              </a:ext>
            </a:extLst>
          </p:cNvPr>
          <p:cNvCxnSpPr>
            <a:stCxn id="70" idx="0"/>
            <a:endCxn id="67" idx="0"/>
          </p:cNvCxnSpPr>
          <p:nvPr/>
        </p:nvCxnSpPr>
        <p:spPr>
          <a:xfrm rot="5400000" flipH="1" flipV="1">
            <a:off x="7003671" y="912266"/>
            <a:ext cx="324183" cy="1552781"/>
          </a:xfrm>
          <a:prstGeom prst="bentConnector3">
            <a:avLst>
              <a:gd name="adj1" fmla="val 132053"/>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634B65B-37A4-05F5-5110-FBE4E15A96D1}"/>
              </a:ext>
            </a:extLst>
          </p:cNvPr>
          <p:cNvCxnSpPr>
            <a:stCxn id="67" idx="2"/>
            <a:endCxn id="97" idx="0"/>
          </p:cNvCxnSpPr>
          <p:nvPr/>
        </p:nvCxnSpPr>
        <p:spPr>
          <a:xfrm flipH="1">
            <a:off x="7941180" y="2514991"/>
            <a:ext cx="973" cy="220173"/>
          </a:xfrm>
          <a:prstGeom prst="straightConnector1">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4699BEA9-3D03-60DB-6DCB-F910EB3B709A}"/>
              </a:ext>
            </a:extLst>
          </p:cNvPr>
          <p:cNvCxnSpPr>
            <a:cxnSpLocks/>
            <a:stCxn id="97" idx="2"/>
            <a:endCxn id="100" idx="0"/>
          </p:cNvCxnSpPr>
          <p:nvPr/>
        </p:nvCxnSpPr>
        <p:spPr>
          <a:xfrm>
            <a:off x="7941180" y="3321349"/>
            <a:ext cx="973" cy="250815"/>
          </a:xfrm>
          <a:prstGeom prst="straightConnector1">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3AFEE4A5-183D-5C0D-3185-7C268946DD8E}"/>
              </a:ext>
            </a:extLst>
          </p:cNvPr>
          <p:cNvCxnSpPr>
            <a:cxnSpLocks/>
            <a:stCxn id="100" idx="2"/>
            <a:endCxn id="68" idx="0"/>
          </p:cNvCxnSpPr>
          <p:nvPr/>
        </p:nvCxnSpPr>
        <p:spPr>
          <a:xfrm flipH="1">
            <a:off x="7941180" y="4158349"/>
            <a:ext cx="973" cy="286764"/>
          </a:xfrm>
          <a:prstGeom prst="straightConnector1">
            <a:avLst/>
          </a:prstGeom>
          <a:ln w="19050">
            <a:solidFill>
              <a:srgbClr val="A9D18E"/>
            </a:solidFill>
            <a:tailEnd type="triangle"/>
          </a:ln>
        </p:spPr>
        <p:style>
          <a:lnRef idx="1">
            <a:schemeClr val="accent1"/>
          </a:lnRef>
          <a:fillRef idx="0">
            <a:schemeClr val="accent1"/>
          </a:fillRef>
          <a:effectRef idx="0">
            <a:schemeClr val="accent1"/>
          </a:effectRef>
          <a:fontRef idx="minor">
            <a:schemeClr val="tx1"/>
          </a:fontRef>
        </p:style>
      </p:cxnSp>
      <p:sp>
        <p:nvSpPr>
          <p:cNvPr id="3" name="Datumsplatzhalter 1">
            <a:extLst>
              <a:ext uri="{FF2B5EF4-FFF2-40B4-BE49-F238E27FC236}">
                <a16:creationId xmlns:a16="http://schemas.microsoft.com/office/drawing/2014/main" id="{F7191886-3F84-4C04-311E-2EB077D9D6C5}"/>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6" name="Fußzeilenplatzhalter 2">
            <a:extLst>
              <a:ext uri="{FF2B5EF4-FFF2-40B4-BE49-F238E27FC236}">
                <a16:creationId xmlns:a16="http://schemas.microsoft.com/office/drawing/2014/main" id="{53F4E1C3-0DD5-2F53-05C9-E0E2E973A00E}"/>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8" name="Foliennummernplatzhalter 3">
            <a:extLst>
              <a:ext uri="{FF2B5EF4-FFF2-40B4-BE49-F238E27FC236}">
                <a16:creationId xmlns:a16="http://schemas.microsoft.com/office/drawing/2014/main" id="{4C7ED336-033B-228D-4DE7-0C0AF5E2A2CB}"/>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2</a:t>
            </a:fld>
            <a:endParaRPr lang="de-DE" sz="1000"/>
          </a:p>
        </p:txBody>
      </p:sp>
    </p:spTree>
    <p:extLst>
      <p:ext uri="{BB962C8B-B14F-4D97-AF65-F5344CB8AC3E}">
        <p14:creationId xmlns:p14="http://schemas.microsoft.com/office/powerpoint/2010/main" val="291874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1000"/>
                                        <p:tgtEl>
                                          <p:spTgt spid="68"/>
                                        </p:tgtEl>
                                      </p:cBhvr>
                                    </p:animEffect>
                                    <p:anim calcmode="lin" valueType="num">
                                      <p:cBhvr>
                                        <p:cTn id="13" dur="1000" fill="hold"/>
                                        <p:tgtEl>
                                          <p:spTgt spid="68"/>
                                        </p:tgtEl>
                                        <p:attrNameLst>
                                          <p:attrName>ppt_x</p:attrName>
                                        </p:attrNameLst>
                                      </p:cBhvr>
                                      <p:tavLst>
                                        <p:tav tm="0">
                                          <p:val>
                                            <p:strVal val="#ppt_x"/>
                                          </p:val>
                                        </p:tav>
                                        <p:tav tm="100000">
                                          <p:val>
                                            <p:strVal val="#ppt_x"/>
                                          </p:val>
                                        </p:tav>
                                      </p:tavLst>
                                    </p:anim>
                                    <p:anim calcmode="lin" valueType="num">
                                      <p:cBhvr>
                                        <p:cTn id="14" dur="1000" fill="hold"/>
                                        <p:tgtEl>
                                          <p:spTgt spid="6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1000"/>
                                        <p:tgtEl>
                                          <p:spTgt spid="97"/>
                                        </p:tgtEl>
                                      </p:cBhvr>
                                    </p:animEffect>
                                    <p:anim calcmode="lin" valueType="num">
                                      <p:cBhvr>
                                        <p:cTn id="18" dur="1000" fill="hold"/>
                                        <p:tgtEl>
                                          <p:spTgt spid="97"/>
                                        </p:tgtEl>
                                        <p:attrNameLst>
                                          <p:attrName>ppt_x</p:attrName>
                                        </p:attrNameLst>
                                      </p:cBhvr>
                                      <p:tavLst>
                                        <p:tav tm="0">
                                          <p:val>
                                            <p:strVal val="#ppt_x"/>
                                          </p:val>
                                        </p:tav>
                                        <p:tav tm="100000">
                                          <p:val>
                                            <p:strVal val="#ppt_x"/>
                                          </p:val>
                                        </p:tav>
                                      </p:tavLst>
                                    </p:anim>
                                    <p:anim calcmode="lin" valueType="num">
                                      <p:cBhvr>
                                        <p:cTn id="19" dur="1000" fill="hold"/>
                                        <p:tgtEl>
                                          <p:spTgt spid="9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1000"/>
                                        <p:tgtEl>
                                          <p:spTgt spid="100"/>
                                        </p:tgtEl>
                                      </p:cBhvr>
                                    </p:animEffect>
                                    <p:anim calcmode="lin" valueType="num">
                                      <p:cBhvr>
                                        <p:cTn id="23" dur="1000" fill="hold"/>
                                        <p:tgtEl>
                                          <p:spTgt spid="100"/>
                                        </p:tgtEl>
                                        <p:attrNameLst>
                                          <p:attrName>ppt_x</p:attrName>
                                        </p:attrNameLst>
                                      </p:cBhvr>
                                      <p:tavLst>
                                        <p:tav tm="0">
                                          <p:val>
                                            <p:strVal val="#ppt_x"/>
                                          </p:val>
                                        </p:tav>
                                        <p:tav tm="100000">
                                          <p:val>
                                            <p:strVal val="#ppt_x"/>
                                          </p:val>
                                        </p:tav>
                                      </p:tavLst>
                                    </p:anim>
                                    <p:anim calcmode="lin" valueType="num">
                                      <p:cBhvr>
                                        <p:cTn id="24" dur="1000" fill="hold"/>
                                        <p:tgtEl>
                                          <p:spTgt spid="10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fade">
                                      <p:cBhvr>
                                        <p:cTn id="27" dur="1000"/>
                                        <p:tgtEl>
                                          <p:spTgt spid="109"/>
                                        </p:tgtEl>
                                      </p:cBhvr>
                                    </p:animEffect>
                                    <p:anim calcmode="lin" valueType="num">
                                      <p:cBhvr>
                                        <p:cTn id="28" dur="1000" fill="hold"/>
                                        <p:tgtEl>
                                          <p:spTgt spid="109"/>
                                        </p:tgtEl>
                                        <p:attrNameLst>
                                          <p:attrName>ppt_x</p:attrName>
                                        </p:attrNameLst>
                                      </p:cBhvr>
                                      <p:tavLst>
                                        <p:tav tm="0">
                                          <p:val>
                                            <p:strVal val="#ppt_x"/>
                                          </p:val>
                                        </p:tav>
                                        <p:tav tm="100000">
                                          <p:val>
                                            <p:strVal val="#ppt_x"/>
                                          </p:val>
                                        </p:tav>
                                      </p:tavLst>
                                    </p:anim>
                                    <p:anim calcmode="lin" valueType="num">
                                      <p:cBhvr>
                                        <p:cTn id="29" dur="1000" fill="hold"/>
                                        <p:tgtEl>
                                          <p:spTgt spid="10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1000"/>
                                        <p:tgtEl>
                                          <p:spTgt spid="111"/>
                                        </p:tgtEl>
                                      </p:cBhvr>
                                    </p:animEffect>
                                    <p:anim calcmode="lin" valueType="num">
                                      <p:cBhvr>
                                        <p:cTn id="33" dur="1000" fill="hold"/>
                                        <p:tgtEl>
                                          <p:spTgt spid="111"/>
                                        </p:tgtEl>
                                        <p:attrNameLst>
                                          <p:attrName>ppt_x</p:attrName>
                                        </p:attrNameLst>
                                      </p:cBhvr>
                                      <p:tavLst>
                                        <p:tav tm="0">
                                          <p:val>
                                            <p:strVal val="#ppt_x"/>
                                          </p:val>
                                        </p:tav>
                                        <p:tav tm="100000">
                                          <p:val>
                                            <p:strVal val="#ppt_x"/>
                                          </p:val>
                                        </p:tav>
                                      </p:tavLst>
                                    </p:anim>
                                    <p:anim calcmode="lin" valueType="num">
                                      <p:cBhvr>
                                        <p:cTn id="34" dur="1000" fill="hold"/>
                                        <p:tgtEl>
                                          <p:spTgt spid="1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fade">
                                      <p:cBhvr>
                                        <p:cTn id="37" dur="1000"/>
                                        <p:tgtEl>
                                          <p:spTgt spid="113"/>
                                        </p:tgtEl>
                                      </p:cBhvr>
                                    </p:animEffect>
                                    <p:anim calcmode="lin" valueType="num">
                                      <p:cBhvr>
                                        <p:cTn id="38" dur="1000" fill="hold"/>
                                        <p:tgtEl>
                                          <p:spTgt spid="113"/>
                                        </p:tgtEl>
                                        <p:attrNameLst>
                                          <p:attrName>ppt_x</p:attrName>
                                        </p:attrNameLst>
                                      </p:cBhvr>
                                      <p:tavLst>
                                        <p:tav tm="0">
                                          <p:val>
                                            <p:strVal val="#ppt_x"/>
                                          </p:val>
                                        </p:tav>
                                        <p:tav tm="100000">
                                          <p:val>
                                            <p:strVal val="#ppt_x"/>
                                          </p:val>
                                        </p:tav>
                                      </p:tavLst>
                                    </p:anim>
                                    <p:anim calcmode="lin" valueType="num">
                                      <p:cBhvr>
                                        <p:cTn id="39" dur="1000" fill="hold"/>
                                        <p:tgtEl>
                                          <p:spTgt spid="113"/>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fade">
                                      <p:cBhvr>
                                        <p:cTn id="42" dur="1000"/>
                                        <p:tgtEl>
                                          <p:spTgt spid="106"/>
                                        </p:tgtEl>
                                      </p:cBhvr>
                                    </p:animEffect>
                                    <p:anim calcmode="lin" valueType="num">
                                      <p:cBhvr>
                                        <p:cTn id="43" dur="1000" fill="hold"/>
                                        <p:tgtEl>
                                          <p:spTgt spid="106"/>
                                        </p:tgtEl>
                                        <p:attrNameLst>
                                          <p:attrName>ppt_x</p:attrName>
                                        </p:attrNameLst>
                                      </p:cBhvr>
                                      <p:tavLst>
                                        <p:tav tm="0">
                                          <p:val>
                                            <p:strVal val="#ppt_x"/>
                                          </p:val>
                                        </p:tav>
                                        <p:tav tm="100000">
                                          <p:val>
                                            <p:strVal val="#ppt_x"/>
                                          </p:val>
                                        </p:tav>
                                      </p:tavLst>
                                    </p:anim>
                                    <p:anim calcmode="lin" valueType="num">
                                      <p:cBhvr>
                                        <p:cTn id="44"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97" grpId="0" animBg="1"/>
      <p:bldP spid="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Straight Connector 85">
            <a:extLst>
              <a:ext uri="{FF2B5EF4-FFF2-40B4-BE49-F238E27FC236}">
                <a16:creationId xmlns:a16="http://schemas.microsoft.com/office/drawing/2014/main" id="{D3DBDB9A-C26C-4973-7EA0-4AC54BE44BB5}"/>
              </a:ext>
            </a:extLst>
          </p:cNvPr>
          <p:cNvCxnSpPr>
            <a:stCxn id="18" idx="2"/>
            <a:endCxn id="36" idx="0"/>
          </p:cNvCxnSpPr>
          <p:nvPr/>
        </p:nvCxnSpPr>
        <p:spPr>
          <a:xfrm>
            <a:off x="6505626" y="1960190"/>
            <a:ext cx="0" cy="118768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2" name="Straight Connector 81">
            <a:extLst>
              <a:ext uri="{FF2B5EF4-FFF2-40B4-BE49-F238E27FC236}">
                <a16:creationId xmlns:a16="http://schemas.microsoft.com/office/drawing/2014/main" id="{17F7650C-0E33-CAF4-CCA9-D4E5C860C2BA}"/>
              </a:ext>
            </a:extLst>
          </p:cNvPr>
          <p:cNvCxnSpPr>
            <a:stCxn id="5" idx="2"/>
            <a:endCxn id="32" idx="0"/>
          </p:cNvCxnSpPr>
          <p:nvPr/>
        </p:nvCxnSpPr>
        <p:spPr>
          <a:xfrm>
            <a:off x="3891487" y="1960191"/>
            <a:ext cx="0" cy="119962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0" name="Straight Connector 79">
            <a:extLst>
              <a:ext uri="{FF2B5EF4-FFF2-40B4-BE49-F238E27FC236}">
                <a16:creationId xmlns:a16="http://schemas.microsoft.com/office/drawing/2014/main" id="{A5B53A53-B09B-5208-F60E-4F650FEBE5EB}"/>
              </a:ext>
            </a:extLst>
          </p:cNvPr>
          <p:cNvCxnSpPr>
            <a:stCxn id="4" idx="2"/>
            <a:endCxn id="29" idx="0"/>
          </p:cNvCxnSpPr>
          <p:nvPr/>
        </p:nvCxnSpPr>
        <p:spPr>
          <a:xfrm flipH="1">
            <a:off x="2569490" y="1960191"/>
            <a:ext cx="14927" cy="119185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78" name="Straight Connector 77">
            <a:extLst>
              <a:ext uri="{FF2B5EF4-FFF2-40B4-BE49-F238E27FC236}">
                <a16:creationId xmlns:a16="http://schemas.microsoft.com/office/drawing/2014/main" id="{42AC6FC1-DD16-4440-46F4-56C091BAC131}"/>
              </a:ext>
            </a:extLst>
          </p:cNvPr>
          <p:cNvCxnSpPr>
            <a:stCxn id="2" idx="2"/>
            <a:endCxn id="21" idx="0"/>
          </p:cNvCxnSpPr>
          <p:nvPr/>
        </p:nvCxnSpPr>
        <p:spPr>
          <a:xfrm>
            <a:off x="1277347" y="1960190"/>
            <a:ext cx="0" cy="678706"/>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 name="Textplatzhalter 6">
            <a:extLst>
              <a:ext uri="{FF2B5EF4-FFF2-40B4-BE49-F238E27FC236}">
                <a16:creationId xmlns:a16="http://schemas.microsoft.com/office/drawing/2014/main" id="{40F263DD-BD31-1E41-A60C-B49C2EF79013}"/>
              </a:ext>
            </a:extLst>
          </p:cNvPr>
          <p:cNvSpPr>
            <a:spLocks noGrp="1"/>
          </p:cNvSpPr>
          <p:nvPr>
            <p:ph type="body" sz="quarter" idx="22"/>
          </p:nvPr>
        </p:nvSpPr>
        <p:spPr>
          <a:xfrm>
            <a:off x="1174018" y="875124"/>
            <a:ext cx="6175818" cy="720670"/>
          </a:xfrm>
        </p:spPr>
        <p:txBody>
          <a:bodyPr>
            <a:normAutofit/>
          </a:bodyPr>
          <a:lstStyle/>
          <a:p>
            <a:r>
              <a:rPr lang="vi-VN" sz="2800">
                <a:ea typeface="Verdana" panose="020B0604030504040204" pitchFamily="34" charset="0"/>
                <a:cs typeface="Arial" panose="020B0604020202020204" pitchFamily="34" charset="0"/>
              </a:rPr>
              <a:t>The Combinations</a:t>
            </a:r>
            <a:endParaRPr lang="de-DE" sz="2800">
              <a:ea typeface="Verdana" panose="020B0604030504040204" pitchFamily="34" charset="0"/>
              <a:cs typeface="Arial" panose="020B0604020202020204" pitchFamily="34" charset="0"/>
            </a:endParaRPr>
          </a:p>
        </p:txBody>
      </p:sp>
      <p:sp>
        <p:nvSpPr>
          <p:cNvPr id="2" name="Abgerundetes Rechteck 26">
            <a:extLst>
              <a:ext uri="{FF2B5EF4-FFF2-40B4-BE49-F238E27FC236}">
                <a16:creationId xmlns:a16="http://schemas.microsoft.com/office/drawing/2014/main" id="{87AB79A1-A06E-9B1D-2CF9-C1C20A2B8F28}"/>
              </a:ext>
            </a:extLst>
          </p:cNvPr>
          <p:cNvSpPr/>
          <p:nvPr/>
        </p:nvSpPr>
        <p:spPr>
          <a:xfrm>
            <a:off x="689446" y="1602423"/>
            <a:ext cx="1175802" cy="357767"/>
          </a:xfrm>
          <a:prstGeom prst="roundRect">
            <a:avLst/>
          </a:prstGeom>
          <a:solidFill>
            <a:srgbClr val="76B9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dirty="0">
                <a:solidFill>
                  <a:schemeClr val="bg1"/>
                </a:solidFill>
              </a:rPr>
              <a:t>Missing Value Imputation</a:t>
            </a:r>
            <a:endParaRPr lang="de-DE" sz="1000" b="1" dirty="0">
              <a:solidFill>
                <a:schemeClr val="bg1"/>
              </a:solidFill>
              <a:latin typeface="HTWBerlin" panose="02000000000000000000"/>
            </a:endParaRPr>
          </a:p>
        </p:txBody>
      </p:sp>
      <p:sp>
        <p:nvSpPr>
          <p:cNvPr id="4" name="Abgerundetes Rechteck 26">
            <a:extLst>
              <a:ext uri="{FF2B5EF4-FFF2-40B4-BE49-F238E27FC236}">
                <a16:creationId xmlns:a16="http://schemas.microsoft.com/office/drawing/2014/main" id="{BA3D0068-4358-2942-B9B1-B79F8C382F8E}"/>
              </a:ext>
            </a:extLst>
          </p:cNvPr>
          <p:cNvSpPr/>
          <p:nvPr/>
        </p:nvSpPr>
        <p:spPr>
          <a:xfrm>
            <a:off x="1996516" y="1602425"/>
            <a:ext cx="1175802" cy="357766"/>
          </a:xfrm>
          <a:prstGeom prst="roundRect">
            <a:avLst/>
          </a:prstGeom>
          <a:solidFill>
            <a:srgbClr val="76B9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a:solidFill>
                  <a:schemeClr val="bg1"/>
                </a:solidFill>
              </a:rPr>
              <a:t>Feature Selection</a:t>
            </a:r>
            <a:endParaRPr lang="de-DE" sz="1000" b="1">
              <a:solidFill>
                <a:schemeClr val="bg1"/>
              </a:solidFill>
            </a:endParaRPr>
          </a:p>
        </p:txBody>
      </p:sp>
      <p:sp>
        <p:nvSpPr>
          <p:cNvPr id="5" name="Abgerundetes Rechteck 26">
            <a:extLst>
              <a:ext uri="{FF2B5EF4-FFF2-40B4-BE49-F238E27FC236}">
                <a16:creationId xmlns:a16="http://schemas.microsoft.com/office/drawing/2014/main" id="{EFC41258-6368-F20C-AD2D-ACF27C5D2574}"/>
              </a:ext>
            </a:extLst>
          </p:cNvPr>
          <p:cNvSpPr/>
          <p:nvPr/>
        </p:nvSpPr>
        <p:spPr>
          <a:xfrm>
            <a:off x="3303586" y="1602427"/>
            <a:ext cx="1175802" cy="357764"/>
          </a:xfrm>
          <a:prstGeom prst="roundRect">
            <a:avLst/>
          </a:prstGeom>
          <a:solidFill>
            <a:srgbClr val="76B9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a:solidFill>
                  <a:schemeClr val="bg1"/>
                </a:solidFill>
              </a:rPr>
              <a:t>Balancing</a:t>
            </a:r>
            <a:endParaRPr lang="de-DE" sz="1000" b="1">
              <a:solidFill>
                <a:schemeClr val="bg1"/>
              </a:solidFill>
            </a:endParaRPr>
          </a:p>
        </p:txBody>
      </p:sp>
      <p:sp>
        <p:nvSpPr>
          <p:cNvPr id="17" name="Abgerundetes Rechteck 26">
            <a:extLst>
              <a:ext uri="{FF2B5EF4-FFF2-40B4-BE49-F238E27FC236}">
                <a16:creationId xmlns:a16="http://schemas.microsoft.com/office/drawing/2014/main" id="{0D363DB5-9B4C-D21A-6958-CABC4ACECBB3}"/>
              </a:ext>
            </a:extLst>
          </p:cNvPr>
          <p:cNvSpPr/>
          <p:nvPr/>
        </p:nvSpPr>
        <p:spPr>
          <a:xfrm>
            <a:off x="4610656" y="1602425"/>
            <a:ext cx="1175802" cy="357763"/>
          </a:xfrm>
          <a:prstGeom prst="roundRect">
            <a:avLst/>
          </a:prstGeom>
          <a:solidFill>
            <a:srgbClr val="76B9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a:solidFill>
                  <a:schemeClr val="bg1"/>
                </a:solidFill>
              </a:rPr>
              <a:t>Scaling</a:t>
            </a:r>
            <a:endParaRPr lang="de-DE" sz="1000" b="1">
              <a:solidFill>
                <a:schemeClr val="bg1"/>
              </a:solidFill>
            </a:endParaRPr>
          </a:p>
        </p:txBody>
      </p:sp>
      <p:sp>
        <p:nvSpPr>
          <p:cNvPr id="18" name="Abgerundetes Rechteck 26">
            <a:extLst>
              <a:ext uri="{FF2B5EF4-FFF2-40B4-BE49-F238E27FC236}">
                <a16:creationId xmlns:a16="http://schemas.microsoft.com/office/drawing/2014/main" id="{0C816BFB-241B-19D8-3EC1-526AD5057EBE}"/>
              </a:ext>
            </a:extLst>
          </p:cNvPr>
          <p:cNvSpPr/>
          <p:nvPr/>
        </p:nvSpPr>
        <p:spPr>
          <a:xfrm>
            <a:off x="5917725" y="1589531"/>
            <a:ext cx="1175802" cy="370659"/>
          </a:xfrm>
          <a:prstGeom prst="roundRect">
            <a:avLst/>
          </a:prstGeom>
          <a:solidFill>
            <a:srgbClr val="76B9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a:solidFill>
                  <a:schemeClr val="bg1"/>
                </a:solidFill>
              </a:rPr>
              <a:t>Modelling</a:t>
            </a:r>
            <a:endParaRPr lang="de-DE" sz="1000" b="1">
              <a:solidFill>
                <a:schemeClr val="bg1"/>
              </a:solidFill>
            </a:endParaRPr>
          </a:p>
        </p:txBody>
      </p:sp>
      <p:sp>
        <p:nvSpPr>
          <p:cNvPr id="20" name="Abgerundetes Rechteck 26">
            <a:extLst>
              <a:ext uri="{FF2B5EF4-FFF2-40B4-BE49-F238E27FC236}">
                <a16:creationId xmlns:a16="http://schemas.microsoft.com/office/drawing/2014/main" id="{D725848E-F178-7AB8-7273-263168BA6088}"/>
              </a:ext>
            </a:extLst>
          </p:cNvPr>
          <p:cNvSpPr/>
          <p:nvPr/>
        </p:nvSpPr>
        <p:spPr>
          <a:xfrm>
            <a:off x="689446" y="2129919"/>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MICE</a:t>
            </a:r>
            <a:endParaRPr lang="de-DE" sz="1000">
              <a:solidFill>
                <a:schemeClr val="tx1"/>
              </a:solidFill>
              <a:latin typeface="HTWBerlin" panose="02000000000000000000"/>
            </a:endParaRPr>
          </a:p>
        </p:txBody>
      </p:sp>
      <p:sp>
        <p:nvSpPr>
          <p:cNvPr id="21" name="Abgerundetes Rechteck 26">
            <a:extLst>
              <a:ext uri="{FF2B5EF4-FFF2-40B4-BE49-F238E27FC236}">
                <a16:creationId xmlns:a16="http://schemas.microsoft.com/office/drawing/2014/main" id="{8D842214-5E97-4368-F1DA-82912D9785AE}"/>
              </a:ext>
            </a:extLst>
          </p:cNvPr>
          <p:cNvSpPr/>
          <p:nvPr/>
        </p:nvSpPr>
        <p:spPr>
          <a:xfrm>
            <a:off x="689446" y="2638896"/>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kNN</a:t>
            </a:r>
            <a:endParaRPr lang="de-DE" sz="1000">
              <a:solidFill>
                <a:schemeClr val="tx1"/>
              </a:solidFill>
              <a:latin typeface="HTWBerlin" panose="02000000000000000000"/>
            </a:endParaRPr>
          </a:p>
        </p:txBody>
      </p:sp>
      <p:sp>
        <p:nvSpPr>
          <p:cNvPr id="27" name="Abgerundetes Rechteck 26">
            <a:extLst>
              <a:ext uri="{FF2B5EF4-FFF2-40B4-BE49-F238E27FC236}">
                <a16:creationId xmlns:a16="http://schemas.microsoft.com/office/drawing/2014/main" id="{F6630AB2-B269-6D1B-AE03-7EF7FF5C6A29}"/>
              </a:ext>
            </a:extLst>
          </p:cNvPr>
          <p:cNvSpPr/>
          <p:nvPr/>
        </p:nvSpPr>
        <p:spPr>
          <a:xfrm>
            <a:off x="1981589" y="2134092"/>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Boruta</a:t>
            </a:r>
            <a:endParaRPr lang="de-DE" sz="1000">
              <a:solidFill>
                <a:schemeClr val="tx1"/>
              </a:solidFill>
              <a:latin typeface="HTWBerlin" panose="02000000000000000000"/>
            </a:endParaRPr>
          </a:p>
        </p:txBody>
      </p:sp>
      <p:sp>
        <p:nvSpPr>
          <p:cNvPr id="28" name="Abgerundetes Rechteck 26">
            <a:extLst>
              <a:ext uri="{FF2B5EF4-FFF2-40B4-BE49-F238E27FC236}">
                <a16:creationId xmlns:a16="http://schemas.microsoft.com/office/drawing/2014/main" id="{B248CBC5-3ABE-4D9E-CEAF-0732E46304A8}"/>
              </a:ext>
            </a:extLst>
          </p:cNvPr>
          <p:cNvSpPr/>
          <p:nvPr/>
        </p:nvSpPr>
        <p:spPr>
          <a:xfrm>
            <a:off x="1981589" y="2643069"/>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Lasso</a:t>
            </a:r>
            <a:endParaRPr lang="de-DE" sz="1000">
              <a:solidFill>
                <a:schemeClr val="tx1"/>
              </a:solidFill>
              <a:latin typeface="HTWBerlin" panose="02000000000000000000"/>
            </a:endParaRPr>
          </a:p>
        </p:txBody>
      </p:sp>
      <p:sp>
        <p:nvSpPr>
          <p:cNvPr id="29" name="Abgerundetes Rechteck 26">
            <a:extLst>
              <a:ext uri="{FF2B5EF4-FFF2-40B4-BE49-F238E27FC236}">
                <a16:creationId xmlns:a16="http://schemas.microsoft.com/office/drawing/2014/main" id="{518A1658-CD11-1FF1-5FF3-303C8C55B6E9}"/>
              </a:ext>
            </a:extLst>
          </p:cNvPr>
          <p:cNvSpPr/>
          <p:nvPr/>
        </p:nvSpPr>
        <p:spPr>
          <a:xfrm>
            <a:off x="1981589" y="3152046"/>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Recursive feature selection</a:t>
            </a:r>
            <a:endParaRPr lang="de-DE" sz="1000">
              <a:solidFill>
                <a:schemeClr val="tx1"/>
              </a:solidFill>
              <a:latin typeface="HTWBerlin" panose="02000000000000000000"/>
            </a:endParaRPr>
          </a:p>
        </p:txBody>
      </p:sp>
      <p:sp>
        <p:nvSpPr>
          <p:cNvPr id="30" name="Abgerundetes Rechteck 26">
            <a:extLst>
              <a:ext uri="{FF2B5EF4-FFF2-40B4-BE49-F238E27FC236}">
                <a16:creationId xmlns:a16="http://schemas.microsoft.com/office/drawing/2014/main" id="{3F3092B0-B35D-F6FB-C223-F86807EC7E3F}"/>
              </a:ext>
            </a:extLst>
          </p:cNvPr>
          <p:cNvSpPr/>
          <p:nvPr/>
        </p:nvSpPr>
        <p:spPr>
          <a:xfrm>
            <a:off x="3303586" y="2141866"/>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ROSE</a:t>
            </a:r>
            <a:endParaRPr lang="de-DE" sz="1000">
              <a:solidFill>
                <a:schemeClr val="tx1"/>
              </a:solidFill>
              <a:latin typeface="HTWBerlin" panose="02000000000000000000"/>
            </a:endParaRPr>
          </a:p>
        </p:txBody>
      </p:sp>
      <p:sp>
        <p:nvSpPr>
          <p:cNvPr id="31" name="Abgerundetes Rechteck 26">
            <a:extLst>
              <a:ext uri="{FF2B5EF4-FFF2-40B4-BE49-F238E27FC236}">
                <a16:creationId xmlns:a16="http://schemas.microsoft.com/office/drawing/2014/main" id="{8414E370-8A5E-2136-954A-4EEC6F8BB599}"/>
              </a:ext>
            </a:extLst>
          </p:cNvPr>
          <p:cNvSpPr/>
          <p:nvPr/>
        </p:nvSpPr>
        <p:spPr>
          <a:xfrm>
            <a:off x="3303586" y="2650843"/>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SMOTE</a:t>
            </a:r>
            <a:endParaRPr lang="de-DE" sz="1000">
              <a:solidFill>
                <a:schemeClr val="tx1"/>
              </a:solidFill>
              <a:latin typeface="HTWBerlin" panose="02000000000000000000"/>
            </a:endParaRPr>
          </a:p>
        </p:txBody>
      </p:sp>
      <p:sp>
        <p:nvSpPr>
          <p:cNvPr id="32" name="Abgerundetes Rechteck 26">
            <a:extLst>
              <a:ext uri="{FF2B5EF4-FFF2-40B4-BE49-F238E27FC236}">
                <a16:creationId xmlns:a16="http://schemas.microsoft.com/office/drawing/2014/main" id="{6B9B3D52-B348-B724-A4EB-EDB24FC3683D}"/>
              </a:ext>
            </a:extLst>
          </p:cNvPr>
          <p:cNvSpPr/>
          <p:nvPr/>
        </p:nvSpPr>
        <p:spPr>
          <a:xfrm>
            <a:off x="3303586" y="3159820"/>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ADASYN</a:t>
            </a:r>
            <a:endParaRPr lang="de-DE" sz="1000">
              <a:solidFill>
                <a:schemeClr val="tx1"/>
              </a:solidFill>
              <a:latin typeface="HTWBerlin" panose="02000000000000000000"/>
            </a:endParaRPr>
          </a:p>
        </p:txBody>
      </p:sp>
      <p:sp>
        <p:nvSpPr>
          <p:cNvPr id="33" name="Abgerundetes Rechteck 26">
            <a:extLst>
              <a:ext uri="{FF2B5EF4-FFF2-40B4-BE49-F238E27FC236}">
                <a16:creationId xmlns:a16="http://schemas.microsoft.com/office/drawing/2014/main" id="{1C9B9FCA-0DAF-53A0-6BE5-157D836FD235}"/>
              </a:ext>
            </a:extLst>
          </p:cNvPr>
          <p:cNvSpPr/>
          <p:nvPr/>
        </p:nvSpPr>
        <p:spPr>
          <a:xfrm>
            <a:off x="4612761" y="2134092"/>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Normalization</a:t>
            </a:r>
            <a:endParaRPr lang="de-DE" sz="1000">
              <a:solidFill>
                <a:schemeClr val="tx1"/>
              </a:solidFill>
              <a:latin typeface="HTWBerlin" panose="02000000000000000000"/>
            </a:endParaRPr>
          </a:p>
        </p:txBody>
      </p:sp>
      <p:sp>
        <p:nvSpPr>
          <p:cNvPr id="34" name="Abgerundetes Rechteck 26">
            <a:extLst>
              <a:ext uri="{FF2B5EF4-FFF2-40B4-BE49-F238E27FC236}">
                <a16:creationId xmlns:a16="http://schemas.microsoft.com/office/drawing/2014/main" id="{4E684B8C-E593-73E3-3686-4D746467A05F}"/>
              </a:ext>
            </a:extLst>
          </p:cNvPr>
          <p:cNvSpPr/>
          <p:nvPr/>
        </p:nvSpPr>
        <p:spPr>
          <a:xfrm>
            <a:off x="5917725" y="2129919"/>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Random Forest</a:t>
            </a:r>
            <a:endParaRPr lang="de-DE" sz="1000">
              <a:solidFill>
                <a:schemeClr val="tx1"/>
              </a:solidFill>
              <a:latin typeface="HTWBerlin" panose="02000000000000000000"/>
            </a:endParaRPr>
          </a:p>
        </p:txBody>
      </p:sp>
      <p:sp>
        <p:nvSpPr>
          <p:cNvPr id="35" name="Abgerundetes Rechteck 26">
            <a:extLst>
              <a:ext uri="{FF2B5EF4-FFF2-40B4-BE49-F238E27FC236}">
                <a16:creationId xmlns:a16="http://schemas.microsoft.com/office/drawing/2014/main" id="{70A7724C-7FEB-FEC1-1A0E-604D4F0B5DE4}"/>
              </a:ext>
            </a:extLst>
          </p:cNvPr>
          <p:cNvSpPr/>
          <p:nvPr/>
        </p:nvSpPr>
        <p:spPr>
          <a:xfrm>
            <a:off x="5917725" y="2638896"/>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Naive Bayes</a:t>
            </a:r>
            <a:endParaRPr lang="de-DE" sz="1000">
              <a:solidFill>
                <a:schemeClr val="tx1"/>
              </a:solidFill>
              <a:latin typeface="HTWBerlin" panose="02000000000000000000"/>
            </a:endParaRPr>
          </a:p>
        </p:txBody>
      </p:sp>
      <p:sp>
        <p:nvSpPr>
          <p:cNvPr id="36" name="Abgerundetes Rechteck 26">
            <a:extLst>
              <a:ext uri="{FF2B5EF4-FFF2-40B4-BE49-F238E27FC236}">
                <a16:creationId xmlns:a16="http://schemas.microsoft.com/office/drawing/2014/main" id="{A2E14533-0611-466A-8810-B8C80B9BD490}"/>
              </a:ext>
            </a:extLst>
          </p:cNvPr>
          <p:cNvSpPr/>
          <p:nvPr/>
        </p:nvSpPr>
        <p:spPr>
          <a:xfrm>
            <a:off x="5917725" y="3147873"/>
            <a:ext cx="1175802"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SVM</a:t>
            </a:r>
            <a:endParaRPr lang="de-DE" sz="1000">
              <a:solidFill>
                <a:schemeClr val="tx1"/>
              </a:solidFill>
              <a:latin typeface="HTWBerlin" panose="02000000000000000000"/>
            </a:endParaRPr>
          </a:p>
        </p:txBody>
      </p:sp>
      <p:cxnSp>
        <p:nvCxnSpPr>
          <p:cNvPr id="37" name="Straight Connector 36">
            <a:extLst>
              <a:ext uri="{FF2B5EF4-FFF2-40B4-BE49-F238E27FC236}">
                <a16:creationId xmlns:a16="http://schemas.microsoft.com/office/drawing/2014/main" id="{4D4ECE4E-BD1A-42B3-1D0B-108671312DA5}"/>
              </a:ext>
            </a:extLst>
          </p:cNvPr>
          <p:cNvCxnSpPr>
            <a:cxnSpLocks/>
          </p:cNvCxnSpPr>
          <p:nvPr/>
        </p:nvCxnSpPr>
        <p:spPr>
          <a:xfrm>
            <a:off x="618767" y="3738419"/>
            <a:ext cx="8133347"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Abgerundetes Rechteck 26">
            <a:extLst>
              <a:ext uri="{FF2B5EF4-FFF2-40B4-BE49-F238E27FC236}">
                <a16:creationId xmlns:a16="http://schemas.microsoft.com/office/drawing/2014/main" id="{FBDCBB0E-FDCC-11FE-8996-CFE996F171A3}"/>
              </a:ext>
            </a:extLst>
          </p:cNvPr>
          <p:cNvSpPr/>
          <p:nvPr/>
        </p:nvSpPr>
        <p:spPr>
          <a:xfrm>
            <a:off x="673666" y="3894654"/>
            <a:ext cx="1402580" cy="914393"/>
          </a:xfrm>
          <a:prstGeom prst="roundRect">
            <a:avLst/>
          </a:prstGeom>
          <a:solidFill>
            <a:srgbClr val="76B900"/>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a:solidFill>
                  <a:schemeClr val="bg1"/>
                </a:solidFill>
              </a:rPr>
              <a:t>Evaluation metrics</a:t>
            </a:r>
            <a:endParaRPr lang="de-DE" sz="1000" b="1">
              <a:solidFill>
                <a:schemeClr val="bg1"/>
              </a:solidFill>
              <a:latin typeface="HTWBerlin" panose="02000000000000000000"/>
            </a:endParaRPr>
          </a:p>
        </p:txBody>
      </p:sp>
      <p:sp>
        <p:nvSpPr>
          <p:cNvPr id="39" name="Abgerundetes Rechteck 26">
            <a:extLst>
              <a:ext uri="{FF2B5EF4-FFF2-40B4-BE49-F238E27FC236}">
                <a16:creationId xmlns:a16="http://schemas.microsoft.com/office/drawing/2014/main" id="{CBED3909-0204-9ADA-754B-FBF3A4932987}"/>
              </a:ext>
            </a:extLst>
          </p:cNvPr>
          <p:cNvSpPr/>
          <p:nvPr/>
        </p:nvSpPr>
        <p:spPr>
          <a:xfrm>
            <a:off x="2382712" y="3908147"/>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Accuracy </a:t>
            </a:r>
            <a:endParaRPr lang="de-DE" sz="1000">
              <a:solidFill>
                <a:schemeClr val="tx1"/>
              </a:solidFill>
              <a:latin typeface="HTWBerlin" panose="02000000000000000000"/>
            </a:endParaRPr>
          </a:p>
        </p:txBody>
      </p:sp>
      <p:sp>
        <p:nvSpPr>
          <p:cNvPr id="40" name="Abgerundetes Rechteck 26">
            <a:extLst>
              <a:ext uri="{FF2B5EF4-FFF2-40B4-BE49-F238E27FC236}">
                <a16:creationId xmlns:a16="http://schemas.microsoft.com/office/drawing/2014/main" id="{220AE0CB-76AB-7CF5-1979-85BE36EEFA6B}"/>
              </a:ext>
            </a:extLst>
          </p:cNvPr>
          <p:cNvSpPr/>
          <p:nvPr/>
        </p:nvSpPr>
        <p:spPr>
          <a:xfrm>
            <a:off x="2382712" y="4417124"/>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Precision</a:t>
            </a:r>
            <a:endParaRPr lang="de-DE" sz="1000">
              <a:solidFill>
                <a:schemeClr val="tx1"/>
              </a:solidFill>
              <a:latin typeface="HTWBerlin" panose="02000000000000000000"/>
            </a:endParaRPr>
          </a:p>
        </p:txBody>
      </p:sp>
      <p:sp>
        <p:nvSpPr>
          <p:cNvPr id="42" name="Abgerundetes Rechteck 26">
            <a:extLst>
              <a:ext uri="{FF2B5EF4-FFF2-40B4-BE49-F238E27FC236}">
                <a16:creationId xmlns:a16="http://schemas.microsoft.com/office/drawing/2014/main" id="{963E1D52-85A2-E304-023E-414C36C1C8B5}"/>
              </a:ext>
            </a:extLst>
          </p:cNvPr>
          <p:cNvSpPr/>
          <p:nvPr/>
        </p:nvSpPr>
        <p:spPr>
          <a:xfrm>
            <a:off x="4071790" y="3908147"/>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Recall </a:t>
            </a:r>
            <a:endParaRPr lang="de-DE" sz="1000">
              <a:solidFill>
                <a:schemeClr val="tx1"/>
              </a:solidFill>
              <a:latin typeface="HTWBerlin" panose="02000000000000000000"/>
            </a:endParaRPr>
          </a:p>
        </p:txBody>
      </p:sp>
      <p:sp>
        <p:nvSpPr>
          <p:cNvPr id="43" name="Abgerundetes Rechteck 26">
            <a:extLst>
              <a:ext uri="{FF2B5EF4-FFF2-40B4-BE49-F238E27FC236}">
                <a16:creationId xmlns:a16="http://schemas.microsoft.com/office/drawing/2014/main" id="{D3CDBBDA-E9F6-C464-17F5-1E01981A37DA}"/>
              </a:ext>
            </a:extLst>
          </p:cNvPr>
          <p:cNvSpPr/>
          <p:nvPr/>
        </p:nvSpPr>
        <p:spPr>
          <a:xfrm>
            <a:off x="4071790" y="4417124"/>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F1 and F2 score</a:t>
            </a:r>
            <a:endParaRPr lang="de-DE" sz="1000">
              <a:solidFill>
                <a:schemeClr val="tx1"/>
              </a:solidFill>
              <a:latin typeface="HTWBerlin" panose="02000000000000000000"/>
            </a:endParaRPr>
          </a:p>
        </p:txBody>
      </p:sp>
      <p:sp>
        <p:nvSpPr>
          <p:cNvPr id="44" name="Abgerundetes Rechteck 26">
            <a:extLst>
              <a:ext uri="{FF2B5EF4-FFF2-40B4-BE49-F238E27FC236}">
                <a16:creationId xmlns:a16="http://schemas.microsoft.com/office/drawing/2014/main" id="{B9B7E963-A1D0-9A17-6763-D6A7291FAABA}"/>
              </a:ext>
            </a:extLst>
          </p:cNvPr>
          <p:cNvSpPr/>
          <p:nvPr/>
        </p:nvSpPr>
        <p:spPr>
          <a:xfrm>
            <a:off x="5760868" y="3901929"/>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Confustion Matrix </a:t>
            </a:r>
            <a:endParaRPr lang="de-DE" sz="1000">
              <a:solidFill>
                <a:schemeClr val="tx1"/>
              </a:solidFill>
              <a:latin typeface="HTWBerlin" panose="02000000000000000000"/>
            </a:endParaRPr>
          </a:p>
        </p:txBody>
      </p:sp>
      <p:sp>
        <p:nvSpPr>
          <p:cNvPr id="45" name="Abgerundetes Rechteck 26">
            <a:extLst>
              <a:ext uri="{FF2B5EF4-FFF2-40B4-BE49-F238E27FC236}">
                <a16:creationId xmlns:a16="http://schemas.microsoft.com/office/drawing/2014/main" id="{1A31959D-9970-90BB-6628-8374F33F6861}"/>
              </a:ext>
            </a:extLst>
          </p:cNvPr>
          <p:cNvSpPr/>
          <p:nvPr/>
        </p:nvSpPr>
        <p:spPr>
          <a:xfrm>
            <a:off x="7349534" y="3895074"/>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Cost-based analysis</a:t>
            </a:r>
            <a:endParaRPr lang="de-DE" sz="1000">
              <a:solidFill>
                <a:schemeClr val="tx1"/>
              </a:solidFill>
              <a:latin typeface="HTWBerlin" panose="02000000000000000000"/>
            </a:endParaRPr>
          </a:p>
        </p:txBody>
      </p:sp>
      <p:sp>
        <p:nvSpPr>
          <p:cNvPr id="46" name="Left Brace 45">
            <a:extLst>
              <a:ext uri="{FF2B5EF4-FFF2-40B4-BE49-F238E27FC236}">
                <a16:creationId xmlns:a16="http://schemas.microsoft.com/office/drawing/2014/main" id="{C9FD1702-DC49-758E-E2BB-1C042AFD3B26}"/>
              </a:ext>
            </a:extLst>
          </p:cNvPr>
          <p:cNvSpPr/>
          <p:nvPr/>
        </p:nvSpPr>
        <p:spPr>
          <a:xfrm rot="10800000">
            <a:off x="7239721" y="1602423"/>
            <a:ext cx="364699" cy="1910490"/>
          </a:xfrm>
          <a:prstGeom prst="leftBrace">
            <a:avLst>
              <a:gd name="adj1" fmla="val 8333"/>
              <a:gd name="adj2" fmla="val 49540"/>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Abgerundetes Rechteck 26">
            <a:extLst>
              <a:ext uri="{FF2B5EF4-FFF2-40B4-BE49-F238E27FC236}">
                <a16:creationId xmlns:a16="http://schemas.microsoft.com/office/drawing/2014/main" id="{4076E31C-5157-B8B4-3024-582E7089392E}"/>
              </a:ext>
            </a:extLst>
          </p:cNvPr>
          <p:cNvSpPr/>
          <p:nvPr/>
        </p:nvSpPr>
        <p:spPr>
          <a:xfrm>
            <a:off x="7661565" y="2141866"/>
            <a:ext cx="1090550" cy="85569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600" b="1">
                <a:solidFill>
                  <a:schemeClr val="tx1"/>
                </a:solidFill>
              </a:rPr>
              <a:t>54 </a:t>
            </a:r>
            <a:r>
              <a:rPr lang="vi-VN" sz="1050">
                <a:solidFill>
                  <a:schemeClr val="tx1"/>
                </a:solidFill>
              </a:rPr>
              <a:t>combinations</a:t>
            </a:r>
            <a:endParaRPr lang="de-DE" sz="1050">
              <a:solidFill>
                <a:schemeClr val="tx1"/>
              </a:solidFill>
              <a:latin typeface="HTWBerlin" panose="02000000000000000000"/>
            </a:endParaRPr>
          </a:p>
        </p:txBody>
      </p:sp>
      <p:grpSp>
        <p:nvGrpSpPr>
          <p:cNvPr id="51" name="Google Shape;2148;p16">
            <a:extLst>
              <a:ext uri="{FF2B5EF4-FFF2-40B4-BE49-F238E27FC236}">
                <a16:creationId xmlns:a16="http://schemas.microsoft.com/office/drawing/2014/main" id="{0364A047-6382-5F39-3535-A66E4BBF3953}"/>
              </a:ext>
            </a:extLst>
          </p:cNvPr>
          <p:cNvGrpSpPr/>
          <p:nvPr/>
        </p:nvGrpSpPr>
        <p:grpSpPr>
          <a:xfrm>
            <a:off x="654231" y="873768"/>
            <a:ext cx="519786" cy="518386"/>
            <a:chOff x="527" y="1922"/>
            <a:chExt cx="742" cy="740"/>
          </a:xfrm>
        </p:grpSpPr>
        <p:sp>
          <p:nvSpPr>
            <p:cNvPr id="52" name="Google Shape;2149;p16">
              <a:extLst>
                <a:ext uri="{FF2B5EF4-FFF2-40B4-BE49-F238E27FC236}">
                  <a16:creationId xmlns:a16="http://schemas.microsoft.com/office/drawing/2014/main" id="{BF2B6496-EC8B-D1C5-88A9-9737DDB85724}"/>
                </a:ext>
              </a:extLst>
            </p:cNvPr>
            <p:cNvSpPr/>
            <p:nvPr/>
          </p:nvSpPr>
          <p:spPr>
            <a:xfrm>
              <a:off x="527" y="1922"/>
              <a:ext cx="742" cy="74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3" name="Google Shape;2150;p16">
              <a:extLst>
                <a:ext uri="{FF2B5EF4-FFF2-40B4-BE49-F238E27FC236}">
                  <a16:creationId xmlns:a16="http://schemas.microsoft.com/office/drawing/2014/main" id="{D6679400-C871-F779-D35E-86BA9C318191}"/>
                </a:ext>
              </a:extLst>
            </p:cNvPr>
            <p:cNvSpPr/>
            <p:nvPr/>
          </p:nvSpPr>
          <p:spPr>
            <a:xfrm>
              <a:off x="527" y="1922"/>
              <a:ext cx="742" cy="740"/>
            </a:xfrm>
            <a:custGeom>
              <a:avLst/>
              <a:gdLst/>
              <a:ahLst/>
              <a:cxnLst/>
              <a:rect l="l" t="t" r="r" b="b"/>
              <a:pathLst>
                <a:path w="742" h="740" extrusionOk="0">
                  <a:moveTo>
                    <a:pt x="434" y="740"/>
                  </a:moveTo>
                  <a:lnTo>
                    <a:pt x="308" y="740"/>
                  </a:lnTo>
                  <a:lnTo>
                    <a:pt x="308" y="654"/>
                  </a:lnTo>
                  <a:lnTo>
                    <a:pt x="308" y="654"/>
                  </a:lnTo>
                  <a:lnTo>
                    <a:pt x="284" y="646"/>
                  </a:lnTo>
                  <a:lnTo>
                    <a:pt x="260" y="638"/>
                  </a:lnTo>
                  <a:lnTo>
                    <a:pt x="238" y="628"/>
                  </a:lnTo>
                  <a:lnTo>
                    <a:pt x="216" y="614"/>
                  </a:lnTo>
                  <a:lnTo>
                    <a:pt x="154" y="676"/>
                  </a:lnTo>
                  <a:lnTo>
                    <a:pt x="66" y="588"/>
                  </a:lnTo>
                  <a:lnTo>
                    <a:pt x="126" y="526"/>
                  </a:lnTo>
                  <a:lnTo>
                    <a:pt x="126" y="526"/>
                  </a:lnTo>
                  <a:lnTo>
                    <a:pt x="114" y="504"/>
                  </a:lnTo>
                  <a:lnTo>
                    <a:pt x="102" y="480"/>
                  </a:lnTo>
                  <a:lnTo>
                    <a:pt x="94" y="458"/>
                  </a:lnTo>
                  <a:lnTo>
                    <a:pt x="88" y="432"/>
                  </a:lnTo>
                  <a:lnTo>
                    <a:pt x="0" y="432"/>
                  </a:lnTo>
                  <a:lnTo>
                    <a:pt x="0" y="306"/>
                  </a:lnTo>
                  <a:lnTo>
                    <a:pt x="88" y="306"/>
                  </a:lnTo>
                  <a:lnTo>
                    <a:pt x="88" y="306"/>
                  </a:lnTo>
                  <a:lnTo>
                    <a:pt x="94" y="282"/>
                  </a:lnTo>
                  <a:lnTo>
                    <a:pt x="102" y="258"/>
                  </a:lnTo>
                  <a:lnTo>
                    <a:pt x="114" y="236"/>
                  </a:lnTo>
                  <a:lnTo>
                    <a:pt x="126" y="214"/>
                  </a:lnTo>
                  <a:lnTo>
                    <a:pt x="66" y="152"/>
                  </a:lnTo>
                  <a:lnTo>
                    <a:pt x="154" y="64"/>
                  </a:lnTo>
                  <a:lnTo>
                    <a:pt x="216" y="124"/>
                  </a:lnTo>
                  <a:lnTo>
                    <a:pt x="216" y="124"/>
                  </a:lnTo>
                  <a:lnTo>
                    <a:pt x="238" y="112"/>
                  </a:lnTo>
                  <a:lnTo>
                    <a:pt x="260" y="102"/>
                  </a:lnTo>
                  <a:lnTo>
                    <a:pt x="284" y="92"/>
                  </a:lnTo>
                  <a:lnTo>
                    <a:pt x="308" y="86"/>
                  </a:lnTo>
                  <a:lnTo>
                    <a:pt x="308" y="0"/>
                  </a:lnTo>
                  <a:lnTo>
                    <a:pt x="434" y="0"/>
                  </a:lnTo>
                  <a:lnTo>
                    <a:pt x="434" y="86"/>
                  </a:lnTo>
                  <a:lnTo>
                    <a:pt x="434" y="86"/>
                  </a:lnTo>
                  <a:lnTo>
                    <a:pt x="458" y="92"/>
                  </a:lnTo>
                  <a:lnTo>
                    <a:pt x="482" y="102"/>
                  </a:lnTo>
                  <a:lnTo>
                    <a:pt x="506" y="112"/>
                  </a:lnTo>
                  <a:lnTo>
                    <a:pt x="528" y="124"/>
                  </a:lnTo>
                  <a:lnTo>
                    <a:pt x="588" y="64"/>
                  </a:lnTo>
                  <a:lnTo>
                    <a:pt x="678" y="152"/>
                  </a:lnTo>
                  <a:lnTo>
                    <a:pt x="616" y="214"/>
                  </a:lnTo>
                  <a:lnTo>
                    <a:pt x="616" y="214"/>
                  </a:lnTo>
                  <a:lnTo>
                    <a:pt x="630" y="236"/>
                  </a:lnTo>
                  <a:lnTo>
                    <a:pt x="640" y="258"/>
                  </a:lnTo>
                  <a:lnTo>
                    <a:pt x="648" y="282"/>
                  </a:lnTo>
                  <a:lnTo>
                    <a:pt x="654" y="306"/>
                  </a:lnTo>
                  <a:lnTo>
                    <a:pt x="742" y="306"/>
                  </a:lnTo>
                  <a:lnTo>
                    <a:pt x="742" y="432"/>
                  </a:lnTo>
                  <a:lnTo>
                    <a:pt x="654" y="432"/>
                  </a:lnTo>
                  <a:lnTo>
                    <a:pt x="654" y="432"/>
                  </a:lnTo>
                  <a:lnTo>
                    <a:pt x="648" y="458"/>
                  </a:lnTo>
                  <a:lnTo>
                    <a:pt x="640" y="480"/>
                  </a:lnTo>
                  <a:lnTo>
                    <a:pt x="630" y="504"/>
                  </a:lnTo>
                  <a:lnTo>
                    <a:pt x="616" y="526"/>
                  </a:lnTo>
                  <a:lnTo>
                    <a:pt x="678" y="588"/>
                  </a:lnTo>
                  <a:lnTo>
                    <a:pt x="588" y="676"/>
                  </a:lnTo>
                  <a:lnTo>
                    <a:pt x="528" y="614"/>
                  </a:lnTo>
                  <a:lnTo>
                    <a:pt x="528" y="614"/>
                  </a:lnTo>
                  <a:lnTo>
                    <a:pt x="506" y="628"/>
                  </a:lnTo>
                  <a:lnTo>
                    <a:pt x="482" y="638"/>
                  </a:lnTo>
                  <a:lnTo>
                    <a:pt x="458" y="646"/>
                  </a:lnTo>
                  <a:lnTo>
                    <a:pt x="434" y="654"/>
                  </a:lnTo>
                  <a:lnTo>
                    <a:pt x="434" y="740"/>
                  </a:lnTo>
                  <a:close/>
                  <a:moveTo>
                    <a:pt x="326" y="722"/>
                  </a:moveTo>
                  <a:lnTo>
                    <a:pt x="416" y="722"/>
                  </a:lnTo>
                  <a:lnTo>
                    <a:pt x="416" y="638"/>
                  </a:lnTo>
                  <a:lnTo>
                    <a:pt x="424" y="638"/>
                  </a:lnTo>
                  <a:lnTo>
                    <a:pt x="424" y="638"/>
                  </a:lnTo>
                  <a:lnTo>
                    <a:pt x="450" y="630"/>
                  </a:lnTo>
                  <a:lnTo>
                    <a:pt x="476" y="622"/>
                  </a:lnTo>
                  <a:lnTo>
                    <a:pt x="500" y="610"/>
                  </a:lnTo>
                  <a:lnTo>
                    <a:pt x="524" y="596"/>
                  </a:lnTo>
                  <a:lnTo>
                    <a:pt x="530" y="592"/>
                  </a:lnTo>
                  <a:lnTo>
                    <a:pt x="588" y="650"/>
                  </a:lnTo>
                  <a:lnTo>
                    <a:pt x="652" y="588"/>
                  </a:lnTo>
                  <a:lnTo>
                    <a:pt x="594" y="528"/>
                  </a:lnTo>
                  <a:lnTo>
                    <a:pt x="598" y="522"/>
                  </a:lnTo>
                  <a:lnTo>
                    <a:pt x="598" y="522"/>
                  </a:lnTo>
                  <a:lnTo>
                    <a:pt x="612" y="498"/>
                  </a:lnTo>
                  <a:lnTo>
                    <a:pt x="624" y="474"/>
                  </a:lnTo>
                  <a:lnTo>
                    <a:pt x="632" y="448"/>
                  </a:lnTo>
                  <a:lnTo>
                    <a:pt x="638" y="422"/>
                  </a:lnTo>
                  <a:lnTo>
                    <a:pt x="640" y="414"/>
                  </a:lnTo>
                  <a:lnTo>
                    <a:pt x="724" y="414"/>
                  </a:lnTo>
                  <a:lnTo>
                    <a:pt x="724" y="324"/>
                  </a:lnTo>
                  <a:lnTo>
                    <a:pt x="640" y="324"/>
                  </a:lnTo>
                  <a:lnTo>
                    <a:pt x="638" y="318"/>
                  </a:lnTo>
                  <a:lnTo>
                    <a:pt x="638" y="318"/>
                  </a:lnTo>
                  <a:lnTo>
                    <a:pt x="632" y="290"/>
                  </a:lnTo>
                  <a:lnTo>
                    <a:pt x="624" y="266"/>
                  </a:lnTo>
                  <a:lnTo>
                    <a:pt x="612" y="240"/>
                  </a:lnTo>
                  <a:lnTo>
                    <a:pt x="598" y="218"/>
                  </a:lnTo>
                  <a:lnTo>
                    <a:pt x="594" y="212"/>
                  </a:lnTo>
                  <a:lnTo>
                    <a:pt x="652" y="152"/>
                  </a:lnTo>
                  <a:lnTo>
                    <a:pt x="588" y="88"/>
                  </a:lnTo>
                  <a:lnTo>
                    <a:pt x="530" y="148"/>
                  </a:lnTo>
                  <a:lnTo>
                    <a:pt x="524" y="144"/>
                  </a:lnTo>
                  <a:lnTo>
                    <a:pt x="524" y="144"/>
                  </a:lnTo>
                  <a:lnTo>
                    <a:pt x="500" y="130"/>
                  </a:lnTo>
                  <a:lnTo>
                    <a:pt x="476" y="118"/>
                  </a:lnTo>
                  <a:lnTo>
                    <a:pt x="450" y="108"/>
                  </a:lnTo>
                  <a:lnTo>
                    <a:pt x="424" y="102"/>
                  </a:lnTo>
                  <a:lnTo>
                    <a:pt x="416" y="100"/>
                  </a:lnTo>
                  <a:lnTo>
                    <a:pt x="416" y="18"/>
                  </a:lnTo>
                  <a:lnTo>
                    <a:pt x="326" y="18"/>
                  </a:lnTo>
                  <a:lnTo>
                    <a:pt x="326" y="100"/>
                  </a:lnTo>
                  <a:lnTo>
                    <a:pt x="320" y="102"/>
                  </a:lnTo>
                  <a:lnTo>
                    <a:pt x="320" y="102"/>
                  </a:lnTo>
                  <a:lnTo>
                    <a:pt x="292" y="108"/>
                  </a:lnTo>
                  <a:lnTo>
                    <a:pt x="266" y="118"/>
                  </a:lnTo>
                  <a:lnTo>
                    <a:pt x="242" y="130"/>
                  </a:lnTo>
                  <a:lnTo>
                    <a:pt x="220" y="144"/>
                  </a:lnTo>
                  <a:lnTo>
                    <a:pt x="212" y="148"/>
                  </a:lnTo>
                  <a:lnTo>
                    <a:pt x="154" y="88"/>
                  </a:lnTo>
                  <a:lnTo>
                    <a:pt x="90" y="152"/>
                  </a:lnTo>
                  <a:lnTo>
                    <a:pt x="150" y="212"/>
                  </a:lnTo>
                  <a:lnTo>
                    <a:pt x="146" y="218"/>
                  </a:lnTo>
                  <a:lnTo>
                    <a:pt x="146" y="218"/>
                  </a:lnTo>
                  <a:lnTo>
                    <a:pt x="132" y="240"/>
                  </a:lnTo>
                  <a:lnTo>
                    <a:pt x="120" y="266"/>
                  </a:lnTo>
                  <a:lnTo>
                    <a:pt x="110" y="290"/>
                  </a:lnTo>
                  <a:lnTo>
                    <a:pt x="104" y="318"/>
                  </a:lnTo>
                  <a:lnTo>
                    <a:pt x="102" y="324"/>
                  </a:lnTo>
                  <a:lnTo>
                    <a:pt x="18" y="324"/>
                  </a:lnTo>
                  <a:lnTo>
                    <a:pt x="18" y="414"/>
                  </a:lnTo>
                  <a:lnTo>
                    <a:pt x="102" y="414"/>
                  </a:lnTo>
                  <a:lnTo>
                    <a:pt x="104" y="422"/>
                  </a:lnTo>
                  <a:lnTo>
                    <a:pt x="104" y="422"/>
                  </a:lnTo>
                  <a:lnTo>
                    <a:pt x="110" y="448"/>
                  </a:lnTo>
                  <a:lnTo>
                    <a:pt x="120" y="474"/>
                  </a:lnTo>
                  <a:lnTo>
                    <a:pt x="132" y="498"/>
                  </a:lnTo>
                  <a:lnTo>
                    <a:pt x="146" y="522"/>
                  </a:lnTo>
                  <a:lnTo>
                    <a:pt x="150" y="528"/>
                  </a:lnTo>
                  <a:lnTo>
                    <a:pt x="90" y="588"/>
                  </a:lnTo>
                  <a:lnTo>
                    <a:pt x="154" y="650"/>
                  </a:lnTo>
                  <a:lnTo>
                    <a:pt x="212" y="592"/>
                  </a:lnTo>
                  <a:lnTo>
                    <a:pt x="220" y="596"/>
                  </a:lnTo>
                  <a:lnTo>
                    <a:pt x="220" y="596"/>
                  </a:lnTo>
                  <a:lnTo>
                    <a:pt x="242" y="610"/>
                  </a:lnTo>
                  <a:lnTo>
                    <a:pt x="266" y="622"/>
                  </a:lnTo>
                  <a:lnTo>
                    <a:pt x="292" y="630"/>
                  </a:lnTo>
                  <a:lnTo>
                    <a:pt x="320" y="638"/>
                  </a:lnTo>
                  <a:lnTo>
                    <a:pt x="326" y="638"/>
                  </a:lnTo>
                  <a:lnTo>
                    <a:pt x="326" y="722"/>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4" name="Google Shape;2151;p16">
              <a:extLst>
                <a:ext uri="{FF2B5EF4-FFF2-40B4-BE49-F238E27FC236}">
                  <a16:creationId xmlns:a16="http://schemas.microsoft.com/office/drawing/2014/main" id="{8B3680A1-79D2-7945-76CF-C3247757EE71}"/>
                </a:ext>
              </a:extLst>
            </p:cNvPr>
            <p:cNvSpPr/>
            <p:nvPr/>
          </p:nvSpPr>
          <p:spPr>
            <a:xfrm>
              <a:off x="705" y="2098"/>
              <a:ext cx="388" cy="388"/>
            </a:xfrm>
            <a:custGeom>
              <a:avLst/>
              <a:gdLst/>
              <a:ahLst/>
              <a:cxnLst/>
              <a:rect l="l" t="t" r="r" b="b"/>
              <a:pathLst>
                <a:path w="388" h="388" extrusionOk="0">
                  <a:moveTo>
                    <a:pt x="194" y="388"/>
                  </a:moveTo>
                  <a:lnTo>
                    <a:pt x="194" y="388"/>
                  </a:lnTo>
                  <a:lnTo>
                    <a:pt x="174" y="386"/>
                  </a:lnTo>
                  <a:lnTo>
                    <a:pt x="154" y="384"/>
                  </a:lnTo>
                  <a:lnTo>
                    <a:pt x="136" y="378"/>
                  </a:lnTo>
                  <a:lnTo>
                    <a:pt x="118" y="372"/>
                  </a:lnTo>
                  <a:lnTo>
                    <a:pt x="102" y="364"/>
                  </a:lnTo>
                  <a:lnTo>
                    <a:pt x="86" y="354"/>
                  </a:lnTo>
                  <a:lnTo>
                    <a:pt x="70" y="344"/>
                  </a:lnTo>
                  <a:lnTo>
                    <a:pt x="56" y="330"/>
                  </a:lnTo>
                  <a:lnTo>
                    <a:pt x="44" y="316"/>
                  </a:lnTo>
                  <a:lnTo>
                    <a:pt x="32" y="302"/>
                  </a:lnTo>
                  <a:lnTo>
                    <a:pt x="22" y="286"/>
                  </a:lnTo>
                  <a:lnTo>
                    <a:pt x="14" y="270"/>
                  </a:lnTo>
                  <a:lnTo>
                    <a:pt x="8" y="252"/>
                  </a:lnTo>
                  <a:lnTo>
                    <a:pt x="4" y="232"/>
                  </a:lnTo>
                  <a:lnTo>
                    <a:pt x="0" y="214"/>
                  </a:lnTo>
                  <a:lnTo>
                    <a:pt x="0" y="194"/>
                  </a:lnTo>
                  <a:lnTo>
                    <a:pt x="0" y="194"/>
                  </a:lnTo>
                  <a:lnTo>
                    <a:pt x="0" y="174"/>
                  </a:lnTo>
                  <a:lnTo>
                    <a:pt x="4" y="154"/>
                  </a:lnTo>
                  <a:lnTo>
                    <a:pt x="8" y="136"/>
                  </a:lnTo>
                  <a:lnTo>
                    <a:pt x="14" y="118"/>
                  </a:lnTo>
                  <a:lnTo>
                    <a:pt x="22" y="102"/>
                  </a:lnTo>
                  <a:lnTo>
                    <a:pt x="32" y="86"/>
                  </a:lnTo>
                  <a:lnTo>
                    <a:pt x="44" y="70"/>
                  </a:lnTo>
                  <a:lnTo>
                    <a:pt x="56" y="56"/>
                  </a:lnTo>
                  <a:lnTo>
                    <a:pt x="70" y="44"/>
                  </a:lnTo>
                  <a:lnTo>
                    <a:pt x="86" y="34"/>
                  </a:lnTo>
                  <a:lnTo>
                    <a:pt x="102" y="24"/>
                  </a:lnTo>
                  <a:lnTo>
                    <a:pt x="118" y="16"/>
                  </a:lnTo>
                  <a:lnTo>
                    <a:pt x="136" y="8"/>
                  </a:lnTo>
                  <a:lnTo>
                    <a:pt x="154" y="4"/>
                  </a:lnTo>
                  <a:lnTo>
                    <a:pt x="174" y="0"/>
                  </a:lnTo>
                  <a:lnTo>
                    <a:pt x="194" y="0"/>
                  </a:lnTo>
                  <a:lnTo>
                    <a:pt x="194" y="0"/>
                  </a:lnTo>
                  <a:lnTo>
                    <a:pt x="214" y="0"/>
                  </a:lnTo>
                  <a:lnTo>
                    <a:pt x="232" y="4"/>
                  </a:lnTo>
                  <a:lnTo>
                    <a:pt x="250" y="8"/>
                  </a:lnTo>
                  <a:lnTo>
                    <a:pt x="268" y="16"/>
                  </a:lnTo>
                  <a:lnTo>
                    <a:pt x="286" y="24"/>
                  </a:lnTo>
                  <a:lnTo>
                    <a:pt x="302" y="34"/>
                  </a:lnTo>
                  <a:lnTo>
                    <a:pt x="316" y="44"/>
                  </a:lnTo>
                  <a:lnTo>
                    <a:pt x="330" y="56"/>
                  </a:lnTo>
                  <a:lnTo>
                    <a:pt x="342" y="70"/>
                  </a:lnTo>
                  <a:lnTo>
                    <a:pt x="354" y="86"/>
                  </a:lnTo>
                  <a:lnTo>
                    <a:pt x="364" y="102"/>
                  </a:lnTo>
                  <a:lnTo>
                    <a:pt x="372" y="118"/>
                  </a:lnTo>
                  <a:lnTo>
                    <a:pt x="378" y="136"/>
                  </a:lnTo>
                  <a:lnTo>
                    <a:pt x="384" y="154"/>
                  </a:lnTo>
                  <a:lnTo>
                    <a:pt x="386" y="174"/>
                  </a:lnTo>
                  <a:lnTo>
                    <a:pt x="388" y="194"/>
                  </a:lnTo>
                  <a:lnTo>
                    <a:pt x="388" y="194"/>
                  </a:lnTo>
                  <a:lnTo>
                    <a:pt x="386" y="214"/>
                  </a:lnTo>
                  <a:lnTo>
                    <a:pt x="384" y="232"/>
                  </a:lnTo>
                  <a:lnTo>
                    <a:pt x="378" y="252"/>
                  </a:lnTo>
                  <a:lnTo>
                    <a:pt x="372" y="270"/>
                  </a:lnTo>
                  <a:lnTo>
                    <a:pt x="364" y="286"/>
                  </a:lnTo>
                  <a:lnTo>
                    <a:pt x="354" y="302"/>
                  </a:lnTo>
                  <a:lnTo>
                    <a:pt x="342" y="316"/>
                  </a:lnTo>
                  <a:lnTo>
                    <a:pt x="330" y="330"/>
                  </a:lnTo>
                  <a:lnTo>
                    <a:pt x="316" y="344"/>
                  </a:lnTo>
                  <a:lnTo>
                    <a:pt x="302" y="354"/>
                  </a:lnTo>
                  <a:lnTo>
                    <a:pt x="286" y="364"/>
                  </a:lnTo>
                  <a:lnTo>
                    <a:pt x="268" y="372"/>
                  </a:lnTo>
                  <a:lnTo>
                    <a:pt x="250" y="378"/>
                  </a:lnTo>
                  <a:lnTo>
                    <a:pt x="232" y="384"/>
                  </a:lnTo>
                  <a:lnTo>
                    <a:pt x="214" y="386"/>
                  </a:lnTo>
                  <a:lnTo>
                    <a:pt x="194" y="388"/>
                  </a:lnTo>
                  <a:lnTo>
                    <a:pt x="194" y="388"/>
                  </a:lnTo>
                  <a:close/>
                  <a:moveTo>
                    <a:pt x="194" y="18"/>
                  </a:moveTo>
                  <a:lnTo>
                    <a:pt x="194" y="18"/>
                  </a:lnTo>
                  <a:lnTo>
                    <a:pt x="176" y="18"/>
                  </a:lnTo>
                  <a:lnTo>
                    <a:pt x="158" y="22"/>
                  </a:lnTo>
                  <a:lnTo>
                    <a:pt x="142" y="26"/>
                  </a:lnTo>
                  <a:lnTo>
                    <a:pt x="124" y="32"/>
                  </a:lnTo>
                  <a:lnTo>
                    <a:pt x="110" y="40"/>
                  </a:lnTo>
                  <a:lnTo>
                    <a:pt x="96" y="48"/>
                  </a:lnTo>
                  <a:lnTo>
                    <a:pt x="82" y="58"/>
                  </a:lnTo>
                  <a:lnTo>
                    <a:pt x="70" y="70"/>
                  </a:lnTo>
                  <a:lnTo>
                    <a:pt x="58" y="82"/>
                  </a:lnTo>
                  <a:lnTo>
                    <a:pt x="48" y="96"/>
                  </a:lnTo>
                  <a:lnTo>
                    <a:pt x="38" y="110"/>
                  </a:lnTo>
                  <a:lnTo>
                    <a:pt x="32" y="126"/>
                  </a:lnTo>
                  <a:lnTo>
                    <a:pt x="26" y="142"/>
                  </a:lnTo>
                  <a:lnTo>
                    <a:pt x="22" y="158"/>
                  </a:lnTo>
                  <a:lnTo>
                    <a:pt x="18" y="176"/>
                  </a:lnTo>
                  <a:lnTo>
                    <a:pt x="18" y="194"/>
                  </a:lnTo>
                  <a:lnTo>
                    <a:pt x="18" y="194"/>
                  </a:lnTo>
                  <a:lnTo>
                    <a:pt x="18" y="212"/>
                  </a:lnTo>
                  <a:lnTo>
                    <a:pt x="22" y="230"/>
                  </a:lnTo>
                  <a:lnTo>
                    <a:pt x="26" y="246"/>
                  </a:lnTo>
                  <a:lnTo>
                    <a:pt x="32" y="262"/>
                  </a:lnTo>
                  <a:lnTo>
                    <a:pt x="38" y="278"/>
                  </a:lnTo>
                  <a:lnTo>
                    <a:pt x="48" y="292"/>
                  </a:lnTo>
                  <a:lnTo>
                    <a:pt x="58" y="306"/>
                  </a:lnTo>
                  <a:lnTo>
                    <a:pt x="70" y="318"/>
                  </a:lnTo>
                  <a:lnTo>
                    <a:pt x="82" y="330"/>
                  </a:lnTo>
                  <a:lnTo>
                    <a:pt x="96" y="340"/>
                  </a:lnTo>
                  <a:lnTo>
                    <a:pt x="110" y="348"/>
                  </a:lnTo>
                  <a:lnTo>
                    <a:pt x="124" y="356"/>
                  </a:lnTo>
                  <a:lnTo>
                    <a:pt x="142" y="362"/>
                  </a:lnTo>
                  <a:lnTo>
                    <a:pt x="158" y="366"/>
                  </a:lnTo>
                  <a:lnTo>
                    <a:pt x="176" y="368"/>
                  </a:lnTo>
                  <a:lnTo>
                    <a:pt x="194" y="370"/>
                  </a:lnTo>
                  <a:lnTo>
                    <a:pt x="194" y="370"/>
                  </a:lnTo>
                  <a:lnTo>
                    <a:pt x="212" y="368"/>
                  </a:lnTo>
                  <a:lnTo>
                    <a:pt x="228" y="366"/>
                  </a:lnTo>
                  <a:lnTo>
                    <a:pt x="246" y="362"/>
                  </a:lnTo>
                  <a:lnTo>
                    <a:pt x="262" y="356"/>
                  </a:lnTo>
                  <a:lnTo>
                    <a:pt x="278" y="348"/>
                  </a:lnTo>
                  <a:lnTo>
                    <a:pt x="292" y="340"/>
                  </a:lnTo>
                  <a:lnTo>
                    <a:pt x="306" y="330"/>
                  </a:lnTo>
                  <a:lnTo>
                    <a:pt x="318" y="318"/>
                  </a:lnTo>
                  <a:lnTo>
                    <a:pt x="328" y="306"/>
                  </a:lnTo>
                  <a:lnTo>
                    <a:pt x="340" y="292"/>
                  </a:lnTo>
                  <a:lnTo>
                    <a:pt x="348" y="278"/>
                  </a:lnTo>
                  <a:lnTo>
                    <a:pt x="356" y="262"/>
                  </a:lnTo>
                  <a:lnTo>
                    <a:pt x="362" y="246"/>
                  </a:lnTo>
                  <a:lnTo>
                    <a:pt x="366" y="230"/>
                  </a:lnTo>
                  <a:lnTo>
                    <a:pt x="368" y="212"/>
                  </a:lnTo>
                  <a:lnTo>
                    <a:pt x="370" y="194"/>
                  </a:lnTo>
                  <a:lnTo>
                    <a:pt x="370" y="194"/>
                  </a:lnTo>
                  <a:lnTo>
                    <a:pt x="368" y="176"/>
                  </a:lnTo>
                  <a:lnTo>
                    <a:pt x="366" y="158"/>
                  </a:lnTo>
                  <a:lnTo>
                    <a:pt x="362" y="142"/>
                  </a:lnTo>
                  <a:lnTo>
                    <a:pt x="356" y="126"/>
                  </a:lnTo>
                  <a:lnTo>
                    <a:pt x="348" y="110"/>
                  </a:lnTo>
                  <a:lnTo>
                    <a:pt x="340" y="96"/>
                  </a:lnTo>
                  <a:lnTo>
                    <a:pt x="328" y="82"/>
                  </a:lnTo>
                  <a:lnTo>
                    <a:pt x="318" y="70"/>
                  </a:lnTo>
                  <a:lnTo>
                    <a:pt x="306" y="58"/>
                  </a:lnTo>
                  <a:lnTo>
                    <a:pt x="292" y="48"/>
                  </a:lnTo>
                  <a:lnTo>
                    <a:pt x="278" y="40"/>
                  </a:lnTo>
                  <a:lnTo>
                    <a:pt x="262" y="32"/>
                  </a:lnTo>
                  <a:lnTo>
                    <a:pt x="246" y="26"/>
                  </a:lnTo>
                  <a:lnTo>
                    <a:pt x="228" y="22"/>
                  </a:lnTo>
                  <a:lnTo>
                    <a:pt x="212" y="18"/>
                  </a:lnTo>
                  <a:lnTo>
                    <a:pt x="194" y="18"/>
                  </a:lnTo>
                  <a:lnTo>
                    <a:pt x="194" y="18"/>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5" name="Google Shape;2152;p16">
              <a:extLst>
                <a:ext uri="{FF2B5EF4-FFF2-40B4-BE49-F238E27FC236}">
                  <a16:creationId xmlns:a16="http://schemas.microsoft.com/office/drawing/2014/main" id="{E70F10A0-2C00-F33B-8D43-20202707011C}"/>
                </a:ext>
              </a:extLst>
            </p:cNvPr>
            <p:cNvSpPr/>
            <p:nvPr/>
          </p:nvSpPr>
          <p:spPr>
            <a:xfrm>
              <a:off x="803" y="2098"/>
              <a:ext cx="192" cy="388"/>
            </a:xfrm>
            <a:custGeom>
              <a:avLst/>
              <a:gdLst/>
              <a:ahLst/>
              <a:cxnLst/>
              <a:rect l="l" t="t" r="r" b="b"/>
              <a:pathLst>
                <a:path w="192" h="388" extrusionOk="0">
                  <a:moveTo>
                    <a:pt x="96" y="388"/>
                  </a:moveTo>
                  <a:lnTo>
                    <a:pt x="96" y="388"/>
                  </a:lnTo>
                  <a:lnTo>
                    <a:pt x="86" y="386"/>
                  </a:lnTo>
                  <a:lnTo>
                    <a:pt x="76" y="384"/>
                  </a:lnTo>
                  <a:lnTo>
                    <a:pt x="66" y="380"/>
                  </a:lnTo>
                  <a:lnTo>
                    <a:pt x="58" y="372"/>
                  </a:lnTo>
                  <a:lnTo>
                    <a:pt x="50" y="364"/>
                  </a:lnTo>
                  <a:lnTo>
                    <a:pt x="42" y="356"/>
                  </a:lnTo>
                  <a:lnTo>
                    <a:pt x="34" y="344"/>
                  </a:lnTo>
                  <a:lnTo>
                    <a:pt x="28" y="332"/>
                  </a:lnTo>
                  <a:lnTo>
                    <a:pt x="16" y="304"/>
                  </a:lnTo>
                  <a:lnTo>
                    <a:pt x="6" y="270"/>
                  </a:lnTo>
                  <a:lnTo>
                    <a:pt x="2" y="234"/>
                  </a:lnTo>
                  <a:lnTo>
                    <a:pt x="0" y="194"/>
                  </a:lnTo>
                  <a:lnTo>
                    <a:pt x="0" y="194"/>
                  </a:lnTo>
                  <a:lnTo>
                    <a:pt x="2" y="154"/>
                  </a:lnTo>
                  <a:lnTo>
                    <a:pt x="6" y="118"/>
                  </a:lnTo>
                  <a:lnTo>
                    <a:pt x="16" y="86"/>
                  </a:lnTo>
                  <a:lnTo>
                    <a:pt x="28" y="56"/>
                  </a:lnTo>
                  <a:lnTo>
                    <a:pt x="34" y="44"/>
                  </a:lnTo>
                  <a:lnTo>
                    <a:pt x="42" y="32"/>
                  </a:lnTo>
                  <a:lnTo>
                    <a:pt x="50" y="24"/>
                  </a:lnTo>
                  <a:lnTo>
                    <a:pt x="58" y="16"/>
                  </a:lnTo>
                  <a:lnTo>
                    <a:pt x="66" y="8"/>
                  </a:lnTo>
                  <a:lnTo>
                    <a:pt x="76" y="4"/>
                  </a:lnTo>
                  <a:lnTo>
                    <a:pt x="86" y="2"/>
                  </a:lnTo>
                  <a:lnTo>
                    <a:pt x="96" y="0"/>
                  </a:lnTo>
                  <a:lnTo>
                    <a:pt x="96" y="0"/>
                  </a:lnTo>
                  <a:lnTo>
                    <a:pt x="106" y="2"/>
                  </a:lnTo>
                  <a:lnTo>
                    <a:pt x="114" y="4"/>
                  </a:lnTo>
                  <a:lnTo>
                    <a:pt x="124" y="8"/>
                  </a:lnTo>
                  <a:lnTo>
                    <a:pt x="134" y="16"/>
                  </a:lnTo>
                  <a:lnTo>
                    <a:pt x="142" y="24"/>
                  </a:lnTo>
                  <a:lnTo>
                    <a:pt x="150" y="32"/>
                  </a:lnTo>
                  <a:lnTo>
                    <a:pt x="156" y="44"/>
                  </a:lnTo>
                  <a:lnTo>
                    <a:pt x="164" y="56"/>
                  </a:lnTo>
                  <a:lnTo>
                    <a:pt x="176" y="86"/>
                  </a:lnTo>
                  <a:lnTo>
                    <a:pt x="184" y="118"/>
                  </a:lnTo>
                  <a:lnTo>
                    <a:pt x="190" y="154"/>
                  </a:lnTo>
                  <a:lnTo>
                    <a:pt x="192" y="194"/>
                  </a:lnTo>
                  <a:lnTo>
                    <a:pt x="192" y="194"/>
                  </a:lnTo>
                  <a:lnTo>
                    <a:pt x="190" y="234"/>
                  </a:lnTo>
                  <a:lnTo>
                    <a:pt x="184" y="270"/>
                  </a:lnTo>
                  <a:lnTo>
                    <a:pt x="176" y="304"/>
                  </a:lnTo>
                  <a:lnTo>
                    <a:pt x="164" y="332"/>
                  </a:lnTo>
                  <a:lnTo>
                    <a:pt x="156" y="344"/>
                  </a:lnTo>
                  <a:lnTo>
                    <a:pt x="150" y="356"/>
                  </a:lnTo>
                  <a:lnTo>
                    <a:pt x="142" y="364"/>
                  </a:lnTo>
                  <a:lnTo>
                    <a:pt x="134" y="372"/>
                  </a:lnTo>
                  <a:lnTo>
                    <a:pt x="124" y="380"/>
                  </a:lnTo>
                  <a:lnTo>
                    <a:pt x="114" y="384"/>
                  </a:lnTo>
                  <a:lnTo>
                    <a:pt x="106" y="386"/>
                  </a:lnTo>
                  <a:lnTo>
                    <a:pt x="96" y="388"/>
                  </a:lnTo>
                  <a:lnTo>
                    <a:pt x="96" y="388"/>
                  </a:lnTo>
                  <a:close/>
                  <a:moveTo>
                    <a:pt x="96" y="18"/>
                  </a:moveTo>
                  <a:lnTo>
                    <a:pt x="96" y="18"/>
                  </a:lnTo>
                  <a:lnTo>
                    <a:pt x="88" y="20"/>
                  </a:lnTo>
                  <a:lnTo>
                    <a:pt x="80" y="22"/>
                  </a:lnTo>
                  <a:lnTo>
                    <a:pt x="72" y="26"/>
                  </a:lnTo>
                  <a:lnTo>
                    <a:pt x="66" y="32"/>
                  </a:lnTo>
                  <a:lnTo>
                    <a:pt x="52" y="48"/>
                  </a:lnTo>
                  <a:lnTo>
                    <a:pt x="40" y="70"/>
                  </a:lnTo>
                  <a:lnTo>
                    <a:pt x="30" y="96"/>
                  </a:lnTo>
                  <a:lnTo>
                    <a:pt x="24" y="126"/>
                  </a:lnTo>
                  <a:lnTo>
                    <a:pt x="20" y="160"/>
                  </a:lnTo>
                  <a:lnTo>
                    <a:pt x="18" y="194"/>
                  </a:lnTo>
                  <a:lnTo>
                    <a:pt x="18" y="194"/>
                  </a:lnTo>
                  <a:lnTo>
                    <a:pt x="20" y="228"/>
                  </a:lnTo>
                  <a:lnTo>
                    <a:pt x="24" y="262"/>
                  </a:lnTo>
                  <a:lnTo>
                    <a:pt x="30" y="292"/>
                  </a:lnTo>
                  <a:lnTo>
                    <a:pt x="40" y="318"/>
                  </a:lnTo>
                  <a:lnTo>
                    <a:pt x="52" y="340"/>
                  </a:lnTo>
                  <a:lnTo>
                    <a:pt x="66" y="356"/>
                  </a:lnTo>
                  <a:lnTo>
                    <a:pt x="72" y="362"/>
                  </a:lnTo>
                  <a:lnTo>
                    <a:pt x="80" y="366"/>
                  </a:lnTo>
                  <a:lnTo>
                    <a:pt x="88" y="368"/>
                  </a:lnTo>
                  <a:lnTo>
                    <a:pt x="96" y="370"/>
                  </a:lnTo>
                  <a:lnTo>
                    <a:pt x="96" y="370"/>
                  </a:lnTo>
                  <a:lnTo>
                    <a:pt x="104" y="368"/>
                  </a:lnTo>
                  <a:lnTo>
                    <a:pt x="110" y="366"/>
                  </a:lnTo>
                  <a:lnTo>
                    <a:pt x="118" y="362"/>
                  </a:lnTo>
                  <a:lnTo>
                    <a:pt x="126" y="356"/>
                  </a:lnTo>
                  <a:lnTo>
                    <a:pt x="138" y="340"/>
                  </a:lnTo>
                  <a:lnTo>
                    <a:pt x="150" y="318"/>
                  </a:lnTo>
                  <a:lnTo>
                    <a:pt x="160" y="292"/>
                  </a:lnTo>
                  <a:lnTo>
                    <a:pt x="168" y="262"/>
                  </a:lnTo>
                  <a:lnTo>
                    <a:pt x="172" y="228"/>
                  </a:lnTo>
                  <a:lnTo>
                    <a:pt x="174" y="194"/>
                  </a:lnTo>
                  <a:lnTo>
                    <a:pt x="174" y="194"/>
                  </a:lnTo>
                  <a:lnTo>
                    <a:pt x="172" y="160"/>
                  </a:lnTo>
                  <a:lnTo>
                    <a:pt x="168" y="126"/>
                  </a:lnTo>
                  <a:lnTo>
                    <a:pt x="160" y="96"/>
                  </a:lnTo>
                  <a:lnTo>
                    <a:pt x="150" y="70"/>
                  </a:lnTo>
                  <a:lnTo>
                    <a:pt x="138" y="48"/>
                  </a:lnTo>
                  <a:lnTo>
                    <a:pt x="126" y="32"/>
                  </a:lnTo>
                  <a:lnTo>
                    <a:pt x="118" y="26"/>
                  </a:lnTo>
                  <a:lnTo>
                    <a:pt x="110" y="22"/>
                  </a:lnTo>
                  <a:lnTo>
                    <a:pt x="104" y="20"/>
                  </a:lnTo>
                  <a:lnTo>
                    <a:pt x="96" y="18"/>
                  </a:lnTo>
                  <a:lnTo>
                    <a:pt x="96" y="18"/>
                  </a:lnTo>
                  <a:close/>
                </a:path>
              </a:pathLst>
            </a:cu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6" name="Google Shape;2153;p16">
              <a:extLst>
                <a:ext uri="{FF2B5EF4-FFF2-40B4-BE49-F238E27FC236}">
                  <a16:creationId xmlns:a16="http://schemas.microsoft.com/office/drawing/2014/main" id="{5855971D-B2A4-A9C3-BB1F-737E199628D3}"/>
                </a:ext>
              </a:extLst>
            </p:cNvPr>
            <p:cNvSpPr/>
            <p:nvPr/>
          </p:nvSpPr>
          <p:spPr>
            <a:xfrm>
              <a:off x="889" y="2098"/>
              <a:ext cx="18" cy="38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7" name="Google Shape;2154;p16">
              <a:extLst>
                <a:ext uri="{FF2B5EF4-FFF2-40B4-BE49-F238E27FC236}">
                  <a16:creationId xmlns:a16="http://schemas.microsoft.com/office/drawing/2014/main" id="{E1BFC05B-2731-FFAF-A197-29ECEF019922}"/>
                </a:ext>
              </a:extLst>
            </p:cNvPr>
            <p:cNvSpPr/>
            <p:nvPr/>
          </p:nvSpPr>
          <p:spPr>
            <a:xfrm>
              <a:off x="737" y="2188"/>
              <a:ext cx="320"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8" name="Google Shape;2155;p16">
              <a:extLst>
                <a:ext uri="{FF2B5EF4-FFF2-40B4-BE49-F238E27FC236}">
                  <a16:creationId xmlns:a16="http://schemas.microsoft.com/office/drawing/2014/main" id="{B720195D-C991-90EA-7834-6ACBBEBE21C3}"/>
                </a:ext>
              </a:extLst>
            </p:cNvPr>
            <p:cNvSpPr/>
            <p:nvPr/>
          </p:nvSpPr>
          <p:spPr>
            <a:xfrm>
              <a:off x="705" y="2282"/>
              <a:ext cx="388"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59" name="Google Shape;2156;p16">
              <a:extLst>
                <a:ext uri="{FF2B5EF4-FFF2-40B4-BE49-F238E27FC236}">
                  <a16:creationId xmlns:a16="http://schemas.microsoft.com/office/drawing/2014/main" id="{F094207D-6C14-4794-4A47-B819B0B5937D}"/>
                </a:ext>
              </a:extLst>
            </p:cNvPr>
            <p:cNvSpPr/>
            <p:nvPr/>
          </p:nvSpPr>
          <p:spPr>
            <a:xfrm>
              <a:off x="737" y="2378"/>
              <a:ext cx="320" cy="18"/>
            </a:xfrm>
            <a:prstGeom prst="rect">
              <a:avLst/>
            </a:prstGeom>
            <a:solidFill>
              <a:srgbClr val="2E2E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grpSp>
      <p:cxnSp>
        <p:nvCxnSpPr>
          <p:cNvPr id="84" name="Straight Connector 83">
            <a:extLst>
              <a:ext uri="{FF2B5EF4-FFF2-40B4-BE49-F238E27FC236}">
                <a16:creationId xmlns:a16="http://schemas.microsoft.com/office/drawing/2014/main" id="{4A7F2EDF-D7C5-5B8C-A018-B4903477ADE5}"/>
              </a:ext>
            </a:extLst>
          </p:cNvPr>
          <p:cNvCxnSpPr>
            <a:stCxn id="17" idx="2"/>
            <a:endCxn id="33" idx="0"/>
          </p:cNvCxnSpPr>
          <p:nvPr/>
        </p:nvCxnSpPr>
        <p:spPr>
          <a:xfrm>
            <a:off x="5198557" y="1960188"/>
            <a:ext cx="2105" cy="173904"/>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89" name="Heptagon 88">
            <a:extLst>
              <a:ext uri="{FF2B5EF4-FFF2-40B4-BE49-F238E27FC236}">
                <a16:creationId xmlns:a16="http://schemas.microsoft.com/office/drawing/2014/main" id="{12BC91A0-2BFF-1F36-A721-4CB08AB78C20}"/>
              </a:ext>
            </a:extLst>
          </p:cNvPr>
          <p:cNvSpPr/>
          <p:nvPr/>
        </p:nvSpPr>
        <p:spPr>
          <a:xfrm>
            <a:off x="1725566" y="1399631"/>
            <a:ext cx="249382" cy="249382"/>
          </a:xfrm>
          <a:prstGeom prst="heptagon">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2</a:t>
            </a:r>
            <a:endParaRPr lang="en-US" sz="1200" dirty="0">
              <a:solidFill>
                <a:schemeClr val="tx1"/>
              </a:solidFill>
            </a:endParaRPr>
          </a:p>
        </p:txBody>
      </p:sp>
      <p:sp>
        <p:nvSpPr>
          <p:cNvPr id="90" name="Heptagon 89">
            <a:extLst>
              <a:ext uri="{FF2B5EF4-FFF2-40B4-BE49-F238E27FC236}">
                <a16:creationId xmlns:a16="http://schemas.microsoft.com/office/drawing/2014/main" id="{8E8B0FA0-1852-5FEE-8EB7-77C59EE76602}"/>
              </a:ext>
            </a:extLst>
          </p:cNvPr>
          <p:cNvSpPr/>
          <p:nvPr/>
        </p:nvSpPr>
        <p:spPr>
          <a:xfrm>
            <a:off x="3033036" y="1399631"/>
            <a:ext cx="249382" cy="249382"/>
          </a:xfrm>
          <a:prstGeom prst="heptagon">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3</a:t>
            </a:r>
            <a:endParaRPr lang="en-US" sz="1000" dirty="0">
              <a:solidFill>
                <a:schemeClr val="tx1"/>
              </a:solidFill>
            </a:endParaRPr>
          </a:p>
        </p:txBody>
      </p:sp>
      <p:sp>
        <p:nvSpPr>
          <p:cNvPr id="91" name="Heptagon 90">
            <a:extLst>
              <a:ext uri="{FF2B5EF4-FFF2-40B4-BE49-F238E27FC236}">
                <a16:creationId xmlns:a16="http://schemas.microsoft.com/office/drawing/2014/main" id="{DBB23321-562A-C57D-7192-345658027735}"/>
              </a:ext>
            </a:extLst>
          </p:cNvPr>
          <p:cNvSpPr/>
          <p:nvPr/>
        </p:nvSpPr>
        <p:spPr>
          <a:xfrm>
            <a:off x="4343484" y="1405471"/>
            <a:ext cx="249382" cy="249382"/>
          </a:xfrm>
          <a:prstGeom prst="heptagon">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3</a:t>
            </a:r>
            <a:endParaRPr lang="en-US" sz="1000" dirty="0">
              <a:solidFill>
                <a:schemeClr val="tx1"/>
              </a:solidFill>
            </a:endParaRPr>
          </a:p>
        </p:txBody>
      </p:sp>
      <p:sp>
        <p:nvSpPr>
          <p:cNvPr id="92" name="Heptagon 91">
            <a:extLst>
              <a:ext uri="{FF2B5EF4-FFF2-40B4-BE49-F238E27FC236}">
                <a16:creationId xmlns:a16="http://schemas.microsoft.com/office/drawing/2014/main" id="{0E5DDA95-4065-8379-D8BD-28A7039D3297}"/>
              </a:ext>
            </a:extLst>
          </p:cNvPr>
          <p:cNvSpPr/>
          <p:nvPr/>
        </p:nvSpPr>
        <p:spPr>
          <a:xfrm>
            <a:off x="6968836" y="1405471"/>
            <a:ext cx="249382" cy="249382"/>
          </a:xfrm>
          <a:prstGeom prst="heptagon">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3</a:t>
            </a:r>
            <a:endParaRPr lang="en-US" sz="1000" dirty="0">
              <a:solidFill>
                <a:schemeClr val="tx1"/>
              </a:solidFill>
            </a:endParaRPr>
          </a:p>
        </p:txBody>
      </p:sp>
      <p:sp>
        <p:nvSpPr>
          <p:cNvPr id="93" name="Heptagon 92">
            <a:extLst>
              <a:ext uri="{FF2B5EF4-FFF2-40B4-BE49-F238E27FC236}">
                <a16:creationId xmlns:a16="http://schemas.microsoft.com/office/drawing/2014/main" id="{6BA06246-59EB-A5D2-A0B8-C013ED3257FB}"/>
              </a:ext>
            </a:extLst>
          </p:cNvPr>
          <p:cNvSpPr/>
          <p:nvPr/>
        </p:nvSpPr>
        <p:spPr>
          <a:xfrm>
            <a:off x="5668343" y="1405471"/>
            <a:ext cx="249382" cy="249382"/>
          </a:xfrm>
          <a:prstGeom prst="heptagon">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1</a:t>
            </a:r>
            <a:endParaRPr lang="en-US" sz="1200" dirty="0">
              <a:solidFill>
                <a:schemeClr val="tx1"/>
              </a:solidFill>
            </a:endParaRPr>
          </a:p>
        </p:txBody>
      </p:sp>
      <p:sp>
        <p:nvSpPr>
          <p:cNvPr id="94" name="TextBox 93">
            <a:extLst>
              <a:ext uri="{FF2B5EF4-FFF2-40B4-BE49-F238E27FC236}">
                <a16:creationId xmlns:a16="http://schemas.microsoft.com/office/drawing/2014/main" id="{D0DBE7B0-646C-151F-AF8D-1FA3BFA5AE5E}"/>
              </a:ext>
            </a:extLst>
          </p:cNvPr>
          <p:cNvSpPr txBox="1"/>
          <p:nvPr/>
        </p:nvSpPr>
        <p:spPr>
          <a:xfrm>
            <a:off x="2416796" y="1372742"/>
            <a:ext cx="394939" cy="246221"/>
          </a:xfrm>
          <a:prstGeom prst="rect">
            <a:avLst/>
          </a:prstGeom>
          <a:noFill/>
        </p:spPr>
        <p:txBody>
          <a:bodyPr wrap="square" rtlCol="0">
            <a:spAutoFit/>
          </a:bodyPr>
          <a:lstStyle/>
          <a:p>
            <a:r>
              <a:rPr lang="vi-VN" sz="1000" b="1"/>
              <a:t>x</a:t>
            </a:r>
            <a:endParaRPr lang="en-US" sz="1000" b="1" dirty="0"/>
          </a:p>
        </p:txBody>
      </p:sp>
      <p:sp>
        <p:nvSpPr>
          <p:cNvPr id="95" name="TextBox 94">
            <a:extLst>
              <a:ext uri="{FF2B5EF4-FFF2-40B4-BE49-F238E27FC236}">
                <a16:creationId xmlns:a16="http://schemas.microsoft.com/office/drawing/2014/main" id="{9A9D6DF7-82F7-1496-41CA-CE8E675F56CD}"/>
              </a:ext>
            </a:extLst>
          </p:cNvPr>
          <p:cNvSpPr txBox="1"/>
          <p:nvPr/>
        </p:nvSpPr>
        <p:spPr>
          <a:xfrm>
            <a:off x="3772872" y="1378742"/>
            <a:ext cx="394939" cy="246221"/>
          </a:xfrm>
          <a:prstGeom prst="rect">
            <a:avLst/>
          </a:prstGeom>
          <a:noFill/>
        </p:spPr>
        <p:txBody>
          <a:bodyPr wrap="square" rtlCol="0">
            <a:spAutoFit/>
          </a:bodyPr>
          <a:lstStyle/>
          <a:p>
            <a:r>
              <a:rPr lang="vi-VN" sz="1000" b="1"/>
              <a:t>x</a:t>
            </a:r>
            <a:endParaRPr lang="en-US" sz="1000" b="1" dirty="0"/>
          </a:p>
        </p:txBody>
      </p:sp>
      <p:sp>
        <p:nvSpPr>
          <p:cNvPr id="96" name="TextBox 95">
            <a:extLst>
              <a:ext uri="{FF2B5EF4-FFF2-40B4-BE49-F238E27FC236}">
                <a16:creationId xmlns:a16="http://schemas.microsoft.com/office/drawing/2014/main" id="{4BEE2252-AADC-F847-5277-12BFDC071136}"/>
              </a:ext>
            </a:extLst>
          </p:cNvPr>
          <p:cNvSpPr txBox="1"/>
          <p:nvPr/>
        </p:nvSpPr>
        <p:spPr>
          <a:xfrm>
            <a:off x="5071001" y="1380838"/>
            <a:ext cx="394939" cy="246221"/>
          </a:xfrm>
          <a:prstGeom prst="rect">
            <a:avLst/>
          </a:prstGeom>
          <a:noFill/>
        </p:spPr>
        <p:txBody>
          <a:bodyPr wrap="square" rtlCol="0">
            <a:spAutoFit/>
          </a:bodyPr>
          <a:lstStyle/>
          <a:p>
            <a:r>
              <a:rPr lang="vi-VN" sz="1000" b="1"/>
              <a:t>x</a:t>
            </a:r>
            <a:endParaRPr lang="en-US" sz="1000" b="1" dirty="0"/>
          </a:p>
        </p:txBody>
      </p:sp>
      <p:sp>
        <p:nvSpPr>
          <p:cNvPr id="97" name="TextBox 96">
            <a:extLst>
              <a:ext uri="{FF2B5EF4-FFF2-40B4-BE49-F238E27FC236}">
                <a16:creationId xmlns:a16="http://schemas.microsoft.com/office/drawing/2014/main" id="{76CB313F-A548-736A-8743-8C549B8170D1}"/>
              </a:ext>
            </a:extLst>
          </p:cNvPr>
          <p:cNvSpPr txBox="1"/>
          <p:nvPr/>
        </p:nvSpPr>
        <p:spPr>
          <a:xfrm>
            <a:off x="6398690" y="1364998"/>
            <a:ext cx="394939" cy="246221"/>
          </a:xfrm>
          <a:prstGeom prst="rect">
            <a:avLst/>
          </a:prstGeom>
          <a:noFill/>
        </p:spPr>
        <p:txBody>
          <a:bodyPr wrap="square" rtlCol="0">
            <a:spAutoFit/>
          </a:bodyPr>
          <a:lstStyle/>
          <a:p>
            <a:r>
              <a:rPr lang="vi-VN" sz="1000" b="1"/>
              <a:t>x</a:t>
            </a:r>
            <a:endParaRPr lang="en-US" sz="1000" b="1" dirty="0"/>
          </a:p>
        </p:txBody>
      </p:sp>
      <p:sp>
        <p:nvSpPr>
          <p:cNvPr id="3" name="Abgerundetes Rechteck 26">
            <a:extLst>
              <a:ext uri="{FF2B5EF4-FFF2-40B4-BE49-F238E27FC236}">
                <a16:creationId xmlns:a16="http://schemas.microsoft.com/office/drawing/2014/main" id="{98F83F2A-92F5-3DCC-5716-D9D70A6B0F68}"/>
              </a:ext>
            </a:extLst>
          </p:cNvPr>
          <p:cNvSpPr/>
          <p:nvPr/>
        </p:nvSpPr>
        <p:spPr>
          <a:xfrm>
            <a:off x="5758439" y="4431430"/>
            <a:ext cx="1402580" cy="35776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ROC/ AUC</a:t>
            </a:r>
            <a:endParaRPr lang="de-DE" sz="1000">
              <a:solidFill>
                <a:schemeClr val="tx1"/>
              </a:solidFill>
              <a:latin typeface="HTWBerlin" panose="02000000000000000000"/>
            </a:endParaRPr>
          </a:p>
        </p:txBody>
      </p:sp>
      <p:sp>
        <p:nvSpPr>
          <p:cNvPr id="6" name="TextBox 5">
            <a:extLst>
              <a:ext uri="{FF2B5EF4-FFF2-40B4-BE49-F238E27FC236}">
                <a16:creationId xmlns:a16="http://schemas.microsoft.com/office/drawing/2014/main" id="{265F7493-4A61-332D-C874-66259B64C096}"/>
              </a:ext>
            </a:extLst>
          </p:cNvPr>
          <p:cNvSpPr txBox="1"/>
          <p:nvPr/>
        </p:nvSpPr>
        <p:spPr>
          <a:xfrm>
            <a:off x="4660404" y="2491859"/>
            <a:ext cx="1085157" cy="461665"/>
          </a:xfrm>
          <a:prstGeom prst="rect">
            <a:avLst/>
          </a:prstGeom>
          <a:noFill/>
        </p:spPr>
        <p:txBody>
          <a:bodyPr wrap="square" rtlCol="0">
            <a:spAutoFit/>
          </a:bodyPr>
          <a:lstStyle/>
          <a:p>
            <a:pPr algn="ctr"/>
            <a:r>
              <a:rPr lang="vi-VN" sz="800"/>
              <a:t>(only apply for Naive Bayes and SVM Model)</a:t>
            </a:r>
            <a:endParaRPr lang="en-US" sz="800" dirty="0"/>
          </a:p>
        </p:txBody>
      </p:sp>
      <p:sp>
        <p:nvSpPr>
          <p:cNvPr id="8" name="Datumsplatzhalter 1">
            <a:extLst>
              <a:ext uri="{FF2B5EF4-FFF2-40B4-BE49-F238E27FC236}">
                <a16:creationId xmlns:a16="http://schemas.microsoft.com/office/drawing/2014/main" id="{0CF7DA65-12FA-BE9F-984C-979A5640524B}"/>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9" name="Fußzeilenplatzhalter 2">
            <a:extLst>
              <a:ext uri="{FF2B5EF4-FFF2-40B4-BE49-F238E27FC236}">
                <a16:creationId xmlns:a16="http://schemas.microsoft.com/office/drawing/2014/main" id="{C53CFB6B-F04D-CB0B-F357-2C052691FA21}"/>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10" name="Foliennummernplatzhalter 3">
            <a:extLst>
              <a:ext uri="{FF2B5EF4-FFF2-40B4-BE49-F238E27FC236}">
                <a16:creationId xmlns:a16="http://schemas.microsoft.com/office/drawing/2014/main" id="{DEC6D338-397E-9FA7-6D62-5F903695E340}"/>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3</a:t>
            </a:fld>
            <a:endParaRPr lang="de-DE" sz="1000"/>
          </a:p>
        </p:txBody>
      </p:sp>
    </p:spTree>
    <p:extLst>
      <p:ext uri="{BB962C8B-B14F-4D97-AF65-F5344CB8AC3E}">
        <p14:creationId xmlns:p14="http://schemas.microsoft.com/office/powerpoint/2010/main" val="26886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anim calcmode="lin" valueType="num">
                                      <p:cBhvr>
                                        <p:cTn id="18" dur="1000" fill="hold"/>
                                        <p:tgtEl>
                                          <p:spTgt spid="78"/>
                                        </p:tgtEl>
                                        <p:attrNameLst>
                                          <p:attrName>ppt_x</p:attrName>
                                        </p:attrNameLst>
                                      </p:cBhvr>
                                      <p:tavLst>
                                        <p:tav tm="0">
                                          <p:val>
                                            <p:strVal val="#ppt_x"/>
                                          </p:val>
                                        </p:tav>
                                        <p:tav tm="100000">
                                          <p:val>
                                            <p:strVal val="#ppt_x"/>
                                          </p:val>
                                        </p:tav>
                                      </p:tavLst>
                                    </p:anim>
                                    <p:anim calcmode="lin" valueType="num">
                                      <p:cBhvr>
                                        <p:cTn id="19" dur="1000" fill="hold"/>
                                        <p:tgtEl>
                                          <p:spTgt spid="78"/>
                                        </p:tgtEl>
                                        <p:attrNameLst>
                                          <p:attrName>ppt_y</p:attrName>
                                        </p:attrNameLst>
                                      </p:cBhvr>
                                      <p:tavLst>
                                        <p:tav tm="0">
                                          <p:val>
                                            <p:strVal val="#ppt_y+.1"/>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 calcmode="lin" valueType="num">
                                      <p:cBhvr additive="base">
                                        <p:cTn id="22" dur="500" fill="hold"/>
                                        <p:tgtEl>
                                          <p:spTgt spid="89"/>
                                        </p:tgtEl>
                                        <p:attrNameLst>
                                          <p:attrName>ppt_x</p:attrName>
                                        </p:attrNameLst>
                                      </p:cBhvr>
                                      <p:tavLst>
                                        <p:tav tm="0">
                                          <p:val>
                                            <p:strVal val="#ppt_x"/>
                                          </p:val>
                                        </p:tav>
                                        <p:tav tm="100000">
                                          <p:val>
                                            <p:strVal val="#ppt_x"/>
                                          </p:val>
                                        </p:tav>
                                      </p:tavLst>
                                    </p:anim>
                                    <p:anim calcmode="lin" valueType="num">
                                      <p:cBhvr additive="base">
                                        <p:cTn id="23"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1000"/>
                                        <p:tgtEl>
                                          <p:spTgt spid="28"/>
                                        </p:tgtEl>
                                      </p:cBhvr>
                                    </p:animEffect>
                                    <p:anim calcmode="lin" valueType="num">
                                      <p:cBhvr>
                                        <p:cTn id="34" dur="1000" fill="hold"/>
                                        <p:tgtEl>
                                          <p:spTgt spid="28"/>
                                        </p:tgtEl>
                                        <p:attrNameLst>
                                          <p:attrName>ppt_x</p:attrName>
                                        </p:attrNameLst>
                                      </p:cBhvr>
                                      <p:tavLst>
                                        <p:tav tm="0">
                                          <p:val>
                                            <p:strVal val="#ppt_x"/>
                                          </p:val>
                                        </p:tav>
                                        <p:tav tm="100000">
                                          <p:val>
                                            <p:strVal val="#ppt_x"/>
                                          </p:val>
                                        </p:tav>
                                      </p:tavLst>
                                    </p:anim>
                                    <p:anim calcmode="lin" valueType="num">
                                      <p:cBhvr>
                                        <p:cTn id="35" dur="1000" fill="hold"/>
                                        <p:tgtEl>
                                          <p:spTgt spid="2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anim calcmode="lin" valueType="num">
                                      <p:cBhvr>
                                        <p:cTn id="39" dur="1000" fill="hold"/>
                                        <p:tgtEl>
                                          <p:spTgt spid="29"/>
                                        </p:tgtEl>
                                        <p:attrNameLst>
                                          <p:attrName>ppt_x</p:attrName>
                                        </p:attrNameLst>
                                      </p:cBhvr>
                                      <p:tavLst>
                                        <p:tav tm="0">
                                          <p:val>
                                            <p:strVal val="#ppt_x"/>
                                          </p:val>
                                        </p:tav>
                                        <p:tav tm="100000">
                                          <p:val>
                                            <p:strVal val="#ppt_x"/>
                                          </p:val>
                                        </p:tav>
                                      </p:tavLst>
                                    </p:anim>
                                    <p:anim calcmode="lin" valueType="num">
                                      <p:cBhvr>
                                        <p:cTn id="40" dur="1000" fill="hold"/>
                                        <p:tgtEl>
                                          <p:spTgt spid="29"/>
                                        </p:tgtEl>
                                        <p:attrNameLst>
                                          <p:attrName>ppt_y</p:attrName>
                                        </p:attrNameLst>
                                      </p:cBhvr>
                                      <p:tavLst>
                                        <p:tav tm="0">
                                          <p:val>
                                            <p:strVal val="#ppt_y+.1"/>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ppt_x"/>
                                          </p:val>
                                        </p:tav>
                                        <p:tav tm="100000">
                                          <p:val>
                                            <p:strVal val="#ppt_x"/>
                                          </p:val>
                                        </p:tav>
                                      </p:tavLst>
                                    </p:anim>
                                    <p:anim calcmode="lin" valueType="num">
                                      <p:cBhvr additive="base">
                                        <p:cTn id="44" dur="500" fill="hold"/>
                                        <p:tgtEl>
                                          <p:spTgt spid="8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 calcmode="lin" valueType="num">
                                      <p:cBhvr additive="base">
                                        <p:cTn id="47" dur="500" fill="hold"/>
                                        <p:tgtEl>
                                          <p:spTgt spid="90"/>
                                        </p:tgtEl>
                                        <p:attrNameLst>
                                          <p:attrName>ppt_x</p:attrName>
                                        </p:attrNameLst>
                                      </p:cBhvr>
                                      <p:tavLst>
                                        <p:tav tm="0">
                                          <p:val>
                                            <p:strVal val="#ppt_x"/>
                                          </p:val>
                                        </p:tav>
                                        <p:tav tm="100000">
                                          <p:val>
                                            <p:strVal val="#ppt_x"/>
                                          </p:val>
                                        </p:tav>
                                      </p:tavLst>
                                    </p:anim>
                                    <p:anim calcmode="lin" valueType="num">
                                      <p:cBhvr additive="base">
                                        <p:cTn id="4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anim calcmode="lin" valueType="num">
                                      <p:cBhvr>
                                        <p:cTn id="54" dur="1000" fill="hold"/>
                                        <p:tgtEl>
                                          <p:spTgt spid="30"/>
                                        </p:tgtEl>
                                        <p:attrNameLst>
                                          <p:attrName>ppt_x</p:attrName>
                                        </p:attrNameLst>
                                      </p:cBhvr>
                                      <p:tavLst>
                                        <p:tav tm="0">
                                          <p:val>
                                            <p:strVal val="#ppt_x"/>
                                          </p:val>
                                        </p:tav>
                                        <p:tav tm="100000">
                                          <p:val>
                                            <p:strVal val="#ppt_x"/>
                                          </p:val>
                                        </p:tav>
                                      </p:tavLst>
                                    </p:anim>
                                    <p:anim calcmode="lin" valueType="num">
                                      <p:cBhvr>
                                        <p:cTn id="55" dur="1000" fill="hold"/>
                                        <p:tgtEl>
                                          <p:spTgt spid="3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1000" fill="hold"/>
                                        <p:tgtEl>
                                          <p:spTgt spid="32"/>
                                        </p:tgtEl>
                                        <p:attrNameLst>
                                          <p:attrName>ppt_y</p:attrName>
                                        </p:attrNameLst>
                                      </p:cBhvr>
                                      <p:tavLst>
                                        <p:tav tm="0">
                                          <p:val>
                                            <p:strVal val="#ppt_y+.1"/>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82"/>
                                        </p:tgtEl>
                                        <p:attrNameLst>
                                          <p:attrName>style.visibility</p:attrName>
                                        </p:attrNameLst>
                                      </p:cBhvr>
                                      <p:to>
                                        <p:strVal val="visible"/>
                                      </p:to>
                                    </p:set>
                                    <p:anim calcmode="lin" valueType="num">
                                      <p:cBhvr additive="base">
                                        <p:cTn id="68" dur="500" fill="hold"/>
                                        <p:tgtEl>
                                          <p:spTgt spid="82"/>
                                        </p:tgtEl>
                                        <p:attrNameLst>
                                          <p:attrName>ppt_x</p:attrName>
                                        </p:attrNameLst>
                                      </p:cBhvr>
                                      <p:tavLst>
                                        <p:tav tm="0">
                                          <p:val>
                                            <p:strVal val="#ppt_x"/>
                                          </p:val>
                                        </p:tav>
                                        <p:tav tm="100000">
                                          <p:val>
                                            <p:strVal val="#ppt_x"/>
                                          </p:val>
                                        </p:tav>
                                      </p:tavLst>
                                    </p:anim>
                                    <p:anim calcmode="lin" valueType="num">
                                      <p:cBhvr additive="base">
                                        <p:cTn id="69" dur="500" fill="hold"/>
                                        <p:tgtEl>
                                          <p:spTgt spid="8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 calcmode="lin" valueType="num">
                                      <p:cBhvr additive="base">
                                        <p:cTn id="72" dur="500" fill="hold"/>
                                        <p:tgtEl>
                                          <p:spTgt spid="91"/>
                                        </p:tgtEl>
                                        <p:attrNameLst>
                                          <p:attrName>ppt_x</p:attrName>
                                        </p:attrNameLst>
                                      </p:cBhvr>
                                      <p:tavLst>
                                        <p:tav tm="0">
                                          <p:val>
                                            <p:strVal val="#ppt_x"/>
                                          </p:val>
                                        </p:tav>
                                        <p:tav tm="100000">
                                          <p:val>
                                            <p:strVal val="#ppt_x"/>
                                          </p:val>
                                        </p:tav>
                                      </p:tavLst>
                                    </p:anim>
                                    <p:anim calcmode="lin" valueType="num">
                                      <p:cBhvr additive="base">
                                        <p:cTn id="73"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fill="hold"/>
                                        <p:tgtEl>
                                          <p:spTgt spid="33"/>
                                        </p:tgtEl>
                                        <p:attrNameLst>
                                          <p:attrName>ppt_x</p:attrName>
                                        </p:attrNameLst>
                                      </p:cBhvr>
                                      <p:tavLst>
                                        <p:tav tm="0">
                                          <p:val>
                                            <p:strVal val="#ppt_x"/>
                                          </p:val>
                                        </p:tav>
                                        <p:tav tm="100000">
                                          <p:val>
                                            <p:strVal val="#ppt_x"/>
                                          </p:val>
                                        </p:tav>
                                      </p:tavLst>
                                    </p:anim>
                                    <p:anim calcmode="lin" valueType="num">
                                      <p:cBhvr additive="base">
                                        <p:cTn id="79" dur="500" fill="hold"/>
                                        <p:tgtEl>
                                          <p:spTgt spid="33"/>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93"/>
                                        </p:tgtEl>
                                        <p:attrNameLst>
                                          <p:attrName>style.visibility</p:attrName>
                                        </p:attrNameLst>
                                      </p:cBhvr>
                                      <p:to>
                                        <p:strVal val="visible"/>
                                      </p:to>
                                    </p:set>
                                    <p:anim calcmode="lin" valueType="num">
                                      <p:cBhvr additive="base">
                                        <p:cTn id="82" dur="500" fill="hold"/>
                                        <p:tgtEl>
                                          <p:spTgt spid="93"/>
                                        </p:tgtEl>
                                        <p:attrNameLst>
                                          <p:attrName>ppt_x</p:attrName>
                                        </p:attrNameLst>
                                      </p:cBhvr>
                                      <p:tavLst>
                                        <p:tav tm="0">
                                          <p:val>
                                            <p:strVal val="#ppt_x"/>
                                          </p:val>
                                        </p:tav>
                                        <p:tav tm="100000">
                                          <p:val>
                                            <p:strVal val="#ppt_x"/>
                                          </p:val>
                                        </p:tav>
                                      </p:tavLst>
                                    </p:anim>
                                    <p:anim calcmode="lin" valueType="num">
                                      <p:cBhvr additive="base">
                                        <p:cTn id="83" dur="500" fill="hold"/>
                                        <p:tgtEl>
                                          <p:spTgt spid="93"/>
                                        </p:tgtEl>
                                        <p:attrNameLst>
                                          <p:attrName>ppt_y</p:attrName>
                                        </p:attrNameLst>
                                      </p:cBhvr>
                                      <p:tavLst>
                                        <p:tav tm="0">
                                          <p:val>
                                            <p:strVal val="1+#ppt_h/2"/>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84"/>
                                        </p:tgtEl>
                                        <p:attrNameLst>
                                          <p:attrName>style.visibility</p:attrName>
                                        </p:attrNameLst>
                                      </p:cBhvr>
                                      <p:to>
                                        <p:strVal val="visible"/>
                                      </p:to>
                                    </p:set>
                                    <p:anim calcmode="lin" valueType="num">
                                      <p:cBhvr additive="base">
                                        <p:cTn id="91" dur="500" fill="hold"/>
                                        <p:tgtEl>
                                          <p:spTgt spid="84"/>
                                        </p:tgtEl>
                                        <p:attrNameLst>
                                          <p:attrName>ppt_x</p:attrName>
                                        </p:attrNameLst>
                                      </p:cBhvr>
                                      <p:tavLst>
                                        <p:tav tm="0">
                                          <p:val>
                                            <p:strVal val="#ppt_x"/>
                                          </p:val>
                                        </p:tav>
                                        <p:tav tm="100000">
                                          <p:val>
                                            <p:strVal val="#ppt_x"/>
                                          </p:val>
                                        </p:tav>
                                      </p:tavLst>
                                    </p:anim>
                                    <p:anim calcmode="lin" valueType="num">
                                      <p:cBhvr additive="base">
                                        <p:cTn id="9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1000"/>
                                        <p:tgtEl>
                                          <p:spTgt spid="34"/>
                                        </p:tgtEl>
                                      </p:cBhvr>
                                    </p:animEffect>
                                    <p:anim calcmode="lin" valueType="num">
                                      <p:cBhvr>
                                        <p:cTn id="98" dur="1000" fill="hold"/>
                                        <p:tgtEl>
                                          <p:spTgt spid="34"/>
                                        </p:tgtEl>
                                        <p:attrNameLst>
                                          <p:attrName>ppt_x</p:attrName>
                                        </p:attrNameLst>
                                      </p:cBhvr>
                                      <p:tavLst>
                                        <p:tav tm="0">
                                          <p:val>
                                            <p:strVal val="#ppt_x"/>
                                          </p:val>
                                        </p:tav>
                                        <p:tav tm="100000">
                                          <p:val>
                                            <p:strVal val="#ppt_x"/>
                                          </p:val>
                                        </p:tav>
                                      </p:tavLst>
                                    </p:anim>
                                    <p:anim calcmode="lin" valueType="num">
                                      <p:cBhvr>
                                        <p:cTn id="99" dur="1000" fill="hold"/>
                                        <p:tgtEl>
                                          <p:spTgt spid="3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fade">
                                      <p:cBhvr>
                                        <p:cTn id="102" dur="1000"/>
                                        <p:tgtEl>
                                          <p:spTgt spid="35"/>
                                        </p:tgtEl>
                                      </p:cBhvr>
                                    </p:animEffect>
                                    <p:anim calcmode="lin" valueType="num">
                                      <p:cBhvr>
                                        <p:cTn id="103" dur="1000" fill="hold"/>
                                        <p:tgtEl>
                                          <p:spTgt spid="35"/>
                                        </p:tgtEl>
                                        <p:attrNameLst>
                                          <p:attrName>ppt_x</p:attrName>
                                        </p:attrNameLst>
                                      </p:cBhvr>
                                      <p:tavLst>
                                        <p:tav tm="0">
                                          <p:val>
                                            <p:strVal val="#ppt_x"/>
                                          </p:val>
                                        </p:tav>
                                        <p:tav tm="100000">
                                          <p:val>
                                            <p:strVal val="#ppt_x"/>
                                          </p:val>
                                        </p:tav>
                                      </p:tavLst>
                                    </p:anim>
                                    <p:anim calcmode="lin" valueType="num">
                                      <p:cBhvr>
                                        <p:cTn id="104" dur="1000" fill="hold"/>
                                        <p:tgtEl>
                                          <p:spTgt spid="3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1000"/>
                                        <p:tgtEl>
                                          <p:spTgt spid="36"/>
                                        </p:tgtEl>
                                      </p:cBhvr>
                                    </p:animEffect>
                                    <p:anim calcmode="lin" valueType="num">
                                      <p:cBhvr>
                                        <p:cTn id="108" dur="1000" fill="hold"/>
                                        <p:tgtEl>
                                          <p:spTgt spid="36"/>
                                        </p:tgtEl>
                                        <p:attrNameLst>
                                          <p:attrName>ppt_x</p:attrName>
                                        </p:attrNameLst>
                                      </p:cBhvr>
                                      <p:tavLst>
                                        <p:tav tm="0">
                                          <p:val>
                                            <p:strVal val="#ppt_x"/>
                                          </p:val>
                                        </p:tav>
                                        <p:tav tm="100000">
                                          <p:val>
                                            <p:strVal val="#ppt_x"/>
                                          </p:val>
                                        </p:tav>
                                      </p:tavLst>
                                    </p:anim>
                                    <p:anim calcmode="lin" valueType="num">
                                      <p:cBhvr>
                                        <p:cTn id="109" dur="1000" fill="hold"/>
                                        <p:tgtEl>
                                          <p:spTgt spid="36"/>
                                        </p:tgtEl>
                                        <p:attrNameLst>
                                          <p:attrName>ppt_y</p:attrName>
                                        </p:attrNameLst>
                                      </p:cBhvr>
                                      <p:tavLst>
                                        <p:tav tm="0">
                                          <p:val>
                                            <p:strVal val="#ppt_y+.1"/>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86"/>
                                        </p:tgtEl>
                                        <p:attrNameLst>
                                          <p:attrName>style.visibility</p:attrName>
                                        </p:attrNameLst>
                                      </p:cBhvr>
                                      <p:to>
                                        <p:strVal val="visible"/>
                                      </p:to>
                                    </p:set>
                                    <p:anim calcmode="lin" valueType="num">
                                      <p:cBhvr additive="base">
                                        <p:cTn id="112" dur="500" fill="hold"/>
                                        <p:tgtEl>
                                          <p:spTgt spid="86"/>
                                        </p:tgtEl>
                                        <p:attrNameLst>
                                          <p:attrName>ppt_x</p:attrName>
                                        </p:attrNameLst>
                                      </p:cBhvr>
                                      <p:tavLst>
                                        <p:tav tm="0">
                                          <p:val>
                                            <p:strVal val="#ppt_x"/>
                                          </p:val>
                                        </p:tav>
                                        <p:tav tm="100000">
                                          <p:val>
                                            <p:strVal val="#ppt_x"/>
                                          </p:val>
                                        </p:tav>
                                      </p:tavLst>
                                    </p:anim>
                                    <p:anim calcmode="lin" valueType="num">
                                      <p:cBhvr additive="base">
                                        <p:cTn id="113" dur="500" fill="hold"/>
                                        <p:tgtEl>
                                          <p:spTgt spid="86"/>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 calcmode="lin" valueType="num">
                                      <p:cBhvr additive="base">
                                        <p:cTn id="116" dur="500" fill="hold"/>
                                        <p:tgtEl>
                                          <p:spTgt spid="92"/>
                                        </p:tgtEl>
                                        <p:attrNameLst>
                                          <p:attrName>ppt_x</p:attrName>
                                        </p:attrNameLst>
                                      </p:cBhvr>
                                      <p:tavLst>
                                        <p:tav tm="0">
                                          <p:val>
                                            <p:strVal val="#ppt_x"/>
                                          </p:val>
                                        </p:tav>
                                        <p:tav tm="100000">
                                          <p:val>
                                            <p:strVal val="#ppt_x"/>
                                          </p:val>
                                        </p:tav>
                                      </p:tavLst>
                                    </p:anim>
                                    <p:anim calcmode="lin" valueType="num">
                                      <p:cBhvr additive="base">
                                        <p:cTn id="117"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fade">
                                      <p:cBhvr>
                                        <p:cTn id="122" dur="1000"/>
                                        <p:tgtEl>
                                          <p:spTgt spid="49"/>
                                        </p:tgtEl>
                                      </p:cBhvr>
                                    </p:animEffect>
                                    <p:anim calcmode="lin" valueType="num">
                                      <p:cBhvr>
                                        <p:cTn id="123" dur="1000" fill="hold"/>
                                        <p:tgtEl>
                                          <p:spTgt spid="49"/>
                                        </p:tgtEl>
                                        <p:attrNameLst>
                                          <p:attrName>ppt_x</p:attrName>
                                        </p:attrNameLst>
                                      </p:cBhvr>
                                      <p:tavLst>
                                        <p:tav tm="0">
                                          <p:val>
                                            <p:strVal val="#ppt_x"/>
                                          </p:val>
                                        </p:tav>
                                        <p:tav tm="100000">
                                          <p:val>
                                            <p:strVal val="#ppt_x"/>
                                          </p:val>
                                        </p:tav>
                                      </p:tavLst>
                                    </p:anim>
                                    <p:anim calcmode="lin" valueType="num">
                                      <p:cBhvr>
                                        <p:cTn id="124" dur="1000" fill="hold"/>
                                        <p:tgtEl>
                                          <p:spTgt spid="49"/>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1000"/>
                                        <p:tgtEl>
                                          <p:spTgt spid="46"/>
                                        </p:tgtEl>
                                      </p:cBhvr>
                                    </p:animEffect>
                                    <p:anim calcmode="lin" valueType="num">
                                      <p:cBhvr>
                                        <p:cTn id="128" dur="1000" fill="hold"/>
                                        <p:tgtEl>
                                          <p:spTgt spid="46"/>
                                        </p:tgtEl>
                                        <p:attrNameLst>
                                          <p:attrName>ppt_x</p:attrName>
                                        </p:attrNameLst>
                                      </p:cBhvr>
                                      <p:tavLst>
                                        <p:tav tm="0">
                                          <p:val>
                                            <p:strVal val="#ppt_x"/>
                                          </p:val>
                                        </p:tav>
                                        <p:tav tm="100000">
                                          <p:val>
                                            <p:strVal val="#ppt_x"/>
                                          </p:val>
                                        </p:tav>
                                      </p:tavLst>
                                    </p:anim>
                                    <p:anim calcmode="lin" valueType="num">
                                      <p:cBhvr>
                                        <p:cTn id="129" dur="1000" fill="hold"/>
                                        <p:tgtEl>
                                          <p:spTgt spid="46"/>
                                        </p:tgtEl>
                                        <p:attrNameLst>
                                          <p:attrName>ppt_y</p:attrName>
                                        </p:attrNameLst>
                                      </p:cBhvr>
                                      <p:tavLst>
                                        <p:tav tm="0">
                                          <p:val>
                                            <p:strVal val="#ppt_y+.1"/>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94"/>
                                        </p:tgtEl>
                                        <p:attrNameLst>
                                          <p:attrName>style.visibility</p:attrName>
                                        </p:attrNameLst>
                                      </p:cBhvr>
                                      <p:to>
                                        <p:strVal val="visible"/>
                                      </p:to>
                                    </p:set>
                                    <p:anim calcmode="lin" valueType="num">
                                      <p:cBhvr additive="base">
                                        <p:cTn id="132" dur="500" fill="hold"/>
                                        <p:tgtEl>
                                          <p:spTgt spid="94"/>
                                        </p:tgtEl>
                                        <p:attrNameLst>
                                          <p:attrName>ppt_x</p:attrName>
                                        </p:attrNameLst>
                                      </p:cBhvr>
                                      <p:tavLst>
                                        <p:tav tm="0">
                                          <p:val>
                                            <p:strVal val="#ppt_x"/>
                                          </p:val>
                                        </p:tav>
                                        <p:tav tm="100000">
                                          <p:val>
                                            <p:strVal val="#ppt_x"/>
                                          </p:val>
                                        </p:tav>
                                      </p:tavLst>
                                    </p:anim>
                                    <p:anim calcmode="lin" valueType="num">
                                      <p:cBhvr additive="base">
                                        <p:cTn id="133" dur="500" fill="hold"/>
                                        <p:tgtEl>
                                          <p:spTgt spid="94"/>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95"/>
                                        </p:tgtEl>
                                        <p:attrNameLst>
                                          <p:attrName>style.visibility</p:attrName>
                                        </p:attrNameLst>
                                      </p:cBhvr>
                                      <p:to>
                                        <p:strVal val="visible"/>
                                      </p:to>
                                    </p:set>
                                    <p:anim calcmode="lin" valueType="num">
                                      <p:cBhvr additive="base">
                                        <p:cTn id="136" dur="500" fill="hold"/>
                                        <p:tgtEl>
                                          <p:spTgt spid="95"/>
                                        </p:tgtEl>
                                        <p:attrNameLst>
                                          <p:attrName>ppt_x</p:attrName>
                                        </p:attrNameLst>
                                      </p:cBhvr>
                                      <p:tavLst>
                                        <p:tav tm="0">
                                          <p:val>
                                            <p:strVal val="#ppt_x"/>
                                          </p:val>
                                        </p:tav>
                                        <p:tav tm="100000">
                                          <p:val>
                                            <p:strVal val="#ppt_x"/>
                                          </p:val>
                                        </p:tav>
                                      </p:tavLst>
                                    </p:anim>
                                    <p:anim calcmode="lin" valueType="num">
                                      <p:cBhvr additive="base">
                                        <p:cTn id="137" dur="500" fill="hold"/>
                                        <p:tgtEl>
                                          <p:spTgt spid="95"/>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96"/>
                                        </p:tgtEl>
                                        <p:attrNameLst>
                                          <p:attrName>style.visibility</p:attrName>
                                        </p:attrNameLst>
                                      </p:cBhvr>
                                      <p:to>
                                        <p:strVal val="visible"/>
                                      </p:to>
                                    </p:set>
                                    <p:anim calcmode="lin" valueType="num">
                                      <p:cBhvr additive="base">
                                        <p:cTn id="140" dur="500" fill="hold"/>
                                        <p:tgtEl>
                                          <p:spTgt spid="96"/>
                                        </p:tgtEl>
                                        <p:attrNameLst>
                                          <p:attrName>ppt_x</p:attrName>
                                        </p:attrNameLst>
                                      </p:cBhvr>
                                      <p:tavLst>
                                        <p:tav tm="0">
                                          <p:val>
                                            <p:strVal val="#ppt_x"/>
                                          </p:val>
                                        </p:tav>
                                        <p:tav tm="100000">
                                          <p:val>
                                            <p:strVal val="#ppt_x"/>
                                          </p:val>
                                        </p:tav>
                                      </p:tavLst>
                                    </p:anim>
                                    <p:anim calcmode="lin" valueType="num">
                                      <p:cBhvr additive="base">
                                        <p:cTn id="141" dur="500" fill="hold"/>
                                        <p:tgtEl>
                                          <p:spTgt spid="96"/>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97"/>
                                        </p:tgtEl>
                                        <p:attrNameLst>
                                          <p:attrName>style.visibility</p:attrName>
                                        </p:attrNameLst>
                                      </p:cBhvr>
                                      <p:to>
                                        <p:strVal val="visible"/>
                                      </p:to>
                                    </p:set>
                                    <p:anim calcmode="lin" valueType="num">
                                      <p:cBhvr additive="base">
                                        <p:cTn id="144" dur="500" fill="hold"/>
                                        <p:tgtEl>
                                          <p:spTgt spid="97"/>
                                        </p:tgtEl>
                                        <p:attrNameLst>
                                          <p:attrName>ppt_x</p:attrName>
                                        </p:attrNameLst>
                                      </p:cBhvr>
                                      <p:tavLst>
                                        <p:tav tm="0">
                                          <p:val>
                                            <p:strVal val="#ppt_x"/>
                                          </p:val>
                                        </p:tav>
                                        <p:tav tm="100000">
                                          <p:val>
                                            <p:strVal val="#ppt_x"/>
                                          </p:val>
                                        </p:tav>
                                      </p:tavLst>
                                    </p:anim>
                                    <p:anim calcmode="lin" valueType="num">
                                      <p:cBhvr additive="base">
                                        <p:cTn id="145"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additive="base">
                                        <p:cTn id="150" dur="500" fill="hold"/>
                                        <p:tgtEl>
                                          <p:spTgt spid="37"/>
                                        </p:tgtEl>
                                        <p:attrNameLst>
                                          <p:attrName>ppt_x</p:attrName>
                                        </p:attrNameLst>
                                      </p:cBhvr>
                                      <p:tavLst>
                                        <p:tav tm="0">
                                          <p:val>
                                            <p:strVal val="#ppt_x"/>
                                          </p:val>
                                        </p:tav>
                                        <p:tav tm="100000">
                                          <p:val>
                                            <p:strVal val="#ppt_x"/>
                                          </p:val>
                                        </p:tav>
                                      </p:tavLst>
                                    </p:anim>
                                    <p:anim calcmode="lin" valueType="num">
                                      <p:cBhvr additive="base">
                                        <p:cTn id="151" dur="500" fill="hold"/>
                                        <p:tgtEl>
                                          <p:spTgt spid="37"/>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500" fill="hold"/>
                                        <p:tgtEl>
                                          <p:spTgt spid="38"/>
                                        </p:tgtEl>
                                        <p:attrNameLst>
                                          <p:attrName>ppt_x</p:attrName>
                                        </p:attrNameLst>
                                      </p:cBhvr>
                                      <p:tavLst>
                                        <p:tav tm="0">
                                          <p:val>
                                            <p:strVal val="#ppt_x"/>
                                          </p:val>
                                        </p:tav>
                                        <p:tav tm="100000">
                                          <p:val>
                                            <p:strVal val="#ppt_x"/>
                                          </p:val>
                                        </p:tav>
                                      </p:tavLst>
                                    </p:anim>
                                    <p:anim calcmode="lin" valueType="num">
                                      <p:cBhvr additive="base">
                                        <p:cTn id="15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0"/>
                                        </p:tgtEl>
                                        <p:attrNameLst>
                                          <p:attrName>style.visibility</p:attrName>
                                        </p:attrNameLst>
                                      </p:cBhvr>
                                      <p:to>
                                        <p:strVal val="visible"/>
                                      </p:to>
                                    </p:set>
                                    <p:animEffect transition="in" filter="fade">
                                      <p:cBhvr>
                                        <p:cTn id="165" dur="1000"/>
                                        <p:tgtEl>
                                          <p:spTgt spid="40"/>
                                        </p:tgtEl>
                                      </p:cBhvr>
                                    </p:animEffect>
                                    <p:anim calcmode="lin" valueType="num">
                                      <p:cBhvr>
                                        <p:cTn id="166" dur="1000" fill="hold"/>
                                        <p:tgtEl>
                                          <p:spTgt spid="40"/>
                                        </p:tgtEl>
                                        <p:attrNameLst>
                                          <p:attrName>ppt_x</p:attrName>
                                        </p:attrNameLst>
                                      </p:cBhvr>
                                      <p:tavLst>
                                        <p:tav tm="0">
                                          <p:val>
                                            <p:strVal val="#ppt_x"/>
                                          </p:val>
                                        </p:tav>
                                        <p:tav tm="100000">
                                          <p:val>
                                            <p:strVal val="#ppt_x"/>
                                          </p:val>
                                        </p:tav>
                                      </p:tavLst>
                                    </p:anim>
                                    <p:anim calcmode="lin" valueType="num">
                                      <p:cBhvr>
                                        <p:cTn id="167" dur="1000" fill="hold"/>
                                        <p:tgtEl>
                                          <p:spTgt spid="40"/>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42"/>
                                        </p:tgtEl>
                                        <p:attrNameLst>
                                          <p:attrName>style.visibility</p:attrName>
                                        </p:attrNameLst>
                                      </p:cBhvr>
                                      <p:to>
                                        <p:strVal val="visible"/>
                                      </p:to>
                                    </p:set>
                                    <p:animEffect transition="in" filter="fade">
                                      <p:cBhvr>
                                        <p:cTn id="170" dur="1000"/>
                                        <p:tgtEl>
                                          <p:spTgt spid="42"/>
                                        </p:tgtEl>
                                      </p:cBhvr>
                                    </p:animEffect>
                                    <p:anim calcmode="lin" valueType="num">
                                      <p:cBhvr>
                                        <p:cTn id="171" dur="1000" fill="hold"/>
                                        <p:tgtEl>
                                          <p:spTgt spid="42"/>
                                        </p:tgtEl>
                                        <p:attrNameLst>
                                          <p:attrName>ppt_x</p:attrName>
                                        </p:attrNameLst>
                                      </p:cBhvr>
                                      <p:tavLst>
                                        <p:tav tm="0">
                                          <p:val>
                                            <p:strVal val="#ppt_x"/>
                                          </p:val>
                                        </p:tav>
                                        <p:tav tm="100000">
                                          <p:val>
                                            <p:strVal val="#ppt_x"/>
                                          </p:val>
                                        </p:tav>
                                      </p:tavLst>
                                    </p:anim>
                                    <p:anim calcmode="lin" valueType="num">
                                      <p:cBhvr>
                                        <p:cTn id="172" dur="1000" fill="hold"/>
                                        <p:tgtEl>
                                          <p:spTgt spid="42"/>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3"/>
                                        </p:tgtEl>
                                        <p:attrNameLst>
                                          <p:attrName>style.visibility</p:attrName>
                                        </p:attrNameLst>
                                      </p:cBhvr>
                                      <p:to>
                                        <p:strVal val="visible"/>
                                      </p:to>
                                    </p:set>
                                    <p:animEffect transition="in" filter="fade">
                                      <p:cBhvr>
                                        <p:cTn id="175" dur="1000"/>
                                        <p:tgtEl>
                                          <p:spTgt spid="43"/>
                                        </p:tgtEl>
                                      </p:cBhvr>
                                    </p:animEffect>
                                    <p:anim calcmode="lin" valueType="num">
                                      <p:cBhvr>
                                        <p:cTn id="176" dur="1000" fill="hold"/>
                                        <p:tgtEl>
                                          <p:spTgt spid="43"/>
                                        </p:tgtEl>
                                        <p:attrNameLst>
                                          <p:attrName>ppt_x</p:attrName>
                                        </p:attrNameLst>
                                      </p:cBhvr>
                                      <p:tavLst>
                                        <p:tav tm="0">
                                          <p:val>
                                            <p:strVal val="#ppt_x"/>
                                          </p:val>
                                        </p:tav>
                                        <p:tav tm="100000">
                                          <p:val>
                                            <p:strVal val="#ppt_x"/>
                                          </p:val>
                                        </p:tav>
                                      </p:tavLst>
                                    </p:anim>
                                    <p:anim calcmode="lin" valueType="num">
                                      <p:cBhvr>
                                        <p:cTn id="177" dur="1000" fill="hold"/>
                                        <p:tgtEl>
                                          <p:spTgt spid="43"/>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fade">
                                      <p:cBhvr>
                                        <p:cTn id="180" dur="1000"/>
                                        <p:tgtEl>
                                          <p:spTgt spid="44"/>
                                        </p:tgtEl>
                                      </p:cBhvr>
                                    </p:animEffect>
                                    <p:anim calcmode="lin" valueType="num">
                                      <p:cBhvr>
                                        <p:cTn id="181" dur="1000" fill="hold"/>
                                        <p:tgtEl>
                                          <p:spTgt spid="44"/>
                                        </p:tgtEl>
                                        <p:attrNameLst>
                                          <p:attrName>ppt_x</p:attrName>
                                        </p:attrNameLst>
                                      </p:cBhvr>
                                      <p:tavLst>
                                        <p:tav tm="0">
                                          <p:val>
                                            <p:strVal val="#ppt_x"/>
                                          </p:val>
                                        </p:tav>
                                        <p:tav tm="100000">
                                          <p:val>
                                            <p:strVal val="#ppt_x"/>
                                          </p:val>
                                        </p:tav>
                                      </p:tavLst>
                                    </p:anim>
                                    <p:anim calcmode="lin" valueType="num">
                                      <p:cBhvr>
                                        <p:cTn id="182" dur="1000" fill="hold"/>
                                        <p:tgtEl>
                                          <p:spTgt spid="44"/>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fade">
                                      <p:cBhvr>
                                        <p:cTn id="185" dur="1000"/>
                                        <p:tgtEl>
                                          <p:spTgt spid="45"/>
                                        </p:tgtEl>
                                      </p:cBhvr>
                                    </p:animEffect>
                                    <p:anim calcmode="lin" valueType="num">
                                      <p:cBhvr>
                                        <p:cTn id="186" dur="1000" fill="hold"/>
                                        <p:tgtEl>
                                          <p:spTgt spid="45"/>
                                        </p:tgtEl>
                                        <p:attrNameLst>
                                          <p:attrName>ppt_x</p:attrName>
                                        </p:attrNameLst>
                                      </p:cBhvr>
                                      <p:tavLst>
                                        <p:tav tm="0">
                                          <p:val>
                                            <p:strVal val="#ppt_x"/>
                                          </p:val>
                                        </p:tav>
                                        <p:tav tm="100000">
                                          <p:val>
                                            <p:strVal val="#ppt_x"/>
                                          </p:val>
                                        </p:tav>
                                      </p:tavLst>
                                    </p:anim>
                                    <p:anim calcmode="lin" valueType="num">
                                      <p:cBhvr>
                                        <p:cTn id="187" dur="1000" fill="hold"/>
                                        <p:tgtEl>
                                          <p:spTgt spid="45"/>
                                        </p:tgtEl>
                                        <p:attrNameLst>
                                          <p:attrName>ppt_y</p:attrName>
                                        </p:attrNameLst>
                                      </p:cBhvr>
                                      <p:tavLst>
                                        <p:tav tm="0">
                                          <p:val>
                                            <p:strVal val="#ppt_y+.1"/>
                                          </p:val>
                                        </p:tav>
                                        <p:tav tm="100000">
                                          <p:val>
                                            <p:strVal val="#ppt_y"/>
                                          </p:val>
                                        </p:tav>
                                      </p:tavLst>
                                    </p:anim>
                                  </p:childTnLst>
                                </p:cTn>
                              </p:par>
                              <p:par>
                                <p:cTn id="188" presetID="42" presetClass="entr" presetSubtype="0" fill="hold" grpId="0" nodeType="withEffect">
                                  <p:stCondLst>
                                    <p:cond delay="0"/>
                                  </p:stCondLst>
                                  <p:childTnLst>
                                    <p:set>
                                      <p:cBhvr>
                                        <p:cTn id="189" dur="1" fill="hold">
                                          <p:stCondLst>
                                            <p:cond delay="0"/>
                                          </p:stCondLst>
                                        </p:cTn>
                                        <p:tgtEl>
                                          <p:spTgt spid="3"/>
                                        </p:tgtEl>
                                        <p:attrNameLst>
                                          <p:attrName>style.visibility</p:attrName>
                                        </p:attrNameLst>
                                      </p:cBhvr>
                                      <p:to>
                                        <p:strVal val="visible"/>
                                      </p:to>
                                    </p:set>
                                    <p:animEffect transition="in" filter="fade">
                                      <p:cBhvr>
                                        <p:cTn id="190" dur="1000"/>
                                        <p:tgtEl>
                                          <p:spTgt spid="3"/>
                                        </p:tgtEl>
                                      </p:cBhvr>
                                    </p:animEffect>
                                    <p:anim calcmode="lin" valueType="num">
                                      <p:cBhvr>
                                        <p:cTn id="191" dur="1000" fill="hold"/>
                                        <p:tgtEl>
                                          <p:spTgt spid="3"/>
                                        </p:tgtEl>
                                        <p:attrNameLst>
                                          <p:attrName>ppt_x</p:attrName>
                                        </p:attrNameLst>
                                      </p:cBhvr>
                                      <p:tavLst>
                                        <p:tav tm="0">
                                          <p:val>
                                            <p:strVal val="#ppt_x"/>
                                          </p:val>
                                        </p:tav>
                                        <p:tav tm="100000">
                                          <p:val>
                                            <p:strVal val="#ppt_x"/>
                                          </p:val>
                                        </p:tav>
                                      </p:tavLst>
                                    </p:anim>
                                    <p:anim calcmode="lin" valueType="num">
                                      <p:cBhvr>
                                        <p:cTn id="19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2" grpId="0" animBg="1"/>
      <p:bldP spid="43" grpId="0" animBg="1"/>
      <p:bldP spid="44" grpId="0" animBg="1"/>
      <p:bldP spid="45" grpId="0" animBg="1"/>
      <p:bldP spid="46" grpId="0" animBg="1"/>
      <p:bldP spid="49" grpId="0" animBg="1"/>
      <p:bldP spid="89" grpId="0" animBg="1"/>
      <p:bldP spid="90" grpId="0" animBg="1"/>
      <p:bldP spid="91" grpId="0" animBg="1"/>
      <p:bldP spid="92" grpId="0" animBg="1"/>
      <p:bldP spid="93" grpId="0" animBg="1"/>
      <p:bldP spid="94" grpId="0"/>
      <p:bldP spid="95" grpId="0"/>
      <p:bldP spid="96" grpId="0"/>
      <p:bldP spid="97" grpId="0"/>
      <p:bldP spid="3"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6">
            <a:extLst>
              <a:ext uri="{FF2B5EF4-FFF2-40B4-BE49-F238E27FC236}">
                <a16:creationId xmlns:a16="http://schemas.microsoft.com/office/drawing/2014/main" id="{8BF9D270-61EA-74C1-E511-476DAA9DFFF9}"/>
              </a:ext>
            </a:extLst>
          </p:cNvPr>
          <p:cNvSpPr txBox="1">
            <a:spLocks/>
          </p:cNvSpPr>
          <p:nvPr/>
        </p:nvSpPr>
        <p:spPr>
          <a:xfrm>
            <a:off x="1174018" y="936540"/>
            <a:ext cx="6175818" cy="720670"/>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32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de-DE" sz="2800">
                <a:ea typeface="Verdana" panose="020B0604030504040204" pitchFamily="34" charset="0"/>
                <a:cs typeface="Arial" panose="020B0604020202020204" pitchFamily="34" charset="0"/>
              </a:rPr>
              <a:t>Model Selection</a:t>
            </a:r>
          </a:p>
        </p:txBody>
      </p:sp>
      <p:pic>
        <p:nvPicPr>
          <p:cNvPr id="11" name="Graphic 10" descr="Processor with solid fill">
            <a:extLst>
              <a:ext uri="{FF2B5EF4-FFF2-40B4-BE49-F238E27FC236}">
                <a16:creationId xmlns:a16="http://schemas.microsoft.com/office/drawing/2014/main" id="{63C31948-CC52-A9BD-550D-DEE5F40CAD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5813" y="936540"/>
            <a:ext cx="457200" cy="457200"/>
          </a:xfrm>
          <a:prstGeom prst="rect">
            <a:avLst/>
          </a:prstGeom>
        </p:spPr>
      </p:pic>
      <p:graphicFrame>
        <p:nvGraphicFramePr>
          <p:cNvPr id="12" name="Table 12">
            <a:extLst>
              <a:ext uri="{FF2B5EF4-FFF2-40B4-BE49-F238E27FC236}">
                <a16:creationId xmlns:a16="http://schemas.microsoft.com/office/drawing/2014/main" id="{7358FA70-9872-0C79-6DC3-5DACCF07DCA4}"/>
              </a:ext>
            </a:extLst>
          </p:cNvPr>
          <p:cNvGraphicFramePr>
            <a:graphicFrameLocks noGrp="1"/>
          </p:cNvGraphicFramePr>
          <p:nvPr>
            <p:extLst>
              <p:ext uri="{D42A27DB-BD31-4B8C-83A1-F6EECF244321}">
                <p14:modId xmlns:p14="http://schemas.microsoft.com/office/powerpoint/2010/main" val="209494071"/>
              </p:ext>
            </p:extLst>
          </p:nvPr>
        </p:nvGraphicFramePr>
        <p:xfrm>
          <a:off x="610372" y="2101869"/>
          <a:ext cx="8063093" cy="2552495"/>
        </p:xfrm>
        <a:graphic>
          <a:graphicData uri="http://schemas.openxmlformats.org/drawingml/2006/table">
            <a:tbl>
              <a:tblPr firstRow="1" bandRow="1">
                <a:tableStyleId>{5C22544A-7EE6-4342-B048-85BDC9FD1C3A}</a:tableStyleId>
              </a:tblPr>
              <a:tblGrid>
                <a:gridCol w="1640350">
                  <a:extLst>
                    <a:ext uri="{9D8B030D-6E8A-4147-A177-3AD203B41FA5}">
                      <a16:colId xmlns:a16="http://schemas.microsoft.com/office/drawing/2014/main" val="887704130"/>
                    </a:ext>
                  </a:extLst>
                </a:gridCol>
                <a:gridCol w="3598081">
                  <a:extLst>
                    <a:ext uri="{9D8B030D-6E8A-4147-A177-3AD203B41FA5}">
                      <a16:colId xmlns:a16="http://schemas.microsoft.com/office/drawing/2014/main" val="4171714034"/>
                    </a:ext>
                  </a:extLst>
                </a:gridCol>
                <a:gridCol w="2824662">
                  <a:extLst>
                    <a:ext uri="{9D8B030D-6E8A-4147-A177-3AD203B41FA5}">
                      <a16:colId xmlns:a16="http://schemas.microsoft.com/office/drawing/2014/main" val="2130233664"/>
                    </a:ext>
                  </a:extLst>
                </a:gridCol>
              </a:tblGrid>
              <a:tr h="327455">
                <a:tc>
                  <a:txBody>
                    <a:bodyPr/>
                    <a:lstStyle/>
                    <a:p>
                      <a:pPr algn="ctr"/>
                      <a:r>
                        <a:rPr lang="de-DE">
                          <a:solidFill>
                            <a:schemeClr val="tx1"/>
                          </a:solidFill>
                        </a:rPr>
                        <a:t>Models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de-DE">
                          <a:solidFill>
                            <a:schemeClr val="tx1"/>
                          </a:solidFill>
                        </a:rPr>
                        <a:t>Advantages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de-DE">
                          <a:solidFill>
                            <a:schemeClr val="tx1"/>
                          </a:solidFill>
                        </a:rPr>
                        <a:t>Limitations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01318385"/>
                  </a:ext>
                </a:extLst>
              </a:tr>
              <a:tr h="741680">
                <a:tc>
                  <a:txBody>
                    <a:bodyPr/>
                    <a:lstStyle/>
                    <a:p>
                      <a:pPr algn="ctr"/>
                      <a:r>
                        <a:rPr lang="de-DE" sz="1200"/>
                        <a:t>Random Forest</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Good performence in smaller datasets</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Performs well with noise in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Computationally expensive with large datasets</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Hard to interpret (Black 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8706348"/>
                  </a:ext>
                </a:extLst>
              </a:tr>
              <a:tr h="741680">
                <a:tc>
                  <a:txBody>
                    <a:bodyPr/>
                    <a:lstStyle/>
                    <a:p>
                      <a:pPr algn="ctr"/>
                      <a:r>
                        <a:rPr lang="de-DE" sz="1200"/>
                        <a:t>Support Vector Machine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Effective in High-Dimensional Space</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Resistant to overfitting (regularization)</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Usually has more accurate results</a:t>
                      </a:r>
                      <a:endParaRPr lang="en-US" sz="1200" b="0" i="0" kern="1200" baseline="0" dirty="0">
                        <a:solidFill>
                          <a:schemeClr val="tx1"/>
                        </a:solidFill>
                        <a:latin typeface="HTWBerlin" panose="02000000000000000000"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Computational complexity</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Difficulty in grid search</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Hard to interpret (Black box)</a:t>
                      </a:r>
                      <a:endParaRPr lang="en-US" sz="1200" b="0" i="0" kern="1200" baseline="0" dirty="0">
                        <a:solidFill>
                          <a:schemeClr val="tx1"/>
                        </a:solidFill>
                        <a:latin typeface="HTWBerlin" panose="02000000000000000000"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225194"/>
                  </a:ext>
                </a:extLst>
              </a:tr>
              <a:tr h="741680">
                <a:tc>
                  <a:txBody>
                    <a:bodyPr/>
                    <a:lstStyle/>
                    <a:p>
                      <a:pPr algn="ctr"/>
                      <a:r>
                        <a:rPr lang="de-DE" sz="1200"/>
                        <a:t>Naive Bayes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Effective in High-Dimensional Space</a:t>
                      </a:r>
                    </a:p>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Relatively simple and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4625" marR="0" lvl="3" indent="-174625" algn="l" defTabSz="685800" rtl="0" eaLnBrk="1" fontAlgn="auto" latinLnBrk="0" hangingPunct="1">
                        <a:lnSpc>
                          <a:spcPct val="100000"/>
                        </a:lnSpc>
                        <a:spcBef>
                          <a:spcPts val="375"/>
                        </a:spcBef>
                        <a:spcAft>
                          <a:spcPts val="0"/>
                        </a:spcAft>
                        <a:buClr>
                          <a:schemeClr val="accent6">
                            <a:lumMod val="50000"/>
                          </a:schemeClr>
                        </a:buClr>
                        <a:buSzTx/>
                        <a:buFont typeface="Wingdings" panose="05000000000000000000" pitchFamily="2" charset="2"/>
                        <a:buChar char="§"/>
                        <a:tabLst/>
                      </a:pPr>
                      <a:r>
                        <a:rPr lang="de-DE" sz="1200" b="0" i="0" kern="1200" baseline="0">
                          <a:solidFill>
                            <a:schemeClr val="tx1"/>
                          </a:solidFill>
                          <a:latin typeface="HTWBerlin" panose="02000000000000000000" pitchFamily="2" charset="77"/>
                          <a:ea typeface="+mn-ea"/>
                          <a:cs typeface="+mn-cs"/>
                        </a:rPr>
                        <a:t>Assumes feature independence, thus multicollinearity sensitive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4807707"/>
                  </a:ext>
                </a:extLst>
              </a:tr>
            </a:tbl>
          </a:graphicData>
        </a:graphic>
      </p:graphicFrame>
      <p:sp>
        <p:nvSpPr>
          <p:cNvPr id="13" name="Textplatzhalter 4">
            <a:extLst>
              <a:ext uri="{FF2B5EF4-FFF2-40B4-BE49-F238E27FC236}">
                <a16:creationId xmlns:a16="http://schemas.microsoft.com/office/drawing/2014/main" id="{435BCC3A-BD0D-D8FD-6968-2B0CFA187CF1}"/>
              </a:ext>
            </a:extLst>
          </p:cNvPr>
          <p:cNvSpPr>
            <a:spLocks noGrp="1"/>
          </p:cNvSpPr>
          <p:nvPr>
            <p:ph type="body" sz="quarter" idx="14"/>
          </p:nvPr>
        </p:nvSpPr>
        <p:spPr>
          <a:xfrm>
            <a:off x="866775" y="1396439"/>
            <a:ext cx="8012430" cy="457200"/>
          </a:xfrm>
        </p:spPr>
        <p:txBody>
          <a:bodyPr>
            <a:noAutofit/>
          </a:bodyPr>
          <a:lstStyle/>
          <a:p>
            <a:pPr marL="285750" lvl="3" indent="-285750">
              <a:spcAft>
                <a:spcPts val="0"/>
              </a:spcAft>
              <a:buClr>
                <a:schemeClr val="accent6">
                  <a:lumMod val="50000"/>
                </a:schemeClr>
              </a:buClr>
              <a:buFont typeface="Wingdings" panose="05000000000000000000" pitchFamily="2" charset="2"/>
              <a:buChar char="§"/>
            </a:pPr>
            <a:r>
              <a:rPr lang="de-DE" sz="1400" b="1" noProof="1">
                <a:latin typeface="HTWBerlin" panose="02000000000000000000" pitchFamily="2" charset="77"/>
              </a:rPr>
              <a:t>SECOM</a:t>
            </a:r>
            <a:r>
              <a:rPr lang="de-DE" sz="1400" noProof="1">
                <a:latin typeface="HTWBerlin" panose="02000000000000000000" pitchFamily="2" charset="77"/>
              </a:rPr>
              <a:t>: Binary Classification with clear labeled target variable [Pass/Fail]</a:t>
            </a:r>
            <a:r>
              <a:rPr lang="de-DE" sz="1400" b="1" noProof="1">
                <a:latin typeface="HTWBerlin" panose="02000000000000000000" pitchFamily="2" charset="77"/>
              </a:rPr>
              <a:t> </a:t>
            </a:r>
          </a:p>
          <a:p>
            <a:pPr marL="285750" lvl="3" indent="-285750">
              <a:spcAft>
                <a:spcPts val="0"/>
              </a:spcAft>
              <a:buClr>
                <a:schemeClr val="accent6">
                  <a:lumMod val="50000"/>
                </a:schemeClr>
              </a:buClr>
              <a:buFont typeface="Wingdings" panose="05000000000000000000" pitchFamily="2" charset="2"/>
              <a:buChar char="§"/>
            </a:pPr>
            <a:r>
              <a:rPr lang="de-DE" sz="1400" noProof="1">
                <a:latin typeface="HTWBerlin" panose="02000000000000000000" pitchFamily="2" charset="77"/>
              </a:rPr>
              <a:t>We proceeded with </a:t>
            </a:r>
            <a:r>
              <a:rPr lang="de-DE" sz="1800" b="1" noProof="1">
                <a:solidFill>
                  <a:schemeClr val="accent6">
                    <a:lumMod val="50000"/>
                  </a:schemeClr>
                </a:solidFill>
                <a:latin typeface="HTWBerlin" panose="02000000000000000000" pitchFamily="2" charset="77"/>
              </a:rPr>
              <a:t>3</a:t>
            </a:r>
            <a:r>
              <a:rPr lang="de-DE" sz="1400" noProof="1">
                <a:latin typeface="HTWBerlin" panose="02000000000000000000" pitchFamily="2" charset="77"/>
              </a:rPr>
              <a:t> supervised learning algorithms</a:t>
            </a:r>
          </a:p>
        </p:txBody>
      </p:sp>
      <p:sp>
        <p:nvSpPr>
          <p:cNvPr id="5" name="Datumsplatzhalter 1">
            <a:extLst>
              <a:ext uri="{FF2B5EF4-FFF2-40B4-BE49-F238E27FC236}">
                <a16:creationId xmlns:a16="http://schemas.microsoft.com/office/drawing/2014/main" id="{B60188B6-E081-3759-9B4F-93576326C6E3}"/>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6" name="Fußzeilenplatzhalter 2">
            <a:extLst>
              <a:ext uri="{FF2B5EF4-FFF2-40B4-BE49-F238E27FC236}">
                <a16:creationId xmlns:a16="http://schemas.microsoft.com/office/drawing/2014/main" id="{FBBEE22F-331C-A946-8FF3-5F31C70EBD1C}"/>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7" name="Foliennummernplatzhalter 3">
            <a:extLst>
              <a:ext uri="{FF2B5EF4-FFF2-40B4-BE49-F238E27FC236}">
                <a16:creationId xmlns:a16="http://schemas.microsoft.com/office/drawing/2014/main" id="{30BB11AC-53A8-A377-7BE1-294E2EE657E8}"/>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4</a:t>
            </a:fld>
            <a:endParaRPr lang="de-DE" sz="1000"/>
          </a:p>
        </p:txBody>
      </p:sp>
    </p:spTree>
    <p:extLst>
      <p:ext uri="{BB962C8B-B14F-4D97-AF65-F5344CB8AC3E}">
        <p14:creationId xmlns:p14="http://schemas.microsoft.com/office/powerpoint/2010/main" val="73794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Google Shape;540;p52">
            <a:extLst>
              <a:ext uri="{FF2B5EF4-FFF2-40B4-BE49-F238E27FC236}">
                <a16:creationId xmlns:a16="http://schemas.microsoft.com/office/drawing/2014/main" id="{C416A1A1-9138-6A44-75B5-38E24AAA1119}"/>
              </a:ext>
            </a:extLst>
          </p:cNvPr>
          <p:cNvGraphicFramePr/>
          <p:nvPr>
            <p:extLst>
              <p:ext uri="{D42A27DB-BD31-4B8C-83A1-F6EECF244321}">
                <p14:modId xmlns:p14="http://schemas.microsoft.com/office/powerpoint/2010/main" val="245191737"/>
              </p:ext>
            </p:extLst>
          </p:nvPr>
        </p:nvGraphicFramePr>
        <p:xfrm>
          <a:off x="1092864" y="1707722"/>
          <a:ext cx="5641839" cy="2862446"/>
        </p:xfrm>
        <a:graphic>
          <a:graphicData uri="http://schemas.openxmlformats.org/drawingml/2006/table">
            <a:tbl>
              <a:tblPr>
                <a:tableStyleId>{2D5ABB26-0587-4C30-8999-92F81FD0307C}</a:tableStyleId>
              </a:tblPr>
              <a:tblGrid>
                <a:gridCol w="867409">
                  <a:extLst>
                    <a:ext uri="{9D8B030D-6E8A-4147-A177-3AD203B41FA5}">
                      <a16:colId xmlns:a16="http://schemas.microsoft.com/office/drawing/2014/main" val="20000"/>
                    </a:ext>
                  </a:extLst>
                </a:gridCol>
                <a:gridCol w="2330025">
                  <a:extLst>
                    <a:ext uri="{9D8B030D-6E8A-4147-A177-3AD203B41FA5}">
                      <a16:colId xmlns:a16="http://schemas.microsoft.com/office/drawing/2014/main" val="20001"/>
                    </a:ext>
                  </a:extLst>
                </a:gridCol>
                <a:gridCol w="2444405">
                  <a:extLst>
                    <a:ext uri="{9D8B030D-6E8A-4147-A177-3AD203B41FA5}">
                      <a16:colId xmlns:a16="http://schemas.microsoft.com/office/drawing/2014/main" val="20002"/>
                    </a:ext>
                  </a:extLst>
                </a:gridCol>
              </a:tblGrid>
              <a:tr h="769370">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60827" marR="60827" marT="60827" marB="60827" anchor="ctr"/>
                </a:tc>
                <a:tc>
                  <a:txBody>
                    <a:bodyPr/>
                    <a:lstStyle/>
                    <a:p>
                      <a:pPr marL="0" lvl="0" indent="0" algn="ctr" rtl="0">
                        <a:spcBef>
                          <a:spcPts val="0"/>
                        </a:spcBef>
                        <a:spcAft>
                          <a:spcPts val="0"/>
                        </a:spcAft>
                        <a:buNone/>
                      </a:pPr>
                      <a:r>
                        <a:rPr lang="de" sz="1200" b="1">
                          <a:sym typeface="Calibri"/>
                        </a:rPr>
                        <a:t>Positive Prediction</a:t>
                      </a:r>
                      <a:endParaRPr sz="1200" b="1" dirty="0">
                        <a:sym typeface="Calibri"/>
                      </a:endParaRPr>
                    </a:p>
                    <a:p>
                      <a:pPr marL="0" lvl="0" indent="0" algn="ctr" rtl="0">
                        <a:spcBef>
                          <a:spcPts val="0"/>
                        </a:spcBef>
                        <a:spcAft>
                          <a:spcPts val="0"/>
                        </a:spcAft>
                        <a:buNone/>
                      </a:pPr>
                      <a:r>
                        <a:rPr lang="de" sz="1200">
                          <a:sym typeface="Calibri"/>
                        </a:rPr>
                        <a:t>1 / Faulty</a:t>
                      </a:r>
                      <a:endParaRPr sz="1200" dirty="0">
                        <a:latin typeface="Calibri"/>
                        <a:ea typeface="Calibri"/>
                        <a:cs typeface="Calibri"/>
                        <a:sym typeface="Calibri"/>
                      </a:endParaRPr>
                    </a:p>
                  </a:txBody>
                  <a:tcPr marL="60827" marR="60827" marT="60827" marB="60827" anchor="ctr"/>
                </a:tc>
                <a:tc>
                  <a:txBody>
                    <a:bodyPr/>
                    <a:lstStyle/>
                    <a:p>
                      <a:pPr marL="0" lvl="0" indent="0" algn="ctr" rtl="0">
                        <a:spcBef>
                          <a:spcPts val="0"/>
                        </a:spcBef>
                        <a:spcAft>
                          <a:spcPts val="0"/>
                        </a:spcAft>
                        <a:buNone/>
                      </a:pPr>
                      <a:r>
                        <a:rPr lang="de" sz="1200" b="1" dirty="0">
                          <a:sym typeface="Calibri"/>
                        </a:rPr>
                        <a:t>Negative Prediction</a:t>
                      </a:r>
                      <a:endParaRPr lang="en-US" sz="1200" b="1" dirty="0">
                        <a:sym typeface="Calibri"/>
                      </a:endParaRPr>
                    </a:p>
                    <a:p>
                      <a:pPr marL="0" lvl="0" indent="0" algn="ctr" rtl="0">
                        <a:spcBef>
                          <a:spcPts val="0"/>
                        </a:spcBef>
                        <a:spcAft>
                          <a:spcPts val="0"/>
                        </a:spcAft>
                        <a:buNone/>
                      </a:pPr>
                      <a:r>
                        <a:rPr lang="en-US" sz="1200" dirty="0">
                          <a:sym typeface="Calibri"/>
                        </a:rPr>
                        <a:t>-1 / </a:t>
                      </a:r>
                      <a:r>
                        <a:rPr lang="vi-VN" sz="1200" dirty="0">
                          <a:sym typeface="Calibri"/>
                        </a:rPr>
                        <a:t>G</a:t>
                      </a:r>
                      <a:r>
                        <a:rPr lang="en-US" sz="1200" dirty="0" err="1">
                          <a:sym typeface="Calibri"/>
                        </a:rPr>
                        <a:t>ood</a:t>
                      </a:r>
                      <a:endParaRPr lang="en-US" sz="1200" dirty="0">
                        <a:latin typeface="Calibri"/>
                        <a:ea typeface="Calibri"/>
                        <a:cs typeface="Calibri"/>
                        <a:sym typeface="Calibri"/>
                      </a:endParaRPr>
                    </a:p>
                  </a:txBody>
                  <a:tcPr marL="60827" marR="60827" marT="60827" marB="60827" anchor="ctr"/>
                </a:tc>
                <a:extLst>
                  <a:ext uri="{0D108BD9-81ED-4DB2-BD59-A6C34878D82A}">
                    <a16:rowId xmlns:a16="http://schemas.microsoft.com/office/drawing/2014/main" val="10000"/>
                  </a:ext>
                </a:extLst>
              </a:tr>
              <a:tr h="1046538">
                <a:tc>
                  <a:txBody>
                    <a:bodyPr/>
                    <a:lstStyle/>
                    <a:p>
                      <a:pPr marL="0" marR="0" lvl="0" indent="0" algn="ctr" rtl="0">
                        <a:lnSpc>
                          <a:spcPct val="100000"/>
                        </a:lnSpc>
                        <a:spcBef>
                          <a:spcPts val="0"/>
                        </a:spcBef>
                        <a:spcAft>
                          <a:spcPts val="0"/>
                        </a:spcAft>
                        <a:buNone/>
                      </a:pPr>
                      <a:r>
                        <a:rPr lang="de" sz="1200" b="1">
                          <a:sym typeface="Calibri"/>
                        </a:rPr>
                        <a:t>Positive Class</a:t>
                      </a:r>
                      <a:endParaRPr sz="1200" b="1">
                        <a:sym typeface="Calibri"/>
                      </a:endParaRPr>
                    </a:p>
                    <a:p>
                      <a:pPr marL="0" marR="0" lvl="0" indent="0" algn="ctr" rtl="0">
                        <a:lnSpc>
                          <a:spcPct val="100000"/>
                        </a:lnSpc>
                        <a:spcBef>
                          <a:spcPts val="0"/>
                        </a:spcBef>
                        <a:spcAft>
                          <a:spcPts val="0"/>
                        </a:spcAft>
                        <a:buNone/>
                      </a:pPr>
                      <a:r>
                        <a:rPr lang="de-DE" sz="1200">
                          <a:sym typeface="Calibri"/>
                        </a:rPr>
                        <a:t>1</a:t>
                      </a:r>
                      <a:r>
                        <a:rPr lang="de" sz="1200">
                          <a:sym typeface="Calibri"/>
                        </a:rPr>
                        <a:t> / Faulty</a:t>
                      </a:r>
                      <a:endParaRPr sz="1200">
                        <a:latin typeface="Calibri"/>
                        <a:ea typeface="Calibri"/>
                        <a:cs typeface="Calibri"/>
                        <a:sym typeface="Calibri"/>
                      </a:endParaRPr>
                    </a:p>
                  </a:txBody>
                  <a:tcPr marL="60827" marR="60827" marT="60827" marB="60827" anchor="ctr"/>
                </a:tc>
                <a:tc>
                  <a:txBody>
                    <a:bodyPr/>
                    <a:lstStyle/>
                    <a:p>
                      <a:pPr marL="0" lvl="0" indent="0" algn="ctr" rtl="0">
                        <a:spcBef>
                          <a:spcPts val="0"/>
                        </a:spcBef>
                        <a:spcAft>
                          <a:spcPts val="0"/>
                        </a:spcAft>
                        <a:buNone/>
                      </a:pPr>
                      <a:r>
                        <a:rPr lang="en-US" sz="1200" b="1">
                          <a:solidFill>
                            <a:schemeClr val="tx1"/>
                          </a:solidFill>
                          <a:sym typeface="Calibri"/>
                        </a:rPr>
                        <a:t>True Positive (TP)</a:t>
                      </a:r>
                    </a:p>
                    <a:p>
                      <a:pPr marL="0" marR="0" lvl="0" indent="0" algn="ctr" rtl="0">
                        <a:lnSpc>
                          <a:spcPct val="100000"/>
                        </a:lnSpc>
                        <a:spcBef>
                          <a:spcPts val="0"/>
                        </a:spcBef>
                        <a:spcAft>
                          <a:spcPts val="0"/>
                        </a:spcAft>
                        <a:buNone/>
                      </a:pPr>
                      <a:r>
                        <a:rPr lang="en-US" sz="1200">
                          <a:solidFill>
                            <a:schemeClr val="tx1"/>
                          </a:solidFill>
                          <a:sym typeface="Calibri"/>
                        </a:rPr>
                        <a:t>Faulty wafer correctly classified</a:t>
                      </a:r>
                      <a:endParaRPr lang="en-US" sz="1200">
                        <a:solidFill>
                          <a:schemeClr val="tx1"/>
                        </a:solidFill>
                        <a:latin typeface="+mn-lt"/>
                        <a:ea typeface="Calibri"/>
                        <a:cs typeface="Calibri"/>
                        <a:sym typeface="Calibri"/>
                      </a:endParaRPr>
                    </a:p>
                  </a:txBody>
                  <a:tcPr marL="60827" marR="60827" marT="60827" marB="60827" anchor="ctr">
                    <a:solidFill>
                      <a:srgbClr val="A9D18E"/>
                    </a:solidFill>
                  </a:tcPr>
                </a:tc>
                <a:tc>
                  <a:txBody>
                    <a:bodyPr/>
                    <a:lstStyle/>
                    <a:p>
                      <a:pPr marL="0" lvl="0" indent="0" algn="ctr" rtl="0">
                        <a:spcBef>
                          <a:spcPts val="0"/>
                        </a:spcBef>
                        <a:spcAft>
                          <a:spcPts val="0"/>
                        </a:spcAft>
                        <a:buNone/>
                      </a:pPr>
                      <a:r>
                        <a:rPr lang="de" sz="1200" b="1">
                          <a:solidFill>
                            <a:schemeClr val="tx1"/>
                          </a:solidFill>
                          <a:sym typeface="Calibri"/>
                        </a:rPr>
                        <a:t>False Negative (FN)</a:t>
                      </a:r>
                      <a:endParaRPr sz="1200" b="1">
                        <a:solidFill>
                          <a:schemeClr val="tx1"/>
                        </a:solidFill>
                        <a:sym typeface="Calibri"/>
                      </a:endParaRPr>
                    </a:p>
                    <a:p>
                      <a:pPr marL="0" lvl="0" indent="0" algn="ctr" rtl="0">
                        <a:spcBef>
                          <a:spcPts val="0"/>
                        </a:spcBef>
                        <a:spcAft>
                          <a:spcPts val="0"/>
                        </a:spcAft>
                        <a:buNone/>
                      </a:pPr>
                      <a:r>
                        <a:rPr lang="de-DE" sz="1200">
                          <a:solidFill>
                            <a:schemeClr val="tx1"/>
                          </a:solidFill>
                          <a:sym typeface="Calibri"/>
                        </a:rPr>
                        <a:t>Faulty wafer wrongly classified</a:t>
                      </a:r>
                      <a:endParaRPr sz="1200">
                        <a:solidFill>
                          <a:schemeClr val="tx1"/>
                        </a:solidFill>
                        <a:sym typeface="Calibri"/>
                      </a:endParaRPr>
                    </a:p>
                    <a:p>
                      <a:pPr marL="0" lvl="0" indent="0" algn="ctr" rtl="0">
                        <a:spcBef>
                          <a:spcPts val="0"/>
                        </a:spcBef>
                        <a:spcAft>
                          <a:spcPts val="0"/>
                        </a:spcAft>
                        <a:buNone/>
                      </a:pPr>
                      <a:r>
                        <a:rPr lang="de" sz="1200" b="1">
                          <a:solidFill>
                            <a:schemeClr val="tx1"/>
                          </a:solidFill>
                          <a:sym typeface="Calibri"/>
                        </a:rPr>
                        <a:t>Type II Error</a:t>
                      </a:r>
                      <a:endParaRPr sz="1200" b="1">
                        <a:solidFill>
                          <a:schemeClr val="tx1"/>
                        </a:solidFill>
                        <a:latin typeface="Calibri"/>
                        <a:ea typeface="Calibri"/>
                        <a:cs typeface="Calibri"/>
                        <a:sym typeface="Calibri"/>
                      </a:endParaRPr>
                    </a:p>
                  </a:txBody>
                  <a:tcPr marL="60827" marR="60827" marT="60827" marB="60827" anchor="ctr">
                    <a:solidFill>
                      <a:srgbClr val="EF9891"/>
                    </a:solidFill>
                  </a:tcPr>
                </a:tc>
                <a:extLst>
                  <a:ext uri="{0D108BD9-81ED-4DB2-BD59-A6C34878D82A}">
                    <a16:rowId xmlns:a16="http://schemas.microsoft.com/office/drawing/2014/main" val="10001"/>
                  </a:ext>
                </a:extLst>
              </a:tr>
              <a:tr h="1046538">
                <a:tc>
                  <a:txBody>
                    <a:bodyPr/>
                    <a:lstStyle/>
                    <a:p>
                      <a:pPr marL="0" marR="0" lvl="0" indent="0" algn="ctr" rtl="0">
                        <a:lnSpc>
                          <a:spcPct val="100000"/>
                        </a:lnSpc>
                        <a:spcBef>
                          <a:spcPts val="0"/>
                        </a:spcBef>
                        <a:spcAft>
                          <a:spcPts val="0"/>
                        </a:spcAft>
                        <a:buNone/>
                      </a:pPr>
                      <a:r>
                        <a:rPr lang="de" sz="1200" b="1">
                          <a:sym typeface="Calibri"/>
                        </a:rPr>
                        <a:t>Negative Class</a:t>
                      </a:r>
                      <a:endParaRPr sz="1200" b="1">
                        <a:sym typeface="Calibri"/>
                      </a:endParaRPr>
                    </a:p>
                    <a:p>
                      <a:pPr marL="0" marR="0" lvl="0" indent="0" algn="ctr" rtl="0">
                        <a:lnSpc>
                          <a:spcPct val="100000"/>
                        </a:lnSpc>
                        <a:spcBef>
                          <a:spcPts val="0"/>
                        </a:spcBef>
                        <a:spcAft>
                          <a:spcPts val="0"/>
                        </a:spcAft>
                        <a:buNone/>
                      </a:pPr>
                      <a:r>
                        <a:rPr lang="de" sz="1200">
                          <a:sym typeface="Calibri"/>
                        </a:rPr>
                        <a:t>-1 /  </a:t>
                      </a:r>
                      <a:r>
                        <a:rPr lang="vi-VN" sz="1200">
                          <a:sym typeface="Calibri"/>
                        </a:rPr>
                        <a:t>G</a:t>
                      </a:r>
                      <a:r>
                        <a:rPr lang="de" sz="1200">
                          <a:sym typeface="Calibri"/>
                        </a:rPr>
                        <a:t>ood</a:t>
                      </a:r>
                      <a:endParaRPr sz="1200">
                        <a:latin typeface="Calibri"/>
                        <a:ea typeface="Calibri"/>
                        <a:cs typeface="Calibri"/>
                        <a:sym typeface="Calibri"/>
                      </a:endParaRPr>
                    </a:p>
                  </a:txBody>
                  <a:tcPr marL="60827" marR="60827" marT="60827" marB="60827" anchor="ctr"/>
                </a:tc>
                <a:tc>
                  <a:txBody>
                    <a:bodyPr/>
                    <a:lstStyle/>
                    <a:p>
                      <a:pPr marL="0" lvl="0" indent="0" algn="ctr" rtl="0">
                        <a:spcBef>
                          <a:spcPts val="0"/>
                        </a:spcBef>
                        <a:spcAft>
                          <a:spcPts val="0"/>
                        </a:spcAft>
                        <a:buNone/>
                      </a:pPr>
                      <a:r>
                        <a:rPr lang="de" sz="1200" b="1">
                          <a:solidFill>
                            <a:schemeClr val="tx1"/>
                          </a:solidFill>
                          <a:sym typeface="Calibri"/>
                        </a:rPr>
                        <a:t>False Positive (FP)</a:t>
                      </a:r>
                      <a:endParaRPr sz="1200" b="1">
                        <a:solidFill>
                          <a:schemeClr val="tx1"/>
                        </a:solidFill>
                        <a:sym typeface="Calibri"/>
                      </a:endParaRPr>
                    </a:p>
                    <a:p>
                      <a:pPr marL="0" lvl="0" indent="0" algn="ctr" rtl="0">
                        <a:spcBef>
                          <a:spcPts val="0"/>
                        </a:spcBef>
                        <a:spcAft>
                          <a:spcPts val="0"/>
                        </a:spcAft>
                        <a:buNone/>
                      </a:pPr>
                      <a:r>
                        <a:rPr lang="de-DE" sz="1200">
                          <a:solidFill>
                            <a:schemeClr val="tx1"/>
                          </a:solidFill>
                          <a:sym typeface="Calibri"/>
                        </a:rPr>
                        <a:t>Good wafer wrongly classified</a:t>
                      </a:r>
                      <a:endParaRPr sz="1200">
                        <a:solidFill>
                          <a:schemeClr val="tx1"/>
                        </a:solidFill>
                        <a:sym typeface="Calibri"/>
                      </a:endParaRPr>
                    </a:p>
                    <a:p>
                      <a:pPr marL="0" lvl="0" indent="0" algn="ctr" rtl="0">
                        <a:spcBef>
                          <a:spcPts val="0"/>
                        </a:spcBef>
                        <a:spcAft>
                          <a:spcPts val="0"/>
                        </a:spcAft>
                        <a:buNone/>
                      </a:pPr>
                      <a:r>
                        <a:rPr lang="de" sz="1200" b="1">
                          <a:solidFill>
                            <a:schemeClr val="tx1"/>
                          </a:solidFill>
                          <a:sym typeface="Calibri"/>
                        </a:rPr>
                        <a:t>Type I Error</a:t>
                      </a:r>
                      <a:endParaRPr sz="1200">
                        <a:solidFill>
                          <a:schemeClr val="tx1"/>
                        </a:solidFill>
                        <a:latin typeface="Calibri"/>
                        <a:ea typeface="Calibri"/>
                        <a:cs typeface="Calibri"/>
                        <a:sym typeface="Calibri"/>
                      </a:endParaRPr>
                    </a:p>
                  </a:txBody>
                  <a:tcPr marL="60827" marR="60827" marT="60827" marB="60827" anchor="ctr">
                    <a:solidFill>
                      <a:srgbClr val="EF9891"/>
                    </a:solidFill>
                  </a:tcPr>
                </a:tc>
                <a:tc>
                  <a:txBody>
                    <a:bodyPr/>
                    <a:lstStyle/>
                    <a:p>
                      <a:pPr marL="0" lvl="0" indent="0" algn="ctr" rtl="0">
                        <a:spcBef>
                          <a:spcPts val="0"/>
                        </a:spcBef>
                        <a:spcAft>
                          <a:spcPts val="0"/>
                        </a:spcAft>
                        <a:buNone/>
                      </a:pPr>
                      <a:r>
                        <a:rPr lang="en-US" sz="1200" b="1" dirty="0">
                          <a:solidFill>
                            <a:schemeClr val="tx1"/>
                          </a:solidFill>
                          <a:sym typeface="Calibri"/>
                        </a:rPr>
                        <a:t>True Negative (TN)</a:t>
                      </a:r>
                    </a:p>
                    <a:p>
                      <a:pPr marL="0" marR="0" lvl="0" indent="0" algn="ctr" rtl="0">
                        <a:lnSpc>
                          <a:spcPct val="100000"/>
                        </a:lnSpc>
                        <a:spcBef>
                          <a:spcPts val="0"/>
                        </a:spcBef>
                        <a:spcAft>
                          <a:spcPts val="0"/>
                        </a:spcAft>
                        <a:buNone/>
                      </a:pPr>
                      <a:r>
                        <a:rPr lang="en-US" sz="1200" dirty="0">
                          <a:solidFill>
                            <a:schemeClr val="tx1"/>
                          </a:solidFill>
                          <a:sym typeface="Calibri"/>
                        </a:rPr>
                        <a:t>Good wafer correctly classified</a:t>
                      </a:r>
                      <a:endParaRPr lang="en-US" sz="1200" dirty="0">
                        <a:solidFill>
                          <a:schemeClr val="tx1"/>
                        </a:solidFill>
                        <a:latin typeface="+mn-lt"/>
                        <a:ea typeface="Calibri"/>
                        <a:cs typeface="Calibri"/>
                        <a:sym typeface="Calibri"/>
                      </a:endParaRPr>
                    </a:p>
                  </a:txBody>
                  <a:tcPr marL="60827" marR="60827" marT="60827" marB="60827" anchor="ctr">
                    <a:solidFill>
                      <a:srgbClr val="A9D18E"/>
                    </a:solidFill>
                  </a:tcPr>
                </a:tc>
                <a:extLst>
                  <a:ext uri="{0D108BD9-81ED-4DB2-BD59-A6C34878D82A}">
                    <a16:rowId xmlns:a16="http://schemas.microsoft.com/office/drawing/2014/main" val="10002"/>
                  </a:ext>
                </a:extLst>
              </a:tr>
            </a:tbl>
          </a:graphicData>
        </a:graphic>
      </p:graphicFrame>
      <p:sp>
        <p:nvSpPr>
          <p:cNvPr id="47" name="Google Shape;541;p52">
            <a:extLst>
              <a:ext uri="{FF2B5EF4-FFF2-40B4-BE49-F238E27FC236}">
                <a16:creationId xmlns:a16="http://schemas.microsoft.com/office/drawing/2014/main" id="{D1250619-9A5F-E24E-29A1-8B0CBD6D3EF2}"/>
              </a:ext>
            </a:extLst>
          </p:cNvPr>
          <p:cNvSpPr txBox="1"/>
          <p:nvPr/>
        </p:nvSpPr>
        <p:spPr>
          <a:xfrm>
            <a:off x="3676711" y="1510627"/>
            <a:ext cx="1626900" cy="4617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de" sz="1800" b="1">
                <a:latin typeface="Calibri"/>
                <a:ea typeface="Calibri"/>
                <a:cs typeface="Calibri"/>
                <a:sym typeface="Calibri"/>
              </a:rPr>
              <a:t>Predicted Class</a:t>
            </a:r>
            <a:endParaRPr sz="1800" b="1">
              <a:latin typeface="Calibri"/>
              <a:ea typeface="Calibri"/>
              <a:cs typeface="Calibri"/>
              <a:sym typeface="Calibri"/>
            </a:endParaRPr>
          </a:p>
        </p:txBody>
      </p:sp>
      <p:sp>
        <p:nvSpPr>
          <p:cNvPr id="50" name="Google Shape;542;p52">
            <a:extLst>
              <a:ext uri="{FF2B5EF4-FFF2-40B4-BE49-F238E27FC236}">
                <a16:creationId xmlns:a16="http://schemas.microsoft.com/office/drawing/2014/main" id="{3A049244-1E7A-9D6D-2616-157BFB0DB168}"/>
              </a:ext>
            </a:extLst>
          </p:cNvPr>
          <p:cNvSpPr txBox="1"/>
          <p:nvPr/>
        </p:nvSpPr>
        <p:spPr>
          <a:xfrm rot="16200000">
            <a:off x="357995" y="3170634"/>
            <a:ext cx="1314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1800" b="1">
                <a:latin typeface="Calibri"/>
                <a:ea typeface="Calibri"/>
                <a:cs typeface="Calibri"/>
                <a:sym typeface="Calibri"/>
              </a:rPr>
              <a:t>Actual Class</a:t>
            </a:r>
            <a:endParaRPr sz="1800" b="1">
              <a:latin typeface="Calibri"/>
              <a:ea typeface="Calibri"/>
              <a:cs typeface="Calibri"/>
              <a:sym typeface="Calibri"/>
            </a:endParaRPr>
          </a:p>
        </p:txBody>
      </p:sp>
      <p:pic>
        <p:nvPicPr>
          <p:cNvPr id="3" name="Graphic 2" descr="Binary with solid fill">
            <a:extLst>
              <a:ext uri="{FF2B5EF4-FFF2-40B4-BE49-F238E27FC236}">
                <a16:creationId xmlns:a16="http://schemas.microsoft.com/office/drawing/2014/main" id="{7163C3B1-C443-BC3A-12A9-04475E6FD9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729" y="886029"/>
            <a:ext cx="461701" cy="461701"/>
          </a:xfrm>
          <a:prstGeom prst="rect">
            <a:avLst/>
          </a:prstGeom>
        </p:spPr>
      </p:pic>
      <p:sp>
        <p:nvSpPr>
          <p:cNvPr id="11" name="Textplatzhalter 6">
            <a:extLst>
              <a:ext uri="{FF2B5EF4-FFF2-40B4-BE49-F238E27FC236}">
                <a16:creationId xmlns:a16="http://schemas.microsoft.com/office/drawing/2014/main" id="{754E650A-2006-91DC-7DCD-86DCC16A03C9}"/>
              </a:ext>
            </a:extLst>
          </p:cNvPr>
          <p:cNvSpPr txBox="1">
            <a:spLocks/>
          </p:cNvSpPr>
          <p:nvPr/>
        </p:nvSpPr>
        <p:spPr>
          <a:xfrm>
            <a:off x="1160370" y="900240"/>
            <a:ext cx="6175818" cy="720670"/>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32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2800">
                <a:ea typeface="Verdana" panose="020B0604030504040204" pitchFamily="34" charset="0"/>
                <a:cs typeface="Arial" panose="020B0604020202020204" pitchFamily="34" charset="0"/>
              </a:rPr>
              <a:t>Our definition on Confusion matrix </a:t>
            </a:r>
            <a:endParaRPr lang="de-DE" sz="2800">
              <a:ea typeface="Verdana" panose="020B0604030504040204" pitchFamily="34" charset="0"/>
              <a:cs typeface="Arial" panose="020B0604020202020204" pitchFamily="34" charset="0"/>
            </a:endParaRPr>
          </a:p>
        </p:txBody>
      </p:sp>
      <p:sp>
        <p:nvSpPr>
          <p:cNvPr id="12" name="Textplatzhalter 4">
            <a:extLst>
              <a:ext uri="{FF2B5EF4-FFF2-40B4-BE49-F238E27FC236}">
                <a16:creationId xmlns:a16="http://schemas.microsoft.com/office/drawing/2014/main" id="{F148B07D-0333-4139-42CA-6489ADBDA618}"/>
              </a:ext>
            </a:extLst>
          </p:cNvPr>
          <p:cNvSpPr>
            <a:spLocks noGrp="1"/>
          </p:cNvSpPr>
          <p:nvPr>
            <p:ph type="body" sz="quarter" idx="14"/>
          </p:nvPr>
        </p:nvSpPr>
        <p:spPr>
          <a:xfrm>
            <a:off x="6783191" y="2112992"/>
            <a:ext cx="2360809" cy="2770735"/>
          </a:xfrm>
        </p:spPr>
        <p:txBody>
          <a:bodyPr>
            <a:normAutofit/>
          </a:bodyPr>
          <a:lstStyle/>
          <a:p>
            <a:pPr marL="0" lvl="3"/>
            <a:r>
              <a:rPr lang="de-DE" sz="1300" b="1" u="sng" noProof="1">
                <a:latin typeface="HTWBerlin" panose="02000000000000000000" pitchFamily="2" charset="77"/>
              </a:rPr>
              <a:t>Evaluation Metrics</a:t>
            </a:r>
          </a:p>
          <a:p>
            <a:pPr marL="169863" lvl="3" indent="-169863">
              <a:buClr>
                <a:srgbClr val="365209"/>
              </a:buClr>
              <a:buSzPct val="100000"/>
              <a:buFont typeface="Wingdings" panose="05000000000000000000" pitchFamily="2" charset="2"/>
              <a:buChar char="§"/>
            </a:pPr>
            <a:r>
              <a:rPr lang="de-DE" sz="1300" b="1" noProof="1">
                <a:latin typeface="HTWBerlin" panose="02000000000000000000" pitchFamily="2" charset="77"/>
              </a:rPr>
              <a:t>Precision</a:t>
            </a:r>
            <a:r>
              <a:rPr lang="vi-VN" sz="1300" noProof="1">
                <a:latin typeface="HTWBerlin" panose="02000000000000000000" pitchFamily="2" charset="77"/>
              </a:rPr>
              <a:t>:</a:t>
            </a:r>
            <a:r>
              <a:rPr lang="de-DE" sz="1300" noProof="1">
                <a:latin typeface="HTWBerlin" panose="02000000000000000000" pitchFamily="2" charset="77"/>
              </a:rPr>
              <a:t> TP/TP+FP</a:t>
            </a:r>
            <a:endParaRPr lang="vi-VN" sz="1300" noProof="1">
              <a:latin typeface="HTWBerlin" panose="02000000000000000000" pitchFamily="2" charset="77"/>
            </a:endParaRPr>
          </a:p>
          <a:p>
            <a:pPr marL="169863" lvl="3" indent="-169863">
              <a:buClr>
                <a:srgbClr val="365209"/>
              </a:buClr>
              <a:buSzPct val="100000"/>
              <a:buFont typeface="Wingdings" panose="05000000000000000000" pitchFamily="2" charset="2"/>
              <a:buChar char="§"/>
            </a:pPr>
            <a:r>
              <a:rPr lang="de-DE" sz="1300" b="1" noProof="1">
                <a:latin typeface="HTWBerlin" panose="02000000000000000000" pitchFamily="2" charset="77"/>
              </a:rPr>
              <a:t>Recall</a:t>
            </a:r>
            <a:r>
              <a:rPr lang="de-DE" sz="1300" noProof="1">
                <a:latin typeface="HTWBerlin" panose="02000000000000000000" pitchFamily="2" charset="77"/>
              </a:rPr>
              <a:t>: TP/TP+FN</a:t>
            </a:r>
          </a:p>
          <a:p>
            <a:pPr marL="169863" lvl="3" indent="-169863">
              <a:buClr>
                <a:srgbClr val="365209"/>
              </a:buClr>
              <a:buSzPct val="100000"/>
              <a:buFont typeface="Wingdings" panose="05000000000000000000" pitchFamily="2" charset="2"/>
              <a:buChar char="§"/>
            </a:pPr>
            <a:r>
              <a:rPr lang="de-DE" sz="1300" b="1" noProof="1">
                <a:latin typeface="HTWBerlin" panose="02000000000000000000" pitchFamily="2" charset="77"/>
              </a:rPr>
              <a:t>Accuracy</a:t>
            </a:r>
            <a:r>
              <a:rPr lang="de-DE" sz="1300" noProof="1">
                <a:latin typeface="HTWBerlin" panose="02000000000000000000" pitchFamily="2" charset="77"/>
              </a:rPr>
              <a:t>: TP+TN/Total number of Predictions</a:t>
            </a:r>
          </a:p>
          <a:p>
            <a:pPr marL="169863" lvl="3" indent="-169863">
              <a:buClr>
                <a:srgbClr val="365209"/>
              </a:buClr>
              <a:buSzPct val="100000"/>
              <a:buFont typeface="Wingdings" panose="05000000000000000000" pitchFamily="2" charset="2"/>
              <a:buChar char="§"/>
            </a:pPr>
            <a:r>
              <a:rPr lang="de-DE" sz="1300" b="1" noProof="1">
                <a:latin typeface="HTWBerlin" panose="02000000000000000000" pitchFamily="2" charset="77"/>
              </a:rPr>
              <a:t>F1: </a:t>
            </a:r>
            <a:r>
              <a:rPr lang="de-DE" sz="1300" dirty="0">
                <a:solidFill>
                  <a:schemeClr val="tx1"/>
                </a:solidFill>
              </a:rPr>
              <a:t>2*(Precision*Recall)/</a:t>
            </a:r>
            <a:r>
              <a:rPr lang="vi-VN" sz="1300" dirty="0">
                <a:solidFill>
                  <a:schemeClr val="tx1"/>
                </a:solidFill>
              </a:rPr>
              <a:t> </a:t>
            </a:r>
            <a:r>
              <a:rPr lang="de-DE" sz="1300" dirty="0">
                <a:solidFill>
                  <a:schemeClr val="tx1"/>
                </a:solidFill>
              </a:rPr>
              <a:t>(Precision+Recall)</a:t>
            </a:r>
          </a:p>
          <a:p>
            <a:pPr marL="169863" lvl="3" indent="-169863">
              <a:buClr>
                <a:srgbClr val="365209"/>
              </a:buClr>
              <a:buSzPct val="100000"/>
              <a:buFont typeface="Wingdings" panose="05000000000000000000" pitchFamily="2" charset="2"/>
              <a:buChar char="§"/>
            </a:pPr>
            <a:r>
              <a:rPr lang="de-DE" sz="1300" b="1" noProof="1">
                <a:latin typeface="HTWBerlin" panose="02000000000000000000" pitchFamily="2" charset="77"/>
              </a:rPr>
              <a:t>F2: </a:t>
            </a:r>
            <a:r>
              <a:rPr lang="el-GR" dirty="0"/>
              <a:t>(1 +</a:t>
            </a:r>
            <a:r>
              <a:rPr lang="vi-VN" dirty="0"/>
              <a:t> </a:t>
            </a:r>
            <a:r>
              <a:rPr lang="el-GR" dirty="0"/>
              <a:t>β²)</a:t>
            </a:r>
            <a:r>
              <a:rPr lang="vi-VN" dirty="0"/>
              <a:t> </a:t>
            </a:r>
            <a:r>
              <a:rPr lang="de-DE" sz="1300" noProof="1">
                <a:latin typeface="HTWBerlin" panose="02000000000000000000" pitchFamily="2" charset="77"/>
              </a:rPr>
              <a:t>*</a:t>
            </a:r>
            <a:r>
              <a:rPr lang="vi-VN" sz="1300" noProof="1">
                <a:latin typeface="HTWBerlin" panose="02000000000000000000" pitchFamily="2" charset="77"/>
              </a:rPr>
              <a:t> </a:t>
            </a:r>
            <a:r>
              <a:rPr lang="de-DE" sz="1300" noProof="1">
                <a:latin typeface="HTWBerlin" panose="02000000000000000000" pitchFamily="2" charset="77"/>
              </a:rPr>
              <a:t>(Precision</a:t>
            </a:r>
            <a:r>
              <a:rPr lang="vi-VN" sz="1300" noProof="1">
                <a:latin typeface="HTWBerlin" panose="02000000000000000000" pitchFamily="2" charset="77"/>
              </a:rPr>
              <a:t> </a:t>
            </a:r>
            <a:r>
              <a:rPr lang="de-DE" sz="1300" noProof="1">
                <a:latin typeface="HTWBerlin" panose="02000000000000000000" pitchFamily="2" charset="77"/>
              </a:rPr>
              <a:t>*</a:t>
            </a:r>
            <a:r>
              <a:rPr lang="vi-VN" sz="1300" noProof="1">
                <a:latin typeface="HTWBerlin" panose="02000000000000000000" pitchFamily="2" charset="77"/>
              </a:rPr>
              <a:t> </a:t>
            </a:r>
            <a:r>
              <a:rPr lang="de-DE" sz="1300" noProof="1">
                <a:latin typeface="HTWBerlin" panose="02000000000000000000" pitchFamily="2" charset="77"/>
              </a:rPr>
              <a:t>Recall)</a:t>
            </a:r>
            <a:r>
              <a:rPr lang="vi-VN" sz="1300" noProof="1">
                <a:latin typeface="HTWBerlin" panose="02000000000000000000" pitchFamily="2" charset="77"/>
              </a:rPr>
              <a:t> </a:t>
            </a:r>
            <a:r>
              <a:rPr lang="de-DE" sz="1300" noProof="1">
                <a:latin typeface="HTWBerlin" panose="02000000000000000000" pitchFamily="2" charset="77"/>
              </a:rPr>
              <a:t>/</a:t>
            </a:r>
            <a:r>
              <a:rPr lang="vi-VN" sz="1300" noProof="1">
                <a:latin typeface="HTWBerlin" panose="02000000000000000000" pitchFamily="2" charset="77"/>
              </a:rPr>
              <a:t> </a:t>
            </a:r>
            <a:r>
              <a:rPr lang="de-DE" sz="1300" noProof="1">
                <a:latin typeface="HTWBerlin" panose="02000000000000000000" pitchFamily="2" charset="77"/>
              </a:rPr>
              <a:t>(</a:t>
            </a:r>
            <a:r>
              <a:rPr lang="el-GR" sz="1200" dirty="0"/>
              <a:t>β² </a:t>
            </a:r>
            <a:r>
              <a:rPr lang="de-DE" sz="1300" noProof="1">
                <a:latin typeface="HTWBerlin" panose="02000000000000000000" pitchFamily="2" charset="77"/>
              </a:rPr>
              <a:t>*</a:t>
            </a:r>
            <a:r>
              <a:rPr lang="vi-VN" sz="1300" noProof="1">
                <a:latin typeface="HTWBerlin" panose="02000000000000000000" pitchFamily="2" charset="77"/>
              </a:rPr>
              <a:t> </a:t>
            </a:r>
            <a:r>
              <a:rPr lang="de-DE" sz="1300" noProof="1">
                <a:latin typeface="HTWBerlin" panose="02000000000000000000" pitchFamily="2" charset="77"/>
              </a:rPr>
              <a:t>precision</a:t>
            </a:r>
            <a:r>
              <a:rPr lang="vi-VN" sz="1300" noProof="1">
                <a:latin typeface="HTWBerlin" panose="02000000000000000000" pitchFamily="2" charset="77"/>
              </a:rPr>
              <a:t> </a:t>
            </a:r>
            <a:r>
              <a:rPr lang="de-DE" sz="1300" noProof="1">
                <a:latin typeface="HTWBerlin" panose="02000000000000000000" pitchFamily="2" charset="77"/>
              </a:rPr>
              <a:t>+</a:t>
            </a:r>
            <a:r>
              <a:rPr lang="vi-VN" sz="1300" noProof="1">
                <a:latin typeface="HTWBerlin" panose="02000000000000000000" pitchFamily="2" charset="77"/>
              </a:rPr>
              <a:t>Recall)</a:t>
            </a:r>
            <a:endParaRPr lang="de-DE" sz="1300" noProof="1">
              <a:latin typeface="HTWBerlin" panose="02000000000000000000" pitchFamily="2" charset="77"/>
            </a:endParaRPr>
          </a:p>
        </p:txBody>
      </p:sp>
      <p:sp>
        <p:nvSpPr>
          <p:cNvPr id="2" name="Datumsplatzhalter 1">
            <a:extLst>
              <a:ext uri="{FF2B5EF4-FFF2-40B4-BE49-F238E27FC236}">
                <a16:creationId xmlns:a16="http://schemas.microsoft.com/office/drawing/2014/main" id="{0DD31A12-6D07-46E1-9064-62DFFFC672F8}"/>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4" name="Fußzeilenplatzhalter 2">
            <a:extLst>
              <a:ext uri="{FF2B5EF4-FFF2-40B4-BE49-F238E27FC236}">
                <a16:creationId xmlns:a16="http://schemas.microsoft.com/office/drawing/2014/main" id="{18346D2B-21C2-2D9F-5551-E82A447A9571}"/>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5" name="Foliennummernplatzhalter 3">
            <a:extLst>
              <a:ext uri="{FF2B5EF4-FFF2-40B4-BE49-F238E27FC236}">
                <a16:creationId xmlns:a16="http://schemas.microsoft.com/office/drawing/2014/main" id="{131EDB82-525C-3079-423D-632B66DC42C4}"/>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5</a:t>
            </a:fld>
            <a:endParaRPr lang="de-DE" sz="1000"/>
          </a:p>
        </p:txBody>
      </p:sp>
    </p:spTree>
    <p:extLst>
      <p:ext uri="{BB962C8B-B14F-4D97-AF65-F5344CB8AC3E}">
        <p14:creationId xmlns:p14="http://schemas.microsoft.com/office/powerpoint/2010/main" val="360508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 calcmode="lin" valueType="num">
                                      <p:cBhvr additive="base">
                                        <p:cTn id="2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6">
            <a:extLst>
              <a:ext uri="{FF2B5EF4-FFF2-40B4-BE49-F238E27FC236}">
                <a16:creationId xmlns:a16="http://schemas.microsoft.com/office/drawing/2014/main" id="{754E650A-2006-91DC-7DCD-86DCC16A03C9}"/>
              </a:ext>
            </a:extLst>
          </p:cNvPr>
          <p:cNvSpPr txBox="1">
            <a:spLocks/>
          </p:cNvSpPr>
          <p:nvPr/>
        </p:nvSpPr>
        <p:spPr>
          <a:xfrm>
            <a:off x="1249430" y="876555"/>
            <a:ext cx="6175818" cy="720670"/>
          </a:xfrm>
          <a:prstGeom prst="rect">
            <a:avLst/>
          </a:prstGeom>
        </p:spPr>
        <p:txBody>
          <a:bodyPr vert="horz" lIns="91440" tIns="45720" rIns="91440" bIns="45720" rtlCol="0">
            <a:normAutofit/>
          </a:bodyPr>
          <a:lstStyle>
            <a:lvl1pPr marL="0" indent="0" algn="l" defTabSz="685800" rtl="0" eaLnBrk="1" latinLnBrk="0" hangingPunct="1">
              <a:lnSpc>
                <a:spcPct val="95000"/>
              </a:lnSpc>
              <a:spcBef>
                <a:spcPts val="750"/>
              </a:spcBef>
              <a:buFontTx/>
              <a:buNone/>
              <a:defRPr sz="3200" b="1" i="0" kern="1200" baseline="0">
                <a:solidFill>
                  <a:schemeClr val="tx1"/>
                </a:solidFill>
                <a:latin typeface="HTWBerlin" panose="02000000000000000000" pitchFamily="2"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sz="2800">
                <a:ea typeface="Verdana" panose="020B0604030504040204" pitchFamily="34" charset="0"/>
                <a:cs typeface="Arial" panose="020B0604020202020204" pitchFamily="34" charset="0"/>
              </a:rPr>
              <a:t>Our assumptions on Cost-based Analysis</a:t>
            </a:r>
            <a:endParaRPr lang="de-DE" sz="2800">
              <a:ea typeface="Verdana" panose="020B0604030504040204" pitchFamily="34" charset="0"/>
              <a:cs typeface="Arial" panose="020B0604020202020204" pitchFamily="34" charset="0"/>
            </a:endParaRPr>
          </a:p>
        </p:txBody>
      </p:sp>
      <p:pic>
        <p:nvPicPr>
          <p:cNvPr id="6" name="Graphic 5" descr="Coins outline">
            <a:extLst>
              <a:ext uri="{FF2B5EF4-FFF2-40B4-BE49-F238E27FC236}">
                <a16:creationId xmlns:a16="http://schemas.microsoft.com/office/drawing/2014/main" id="{51780E25-E242-1191-4C80-D47AC71B52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073" y="831786"/>
            <a:ext cx="536357" cy="536357"/>
          </a:xfrm>
          <a:prstGeom prst="rect">
            <a:avLst/>
          </a:prstGeom>
        </p:spPr>
      </p:pic>
      <p:graphicFrame>
        <p:nvGraphicFramePr>
          <p:cNvPr id="4" name="Table 3">
            <a:extLst>
              <a:ext uri="{FF2B5EF4-FFF2-40B4-BE49-F238E27FC236}">
                <a16:creationId xmlns:a16="http://schemas.microsoft.com/office/drawing/2014/main" id="{2BAC0C67-7002-C075-9AEC-F993948449F5}"/>
              </a:ext>
            </a:extLst>
          </p:cNvPr>
          <p:cNvGraphicFramePr>
            <a:graphicFrameLocks noGrp="1"/>
          </p:cNvGraphicFramePr>
          <p:nvPr>
            <p:extLst>
              <p:ext uri="{D42A27DB-BD31-4B8C-83A1-F6EECF244321}">
                <p14:modId xmlns:p14="http://schemas.microsoft.com/office/powerpoint/2010/main" val="83239080"/>
              </p:ext>
            </p:extLst>
          </p:nvPr>
        </p:nvGraphicFramePr>
        <p:xfrm>
          <a:off x="713073" y="1475442"/>
          <a:ext cx="7011560" cy="3184522"/>
        </p:xfrm>
        <a:graphic>
          <a:graphicData uri="http://schemas.openxmlformats.org/drawingml/2006/table">
            <a:tbl>
              <a:tblPr firstRow="1" bandRow="1">
                <a:tableStyleId>{5C22544A-7EE6-4342-B048-85BDC9FD1C3A}</a:tableStyleId>
              </a:tblPr>
              <a:tblGrid>
                <a:gridCol w="2364497">
                  <a:extLst>
                    <a:ext uri="{9D8B030D-6E8A-4147-A177-3AD203B41FA5}">
                      <a16:colId xmlns:a16="http://schemas.microsoft.com/office/drawing/2014/main" val="265360482"/>
                    </a:ext>
                  </a:extLst>
                </a:gridCol>
                <a:gridCol w="1680949">
                  <a:extLst>
                    <a:ext uri="{9D8B030D-6E8A-4147-A177-3AD203B41FA5}">
                      <a16:colId xmlns:a16="http://schemas.microsoft.com/office/drawing/2014/main" val="3916516333"/>
                    </a:ext>
                  </a:extLst>
                </a:gridCol>
                <a:gridCol w="1471684">
                  <a:extLst>
                    <a:ext uri="{9D8B030D-6E8A-4147-A177-3AD203B41FA5}">
                      <a16:colId xmlns:a16="http://schemas.microsoft.com/office/drawing/2014/main" val="2924081863"/>
                    </a:ext>
                  </a:extLst>
                </a:gridCol>
                <a:gridCol w="1494430">
                  <a:extLst>
                    <a:ext uri="{9D8B030D-6E8A-4147-A177-3AD203B41FA5}">
                      <a16:colId xmlns:a16="http://schemas.microsoft.com/office/drawing/2014/main" val="1629039886"/>
                    </a:ext>
                  </a:extLst>
                </a:gridCol>
              </a:tblGrid>
              <a:tr h="349604">
                <a:tc>
                  <a:txBody>
                    <a:bodyPr/>
                    <a:lstStyle/>
                    <a:p>
                      <a:pPr algn="ctr"/>
                      <a:r>
                        <a:rPr lang="vi-VN" sz="1200">
                          <a:solidFill>
                            <a:schemeClr val="tx1"/>
                          </a:solidFill>
                        </a:rPr>
                        <a:t>Prediction Type</a:t>
                      </a:r>
                      <a:endParaRPr lang="en-US" sz="1200">
                        <a:solidFill>
                          <a:schemeClr val="tx1"/>
                        </a:solidFill>
                        <a:latin typeface="HTWBerlin" panose="0200000000000000000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vi-VN" sz="1200">
                          <a:solidFill>
                            <a:schemeClr val="tx1"/>
                          </a:solidFill>
                        </a:rPr>
                        <a:t>Type of cost</a:t>
                      </a:r>
                      <a:endParaRPr lang="en-US" sz="1200">
                        <a:solidFill>
                          <a:schemeClr val="tx1"/>
                        </a:solidFill>
                        <a:latin typeface="HTWBerlin" panose="0200000000000000000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vi-VN" sz="1200">
                          <a:solidFill>
                            <a:schemeClr val="tx1"/>
                          </a:solidFill>
                        </a:rPr>
                        <a:t>Unit cost (€)</a:t>
                      </a:r>
                      <a:endParaRPr lang="en-US" sz="1200">
                        <a:solidFill>
                          <a:schemeClr val="tx1"/>
                        </a:solidFill>
                        <a:latin typeface="HTWBerlin" panose="0200000000000000000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vi-VN" sz="1200">
                          <a:solidFill>
                            <a:schemeClr val="tx1"/>
                          </a:solidFill>
                        </a:rPr>
                        <a:t>Total cost (€)</a:t>
                      </a:r>
                      <a:endParaRPr lang="en-US" sz="1200">
                        <a:solidFill>
                          <a:schemeClr val="tx1"/>
                        </a:solidFill>
                        <a:latin typeface="HTWBerlin" panose="0200000000000000000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99535995"/>
                  </a:ext>
                </a:extLst>
              </a:tr>
              <a:tr h="339674">
                <a:tc rowSpan="2">
                  <a:txBody>
                    <a:bodyPr/>
                    <a:lstStyle/>
                    <a:p>
                      <a:pPr marL="0" algn="ctr" defTabSz="685800" rtl="0" eaLnBrk="1" latinLnBrk="0" hangingPunct="1"/>
                      <a:r>
                        <a:rPr lang="de-DE" sz="1200" b="1" kern="1200">
                          <a:solidFill>
                            <a:schemeClr val="tx1"/>
                          </a:solidFill>
                          <a:latin typeface="HTWBerlin" panose="02000000000000000000"/>
                          <a:ea typeface="+mn-ea"/>
                          <a:cs typeface="+mn-cs"/>
                        </a:rPr>
                        <a:t>TP </a:t>
                      </a:r>
                      <a:endParaRPr lang="vi-VN" sz="1200" b="1" kern="1200">
                        <a:solidFill>
                          <a:schemeClr val="tx1"/>
                        </a:solidFill>
                        <a:latin typeface="HTWBerlin" panose="02000000000000000000"/>
                        <a:ea typeface="+mn-ea"/>
                        <a:cs typeface="+mn-cs"/>
                      </a:endParaRPr>
                    </a:p>
                    <a:p>
                      <a:pPr marL="0" algn="ctr" defTabSz="685800" rtl="0" eaLnBrk="1" latinLnBrk="0" hangingPunct="1"/>
                      <a:r>
                        <a:rPr lang="de-DE" sz="1200" b="0" kern="1200">
                          <a:solidFill>
                            <a:schemeClr val="tx1"/>
                          </a:solidFill>
                          <a:latin typeface="HTWBerlin" panose="02000000000000000000"/>
                          <a:ea typeface="+mn-ea"/>
                          <a:cs typeface="+mn-cs"/>
                        </a:rPr>
                        <a:t>(Faulty wafer correctly classified)</a:t>
                      </a:r>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Production</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100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b"/>
                      <a:r>
                        <a:rPr lang="vi-VN" sz="1200" b="0" i="0" u="none" strike="noStrike">
                          <a:solidFill>
                            <a:srgbClr val="000000"/>
                          </a:solidFill>
                          <a:effectLst/>
                          <a:latin typeface="HTWBerlin" panose="02000000000000000000"/>
                        </a:rPr>
                        <a:t>130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6830695"/>
                  </a:ext>
                </a:extLst>
              </a:tr>
              <a:tr h="339674">
                <a:tc vMerge="1">
                  <a:txBody>
                    <a:bodyPr/>
                    <a:lstStyle/>
                    <a:p>
                      <a:pPr marL="0" algn="ctr" defTabSz="685800" rtl="0" eaLnBrk="1" latinLnBrk="0" hangingPunct="1"/>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Disposal</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30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b"/>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8694638"/>
                  </a:ext>
                </a:extLst>
              </a:tr>
              <a:tr h="339674">
                <a:tc rowSpan="3">
                  <a:txBody>
                    <a:bodyPr/>
                    <a:lstStyle/>
                    <a:p>
                      <a:pPr marL="0" algn="ctr" defTabSz="685800" rtl="0" eaLnBrk="1" latinLnBrk="0" hangingPunct="1"/>
                      <a:r>
                        <a:rPr lang="de-DE" sz="1200" b="1" kern="1200" dirty="0">
                          <a:solidFill>
                            <a:schemeClr val="tx1"/>
                          </a:solidFill>
                          <a:latin typeface="HTWBerlin" panose="02000000000000000000"/>
                          <a:ea typeface="+mn-ea"/>
                          <a:cs typeface="+mn-cs"/>
                        </a:rPr>
                        <a:t>FN </a:t>
                      </a:r>
                      <a:endParaRPr lang="vi-VN" sz="1200" b="1" kern="1200" dirty="0">
                        <a:solidFill>
                          <a:schemeClr val="tx1"/>
                        </a:solidFill>
                        <a:latin typeface="HTWBerlin" panose="02000000000000000000"/>
                        <a:ea typeface="+mn-ea"/>
                        <a:cs typeface="+mn-cs"/>
                      </a:endParaRPr>
                    </a:p>
                    <a:p>
                      <a:pPr marL="0" algn="ctr" defTabSz="685800" rtl="0" eaLnBrk="1" latinLnBrk="0" hangingPunct="1"/>
                      <a:r>
                        <a:rPr lang="de-DE" sz="1200" b="0" kern="1200" dirty="0">
                          <a:solidFill>
                            <a:schemeClr val="tx1"/>
                          </a:solidFill>
                          <a:latin typeface="HTWBerlin" panose="02000000000000000000"/>
                          <a:ea typeface="+mn-ea"/>
                          <a:cs typeface="+mn-cs"/>
                        </a:rPr>
                        <a:t>(Faulty wafer wrongly classified)</a:t>
                      </a:r>
                      <a:endParaRPr lang="en-US" sz="1200" b="0" kern="1200" dirty="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Production</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100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fontAlgn="b"/>
                      <a:r>
                        <a:rPr lang="vi-VN" sz="1200" b="0" i="0" u="none" strike="noStrike">
                          <a:solidFill>
                            <a:srgbClr val="000000"/>
                          </a:solidFill>
                          <a:effectLst/>
                          <a:latin typeface="HTWBerlin" panose="02000000000000000000"/>
                        </a:rPr>
                        <a:t>710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0003120"/>
                  </a:ext>
                </a:extLst>
              </a:tr>
              <a:tr h="339674">
                <a:tc vMerge="1">
                  <a:txBody>
                    <a:bodyPr/>
                    <a:lstStyle/>
                    <a:p>
                      <a:pPr marL="0" algn="ctr" defTabSz="685800" rtl="0" eaLnBrk="1" latinLnBrk="0" hangingPunct="1"/>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200"/>
                        <a:t>Substitution and delivery</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110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b"/>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4594653"/>
                  </a:ext>
                </a:extLst>
              </a:tr>
              <a:tr h="339674">
                <a:tc vMerge="1">
                  <a:txBody>
                    <a:bodyPr/>
                    <a:lstStyle/>
                    <a:p>
                      <a:pPr marL="0" algn="ctr" defTabSz="685800" rtl="0" eaLnBrk="1" latinLnBrk="0" hangingPunct="1"/>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de-DE" sz="1200"/>
                        <a:t>Damage</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500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b"/>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695159"/>
                  </a:ext>
                </a:extLst>
              </a:tr>
              <a:tr h="45539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b="1" kern="1200">
                          <a:solidFill>
                            <a:schemeClr val="tx1"/>
                          </a:solidFill>
                          <a:latin typeface="HTWBerlin" panose="02000000000000000000"/>
                          <a:ea typeface="+mn-ea"/>
                          <a:cs typeface="+mn-cs"/>
                        </a:rPr>
                        <a:t>TN </a:t>
                      </a:r>
                      <a:endParaRPr lang="vi-VN" sz="1200" b="1" kern="1200">
                        <a:solidFill>
                          <a:schemeClr val="tx1"/>
                        </a:solidFill>
                        <a:latin typeface="HTWBerlin" panose="0200000000000000000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b="0" kern="1200">
                          <a:solidFill>
                            <a:schemeClr val="tx1"/>
                          </a:solidFill>
                          <a:latin typeface="HTWBerlin" panose="02000000000000000000"/>
                          <a:ea typeface="+mn-ea"/>
                          <a:cs typeface="+mn-cs"/>
                        </a:rPr>
                        <a:t>(Good wafer correctly classified)</a:t>
                      </a:r>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Production</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100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100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2610130"/>
                  </a:ext>
                </a:extLst>
              </a:tr>
              <a:tr h="339674">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b="1" kern="1200">
                          <a:solidFill>
                            <a:schemeClr val="tx1"/>
                          </a:solidFill>
                          <a:latin typeface="HTWBerlin" panose="02000000000000000000"/>
                          <a:ea typeface="+mn-ea"/>
                          <a:cs typeface="+mn-cs"/>
                        </a:rPr>
                        <a:t>FP </a:t>
                      </a:r>
                      <a:endParaRPr lang="vi-VN" sz="1200" b="1" kern="1200">
                        <a:solidFill>
                          <a:schemeClr val="tx1"/>
                        </a:solidFill>
                        <a:latin typeface="HTWBerlin" panose="02000000000000000000"/>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lang="de-DE" sz="1200" b="0" kern="1200">
                          <a:solidFill>
                            <a:schemeClr val="tx1"/>
                          </a:solidFill>
                          <a:latin typeface="HTWBerlin" panose="02000000000000000000"/>
                          <a:ea typeface="+mn-ea"/>
                          <a:cs typeface="+mn-cs"/>
                        </a:rPr>
                        <a:t>(Good wafer wrongly classified)</a:t>
                      </a:r>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Production</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100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b"/>
                      <a:r>
                        <a:rPr lang="vi-VN" sz="1200" b="0" i="0" u="none" strike="noStrike">
                          <a:solidFill>
                            <a:srgbClr val="000000"/>
                          </a:solidFill>
                          <a:effectLst/>
                          <a:latin typeface="HTWBerlin" panose="02000000000000000000"/>
                        </a:rPr>
                        <a:t>130</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0313294"/>
                  </a:ext>
                </a:extLst>
              </a:tr>
              <a:tr h="33967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200" b="0" kern="1200">
                        <a:solidFill>
                          <a:schemeClr val="tx1"/>
                        </a:solidFill>
                        <a:latin typeface="HTWBerlin" panose="0200000000000000000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a:solidFill>
                            <a:srgbClr val="000000"/>
                          </a:solidFill>
                          <a:effectLst/>
                          <a:latin typeface="HTWBerlin" panose="02000000000000000000"/>
                        </a:rPr>
                        <a:t>Disposal</a:t>
                      </a:r>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vi-VN" sz="1200" b="0" i="0" u="none" strike="noStrike" dirty="0">
                          <a:solidFill>
                            <a:srgbClr val="000000"/>
                          </a:solidFill>
                          <a:effectLst/>
                          <a:latin typeface="HTWBerlin" panose="02000000000000000000"/>
                        </a:rPr>
                        <a:t>30</a:t>
                      </a:r>
                      <a:endParaRPr lang="en-US" sz="1200" b="0" i="0" u="none" strike="noStrike" dirty="0">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b"/>
                      <a:endParaRPr lang="en-US" sz="1200" b="0" i="0" u="none" strike="noStrike">
                        <a:solidFill>
                          <a:srgbClr val="000000"/>
                        </a:solidFill>
                        <a:effectLst/>
                        <a:latin typeface="HTWBerlin" panose="0200000000000000000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7789977"/>
                  </a:ext>
                </a:extLst>
              </a:tr>
            </a:tbl>
          </a:graphicData>
        </a:graphic>
      </p:graphicFrame>
      <p:sp>
        <p:nvSpPr>
          <p:cNvPr id="7" name="Oval 6">
            <a:extLst>
              <a:ext uri="{FF2B5EF4-FFF2-40B4-BE49-F238E27FC236}">
                <a16:creationId xmlns:a16="http://schemas.microsoft.com/office/drawing/2014/main" id="{0EFFC1FA-8A5E-F569-CC0B-A83853492372}"/>
              </a:ext>
            </a:extLst>
          </p:cNvPr>
          <p:cNvSpPr/>
          <p:nvPr/>
        </p:nvSpPr>
        <p:spPr>
          <a:xfrm>
            <a:off x="6642524" y="2683339"/>
            <a:ext cx="673192" cy="67319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E16EDDC-9537-B93F-7CAF-FFEBFB6BD553}"/>
              </a:ext>
            </a:extLst>
          </p:cNvPr>
          <p:cNvCxnSpPr>
            <a:cxnSpLocks/>
          </p:cNvCxnSpPr>
          <p:nvPr/>
        </p:nvCxnSpPr>
        <p:spPr>
          <a:xfrm>
            <a:off x="7329364" y="3019935"/>
            <a:ext cx="61363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37E1F4E-B306-D180-007C-C147DC5D57E4}"/>
              </a:ext>
            </a:extLst>
          </p:cNvPr>
          <p:cNvSpPr txBox="1"/>
          <p:nvPr/>
        </p:nvSpPr>
        <p:spPr>
          <a:xfrm>
            <a:off x="7874757" y="2624908"/>
            <a:ext cx="1166626" cy="830997"/>
          </a:xfrm>
          <a:prstGeom prst="rect">
            <a:avLst/>
          </a:prstGeom>
          <a:noFill/>
        </p:spPr>
        <p:txBody>
          <a:bodyPr wrap="square">
            <a:spAutoFit/>
          </a:bodyPr>
          <a:lstStyle/>
          <a:p>
            <a:pPr algn="ctr"/>
            <a:r>
              <a:rPr lang="de-DE" sz="1200" dirty="0">
                <a:solidFill>
                  <a:srgbClr val="FF0000"/>
                </a:solidFill>
              </a:rPr>
              <a:t>Prioritize minimizing FN when selecting our best model</a:t>
            </a:r>
            <a:endParaRPr lang="en-US" sz="1200" dirty="0">
              <a:solidFill>
                <a:srgbClr val="FF0000"/>
              </a:solidFill>
            </a:endParaRPr>
          </a:p>
        </p:txBody>
      </p:sp>
      <p:sp>
        <p:nvSpPr>
          <p:cNvPr id="18" name="Datumsplatzhalter 1">
            <a:extLst>
              <a:ext uri="{FF2B5EF4-FFF2-40B4-BE49-F238E27FC236}">
                <a16:creationId xmlns:a16="http://schemas.microsoft.com/office/drawing/2014/main" id="{3B6333DE-82A1-FAA7-FC13-481B8DBDB7AE}"/>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19" name="Fußzeilenplatzhalter 2">
            <a:extLst>
              <a:ext uri="{FF2B5EF4-FFF2-40B4-BE49-F238E27FC236}">
                <a16:creationId xmlns:a16="http://schemas.microsoft.com/office/drawing/2014/main" id="{1BD64955-C5C5-53F4-2F33-987059D863DE}"/>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20" name="Foliennummernplatzhalter 3">
            <a:extLst>
              <a:ext uri="{FF2B5EF4-FFF2-40B4-BE49-F238E27FC236}">
                <a16:creationId xmlns:a16="http://schemas.microsoft.com/office/drawing/2014/main" id="{5F42EFA5-9D77-413C-D5FE-2E44A275A563}"/>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6</a:t>
            </a:fld>
            <a:endParaRPr lang="de-DE" sz="1000"/>
          </a:p>
        </p:txBody>
      </p:sp>
    </p:spTree>
    <p:extLst>
      <p:ext uri="{BB962C8B-B14F-4D97-AF65-F5344CB8AC3E}">
        <p14:creationId xmlns:p14="http://schemas.microsoft.com/office/powerpoint/2010/main" val="455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platzhalter 6">
            <a:extLst>
              <a:ext uri="{FF2B5EF4-FFF2-40B4-BE49-F238E27FC236}">
                <a16:creationId xmlns:a16="http://schemas.microsoft.com/office/drawing/2014/main" id="{E8B60CBB-9961-B217-A0E5-26EC67906D5F}"/>
              </a:ext>
            </a:extLst>
          </p:cNvPr>
          <p:cNvSpPr txBox="1">
            <a:spLocks/>
          </p:cNvSpPr>
          <p:nvPr/>
        </p:nvSpPr>
        <p:spPr>
          <a:xfrm>
            <a:off x="1174018" y="742578"/>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de-DE" sz="2800"/>
              <a:t>Overview of results</a:t>
            </a:r>
          </a:p>
        </p:txBody>
      </p:sp>
      <p:pic>
        <p:nvPicPr>
          <p:cNvPr id="3" name="Graphic 2" descr="Bar chart outline">
            <a:extLst>
              <a:ext uri="{FF2B5EF4-FFF2-40B4-BE49-F238E27FC236}">
                <a16:creationId xmlns:a16="http://schemas.microsoft.com/office/drawing/2014/main" id="{22F2C06A-7F22-A833-3A82-F5C4BDD622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1809" y="740038"/>
            <a:ext cx="427621" cy="427621"/>
          </a:xfrm>
          <a:prstGeom prst="rect">
            <a:avLst/>
          </a:prstGeom>
        </p:spPr>
      </p:pic>
      <p:sp>
        <p:nvSpPr>
          <p:cNvPr id="8" name="Speech Bubble: Rectangle with Corners Rounded 7">
            <a:extLst>
              <a:ext uri="{FF2B5EF4-FFF2-40B4-BE49-F238E27FC236}">
                <a16:creationId xmlns:a16="http://schemas.microsoft.com/office/drawing/2014/main" id="{BD9F244A-1591-FB89-355A-5C131D42E0EF}"/>
              </a:ext>
            </a:extLst>
          </p:cNvPr>
          <p:cNvSpPr/>
          <p:nvPr/>
        </p:nvSpPr>
        <p:spPr>
          <a:xfrm>
            <a:off x="4516652" y="550550"/>
            <a:ext cx="2833184" cy="573350"/>
          </a:xfrm>
          <a:prstGeom prst="wedgeRoundRectCallou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buClr>
                <a:schemeClr val="accent6">
                  <a:lumMod val="50000"/>
                </a:schemeClr>
              </a:buClr>
              <a:buSzPct val="90000"/>
              <a:buFont typeface="Wingdings" panose="05000000000000000000" pitchFamily="2" charset="2"/>
              <a:buChar char="§"/>
            </a:pPr>
            <a:r>
              <a:rPr lang="vi-VN" sz="1050">
                <a:solidFill>
                  <a:schemeClr val="tx1"/>
                </a:solidFill>
                <a:latin typeface="HTWBerlin" panose="02000000000000000000"/>
              </a:rPr>
              <a:t>A</a:t>
            </a:r>
            <a:r>
              <a:rPr lang="de-DE" sz="1050">
                <a:solidFill>
                  <a:schemeClr val="tx1"/>
                </a:solidFill>
                <a:latin typeface="HTWBerlin" panose="02000000000000000000"/>
              </a:rPr>
              <a:t>pply </a:t>
            </a:r>
            <a:r>
              <a:rPr lang="de-DE" sz="1050" b="1">
                <a:solidFill>
                  <a:srgbClr val="76B900"/>
                </a:solidFill>
                <a:latin typeface="HTWBerlin" panose="02000000000000000000"/>
              </a:rPr>
              <a:t>AUC</a:t>
            </a:r>
            <a:r>
              <a:rPr lang="de-DE" sz="1050" b="1">
                <a:solidFill>
                  <a:schemeClr val="tx1"/>
                </a:solidFill>
                <a:latin typeface="HTWBerlin" panose="02000000000000000000"/>
              </a:rPr>
              <a:t>, </a:t>
            </a:r>
            <a:r>
              <a:rPr lang="de-DE" sz="1050" b="1">
                <a:solidFill>
                  <a:srgbClr val="76B900"/>
                </a:solidFill>
                <a:latin typeface="HTWBerlin" panose="02000000000000000000"/>
              </a:rPr>
              <a:t>Recall</a:t>
            </a:r>
            <a:r>
              <a:rPr lang="de-DE" sz="1050" b="1">
                <a:solidFill>
                  <a:schemeClr val="tx1"/>
                </a:solidFill>
                <a:latin typeface="HTWBerlin" panose="02000000000000000000"/>
              </a:rPr>
              <a:t>, </a:t>
            </a:r>
            <a:r>
              <a:rPr lang="de-DE" sz="1050" b="1">
                <a:solidFill>
                  <a:srgbClr val="76B900"/>
                </a:solidFill>
                <a:latin typeface="HTWBerlin" panose="02000000000000000000"/>
              </a:rPr>
              <a:t>F2</a:t>
            </a:r>
            <a:r>
              <a:rPr lang="de-DE" sz="1050">
                <a:solidFill>
                  <a:schemeClr val="tx1"/>
                </a:solidFill>
                <a:latin typeface="HTWBerlin" panose="02000000000000000000"/>
              </a:rPr>
              <a:t> scores to select best models for grid search</a:t>
            </a:r>
          </a:p>
          <a:p>
            <a:pPr marL="169863" indent="-169863">
              <a:buClr>
                <a:schemeClr val="accent6">
                  <a:lumMod val="50000"/>
                </a:schemeClr>
              </a:buClr>
              <a:buSzPct val="90000"/>
              <a:buFont typeface="Wingdings" panose="05000000000000000000" pitchFamily="2" charset="2"/>
              <a:buChar char="§"/>
            </a:pPr>
            <a:r>
              <a:rPr lang="vi-VN" sz="1050">
                <a:solidFill>
                  <a:schemeClr val="tx1"/>
                </a:solidFill>
                <a:latin typeface="HTWBerlin" panose="02000000000000000000"/>
              </a:rPr>
              <a:t>C</a:t>
            </a:r>
            <a:r>
              <a:rPr lang="de-DE" sz="1050">
                <a:solidFill>
                  <a:schemeClr val="tx1"/>
                </a:solidFill>
                <a:latin typeface="HTWBerlin" panose="02000000000000000000"/>
              </a:rPr>
              <a:t>alculate </a:t>
            </a:r>
            <a:r>
              <a:rPr lang="de-DE" sz="1050" b="1">
                <a:solidFill>
                  <a:srgbClr val="76B900"/>
                </a:solidFill>
                <a:latin typeface="HTWBerlin" panose="02000000000000000000"/>
              </a:rPr>
              <a:t>Cost</a:t>
            </a:r>
            <a:r>
              <a:rPr lang="de-DE" sz="1050">
                <a:solidFill>
                  <a:schemeClr val="tx1"/>
                </a:solidFill>
                <a:latin typeface="HTWBerlin" panose="02000000000000000000"/>
              </a:rPr>
              <a:t> of best models</a:t>
            </a:r>
            <a:endParaRPr lang="en-US" sz="1050">
              <a:solidFill>
                <a:schemeClr val="tx1"/>
              </a:solidFill>
              <a:latin typeface="HTWBerlin" panose="02000000000000000000"/>
            </a:endParaRPr>
          </a:p>
        </p:txBody>
      </p:sp>
      <p:graphicFrame>
        <p:nvGraphicFramePr>
          <p:cNvPr id="9" name="Table 40">
            <a:extLst>
              <a:ext uri="{FF2B5EF4-FFF2-40B4-BE49-F238E27FC236}">
                <a16:creationId xmlns:a16="http://schemas.microsoft.com/office/drawing/2014/main" id="{538A3C3C-595B-B8AB-6CAB-7AE62ACE19BA}"/>
              </a:ext>
            </a:extLst>
          </p:cNvPr>
          <p:cNvGraphicFramePr>
            <a:graphicFrameLocks noGrp="1"/>
          </p:cNvGraphicFramePr>
          <p:nvPr>
            <p:extLst>
              <p:ext uri="{D42A27DB-BD31-4B8C-83A1-F6EECF244321}">
                <p14:modId xmlns:p14="http://schemas.microsoft.com/office/powerpoint/2010/main" val="3082164839"/>
              </p:ext>
            </p:extLst>
          </p:nvPr>
        </p:nvGraphicFramePr>
        <p:xfrm>
          <a:off x="346364" y="1328932"/>
          <a:ext cx="8549653" cy="2516080"/>
        </p:xfrm>
        <a:graphic>
          <a:graphicData uri="http://schemas.openxmlformats.org/drawingml/2006/table">
            <a:tbl>
              <a:tblPr firstRow="1" bandRow="1">
                <a:tableStyleId>{5C22544A-7EE6-4342-B048-85BDC9FD1C3A}</a:tableStyleId>
              </a:tblPr>
              <a:tblGrid>
                <a:gridCol w="258949">
                  <a:extLst>
                    <a:ext uri="{9D8B030D-6E8A-4147-A177-3AD203B41FA5}">
                      <a16:colId xmlns:a16="http://schemas.microsoft.com/office/drawing/2014/main" val="3612611600"/>
                    </a:ext>
                  </a:extLst>
                </a:gridCol>
                <a:gridCol w="596817">
                  <a:extLst>
                    <a:ext uri="{9D8B030D-6E8A-4147-A177-3AD203B41FA5}">
                      <a16:colId xmlns:a16="http://schemas.microsoft.com/office/drawing/2014/main" val="1276951667"/>
                    </a:ext>
                  </a:extLst>
                </a:gridCol>
                <a:gridCol w="596817">
                  <a:extLst>
                    <a:ext uri="{9D8B030D-6E8A-4147-A177-3AD203B41FA5}">
                      <a16:colId xmlns:a16="http://schemas.microsoft.com/office/drawing/2014/main" val="1022939719"/>
                    </a:ext>
                  </a:extLst>
                </a:gridCol>
                <a:gridCol w="596817">
                  <a:extLst>
                    <a:ext uri="{9D8B030D-6E8A-4147-A177-3AD203B41FA5}">
                      <a16:colId xmlns:a16="http://schemas.microsoft.com/office/drawing/2014/main" val="1542177122"/>
                    </a:ext>
                  </a:extLst>
                </a:gridCol>
                <a:gridCol w="596817">
                  <a:extLst>
                    <a:ext uri="{9D8B030D-6E8A-4147-A177-3AD203B41FA5}">
                      <a16:colId xmlns:a16="http://schemas.microsoft.com/office/drawing/2014/main" val="2172258810"/>
                    </a:ext>
                  </a:extLst>
                </a:gridCol>
                <a:gridCol w="536676">
                  <a:extLst>
                    <a:ext uri="{9D8B030D-6E8A-4147-A177-3AD203B41FA5}">
                      <a16:colId xmlns:a16="http://schemas.microsoft.com/office/drawing/2014/main" val="1446325038"/>
                    </a:ext>
                  </a:extLst>
                </a:gridCol>
                <a:gridCol w="536676">
                  <a:extLst>
                    <a:ext uri="{9D8B030D-6E8A-4147-A177-3AD203B41FA5}">
                      <a16:colId xmlns:a16="http://schemas.microsoft.com/office/drawing/2014/main" val="3712859090"/>
                    </a:ext>
                  </a:extLst>
                </a:gridCol>
                <a:gridCol w="536676">
                  <a:extLst>
                    <a:ext uri="{9D8B030D-6E8A-4147-A177-3AD203B41FA5}">
                      <a16:colId xmlns:a16="http://schemas.microsoft.com/office/drawing/2014/main" val="2249175126"/>
                    </a:ext>
                  </a:extLst>
                </a:gridCol>
                <a:gridCol w="536676">
                  <a:extLst>
                    <a:ext uri="{9D8B030D-6E8A-4147-A177-3AD203B41FA5}">
                      <a16:colId xmlns:a16="http://schemas.microsoft.com/office/drawing/2014/main" val="3895445060"/>
                    </a:ext>
                  </a:extLst>
                </a:gridCol>
                <a:gridCol w="536676">
                  <a:extLst>
                    <a:ext uri="{9D8B030D-6E8A-4147-A177-3AD203B41FA5}">
                      <a16:colId xmlns:a16="http://schemas.microsoft.com/office/drawing/2014/main" val="4244666188"/>
                    </a:ext>
                  </a:extLst>
                </a:gridCol>
                <a:gridCol w="536676">
                  <a:extLst>
                    <a:ext uri="{9D8B030D-6E8A-4147-A177-3AD203B41FA5}">
                      <a16:colId xmlns:a16="http://schemas.microsoft.com/office/drawing/2014/main" val="2975913228"/>
                    </a:ext>
                  </a:extLst>
                </a:gridCol>
                <a:gridCol w="536676">
                  <a:extLst>
                    <a:ext uri="{9D8B030D-6E8A-4147-A177-3AD203B41FA5}">
                      <a16:colId xmlns:a16="http://schemas.microsoft.com/office/drawing/2014/main" val="2680531357"/>
                    </a:ext>
                  </a:extLst>
                </a:gridCol>
                <a:gridCol w="536676">
                  <a:extLst>
                    <a:ext uri="{9D8B030D-6E8A-4147-A177-3AD203B41FA5}">
                      <a16:colId xmlns:a16="http://schemas.microsoft.com/office/drawing/2014/main" val="134795245"/>
                    </a:ext>
                  </a:extLst>
                </a:gridCol>
                <a:gridCol w="536676">
                  <a:extLst>
                    <a:ext uri="{9D8B030D-6E8A-4147-A177-3AD203B41FA5}">
                      <a16:colId xmlns:a16="http://schemas.microsoft.com/office/drawing/2014/main" val="989976688"/>
                    </a:ext>
                  </a:extLst>
                </a:gridCol>
                <a:gridCol w="536676">
                  <a:extLst>
                    <a:ext uri="{9D8B030D-6E8A-4147-A177-3AD203B41FA5}">
                      <a16:colId xmlns:a16="http://schemas.microsoft.com/office/drawing/2014/main" val="3972318935"/>
                    </a:ext>
                  </a:extLst>
                </a:gridCol>
                <a:gridCol w="536676">
                  <a:extLst>
                    <a:ext uri="{9D8B030D-6E8A-4147-A177-3AD203B41FA5}">
                      <a16:colId xmlns:a16="http://schemas.microsoft.com/office/drawing/2014/main" val="594230709"/>
                    </a:ext>
                  </a:extLst>
                </a:gridCol>
              </a:tblGrid>
              <a:tr h="186936">
                <a:tc rowSpan="2">
                  <a:txBody>
                    <a:bodyPr/>
                    <a:lstStyle/>
                    <a:p>
                      <a:pPr algn="ctr"/>
                      <a:r>
                        <a:rPr lang="vi-VN" sz="700" b="1">
                          <a:solidFill>
                            <a:schemeClr val="tx1"/>
                          </a:solidFill>
                        </a:rPr>
                        <a:t>No.</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Imputation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Feature Selection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Balancing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Scaling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Model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Accuracy</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Precision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Recall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F1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F2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AUC</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a:solidFill>
                            <a:schemeClr val="tx1"/>
                          </a:solidFill>
                        </a:rPr>
                        <a:t>Confusion Matrix</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7790454"/>
                  </a:ext>
                </a:extLst>
              </a:tr>
              <a:tr h="287594">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Accuracy</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Precision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F1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b="1">
                          <a:solidFill>
                            <a:schemeClr val="tx1"/>
                          </a:solidFill>
                        </a:rPr>
                        <a:t>TN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FP </a:t>
                      </a:r>
                    </a:p>
                    <a:p>
                      <a:pPr algn="ctr"/>
                      <a:r>
                        <a:rPr lang="vi-VN" sz="700" b="1">
                          <a:solidFill>
                            <a:schemeClr val="tx1"/>
                          </a:solidFill>
                        </a:rPr>
                        <a:t>(Type 1)</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FN</a:t>
                      </a:r>
                    </a:p>
                    <a:p>
                      <a:pPr algn="ctr"/>
                      <a:r>
                        <a:rPr lang="vi-VN" sz="700" b="1">
                          <a:solidFill>
                            <a:schemeClr val="tx1"/>
                          </a:solidFill>
                        </a:rPr>
                        <a:t>(Type 2)</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TP</a:t>
                      </a: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9007664"/>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1</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err="1">
                          <a:solidFill>
                            <a:srgbClr val="000000"/>
                          </a:solidFill>
                          <a:effectLst/>
                          <a:latin typeface="Calibri" panose="020F0502020204030204" pitchFamily="34" charset="0"/>
                        </a:rPr>
                        <a:t>kNN</a:t>
                      </a:r>
                      <a:endParaRPr lang="en-US" sz="7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70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6664516"/>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2</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err="1">
                          <a:solidFill>
                            <a:srgbClr val="000000"/>
                          </a:solidFill>
                          <a:effectLst/>
                          <a:latin typeface="Calibri" panose="020F0502020204030204" pitchFamily="34" charset="0"/>
                        </a:rPr>
                        <a:t>kNN</a:t>
                      </a:r>
                      <a:endParaRPr lang="en-US" sz="7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74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05012"/>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3</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err="1">
                          <a:solidFill>
                            <a:srgbClr val="000000"/>
                          </a:solidFill>
                          <a:effectLst/>
                          <a:latin typeface="Calibri" panose="020F0502020204030204" pitchFamily="34" charset="0"/>
                        </a:rPr>
                        <a:t>kNN</a:t>
                      </a:r>
                      <a:endParaRPr lang="en-US" sz="7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269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721045"/>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4</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0.95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291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122417"/>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5</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dirty="0">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80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865122"/>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6</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err="1">
                          <a:solidFill>
                            <a:srgbClr val="000000"/>
                          </a:solidFill>
                          <a:effectLst/>
                          <a:latin typeface="Calibri" panose="020F0502020204030204" pitchFamily="34" charset="0"/>
                        </a:rPr>
                        <a:t>kNN</a:t>
                      </a:r>
                      <a:endParaRPr lang="en-US" sz="7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RF</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448635"/>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7</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202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91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8755560"/>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8</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err="1">
                          <a:solidFill>
                            <a:srgbClr val="000000"/>
                          </a:solidFill>
                          <a:effectLst/>
                          <a:latin typeface="Calibri" panose="020F0502020204030204" pitchFamily="34" charset="0"/>
                        </a:rPr>
                        <a:t>kNN</a:t>
                      </a:r>
                      <a:endParaRPr lang="en-US" sz="7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266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5870699"/>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9</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474839"/>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10</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0.93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293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1457285"/>
                  </a:ext>
                </a:extLst>
              </a:tr>
            </a:tbl>
          </a:graphicData>
        </a:graphic>
      </p:graphicFrame>
      <p:sp>
        <p:nvSpPr>
          <p:cNvPr id="10" name="Abgerundetes Rechteck 26">
            <a:extLst>
              <a:ext uri="{FF2B5EF4-FFF2-40B4-BE49-F238E27FC236}">
                <a16:creationId xmlns:a16="http://schemas.microsoft.com/office/drawing/2014/main" id="{AAB45565-DA1D-8BAA-AD52-1E55565970E0}"/>
              </a:ext>
            </a:extLst>
          </p:cNvPr>
          <p:cNvSpPr/>
          <p:nvPr/>
        </p:nvSpPr>
        <p:spPr>
          <a:xfrm rot="5400000">
            <a:off x="4384186" y="3803661"/>
            <a:ext cx="487861" cy="3577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b="1">
                <a:solidFill>
                  <a:schemeClr val="tx1"/>
                </a:solidFill>
              </a:rPr>
              <a:t>. . .  </a:t>
            </a:r>
            <a:endParaRPr lang="de-DE" sz="1000" b="1">
              <a:solidFill>
                <a:schemeClr val="tx1"/>
              </a:solidFill>
              <a:latin typeface="HTWBerlin" panose="02000000000000000000"/>
            </a:endParaRPr>
          </a:p>
        </p:txBody>
      </p:sp>
      <p:graphicFrame>
        <p:nvGraphicFramePr>
          <p:cNvPr id="11" name="Table 10">
            <a:extLst>
              <a:ext uri="{FF2B5EF4-FFF2-40B4-BE49-F238E27FC236}">
                <a16:creationId xmlns:a16="http://schemas.microsoft.com/office/drawing/2014/main" id="{FA6D8E19-1486-D74D-C315-2A089A718909}"/>
              </a:ext>
            </a:extLst>
          </p:cNvPr>
          <p:cNvGraphicFramePr>
            <a:graphicFrameLocks noGrp="1"/>
          </p:cNvGraphicFramePr>
          <p:nvPr>
            <p:extLst>
              <p:ext uri="{D42A27DB-BD31-4B8C-83A1-F6EECF244321}">
                <p14:modId xmlns:p14="http://schemas.microsoft.com/office/powerpoint/2010/main" val="3480606288"/>
              </p:ext>
            </p:extLst>
          </p:nvPr>
        </p:nvGraphicFramePr>
        <p:xfrm>
          <a:off x="346364" y="4160775"/>
          <a:ext cx="8549653" cy="603948"/>
        </p:xfrm>
        <a:graphic>
          <a:graphicData uri="http://schemas.openxmlformats.org/drawingml/2006/table">
            <a:tbl>
              <a:tblPr firstRow="1" bandRow="1">
                <a:tableStyleId>{5C22544A-7EE6-4342-B048-85BDC9FD1C3A}</a:tableStyleId>
              </a:tblPr>
              <a:tblGrid>
                <a:gridCol w="258949">
                  <a:extLst>
                    <a:ext uri="{9D8B030D-6E8A-4147-A177-3AD203B41FA5}">
                      <a16:colId xmlns:a16="http://schemas.microsoft.com/office/drawing/2014/main" val="538027372"/>
                    </a:ext>
                  </a:extLst>
                </a:gridCol>
                <a:gridCol w="596817">
                  <a:extLst>
                    <a:ext uri="{9D8B030D-6E8A-4147-A177-3AD203B41FA5}">
                      <a16:colId xmlns:a16="http://schemas.microsoft.com/office/drawing/2014/main" val="461770508"/>
                    </a:ext>
                  </a:extLst>
                </a:gridCol>
                <a:gridCol w="596817">
                  <a:extLst>
                    <a:ext uri="{9D8B030D-6E8A-4147-A177-3AD203B41FA5}">
                      <a16:colId xmlns:a16="http://schemas.microsoft.com/office/drawing/2014/main" val="696583541"/>
                    </a:ext>
                  </a:extLst>
                </a:gridCol>
                <a:gridCol w="596817">
                  <a:extLst>
                    <a:ext uri="{9D8B030D-6E8A-4147-A177-3AD203B41FA5}">
                      <a16:colId xmlns:a16="http://schemas.microsoft.com/office/drawing/2014/main" val="3707946484"/>
                    </a:ext>
                  </a:extLst>
                </a:gridCol>
                <a:gridCol w="596817">
                  <a:extLst>
                    <a:ext uri="{9D8B030D-6E8A-4147-A177-3AD203B41FA5}">
                      <a16:colId xmlns:a16="http://schemas.microsoft.com/office/drawing/2014/main" val="2517470508"/>
                    </a:ext>
                  </a:extLst>
                </a:gridCol>
                <a:gridCol w="536676">
                  <a:extLst>
                    <a:ext uri="{9D8B030D-6E8A-4147-A177-3AD203B41FA5}">
                      <a16:colId xmlns:a16="http://schemas.microsoft.com/office/drawing/2014/main" val="4079015692"/>
                    </a:ext>
                  </a:extLst>
                </a:gridCol>
                <a:gridCol w="536676">
                  <a:extLst>
                    <a:ext uri="{9D8B030D-6E8A-4147-A177-3AD203B41FA5}">
                      <a16:colId xmlns:a16="http://schemas.microsoft.com/office/drawing/2014/main" val="99108840"/>
                    </a:ext>
                  </a:extLst>
                </a:gridCol>
                <a:gridCol w="536676">
                  <a:extLst>
                    <a:ext uri="{9D8B030D-6E8A-4147-A177-3AD203B41FA5}">
                      <a16:colId xmlns:a16="http://schemas.microsoft.com/office/drawing/2014/main" val="2906880596"/>
                    </a:ext>
                  </a:extLst>
                </a:gridCol>
                <a:gridCol w="536676">
                  <a:extLst>
                    <a:ext uri="{9D8B030D-6E8A-4147-A177-3AD203B41FA5}">
                      <a16:colId xmlns:a16="http://schemas.microsoft.com/office/drawing/2014/main" val="1928880737"/>
                    </a:ext>
                  </a:extLst>
                </a:gridCol>
                <a:gridCol w="536676">
                  <a:extLst>
                    <a:ext uri="{9D8B030D-6E8A-4147-A177-3AD203B41FA5}">
                      <a16:colId xmlns:a16="http://schemas.microsoft.com/office/drawing/2014/main" val="501364861"/>
                    </a:ext>
                  </a:extLst>
                </a:gridCol>
                <a:gridCol w="536676">
                  <a:extLst>
                    <a:ext uri="{9D8B030D-6E8A-4147-A177-3AD203B41FA5}">
                      <a16:colId xmlns:a16="http://schemas.microsoft.com/office/drawing/2014/main" val="2197333046"/>
                    </a:ext>
                  </a:extLst>
                </a:gridCol>
                <a:gridCol w="536676">
                  <a:extLst>
                    <a:ext uri="{9D8B030D-6E8A-4147-A177-3AD203B41FA5}">
                      <a16:colId xmlns:a16="http://schemas.microsoft.com/office/drawing/2014/main" val="3798854753"/>
                    </a:ext>
                  </a:extLst>
                </a:gridCol>
                <a:gridCol w="536676">
                  <a:extLst>
                    <a:ext uri="{9D8B030D-6E8A-4147-A177-3AD203B41FA5}">
                      <a16:colId xmlns:a16="http://schemas.microsoft.com/office/drawing/2014/main" val="651677008"/>
                    </a:ext>
                  </a:extLst>
                </a:gridCol>
                <a:gridCol w="536676">
                  <a:extLst>
                    <a:ext uri="{9D8B030D-6E8A-4147-A177-3AD203B41FA5}">
                      <a16:colId xmlns:a16="http://schemas.microsoft.com/office/drawing/2014/main" val="4240715657"/>
                    </a:ext>
                  </a:extLst>
                </a:gridCol>
                <a:gridCol w="536676">
                  <a:extLst>
                    <a:ext uri="{9D8B030D-6E8A-4147-A177-3AD203B41FA5}">
                      <a16:colId xmlns:a16="http://schemas.microsoft.com/office/drawing/2014/main" val="167680757"/>
                    </a:ext>
                  </a:extLst>
                </a:gridCol>
                <a:gridCol w="536676">
                  <a:extLst>
                    <a:ext uri="{9D8B030D-6E8A-4147-A177-3AD203B41FA5}">
                      <a16:colId xmlns:a16="http://schemas.microsoft.com/office/drawing/2014/main" val="3939203551"/>
                    </a:ext>
                  </a:extLst>
                </a:gridCol>
              </a:tblGrid>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52</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err="1">
                          <a:solidFill>
                            <a:srgbClr val="000000"/>
                          </a:solidFill>
                          <a:effectLst/>
                          <a:latin typeface="Calibri" panose="020F0502020204030204" pitchFamily="34" charset="0"/>
                        </a:rPr>
                        <a:t>kNN</a:t>
                      </a:r>
                      <a:endParaRPr lang="en-US" sz="700" b="0" i="0" u="none" strike="noStrike">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6743670"/>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53</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1619230"/>
                  </a:ext>
                </a:extLst>
              </a:tr>
              <a:tr h="201316">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54</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4514642"/>
                  </a:ext>
                </a:extLst>
              </a:tr>
            </a:tbl>
          </a:graphicData>
        </a:graphic>
      </p:graphicFrame>
      <p:pic>
        <p:nvPicPr>
          <p:cNvPr id="2" name="Graphic 1" descr="Filter with solid fill">
            <a:extLst>
              <a:ext uri="{FF2B5EF4-FFF2-40B4-BE49-F238E27FC236}">
                <a16:creationId xmlns:a16="http://schemas.microsoft.com/office/drawing/2014/main" id="{B3798AB2-3DF4-3001-3418-A7E2E25506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3165" y="1112315"/>
            <a:ext cx="365760" cy="365760"/>
          </a:xfrm>
          <a:prstGeom prst="rect">
            <a:avLst/>
          </a:prstGeom>
        </p:spPr>
      </p:pic>
      <p:sp>
        <p:nvSpPr>
          <p:cNvPr id="4" name="Abgerundetes Rechteck 26">
            <a:extLst>
              <a:ext uri="{FF2B5EF4-FFF2-40B4-BE49-F238E27FC236}">
                <a16:creationId xmlns:a16="http://schemas.microsoft.com/office/drawing/2014/main" id="{2B764A20-FB58-3E03-FF8F-EADF6E2A7267}"/>
              </a:ext>
            </a:extLst>
          </p:cNvPr>
          <p:cNvSpPr/>
          <p:nvPr/>
        </p:nvSpPr>
        <p:spPr>
          <a:xfrm>
            <a:off x="7719060" y="1013169"/>
            <a:ext cx="1176957" cy="269163"/>
          </a:xfrm>
          <a:prstGeom prst="rect">
            <a:avLst/>
          </a:prstGeom>
          <a:solidFill>
            <a:schemeClr val="accent4">
              <a:lumMod val="20000"/>
              <a:lumOff val="80000"/>
            </a:schemeClr>
          </a:solidFill>
          <a:ln w="12700" cap="flat" cmpd="sng" algn="ctr">
            <a:solidFill>
              <a:schemeClr val="accent3">
                <a:lumMod val="75000"/>
              </a:schemeClr>
            </a:solidFill>
            <a:prstDash val="solid"/>
          </a:ln>
          <a:effectLst/>
        </p:spPr>
        <p:txBody>
          <a:bodyPr rtlCol="0" anchor="ctr"/>
          <a:lstStyle/>
          <a:p>
            <a:pPr algn="ctr" defTabSz="914400"/>
            <a:r>
              <a:rPr lang="vi-VN" sz="1100" b="1" kern="0">
                <a:solidFill>
                  <a:prstClr val="black"/>
                </a:solidFill>
                <a:latin typeface="HTWBerlin" panose="02000000000000000000"/>
                <a:cs typeface="Arial" panose="020B0604020202020204" pitchFamily="34" charset="0"/>
              </a:rPr>
              <a:t>Total: 54 Models</a:t>
            </a:r>
            <a:endParaRPr lang="de-DE" sz="1100" b="1" kern="0">
              <a:solidFill>
                <a:prstClr val="black"/>
              </a:solidFill>
              <a:latin typeface="HTWBerlin" panose="02000000000000000000"/>
              <a:cs typeface="Arial" panose="020B0604020202020204" pitchFamily="34" charset="0"/>
            </a:endParaRPr>
          </a:p>
        </p:txBody>
      </p:sp>
      <p:sp>
        <p:nvSpPr>
          <p:cNvPr id="16" name="Rectangle 15">
            <a:extLst>
              <a:ext uri="{FF2B5EF4-FFF2-40B4-BE49-F238E27FC236}">
                <a16:creationId xmlns:a16="http://schemas.microsoft.com/office/drawing/2014/main" id="{83984CF4-C4F1-37DD-DB14-01F5BF839409}"/>
              </a:ext>
            </a:extLst>
          </p:cNvPr>
          <p:cNvSpPr/>
          <p:nvPr/>
        </p:nvSpPr>
        <p:spPr>
          <a:xfrm>
            <a:off x="4533965" y="1774208"/>
            <a:ext cx="673192" cy="30434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Filter with solid fill">
            <a:extLst>
              <a:ext uri="{FF2B5EF4-FFF2-40B4-BE49-F238E27FC236}">
                <a16:creationId xmlns:a16="http://schemas.microsoft.com/office/drawing/2014/main" id="{1ABFDFCD-1AD5-594F-A95C-F64D408341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80367" y="1114695"/>
            <a:ext cx="365760" cy="365760"/>
          </a:xfrm>
          <a:prstGeom prst="rect">
            <a:avLst/>
          </a:prstGeom>
        </p:spPr>
      </p:pic>
      <p:pic>
        <p:nvPicPr>
          <p:cNvPr id="18" name="Graphic 17" descr="Filter with solid fill">
            <a:extLst>
              <a:ext uri="{FF2B5EF4-FFF2-40B4-BE49-F238E27FC236}">
                <a16:creationId xmlns:a16="http://schemas.microsoft.com/office/drawing/2014/main" id="{A062033B-34C1-48C8-8FF3-55DB97C63C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2471" y="1114695"/>
            <a:ext cx="365760" cy="365760"/>
          </a:xfrm>
          <a:prstGeom prst="rect">
            <a:avLst/>
          </a:prstGeom>
        </p:spPr>
      </p:pic>
      <p:sp>
        <p:nvSpPr>
          <p:cNvPr id="19" name="Rectangle 18">
            <a:extLst>
              <a:ext uri="{FF2B5EF4-FFF2-40B4-BE49-F238E27FC236}">
                <a16:creationId xmlns:a16="http://schemas.microsoft.com/office/drawing/2014/main" id="{DD04E484-9A8A-82B4-890B-E170385C4382}"/>
              </a:ext>
            </a:extLst>
          </p:cNvPr>
          <p:cNvSpPr/>
          <p:nvPr/>
        </p:nvSpPr>
        <p:spPr>
          <a:xfrm>
            <a:off x="5581113" y="1774208"/>
            <a:ext cx="1235943" cy="30434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umsplatzhalter 1">
            <a:extLst>
              <a:ext uri="{FF2B5EF4-FFF2-40B4-BE49-F238E27FC236}">
                <a16:creationId xmlns:a16="http://schemas.microsoft.com/office/drawing/2014/main" id="{AAA4ECAA-D791-FA92-21EF-723555F46D79}"/>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6" name="Fußzeilenplatzhalter 2">
            <a:extLst>
              <a:ext uri="{FF2B5EF4-FFF2-40B4-BE49-F238E27FC236}">
                <a16:creationId xmlns:a16="http://schemas.microsoft.com/office/drawing/2014/main" id="{D16CC488-8142-2409-AB29-459C32306368}"/>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7" name="Foliennummernplatzhalter 3">
            <a:extLst>
              <a:ext uri="{FF2B5EF4-FFF2-40B4-BE49-F238E27FC236}">
                <a16:creationId xmlns:a16="http://schemas.microsoft.com/office/drawing/2014/main" id="{359DA631-B2D3-858E-6DAF-D174F485D0C6}"/>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7</a:t>
            </a:fld>
            <a:endParaRPr lang="de-DE" sz="1000"/>
          </a:p>
        </p:txBody>
      </p:sp>
    </p:spTree>
    <p:extLst>
      <p:ext uri="{BB962C8B-B14F-4D97-AF65-F5344CB8AC3E}">
        <p14:creationId xmlns:p14="http://schemas.microsoft.com/office/powerpoint/2010/main" val="20648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platzhalter 6">
            <a:extLst>
              <a:ext uri="{FF2B5EF4-FFF2-40B4-BE49-F238E27FC236}">
                <a16:creationId xmlns:a16="http://schemas.microsoft.com/office/drawing/2014/main" id="{E8B60CBB-9961-B217-A0E5-26EC67906D5F}"/>
              </a:ext>
            </a:extLst>
          </p:cNvPr>
          <p:cNvSpPr txBox="1">
            <a:spLocks/>
          </p:cNvSpPr>
          <p:nvPr/>
        </p:nvSpPr>
        <p:spPr>
          <a:xfrm>
            <a:off x="1174018" y="742578"/>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de-DE" sz="2800"/>
              <a:t>AUC score &gt; 0.55</a:t>
            </a:r>
          </a:p>
        </p:txBody>
      </p:sp>
      <p:pic>
        <p:nvPicPr>
          <p:cNvPr id="3" name="Graphic 2" descr="Bar chart outline">
            <a:extLst>
              <a:ext uri="{FF2B5EF4-FFF2-40B4-BE49-F238E27FC236}">
                <a16:creationId xmlns:a16="http://schemas.microsoft.com/office/drawing/2014/main" id="{22F2C06A-7F22-A833-3A82-F5C4BDD622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670" y="801899"/>
            <a:ext cx="365760" cy="365760"/>
          </a:xfrm>
          <a:prstGeom prst="rect">
            <a:avLst/>
          </a:prstGeom>
        </p:spPr>
      </p:pic>
      <p:sp>
        <p:nvSpPr>
          <p:cNvPr id="8" name="Speech Bubble: Rectangle with Corners Rounded 7">
            <a:extLst>
              <a:ext uri="{FF2B5EF4-FFF2-40B4-BE49-F238E27FC236}">
                <a16:creationId xmlns:a16="http://schemas.microsoft.com/office/drawing/2014/main" id="{BD9F244A-1591-FB89-355A-5C131D42E0EF}"/>
              </a:ext>
            </a:extLst>
          </p:cNvPr>
          <p:cNvSpPr/>
          <p:nvPr/>
        </p:nvSpPr>
        <p:spPr>
          <a:xfrm>
            <a:off x="5300663" y="374327"/>
            <a:ext cx="2669319" cy="611302"/>
          </a:xfrm>
          <a:prstGeom prst="wedgeRoundRectCallout">
            <a:avLst>
              <a:gd name="adj1" fmla="val -15764"/>
              <a:gd name="adj2" fmla="val 85873"/>
              <a:gd name="adj3" fmla="val 16667"/>
            </a:avLst>
          </a:prstGeom>
          <a:noFill/>
          <a:ln>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buClr>
                <a:schemeClr val="accent6">
                  <a:lumMod val="50000"/>
                </a:schemeClr>
              </a:buClr>
              <a:buSzPct val="90000"/>
              <a:buFont typeface="Wingdings" panose="05000000000000000000" pitchFamily="2" charset="2"/>
              <a:buChar char="§"/>
            </a:pPr>
            <a:r>
              <a:rPr lang="de-DE" sz="1050" b="1" dirty="0">
                <a:solidFill>
                  <a:srgbClr val="76B900"/>
                </a:solidFill>
                <a:latin typeface="HTWBerlin" panose="02000000000000000000"/>
              </a:rPr>
              <a:t>AUC score </a:t>
            </a:r>
            <a:r>
              <a:rPr lang="de-DE" sz="1050" dirty="0">
                <a:solidFill>
                  <a:schemeClr val="tx1"/>
                </a:solidFill>
                <a:latin typeface="HTWBerlin" panose="02000000000000000000"/>
              </a:rPr>
              <a:t>is 0 ~ 1 in binary classification</a:t>
            </a:r>
          </a:p>
          <a:p>
            <a:pPr marL="169863" indent="-169863">
              <a:buClr>
                <a:schemeClr val="accent6">
                  <a:lumMod val="50000"/>
                </a:schemeClr>
              </a:buClr>
              <a:buSzPct val="90000"/>
              <a:buFont typeface="Wingdings" panose="05000000000000000000" pitchFamily="2" charset="2"/>
              <a:buChar char="§"/>
            </a:pPr>
            <a:r>
              <a:rPr lang="de-DE" sz="1050" b="1" dirty="0">
                <a:solidFill>
                  <a:srgbClr val="76B900"/>
                </a:solidFill>
                <a:latin typeface="HTWBerlin" panose="02000000000000000000"/>
              </a:rPr>
              <a:t>0.5</a:t>
            </a:r>
            <a:r>
              <a:rPr lang="de-DE" sz="1050" dirty="0">
                <a:solidFill>
                  <a:schemeClr val="tx1"/>
                </a:solidFill>
                <a:latin typeface="HTWBerlin" panose="02000000000000000000"/>
              </a:rPr>
              <a:t> indicates the model‘s performance is purely random (</a:t>
            </a:r>
            <a:r>
              <a:rPr lang="de-DE" sz="1050" b="1" dirty="0">
                <a:solidFill>
                  <a:srgbClr val="76B900"/>
                </a:solidFill>
                <a:latin typeface="HTWBerlin" panose="02000000000000000000"/>
              </a:rPr>
              <a:t>set 0.55 as threshold</a:t>
            </a:r>
            <a:r>
              <a:rPr lang="de-DE" sz="1050" dirty="0">
                <a:solidFill>
                  <a:schemeClr val="tx1"/>
                </a:solidFill>
                <a:latin typeface="HTWBerlin" panose="02000000000000000000"/>
              </a:rPr>
              <a:t>)</a:t>
            </a:r>
            <a:endParaRPr lang="en-US" sz="1050" dirty="0">
              <a:solidFill>
                <a:schemeClr val="tx1"/>
              </a:solidFill>
              <a:latin typeface="HTWBerlin" panose="02000000000000000000"/>
            </a:endParaRPr>
          </a:p>
        </p:txBody>
      </p:sp>
      <p:graphicFrame>
        <p:nvGraphicFramePr>
          <p:cNvPr id="9" name="Table 40">
            <a:extLst>
              <a:ext uri="{FF2B5EF4-FFF2-40B4-BE49-F238E27FC236}">
                <a16:creationId xmlns:a16="http://schemas.microsoft.com/office/drawing/2014/main" id="{538A3C3C-595B-B8AB-6CAB-7AE62ACE19BA}"/>
              </a:ext>
            </a:extLst>
          </p:cNvPr>
          <p:cNvGraphicFramePr>
            <a:graphicFrameLocks noGrp="1"/>
          </p:cNvGraphicFramePr>
          <p:nvPr>
            <p:extLst>
              <p:ext uri="{D42A27DB-BD31-4B8C-83A1-F6EECF244321}">
                <p14:modId xmlns:p14="http://schemas.microsoft.com/office/powerpoint/2010/main" val="872055217"/>
              </p:ext>
            </p:extLst>
          </p:nvPr>
        </p:nvGraphicFramePr>
        <p:xfrm>
          <a:off x="346364" y="1328932"/>
          <a:ext cx="8549653" cy="3095028"/>
        </p:xfrm>
        <a:graphic>
          <a:graphicData uri="http://schemas.openxmlformats.org/drawingml/2006/table">
            <a:tbl>
              <a:tblPr firstRow="1" bandRow="1">
                <a:tableStyleId>{5C22544A-7EE6-4342-B048-85BDC9FD1C3A}</a:tableStyleId>
              </a:tblPr>
              <a:tblGrid>
                <a:gridCol w="258949">
                  <a:extLst>
                    <a:ext uri="{9D8B030D-6E8A-4147-A177-3AD203B41FA5}">
                      <a16:colId xmlns:a16="http://schemas.microsoft.com/office/drawing/2014/main" val="3612611600"/>
                    </a:ext>
                  </a:extLst>
                </a:gridCol>
                <a:gridCol w="596817">
                  <a:extLst>
                    <a:ext uri="{9D8B030D-6E8A-4147-A177-3AD203B41FA5}">
                      <a16:colId xmlns:a16="http://schemas.microsoft.com/office/drawing/2014/main" val="1276951667"/>
                    </a:ext>
                  </a:extLst>
                </a:gridCol>
                <a:gridCol w="596817">
                  <a:extLst>
                    <a:ext uri="{9D8B030D-6E8A-4147-A177-3AD203B41FA5}">
                      <a16:colId xmlns:a16="http://schemas.microsoft.com/office/drawing/2014/main" val="1022939719"/>
                    </a:ext>
                  </a:extLst>
                </a:gridCol>
                <a:gridCol w="596817">
                  <a:extLst>
                    <a:ext uri="{9D8B030D-6E8A-4147-A177-3AD203B41FA5}">
                      <a16:colId xmlns:a16="http://schemas.microsoft.com/office/drawing/2014/main" val="1542177122"/>
                    </a:ext>
                  </a:extLst>
                </a:gridCol>
                <a:gridCol w="596817">
                  <a:extLst>
                    <a:ext uri="{9D8B030D-6E8A-4147-A177-3AD203B41FA5}">
                      <a16:colId xmlns:a16="http://schemas.microsoft.com/office/drawing/2014/main" val="2172258810"/>
                    </a:ext>
                  </a:extLst>
                </a:gridCol>
                <a:gridCol w="536676">
                  <a:extLst>
                    <a:ext uri="{9D8B030D-6E8A-4147-A177-3AD203B41FA5}">
                      <a16:colId xmlns:a16="http://schemas.microsoft.com/office/drawing/2014/main" val="1446325038"/>
                    </a:ext>
                  </a:extLst>
                </a:gridCol>
                <a:gridCol w="536676">
                  <a:extLst>
                    <a:ext uri="{9D8B030D-6E8A-4147-A177-3AD203B41FA5}">
                      <a16:colId xmlns:a16="http://schemas.microsoft.com/office/drawing/2014/main" val="3712859090"/>
                    </a:ext>
                  </a:extLst>
                </a:gridCol>
                <a:gridCol w="536676">
                  <a:extLst>
                    <a:ext uri="{9D8B030D-6E8A-4147-A177-3AD203B41FA5}">
                      <a16:colId xmlns:a16="http://schemas.microsoft.com/office/drawing/2014/main" val="2249175126"/>
                    </a:ext>
                  </a:extLst>
                </a:gridCol>
                <a:gridCol w="536676">
                  <a:extLst>
                    <a:ext uri="{9D8B030D-6E8A-4147-A177-3AD203B41FA5}">
                      <a16:colId xmlns:a16="http://schemas.microsoft.com/office/drawing/2014/main" val="3895445060"/>
                    </a:ext>
                  </a:extLst>
                </a:gridCol>
                <a:gridCol w="536676">
                  <a:extLst>
                    <a:ext uri="{9D8B030D-6E8A-4147-A177-3AD203B41FA5}">
                      <a16:colId xmlns:a16="http://schemas.microsoft.com/office/drawing/2014/main" val="4244666188"/>
                    </a:ext>
                  </a:extLst>
                </a:gridCol>
                <a:gridCol w="536676">
                  <a:extLst>
                    <a:ext uri="{9D8B030D-6E8A-4147-A177-3AD203B41FA5}">
                      <a16:colId xmlns:a16="http://schemas.microsoft.com/office/drawing/2014/main" val="2975913228"/>
                    </a:ext>
                  </a:extLst>
                </a:gridCol>
                <a:gridCol w="536676">
                  <a:extLst>
                    <a:ext uri="{9D8B030D-6E8A-4147-A177-3AD203B41FA5}">
                      <a16:colId xmlns:a16="http://schemas.microsoft.com/office/drawing/2014/main" val="2680531357"/>
                    </a:ext>
                  </a:extLst>
                </a:gridCol>
                <a:gridCol w="536676">
                  <a:extLst>
                    <a:ext uri="{9D8B030D-6E8A-4147-A177-3AD203B41FA5}">
                      <a16:colId xmlns:a16="http://schemas.microsoft.com/office/drawing/2014/main" val="134795245"/>
                    </a:ext>
                  </a:extLst>
                </a:gridCol>
                <a:gridCol w="536676">
                  <a:extLst>
                    <a:ext uri="{9D8B030D-6E8A-4147-A177-3AD203B41FA5}">
                      <a16:colId xmlns:a16="http://schemas.microsoft.com/office/drawing/2014/main" val="989976688"/>
                    </a:ext>
                  </a:extLst>
                </a:gridCol>
                <a:gridCol w="536676">
                  <a:extLst>
                    <a:ext uri="{9D8B030D-6E8A-4147-A177-3AD203B41FA5}">
                      <a16:colId xmlns:a16="http://schemas.microsoft.com/office/drawing/2014/main" val="3972318935"/>
                    </a:ext>
                  </a:extLst>
                </a:gridCol>
                <a:gridCol w="536676">
                  <a:extLst>
                    <a:ext uri="{9D8B030D-6E8A-4147-A177-3AD203B41FA5}">
                      <a16:colId xmlns:a16="http://schemas.microsoft.com/office/drawing/2014/main" val="594230709"/>
                    </a:ext>
                  </a:extLst>
                </a:gridCol>
              </a:tblGrid>
              <a:tr h="229131">
                <a:tc rowSpan="2">
                  <a:txBody>
                    <a:bodyPr/>
                    <a:lstStyle/>
                    <a:p>
                      <a:pPr algn="ctr"/>
                      <a:r>
                        <a:rPr lang="vi-VN" sz="700" b="1">
                          <a:solidFill>
                            <a:schemeClr val="tx1"/>
                          </a:solidFill>
                        </a:rPr>
                        <a:t>No.</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Imputation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Feature Selection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Balancing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Scaling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Model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Accuracy</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Precision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Recall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F1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F2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rgbClr val="FF0000"/>
                          </a:solidFill>
                        </a:rPr>
                        <a:t>AUC</a:t>
                      </a:r>
                      <a:endParaRPr lang="en-US" sz="700" b="1">
                        <a:solidFill>
                          <a:srgbClr val="FF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a:solidFill>
                            <a:schemeClr val="tx1"/>
                          </a:solidFill>
                        </a:rPr>
                        <a:t>Confusion Matrix</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7790454"/>
                  </a:ext>
                </a:extLst>
              </a:tr>
              <a:tr h="285025">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Accuracy</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Precision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F1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b="1">
                          <a:solidFill>
                            <a:schemeClr val="tx1"/>
                          </a:solidFill>
                        </a:rPr>
                        <a:t>TN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FP </a:t>
                      </a:r>
                    </a:p>
                    <a:p>
                      <a:pPr algn="ctr"/>
                      <a:r>
                        <a:rPr lang="vi-VN" sz="700" b="1">
                          <a:solidFill>
                            <a:schemeClr val="tx1"/>
                          </a:solidFill>
                        </a:rPr>
                        <a:t>(Type 1)</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FN</a:t>
                      </a:r>
                    </a:p>
                    <a:p>
                      <a:pPr algn="ctr"/>
                      <a:r>
                        <a:rPr lang="vi-VN" sz="700" b="1">
                          <a:solidFill>
                            <a:schemeClr val="tx1"/>
                          </a:solidFill>
                        </a:rPr>
                        <a:t>(Type 2)</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TP</a:t>
                      </a: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9007664"/>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1</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193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6664516"/>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2</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Lasso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05012"/>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3</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RF</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0.91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282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721045"/>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4</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122417"/>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5</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865122"/>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6</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244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448635"/>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7</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244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8755560"/>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8</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247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5870699"/>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9</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474839"/>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10</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1457285"/>
                  </a:ext>
                </a:extLst>
              </a:tr>
              <a:tr h="232827">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11</a:t>
                      </a:r>
                      <a:endParaRPr lang="en-US" sz="700" b="0" i="0" u="none" strike="noStrike" kern="1200">
                        <a:solidFill>
                          <a:srgbClr val="000000"/>
                        </a:solidFill>
                        <a:effectLst/>
                        <a:latin typeface="Calibri" panose="020F0502020204030204" pitchFamily="34" charset="0"/>
                        <a:ea typeface="+mn-ea"/>
                        <a:cs typeface="+mn-cs"/>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dirty="0">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8996946"/>
                  </a:ext>
                </a:extLst>
              </a:tr>
            </a:tbl>
          </a:graphicData>
        </a:graphic>
      </p:graphicFrame>
      <p:sp>
        <p:nvSpPr>
          <p:cNvPr id="2" name="Abgerundetes Rechteck 26">
            <a:extLst>
              <a:ext uri="{FF2B5EF4-FFF2-40B4-BE49-F238E27FC236}">
                <a16:creationId xmlns:a16="http://schemas.microsoft.com/office/drawing/2014/main" id="{607C75CD-BD91-E87D-BD41-9A3A435DF413}"/>
              </a:ext>
            </a:extLst>
          </p:cNvPr>
          <p:cNvSpPr/>
          <p:nvPr/>
        </p:nvSpPr>
        <p:spPr>
          <a:xfrm>
            <a:off x="7719060" y="1013169"/>
            <a:ext cx="1176957" cy="269163"/>
          </a:xfrm>
          <a:prstGeom prst="rect">
            <a:avLst/>
          </a:prstGeom>
          <a:solidFill>
            <a:schemeClr val="accent4">
              <a:lumMod val="20000"/>
              <a:lumOff val="80000"/>
            </a:schemeClr>
          </a:solidFill>
          <a:ln w="12700" cap="flat" cmpd="sng" algn="ctr">
            <a:solidFill>
              <a:schemeClr val="accent3">
                <a:lumMod val="75000"/>
              </a:schemeClr>
            </a:solidFill>
            <a:prstDash val="solid"/>
          </a:ln>
          <a:effectLst/>
        </p:spPr>
        <p:txBody>
          <a:bodyPr rtlCol="0" anchor="ctr"/>
          <a:lstStyle/>
          <a:p>
            <a:pPr algn="ctr" defTabSz="914400"/>
            <a:r>
              <a:rPr lang="vi-VN" sz="1100" b="1" kern="0">
                <a:solidFill>
                  <a:prstClr val="black"/>
                </a:solidFill>
                <a:latin typeface="HTWBerlin" panose="02000000000000000000"/>
                <a:cs typeface="Arial" panose="020B0604020202020204" pitchFamily="34" charset="0"/>
              </a:rPr>
              <a:t>Total: 11 Models</a:t>
            </a:r>
            <a:endParaRPr lang="de-DE" sz="1100" b="1" kern="0">
              <a:solidFill>
                <a:prstClr val="black"/>
              </a:solidFill>
              <a:latin typeface="HTWBerlin" panose="02000000000000000000"/>
              <a:cs typeface="Arial" panose="020B0604020202020204" pitchFamily="34" charset="0"/>
            </a:endParaRPr>
          </a:p>
        </p:txBody>
      </p:sp>
      <p:sp>
        <p:nvSpPr>
          <p:cNvPr id="4" name="Rectangle 3">
            <a:extLst>
              <a:ext uri="{FF2B5EF4-FFF2-40B4-BE49-F238E27FC236}">
                <a16:creationId xmlns:a16="http://schemas.microsoft.com/office/drawing/2014/main" id="{9A538A29-03AB-921E-E3EC-7E99D4AAF624}"/>
              </a:ext>
            </a:extLst>
          </p:cNvPr>
          <p:cNvSpPr/>
          <p:nvPr/>
        </p:nvSpPr>
        <p:spPr>
          <a:xfrm>
            <a:off x="6148876" y="1740957"/>
            <a:ext cx="673192" cy="2763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ilter with solid fill">
            <a:extLst>
              <a:ext uri="{FF2B5EF4-FFF2-40B4-BE49-F238E27FC236}">
                <a16:creationId xmlns:a16="http://schemas.microsoft.com/office/drawing/2014/main" id="{B3D04811-88CE-3F72-CF01-5FEC210F83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03895" y="1171847"/>
            <a:ext cx="365760" cy="365760"/>
          </a:xfrm>
          <a:prstGeom prst="rect">
            <a:avLst/>
          </a:prstGeom>
        </p:spPr>
      </p:pic>
      <p:sp>
        <p:nvSpPr>
          <p:cNvPr id="10" name="Datumsplatzhalter 1">
            <a:extLst>
              <a:ext uri="{FF2B5EF4-FFF2-40B4-BE49-F238E27FC236}">
                <a16:creationId xmlns:a16="http://schemas.microsoft.com/office/drawing/2014/main" id="{5BCC0D8E-5F74-4B59-5FE9-03CC55DA5219}"/>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11" name="Fußzeilenplatzhalter 2">
            <a:extLst>
              <a:ext uri="{FF2B5EF4-FFF2-40B4-BE49-F238E27FC236}">
                <a16:creationId xmlns:a16="http://schemas.microsoft.com/office/drawing/2014/main" id="{6D94A89D-8057-FA36-5379-4115874F4E1A}"/>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14" name="Foliennummernplatzhalter 3">
            <a:extLst>
              <a:ext uri="{FF2B5EF4-FFF2-40B4-BE49-F238E27FC236}">
                <a16:creationId xmlns:a16="http://schemas.microsoft.com/office/drawing/2014/main" id="{0F02320D-5EC9-75A8-1ADD-7AD4A957D30F}"/>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8</a:t>
            </a:fld>
            <a:endParaRPr lang="de-DE" sz="1000"/>
          </a:p>
        </p:txBody>
      </p:sp>
    </p:spTree>
    <p:extLst>
      <p:ext uri="{BB962C8B-B14F-4D97-AF65-F5344CB8AC3E}">
        <p14:creationId xmlns:p14="http://schemas.microsoft.com/office/powerpoint/2010/main" val="2067000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platzhalter 6">
            <a:extLst>
              <a:ext uri="{FF2B5EF4-FFF2-40B4-BE49-F238E27FC236}">
                <a16:creationId xmlns:a16="http://schemas.microsoft.com/office/drawing/2014/main" id="{E8B60CBB-9961-B217-A0E5-26EC67906D5F}"/>
              </a:ext>
            </a:extLst>
          </p:cNvPr>
          <p:cNvSpPr txBox="1">
            <a:spLocks/>
          </p:cNvSpPr>
          <p:nvPr/>
        </p:nvSpPr>
        <p:spPr>
          <a:xfrm>
            <a:off x="1174018" y="742578"/>
            <a:ext cx="6175818" cy="720670"/>
          </a:xfrm>
          <a:prstGeom prst="rect">
            <a:avLst/>
          </a:prstGeom>
        </p:spPr>
        <p:txBody>
          <a:bodyPr vert="horz" lIns="91440" tIns="45720" rIns="91440" bIns="45720" rtlCol="0">
            <a:normAutofit/>
          </a:bodyPr>
          <a:lstStyle>
            <a:lvl1pPr indent="0" defTabSz="685800">
              <a:lnSpc>
                <a:spcPct val="95000"/>
              </a:lnSpc>
              <a:spcBef>
                <a:spcPts val="750"/>
              </a:spcBef>
              <a:buFontTx/>
              <a:buNone/>
              <a:defRPr sz="3200" b="1" i="0" baseline="0">
                <a:latin typeface="HTWBerlin" panose="02000000000000000000" pitchFamily="2" charset="77"/>
                <a:ea typeface="Verdana" panose="020B0604030504040204" pitchFamily="34" charset="0"/>
                <a:cs typeface="Arial" panose="020B0604020202020204" pitchFamily="34" charset="0"/>
              </a:defRPr>
            </a:lvl1pPr>
            <a:lvl2pPr marL="514350" indent="-171450" defTabSz="685800">
              <a:lnSpc>
                <a:spcPct val="90000"/>
              </a:lnSpc>
              <a:spcBef>
                <a:spcPts val="375"/>
              </a:spcBef>
              <a:buFont typeface="Arial" panose="020B0604020202020204" pitchFamily="34" charset="0"/>
              <a:buChar cha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de-DE" sz="2800"/>
              <a:t>Recall, then F2 score</a:t>
            </a:r>
          </a:p>
        </p:txBody>
      </p:sp>
      <p:pic>
        <p:nvPicPr>
          <p:cNvPr id="3" name="Graphic 2" descr="Bar chart outline">
            <a:extLst>
              <a:ext uri="{FF2B5EF4-FFF2-40B4-BE49-F238E27FC236}">
                <a16:creationId xmlns:a16="http://schemas.microsoft.com/office/drawing/2014/main" id="{22F2C06A-7F22-A833-3A82-F5C4BDD622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670" y="801899"/>
            <a:ext cx="365760" cy="365760"/>
          </a:xfrm>
          <a:prstGeom prst="rect">
            <a:avLst/>
          </a:prstGeom>
        </p:spPr>
      </p:pic>
      <p:sp>
        <p:nvSpPr>
          <p:cNvPr id="8" name="Speech Bubble: Rectangle with Corners Rounded 7">
            <a:extLst>
              <a:ext uri="{FF2B5EF4-FFF2-40B4-BE49-F238E27FC236}">
                <a16:creationId xmlns:a16="http://schemas.microsoft.com/office/drawing/2014/main" id="{BD9F244A-1591-FB89-355A-5C131D42E0EF}"/>
              </a:ext>
            </a:extLst>
          </p:cNvPr>
          <p:cNvSpPr/>
          <p:nvPr/>
        </p:nvSpPr>
        <p:spPr>
          <a:xfrm>
            <a:off x="4572000" y="3421820"/>
            <a:ext cx="4324017" cy="518006"/>
          </a:xfrm>
          <a:prstGeom prst="wedgeRoundRectCallout">
            <a:avLst>
              <a:gd name="adj1" fmla="val -34022"/>
              <a:gd name="adj2" fmla="val -76460"/>
              <a:gd name="adj3" fmla="val 16667"/>
            </a:avLst>
          </a:prstGeom>
          <a:noFill/>
          <a:ln>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buClr>
                <a:schemeClr val="accent6">
                  <a:lumMod val="50000"/>
                </a:schemeClr>
              </a:buClr>
              <a:buSzPct val="90000"/>
              <a:buFont typeface="Wingdings" panose="05000000000000000000" pitchFamily="2" charset="2"/>
              <a:buChar char="§"/>
            </a:pPr>
            <a:r>
              <a:rPr lang="de-DE" sz="1050" b="1" dirty="0">
                <a:solidFill>
                  <a:srgbClr val="76B900"/>
                </a:solidFill>
                <a:latin typeface="HTWBerlin" panose="02000000000000000000"/>
              </a:rPr>
              <a:t>Recall: </a:t>
            </a:r>
            <a:r>
              <a:rPr lang="de-DE" sz="1050" dirty="0">
                <a:solidFill>
                  <a:schemeClr val="tx1"/>
                </a:solidFill>
                <a:latin typeface="HTWBerlin" panose="02000000000000000000"/>
              </a:rPr>
              <a:t>minimize FN to avoid high cost</a:t>
            </a:r>
          </a:p>
          <a:p>
            <a:pPr marL="169863" indent="-169863">
              <a:buClr>
                <a:schemeClr val="accent6">
                  <a:lumMod val="50000"/>
                </a:schemeClr>
              </a:buClr>
              <a:buSzPct val="90000"/>
              <a:buFont typeface="Wingdings" panose="05000000000000000000" pitchFamily="2" charset="2"/>
              <a:buChar char="§"/>
            </a:pPr>
            <a:r>
              <a:rPr lang="de-DE" sz="1050" b="1" dirty="0">
                <a:solidFill>
                  <a:srgbClr val="76B900"/>
                </a:solidFill>
                <a:latin typeface="HTWBerlin" panose="02000000000000000000"/>
              </a:rPr>
              <a:t>F2: </a:t>
            </a:r>
            <a:r>
              <a:rPr lang="de-DE" sz="1050" dirty="0">
                <a:solidFill>
                  <a:schemeClr val="tx1"/>
                </a:solidFill>
                <a:latin typeface="HTWBerlin" panose="02000000000000000000"/>
              </a:rPr>
              <a:t>takes precision into consideration, but emphasizes recall over precision</a:t>
            </a:r>
            <a:endParaRPr lang="en-US" sz="1050" dirty="0">
              <a:solidFill>
                <a:schemeClr val="tx1"/>
              </a:solidFill>
              <a:latin typeface="HTWBerlin" panose="02000000000000000000"/>
            </a:endParaRPr>
          </a:p>
        </p:txBody>
      </p:sp>
      <p:graphicFrame>
        <p:nvGraphicFramePr>
          <p:cNvPr id="9" name="Table 40">
            <a:extLst>
              <a:ext uri="{FF2B5EF4-FFF2-40B4-BE49-F238E27FC236}">
                <a16:creationId xmlns:a16="http://schemas.microsoft.com/office/drawing/2014/main" id="{538A3C3C-595B-B8AB-6CAB-7AE62ACE19BA}"/>
              </a:ext>
            </a:extLst>
          </p:cNvPr>
          <p:cNvGraphicFramePr>
            <a:graphicFrameLocks noGrp="1"/>
          </p:cNvGraphicFramePr>
          <p:nvPr>
            <p:extLst>
              <p:ext uri="{D42A27DB-BD31-4B8C-83A1-F6EECF244321}">
                <p14:modId xmlns:p14="http://schemas.microsoft.com/office/powerpoint/2010/main" val="413111439"/>
              </p:ext>
            </p:extLst>
          </p:nvPr>
        </p:nvGraphicFramePr>
        <p:xfrm>
          <a:off x="346364" y="1343219"/>
          <a:ext cx="8549653" cy="1824024"/>
        </p:xfrm>
        <a:graphic>
          <a:graphicData uri="http://schemas.openxmlformats.org/drawingml/2006/table">
            <a:tbl>
              <a:tblPr firstRow="1" bandRow="1">
                <a:tableStyleId>{5C22544A-7EE6-4342-B048-85BDC9FD1C3A}</a:tableStyleId>
              </a:tblPr>
              <a:tblGrid>
                <a:gridCol w="258949">
                  <a:extLst>
                    <a:ext uri="{9D8B030D-6E8A-4147-A177-3AD203B41FA5}">
                      <a16:colId xmlns:a16="http://schemas.microsoft.com/office/drawing/2014/main" val="3612611600"/>
                    </a:ext>
                  </a:extLst>
                </a:gridCol>
                <a:gridCol w="596817">
                  <a:extLst>
                    <a:ext uri="{9D8B030D-6E8A-4147-A177-3AD203B41FA5}">
                      <a16:colId xmlns:a16="http://schemas.microsoft.com/office/drawing/2014/main" val="1276951667"/>
                    </a:ext>
                  </a:extLst>
                </a:gridCol>
                <a:gridCol w="596817">
                  <a:extLst>
                    <a:ext uri="{9D8B030D-6E8A-4147-A177-3AD203B41FA5}">
                      <a16:colId xmlns:a16="http://schemas.microsoft.com/office/drawing/2014/main" val="1022939719"/>
                    </a:ext>
                  </a:extLst>
                </a:gridCol>
                <a:gridCol w="596817">
                  <a:extLst>
                    <a:ext uri="{9D8B030D-6E8A-4147-A177-3AD203B41FA5}">
                      <a16:colId xmlns:a16="http://schemas.microsoft.com/office/drawing/2014/main" val="1542177122"/>
                    </a:ext>
                  </a:extLst>
                </a:gridCol>
                <a:gridCol w="596817">
                  <a:extLst>
                    <a:ext uri="{9D8B030D-6E8A-4147-A177-3AD203B41FA5}">
                      <a16:colId xmlns:a16="http://schemas.microsoft.com/office/drawing/2014/main" val="2172258810"/>
                    </a:ext>
                  </a:extLst>
                </a:gridCol>
                <a:gridCol w="536676">
                  <a:extLst>
                    <a:ext uri="{9D8B030D-6E8A-4147-A177-3AD203B41FA5}">
                      <a16:colId xmlns:a16="http://schemas.microsoft.com/office/drawing/2014/main" val="1446325038"/>
                    </a:ext>
                  </a:extLst>
                </a:gridCol>
                <a:gridCol w="536676">
                  <a:extLst>
                    <a:ext uri="{9D8B030D-6E8A-4147-A177-3AD203B41FA5}">
                      <a16:colId xmlns:a16="http://schemas.microsoft.com/office/drawing/2014/main" val="3712859090"/>
                    </a:ext>
                  </a:extLst>
                </a:gridCol>
                <a:gridCol w="536676">
                  <a:extLst>
                    <a:ext uri="{9D8B030D-6E8A-4147-A177-3AD203B41FA5}">
                      <a16:colId xmlns:a16="http://schemas.microsoft.com/office/drawing/2014/main" val="2249175126"/>
                    </a:ext>
                  </a:extLst>
                </a:gridCol>
                <a:gridCol w="536676">
                  <a:extLst>
                    <a:ext uri="{9D8B030D-6E8A-4147-A177-3AD203B41FA5}">
                      <a16:colId xmlns:a16="http://schemas.microsoft.com/office/drawing/2014/main" val="3895445060"/>
                    </a:ext>
                  </a:extLst>
                </a:gridCol>
                <a:gridCol w="536676">
                  <a:extLst>
                    <a:ext uri="{9D8B030D-6E8A-4147-A177-3AD203B41FA5}">
                      <a16:colId xmlns:a16="http://schemas.microsoft.com/office/drawing/2014/main" val="4244666188"/>
                    </a:ext>
                  </a:extLst>
                </a:gridCol>
                <a:gridCol w="536676">
                  <a:extLst>
                    <a:ext uri="{9D8B030D-6E8A-4147-A177-3AD203B41FA5}">
                      <a16:colId xmlns:a16="http://schemas.microsoft.com/office/drawing/2014/main" val="2975913228"/>
                    </a:ext>
                  </a:extLst>
                </a:gridCol>
                <a:gridCol w="536676">
                  <a:extLst>
                    <a:ext uri="{9D8B030D-6E8A-4147-A177-3AD203B41FA5}">
                      <a16:colId xmlns:a16="http://schemas.microsoft.com/office/drawing/2014/main" val="2680531357"/>
                    </a:ext>
                  </a:extLst>
                </a:gridCol>
                <a:gridCol w="536676">
                  <a:extLst>
                    <a:ext uri="{9D8B030D-6E8A-4147-A177-3AD203B41FA5}">
                      <a16:colId xmlns:a16="http://schemas.microsoft.com/office/drawing/2014/main" val="134795245"/>
                    </a:ext>
                  </a:extLst>
                </a:gridCol>
                <a:gridCol w="536676">
                  <a:extLst>
                    <a:ext uri="{9D8B030D-6E8A-4147-A177-3AD203B41FA5}">
                      <a16:colId xmlns:a16="http://schemas.microsoft.com/office/drawing/2014/main" val="989976688"/>
                    </a:ext>
                  </a:extLst>
                </a:gridCol>
                <a:gridCol w="536676">
                  <a:extLst>
                    <a:ext uri="{9D8B030D-6E8A-4147-A177-3AD203B41FA5}">
                      <a16:colId xmlns:a16="http://schemas.microsoft.com/office/drawing/2014/main" val="3972318935"/>
                    </a:ext>
                  </a:extLst>
                </a:gridCol>
                <a:gridCol w="536676">
                  <a:extLst>
                    <a:ext uri="{9D8B030D-6E8A-4147-A177-3AD203B41FA5}">
                      <a16:colId xmlns:a16="http://schemas.microsoft.com/office/drawing/2014/main" val="594230709"/>
                    </a:ext>
                  </a:extLst>
                </a:gridCol>
              </a:tblGrid>
              <a:tr h="249378">
                <a:tc rowSpan="2">
                  <a:txBody>
                    <a:bodyPr/>
                    <a:lstStyle/>
                    <a:p>
                      <a:pPr algn="ctr"/>
                      <a:r>
                        <a:rPr lang="vi-VN" sz="700" b="1">
                          <a:solidFill>
                            <a:schemeClr val="tx1"/>
                          </a:solidFill>
                        </a:rPr>
                        <a:t>No.</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Imputation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Feature Selection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Balancing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Scaling</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Model</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Accuracy</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Precision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rgbClr val="FF0000"/>
                          </a:solidFill>
                        </a:rPr>
                        <a:t>Recall</a:t>
                      </a:r>
                      <a:endParaRPr lang="en-US" sz="700" b="1">
                        <a:solidFill>
                          <a:srgbClr val="FF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F1 score</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rgbClr val="FF0000"/>
                          </a:solidFill>
                        </a:rPr>
                        <a:t>F2 score</a:t>
                      </a:r>
                      <a:endParaRPr lang="en-US" sz="700" b="1">
                        <a:solidFill>
                          <a:srgbClr val="FF0000"/>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rowSpan="2">
                  <a:txBody>
                    <a:bodyPr/>
                    <a:lstStyle/>
                    <a:p>
                      <a:pPr algn="ctr"/>
                      <a:r>
                        <a:rPr lang="vi-VN" sz="700" b="1">
                          <a:solidFill>
                            <a:schemeClr val="tx1"/>
                          </a:solidFill>
                        </a:rPr>
                        <a:t>AUC</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vi-VN" sz="700">
                          <a:solidFill>
                            <a:schemeClr val="tx1"/>
                          </a:solidFill>
                        </a:rPr>
                        <a:t>Confusion Matrix</a:t>
                      </a:r>
                      <a:endParaRPr lang="en-US" sz="7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7790454"/>
                  </a:ext>
                </a:extLst>
              </a:tr>
              <a:tr h="307641">
                <a:tc vMerge="1">
                  <a:txBody>
                    <a:bodyPr/>
                    <a:lstStyle/>
                    <a:p>
                      <a:pPr algn="ctr"/>
                      <a:r>
                        <a:rPr lang="vi-VN" sz="800">
                          <a:solidFill>
                            <a:schemeClr val="tx1"/>
                          </a:solidFill>
                        </a:rPr>
                        <a:t>No.</a:t>
                      </a:r>
                      <a:endParaRPr lang="en-US" sz="800">
                        <a:solidFill>
                          <a:schemeClr val="tx1"/>
                        </a:solidFill>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Imputation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Feature Selection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Balancing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Scaling</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Model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Accuracy</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Precision</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Recall</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F1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a:r>
                        <a:rPr lang="vi-VN" sz="800">
                          <a:solidFill>
                            <a:schemeClr val="tx1"/>
                          </a:solidFill>
                        </a:rPr>
                        <a:t>F2 score</a:t>
                      </a:r>
                      <a:endParaRPr lang="en-US" sz="80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a:r>
                        <a:rPr lang="vi-VN" sz="700" b="1">
                          <a:solidFill>
                            <a:schemeClr val="tx1"/>
                          </a:solidFill>
                        </a:rPr>
                        <a:t>TN</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FP </a:t>
                      </a:r>
                    </a:p>
                    <a:p>
                      <a:pPr algn="ctr"/>
                      <a:r>
                        <a:rPr lang="vi-VN" sz="700" b="1">
                          <a:solidFill>
                            <a:schemeClr val="tx1"/>
                          </a:solidFill>
                        </a:rPr>
                        <a:t>(Type 1)</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FN</a:t>
                      </a:r>
                    </a:p>
                    <a:p>
                      <a:pPr algn="ctr"/>
                      <a:r>
                        <a:rPr lang="vi-VN" sz="700" b="1">
                          <a:solidFill>
                            <a:schemeClr val="tx1"/>
                          </a:solidFill>
                        </a:rPr>
                        <a:t>(Type 2)</a:t>
                      </a:r>
                      <a:endParaRPr lang="en-US"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vi-VN" sz="700" b="1">
                          <a:solidFill>
                            <a:schemeClr val="tx1"/>
                          </a:solidFill>
                        </a:rPr>
                        <a:t>TP</a:t>
                      </a:r>
                      <a:endParaRPr lang="de-DE" sz="700" b="1">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89007664"/>
                  </a:ext>
                </a:extLst>
              </a:tr>
              <a:tr h="253401">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1</a:t>
                      </a:r>
                      <a:endParaRPr lang="en-US" sz="7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6664516"/>
                  </a:ext>
                </a:extLst>
              </a:tr>
              <a:tr h="253401">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2</a:t>
                      </a:r>
                      <a:endParaRPr lang="en-US" sz="7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Recursive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05012"/>
                  </a:ext>
                </a:extLst>
              </a:tr>
              <a:tr h="253401">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3</a:t>
                      </a:r>
                      <a:endParaRPr lang="en-US" sz="7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Rose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SVM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0.44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121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0721045"/>
                  </a:ext>
                </a:extLst>
              </a:tr>
              <a:tr h="253401">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4</a:t>
                      </a:r>
                      <a:endParaRPr lang="en-US" sz="7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kNN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SMOTE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0.38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217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76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122417"/>
                  </a:ext>
                </a:extLst>
              </a:tr>
              <a:tr h="253401">
                <a:tc>
                  <a:txBody>
                    <a:bodyPr/>
                    <a:lstStyle/>
                    <a:p>
                      <a:pPr marL="0" algn="ctr" defTabSz="685800" rtl="0" eaLnBrk="1" fontAlgn="b" latinLnBrk="0" hangingPunct="1"/>
                      <a:r>
                        <a:rPr lang="vi-VN" sz="700" b="0" i="0" u="none" strike="noStrike" kern="1200">
                          <a:solidFill>
                            <a:srgbClr val="000000"/>
                          </a:solidFill>
                          <a:effectLst/>
                          <a:latin typeface="Calibri" panose="020F0502020204030204" pitchFamily="34" charset="0"/>
                          <a:ea typeface="+mn-ea"/>
                          <a:cs typeface="+mn-cs"/>
                        </a:rPr>
                        <a:t>5</a:t>
                      </a:r>
                      <a:endParaRPr lang="en-US" sz="700" b="0" i="0" u="none" strike="noStrike" kern="1200">
                        <a:solidFill>
                          <a:srgbClr val="000000"/>
                        </a:solidFill>
                        <a:effectLst/>
                        <a:latin typeface="Calibri" panose="020F050202020403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MICE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Boruta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ADASYN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Normalization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NB</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0.59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193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700" b="0" i="0" u="none" strike="noStrike">
                          <a:solidFill>
                            <a:srgbClr val="000000"/>
                          </a:solidFill>
                          <a:effectLst/>
                          <a:latin typeface="Calibri" panose="020F0502020204030204" pitchFamily="34" charset="0"/>
                        </a:rPr>
                        <a:t>11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865122"/>
                  </a:ext>
                </a:extLst>
              </a:tr>
            </a:tbl>
          </a:graphicData>
        </a:graphic>
      </p:graphicFrame>
      <p:sp>
        <p:nvSpPr>
          <p:cNvPr id="11" name="Abgerundetes Rechteck 26">
            <a:extLst>
              <a:ext uri="{FF2B5EF4-FFF2-40B4-BE49-F238E27FC236}">
                <a16:creationId xmlns:a16="http://schemas.microsoft.com/office/drawing/2014/main" id="{5F5DF5B0-62DD-0327-E8C7-8F697F7A21FD}"/>
              </a:ext>
            </a:extLst>
          </p:cNvPr>
          <p:cNvSpPr/>
          <p:nvPr/>
        </p:nvSpPr>
        <p:spPr>
          <a:xfrm>
            <a:off x="7719060" y="1013169"/>
            <a:ext cx="1176957" cy="269163"/>
          </a:xfrm>
          <a:prstGeom prst="rect">
            <a:avLst/>
          </a:prstGeom>
          <a:solidFill>
            <a:schemeClr val="accent4">
              <a:lumMod val="20000"/>
              <a:lumOff val="80000"/>
            </a:schemeClr>
          </a:solidFill>
          <a:ln w="12700" cap="flat" cmpd="sng" algn="ctr">
            <a:solidFill>
              <a:schemeClr val="accent3">
                <a:lumMod val="75000"/>
              </a:schemeClr>
            </a:solidFill>
            <a:prstDash val="solid"/>
          </a:ln>
          <a:effectLst/>
        </p:spPr>
        <p:txBody>
          <a:bodyPr rtlCol="0" anchor="ctr"/>
          <a:lstStyle/>
          <a:p>
            <a:pPr algn="ctr" defTabSz="914400"/>
            <a:r>
              <a:rPr lang="vi-VN" sz="1100" b="1" kern="0">
                <a:solidFill>
                  <a:prstClr val="black"/>
                </a:solidFill>
                <a:latin typeface="HTWBerlin" panose="02000000000000000000"/>
                <a:cs typeface="Arial" panose="020B0604020202020204" pitchFamily="34" charset="0"/>
              </a:rPr>
              <a:t>Total: 5 Models</a:t>
            </a:r>
            <a:endParaRPr lang="de-DE" sz="1100" b="1" kern="0">
              <a:solidFill>
                <a:prstClr val="black"/>
              </a:solidFill>
              <a:latin typeface="HTWBerlin" panose="02000000000000000000"/>
              <a:cs typeface="Arial" panose="020B0604020202020204" pitchFamily="34" charset="0"/>
            </a:endParaRPr>
          </a:p>
        </p:txBody>
      </p:sp>
      <p:sp>
        <p:nvSpPr>
          <p:cNvPr id="14" name="Rectangle 13">
            <a:extLst>
              <a:ext uri="{FF2B5EF4-FFF2-40B4-BE49-F238E27FC236}">
                <a16:creationId xmlns:a16="http://schemas.microsoft.com/office/drawing/2014/main" id="{65E73C94-3E35-823A-6BC7-57A4762B7C71}"/>
              </a:ext>
            </a:extLst>
          </p:cNvPr>
          <p:cNvSpPr/>
          <p:nvPr/>
        </p:nvSpPr>
        <p:spPr>
          <a:xfrm>
            <a:off x="4525158" y="1850231"/>
            <a:ext cx="673192" cy="1377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Filter with solid fill">
            <a:extLst>
              <a:ext uri="{FF2B5EF4-FFF2-40B4-BE49-F238E27FC236}">
                <a16:creationId xmlns:a16="http://schemas.microsoft.com/office/drawing/2014/main" id="{EA12A411-4DA1-2292-7C89-908ED9F31A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5994" y="1171515"/>
            <a:ext cx="365760" cy="365760"/>
          </a:xfrm>
          <a:prstGeom prst="rect">
            <a:avLst/>
          </a:prstGeom>
        </p:spPr>
      </p:pic>
      <p:sp>
        <p:nvSpPr>
          <p:cNvPr id="16" name="Rectangle 15">
            <a:extLst>
              <a:ext uri="{FF2B5EF4-FFF2-40B4-BE49-F238E27FC236}">
                <a16:creationId xmlns:a16="http://schemas.microsoft.com/office/drawing/2014/main" id="{CB43AF45-8BFB-8C9C-E0CA-A727B9A1E609}"/>
              </a:ext>
            </a:extLst>
          </p:cNvPr>
          <p:cNvSpPr/>
          <p:nvPr/>
        </p:nvSpPr>
        <p:spPr>
          <a:xfrm>
            <a:off x="5613389" y="1850231"/>
            <a:ext cx="673192" cy="1377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Filter with solid fill">
            <a:extLst>
              <a:ext uri="{FF2B5EF4-FFF2-40B4-BE49-F238E27FC236}">
                <a16:creationId xmlns:a16="http://schemas.microsoft.com/office/drawing/2014/main" id="{21A4BC48-F858-2456-62D6-279FE40C21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5446" y="1184151"/>
            <a:ext cx="365760" cy="365760"/>
          </a:xfrm>
          <a:prstGeom prst="rect">
            <a:avLst/>
          </a:prstGeom>
        </p:spPr>
      </p:pic>
      <p:sp>
        <p:nvSpPr>
          <p:cNvPr id="18" name="Heptagon 17">
            <a:extLst>
              <a:ext uri="{FF2B5EF4-FFF2-40B4-BE49-F238E27FC236}">
                <a16:creationId xmlns:a16="http://schemas.microsoft.com/office/drawing/2014/main" id="{83711FB1-4D35-EE5B-5500-C13228FCE38B}"/>
              </a:ext>
            </a:extLst>
          </p:cNvPr>
          <p:cNvSpPr/>
          <p:nvPr/>
        </p:nvSpPr>
        <p:spPr>
          <a:xfrm>
            <a:off x="4554183" y="1030387"/>
            <a:ext cx="249382" cy="249382"/>
          </a:xfrm>
          <a:prstGeom prst="hept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1</a:t>
            </a:r>
            <a:endParaRPr lang="en-US" sz="1200">
              <a:solidFill>
                <a:schemeClr val="tx1"/>
              </a:solidFill>
            </a:endParaRPr>
          </a:p>
        </p:txBody>
      </p:sp>
      <p:sp>
        <p:nvSpPr>
          <p:cNvPr id="19" name="Heptagon 18">
            <a:extLst>
              <a:ext uri="{FF2B5EF4-FFF2-40B4-BE49-F238E27FC236}">
                <a16:creationId xmlns:a16="http://schemas.microsoft.com/office/drawing/2014/main" id="{BB8C84E5-B61B-57A0-5F96-D13AE0FC6E22}"/>
              </a:ext>
            </a:extLst>
          </p:cNvPr>
          <p:cNvSpPr/>
          <p:nvPr/>
        </p:nvSpPr>
        <p:spPr>
          <a:xfrm>
            <a:off x="5631219" y="1042899"/>
            <a:ext cx="249382" cy="249382"/>
          </a:xfrm>
          <a:prstGeom prst="hept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000">
                <a:solidFill>
                  <a:schemeClr val="tx1"/>
                </a:solidFill>
              </a:rPr>
              <a:t>2</a:t>
            </a:r>
            <a:endParaRPr lang="en-US" sz="1200">
              <a:solidFill>
                <a:schemeClr val="tx1"/>
              </a:solidFill>
            </a:endParaRPr>
          </a:p>
        </p:txBody>
      </p:sp>
      <p:sp>
        <p:nvSpPr>
          <p:cNvPr id="20" name="Isosceles Triangle 19">
            <a:extLst>
              <a:ext uri="{FF2B5EF4-FFF2-40B4-BE49-F238E27FC236}">
                <a16:creationId xmlns:a16="http://schemas.microsoft.com/office/drawing/2014/main" id="{681210FA-75C9-BBA1-9732-4C14FDB69653}"/>
              </a:ext>
            </a:extLst>
          </p:cNvPr>
          <p:cNvSpPr/>
          <p:nvPr/>
        </p:nvSpPr>
        <p:spPr>
          <a:xfrm rot="10800000">
            <a:off x="3533435" y="4051804"/>
            <a:ext cx="2175510" cy="273845"/>
          </a:xfrm>
          <a:prstGeom prst="triangle">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bgerundetes Rechteck 26">
            <a:extLst>
              <a:ext uri="{FF2B5EF4-FFF2-40B4-BE49-F238E27FC236}">
                <a16:creationId xmlns:a16="http://schemas.microsoft.com/office/drawing/2014/main" id="{47FB57A4-FFFA-3D11-08C4-25B09BF75121}"/>
              </a:ext>
            </a:extLst>
          </p:cNvPr>
          <p:cNvSpPr/>
          <p:nvPr/>
        </p:nvSpPr>
        <p:spPr>
          <a:xfrm>
            <a:off x="3212989" y="4403208"/>
            <a:ext cx="2736996" cy="37868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400" b="1">
                <a:solidFill>
                  <a:schemeClr val="tx1"/>
                </a:solidFill>
              </a:rPr>
              <a:t>GRID SEARCH</a:t>
            </a:r>
            <a:endParaRPr lang="de-DE" sz="1400" b="1">
              <a:solidFill>
                <a:schemeClr val="tx1"/>
              </a:solidFill>
              <a:latin typeface="HTWBerlin" panose="02000000000000000000"/>
            </a:endParaRPr>
          </a:p>
        </p:txBody>
      </p:sp>
      <p:sp>
        <p:nvSpPr>
          <p:cNvPr id="22" name="Datumsplatzhalter 1">
            <a:extLst>
              <a:ext uri="{FF2B5EF4-FFF2-40B4-BE49-F238E27FC236}">
                <a16:creationId xmlns:a16="http://schemas.microsoft.com/office/drawing/2014/main" id="{814A51EC-3F8C-7E83-5EB5-BAB7CB7A3760}"/>
              </a:ext>
            </a:extLst>
          </p:cNvPr>
          <p:cNvSpPr>
            <a:spLocks noGrp="1"/>
          </p:cNvSpPr>
          <p:nvPr>
            <p:ph type="dt" sz="half" idx="10"/>
          </p:nvPr>
        </p:nvSpPr>
        <p:spPr>
          <a:xfrm>
            <a:off x="182380" y="4767263"/>
            <a:ext cx="1402580" cy="273844"/>
          </a:xfrm>
        </p:spPr>
        <p:txBody>
          <a:bodyPr/>
          <a:lstStyle/>
          <a:p>
            <a:r>
              <a:rPr lang="vi-VN" sz="1000"/>
              <a:t>11.07.2023</a:t>
            </a:r>
            <a:endParaRPr lang="de-DE" sz="1000"/>
          </a:p>
        </p:txBody>
      </p:sp>
      <p:sp>
        <p:nvSpPr>
          <p:cNvPr id="23" name="Fußzeilenplatzhalter 2">
            <a:extLst>
              <a:ext uri="{FF2B5EF4-FFF2-40B4-BE49-F238E27FC236}">
                <a16:creationId xmlns:a16="http://schemas.microsoft.com/office/drawing/2014/main" id="{AA7D58BD-F8BC-5AEC-6EC4-2ECCBCAE9576}"/>
              </a:ext>
            </a:extLst>
          </p:cNvPr>
          <p:cNvSpPr>
            <a:spLocks noGrp="1"/>
          </p:cNvSpPr>
          <p:nvPr>
            <p:ph type="ftr" sz="quarter" idx="11"/>
          </p:nvPr>
        </p:nvSpPr>
        <p:spPr>
          <a:xfrm>
            <a:off x="1722120" y="4767263"/>
            <a:ext cx="5996940" cy="273844"/>
          </a:xfrm>
        </p:spPr>
        <p:txBody>
          <a:bodyPr/>
          <a:lstStyle/>
          <a:p>
            <a:r>
              <a:rPr lang="vi-VN" sz="1000">
                <a:ea typeface="Verdana" panose="020B0604030504040204" pitchFamily="34" charset="0"/>
                <a:cs typeface="Arial" panose="020B0604020202020204" pitchFamily="34" charset="0"/>
              </a:rPr>
              <a:t>SECOM Data Mining Project</a:t>
            </a:r>
            <a:endParaRPr lang="de-DE" sz="1000"/>
          </a:p>
        </p:txBody>
      </p:sp>
      <p:sp>
        <p:nvSpPr>
          <p:cNvPr id="24" name="Foliennummernplatzhalter 3">
            <a:extLst>
              <a:ext uri="{FF2B5EF4-FFF2-40B4-BE49-F238E27FC236}">
                <a16:creationId xmlns:a16="http://schemas.microsoft.com/office/drawing/2014/main" id="{59F2EFE2-22A8-E1E0-B4F0-8D026941D087}"/>
              </a:ext>
            </a:extLst>
          </p:cNvPr>
          <p:cNvSpPr>
            <a:spLocks noGrp="1"/>
          </p:cNvSpPr>
          <p:nvPr>
            <p:ph type="sldNum" sz="quarter" idx="12"/>
          </p:nvPr>
        </p:nvSpPr>
        <p:spPr>
          <a:xfrm>
            <a:off x="7856220" y="4767263"/>
            <a:ext cx="1039806" cy="273844"/>
          </a:xfrm>
        </p:spPr>
        <p:txBody>
          <a:bodyPr/>
          <a:lstStyle/>
          <a:p>
            <a:fld id="{FCC6517D-539E-2144-9017-B77BF24784EC}" type="slidenum">
              <a:rPr lang="de-DE" sz="1000" smtClean="0"/>
              <a:pPr/>
              <a:t>9</a:t>
            </a:fld>
            <a:endParaRPr lang="de-DE" sz="1000"/>
          </a:p>
        </p:txBody>
      </p:sp>
    </p:spTree>
    <p:extLst>
      <p:ext uri="{BB962C8B-B14F-4D97-AF65-F5344CB8AC3E}">
        <p14:creationId xmlns:p14="http://schemas.microsoft.com/office/powerpoint/2010/main" val="74111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6" grpId="0" animBg="1"/>
      <p:bldP spid="18" grpId="0" animBg="1"/>
      <p:bldP spid="19" grpId="0" animBg="1"/>
      <p:bldP spid="20" grpId="0" animBg="1"/>
      <p:bldP spid="21"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F061743BEDC048A11A442754CC685F" ma:contentTypeVersion="11" ma:contentTypeDescription="Create a new document." ma:contentTypeScope="" ma:versionID="4488aec1f9ce7b4c810d28802f9dc860">
  <xsd:schema xmlns:xsd="http://www.w3.org/2001/XMLSchema" xmlns:xs="http://www.w3.org/2001/XMLSchema" xmlns:p="http://schemas.microsoft.com/office/2006/metadata/properties" xmlns:ns2="9f35660a-58a4-47f4-a120-2cadff290322" xmlns:ns3="7af1ab6c-f39b-45c7-9cb9-cb20c2b00c61" targetNamespace="http://schemas.microsoft.com/office/2006/metadata/properties" ma:root="true" ma:fieldsID="f036ddc29d2fc9e8375f67ff617e18f1" ns2:_="" ns3:_="">
    <xsd:import namespace="9f35660a-58a4-47f4-a120-2cadff290322"/>
    <xsd:import namespace="7af1ab6c-f39b-45c7-9cb9-cb20c2b00c6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5660a-58a4-47f4-a120-2cadff2903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52e04ab-e506-4a17-9e28-6d3fccbb031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1ab6c-f39b-45c7-9cb9-cb20c2b00c6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830056-0e16-4f09-8be5-52c1348e5c78}" ma:internalName="TaxCatchAll" ma:showField="CatchAllData" ma:web="7af1ab6c-f39b-45c7-9cb9-cb20c2b00c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35660a-58a4-47f4-a120-2cadff290322">
      <Terms xmlns="http://schemas.microsoft.com/office/infopath/2007/PartnerControls"/>
    </lcf76f155ced4ddcb4097134ff3c332f>
    <TaxCatchAll xmlns="7af1ab6c-f39b-45c7-9cb9-cb20c2b00c61" xsi:nil="true"/>
  </documentManagement>
</p:properties>
</file>

<file path=customXml/itemProps1.xml><?xml version="1.0" encoding="utf-8"?>
<ds:datastoreItem xmlns:ds="http://schemas.openxmlformats.org/officeDocument/2006/customXml" ds:itemID="{35D6BD17-8B37-4083-8414-EF7316B2331F}">
  <ds:schemaRefs>
    <ds:schemaRef ds:uri="http://schemas.microsoft.com/sharepoint/v3/contenttype/forms"/>
  </ds:schemaRefs>
</ds:datastoreItem>
</file>

<file path=customXml/itemProps2.xml><?xml version="1.0" encoding="utf-8"?>
<ds:datastoreItem xmlns:ds="http://schemas.openxmlformats.org/officeDocument/2006/customXml" ds:itemID="{60E3C8FC-3184-4D50-A1BA-5EDF66B2C2B8}">
  <ds:schemaRefs>
    <ds:schemaRef ds:uri="7af1ab6c-f39b-45c7-9cb9-cb20c2b00c61"/>
    <ds:schemaRef ds:uri="9f35660a-58a4-47f4-a120-2cadff29032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093BC93-F0A7-4E22-B2C2-2E47D441B6D8}">
  <ds:schemaRefs>
    <ds:schemaRef ds:uri="http://schemas.microsoft.com/office/2006/metadata/properties"/>
    <ds:schemaRef ds:uri="http://schemas.microsoft.com/office/infopath/2007/PartnerControls"/>
    <ds:schemaRef ds:uri="http://purl.org/dc/dcmitype/"/>
    <ds:schemaRef ds:uri="http://purl.org/dc/elements/1.1/"/>
    <ds:schemaRef ds:uri="http://purl.org/dc/terms/"/>
    <ds:schemaRef ds:uri="http://www.w3.org/XML/1998/namespace"/>
    <ds:schemaRef ds:uri="7af1ab6c-f39b-45c7-9cb9-cb20c2b00c61"/>
    <ds:schemaRef ds:uri="http://schemas.microsoft.com/office/2006/documentManagement/types"/>
    <ds:schemaRef ds:uri="9f35660a-58a4-47f4-a120-2cadff290322"/>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TotalTime>
  <Words>2465</Words>
  <Application>Microsoft Office PowerPoint</Application>
  <PresentationFormat>On-screen Show (16:9)</PresentationFormat>
  <Paragraphs>1038</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HTWBerlin</vt:lpstr>
      <vt:lpstr>Times New Roman</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Clemens Maurer</dc:creator>
  <cp:lastModifiedBy>Tram Ngoc Luu</cp:lastModifiedBy>
  <cp:revision>5</cp:revision>
  <dcterms:created xsi:type="dcterms:W3CDTF">2021-12-17T11:05:13Z</dcterms:created>
  <dcterms:modified xsi:type="dcterms:W3CDTF">2024-02-24T21:23:31Z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0x010100BBF061743BEDC048A11A442754CC685F</vt:lpwstr>
  </property>
  <property fmtid="{D5CDD505-2E9C-101B-9397-08002B2CF9AE}" pid="3" name="MediaServiceImageTags">
    <vt:lpwstr/>
  </property>
</Properties>
</file>