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3" r:id="rId9"/>
    <p:sldId id="264" r:id="rId10"/>
    <p:sldId id="267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5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2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9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6835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19548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883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3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38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0689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532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2751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9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368" y="5996996"/>
            <a:ext cx="8661861" cy="861004"/>
          </a:xfrm>
        </p:spPr>
        <p:txBody>
          <a:bodyPr>
            <a:normAutofit fontScale="55000" lnSpcReduction="20000"/>
          </a:bodyPr>
          <a:lstStyle/>
          <a:p>
            <a:r>
              <a:rPr lang="en-US" sz="4700" dirty="0" smtClean="0">
                <a:latin typeface="+mj-lt"/>
              </a:rPr>
              <a:t>McKenna Galle, Michael Zeng, Nico Rode, </a:t>
            </a:r>
            <a:r>
              <a:rPr lang="en-US" sz="4700" dirty="0" err="1" smtClean="0">
                <a:latin typeface="+mj-lt"/>
              </a:rPr>
              <a:t>Vina</a:t>
            </a:r>
            <a:r>
              <a:rPr lang="en-US" sz="4700" dirty="0" smtClean="0">
                <a:latin typeface="+mj-lt"/>
              </a:rPr>
              <a:t> Le</a:t>
            </a:r>
          </a:p>
          <a:p>
            <a:r>
              <a:rPr lang="en-US" sz="2200" dirty="0" smtClean="0"/>
              <a:t>2018 Spring – Software Engineering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1479" t="21586" r="12349" b="21049"/>
          <a:stretch/>
        </p:blipFill>
        <p:spPr>
          <a:xfrm>
            <a:off x="2637581" y="1701460"/>
            <a:ext cx="4081436" cy="31518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238368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2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62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932" y="1389153"/>
            <a:ext cx="237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Applicant fills out form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0382" y="2064215"/>
            <a:ext cx="5018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Applicant information is inputted into the database.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7957" y="2774097"/>
            <a:ext cx="424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 connects with the PHP algorithm.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5719" y="3415950"/>
            <a:ext cx="476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 will assign points to appropriate fields.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1086" y="4057600"/>
            <a:ext cx="4308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 picks the top three best matches.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7217" y="4764463"/>
            <a:ext cx="4844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matches are sent out in an email to applicant.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74254" y="5439525"/>
            <a:ext cx="501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Applicant chooses one match they found applicable.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09949" y="6114587"/>
            <a:ext cx="610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 separate email is sent to applicant with detailed information.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846711"/>
          </a:xfrm>
        </p:spPr>
        <p:txBody>
          <a:bodyPr/>
          <a:lstStyle/>
          <a:p>
            <a:r>
              <a:rPr lang="en-US" dirty="0" smtClean="0"/>
              <a:t>The structure</a:t>
            </a:r>
            <a:endParaRPr lang="en-US" dirty="0"/>
          </a:p>
        </p:txBody>
      </p:sp>
      <p:sp>
        <p:nvSpPr>
          <p:cNvPr id="22" name="Bent-Up Arrow 21"/>
          <p:cNvSpPr/>
          <p:nvPr/>
        </p:nvSpPr>
        <p:spPr>
          <a:xfrm rot="5400000">
            <a:off x="665559" y="1860295"/>
            <a:ext cx="600095" cy="252045"/>
          </a:xfrm>
          <a:prstGeom prst="bentUp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Bent-Up Arrow 22"/>
          <p:cNvSpPr/>
          <p:nvPr/>
        </p:nvSpPr>
        <p:spPr>
          <a:xfrm rot="5400000">
            <a:off x="917604" y="2552210"/>
            <a:ext cx="600095" cy="252045"/>
          </a:xfrm>
          <a:prstGeom prst="bentUp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ent-Up Arrow 23"/>
          <p:cNvSpPr/>
          <p:nvPr/>
        </p:nvSpPr>
        <p:spPr>
          <a:xfrm rot="5400000">
            <a:off x="1169649" y="3244125"/>
            <a:ext cx="600095" cy="252045"/>
          </a:xfrm>
          <a:prstGeom prst="bentUp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Bent-Up Arrow 24"/>
          <p:cNvSpPr/>
          <p:nvPr/>
        </p:nvSpPr>
        <p:spPr>
          <a:xfrm rot="5400000">
            <a:off x="1450229" y="3909356"/>
            <a:ext cx="600095" cy="244531"/>
          </a:xfrm>
          <a:prstGeom prst="bentUp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-Up Arrow 25"/>
          <p:cNvSpPr/>
          <p:nvPr/>
        </p:nvSpPr>
        <p:spPr>
          <a:xfrm rot="5400000">
            <a:off x="1711796" y="4571876"/>
            <a:ext cx="595207" cy="273722"/>
          </a:xfrm>
          <a:prstGeom prst="bentUp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Bent-Up Arrow 26"/>
          <p:cNvSpPr/>
          <p:nvPr/>
        </p:nvSpPr>
        <p:spPr>
          <a:xfrm rot="5400000">
            <a:off x="2032125" y="5239072"/>
            <a:ext cx="587702" cy="278026"/>
          </a:xfrm>
          <a:prstGeom prst="bentUp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Bent-Up Arrow 27"/>
          <p:cNvSpPr/>
          <p:nvPr/>
        </p:nvSpPr>
        <p:spPr>
          <a:xfrm rot="5400000">
            <a:off x="2324887" y="5923376"/>
            <a:ext cx="571292" cy="291087"/>
          </a:xfrm>
          <a:prstGeom prst="bentUp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/>
          <a:srcRect l="20112" t="12829" r="17386" b="18524"/>
          <a:stretch/>
        </p:blipFill>
        <p:spPr>
          <a:xfrm rot="706624">
            <a:off x="6772706" y="3339425"/>
            <a:ext cx="2073520" cy="228184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/>
          <a:srcRect l="20112" t="12829" r="17386" b="18524"/>
          <a:stretch/>
        </p:blipFill>
        <p:spPr>
          <a:xfrm rot="19064307" flipH="1">
            <a:off x="6290891" y="1483776"/>
            <a:ext cx="1048918" cy="11543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l="20112" t="12829" r="17386" b="18524"/>
          <a:stretch/>
        </p:blipFill>
        <p:spPr>
          <a:xfrm rot="20059652" flipH="1">
            <a:off x="7933361" y="320933"/>
            <a:ext cx="516051" cy="56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856211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8758" y="1349828"/>
            <a:ext cx="7633742" cy="5268685"/>
          </a:xfrm>
        </p:spPr>
        <p:txBody>
          <a:bodyPr>
            <a:normAutofit/>
          </a:bodyPr>
          <a:lstStyle/>
          <a:p>
            <a:r>
              <a:rPr lang="en-US" dirty="0" smtClean="0"/>
              <a:t>We enjoyed working on this project because it taught us teamwork and took us out of our comfort zone.</a:t>
            </a:r>
          </a:p>
          <a:p>
            <a:pPr lvl="1"/>
            <a:r>
              <a:rPr lang="en-US" sz="2000" dirty="0" smtClean="0"/>
              <a:t>We had to learn PHP as we continued working on the project.</a:t>
            </a:r>
          </a:p>
          <a:p>
            <a:pPr lvl="1"/>
            <a:r>
              <a:rPr lang="en-US" sz="2000" dirty="0" smtClean="0"/>
              <a:t>We feel accomplished when each part of the project that did what we wanted to.</a:t>
            </a:r>
          </a:p>
          <a:p>
            <a:r>
              <a:rPr lang="en-US" dirty="0" smtClean="0"/>
              <a:t>Difficulties encountered:</a:t>
            </a:r>
          </a:p>
          <a:p>
            <a:pPr lvl="1"/>
            <a:r>
              <a:rPr lang="en-US" sz="2000" dirty="0" smtClean="0"/>
              <a:t>We were working with a website that we had no direct access to.</a:t>
            </a:r>
          </a:p>
          <a:p>
            <a:pPr lvl="1"/>
            <a:r>
              <a:rPr lang="en-US" sz="2000" dirty="0" smtClean="0"/>
              <a:t>Learning to work around the clock, dedicating whatever free time we have to the project.</a:t>
            </a:r>
          </a:p>
          <a:p>
            <a:pPr lvl="1"/>
            <a:r>
              <a:rPr lang="en-US" sz="2000" dirty="0" smtClean="0"/>
              <a:t>Properly check that the algorithm runs correctly across all fields.</a:t>
            </a:r>
          </a:p>
          <a:p>
            <a:pPr lvl="1"/>
            <a:r>
              <a:rPr lang="en-US" sz="2000" dirty="0" smtClean="0"/>
              <a:t>Making sure that the User Interface is bug-free.</a:t>
            </a:r>
          </a:p>
          <a:p>
            <a:pPr lvl="1"/>
            <a:r>
              <a:rPr lang="en-US" sz="2000" dirty="0" smtClean="0"/>
              <a:t>Implementing email to send to the applicant after the match is completed.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0112" t="12829" r="17386" b="18524"/>
          <a:stretch/>
        </p:blipFill>
        <p:spPr>
          <a:xfrm rot="20071973" flipH="1">
            <a:off x="232175" y="5372530"/>
            <a:ext cx="1234887" cy="13589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0112" t="12829" r="17386" b="18524"/>
          <a:stretch/>
        </p:blipFill>
        <p:spPr>
          <a:xfrm rot="223773" flipH="1">
            <a:off x="247848" y="2512571"/>
            <a:ext cx="793136" cy="8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880358"/>
          </a:xfrm>
        </p:spPr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497874"/>
            <a:ext cx="7633742" cy="4381720"/>
          </a:xfrm>
        </p:spPr>
        <p:txBody>
          <a:bodyPr/>
          <a:lstStyle/>
          <a:p>
            <a:r>
              <a:rPr lang="en-US" dirty="0" smtClean="0"/>
              <a:t>Create the new website for Cancer Can’t and The Next program.</a:t>
            </a:r>
          </a:p>
          <a:p>
            <a:pPr lvl="1"/>
            <a:r>
              <a:rPr lang="en-US" sz="2000" dirty="0" smtClean="0"/>
              <a:t>Create a user profile and provide a login.</a:t>
            </a:r>
          </a:p>
          <a:p>
            <a:pPr lvl="1"/>
            <a:r>
              <a:rPr lang="en-US" sz="2000" dirty="0" smtClean="0"/>
              <a:t>Add feature where users can put themselves on matching hiatus. </a:t>
            </a:r>
          </a:p>
          <a:p>
            <a:r>
              <a:rPr lang="en-US" dirty="0" smtClean="0"/>
              <a:t>Create a way for the applicant to be matched absolutely.</a:t>
            </a:r>
          </a:p>
          <a:p>
            <a:pPr lvl="1"/>
            <a:r>
              <a:rPr lang="en-US" sz="2000" dirty="0" smtClean="0"/>
              <a:t>Once the email is sent out to the applicant and they choose a match they want to be paired up with, we have no control over the decision the other person is going to make. </a:t>
            </a:r>
          </a:p>
          <a:p>
            <a:pPr lvl="1"/>
            <a:r>
              <a:rPr lang="en-US" sz="2000" dirty="0" smtClean="0"/>
              <a:t>This limits our project because this is a user-decision. We can only keep sending them emails to remind them to be matched.</a:t>
            </a:r>
          </a:p>
          <a:p>
            <a:r>
              <a:rPr lang="en-US" dirty="0" smtClean="0"/>
              <a:t>Create a Database Manager program for Cancer Can’t.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112" t="12829" r="17386" b="18524"/>
          <a:stretch/>
        </p:blipFill>
        <p:spPr>
          <a:xfrm rot="21410977">
            <a:off x="7083419" y="4994560"/>
            <a:ext cx="1608468" cy="17700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112" t="12829" r="17386" b="18524"/>
          <a:stretch/>
        </p:blipFill>
        <p:spPr>
          <a:xfrm flipH="1">
            <a:off x="241561" y="932618"/>
            <a:ext cx="813637" cy="8953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0112" t="12829" r="17386" b="18524"/>
          <a:stretch/>
        </p:blipFill>
        <p:spPr>
          <a:xfrm rot="339997" flipH="1">
            <a:off x="5551634" y="391024"/>
            <a:ext cx="487218" cy="53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8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329384"/>
          </a:xfrm>
        </p:spPr>
        <p:txBody>
          <a:bodyPr/>
          <a:lstStyle/>
          <a:p>
            <a:pPr algn="ctr"/>
            <a:r>
              <a:rPr lang="en-US" dirty="0" smtClean="0"/>
              <a:t>Questions</a:t>
            </a:r>
            <a:r>
              <a:rPr lang="en-US" sz="7500" dirty="0" smtClean="0">
                <a:latin typeface="Franklin Gothic Heavy" panose="020B0903020102020204" pitchFamily="34" charset="0"/>
              </a:rPr>
              <a:t>?</a:t>
            </a:r>
            <a:endParaRPr lang="en-US" sz="7500" dirty="0">
              <a:latin typeface="Franklin Gothic Heavy" panose="020B09030201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1479" t="21586" r="12349" b="21049"/>
          <a:stretch/>
        </p:blipFill>
        <p:spPr>
          <a:xfrm>
            <a:off x="3461630" y="1073889"/>
            <a:ext cx="4081436" cy="31518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5533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647" y="1336431"/>
            <a:ext cx="7757853" cy="5053735"/>
          </a:xfrm>
        </p:spPr>
        <p:txBody>
          <a:bodyPr/>
          <a:lstStyle/>
          <a:p>
            <a:r>
              <a:rPr lang="en-US" dirty="0" smtClean="0"/>
              <a:t>Cancer Can’t</a:t>
            </a:r>
          </a:p>
          <a:p>
            <a:pPr lvl="1"/>
            <a:r>
              <a:rPr lang="en-US" sz="2000" dirty="0" smtClean="0"/>
              <a:t>President Becky Van </a:t>
            </a:r>
            <a:r>
              <a:rPr lang="en-US" sz="2000" dirty="0" err="1" smtClean="0"/>
              <a:t>Kreulen</a:t>
            </a:r>
            <a:r>
              <a:rPr lang="en-US" sz="2000" dirty="0" smtClean="0"/>
              <a:t> started a non-profit organization to provide help for cancer patients around the Spokane area.</a:t>
            </a:r>
          </a:p>
          <a:p>
            <a:pPr lvl="1"/>
            <a:r>
              <a:rPr lang="en-US" sz="2000" dirty="0" smtClean="0"/>
              <a:t>Cancer Can’t focuses strictly on providing aid for adult oncology patients in the hospital room.</a:t>
            </a:r>
          </a:p>
          <a:p>
            <a:r>
              <a:rPr lang="en-US" dirty="0" smtClean="0"/>
              <a:t>The Next program</a:t>
            </a:r>
          </a:p>
          <a:p>
            <a:pPr lvl="1"/>
            <a:r>
              <a:rPr lang="en-US" sz="2000" dirty="0" smtClean="0"/>
              <a:t>A support program that pairs people up based on their role with cancer.</a:t>
            </a:r>
          </a:p>
          <a:p>
            <a:pPr lvl="2"/>
            <a:r>
              <a:rPr lang="en-US" sz="2000" dirty="0" smtClean="0"/>
              <a:t>Provides aid for patients, family members, caregiver, etc.</a:t>
            </a:r>
          </a:p>
          <a:p>
            <a:pPr lvl="1"/>
            <a:r>
              <a:rPr lang="en-US" sz="2000" dirty="0" smtClean="0"/>
              <a:t>Hopes the build lasting relationships for those who traveled the same journey.</a:t>
            </a:r>
          </a:p>
          <a:p>
            <a:pPr lvl="1"/>
            <a:r>
              <a:rPr lang="en-US" sz="2000" dirty="0"/>
              <a:t>Does not require only a currently-battling patient can join.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9931" t="13361" r="16909" b="18668"/>
          <a:stretch/>
        </p:blipFill>
        <p:spPr>
          <a:xfrm rot="20485875" flipH="1">
            <a:off x="16578" y="5268379"/>
            <a:ext cx="1314361" cy="1417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0112" t="12829" r="17386" b="18524"/>
          <a:stretch/>
        </p:blipFill>
        <p:spPr>
          <a:xfrm rot="19548189" flipH="1">
            <a:off x="7604228" y="5119598"/>
            <a:ext cx="1520455" cy="167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4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5111" l="1778" r="96000">
                        <a14:foregroundMark x1="84889" y1="38222" x2="74222" y2="82667"/>
                        <a14:foregroundMark x1="22222" y1="60000" x2="39111" y2="78667"/>
                      </a14:backgroundRemoval>
                    </a14:imgEffect>
                  </a14:imgLayer>
                </a14:imgProps>
              </a:ext>
            </a:extLst>
          </a:blip>
          <a:srcRect l="6500" b="5539"/>
          <a:stretch/>
        </p:blipFill>
        <p:spPr>
          <a:xfrm rot="20623208" flipH="1">
            <a:off x="-17095" y="5145185"/>
            <a:ext cx="1662321" cy="16794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689" y="290945"/>
            <a:ext cx="5179409" cy="149213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Project overview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8757" y="1349377"/>
            <a:ext cx="4813649" cy="5095702"/>
          </a:xfrm>
        </p:spPr>
        <p:txBody>
          <a:bodyPr/>
          <a:lstStyle/>
          <a:p>
            <a:r>
              <a:rPr lang="en-US" dirty="0" smtClean="0"/>
              <a:t>We were asked to create an automated matching algorithm for The Next program.</a:t>
            </a:r>
          </a:p>
          <a:p>
            <a:pPr lvl="1"/>
            <a:r>
              <a:rPr lang="en-US" sz="2000" dirty="0" smtClean="0"/>
              <a:t>An applicant will fill out the application.</a:t>
            </a:r>
          </a:p>
          <a:p>
            <a:pPr lvl="1"/>
            <a:r>
              <a:rPr lang="en-US" sz="2000" dirty="0" smtClean="0"/>
              <a:t>The application fields will be inputted into a database.</a:t>
            </a:r>
          </a:p>
          <a:p>
            <a:pPr lvl="1"/>
            <a:r>
              <a:rPr lang="en-US" sz="2000" dirty="0" smtClean="0"/>
              <a:t>Database will use the information and assign a scale system to the fields.</a:t>
            </a:r>
          </a:p>
          <a:p>
            <a:pPr lvl="1"/>
            <a:r>
              <a:rPr lang="en-US" sz="2000" dirty="0" smtClean="0"/>
              <a:t>Database displays the best three matches.</a:t>
            </a:r>
          </a:p>
          <a:p>
            <a:pPr lvl="1"/>
            <a:r>
              <a:rPr lang="en-US" sz="2000" dirty="0" smtClean="0"/>
              <a:t>Notify applicant and Cancer Can’t.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77098" y="101575"/>
            <a:ext cx="2892829" cy="6698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5111" l="1778" r="96000">
                        <a14:foregroundMark x1="84889" y1="38222" x2="74222" y2="82667"/>
                        <a14:foregroundMark x1="22222" y1="60000" x2="39111" y2="78667"/>
                      </a14:backgroundRemoval>
                    </a14:imgEffect>
                  </a14:imgLayer>
                </a14:imgProps>
              </a:ext>
            </a:extLst>
          </a:blip>
          <a:srcRect l="6500" b="5539"/>
          <a:stretch/>
        </p:blipFill>
        <p:spPr>
          <a:xfrm rot="779984">
            <a:off x="175169" y="2099622"/>
            <a:ext cx="1277792" cy="129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9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658678"/>
            <a:ext cx="7633742" cy="4518837"/>
          </a:xfrm>
        </p:spPr>
        <p:txBody>
          <a:bodyPr/>
          <a:lstStyle/>
          <a:p>
            <a:r>
              <a:rPr lang="en-US" dirty="0" smtClean="0"/>
              <a:t>We were asked to re-create The Next application and create a matching algorithm to pair the applicants.</a:t>
            </a:r>
          </a:p>
          <a:p>
            <a:r>
              <a:rPr lang="en-US" dirty="0" smtClean="0"/>
              <a:t>There already applicants in the system that applied to the program, which needs to be imported into our new database.</a:t>
            </a:r>
          </a:p>
          <a:p>
            <a:r>
              <a:rPr lang="en-US" dirty="0" smtClean="0"/>
              <a:t>Have the applicants be matched based on the cancer type they are currently battling, the age group, and gender.</a:t>
            </a:r>
          </a:p>
          <a:p>
            <a:r>
              <a:rPr lang="en-US" dirty="0" smtClean="0"/>
              <a:t>Have the program run and provide the applicant with three best matches.</a:t>
            </a:r>
          </a:p>
          <a:p>
            <a:r>
              <a:rPr lang="en-US" dirty="0" smtClean="0"/>
              <a:t>Our inspiration: Cancer Can’t was putting too much time in matching applicants. Now that The Next is expanding, the administrators should be putting more dedication towards other tasks.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317" t="14173" r="17328" b="19473"/>
          <a:stretch/>
        </p:blipFill>
        <p:spPr>
          <a:xfrm rot="21209830">
            <a:off x="7182625" y="199"/>
            <a:ext cx="1747125" cy="18333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97070">
            <a:off x="-115095" y="5235471"/>
            <a:ext cx="1712164" cy="171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2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247" y="1422370"/>
            <a:ext cx="7633742" cy="4763619"/>
          </a:xfrm>
        </p:spPr>
        <p:txBody>
          <a:bodyPr>
            <a:normAutofit/>
          </a:bodyPr>
          <a:lstStyle/>
          <a:p>
            <a:r>
              <a:rPr lang="en-US" dirty="0" smtClean="0"/>
              <a:t>Originally started with Java coding language by using Spring</a:t>
            </a:r>
          </a:p>
          <a:p>
            <a:pPr lvl="1"/>
            <a:r>
              <a:rPr lang="en-US" sz="2000" dirty="0" smtClean="0"/>
              <a:t>Pros and Cons</a:t>
            </a:r>
          </a:p>
          <a:p>
            <a:pPr lvl="2"/>
            <a:r>
              <a:rPr lang="en-US" sz="2000" dirty="0" smtClean="0"/>
              <a:t>Was a large-scale application for extensive database</a:t>
            </a:r>
          </a:p>
          <a:p>
            <a:pPr lvl="2"/>
            <a:r>
              <a:rPr lang="en-US" sz="2000" dirty="0" smtClean="0"/>
              <a:t>Was too large for a small organization.</a:t>
            </a:r>
          </a:p>
          <a:p>
            <a:r>
              <a:rPr lang="en-US" dirty="0" smtClean="0"/>
              <a:t>Currently operating using PHP coding language</a:t>
            </a:r>
          </a:p>
          <a:p>
            <a:pPr lvl="1"/>
            <a:r>
              <a:rPr lang="en-US" sz="2000" dirty="0" smtClean="0"/>
              <a:t>Our algorithm was converted from Java into PHP although the functions are the same.</a:t>
            </a:r>
          </a:p>
          <a:p>
            <a:r>
              <a:rPr lang="en-US" dirty="0" smtClean="0"/>
              <a:t>Our database is ran by Amazon Web Services (AWS) </a:t>
            </a:r>
          </a:p>
          <a:p>
            <a:pPr lvl="1"/>
            <a:r>
              <a:rPr lang="en-US" sz="2000" dirty="0" smtClean="0"/>
              <a:t>Allows for remote or online modification and quick access.</a:t>
            </a:r>
          </a:p>
          <a:p>
            <a:r>
              <a:rPr lang="en-US" dirty="0" smtClean="0"/>
              <a:t>The website was modified for a more compatible testing optimized for the algorithm.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121" t="13507" r="17881" b="19053"/>
          <a:stretch/>
        </p:blipFill>
        <p:spPr>
          <a:xfrm rot="20916909">
            <a:off x="3369475" y="5451128"/>
            <a:ext cx="1294138" cy="1410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35933">
            <a:off x="-209103" y="953069"/>
            <a:ext cx="1637380" cy="164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3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396722"/>
            <a:ext cx="7419029" cy="5046608"/>
          </a:xfrm>
        </p:spPr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dirty="0" smtClean="0"/>
              <a:t> </a:t>
            </a:r>
            <a:r>
              <a:rPr lang="en-US" dirty="0" smtClean="0"/>
              <a:t>have created backlogs of what we have been doing to help us perform tasks in a timely manner.  </a:t>
            </a:r>
          </a:p>
          <a:p>
            <a:pPr lvl="1"/>
            <a:r>
              <a:rPr lang="en-US" sz="2000" dirty="0" smtClean="0"/>
              <a:t>On schedule except for getting the information to set up the database.</a:t>
            </a:r>
          </a:p>
          <a:p>
            <a:pPr lvl="1"/>
            <a:r>
              <a:rPr lang="en-US" sz="2000" dirty="0" smtClean="0"/>
              <a:t>Input by hand the existing applicants the database.</a:t>
            </a:r>
          </a:p>
          <a:p>
            <a:pPr lvl="1"/>
            <a:r>
              <a:rPr lang="en-US" sz="2000" dirty="0" smtClean="0"/>
              <a:t>Transferring all the algorithm coding files from Java into PHP.</a:t>
            </a:r>
          </a:p>
          <a:p>
            <a:pPr lvl="1"/>
            <a:r>
              <a:rPr lang="en-US" sz="2000" dirty="0" smtClean="0"/>
              <a:t>Connect the database with the algorithm.</a:t>
            </a:r>
          </a:p>
          <a:p>
            <a:pPr lvl="1"/>
            <a:r>
              <a:rPr lang="en-US" sz="2000" dirty="0" smtClean="0"/>
              <a:t>Copy the User Interface to test the matching algorithm.</a:t>
            </a:r>
          </a:p>
          <a:p>
            <a:pPr lvl="1"/>
            <a:r>
              <a:rPr lang="en-US" sz="2000" dirty="0" smtClean="0"/>
              <a:t>Implement email to send to the newly matched applicant.</a:t>
            </a:r>
          </a:p>
          <a:p>
            <a:r>
              <a:rPr lang="en-US" dirty="0" smtClean="0"/>
              <a:t>Interesting Facts:</a:t>
            </a:r>
          </a:p>
          <a:p>
            <a:pPr lvl="1"/>
            <a:r>
              <a:rPr lang="en-US" sz="2000" dirty="0" smtClean="0"/>
              <a:t>Working with an </a:t>
            </a:r>
            <a:r>
              <a:rPr lang="en-US" sz="2000" dirty="0" smtClean="0"/>
              <a:t>third-party </a:t>
            </a:r>
            <a:r>
              <a:rPr lang="en-US" sz="2000" dirty="0" smtClean="0"/>
              <a:t>web </a:t>
            </a:r>
            <a:r>
              <a:rPr lang="en-US" sz="2000" dirty="0" smtClean="0"/>
              <a:t>developer.</a:t>
            </a:r>
            <a:endParaRPr lang="en-US" sz="2000" dirty="0" smtClean="0"/>
          </a:p>
          <a:p>
            <a:pPr lvl="1"/>
            <a:r>
              <a:rPr lang="en-US" sz="2000" dirty="0" smtClean="0"/>
              <a:t>Running Spring was much more difficult than we thought.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86856">
            <a:off x="6025624" y="261199"/>
            <a:ext cx="1106955" cy="1106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37380">
            <a:off x="7241705" y="3538789"/>
            <a:ext cx="1872044" cy="187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0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137684"/>
            <a:ext cx="7633742" cy="5637189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Modified the original application to include a drop-down menu for the cancer categories and religion for better matching.</a:t>
            </a:r>
          </a:p>
          <a:p>
            <a:r>
              <a:rPr lang="en-US" sz="2200" dirty="0" smtClean="0"/>
              <a:t>Set the getters and setters in the program to have two types of applicants in the system: </a:t>
            </a:r>
            <a:r>
              <a:rPr lang="en-US" sz="2200" dirty="0"/>
              <a:t> </a:t>
            </a:r>
            <a:r>
              <a:rPr lang="en-US" sz="2200" dirty="0" smtClean="0"/>
              <a:t>new applicant and existing applicant</a:t>
            </a:r>
          </a:p>
          <a:p>
            <a:r>
              <a:rPr lang="en-US" sz="2200" dirty="0" smtClean="0"/>
              <a:t>The matching will be done based on a point system of 300 points for a perfectly matched pair.  </a:t>
            </a:r>
          </a:p>
          <a:p>
            <a:r>
              <a:rPr lang="en-US" sz="2200" dirty="0" smtClean="0"/>
              <a:t>This is the original point system (175 points):</a:t>
            </a:r>
          </a:p>
          <a:p>
            <a:pPr lvl="1"/>
            <a:r>
              <a:rPr lang="en-US" sz="2000" dirty="0" smtClean="0"/>
              <a:t>110 </a:t>
            </a:r>
            <a:r>
              <a:rPr lang="en-US" sz="2000" dirty="0"/>
              <a:t>pts: Cancer Type</a:t>
            </a:r>
          </a:p>
          <a:p>
            <a:pPr lvl="1"/>
            <a:r>
              <a:rPr lang="en-US" sz="2000" dirty="0"/>
              <a:t>Age</a:t>
            </a:r>
          </a:p>
          <a:p>
            <a:pPr lvl="2"/>
            <a:r>
              <a:rPr lang="en-US" sz="2000" dirty="0"/>
              <a:t>30 pts: 5 years difference</a:t>
            </a:r>
          </a:p>
          <a:p>
            <a:pPr lvl="2"/>
            <a:r>
              <a:rPr lang="en-US" sz="2000" dirty="0"/>
              <a:t>20 pts: 10 years difference </a:t>
            </a:r>
          </a:p>
          <a:p>
            <a:pPr lvl="2"/>
            <a:r>
              <a:rPr lang="en-US" sz="2000" dirty="0"/>
              <a:t>10 pts: 15 years difference</a:t>
            </a:r>
          </a:p>
          <a:p>
            <a:pPr lvl="1"/>
            <a:r>
              <a:rPr lang="en-US" sz="2000" dirty="0"/>
              <a:t>20 pts: Gender</a:t>
            </a:r>
          </a:p>
          <a:p>
            <a:pPr lvl="1"/>
            <a:r>
              <a:rPr lang="en-US" sz="2000" dirty="0"/>
              <a:t>15 pts: </a:t>
            </a:r>
            <a:r>
              <a:rPr lang="en-US" sz="2000" dirty="0" smtClean="0"/>
              <a:t>Religion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112" t="12829" r="17386" b="18524"/>
          <a:stretch/>
        </p:blipFill>
        <p:spPr>
          <a:xfrm rot="19064307" flipH="1">
            <a:off x="6727325" y="4507975"/>
            <a:ext cx="2073520" cy="22818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112" t="12829" r="17386" b="18524"/>
          <a:stretch/>
        </p:blipFill>
        <p:spPr>
          <a:xfrm rot="1037716">
            <a:off x="6477690" y="3288242"/>
            <a:ext cx="1070796" cy="117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8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2"/>
            <a:ext cx="7629525" cy="799406"/>
          </a:xfrm>
        </p:spPr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960620" y="1316114"/>
            <a:ext cx="3611880" cy="632529"/>
          </a:xfrm>
        </p:spPr>
        <p:txBody>
          <a:bodyPr/>
          <a:lstStyle/>
          <a:p>
            <a:r>
              <a:rPr lang="en-US" u="heavy" dirty="0" smtClean="0">
                <a:uFill>
                  <a:solidFill>
                    <a:srgbClr val="FA9B00"/>
                  </a:solidFill>
                </a:uFill>
              </a:rPr>
              <a:t>The </a:t>
            </a:r>
            <a:r>
              <a:rPr lang="en-US" u="heavy" dirty="0">
                <a:uFill>
                  <a:solidFill>
                    <a:srgbClr val="FA9B00"/>
                  </a:solidFill>
                </a:uFill>
              </a:rPr>
              <a:t>f</a:t>
            </a:r>
            <a:r>
              <a:rPr lang="en-US" u="heavy" dirty="0" smtClean="0">
                <a:uFill>
                  <a:solidFill>
                    <a:srgbClr val="FA9B00"/>
                  </a:solidFill>
                </a:uFill>
              </a:rPr>
              <a:t>inal (300 pts):</a:t>
            </a:r>
            <a:endParaRPr lang="en-US" u="heavy" dirty="0">
              <a:uFill>
                <a:solidFill>
                  <a:srgbClr val="FA9B00"/>
                </a:solidFill>
              </a:u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960620" y="2084349"/>
            <a:ext cx="3611880" cy="4281055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110 pts: Cancer Types</a:t>
            </a:r>
          </a:p>
          <a:p>
            <a:pPr lvl="1"/>
            <a:r>
              <a:rPr lang="en-US" sz="2000" dirty="0"/>
              <a:t>50 pts:  Age</a:t>
            </a:r>
          </a:p>
          <a:p>
            <a:pPr lvl="1"/>
            <a:r>
              <a:rPr lang="en-US" sz="2000" dirty="0"/>
              <a:t>30 pts: Gender</a:t>
            </a:r>
          </a:p>
          <a:p>
            <a:pPr lvl="1"/>
            <a:r>
              <a:rPr lang="en-US" sz="2000" dirty="0"/>
              <a:t>25 pts: Religion</a:t>
            </a:r>
          </a:p>
          <a:p>
            <a:pPr lvl="1"/>
            <a:r>
              <a:rPr lang="en-US" sz="2000" dirty="0"/>
              <a:t>20 pts: Treatment Phase</a:t>
            </a:r>
          </a:p>
          <a:p>
            <a:pPr lvl="1"/>
            <a:r>
              <a:rPr lang="en-US" sz="2000" dirty="0"/>
              <a:t>15 pts: Treatment City</a:t>
            </a:r>
          </a:p>
          <a:p>
            <a:pPr lvl="1"/>
            <a:r>
              <a:rPr lang="en-US" sz="2000" dirty="0"/>
              <a:t>10 pts: Treatment State</a:t>
            </a:r>
          </a:p>
          <a:p>
            <a:pPr lvl="1"/>
            <a:r>
              <a:rPr lang="en-US" sz="2000" dirty="0"/>
              <a:t>15 pts: Role to Cancer</a:t>
            </a:r>
          </a:p>
          <a:p>
            <a:pPr lvl="1"/>
            <a:r>
              <a:rPr lang="en-US" sz="2000" dirty="0"/>
              <a:t>15 pts: City</a:t>
            </a:r>
          </a:p>
          <a:p>
            <a:pPr lvl="1"/>
            <a:r>
              <a:rPr lang="en-US" sz="2000" dirty="0"/>
              <a:t>10 pts: State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834183" y="1316114"/>
            <a:ext cx="3611880" cy="632529"/>
          </a:xfrm>
        </p:spPr>
        <p:txBody>
          <a:bodyPr/>
          <a:lstStyle/>
          <a:p>
            <a:r>
              <a:rPr lang="en-US" u="heavy" dirty="0" smtClean="0">
                <a:uFill>
                  <a:solidFill>
                    <a:srgbClr val="FA9B00"/>
                  </a:solidFill>
                </a:uFill>
              </a:rPr>
              <a:t>The modified (220 pts):</a:t>
            </a:r>
            <a:endParaRPr lang="en-US" u="heavy" dirty="0">
              <a:uFill>
                <a:solidFill>
                  <a:srgbClr val="FA9B00"/>
                </a:solidFill>
              </a:u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834183" y="2084349"/>
            <a:ext cx="3611880" cy="39769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110 pts: Cancer Type</a:t>
            </a:r>
          </a:p>
          <a:p>
            <a:r>
              <a:rPr lang="en-US" dirty="0"/>
              <a:t>Age</a:t>
            </a:r>
          </a:p>
          <a:p>
            <a:pPr lvl="1"/>
            <a:r>
              <a:rPr lang="en-US" sz="2000" dirty="0"/>
              <a:t>30 pts: 5 years difference</a:t>
            </a:r>
          </a:p>
          <a:p>
            <a:pPr lvl="1"/>
            <a:r>
              <a:rPr lang="en-US" sz="2000" dirty="0"/>
              <a:t>20 pts: 10 years difference </a:t>
            </a:r>
          </a:p>
          <a:p>
            <a:pPr lvl="1"/>
            <a:r>
              <a:rPr lang="en-US" sz="2000" dirty="0"/>
              <a:t>10 pts: 15 years difference</a:t>
            </a:r>
          </a:p>
          <a:p>
            <a:r>
              <a:rPr lang="en-US" dirty="0"/>
              <a:t>20 pts: Gender</a:t>
            </a:r>
          </a:p>
          <a:p>
            <a:r>
              <a:rPr lang="en-US" dirty="0"/>
              <a:t>15 pts: Religion</a:t>
            </a:r>
          </a:p>
          <a:p>
            <a:r>
              <a:rPr lang="en-US" dirty="0" smtClean="0"/>
              <a:t>15 pts: Treatment Location</a:t>
            </a:r>
          </a:p>
          <a:p>
            <a:r>
              <a:rPr lang="en-US" dirty="0" smtClean="0"/>
              <a:t>10 pts </a:t>
            </a:r>
            <a:r>
              <a:rPr lang="en-US" sz="1400" dirty="0"/>
              <a:t>(x2</a:t>
            </a:r>
            <a:r>
              <a:rPr lang="en-US" sz="1400" dirty="0" smtClean="0"/>
              <a:t>)</a:t>
            </a:r>
            <a:r>
              <a:rPr lang="en-US" dirty="0" smtClean="0"/>
              <a:t>: Phase Treatment</a:t>
            </a:r>
          </a:p>
          <a:p>
            <a:r>
              <a:rPr lang="en-US" dirty="0" smtClean="0"/>
              <a:t>10 pts: Role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703341" y="1367131"/>
            <a:ext cx="0" cy="4572000"/>
          </a:xfrm>
          <a:prstGeom prst="line">
            <a:avLst/>
          </a:prstGeom>
          <a:ln w="28575">
            <a:solidFill>
              <a:srgbClr val="FA9B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55943">
            <a:off x="4118727" y="3814966"/>
            <a:ext cx="1169229" cy="11692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03263">
            <a:off x="3552088" y="5377500"/>
            <a:ext cx="1543315" cy="15433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5111" l="1778" r="96000">
                        <a14:foregroundMark x1="84889" y1="38222" x2="74222" y2="82667"/>
                        <a14:foregroundMark x1="22222" y1="60000" x2="39111" y2="78667"/>
                      </a14:backgroundRemoval>
                    </a14:imgEffect>
                  </a14:imgLayer>
                </a14:imgProps>
              </a:ext>
            </a:extLst>
          </a:blip>
          <a:srcRect l="6500" b="5539"/>
          <a:stretch/>
        </p:blipFill>
        <p:spPr>
          <a:xfrm rot="20348107" flipH="1">
            <a:off x="4233928" y="2027622"/>
            <a:ext cx="664566" cy="67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3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329384"/>
          </a:xfrm>
        </p:spPr>
        <p:txBody>
          <a:bodyPr/>
          <a:lstStyle/>
          <a:p>
            <a:pPr algn="ctr"/>
            <a:r>
              <a:rPr lang="en-US" dirty="0" smtClean="0"/>
              <a:t>Project Demo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1479" t="21586" r="12349" b="21049"/>
          <a:stretch/>
        </p:blipFill>
        <p:spPr>
          <a:xfrm>
            <a:off x="3461630" y="1073889"/>
            <a:ext cx="4081436" cy="31518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221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Custom 2">
      <a:dk1>
        <a:srgbClr val="000000"/>
      </a:dk1>
      <a:lt1>
        <a:sysClr val="window" lastClr="FFFFFF"/>
      </a:lt1>
      <a:dk2>
        <a:srgbClr val="3F3F3F"/>
      </a:dk2>
      <a:lt2>
        <a:srgbClr val="F7F7F7"/>
      </a:lt2>
      <a:accent1>
        <a:srgbClr val="F7A809"/>
      </a:accent1>
      <a:accent2>
        <a:srgbClr val="5959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356</TotalTime>
  <Words>978</Words>
  <Application>Microsoft Office PowerPoint</Application>
  <PresentationFormat>On-screen Show (4:3)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Franklin Gothic Heavy</vt:lpstr>
      <vt:lpstr>Gill Sans MT</vt:lpstr>
      <vt:lpstr>Impact</vt:lpstr>
      <vt:lpstr>Badge</vt:lpstr>
      <vt:lpstr>PowerPoint Presentation</vt:lpstr>
      <vt:lpstr>The mission</vt:lpstr>
      <vt:lpstr>Project overview</vt:lpstr>
      <vt:lpstr>Our task</vt:lpstr>
      <vt:lpstr>Platform</vt:lpstr>
      <vt:lpstr>Our timeline</vt:lpstr>
      <vt:lpstr>design</vt:lpstr>
      <vt:lpstr>The algorithm</vt:lpstr>
      <vt:lpstr>Project Demo</vt:lpstr>
      <vt:lpstr>The structure</vt:lpstr>
      <vt:lpstr>conclusion</vt:lpstr>
      <vt:lpstr>improvements</vt:lpstr>
      <vt:lpstr>Questions?</vt:lpstr>
    </vt:vector>
  </TitlesOfParts>
  <Company>Whitworth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39</cp:revision>
  <dcterms:created xsi:type="dcterms:W3CDTF">2018-05-17T07:05:00Z</dcterms:created>
  <dcterms:modified xsi:type="dcterms:W3CDTF">2018-05-18T16:36:53Z</dcterms:modified>
</cp:coreProperties>
</file>