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6" r:id="rId5"/>
    <p:sldId id="267" r:id="rId6"/>
    <p:sldId id="259" r:id="rId7"/>
    <p:sldId id="264" r:id="rId8"/>
    <p:sldId id="269" r:id="rId9"/>
    <p:sldId id="273" r:id="rId10"/>
    <p:sldId id="270" r:id="rId11"/>
    <p:sldId id="272" r:id="rId12"/>
    <p:sldId id="271" r:id="rId13"/>
    <p:sldId id="274" r:id="rId14"/>
    <p:sldId id="275" r:id="rId15"/>
    <p:sldId id="277" r:id="rId16"/>
    <p:sldId id="276" r:id="rId17"/>
    <p:sldId id="268" r:id="rId18"/>
    <p:sldId id="262"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7A672-958F-48F3-93AC-7850E738F628}" v="2" dt="2025-05-19T17:17:35.71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19" autoAdjust="0"/>
  </p:normalViewPr>
  <p:slideViewPr>
    <p:cSldViewPr snapToGrid="0">
      <p:cViewPr varScale="1">
        <p:scale>
          <a:sx n="133" d="100"/>
          <a:sy n="133" d="100"/>
        </p:scale>
        <p:origin x="98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m Nguyen" userId="51ee2127b6ac45fe" providerId="LiveId" clId="{D4FBFE9B-6850-415E-A7C1-9F87F8C915C0}"/>
    <pc:docChg chg="undo custSel addSld delSld modSld sldOrd">
      <pc:chgData name="Tram Nguyen" userId="51ee2127b6ac45fe" providerId="LiveId" clId="{D4FBFE9B-6850-415E-A7C1-9F87F8C915C0}" dt="2025-05-04T13:52:14.547" v="1146" actId="20577"/>
      <pc:docMkLst>
        <pc:docMk/>
      </pc:docMkLst>
      <pc:sldChg chg="modSp mod">
        <pc:chgData name="Tram Nguyen" userId="51ee2127b6ac45fe" providerId="LiveId" clId="{D4FBFE9B-6850-415E-A7C1-9F87F8C915C0}" dt="2025-05-04T11:41:40.147" v="330" actId="20577"/>
        <pc:sldMkLst>
          <pc:docMk/>
          <pc:sldMk cId="0" sldId="256"/>
        </pc:sldMkLst>
        <pc:spChg chg="mod">
          <ac:chgData name="Tram Nguyen" userId="51ee2127b6ac45fe" providerId="LiveId" clId="{D4FBFE9B-6850-415E-A7C1-9F87F8C915C0}" dt="2025-05-04T11:41:40.147" v="330" actId="20577"/>
          <ac:spMkLst>
            <pc:docMk/>
            <pc:sldMk cId="0" sldId="256"/>
            <ac:spMk id="111" creationId="{00000000-0000-0000-0000-000000000000}"/>
          </ac:spMkLst>
        </pc:spChg>
      </pc:sldChg>
      <pc:sldChg chg="modSp mod">
        <pc:chgData name="Tram Nguyen" userId="51ee2127b6ac45fe" providerId="LiveId" clId="{D4FBFE9B-6850-415E-A7C1-9F87F8C915C0}" dt="2025-05-04T11:57:35.808" v="351" actId="1076"/>
        <pc:sldMkLst>
          <pc:docMk/>
          <pc:sldMk cId="0" sldId="257"/>
        </pc:sldMkLst>
        <pc:spChg chg="mod">
          <ac:chgData name="Tram Nguyen" userId="51ee2127b6ac45fe" providerId="LiveId" clId="{D4FBFE9B-6850-415E-A7C1-9F87F8C915C0}" dt="2025-05-04T11:41:27.825" v="329" actId="20577"/>
          <ac:spMkLst>
            <pc:docMk/>
            <pc:sldMk cId="0" sldId="257"/>
            <ac:spMk id="117" creationId="{00000000-0000-0000-0000-000000000000}"/>
          </ac:spMkLst>
        </pc:spChg>
        <pc:spChg chg="mod">
          <ac:chgData name="Tram Nguyen" userId="51ee2127b6ac45fe" providerId="LiveId" clId="{D4FBFE9B-6850-415E-A7C1-9F87F8C915C0}" dt="2025-05-04T11:57:35.808" v="351" actId="1076"/>
          <ac:spMkLst>
            <pc:docMk/>
            <pc:sldMk cId="0" sldId="257"/>
            <ac:spMk id="118" creationId="{00000000-0000-0000-0000-000000000000}"/>
          </ac:spMkLst>
        </pc:spChg>
      </pc:sldChg>
      <pc:sldChg chg="addSp delSp modSp mod">
        <pc:chgData name="Tram Nguyen" userId="51ee2127b6ac45fe" providerId="LiveId" clId="{D4FBFE9B-6850-415E-A7C1-9F87F8C915C0}" dt="2025-05-04T11:21:26.217" v="203" actId="20577"/>
        <pc:sldMkLst>
          <pc:docMk/>
          <pc:sldMk cId="0" sldId="258"/>
        </pc:sldMkLst>
        <pc:spChg chg="add mod">
          <ac:chgData name="Tram Nguyen" userId="51ee2127b6ac45fe" providerId="LiveId" clId="{D4FBFE9B-6850-415E-A7C1-9F87F8C915C0}" dt="2025-05-04T11:21:14.002" v="157" actId="1076"/>
          <ac:spMkLst>
            <pc:docMk/>
            <pc:sldMk cId="0" sldId="258"/>
            <ac:spMk id="3" creationId="{3A517529-284E-DA8C-1C8C-795C5CADC991}"/>
          </ac:spMkLst>
        </pc:spChg>
        <pc:spChg chg="mod">
          <ac:chgData name="Tram Nguyen" userId="51ee2127b6ac45fe" providerId="LiveId" clId="{D4FBFE9B-6850-415E-A7C1-9F87F8C915C0}" dt="2025-05-04T11:21:26.217" v="203" actId="20577"/>
          <ac:spMkLst>
            <pc:docMk/>
            <pc:sldMk cId="0" sldId="258"/>
            <ac:spMk id="122" creationId="{00000000-0000-0000-0000-000000000000}"/>
          </ac:spMkLst>
        </pc:spChg>
      </pc:sldChg>
      <pc:sldChg chg="addSp delSp modSp mod">
        <pc:chgData name="Tram Nguyen" userId="51ee2127b6ac45fe" providerId="LiveId" clId="{D4FBFE9B-6850-415E-A7C1-9F87F8C915C0}" dt="2025-05-04T11:13:14.382" v="149" actId="14100"/>
        <pc:sldMkLst>
          <pc:docMk/>
          <pc:sldMk cId="0" sldId="259"/>
        </pc:sldMkLst>
        <pc:spChg chg="mod">
          <ac:chgData name="Tram Nguyen" userId="51ee2127b6ac45fe" providerId="LiveId" clId="{D4FBFE9B-6850-415E-A7C1-9F87F8C915C0}" dt="2025-05-04T10:52:14.098" v="29" actId="20577"/>
          <ac:spMkLst>
            <pc:docMk/>
            <pc:sldMk cId="0" sldId="259"/>
            <ac:spMk id="131" creationId="{00000000-0000-0000-0000-000000000000}"/>
          </ac:spMkLst>
        </pc:spChg>
        <pc:spChg chg="mod">
          <ac:chgData name="Tram Nguyen" userId="51ee2127b6ac45fe" providerId="LiveId" clId="{D4FBFE9B-6850-415E-A7C1-9F87F8C915C0}" dt="2025-05-04T11:03:39.337" v="31" actId="6549"/>
          <ac:spMkLst>
            <pc:docMk/>
            <pc:sldMk cId="0" sldId="259"/>
            <ac:spMk id="132" creationId="{00000000-0000-0000-0000-000000000000}"/>
          </ac:spMkLst>
        </pc:spChg>
        <pc:graphicFrameChg chg="add mod modGraphic">
          <ac:chgData name="Tram Nguyen" userId="51ee2127b6ac45fe" providerId="LiveId" clId="{D4FBFE9B-6850-415E-A7C1-9F87F8C915C0}" dt="2025-05-04T11:13:14.382" v="149" actId="14100"/>
          <ac:graphicFrameMkLst>
            <pc:docMk/>
            <pc:sldMk cId="0" sldId="259"/>
            <ac:graphicFrameMk id="2" creationId="{EF71EBE7-C213-420B-6BE6-7BB69B6B5BBD}"/>
          </ac:graphicFrameMkLst>
        </pc:graphicFrameChg>
      </pc:sldChg>
      <pc:sldChg chg="del">
        <pc:chgData name="Tram Nguyen" userId="51ee2127b6ac45fe" providerId="LiveId" clId="{D4FBFE9B-6850-415E-A7C1-9F87F8C915C0}" dt="2025-05-04T11:56:49.308" v="347" actId="47"/>
        <pc:sldMkLst>
          <pc:docMk/>
          <pc:sldMk cId="0" sldId="260"/>
        </pc:sldMkLst>
      </pc:sldChg>
      <pc:sldChg chg="ord">
        <pc:chgData name="Tram Nguyen" userId="51ee2127b6ac45fe" providerId="LiveId" clId="{D4FBFE9B-6850-415E-A7C1-9F87F8C915C0}" dt="2025-05-04T13:16:18.579" v="894"/>
        <pc:sldMkLst>
          <pc:docMk/>
          <pc:sldMk cId="0" sldId="262"/>
        </pc:sldMkLst>
      </pc:sldChg>
      <pc:sldChg chg="addSp delSp modSp mod">
        <pc:chgData name="Tram Nguyen" userId="51ee2127b6ac45fe" providerId="LiveId" clId="{D4FBFE9B-6850-415E-A7C1-9F87F8C915C0}" dt="2025-05-04T12:04:51.807" v="368" actId="20577"/>
        <pc:sldMkLst>
          <pc:docMk/>
          <pc:sldMk cId="2538472763" sldId="264"/>
        </pc:sldMkLst>
        <pc:spChg chg="add mod">
          <ac:chgData name="Tram Nguyen" userId="51ee2127b6ac45fe" providerId="LiveId" clId="{D4FBFE9B-6850-415E-A7C1-9F87F8C915C0}" dt="2025-05-04T12:04:51.807" v="368" actId="20577"/>
          <ac:spMkLst>
            <pc:docMk/>
            <pc:sldMk cId="2538472763" sldId="264"/>
            <ac:spMk id="5" creationId="{D335E91D-C201-D04F-242F-6C7DDA526C71}"/>
          </ac:spMkLst>
        </pc:spChg>
        <pc:spChg chg="mod">
          <ac:chgData name="Tram Nguyen" userId="51ee2127b6ac45fe" providerId="LiveId" clId="{D4FBFE9B-6850-415E-A7C1-9F87F8C915C0}" dt="2025-05-04T11:55:46.827" v="343" actId="20577"/>
          <ac:spMkLst>
            <pc:docMk/>
            <pc:sldMk cId="2538472763" sldId="264"/>
            <ac:spMk id="133" creationId="{00000000-0000-0000-0000-000000000000}"/>
          </ac:spMkLst>
        </pc:spChg>
        <pc:picChg chg="mod">
          <ac:chgData name="Tram Nguyen" userId="51ee2127b6ac45fe" providerId="LiveId" clId="{D4FBFE9B-6850-415E-A7C1-9F87F8C915C0}" dt="2025-05-04T11:57:56.636" v="353" actId="1076"/>
          <ac:picMkLst>
            <pc:docMk/>
            <pc:sldMk cId="2538472763" sldId="264"/>
            <ac:picMk id="12" creationId="{6D023A92-B86A-420A-A53C-F524CAC6C246}"/>
          </ac:picMkLst>
        </pc:picChg>
      </pc:sldChg>
      <pc:sldChg chg="del">
        <pc:chgData name="Tram Nguyen" userId="51ee2127b6ac45fe" providerId="LiveId" clId="{D4FBFE9B-6850-415E-A7C1-9F87F8C915C0}" dt="2025-05-04T11:56:50.117" v="348" actId="47"/>
        <pc:sldMkLst>
          <pc:docMk/>
          <pc:sldMk cId="205710625" sldId="265"/>
        </pc:sldMkLst>
      </pc:sldChg>
      <pc:sldChg chg="modSp add mod">
        <pc:chgData name="Tram Nguyen" userId="51ee2127b6ac45fe" providerId="LiveId" clId="{D4FBFE9B-6850-415E-A7C1-9F87F8C915C0}" dt="2025-05-04T11:24:19.715" v="209" actId="1076"/>
        <pc:sldMkLst>
          <pc:docMk/>
          <pc:sldMk cId="1763335809" sldId="266"/>
        </pc:sldMkLst>
        <pc:spChg chg="mod">
          <ac:chgData name="Tram Nguyen" userId="51ee2127b6ac45fe" providerId="LiveId" clId="{D4FBFE9B-6850-415E-A7C1-9F87F8C915C0}" dt="2025-05-04T11:24:19.715" v="209" actId="1076"/>
          <ac:spMkLst>
            <pc:docMk/>
            <pc:sldMk cId="1763335809" sldId="266"/>
            <ac:spMk id="3" creationId="{30FC069C-1053-5578-2EDA-175FCFC7FC42}"/>
          </ac:spMkLst>
        </pc:spChg>
        <pc:spChg chg="mod">
          <ac:chgData name="Tram Nguyen" userId="51ee2127b6ac45fe" providerId="LiveId" clId="{D4FBFE9B-6850-415E-A7C1-9F87F8C915C0}" dt="2025-05-04T11:23:48.144" v="206"/>
          <ac:spMkLst>
            <pc:docMk/>
            <pc:sldMk cId="1763335809" sldId="266"/>
            <ac:spMk id="122" creationId="{821C738C-C1B4-7E96-5E7F-CF3EBFD86E76}"/>
          </ac:spMkLst>
        </pc:spChg>
      </pc:sldChg>
      <pc:sldChg chg="addSp delSp modSp add mod">
        <pc:chgData name="Tram Nguyen" userId="51ee2127b6ac45fe" providerId="LiveId" clId="{D4FBFE9B-6850-415E-A7C1-9F87F8C915C0}" dt="2025-05-04T11:39:30.327" v="301" actId="1076"/>
        <pc:sldMkLst>
          <pc:docMk/>
          <pc:sldMk cId="752286902" sldId="267"/>
        </pc:sldMkLst>
        <pc:spChg chg="add mod">
          <ac:chgData name="Tram Nguyen" userId="51ee2127b6ac45fe" providerId="LiveId" clId="{D4FBFE9B-6850-415E-A7C1-9F87F8C915C0}" dt="2025-05-04T11:27:14.832" v="222" actId="255"/>
          <ac:spMkLst>
            <pc:docMk/>
            <pc:sldMk cId="752286902" sldId="267"/>
            <ac:spMk id="13" creationId="{046C7756-A009-4352-3D50-2E1CD78F6016}"/>
          </ac:spMkLst>
        </pc:spChg>
        <pc:spChg chg="add mod">
          <ac:chgData name="Tram Nguyen" userId="51ee2127b6ac45fe" providerId="LiveId" clId="{D4FBFE9B-6850-415E-A7C1-9F87F8C915C0}" dt="2025-05-04T11:30:58.319" v="270" actId="20577"/>
          <ac:spMkLst>
            <pc:docMk/>
            <pc:sldMk cId="752286902" sldId="267"/>
            <ac:spMk id="15" creationId="{B4D209D7-BEAD-255F-164A-23699EEF588F}"/>
          </ac:spMkLst>
        </pc:spChg>
        <pc:spChg chg="add mod">
          <ac:chgData name="Tram Nguyen" userId="51ee2127b6ac45fe" providerId="LiveId" clId="{D4FBFE9B-6850-415E-A7C1-9F87F8C915C0}" dt="2025-05-04T11:39:30.327" v="301" actId="1076"/>
          <ac:spMkLst>
            <pc:docMk/>
            <pc:sldMk cId="752286902" sldId="267"/>
            <ac:spMk id="17" creationId="{485448F5-89CF-2351-3037-F089FA23109E}"/>
          </ac:spMkLst>
        </pc:spChg>
        <pc:spChg chg="add mod">
          <ac:chgData name="Tram Nguyen" userId="51ee2127b6ac45fe" providerId="LiveId" clId="{D4FBFE9B-6850-415E-A7C1-9F87F8C915C0}" dt="2025-05-04T11:39:27.689" v="300" actId="1076"/>
          <ac:spMkLst>
            <pc:docMk/>
            <pc:sldMk cId="752286902" sldId="267"/>
            <ac:spMk id="19" creationId="{0F7698CB-29C4-A772-5FEE-8E8CA8A4D3D2}"/>
          </ac:spMkLst>
        </pc:spChg>
        <pc:spChg chg="mod">
          <ac:chgData name="Tram Nguyen" userId="51ee2127b6ac45fe" providerId="LiveId" clId="{D4FBFE9B-6850-415E-A7C1-9F87F8C915C0}" dt="2025-05-04T11:26:20.361" v="212"/>
          <ac:spMkLst>
            <pc:docMk/>
            <pc:sldMk cId="752286902" sldId="267"/>
            <ac:spMk id="122" creationId="{0C687C13-5FFD-445C-80E1-0BB603A4CB33}"/>
          </ac:spMkLst>
        </pc:spChg>
        <pc:picChg chg="add mod">
          <ac:chgData name="Tram Nguyen" userId="51ee2127b6ac45fe" providerId="LiveId" clId="{D4FBFE9B-6850-415E-A7C1-9F87F8C915C0}" dt="2025-05-04T11:37:12.092" v="286" actId="1076"/>
          <ac:picMkLst>
            <pc:docMk/>
            <pc:sldMk cId="752286902" sldId="267"/>
            <ac:picMk id="20" creationId="{2FFDFD14-6A04-F5D0-D6FE-1CBEB0468068}"/>
          </ac:picMkLst>
        </pc:picChg>
        <pc:picChg chg="add mod">
          <ac:chgData name="Tram Nguyen" userId="51ee2127b6ac45fe" providerId="LiveId" clId="{D4FBFE9B-6850-415E-A7C1-9F87F8C915C0}" dt="2025-05-04T11:37:23.582" v="287" actId="14100"/>
          <ac:picMkLst>
            <pc:docMk/>
            <pc:sldMk cId="752286902" sldId="267"/>
            <ac:picMk id="21" creationId="{D0BB3707-429B-9608-7199-E9880FB5CCAE}"/>
          </ac:picMkLst>
        </pc:picChg>
        <pc:picChg chg="add mod">
          <ac:chgData name="Tram Nguyen" userId="51ee2127b6ac45fe" providerId="LiveId" clId="{D4FBFE9B-6850-415E-A7C1-9F87F8C915C0}" dt="2025-05-04T11:39:20.168" v="299" actId="1076"/>
          <ac:picMkLst>
            <pc:docMk/>
            <pc:sldMk cId="752286902" sldId="267"/>
            <ac:picMk id="22" creationId="{51E0D9E4-2E75-DFE2-5F8C-FC0A892726BD}"/>
          </ac:picMkLst>
        </pc:picChg>
      </pc:sldChg>
      <pc:sldChg chg="modSp add mod">
        <pc:chgData name="Tram Nguyen" userId="51ee2127b6ac45fe" providerId="LiveId" clId="{D4FBFE9B-6850-415E-A7C1-9F87F8C915C0}" dt="2025-05-04T13:52:14.547" v="1146" actId="20577"/>
        <pc:sldMkLst>
          <pc:docMk/>
          <pc:sldMk cId="446735834" sldId="268"/>
        </pc:sldMkLst>
        <pc:spChg chg="mod">
          <ac:chgData name="Tram Nguyen" userId="51ee2127b6ac45fe" providerId="LiveId" clId="{D4FBFE9B-6850-415E-A7C1-9F87F8C915C0}" dt="2025-05-04T13:52:14.547" v="1146" actId="20577"/>
          <ac:spMkLst>
            <pc:docMk/>
            <pc:sldMk cId="446735834" sldId="268"/>
            <ac:spMk id="131" creationId="{BAAD48E6-3521-A19F-F326-F3A0E9EA2993}"/>
          </ac:spMkLst>
        </pc:spChg>
      </pc:sldChg>
      <pc:sldChg chg="new del">
        <pc:chgData name="Tram Nguyen" userId="51ee2127b6ac45fe" providerId="LiveId" clId="{D4FBFE9B-6850-415E-A7C1-9F87F8C915C0}" dt="2025-05-04T11:29:23.615" v="245" actId="47"/>
        <pc:sldMkLst>
          <pc:docMk/>
          <pc:sldMk cId="1391271677" sldId="268"/>
        </pc:sldMkLst>
      </pc:sldChg>
      <pc:sldChg chg="addSp delSp modSp add del mod modClrScheme chgLayout">
        <pc:chgData name="Tram Nguyen" userId="51ee2127b6ac45fe" providerId="LiveId" clId="{D4FBFE9B-6850-415E-A7C1-9F87F8C915C0}" dt="2025-05-04T13:51:54.603" v="1113" actId="2696"/>
        <pc:sldMkLst>
          <pc:docMk/>
          <pc:sldMk cId="4060147386" sldId="268"/>
        </pc:sldMkLst>
      </pc:sldChg>
      <pc:sldChg chg="addSp delSp modSp add mod">
        <pc:chgData name="Tram Nguyen" userId="51ee2127b6ac45fe" providerId="LiveId" clId="{D4FBFE9B-6850-415E-A7C1-9F87F8C915C0}" dt="2025-05-04T13:17:20.996" v="921" actId="20577"/>
        <pc:sldMkLst>
          <pc:docMk/>
          <pc:sldMk cId="4230813169" sldId="269"/>
        </pc:sldMkLst>
        <pc:spChg chg="mod">
          <ac:chgData name="Tram Nguyen" userId="51ee2127b6ac45fe" providerId="LiveId" clId="{D4FBFE9B-6850-415E-A7C1-9F87F8C915C0}" dt="2025-05-04T13:11:20.287" v="879" actId="13926"/>
          <ac:spMkLst>
            <pc:docMk/>
            <pc:sldMk cId="4230813169" sldId="269"/>
            <ac:spMk id="5" creationId="{061D3F61-7128-4F48-CE1C-267B509A51CD}"/>
          </ac:spMkLst>
        </pc:spChg>
        <pc:spChg chg="add mod">
          <ac:chgData name="Tram Nguyen" userId="51ee2127b6ac45fe" providerId="LiveId" clId="{D4FBFE9B-6850-415E-A7C1-9F87F8C915C0}" dt="2025-05-04T13:11:32.528" v="882" actId="13926"/>
          <ac:spMkLst>
            <pc:docMk/>
            <pc:sldMk cId="4230813169" sldId="269"/>
            <ac:spMk id="6" creationId="{F4BD6310-0FD4-9308-1389-8373B3E77B3B}"/>
          </ac:spMkLst>
        </pc:spChg>
        <pc:spChg chg="mod">
          <ac:chgData name="Tram Nguyen" userId="51ee2127b6ac45fe" providerId="LiveId" clId="{D4FBFE9B-6850-415E-A7C1-9F87F8C915C0}" dt="2025-05-04T13:17:20.996" v="921" actId="20577"/>
          <ac:spMkLst>
            <pc:docMk/>
            <pc:sldMk cId="4230813169" sldId="269"/>
            <ac:spMk id="130" creationId="{9095BB32-799F-64DE-B2B9-4ABA1A0D5AC0}"/>
          </ac:spMkLst>
        </pc:spChg>
        <pc:picChg chg="add mod">
          <ac:chgData name="Tram Nguyen" userId="51ee2127b6ac45fe" providerId="LiveId" clId="{D4FBFE9B-6850-415E-A7C1-9F87F8C915C0}" dt="2025-05-04T12:23:17.256" v="447" actId="1076"/>
          <ac:picMkLst>
            <pc:docMk/>
            <pc:sldMk cId="4230813169" sldId="269"/>
            <ac:picMk id="3" creationId="{BA6863F9-E687-CBAC-322A-AB5F53B3D68A}"/>
          </ac:picMkLst>
        </pc:picChg>
      </pc:sldChg>
      <pc:sldChg chg="addSp delSp modSp add mod ord chgLayout">
        <pc:chgData name="Tram Nguyen" userId="51ee2127b6ac45fe" providerId="LiveId" clId="{D4FBFE9B-6850-415E-A7C1-9F87F8C915C0}" dt="2025-05-04T13:16:47.253" v="897"/>
        <pc:sldMkLst>
          <pc:docMk/>
          <pc:sldMk cId="1465580460" sldId="270"/>
        </pc:sldMkLst>
        <pc:spChg chg="add mod ord">
          <ac:chgData name="Tram Nguyen" userId="51ee2127b6ac45fe" providerId="LiveId" clId="{D4FBFE9B-6850-415E-A7C1-9F87F8C915C0}" dt="2025-05-04T12:40:33.202" v="542" actId="14100"/>
          <ac:spMkLst>
            <pc:docMk/>
            <pc:sldMk cId="1465580460" sldId="270"/>
            <ac:spMk id="12" creationId="{2387B9C1-1F8B-2EBB-6083-B393E0FD744D}"/>
          </ac:spMkLst>
        </pc:spChg>
        <pc:spChg chg="mod">
          <ac:chgData name="Tram Nguyen" userId="51ee2127b6ac45fe" providerId="LiveId" clId="{D4FBFE9B-6850-415E-A7C1-9F87F8C915C0}" dt="2025-05-04T12:30:47.989" v="457" actId="20577"/>
          <ac:spMkLst>
            <pc:docMk/>
            <pc:sldMk cId="1465580460" sldId="270"/>
            <ac:spMk id="131" creationId="{91F5535B-F313-6FCD-7C7A-4FD42C8BA7A5}"/>
          </ac:spMkLst>
        </pc:spChg>
        <pc:graphicFrameChg chg="add mod modGraphic">
          <ac:chgData name="Tram Nguyen" userId="51ee2127b6ac45fe" providerId="LiveId" clId="{D4FBFE9B-6850-415E-A7C1-9F87F8C915C0}" dt="2025-05-04T13:14:19.661" v="887" actId="1076"/>
          <ac:graphicFrameMkLst>
            <pc:docMk/>
            <pc:sldMk cId="1465580460" sldId="270"/>
            <ac:graphicFrameMk id="7" creationId="{F084C3CD-A5B2-034B-0964-7FA7D2095625}"/>
          </ac:graphicFrameMkLst>
        </pc:graphicFrameChg>
        <pc:picChg chg="add mod">
          <ac:chgData name="Tram Nguyen" userId="51ee2127b6ac45fe" providerId="LiveId" clId="{D4FBFE9B-6850-415E-A7C1-9F87F8C915C0}" dt="2025-05-04T13:14:29.438" v="890" actId="1076"/>
          <ac:picMkLst>
            <pc:docMk/>
            <pc:sldMk cId="1465580460" sldId="270"/>
            <ac:picMk id="6" creationId="{C7CC8ABE-B7F1-23DF-71FA-F5ABCD5559DF}"/>
          </ac:picMkLst>
        </pc:picChg>
      </pc:sldChg>
      <pc:sldChg chg="addSp delSp modSp add mod ord">
        <pc:chgData name="Tram Nguyen" userId="51ee2127b6ac45fe" providerId="LiveId" clId="{D4FBFE9B-6850-415E-A7C1-9F87F8C915C0}" dt="2025-05-04T13:16:15.559" v="892"/>
        <pc:sldMkLst>
          <pc:docMk/>
          <pc:sldMk cId="2544208214" sldId="271"/>
        </pc:sldMkLst>
        <pc:spChg chg="add mod">
          <ac:chgData name="Tram Nguyen" userId="51ee2127b6ac45fe" providerId="LiveId" clId="{D4FBFE9B-6850-415E-A7C1-9F87F8C915C0}" dt="2025-05-04T13:04:21.180" v="779" actId="14100"/>
          <ac:spMkLst>
            <pc:docMk/>
            <pc:sldMk cId="2544208214" sldId="271"/>
            <ac:spMk id="7" creationId="{CC010C42-7EDF-A563-F9E8-4624673BFFD1}"/>
          </ac:spMkLst>
        </pc:spChg>
        <pc:spChg chg="add mod">
          <ac:chgData name="Tram Nguyen" userId="51ee2127b6ac45fe" providerId="LiveId" clId="{D4FBFE9B-6850-415E-A7C1-9F87F8C915C0}" dt="2025-05-04T13:04:59.984" v="789" actId="255"/>
          <ac:spMkLst>
            <pc:docMk/>
            <pc:sldMk cId="2544208214" sldId="271"/>
            <ac:spMk id="11" creationId="{A642DDD9-93F2-D5A7-C3FD-16D25B53C24B}"/>
          </ac:spMkLst>
        </pc:spChg>
        <pc:spChg chg="mod">
          <ac:chgData name="Tram Nguyen" userId="51ee2127b6ac45fe" providerId="LiveId" clId="{D4FBFE9B-6850-415E-A7C1-9F87F8C915C0}" dt="2025-05-04T12:54:26.904" v="747" actId="20577"/>
          <ac:spMkLst>
            <pc:docMk/>
            <pc:sldMk cId="2544208214" sldId="271"/>
            <ac:spMk id="131" creationId="{E93131D8-3C80-A091-5A84-0DE5D8A752CA}"/>
          </ac:spMkLst>
        </pc:spChg>
        <pc:picChg chg="add mod">
          <ac:chgData name="Tram Nguyen" userId="51ee2127b6ac45fe" providerId="LiveId" clId="{D4FBFE9B-6850-415E-A7C1-9F87F8C915C0}" dt="2025-05-04T12:55:31.714" v="755" actId="14100"/>
          <ac:picMkLst>
            <pc:docMk/>
            <pc:sldMk cId="2544208214" sldId="271"/>
            <ac:picMk id="4" creationId="{602F7D9F-D8DB-7835-BCA7-BD197450784C}"/>
          </ac:picMkLst>
        </pc:picChg>
      </pc:sldChg>
      <pc:sldChg chg="delSp modSp add mod ord">
        <pc:chgData name="Tram Nguyen" userId="51ee2127b6ac45fe" providerId="LiveId" clId="{D4FBFE9B-6850-415E-A7C1-9F87F8C915C0}" dt="2025-05-04T13:16:53.260" v="899"/>
        <pc:sldMkLst>
          <pc:docMk/>
          <pc:sldMk cId="3104173482" sldId="272"/>
        </pc:sldMkLst>
        <pc:spChg chg="mod">
          <ac:chgData name="Tram Nguyen" userId="51ee2127b6ac45fe" providerId="LiveId" clId="{D4FBFE9B-6850-415E-A7C1-9F87F8C915C0}" dt="2025-05-04T13:10:08.460" v="861"/>
          <ac:spMkLst>
            <pc:docMk/>
            <pc:sldMk cId="3104173482" sldId="272"/>
            <ac:spMk id="3" creationId="{C08E2AD0-F293-4C5E-9805-549411BC85A3}"/>
          </ac:spMkLst>
        </pc:spChg>
        <pc:spChg chg="mod">
          <ac:chgData name="Tram Nguyen" userId="51ee2127b6ac45fe" providerId="LiveId" clId="{D4FBFE9B-6850-415E-A7C1-9F87F8C915C0}" dt="2025-05-04T12:42:06.714" v="580" actId="20577"/>
          <ac:spMkLst>
            <pc:docMk/>
            <pc:sldMk cId="3104173482" sldId="272"/>
            <ac:spMk id="131" creationId="{8F3D0330-D2D7-4B28-E69C-0945D555A070}"/>
          </ac:spMkLst>
        </pc:spChg>
      </pc:sldChg>
      <pc:sldChg chg="addSp delSp modSp add mod">
        <pc:chgData name="Tram Nguyen" userId="51ee2127b6ac45fe" providerId="LiveId" clId="{D4FBFE9B-6850-415E-A7C1-9F87F8C915C0}" dt="2025-05-04T12:52:15.960" v="696" actId="1076"/>
        <pc:sldMkLst>
          <pc:docMk/>
          <pc:sldMk cId="2696496791" sldId="273"/>
        </pc:sldMkLst>
        <pc:spChg chg="add mod">
          <ac:chgData name="Tram Nguyen" userId="51ee2127b6ac45fe" providerId="LiveId" clId="{D4FBFE9B-6850-415E-A7C1-9F87F8C915C0}" dt="2025-05-04T12:51:42.059" v="691" actId="1076"/>
          <ac:spMkLst>
            <pc:docMk/>
            <pc:sldMk cId="2696496791" sldId="273"/>
            <ac:spMk id="11" creationId="{9FCC3260-98F2-21C5-55F1-12E073311DFF}"/>
          </ac:spMkLst>
        </pc:spChg>
        <pc:spChg chg="add mod">
          <ac:chgData name="Tram Nguyen" userId="51ee2127b6ac45fe" providerId="LiveId" clId="{D4FBFE9B-6850-415E-A7C1-9F87F8C915C0}" dt="2025-05-04T12:52:13.520" v="695" actId="1076"/>
          <ac:spMkLst>
            <pc:docMk/>
            <pc:sldMk cId="2696496791" sldId="273"/>
            <ac:spMk id="13" creationId="{22BE6C70-5926-0AF1-1BA9-2B185B33682C}"/>
          </ac:spMkLst>
        </pc:spChg>
        <pc:spChg chg="add mod">
          <ac:chgData name="Tram Nguyen" userId="51ee2127b6ac45fe" providerId="LiveId" clId="{D4FBFE9B-6850-415E-A7C1-9F87F8C915C0}" dt="2025-05-04T12:52:02.444" v="694" actId="1076"/>
          <ac:spMkLst>
            <pc:docMk/>
            <pc:sldMk cId="2696496791" sldId="273"/>
            <ac:spMk id="15" creationId="{AE6EF976-75AC-44C7-E9F1-635E190C4893}"/>
          </ac:spMkLst>
        </pc:spChg>
        <pc:spChg chg="add mod">
          <ac:chgData name="Tram Nguyen" userId="51ee2127b6ac45fe" providerId="LiveId" clId="{D4FBFE9B-6850-415E-A7C1-9F87F8C915C0}" dt="2025-05-04T12:52:15.960" v="696" actId="1076"/>
          <ac:spMkLst>
            <pc:docMk/>
            <pc:sldMk cId="2696496791" sldId="273"/>
            <ac:spMk id="17" creationId="{72243160-8922-E90E-6E2D-89296A277F58}"/>
          </ac:spMkLst>
        </pc:spChg>
        <pc:spChg chg="mod">
          <ac:chgData name="Tram Nguyen" userId="51ee2127b6ac45fe" providerId="LiveId" clId="{D4FBFE9B-6850-415E-A7C1-9F87F8C915C0}" dt="2025-05-04T12:47:20.546" v="626" actId="20577"/>
          <ac:spMkLst>
            <pc:docMk/>
            <pc:sldMk cId="2696496791" sldId="273"/>
            <ac:spMk id="131" creationId="{AA7CF7B1-C175-9DAD-EBA3-7ADC8D6E3AB2}"/>
          </ac:spMkLst>
        </pc:spChg>
      </pc:sldChg>
      <pc:sldChg chg="addSp delSp modSp add mod ord">
        <pc:chgData name="Tram Nguyen" userId="51ee2127b6ac45fe" providerId="LiveId" clId="{D4FBFE9B-6850-415E-A7C1-9F87F8C915C0}" dt="2025-05-04T13:16:15.559" v="892"/>
        <pc:sldMkLst>
          <pc:docMk/>
          <pc:sldMk cId="138644055" sldId="274"/>
        </pc:sldMkLst>
        <pc:spChg chg="add mod">
          <ac:chgData name="Tram Nguyen" userId="51ee2127b6ac45fe" providerId="LiveId" clId="{D4FBFE9B-6850-415E-A7C1-9F87F8C915C0}" dt="2025-05-04T13:08:48.427" v="844" actId="1076"/>
          <ac:spMkLst>
            <pc:docMk/>
            <pc:sldMk cId="138644055" sldId="274"/>
            <ac:spMk id="5" creationId="{4117B581-2BCB-6764-4179-93AC737A0912}"/>
          </ac:spMkLst>
        </pc:spChg>
        <pc:spChg chg="add mod">
          <ac:chgData name="Tram Nguyen" userId="51ee2127b6ac45fe" providerId="LiveId" clId="{D4FBFE9B-6850-415E-A7C1-9F87F8C915C0}" dt="2025-05-04T13:08:51.454" v="845" actId="1076"/>
          <ac:spMkLst>
            <pc:docMk/>
            <pc:sldMk cId="138644055" sldId="274"/>
            <ac:spMk id="7" creationId="{60ED91FC-0F27-4935-6E6E-8FE41F564F4B}"/>
          </ac:spMkLst>
        </pc:spChg>
        <pc:spChg chg="mod">
          <ac:chgData name="Tram Nguyen" userId="51ee2127b6ac45fe" providerId="LiveId" clId="{D4FBFE9B-6850-415E-A7C1-9F87F8C915C0}" dt="2025-05-04T13:07:55.535" v="834" actId="255"/>
          <ac:spMkLst>
            <pc:docMk/>
            <pc:sldMk cId="138644055" sldId="274"/>
            <ac:spMk id="130" creationId="{8C1A746E-79E2-9AA6-202B-025C95D1651A}"/>
          </ac:spMkLst>
        </pc:spChg>
        <pc:spChg chg="mod">
          <ac:chgData name="Tram Nguyen" userId="51ee2127b6ac45fe" providerId="LiveId" clId="{D4FBFE9B-6850-415E-A7C1-9F87F8C915C0}" dt="2025-05-04T13:08:16.181" v="836" actId="255"/>
          <ac:spMkLst>
            <pc:docMk/>
            <pc:sldMk cId="138644055" sldId="274"/>
            <ac:spMk id="131" creationId="{C5C3C549-6D2A-7B1F-88CF-AD0DF8DAAF32}"/>
          </ac:spMkLst>
        </pc:spChg>
        <pc:spChg chg="mod">
          <ac:chgData name="Tram Nguyen" userId="51ee2127b6ac45fe" providerId="LiveId" clId="{D4FBFE9B-6850-415E-A7C1-9F87F8C915C0}" dt="2025-05-04T13:07:55.535" v="834" actId="255"/>
          <ac:spMkLst>
            <pc:docMk/>
            <pc:sldMk cId="138644055" sldId="274"/>
            <ac:spMk id="132" creationId="{FF358663-EE91-8744-C519-170067CBB654}"/>
          </ac:spMkLst>
        </pc:spChg>
        <pc:spChg chg="mod">
          <ac:chgData name="Tram Nguyen" userId="51ee2127b6ac45fe" providerId="LiveId" clId="{D4FBFE9B-6850-415E-A7C1-9F87F8C915C0}" dt="2025-05-04T13:07:55.535" v="834" actId="255"/>
          <ac:spMkLst>
            <pc:docMk/>
            <pc:sldMk cId="138644055" sldId="274"/>
            <ac:spMk id="137" creationId="{7F4A44BF-7046-0446-5D07-ABA40C97DB3E}"/>
          </ac:spMkLst>
        </pc:spChg>
      </pc:sldChg>
      <pc:sldChg chg="addSp delSp modSp add mod">
        <pc:chgData name="Tram Nguyen" userId="51ee2127b6ac45fe" providerId="LiveId" clId="{D4FBFE9B-6850-415E-A7C1-9F87F8C915C0}" dt="2025-05-04T13:32:07.649" v="992" actId="255"/>
        <pc:sldMkLst>
          <pc:docMk/>
          <pc:sldMk cId="2727782393" sldId="275"/>
        </pc:sldMkLst>
        <pc:spChg chg="add mod">
          <ac:chgData name="Tram Nguyen" userId="51ee2127b6ac45fe" providerId="LiveId" clId="{D4FBFE9B-6850-415E-A7C1-9F87F8C915C0}" dt="2025-05-04T13:32:07.649" v="992" actId="255"/>
          <ac:spMkLst>
            <pc:docMk/>
            <pc:sldMk cId="2727782393" sldId="275"/>
            <ac:spMk id="6" creationId="{0549483D-46C1-9E31-1F6C-DAE3795AB93C}"/>
          </ac:spMkLst>
        </pc:spChg>
        <pc:spChg chg="mod">
          <ac:chgData name="Tram Nguyen" userId="51ee2127b6ac45fe" providerId="LiveId" clId="{D4FBFE9B-6850-415E-A7C1-9F87F8C915C0}" dt="2025-05-04T13:18:12.904" v="944" actId="20577"/>
          <ac:spMkLst>
            <pc:docMk/>
            <pc:sldMk cId="2727782393" sldId="275"/>
            <ac:spMk id="131" creationId="{3B3D12F9-9612-5E5E-AF8D-4526F7913285}"/>
          </ac:spMkLst>
        </pc:spChg>
        <pc:graphicFrameChg chg="add mod modGraphic">
          <ac:chgData name="Tram Nguyen" userId="51ee2127b6ac45fe" providerId="LiveId" clId="{D4FBFE9B-6850-415E-A7C1-9F87F8C915C0}" dt="2025-05-04T13:22:08.972" v="983" actId="20577"/>
          <ac:graphicFrameMkLst>
            <pc:docMk/>
            <pc:sldMk cId="2727782393" sldId="275"/>
            <ac:graphicFrameMk id="2" creationId="{47B5EE45-539B-5210-3B5D-341DBC316F8C}"/>
          </ac:graphicFrameMkLst>
        </pc:graphicFrameChg>
        <pc:picChg chg="add mod">
          <ac:chgData name="Tram Nguyen" userId="51ee2127b6ac45fe" providerId="LiveId" clId="{D4FBFE9B-6850-415E-A7C1-9F87F8C915C0}" dt="2025-05-04T13:21:43.426" v="974" actId="14100"/>
          <ac:picMkLst>
            <pc:docMk/>
            <pc:sldMk cId="2727782393" sldId="275"/>
            <ac:picMk id="5" creationId="{1C991E93-376D-37A4-DB77-2C180ADC131B}"/>
          </ac:picMkLst>
        </pc:picChg>
      </pc:sldChg>
      <pc:sldChg chg="add del ord">
        <pc:chgData name="Tram Nguyen" userId="51ee2127b6ac45fe" providerId="LiveId" clId="{D4FBFE9B-6850-415E-A7C1-9F87F8C915C0}" dt="2025-05-04T13:16:35.136" v="895" actId="47"/>
        <pc:sldMkLst>
          <pc:docMk/>
          <pc:sldMk cId="4112551655" sldId="275"/>
        </pc:sldMkLst>
      </pc:sldChg>
      <pc:sldChg chg="add del">
        <pc:chgData name="Tram Nguyen" userId="51ee2127b6ac45fe" providerId="LiveId" clId="{D4FBFE9B-6850-415E-A7C1-9F87F8C915C0}" dt="2025-05-04T13:33:05.399" v="994" actId="47"/>
        <pc:sldMkLst>
          <pc:docMk/>
          <pc:sldMk cId="447887113" sldId="276"/>
        </pc:sldMkLst>
      </pc:sldChg>
      <pc:sldChg chg="addSp delSp modSp add mod">
        <pc:chgData name="Tram Nguyen" userId="51ee2127b6ac45fe" providerId="LiveId" clId="{D4FBFE9B-6850-415E-A7C1-9F87F8C915C0}" dt="2025-05-04T13:43:09.048" v="1044" actId="122"/>
        <pc:sldMkLst>
          <pc:docMk/>
          <pc:sldMk cId="2728522789" sldId="276"/>
        </pc:sldMkLst>
        <pc:graphicFrameChg chg="add mod modGraphic">
          <ac:chgData name="Tram Nguyen" userId="51ee2127b6ac45fe" providerId="LiveId" clId="{D4FBFE9B-6850-415E-A7C1-9F87F8C915C0}" dt="2025-05-04T13:43:09.048" v="1044" actId="122"/>
          <ac:graphicFrameMkLst>
            <pc:docMk/>
            <pc:sldMk cId="2728522789" sldId="276"/>
            <ac:graphicFrameMk id="2" creationId="{C703539B-74A7-EB04-FA2D-51F7DA45D6AB}"/>
          </ac:graphicFrameMkLst>
        </pc:graphicFrameChg>
      </pc:sldChg>
      <pc:sldChg chg="addSp delSp modSp add mod">
        <pc:chgData name="Tram Nguyen" userId="51ee2127b6ac45fe" providerId="LiveId" clId="{D4FBFE9B-6850-415E-A7C1-9F87F8C915C0}" dt="2025-05-04T13:42:49.876" v="1043" actId="20577"/>
        <pc:sldMkLst>
          <pc:docMk/>
          <pc:sldMk cId="1630375763" sldId="277"/>
        </pc:sldMkLst>
        <pc:spChg chg="add mod">
          <ac:chgData name="Tram Nguyen" userId="51ee2127b6ac45fe" providerId="LiveId" clId="{D4FBFE9B-6850-415E-A7C1-9F87F8C915C0}" dt="2025-05-04T13:41:54.943" v="1015" actId="1076"/>
          <ac:spMkLst>
            <pc:docMk/>
            <pc:sldMk cId="1630375763" sldId="277"/>
            <ac:spMk id="7" creationId="{2E71EED8-198F-134F-5E9C-BB67E6F11EC5}"/>
          </ac:spMkLst>
        </pc:spChg>
        <pc:spChg chg="add mod">
          <ac:chgData name="Tram Nguyen" userId="51ee2127b6ac45fe" providerId="LiveId" clId="{D4FBFE9B-6850-415E-A7C1-9F87F8C915C0}" dt="2025-05-04T13:42:22.814" v="1021" actId="1076"/>
          <ac:spMkLst>
            <pc:docMk/>
            <pc:sldMk cId="1630375763" sldId="277"/>
            <ac:spMk id="9" creationId="{1A6ACD42-8AD6-AB63-6341-4F30DC22A691}"/>
          </ac:spMkLst>
        </pc:spChg>
        <pc:spChg chg="mod">
          <ac:chgData name="Tram Nguyen" userId="51ee2127b6ac45fe" providerId="LiveId" clId="{D4FBFE9B-6850-415E-A7C1-9F87F8C915C0}" dt="2025-05-04T13:42:49.876" v="1043" actId="20577"/>
          <ac:spMkLst>
            <pc:docMk/>
            <pc:sldMk cId="1630375763" sldId="277"/>
            <ac:spMk id="131" creationId="{82F66BA4-765A-3596-5C36-A67B3765B888}"/>
          </ac:spMkLst>
        </pc:spChg>
        <pc:picChg chg="add mod">
          <ac:chgData name="Tram Nguyen" userId="51ee2127b6ac45fe" providerId="LiveId" clId="{D4FBFE9B-6850-415E-A7C1-9F87F8C915C0}" dt="2025-05-04T13:41:59.918" v="1016" actId="1076"/>
          <ac:picMkLst>
            <pc:docMk/>
            <pc:sldMk cId="1630375763" sldId="277"/>
            <ac:picMk id="6" creationId="{861D1318-5940-C148-C029-3091E6A105A6}"/>
          </ac:picMkLst>
        </pc:picChg>
      </pc:sldChg>
      <pc:sldChg chg="add del">
        <pc:chgData name="Tram Nguyen" userId="51ee2127b6ac45fe" providerId="LiveId" clId="{D4FBFE9B-6850-415E-A7C1-9F87F8C915C0}" dt="2025-05-04T13:51:47.974" v="1112" actId="47"/>
        <pc:sldMkLst>
          <pc:docMk/>
          <pc:sldMk cId="2539989925" sldId="278"/>
        </pc:sldMkLst>
      </pc:sldChg>
    </pc:docChg>
  </pc:docChgLst>
  <pc:docChgLst>
    <pc:chgData name="Tram Nguyen" userId="51ee2127b6ac45fe" providerId="LiveId" clId="{8C97A672-958F-48F3-93AC-7850E738F628}"/>
    <pc:docChg chg="modSld">
      <pc:chgData name="Tram Nguyen" userId="51ee2127b6ac45fe" providerId="LiveId" clId="{8C97A672-958F-48F3-93AC-7850E738F628}" dt="2025-05-19T17:20:35.742" v="19" actId="13926"/>
      <pc:docMkLst>
        <pc:docMk/>
      </pc:docMkLst>
      <pc:sldChg chg="addSp modSp mod">
        <pc:chgData name="Tram Nguyen" userId="51ee2127b6ac45fe" providerId="LiveId" clId="{8C97A672-958F-48F3-93AC-7850E738F628}" dt="2025-05-19T17:20:35.742" v="19" actId="13926"/>
        <pc:sldMkLst>
          <pc:docMk/>
          <pc:sldMk cId="0" sldId="262"/>
        </pc:sldMkLst>
        <pc:spChg chg="add mod">
          <ac:chgData name="Tram Nguyen" userId="51ee2127b6ac45fe" providerId="LiveId" clId="{8C97A672-958F-48F3-93AC-7850E738F628}" dt="2025-05-19T17:20:35.742" v="19" actId="13926"/>
          <ac:spMkLst>
            <pc:docMk/>
            <pc:sldMk cId="0" sldId="262"/>
            <ac:spMk id="2" creationId="{763B28E2-2434-DDE7-A3D0-02D3B71F271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port.onhandbi.com/public/report?token=eyJhbGciOiJIUzI1NiJ9.eyJwdWJsaWNfbGlua19pZCI6Mzc4LCJoYXNfcGFzc2NvZGUiOmZhbHNlLCJ0aW1lIjoxNzQ3NjcwMzY3fQ.3r0WIK-Cggk5dk5kB0xp6QsjDIkE9-nhNrla1Iki0_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Created by Tram Nguyen</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3F91-286B-2303-3B63-7C1B77CDCC35}"/>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6BD1C370-5F2B-2E9C-BE6D-E227F3037B51}"/>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91F5535B-F313-6FCD-7C7A-4FD42C8BA7A5}"/>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Customer Segmentation by age</a:t>
            </a:r>
          </a:p>
        </p:txBody>
      </p:sp>
      <p:sp>
        <p:nvSpPr>
          <p:cNvPr id="132" name="Shape 81">
            <a:extLst>
              <a:ext uri="{FF2B5EF4-FFF2-40B4-BE49-F238E27FC236}">
                <a16:creationId xmlns:a16="http://schemas.microsoft.com/office/drawing/2014/main" id="{A4DB4BD5-C824-4BAB-0CFB-AE6DE082405B}"/>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79195E2E-3C97-3110-DEA6-6734FE3EDE29}"/>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Grafik 5">
            <a:extLst>
              <a:ext uri="{FF2B5EF4-FFF2-40B4-BE49-F238E27FC236}">
                <a16:creationId xmlns:a16="http://schemas.microsoft.com/office/drawing/2014/main" id="{C7CC8ABE-B7F1-23DF-71FA-F5ABCD5559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78400" y="1202226"/>
            <a:ext cx="4017600" cy="2347333"/>
          </a:xfrm>
          <a:prstGeom prst="rect">
            <a:avLst/>
          </a:prstGeom>
        </p:spPr>
      </p:pic>
      <p:graphicFrame>
        <p:nvGraphicFramePr>
          <p:cNvPr id="7" name="Tabelle 6">
            <a:extLst>
              <a:ext uri="{FF2B5EF4-FFF2-40B4-BE49-F238E27FC236}">
                <a16:creationId xmlns:a16="http://schemas.microsoft.com/office/drawing/2014/main" id="{F084C3CD-A5B2-034B-0964-7FA7D2095625}"/>
              </a:ext>
            </a:extLst>
          </p:cNvPr>
          <p:cNvGraphicFramePr>
            <a:graphicFrameLocks noGrp="1"/>
          </p:cNvGraphicFramePr>
          <p:nvPr>
            <p:extLst>
              <p:ext uri="{D42A27DB-BD31-4B8C-83A1-F6EECF244321}">
                <p14:modId xmlns:p14="http://schemas.microsoft.com/office/powerpoint/2010/main" val="3925648214"/>
              </p:ext>
            </p:extLst>
          </p:nvPr>
        </p:nvGraphicFramePr>
        <p:xfrm>
          <a:off x="309600" y="1389878"/>
          <a:ext cx="3628800" cy="1929705"/>
        </p:xfrm>
        <a:graphic>
          <a:graphicData uri="http://schemas.openxmlformats.org/drawingml/2006/table">
            <a:tbl>
              <a:tblPr/>
              <a:tblGrid>
                <a:gridCol w="792000">
                  <a:extLst>
                    <a:ext uri="{9D8B030D-6E8A-4147-A177-3AD203B41FA5}">
                      <a16:colId xmlns:a16="http://schemas.microsoft.com/office/drawing/2014/main" val="3353489499"/>
                    </a:ext>
                  </a:extLst>
                </a:gridCol>
                <a:gridCol w="871200">
                  <a:extLst>
                    <a:ext uri="{9D8B030D-6E8A-4147-A177-3AD203B41FA5}">
                      <a16:colId xmlns:a16="http://schemas.microsoft.com/office/drawing/2014/main" val="373043474"/>
                    </a:ext>
                  </a:extLst>
                </a:gridCol>
                <a:gridCol w="1965600">
                  <a:extLst>
                    <a:ext uri="{9D8B030D-6E8A-4147-A177-3AD203B41FA5}">
                      <a16:colId xmlns:a16="http://schemas.microsoft.com/office/drawing/2014/main" val="3325840311"/>
                    </a:ext>
                  </a:extLst>
                </a:gridCol>
              </a:tblGrid>
              <a:tr h="149855">
                <a:tc>
                  <a:txBody>
                    <a:bodyPr/>
                    <a:lstStyle/>
                    <a:p>
                      <a:r>
                        <a:rPr lang="en-US" sz="900" b="1" dirty="0"/>
                        <a:t>Age Group</a:t>
                      </a:r>
                    </a:p>
                  </a:txBody>
                  <a:tcPr anchor="ctr">
                    <a:lnL>
                      <a:noFill/>
                    </a:lnL>
                    <a:lnR>
                      <a:noFill/>
                    </a:lnR>
                    <a:lnT>
                      <a:noFill/>
                    </a:lnT>
                    <a:lnB>
                      <a:noFill/>
                    </a:lnB>
                    <a:noFill/>
                  </a:tcPr>
                </a:tc>
                <a:tc>
                  <a:txBody>
                    <a:bodyPr/>
                    <a:lstStyle/>
                    <a:p>
                      <a:r>
                        <a:rPr lang="en-US" sz="1000" b="1" dirty="0"/>
                        <a:t>Label</a:t>
                      </a:r>
                    </a:p>
                  </a:txBody>
                  <a:tcPr anchor="ctr">
                    <a:lnL>
                      <a:noFill/>
                    </a:lnL>
                    <a:lnR>
                      <a:noFill/>
                    </a:lnR>
                    <a:lnT>
                      <a:noFill/>
                    </a:lnT>
                    <a:lnB>
                      <a:noFill/>
                    </a:lnB>
                    <a:noFill/>
                  </a:tcPr>
                </a:tc>
                <a:tc>
                  <a:txBody>
                    <a:bodyPr/>
                    <a:lstStyle/>
                    <a:p>
                      <a:r>
                        <a:rPr lang="en-US" sz="1000" b="1" dirty="0"/>
                        <a:t>Description</a:t>
                      </a:r>
                    </a:p>
                  </a:txBody>
                  <a:tcPr anchor="ctr">
                    <a:lnL>
                      <a:noFill/>
                    </a:lnL>
                    <a:lnR>
                      <a:noFill/>
                    </a:lnR>
                    <a:lnT>
                      <a:noFill/>
                    </a:lnT>
                    <a:lnB>
                      <a:noFill/>
                    </a:lnB>
                    <a:noFill/>
                  </a:tcPr>
                </a:tc>
                <a:extLst>
                  <a:ext uri="{0D108BD9-81ED-4DB2-BD59-A6C34878D82A}">
                    <a16:rowId xmlns:a16="http://schemas.microsoft.com/office/drawing/2014/main" val="658001694"/>
                  </a:ext>
                </a:extLst>
              </a:tr>
              <a:tr h="337173">
                <a:tc>
                  <a:txBody>
                    <a:bodyPr/>
                    <a:lstStyle/>
                    <a:p>
                      <a:pPr algn="ctr"/>
                      <a:r>
                        <a:rPr lang="en-US" sz="700" b="1" dirty="0"/>
                        <a:t>&lt; 20</a:t>
                      </a:r>
                      <a:endParaRPr lang="en-US" sz="700" dirty="0"/>
                    </a:p>
                  </a:txBody>
                  <a:tcPr anchor="ctr">
                    <a:lnL>
                      <a:noFill/>
                    </a:lnL>
                    <a:lnR>
                      <a:noFill/>
                    </a:lnR>
                    <a:lnT>
                      <a:noFill/>
                    </a:lnT>
                    <a:lnB>
                      <a:noFill/>
                    </a:lnB>
                    <a:noFill/>
                  </a:tcPr>
                </a:tc>
                <a:tc>
                  <a:txBody>
                    <a:bodyPr/>
                    <a:lstStyle/>
                    <a:p>
                      <a:pPr algn="ctr"/>
                      <a:r>
                        <a:rPr lang="en-US" sz="700" b="1" dirty="0"/>
                        <a:t>Teens / Students</a:t>
                      </a:r>
                      <a:endParaRPr lang="en-US" sz="700" dirty="0"/>
                    </a:p>
                  </a:txBody>
                  <a:tcPr anchor="ctr">
                    <a:lnL>
                      <a:noFill/>
                    </a:lnL>
                    <a:lnR>
                      <a:noFill/>
                    </a:lnR>
                    <a:lnT>
                      <a:noFill/>
                    </a:lnT>
                    <a:lnB>
                      <a:noFill/>
                    </a:lnB>
                    <a:noFill/>
                  </a:tcPr>
                </a:tc>
                <a:tc>
                  <a:txBody>
                    <a:bodyPr/>
                    <a:lstStyle/>
                    <a:p>
                      <a:pPr algn="ctr"/>
                      <a:r>
                        <a:rPr lang="en-US" sz="700" dirty="0"/>
                        <a:t>Entry-level buyers, family-influenced purchases</a:t>
                      </a:r>
                    </a:p>
                  </a:txBody>
                  <a:tcPr anchor="ctr">
                    <a:lnL>
                      <a:noFill/>
                    </a:lnL>
                    <a:lnR>
                      <a:noFill/>
                    </a:lnR>
                    <a:lnT>
                      <a:noFill/>
                    </a:lnT>
                    <a:lnB>
                      <a:noFill/>
                    </a:lnB>
                    <a:noFill/>
                  </a:tcPr>
                </a:tc>
                <a:extLst>
                  <a:ext uri="{0D108BD9-81ED-4DB2-BD59-A6C34878D82A}">
                    <a16:rowId xmlns:a16="http://schemas.microsoft.com/office/drawing/2014/main" val="599304132"/>
                  </a:ext>
                </a:extLst>
              </a:tr>
              <a:tr h="337173">
                <a:tc>
                  <a:txBody>
                    <a:bodyPr/>
                    <a:lstStyle/>
                    <a:p>
                      <a:pPr algn="ctr"/>
                      <a:r>
                        <a:rPr lang="en-US" sz="700" b="1" dirty="0"/>
                        <a:t>20–29</a:t>
                      </a:r>
                      <a:endParaRPr lang="en-US" sz="700" dirty="0"/>
                    </a:p>
                  </a:txBody>
                  <a:tcPr anchor="ctr">
                    <a:lnL>
                      <a:noFill/>
                    </a:lnL>
                    <a:lnR>
                      <a:noFill/>
                    </a:lnR>
                    <a:lnT>
                      <a:noFill/>
                    </a:lnT>
                    <a:lnB>
                      <a:noFill/>
                    </a:lnB>
                    <a:noFill/>
                  </a:tcPr>
                </a:tc>
                <a:tc>
                  <a:txBody>
                    <a:bodyPr/>
                    <a:lstStyle/>
                    <a:p>
                      <a:pPr algn="ctr"/>
                      <a:r>
                        <a:rPr lang="en-US" sz="700" b="1" dirty="0"/>
                        <a:t>Young Adults</a:t>
                      </a:r>
                      <a:endParaRPr lang="en-US" sz="700" dirty="0"/>
                    </a:p>
                  </a:txBody>
                  <a:tcPr anchor="ctr">
                    <a:lnL>
                      <a:noFill/>
                    </a:lnL>
                    <a:lnR>
                      <a:noFill/>
                    </a:lnR>
                    <a:lnT>
                      <a:noFill/>
                    </a:lnT>
                    <a:lnB>
                      <a:noFill/>
                    </a:lnB>
                    <a:noFill/>
                  </a:tcPr>
                </a:tc>
                <a:tc>
                  <a:txBody>
                    <a:bodyPr/>
                    <a:lstStyle/>
                    <a:p>
                      <a:pPr algn="ctr"/>
                      <a:r>
                        <a:rPr lang="en-US" sz="700" dirty="0"/>
                        <a:t>Urban commuters, active lifestyle, first-time buyers</a:t>
                      </a:r>
                    </a:p>
                  </a:txBody>
                  <a:tcPr anchor="ctr">
                    <a:lnL>
                      <a:noFill/>
                    </a:lnL>
                    <a:lnR>
                      <a:noFill/>
                    </a:lnR>
                    <a:lnT>
                      <a:noFill/>
                    </a:lnT>
                    <a:lnB>
                      <a:noFill/>
                    </a:lnB>
                    <a:noFill/>
                  </a:tcPr>
                </a:tc>
                <a:extLst>
                  <a:ext uri="{0D108BD9-81ED-4DB2-BD59-A6C34878D82A}">
                    <a16:rowId xmlns:a16="http://schemas.microsoft.com/office/drawing/2014/main" val="1835358373"/>
                  </a:ext>
                </a:extLst>
              </a:tr>
              <a:tr h="337173">
                <a:tc>
                  <a:txBody>
                    <a:bodyPr/>
                    <a:lstStyle/>
                    <a:p>
                      <a:pPr algn="ctr"/>
                      <a:r>
                        <a:rPr lang="en-US" sz="700" b="1"/>
                        <a:t>30–44</a:t>
                      </a:r>
                      <a:endParaRPr lang="en-US" sz="700"/>
                    </a:p>
                  </a:txBody>
                  <a:tcPr anchor="ctr">
                    <a:lnL>
                      <a:noFill/>
                    </a:lnL>
                    <a:lnR>
                      <a:noFill/>
                    </a:lnR>
                    <a:lnT>
                      <a:noFill/>
                    </a:lnT>
                    <a:lnB>
                      <a:noFill/>
                    </a:lnB>
                    <a:noFill/>
                  </a:tcPr>
                </a:tc>
                <a:tc>
                  <a:txBody>
                    <a:bodyPr/>
                    <a:lstStyle/>
                    <a:p>
                      <a:pPr algn="ctr"/>
                      <a:r>
                        <a:rPr lang="en-US" sz="700" b="1" dirty="0"/>
                        <a:t>Mid-Age Adults</a:t>
                      </a:r>
                      <a:endParaRPr lang="en-US" sz="700" dirty="0"/>
                    </a:p>
                  </a:txBody>
                  <a:tcPr anchor="ctr">
                    <a:lnL>
                      <a:noFill/>
                    </a:lnL>
                    <a:lnR>
                      <a:noFill/>
                    </a:lnR>
                    <a:lnT>
                      <a:noFill/>
                    </a:lnT>
                    <a:lnB>
                      <a:noFill/>
                    </a:lnB>
                    <a:noFill/>
                  </a:tcPr>
                </a:tc>
                <a:tc>
                  <a:txBody>
                    <a:bodyPr/>
                    <a:lstStyle/>
                    <a:p>
                      <a:pPr algn="ctr"/>
                      <a:r>
                        <a:rPr lang="en-US" sz="700" dirty="0"/>
                        <a:t>Likely to spend more, family bikes, health-focused</a:t>
                      </a:r>
                    </a:p>
                  </a:txBody>
                  <a:tcPr anchor="ctr">
                    <a:lnL>
                      <a:noFill/>
                    </a:lnL>
                    <a:lnR>
                      <a:noFill/>
                    </a:lnR>
                    <a:lnT>
                      <a:noFill/>
                    </a:lnT>
                    <a:lnB>
                      <a:noFill/>
                    </a:lnB>
                    <a:noFill/>
                  </a:tcPr>
                </a:tc>
                <a:extLst>
                  <a:ext uri="{0D108BD9-81ED-4DB2-BD59-A6C34878D82A}">
                    <a16:rowId xmlns:a16="http://schemas.microsoft.com/office/drawing/2014/main" val="3822195849"/>
                  </a:ext>
                </a:extLst>
              </a:tr>
              <a:tr h="337173">
                <a:tc>
                  <a:txBody>
                    <a:bodyPr/>
                    <a:lstStyle/>
                    <a:p>
                      <a:pPr algn="ctr"/>
                      <a:r>
                        <a:rPr lang="en-US" sz="700" b="1" dirty="0"/>
                        <a:t>45–60</a:t>
                      </a:r>
                      <a:endParaRPr lang="en-US" sz="700" dirty="0"/>
                    </a:p>
                  </a:txBody>
                  <a:tcPr anchor="ctr">
                    <a:lnL>
                      <a:noFill/>
                    </a:lnL>
                    <a:lnR>
                      <a:noFill/>
                    </a:lnR>
                    <a:lnT>
                      <a:noFill/>
                    </a:lnT>
                    <a:lnB>
                      <a:noFill/>
                    </a:lnB>
                    <a:noFill/>
                  </a:tcPr>
                </a:tc>
                <a:tc>
                  <a:txBody>
                    <a:bodyPr/>
                    <a:lstStyle/>
                    <a:p>
                      <a:pPr algn="ctr"/>
                      <a:r>
                        <a:rPr lang="en-US" sz="700" b="1" dirty="0"/>
                        <a:t>Older Adults</a:t>
                      </a:r>
                      <a:endParaRPr lang="en-US" sz="700" dirty="0"/>
                    </a:p>
                  </a:txBody>
                  <a:tcPr anchor="ctr">
                    <a:lnL>
                      <a:noFill/>
                    </a:lnL>
                    <a:lnR>
                      <a:noFill/>
                    </a:lnR>
                    <a:lnT>
                      <a:noFill/>
                    </a:lnT>
                    <a:lnB>
                      <a:noFill/>
                    </a:lnB>
                    <a:noFill/>
                  </a:tcPr>
                </a:tc>
                <a:tc>
                  <a:txBody>
                    <a:bodyPr/>
                    <a:lstStyle/>
                    <a:p>
                      <a:pPr algn="ctr"/>
                      <a:r>
                        <a:rPr lang="en-US" sz="700" dirty="0"/>
                        <a:t>Higher income, recreational use, possibly e-bikes</a:t>
                      </a:r>
                    </a:p>
                  </a:txBody>
                  <a:tcPr anchor="ctr">
                    <a:lnL>
                      <a:noFill/>
                    </a:lnL>
                    <a:lnR>
                      <a:noFill/>
                    </a:lnR>
                    <a:lnT>
                      <a:noFill/>
                    </a:lnT>
                    <a:lnB>
                      <a:noFill/>
                    </a:lnB>
                    <a:noFill/>
                  </a:tcPr>
                </a:tc>
                <a:extLst>
                  <a:ext uri="{0D108BD9-81ED-4DB2-BD59-A6C34878D82A}">
                    <a16:rowId xmlns:a16="http://schemas.microsoft.com/office/drawing/2014/main" val="2342549236"/>
                  </a:ext>
                </a:extLst>
              </a:tr>
              <a:tr h="337173">
                <a:tc>
                  <a:txBody>
                    <a:bodyPr/>
                    <a:lstStyle/>
                    <a:p>
                      <a:pPr algn="ctr"/>
                      <a:r>
                        <a:rPr lang="en-US" sz="700" b="1" dirty="0"/>
                        <a:t>60+</a:t>
                      </a:r>
                      <a:endParaRPr lang="en-US" sz="700" dirty="0"/>
                    </a:p>
                  </a:txBody>
                  <a:tcPr anchor="ctr">
                    <a:lnL>
                      <a:noFill/>
                    </a:lnL>
                    <a:lnR>
                      <a:noFill/>
                    </a:lnR>
                    <a:lnT>
                      <a:noFill/>
                    </a:lnT>
                    <a:lnB>
                      <a:noFill/>
                    </a:lnB>
                    <a:noFill/>
                  </a:tcPr>
                </a:tc>
                <a:tc>
                  <a:txBody>
                    <a:bodyPr/>
                    <a:lstStyle/>
                    <a:p>
                      <a:pPr algn="ctr"/>
                      <a:r>
                        <a:rPr lang="en-US" sz="700" b="1" dirty="0"/>
                        <a:t>Seniors</a:t>
                      </a:r>
                      <a:endParaRPr lang="en-US" sz="700" dirty="0"/>
                    </a:p>
                  </a:txBody>
                  <a:tcPr anchor="ctr">
                    <a:lnL>
                      <a:noFill/>
                    </a:lnL>
                    <a:lnR>
                      <a:noFill/>
                    </a:lnR>
                    <a:lnT>
                      <a:noFill/>
                    </a:lnT>
                    <a:lnB>
                      <a:noFill/>
                    </a:lnB>
                    <a:noFill/>
                  </a:tcPr>
                </a:tc>
                <a:tc>
                  <a:txBody>
                    <a:bodyPr/>
                    <a:lstStyle/>
                    <a:p>
                      <a:pPr algn="ctr"/>
                      <a:r>
                        <a:rPr lang="en-US" sz="700" dirty="0"/>
                        <a:t>Comfort bikes, health-focused, lower purchase frequency</a:t>
                      </a:r>
                    </a:p>
                  </a:txBody>
                  <a:tcPr anchor="ctr">
                    <a:lnL>
                      <a:noFill/>
                    </a:lnL>
                    <a:lnR>
                      <a:noFill/>
                    </a:lnR>
                    <a:lnT>
                      <a:noFill/>
                    </a:lnT>
                    <a:lnB>
                      <a:noFill/>
                    </a:lnB>
                    <a:noFill/>
                  </a:tcPr>
                </a:tc>
                <a:extLst>
                  <a:ext uri="{0D108BD9-81ED-4DB2-BD59-A6C34878D82A}">
                    <a16:rowId xmlns:a16="http://schemas.microsoft.com/office/drawing/2014/main" val="1788775330"/>
                  </a:ext>
                </a:extLst>
              </a:tr>
            </a:tbl>
          </a:graphicData>
        </a:graphic>
      </p:graphicFrame>
      <p:sp>
        <p:nvSpPr>
          <p:cNvPr id="12" name="Titel 11">
            <a:extLst>
              <a:ext uri="{FF2B5EF4-FFF2-40B4-BE49-F238E27FC236}">
                <a16:creationId xmlns:a16="http://schemas.microsoft.com/office/drawing/2014/main" id="{2387B9C1-1F8B-2EBB-6083-B393E0FD744D}"/>
              </a:ext>
            </a:extLst>
          </p:cNvPr>
          <p:cNvSpPr>
            <a:spLocks noGrp="1"/>
          </p:cNvSpPr>
          <p:nvPr>
            <p:ph type="title"/>
          </p:nvPr>
        </p:nvSpPr>
        <p:spPr>
          <a:xfrm>
            <a:off x="156398" y="4137734"/>
            <a:ext cx="8520602" cy="682367"/>
          </a:xfrm>
        </p:spPr>
        <p:txBody>
          <a:bodyPr>
            <a:noAutofit/>
          </a:bodyPr>
          <a:lstStyle/>
          <a:p>
            <a:pPr algn="l">
              <a:buNone/>
            </a:pPr>
            <a:r>
              <a:rPr lang="en-US" sz="1000" b="1" dirty="0"/>
              <a:t>Primary Income Drivers:</a:t>
            </a:r>
            <a:br>
              <a:rPr lang="en-US" sz="1000" dirty="0"/>
            </a:br>
            <a:r>
              <a:rPr lang="en-US" sz="1000" dirty="0"/>
              <a:t>The </a:t>
            </a:r>
            <a:r>
              <a:rPr lang="en-US" sz="1000" b="1" dirty="0"/>
              <a:t>most profitable customer segments</a:t>
            </a:r>
            <a:r>
              <a:rPr lang="en-US" sz="1000" dirty="0"/>
              <a:t> are </a:t>
            </a:r>
            <a:r>
              <a:rPr lang="en-US" sz="1000" b="1" dirty="0"/>
              <a:t>Mid-Age Adults (30–44)</a:t>
            </a:r>
            <a:r>
              <a:rPr lang="en-US" sz="1000" dirty="0"/>
              <a:t> and </a:t>
            </a:r>
            <a:r>
              <a:rPr lang="en-US" sz="1000" b="1" dirty="0"/>
              <a:t>Older Adults (45–60)</a:t>
            </a:r>
            <a:r>
              <a:rPr lang="en-US" sz="1000" dirty="0"/>
              <a:t>.</a:t>
            </a:r>
            <a:br>
              <a:rPr lang="en-US" sz="1000" dirty="0"/>
            </a:br>
            <a:r>
              <a:rPr lang="en-US" sz="1000" dirty="0"/>
              <a:t>These groups represent the </a:t>
            </a:r>
            <a:r>
              <a:rPr lang="en-US" sz="1000" b="1" dirty="0"/>
              <a:t>core revenue base</a:t>
            </a:r>
            <a:r>
              <a:rPr lang="en-US" sz="1000" dirty="0"/>
              <a:t>, likely due to </a:t>
            </a:r>
            <a:r>
              <a:rPr lang="en-US" sz="1000" b="1" dirty="0"/>
              <a:t>higher disposable income</a:t>
            </a:r>
            <a:r>
              <a:rPr lang="en-US" sz="1000" dirty="0"/>
              <a:t>, </a:t>
            </a:r>
            <a:r>
              <a:rPr lang="en-US" sz="1000" b="1" dirty="0"/>
              <a:t>brand loyalty</a:t>
            </a:r>
            <a:r>
              <a:rPr lang="en-US" sz="1000" dirty="0"/>
              <a:t>, and </a:t>
            </a:r>
            <a:r>
              <a:rPr lang="en-US" sz="1000" b="1" dirty="0"/>
              <a:t>interest in quality or performance-focused gear</a:t>
            </a:r>
            <a:r>
              <a:rPr lang="en-US" sz="1000" dirty="0"/>
              <a:t>.</a:t>
            </a:r>
            <a:br>
              <a:rPr lang="en-US" sz="1000" dirty="0"/>
            </a:br>
            <a:r>
              <a:rPr lang="en-US" sz="1000" b="1" dirty="0"/>
              <a:t>Age-Based Sales Balance:</a:t>
            </a:r>
            <a:br>
              <a:rPr lang="en-US" sz="1000" dirty="0"/>
            </a:br>
            <a:r>
              <a:rPr lang="en-US" sz="1000" dirty="0"/>
              <a:t>The </a:t>
            </a:r>
            <a:r>
              <a:rPr lang="en-US" sz="1000" b="1" dirty="0"/>
              <a:t>sales distribution across age groups is relatively normal and balanced</a:t>
            </a:r>
            <a:r>
              <a:rPr lang="en-US" sz="1000" dirty="0"/>
              <a:t>, suggesting broad market appeal across different demographics.</a:t>
            </a:r>
            <a:br>
              <a:rPr lang="en-US" sz="1000" dirty="0"/>
            </a:br>
            <a:r>
              <a:rPr lang="en-US" sz="1000" dirty="0"/>
              <a:t>However, certain age segments (e.g., under 30 and over 60) contribute less revenue, indicating </a:t>
            </a:r>
            <a:r>
              <a:rPr lang="en-US" sz="1000" b="1" dirty="0"/>
              <a:t>growth opportunities or support needs</a:t>
            </a:r>
            <a:r>
              <a:rPr lang="en-US" sz="1000" dirty="0"/>
              <a:t> in those areas.</a:t>
            </a:r>
            <a:br>
              <a:rPr lang="en-US" sz="1000" dirty="0"/>
            </a:br>
            <a:br>
              <a:rPr lang="en-US" sz="1000" dirty="0"/>
            </a:br>
            <a:endParaRPr lang="en-US" sz="1000" dirty="0"/>
          </a:p>
        </p:txBody>
      </p:sp>
    </p:spTree>
    <p:extLst>
      <p:ext uri="{BB962C8B-B14F-4D97-AF65-F5344CB8AC3E}">
        <p14:creationId xmlns:p14="http://schemas.microsoft.com/office/powerpoint/2010/main" val="14655804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14351-95AF-29E5-151D-1185A6B3CE49}"/>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986B9843-051E-0CB2-921D-2F07B87A00DF}"/>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8F3D0330-D2D7-4B28-E69C-0945D555A070}"/>
              </a:ext>
            </a:extLst>
          </p:cNvPr>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recommendations</a:t>
            </a:r>
          </a:p>
        </p:txBody>
      </p:sp>
      <p:sp>
        <p:nvSpPr>
          <p:cNvPr id="132" name="Shape 81">
            <a:extLst>
              <a:ext uri="{FF2B5EF4-FFF2-40B4-BE49-F238E27FC236}">
                <a16:creationId xmlns:a16="http://schemas.microsoft.com/office/drawing/2014/main" id="{B1C50BC2-0F9D-129B-F7B8-D1EAB6526D4D}"/>
              </a:ext>
            </a:extLst>
          </p:cNvPr>
          <p:cNvSpPr/>
          <p:nvPr/>
        </p:nvSpPr>
        <p:spPr>
          <a:xfrm>
            <a:off x="179358" y="84346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0000542F-9ED5-08BA-FF25-A36304BE4EAA}"/>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itel 2">
            <a:extLst>
              <a:ext uri="{FF2B5EF4-FFF2-40B4-BE49-F238E27FC236}">
                <a16:creationId xmlns:a16="http://schemas.microsoft.com/office/drawing/2014/main" id="{C08E2AD0-F293-4C5E-9805-549411BC85A3}"/>
              </a:ext>
            </a:extLst>
          </p:cNvPr>
          <p:cNvSpPr>
            <a:spLocks noGrp="1"/>
          </p:cNvSpPr>
          <p:nvPr>
            <p:ph type="title"/>
          </p:nvPr>
        </p:nvSpPr>
        <p:spPr>
          <a:xfrm>
            <a:off x="311700" y="1283218"/>
            <a:ext cx="8433258" cy="3596307"/>
          </a:xfrm>
        </p:spPr>
        <p:txBody>
          <a:bodyPr>
            <a:noAutofit/>
          </a:bodyPr>
          <a:lstStyle/>
          <a:p>
            <a:pPr algn="l">
              <a:lnSpc>
                <a:spcPct val="150000"/>
              </a:lnSpc>
            </a:pPr>
            <a:r>
              <a:rPr lang="en-US" sz="900" b="1" dirty="0"/>
              <a:t>🟧 For Mid-Age and Older Adults (30–60):</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Upsell premium products</a:t>
            </a:r>
            <a:r>
              <a:rPr lang="en-US" sz="900" dirty="0"/>
              <a:t>: Introduce high-performance bikes, accessories, or extended warranties.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Loyalty programs</a:t>
            </a:r>
            <a:r>
              <a:rPr lang="en-US" sz="900" dirty="0"/>
              <a:t>: Create VIP programs or discounts for frequent buyers.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Health &amp; lifestyle positioning</a:t>
            </a:r>
            <a:r>
              <a:rPr lang="en-US" sz="900" dirty="0"/>
              <a:t>: Emphasize cycling’s physical and mental health benefits in marketing campaigns.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After-sales service bundles</a:t>
            </a:r>
            <a:r>
              <a:rPr lang="en-US" sz="900" dirty="0"/>
              <a:t>: Offer tune-up packages, premium servicing, and trade-in options.</a:t>
            </a:r>
            <a:br>
              <a:rPr lang="en-US" sz="900" dirty="0"/>
            </a:br>
            <a:r>
              <a:rPr lang="en-US" sz="900" b="1" dirty="0"/>
              <a:t>🟧 For Young Adults (20–29):</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Affordable entry models</a:t>
            </a:r>
            <a:r>
              <a:rPr lang="en-US" sz="900" dirty="0"/>
              <a:t>: Market budget-friendly commuter bikes or starter gear.</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Subscription or installment plans</a:t>
            </a:r>
            <a:r>
              <a:rPr lang="en-US" sz="900" dirty="0"/>
              <a:t>: Lower upfront cost barriers for new buyers.</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Digital engagement</a:t>
            </a:r>
            <a:r>
              <a:rPr lang="en-US" sz="900" dirty="0"/>
              <a:t>: Leverage social media, influencer partnerships, and interactive apps to build brand affinity.</a:t>
            </a:r>
            <a:br>
              <a:rPr lang="en-US" sz="900" dirty="0"/>
            </a:br>
            <a:r>
              <a:rPr lang="en-US" sz="900" b="1" dirty="0"/>
              <a:t>🟧 For Seniors (60+):</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Comfort &amp; e-bike focus</a:t>
            </a:r>
            <a:r>
              <a:rPr lang="en-US" sz="900" dirty="0"/>
              <a:t>: Highlight easy-riding, electric, or assisted bike models tailored for mobility.</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Education &amp; support</a:t>
            </a:r>
            <a:r>
              <a:rPr lang="en-US" sz="900" dirty="0"/>
              <a:t>: Provide tutorials or guided service sessions for setup and maintenance.</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Community-building</a:t>
            </a:r>
            <a:r>
              <a:rPr lang="en-US" sz="900" dirty="0"/>
              <a:t>: Host local group rides or workshops targeting active seniors.</a:t>
            </a:r>
            <a:br>
              <a:rPr lang="en-US" sz="900" dirty="0"/>
            </a:br>
            <a:r>
              <a:rPr lang="en-US" sz="900" b="1" dirty="0"/>
              <a:t>🟧 For Overall Balance:</a:t>
            </a:r>
            <a:br>
              <a:rPr lang="en-US" sz="900" b="1"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b="1" dirty="0"/>
              <a:t>Segmented email campaigns</a:t>
            </a:r>
            <a:r>
              <a:rPr lang="en-US" sz="900" dirty="0"/>
              <a:t> based on age and buying behavior.</a:t>
            </a:r>
            <a:br>
              <a:rPr lang="en-US" sz="900" dirty="0"/>
            </a:br>
            <a:r>
              <a:rPr kumimoji="0" lang="en-US" altLang="en-US" sz="900" b="0" i="0" u="none" strike="noStrike" cap="none" normalizeH="0" baseline="0" dirty="0">
                <a:ln>
                  <a:noFill/>
                </a:ln>
                <a:solidFill>
                  <a:schemeClr val="tx1"/>
                </a:solidFill>
                <a:effectLst/>
                <a:latin typeface="Arial" panose="020B0604020202020204" pitchFamily="34" charset="0"/>
              </a:rPr>
              <a:t>✅ </a:t>
            </a:r>
            <a:r>
              <a:rPr lang="en-US" sz="900" dirty="0"/>
              <a:t>Use </a:t>
            </a:r>
            <a:r>
              <a:rPr lang="en-US" sz="900" b="1" dirty="0"/>
              <a:t>Power BI dashboards</a:t>
            </a:r>
            <a:r>
              <a:rPr lang="en-US" sz="900" dirty="0"/>
              <a:t> to track age group trends monthly and adjust campaigns or inventory accordingly.</a:t>
            </a:r>
            <a:br>
              <a:rPr lang="en-US" sz="900" dirty="0"/>
            </a:br>
            <a:endParaRPr lang="en-US" sz="900" dirty="0"/>
          </a:p>
        </p:txBody>
      </p:sp>
    </p:spTree>
    <p:extLst>
      <p:ext uri="{BB962C8B-B14F-4D97-AF65-F5344CB8AC3E}">
        <p14:creationId xmlns:p14="http://schemas.microsoft.com/office/powerpoint/2010/main" val="31041734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9DCFF-66FD-FC31-ABA1-DC9DE7794705}"/>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AF7EEB0E-7210-6628-F5DC-8EA679AD7946}"/>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E93131D8-3C80-A091-5A84-0DE5D8A752CA}"/>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dirty="0">
                <a:solidFill>
                  <a:schemeClr val="bg1"/>
                </a:solidFill>
                <a:latin typeface="Open Sans" panose="020B0606030504020204" pitchFamily="34" charset="0"/>
              </a:rPr>
              <a:t>Product Overview</a:t>
            </a:r>
            <a:endParaRPr lang="en-US" b="0" i="0" dirty="0">
              <a:solidFill>
                <a:schemeClr val="bg1"/>
              </a:solidFill>
              <a:effectLst/>
              <a:latin typeface="Open Sans" panose="020B0606030504020204" pitchFamily="34" charset="0"/>
            </a:endParaRPr>
          </a:p>
        </p:txBody>
      </p:sp>
      <p:sp>
        <p:nvSpPr>
          <p:cNvPr id="132" name="Shape 81">
            <a:extLst>
              <a:ext uri="{FF2B5EF4-FFF2-40B4-BE49-F238E27FC236}">
                <a16:creationId xmlns:a16="http://schemas.microsoft.com/office/drawing/2014/main" id="{F9778B7B-1DA5-23F1-AE8B-ACB0AD34F2AC}"/>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52F9E1A9-405C-6EA3-9D72-89EB028627B3}"/>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602F7D9F-D8DB-7835-BCA7-BD1974507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534" y="1236530"/>
            <a:ext cx="3643266" cy="2937476"/>
          </a:xfrm>
          <a:prstGeom prst="rect">
            <a:avLst/>
          </a:prstGeom>
        </p:spPr>
      </p:pic>
      <p:sp>
        <p:nvSpPr>
          <p:cNvPr id="7" name="Textfeld 6">
            <a:extLst>
              <a:ext uri="{FF2B5EF4-FFF2-40B4-BE49-F238E27FC236}">
                <a16:creationId xmlns:a16="http://schemas.microsoft.com/office/drawing/2014/main" id="{CC010C42-7EDF-A563-F9E8-4624673BFFD1}"/>
              </a:ext>
            </a:extLst>
          </p:cNvPr>
          <p:cNvSpPr txBox="1"/>
          <p:nvPr/>
        </p:nvSpPr>
        <p:spPr>
          <a:xfrm>
            <a:off x="511200" y="1474584"/>
            <a:ext cx="4060800"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1000" b="1" dirty="0"/>
              <a:t>1. Casual Riders &amp; Commuters</a:t>
            </a:r>
          </a:p>
          <a:p>
            <a:pPr>
              <a:buFont typeface="Arial" panose="020B0604020202020204" pitchFamily="34" charset="0"/>
              <a:buChar char="•"/>
            </a:pPr>
            <a:r>
              <a:rPr lang="en-US" sz="1000" b="1" dirty="0"/>
              <a:t>Profile</a:t>
            </a:r>
            <a:r>
              <a:rPr lang="en-US" sz="1000" dirty="0"/>
              <a:t>:</a:t>
            </a:r>
          </a:p>
          <a:p>
            <a:pPr marL="742950" lvl="1" indent="-285750">
              <a:buFont typeface="Arial" panose="020B0604020202020204" pitchFamily="34" charset="0"/>
              <a:buChar char="•"/>
            </a:pPr>
            <a:r>
              <a:rPr lang="en-US" sz="1000" dirty="0"/>
              <a:t>Use bikes for daily transport.</a:t>
            </a:r>
          </a:p>
          <a:p>
            <a:pPr marL="742950" lvl="1" indent="-285750">
              <a:buFont typeface="Arial" panose="020B0604020202020204" pitchFamily="34" charset="0"/>
              <a:buChar char="•"/>
            </a:pPr>
            <a:r>
              <a:rPr lang="en-US" sz="1000" dirty="0"/>
              <a:t>Value </a:t>
            </a:r>
            <a:r>
              <a:rPr lang="en-US" sz="1000" b="1" dirty="0"/>
              <a:t>durability, comfort, and affordability</a:t>
            </a:r>
            <a:r>
              <a:rPr lang="en-US" sz="1000" dirty="0"/>
              <a:t>.</a:t>
            </a:r>
          </a:p>
          <a:p>
            <a:pPr marL="742950" lvl="1" indent="-285750">
              <a:buFont typeface="Arial" panose="020B0604020202020204" pitchFamily="34" charset="0"/>
              <a:buChar char="•"/>
            </a:pPr>
            <a:r>
              <a:rPr lang="en-US" sz="1000" dirty="0"/>
              <a:t>Prefer </a:t>
            </a:r>
            <a:r>
              <a:rPr lang="en-US" sz="1000" b="1" dirty="0"/>
              <a:t>standard or mid-range models</a:t>
            </a:r>
            <a:r>
              <a:rPr lang="en-US" sz="1000" dirty="0"/>
              <a:t>.</a:t>
            </a:r>
          </a:p>
          <a:p>
            <a:pPr marL="742950" lvl="1" indent="-285750">
              <a:buFont typeface="Arial" panose="020B0604020202020204" pitchFamily="34" charset="0"/>
              <a:buChar char="•"/>
            </a:pPr>
            <a:r>
              <a:rPr lang="en-US" sz="1000" dirty="0"/>
              <a:t>Lean toward </a:t>
            </a:r>
            <a:r>
              <a:rPr lang="en-US" sz="1000" b="1" dirty="0"/>
              <a:t>well-known, practical brands</a:t>
            </a:r>
            <a:r>
              <a:rPr lang="en-US" sz="1000" dirty="0"/>
              <a:t> (e.g., </a:t>
            </a:r>
            <a:r>
              <a:rPr lang="en-US" sz="1000" i="1" dirty="0" err="1"/>
              <a:t>Solex</a:t>
            </a:r>
            <a:r>
              <a:rPr lang="en-US" sz="1000" dirty="0"/>
              <a:t>, </a:t>
            </a:r>
            <a:r>
              <a:rPr lang="en-US" sz="1000" i="1" dirty="0"/>
              <a:t>WeareA2B</a:t>
            </a:r>
            <a:r>
              <a:rPr lang="en-US" sz="1000" dirty="0"/>
              <a:t>).</a:t>
            </a:r>
          </a:p>
          <a:p>
            <a:pPr>
              <a:buFont typeface="Arial" panose="020B0604020202020204" pitchFamily="34" charset="0"/>
              <a:buChar char="•"/>
            </a:pPr>
            <a:r>
              <a:rPr lang="en-US" sz="1000" b="1" dirty="0"/>
              <a:t>Behavior</a:t>
            </a:r>
            <a:r>
              <a:rPr lang="en-US" sz="1000" dirty="0"/>
              <a:t>: Focused on </a:t>
            </a:r>
            <a:r>
              <a:rPr lang="en-US" sz="1000" b="1" dirty="0"/>
              <a:t>value and longevity</a:t>
            </a:r>
            <a:r>
              <a:rPr lang="en-US" sz="1000" dirty="0"/>
              <a:t>, not necessarily advanced features.</a:t>
            </a:r>
          </a:p>
        </p:txBody>
      </p:sp>
      <p:sp>
        <p:nvSpPr>
          <p:cNvPr id="11" name="Textfeld 10">
            <a:extLst>
              <a:ext uri="{FF2B5EF4-FFF2-40B4-BE49-F238E27FC236}">
                <a16:creationId xmlns:a16="http://schemas.microsoft.com/office/drawing/2014/main" id="{A642DDD9-93F2-D5A7-C3FD-16D25B53C24B}"/>
              </a:ext>
            </a:extLst>
          </p:cNvPr>
          <p:cNvSpPr txBox="1"/>
          <p:nvPr/>
        </p:nvSpPr>
        <p:spPr>
          <a:xfrm>
            <a:off x="511200" y="3050621"/>
            <a:ext cx="4593600"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1000" b="1" dirty="0"/>
              <a:t>2. Sport Riders &amp; Professional Cyclists</a:t>
            </a:r>
          </a:p>
          <a:p>
            <a:pPr>
              <a:buFont typeface="Arial" panose="020B0604020202020204" pitchFamily="34" charset="0"/>
              <a:buChar char="•"/>
            </a:pPr>
            <a:r>
              <a:rPr lang="en-US" sz="1000" b="1" dirty="0"/>
              <a:t>Profile</a:t>
            </a:r>
            <a:r>
              <a:rPr lang="en-US" sz="1000" dirty="0"/>
              <a:t>:</a:t>
            </a:r>
          </a:p>
          <a:p>
            <a:pPr marL="742950" lvl="1" indent="-285750">
              <a:buFont typeface="Arial" panose="020B0604020202020204" pitchFamily="34" charset="0"/>
              <a:buChar char="•"/>
            </a:pPr>
            <a:r>
              <a:rPr lang="en-US" sz="1000" dirty="0"/>
              <a:t>Use bikes for sport, racing, or long-distance recreation.</a:t>
            </a:r>
          </a:p>
          <a:p>
            <a:pPr marL="742950" lvl="1" indent="-285750">
              <a:buFont typeface="Arial" panose="020B0604020202020204" pitchFamily="34" charset="0"/>
              <a:buChar char="•"/>
            </a:pPr>
            <a:r>
              <a:rPr lang="en-US" sz="1000" dirty="0"/>
              <a:t>Seek </a:t>
            </a:r>
            <a:r>
              <a:rPr lang="en-US" sz="1000" b="1" dirty="0"/>
              <a:t>performance, innovation, and customization</a:t>
            </a:r>
            <a:r>
              <a:rPr lang="en-US" sz="1000" dirty="0"/>
              <a:t>.</a:t>
            </a:r>
          </a:p>
          <a:p>
            <a:pPr marL="742950" lvl="1" indent="-285750">
              <a:buFont typeface="Arial" panose="020B0604020202020204" pitchFamily="34" charset="0"/>
              <a:buChar char="•"/>
            </a:pPr>
            <a:r>
              <a:rPr lang="en-US" sz="1000" dirty="0"/>
              <a:t>Favor </a:t>
            </a:r>
            <a:r>
              <a:rPr lang="en-US" sz="1000" b="1" dirty="0"/>
              <a:t>high-end brands and components</a:t>
            </a:r>
            <a:r>
              <a:rPr lang="en-US" sz="1000" dirty="0"/>
              <a:t> (e.g., </a:t>
            </a:r>
            <a:r>
              <a:rPr lang="en-US" sz="1000" i="1" dirty="0"/>
              <a:t>Trek Bicycles</a:t>
            </a:r>
            <a:r>
              <a:rPr lang="en-US" sz="1000" dirty="0"/>
              <a:t>).</a:t>
            </a:r>
          </a:p>
          <a:p>
            <a:pPr>
              <a:buFont typeface="Arial" panose="020B0604020202020204" pitchFamily="34" charset="0"/>
              <a:buChar char="•"/>
            </a:pPr>
            <a:r>
              <a:rPr lang="en-US" sz="1000" b="1" dirty="0"/>
              <a:t>Behavior</a:t>
            </a:r>
            <a:r>
              <a:rPr lang="en-US" sz="1000" dirty="0"/>
              <a:t>: Willing to invest in </a:t>
            </a:r>
            <a:r>
              <a:rPr lang="en-US" sz="1000" b="1" dirty="0"/>
              <a:t>top-tier products</a:t>
            </a:r>
            <a:r>
              <a:rPr lang="en-US" sz="1000" dirty="0"/>
              <a:t>, often return buyers with specific upgrade paths.</a:t>
            </a:r>
          </a:p>
        </p:txBody>
      </p:sp>
    </p:spTree>
    <p:extLst>
      <p:ext uri="{BB962C8B-B14F-4D97-AF65-F5344CB8AC3E}">
        <p14:creationId xmlns:p14="http://schemas.microsoft.com/office/powerpoint/2010/main" val="254420821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095A1-0881-D5A8-3566-EA2532AD4805}"/>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8C1A746E-79E2-9AA6-202B-025C95D1651A}"/>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sz="1000"/>
          </a:p>
        </p:txBody>
      </p:sp>
      <p:sp>
        <p:nvSpPr>
          <p:cNvPr id="131" name="Shape 80">
            <a:extLst>
              <a:ext uri="{FF2B5EF4-FFF2-40B4-BE49-F238E27FC236}">
                <a16:creationId xmlns:a16="http://schemas.microsoft.com/office/drawing/2014/main" id="{C5C3C549-6D2A-7B1F-88CF-AD0DF8DAAF32}"/>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a:t>
            </a:r>
          </a:p>
        </p:txBody>
      </p:sp>
      <p:sp>
        <p:nvSpPr>
          <p:cNvPr id="132" name="Shape 81">
            <a:extLst>
              <a:ext uri="{FF2B5EF4-FFF2-40B4-BE49-F238E27FC236}">
                <a16:creationId xmlns:a16="http://schemas.microsoft.com/office/drawing/2014/main" id="{FF358663-EE91-8744-C519-170067CBB654}"/>
              </a:ext>
            </a:extLst>
          </p:cNvPr>
          <p:cNvSpPr/>
          <p:nvPr/>
        </p:nvSpPr>
        <p:spPr>
          <a:xfrm>
            <a:off x="179358" y="843465"/>
            <a:ext cx="8565600" cy="3504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000" dirty="0"/>
              <a:t>					</a:t>
            </a:r>
            <a:endParaRPr sz="10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7F4A44BF-7046-0446-5D07-ABA40C97DB3E}"/>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sz="1000"/>
              <a:t>       Note: </a:t>
            </a:r>
            <a:r>
              <a:rPr sz="1000" b="0"/>
              <a:t>The data and information in this document is reflective of a hypothetical situation and client. This document is to be used for KPMG Virtual Internship purposes only. </a:t>
            </a:r>
          </a:p>
        </p:txBody>
      </p:sp>
      <p:sp>
        <p:nvSpPr>
          <p:cNvPr id="5" name="Rectangle 1">
            <a:extLst>
              <a:ext uri="{FF2B5EF4-FFF2-40B4-BE49-F238E27FC236}">
                <a16:creationId xmlns:a16="http://schemas.microsoft.com/office/drawing/2014/main" id="{4117B581-2BCB-6764-4179-93AC737A0912}"/>
              </a:ext>
            </a:extLst>
          </p:cNvPr>
          <p:cNvSpPr>
            <a:spLocks noChangeArrowheads="1"/>
          </p:cNvSpPr>
          <p:nvPr/>
        </p:nvSpPr>
        <p:spPr bwMode="auto">
          <a:xfrm>
            <a:off x="467358" y="1260189"/>
            <a:ext cx="35389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For Casual Riders &amp; Commuters: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Product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Emphasize </a:t>
            </a:r>
            <a:r>
              <a:rPr kumimoji="0" lang="en-US" altLang="en-US" sz="1000" b="1" i="0" u="none" strike="noStrike" cap="none" normalizeH="0" baseline="0" dirty="0">
                <a:ln>
                  <a:noFill/>
                </a:ln>
                <a:solidFill>
                  <a:schemeClr val="tx1"/>
                </a:solidFill>
                <a:effectLst/>
                <a:latin typeface="Arial" panose="020B0604020202020204" pitchFamily="34" charset="0"/>
              </a:rPr>
              <a:t>reliability, low maintenance</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urban features</a:t>
            </a:r>
            <a:r>
              <a:rPr kumimoji="0" lang="en-US" altLang="en-US" sz="1000" b="0" i="0" u="none" strike="noStrike" cap="none" normalizeH="0" baseline="0" dirty="0">
                <a:ln>
                  <a:noFill/>
                </a:ln>
                <a:solidFill>
                  <a:schemeClr val="tx1"/>
                </a:solidFill>
                <a:effectLst/>
                <a:latin typeface="Arial" panose="020B0604020202020204" pitchFamily="34" charset="0"/>
              </a:rPr>
              <a:t> (e.g. racks, lights, mudguards).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Stock </a:t>
            </a:r>
            <a:r>
              <a:rPr kumimoji="0" lang="en-US" altLang="en-US" sz="1000" b="1" i="0" u="none" strike="noStrike" cap="none" normalizeH="0" baseline="0" dirty="0">
                <a:ln>
                  <a:noFill/>
                </a:ln>
                <a:solidFill>
                  <a:schemeClr val="tx1"/>
                </a:solidFill>
                <a:effectLst/>
                <a:latin typeface="Arial" panose="020B0604020202020204" pitchFamily="34" charset="0"/>
              </a:rPr>
              <a:t>mid-tier models</a:t>
            </a:r>
            <a:r>
              <a:rPr kumimoji="0" lang="en-US" altLang="en-US" sz="1000" b="0" i="0" u="none" strike="noStrike" cap="none" normalizeH="0" baseline="0" dirty="0">
                <a:ln>
                  <a:noFill/>
                </a:ln>
                <a:solidFill>
                  <a:schemeClr val="tx1"/>
                </a:solidFill>
                <a:effectLst/>
                <a:latin typeface="Arial" panose="020B0604020202020204" pitchFamily="34" charset="0"/>
              </a:rPr>
              <a:t> that balance price and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Brand Focus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Push </a:t>
            </a:r>
            <a:r>
              <a:rPr kumimoji="0" lang="en-US" altLang="en-US" sz="1000" b="1" i="0" u="none" strike="noStrike" cap="none" normalizeH="0" baseline="0" dirty="0" err="1">
                <a:ln>
                  <a:noFill/>
                </a:ln>
                <a:solidFill>
                  <a:schemeClr val="tx1"/>
                </a:solidFill>
                <a:effectLst/>
                <a:latin typeface="Arial" panose="020B0604020202020204" pitchFamily="34" charset="0"/>
              </a:rPr>
              <a:t>Solex</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WeareA2B</a:t>
            </a:r>
            <a:r>
              <a:rPr kumimoji="0" lang="en-US" altLang="en-US" sz="1000" b="0" i="0" u="none" strike="noStrike" cap="none" normalizeH="0" baseline="0" dirty="0">
                <a:ln>
                  <a:noFill/>
                </a:ln>
                <a:solidFill>
                  <a:schemeClr val="tx1"/>
                </a:solidFill>
                <a:effectLst/>
                <a:latin typeface="Arial" panose="020B0604020202020204" pitchFamily="34" charset="0"/>
              </a:rPr>
              <a:t> as core offerings with upgrade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Marketing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Highlight </a:t>
            </a:r>
            <a:r>
              <a:rPr kumimoji="0" lang="en-US" altLang="en-US" sz="1000" b="1" i="0" u="none" strike="noStrike" cap="none" normalizeH="0" baseline="0" dirty="0">
                <a:ln>
                  <a:noFill/>
                </a:ln>
                <a:solidFill>
                  <a:schemeClr val="tx1"/>
                </a:solidFill>
                <a:effectLst/>
                <a:latin typeface="Arial" panose="020B0604020202020204" pitchFamily="34" charset="0"/>
              </a:rPr>
              <a:t>cost savings vs. driving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health benefits</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eco-friendliness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Use real-life commute testimonials in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Sales Promotions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Bundle </a:t>
            </a:r>
            <a:r>
              <a:rPr kumimoji="0" lang="en-US" altLang="en-US" sz="1000" b="1" i="0" u="none" strike="noStrike" cap="none" normalizeH="0" baseline="0" dirty="0">
                <a:ln>
                  <a:noFill/>
                </a:ln>
                <a:solidFill>
                  <a:schemeClr val="tx1"/>
                </a:solidFill>
                <a:effectLst/>
                <a:latin typeface="Arial" panose="020B0604020202020204" pitchFamily="34" charset="0"/>
              </a:rPr>
              <a:t>locks, helmets, and service plans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Promote </a:t>
            </a:r>
            <a:r>
              <a:rPr kumimoji="0" lang="en-US" altLang="en-US" sz="1000" b="1" i="0" u="none" strike="noStrike" cap="none" normalizeH="0" baseline="0" dirty="0">
                <a:ln>
                  <a:noFill/>
                </a:ln>
                <a:solidFill>
                  <a:schemeClr val="tx1"/>
                </a:solidFill>
                <a:effectLst/>
                <a:latin typeface="Arial" panose="020B0604020202020204" pitchFamily="34" charset="0"/>
              </a:rPr>
              <a:t>seasonal discounts or commuter packages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0ED91FC-0F27-4935-6E6E-8FE41F564F4B}"/>
              </a:ext>
            </a:extLst>
          </p:cNvPr>
          <p:cNvSpPr>
            <a:spLocks noChangeArrowheads="1"/>
          </p:cNvSpPr>
          <p:nvPr/>
        </p:nvSpPr>
        <p:spPr bwMode="auto">
          <a:xfrm>
            <a:off x="4759201" y="1260189"/>
            <a:ext cx="34560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For Sport Riders &amp;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Product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Offer </a:t>
            </a:r>
            <a:r>
              <a:rPr kumimoji="0" lang="en-US" altLang="en-US" sz="1000" b="1" i="0" u="none" strike="noStrike" cap="none" normalizeH="0" baseline="0" dirty="0">
                <a:ln>
                  <a:noFill/>
                </a:ln>
                <a:solidFill>
                  <a:schemeClr val="tx1"/>
                </a:solidFill>
                <a:effectLst/>
                <a:latin typeface="Arial" panose="020B0604020202020204" pitchFamily="34" charset="0"/>
              </a:rPr>
              <a:t>top-tier components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custom builds</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access to limited editions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Provide </a:t>
            </a:r>
            <a:r>
              <a:rPr kumimoji="0" lang="en-US" altLang="en-US" sz="1000" b="1" i="0" u="none" strike="noStrike" cap="none" normalizeH="0" baseline="0" dirty="0">
                <a:ln>
                  <a:noFill/>
                </a:ln>
                <a:solidFill>
                  <a:schemeClr val="tx1"/>
                </a:solidFill>
                <a:effectLst/>
                <a:latin typeface="Arial" panose="020B0604020202020204" pitchFamily="34" charset="0"/>
              </a:rPr>
              <a:t>in-depth consultations</a:t>
            </a:r>
            <a:r>
              <a:rPr kumimoji="0" lang="en-US" altLang="en-US" sz="1000" b="0" i="0" u="none" strike="noStrike" cap="none" normalizeH="0" baseline="0" dirty="0">
                <a:ln>
                  <a:noFill/>
                </a:ln>
                <a:solidFill>
                  <a:schemeClr val="tx1"/>
                </a:solidFill>
                <a:effectLst/>
                <a:latin typeface="Arial" panose="020B0604020202020204" pitchFamily="34" charset="0"/>
              </a:rPr>
              <a:t> or </a:t>
            </a:r>
            <a:r>
              <a:rPr kumimoji="0" lang="en-US" altLang="en-US" sz="1000" b="1" i="0" u="none" strike="noStrike" cap="none" normalizeH="0" baseline="0" dirty="0">
                <a:ln>
                  <a:noFill/>
                </a:ln>
                <a:solidFill>
                  <a:schemeClr val="tx1"/>
                </a:solidFill>
                <a:effectLst/>
                <a:latin typeface="Arial" panose="020B0604020202020204" pitchFamily="34" charset="0"/>
              </a:rPr>
              <a:t>bike fitting services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Brand Focus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Promote </a:t>
            </a:r>
            <a:r>
              <a:rPr kumimoji="0" lang="en-US" altLang="en-US" sz="1000" b="1" i="0" u="none" strike="noStrike" cap="none" normalizeH="0" baseline="0" dirty="0">
                <a:ln>
                  <a:noFill/>
                </a:ln>
                <a:solidFill>
                  <a:schemeClr val="tx1"/>
                </a:solidFill>
                <a:effectLst/>
                <a:latin typeface="Arial" panose="020B0604020202020204" pitchFamily="34" charset="0"/>
              </a:rPr>
              <a:t>Trek Bicycles</a:t>
            </a:r>
            <a:r>
              <a:rPr kumimoji="0" lang="en-US" altLang="en-US" sz="1000" b="0" i="0" u="none" strike="noStrike" cap="none" normalizeH="0" baseline="0" dirty="0">
                <a:ln>
                  <a:noFill/>
                </a:ln>
                <a:solidFill>
                  <a:schemeClr val="tx1"/>
                </a:solidFill>
                <a:effectLst/>
                <a:latin typeface="Arial" panose="020B0604020202020204" pitchFamily="34" charset="0"/>
              </a:rPr>
              <a:t> and similar performance-focused brands.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Marketing Strategy</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Showcase </a:t>
            </a:r>
            <a:r>
              <a:rPr kumimoji="0" lang="en-US" altLang="en-US" sz="1000" b="1" i="0" u="none" strike="noStrike" cap="none" normalizeH="0" baseline="0" dirty="0">
                <a:ln>
                  <a:noFill/>
                </a:ln>
                <a:solidFill>
                  <a:schemeClr val="tx1"/>
                </a:solidFill>
                <a:effectLst/>
                <a:latin typeface="Arial" panose="020B0604020202020204" pitchFamily="34" charset="0"/>
              </a:rPr>
              <a:t>technical specs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performance stories</a:t>
            </a:r>
            <a:r>
              <a:rPr kumimoji="0" lang="en-US" altLang="en-US" sz="1000" b="0" i="0" u="none" strike="noStrike" cap="none" normalizeH="0" baseline="0" dirty="0">
                <a:ln>
                  <a:noFill/>
                </a:ln>
                <a:solidFill>
                  <a:schemeClr val="tx1"/>
                </a:solidFill>
                <a:effectLst/>
                <a:latin typeface="Arial" panose="020B0604020202020204" pitchFamily="34" charset="0"/>
              </a:rPr>
              <a:t>, and </a:t>
            </a:r>
            <a:r>
              <a:rPr kumimoji="0" lang="en-US" altLang="en-US" sz="1000" b="1" i="0" u="none" strike="noStrike" cap="none" normalizeH="0" baseline="0" dirty="0">
                <a:ln>
                  <a:noFill/>
                </a:ln>
                <a:solidFill>
                  <a:schemeClr val="tx1"/>
                </a:solidFill>
                <a:effectLst/>
                <a:latin typeface="Arial" panose="020B0604020202020204" pitchFamily="34" charset="0"/>
              </a:rPr>
              <a:t>race-oriented content</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Collaborate with local cycling clubs or sponsored athletes.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Sales Promotions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Offer </a:t>
            </a:r>
            <a:r>
              <a:rPr kumimoji="0" lang="en-US" altLang="en-US" sz="1000" b="1" i="0" u="none" strike="noStrike" cap="none" normalizeH="0" baseline="0" dirty="0">
                <a:ln>
                  <a:noFill/>
                </a:ln>
                <a:solidFill>
                  <a:schemeClr val="tx1"/>
                </a:solidFill>
                <a:effectLst/>
                <a:latin typeface="Arial" panose="020B0604020202020204" pitchFamily="34" charset="0"/>
              </a:rPr>
              <a:t>upgrade paths</a:t>
            </a:r>
            <a:r>
              <a:rPr kumimoji="0" lang="en-US" altLang="en-US" sz="1000" b="0" i="0" u="none" strike="noStrike" cap="none" normalizeH="0" baseline="0" dirty="0">
                <a:ln>
                  <a:noFill/>
                </a:ln>
                <a:solidFill>
                  <a:schemeClr val="tx1"/>
                </a:solidFill>
                <a:effectLst/>
                <a:latin typeface="Arial" panose="020B0604020202020204" pitchFamily="34" charset="0"/>
              </a:rPr>
              <a:t> (e.g. trade-in for carbon frames).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Provide </a:t>
            </a:r>
            <a:r>
              <a:rPr kumimoji="0" lang="en-US" altLang="en-US" sz="1000" b="1" i="0" u="none" strike="noStrike" cap="none" normalizeH="0" baseline="0" dirty="0">
                <a:ln>
                  <a:noFill/>
                </a:ln>
                <a:solidFill>
                  <a:schemeClr val="tx1"/>
                </a:solidFill>
                <a:effectLst/>
                <a:latin typeface="Arial" panose="020B0604020202020204" pitchFamily="34" charset="0"/>
              </a:rPr>
              <a:t>loyalty rewards</a:t>
            </a:r>
            <a:r>
              <a:rPr kumimoji="0" lang="en-US" altLang="en-US" sz="1000" b="0" i="0" u="none" strike="noStrike" cap="none" normalizeH="0" baseline="0" dirty="0">
                <a:ln>
                  <a:noFill/>
                </a:ln>
                <a:solidFill>
                  <a:schemeClr val="tx1"/>
                </a:solidFill>
                <a:effectLst/>
                <a:latin typeface="Arial" panose="020B0604020202020204" pitchFamily="34" charset="0"/>
              </a:rPr>
              <a:t> or early access to new tech/models.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6440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F8219-5278-C253-C7A1-9C6D2631E89B}"/>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0E2E839E-6623-A091-2AC4-7BCF0F14A5C8}"/>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3B3D12F9-9612-5E5E-AF8D-4526F7913285}"/>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Product life cycle</a:t>
            </a:r>
          </a:p>
        </p:txBody>
      </p:sp>
      <p:sp>
        <p:nvSpPr>
          <p:cNvPr id="132" name="Shape 81">
            <a:extLst>
              <a:ext uri="{FF2B5EF4-FFF2-40B4-BE49-F238E27FC236}">
                <a16:creationId xmlns:a16="http://schemas.microsoft.com/office/drawing/2014/main" id="{1346A162-88F7-278A-E07A-70608D17B30C}"/>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100EB4A1-6A8E-55E8-00AF-2753F927C70E}"/>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elle 1">
            <a:extLst>
              <a:ext uri="{FF2B5EF4-FFF2-40B4-BE49-F238E27FC236}">
                <a16:creationId xmlns:a16="http://schemas.microsoft.com/office/drawing/2014/main" id="{47B5EE45-539B-5210-3B5D-341DBC316F8C}"/>
              </a:ext>
            </a:extLst>
          </p:cNvPr>
          <p:cNvGraphicFramePr>
            <a:graphicFrameLocks noGrp="1"/>
          </p:cNvGraphicFramePr>
          <p:nvPr>
            <p:extLst>
              <p:ext uri="{D42A27DB-BD31-4B8C-83A1-F6EECF244321}">
                <p14:modId xmlns:p14="http://schemas.microsoft.com/office/powerpoint/2010/main" val="411579352"/>
              </p:ext>
            </p:extLst>
          </p:nvPr>
        </p:nvGraphicFramePr>
        <p:xfrm>
          <a:off x="280800" y="963355"/>
          <a:ext cx="4917600" cy="1828800"/>
        </p:xfrm>
        <a:graphic>
          <a:graphicData uri="http://schemas.openxmlformats.org/drawingml/2006/table">
            <a:tbl>
              <a:tblPr/>
              <a:tblGrid>
                <a:gridCol w="605719">
                  <a:extLst>
                    <a:ext uri="{9D8B030D-6E8A-4147-A177-3AD203B41FA5}">
                      <a16:colId xmlns:a16="http://schemas.microsoft.com/office/drawing/2014/main" val="1640642557"/>
                    </a:ext>
                  </a:extLst>
                </a:gridCol>
                <a:gridCol w="685557">
                  <a:extLst>
                    <a:ext uri="{9D8B030D-6E8A-4147-A177-3AD203B41FA5}">
                      <a16:colId xmlns:a16="http://schemas.microsoft.com/office/drawing/2014/main" val="2511505590"/>
                    </a:ext>
                  </a:extLst>
                </a:gridCol>
                <a:gridCol w="3626324">
                  <a:extLst>
                    <a:ext uri="{9D8B030D-6E8A-4147-A177-3AD203B41FA5}">
                      <a16:colId xmlns:a16="http://schemas.microsoft.com/office/drawing/2014/main" val="1462953223"/>
                    </a:ext>
                  </a:extLst>
                </a:gridCol>
              </a:tblGrid>
              <a:tr h="200398">
                <a:tc>
                  <a:txBody>
                    <a:bodyPr/>
                    <a:lstStyle/>
                    <a:p>
                      <a:pPr algn="ctr"/>
                      <a:r>
                        <a:rPr lang="en-US" sz="700" b="1"/>
                        <a:t>Age Range</a:t>
                      </a:r>
                      <a:endParaRPr lang="en-US" sz="700"/>
                    </a:p>
                  </a:txBody>
                  <a:tcPr anchor="ctr">
                    <a:lnL>
                      <a:noFill/>
                    </a:lnL>
                    <a:lnR>
                      <a:noFill/>
                    </a:lnR>
                    <a:lnT>
                      <a:noFill/>
                    </a:lnT>
                    <a:lnB>
                      <a:noFill/>
                    </a:lnB>
                    <a:noFill/>
                  </a:tcPr>
                </a:tc>
                <a:tc>
                  <a:txBody>
                    <a:bodyPr/>
                    <a:lstStyle/>
                    <a:p>
                      <a:pPr algn="ctr"/>
                      <a:r>
                        <a:rPr lang="en-US" sz="700" b="1"/>
                        <a:t>Label</a:t>
                      </a:r>
                      <a:endParaRPr lang="en-US" sz="700"/>
                    </a:p>
                  </a:txBody>
                  <a:tcPr anchor="ctr">
                    <a:lnL>
                      <a:noFill/>
                    </a:lnL>
                    <a:lnR>
                      <a:noFill/>
                    </a:lnR>
                    <a:lnT>
                      <a:noFill/>
                    </a:lnT>
                    <a:lnB>
                      <a:noFill/>
                    </a:lnB>
                    <a:noFill/>
                  </a:tcPr>
                </a:tc>
                <a:tc>
                  <a:txBody>
                    <a:bodyPr/>
                    <a:lstStyle/>
                    <a:p>
                      <a:pPr algn="ctr"/>
                      <a:r>
                        <a:rPr lang="en-US" sz="700" b="1" dirty="0"/>
                        <a:t>Key Characteristics</a:t>
                      </a:r>
                      <a:endParaRPr lang="en-US" sz="700" dirty="0"/>
                    </a:p>
                  </a:txBody>
                  <a:tcPr anchor="ctr">
                    <a:lnL>
                      <a:noFill/>
                    </a:lnL>
                    <a:lnR>
                      <a:noFill/>
                    </a:lnR>
                    <a:lnT>
                      <a:noFill/>
                    </a:lnT>
                    <a:lnB>
                      <a:noFill/>
                    </a:lnB>
                    <a:noFill/>
                  </a:tcPr>
                </a:tc>
                <a:extLst>
                  <a:ext uri="{0D108BD9-81ED-4DB2-BD59-A6C34878D82A}">
                    <a16:rowId xmlns:a16="http://schemas.microsoft.com/office/drawing/2014/main" val="1425911390"/>
                  </a:ext>
                </a:extLst>
              </a:tr>
              <a:tr h="269809">
                <a:tc>
                  <a:txBody>
                    <a:bodyPr/>
                    <a:lstStyle/>
                    <a:p>
                      <a:pPr algn="ctr"/>
                      <a:r>
                        <a:rPr lang="en-US" sz="700"/>
                        <a:t>0–1 years</a:t>
                      </a:r>
                    </a:p>
                  </a:txBody>
                  <a:tcPr anchor="ctr">
                    <a:lnL>
                      <a:noFill/>
                    </a:lnL>
                    <a:lnR>
                      <a:noFill/>
                    </a:lnR>
                    <a:lnT>
                      <a:noFill/>
                    </a:lnT>
                    <a:lnB>
                      <a:noFill/>
                    </a:lnB>
                    <a:noFill/>
                  </a:tcPr>
                </a:tc>
                <a:tc>
                  <a:txBody>
                    <a:bodyPr/>
                    <a:lstStyle/>
                    <a:p>
                      <a:pPr algn="ctr"/>
                      <a:r>
                        <a:rPr lang="en-US" sz="700" dirty="0"/>
                        <a:t> New Releases</a:t>
                      </a:r>
                    </a:p>
                  </a:txBody>
                  <a:tcPr anchor="ctr">
                    <a:lnL>
                      <a:noFill/>
                    </a:lnL>
                    <a:lnR>
                      <a:noFill/>
                    </a:lnR>
                    <a:lnT>
                      <a:noFill/>
                    </a:lnT>
                    <a:lnB>
                      <a:noFill/>
                    </a:lnB>
                    <a:noFill/>
                  </a:tcPr>
                </a:tc>
                <a:tc>
                  <a:txBody>
                    <a:bodyPr/>
                    <a:lstStyle/>
                    <a:p>
                      <a:pPr algn="ctr"/>
                      <a:r>
                        <a:rPr lang="en-US" sz="700" dirty="0"/>
                        <a:t>- Actively marketed- Under full warranty- Most current technology</a:t>
                      </a:r>
                    </a:p>
                  </a:txBody>
                  <a:tcPr anchor="ctr">
                    <a:lnL>
                      <a:noFill/>
                    </a:lnL>
                    <a:lnR>
                      <a:noFill/>
                    </a:lnR>
                    <a:lnT>
                      <a:noFill/>
                    </a:lnT>
                    <a:lnB>
                      <a:noFill/>
                    </a:lnB>
                    <a:noFill/>
                  </a:tcPr>
                </a:tc>
                <a:extLst>
                  <a:ext uri="{0D108BD9-81ED-4DB2-BD59-A6C34878D82A}">
                    <a16:rowId xmlns:a16="http://schemas.microsoft.com/office/drawing/2014/main" val="1605444665"/>
                  </a:ext>
                </a:extLst>
              </a:tr>
              <a:tr h="269809">
                <a:tc>
                  <a:txBody>
                    <a:bodyPr/>
                    <a:lstStyle/>
                    <a:p>
                      <a:pPr algn="ctr"/>
                      <a:r>
                        <a:rPr lang="en-US" sz="700"/>
                        <a:t>2–4 years</a:t>
                      </a:r>
                    </a:p>
                  </a:txBody>
                  <a:tcPr anchor="ctr">
                    <a:lnL>
                      <a:noFill/>
                    </a:lnL>
                    <a:lnR>
                      <a:noFill/>
                    </a:lnR>
                    <a:lnT>
                      <a:noFill/>
                    </a:lnT>
                    <a:lnB>
                      <a:noFill/>
                    </a:lnB>
                    <a:noFill/>
                  </a:tcPr>
                </a:tc>
                <a:tc>
                  <a:txBody>
                    <a:bodyPr/>
                    <a:lstStyle/>
                    <a:p>
                      <a:pPr algn="ctr"/>
                      <a:r>
                        <a:rPr lang="en-US" sz="700" dirty="0"/>
                        <a:t> Active Products</a:t>
                      </a:r>
                    </a:p>
                  </a:txBody>
                  <a:tcPr anchor="ctr">
                    <a:lnL>
                      <a:noFill/>
                    </a:lnL>
                    <a:lnR>
                      <a:noFill/>
                    </a:lnR>
                    <a:lnT>
                      <a:noFill/>
                    </a:lnT>
                    <a:lnB>
                      <a:noFill/>
                    </a:lnB>
                    <a:noFill/>
                  </a:tcPr>
                </a:tc>
                <a:tc>
                  <a:txBody>
                    <a:bodyPr/>
                    <a:lstStyle/>
                    <a:p>
                      <a:pPr algn="ctr"/>
                      <a:r>
                        <a:rPr lang="en-US" sz="700" dirty="0"/>
                        <a:t>- Still widely sold- Regular maintenance may begin- Mid-life in product cycle</a:t>
                      </a:r>
                    </a:p>
                  </a:txBody>
                  <a:tcPr anchor="ctr">
                    <a:lnL>
                      <a:noFill/>
                    </a:lnL>
                    <a:lnR>
                      <a:noFill/>
                    </a:lnR>
                    <a:lnT>
                      <a:noFill/>
                    </a:lnT>
                    <a:lnB>
                      <a:noFill/>
                    </a:lnB>
                    <a:noFill/>
                  </a:tcPr>
                </a:tc>
                <a:extLst>
                  <a:ext uri="{0D108BD9-81ED-4DB2-BD59-A6C34878D82A}">
                    <a16:rowId xmlns:a16="http://schemas.microsoft.com/office/drawing/2014/main" val="1989478095"/>
                  </a:ext>
                </a:extLst>
              </a:tr>
              <a:tr h="269809">
                <a:tc>
                  <a:txBody>
                    <a:bodyPr/>
                    <a:lstStyle/>
                    <a:p>
                      <a:pPr algn="ctr"/>
                      <a:r>
                        <a:rPr lang="en-US" sz="700"/>
                        <a:t>5–7 years</a:t>
                      </a:r>
                    </a:p>
                  </a:txBody>
                  <a:tcPr anchor="ctr">
                    <a:lnL>
                      <a:noFill/>
                    </a:lnL>
                    <a:lnR>
                      <a:noFill/>
                    </a:lnR>
                    <a:lnT>
                      <a:noFill/>
                    </a:lnT>
                    <a:lnB>
                      <a:noFill/>
                    </a:lnB>
                    <a:noFill/>
                  </a:tcPr>
                </a:tc>
                <a:tc>
                  <a:txBody>
                    <a:bodyPr/>
                    <a:lstStyle/>
                    <a:p>
                      <a:pPr algn="ctr"/>
                      <a:r>
                        <a:rPr lang="en-US" sz="700" dirty="0"/>
                        <a:t> Aging Products</a:t>
                      </a:r>
                    </a:p>
                  </a:txBody>
                  <a:tcPr anchor="ctr">
                    <a:lnL>
                      <a:noFill/>
                    </a:lnL>
                    <a:lnR>
                      <a:noFill/>
                    </a:lnR>
                    <a:lnT>
                      <a:noFill/>
                    </a:lnT>
                    <a:lnB>
                      <a:noFill/>
                    </a:lnB>
                    <a:noFill/>
                  </a:tcPr>
                </a:tc>
                <a:tc>
                  <a:txBody>
                    <a:bodyPr/>
                    <a:lstStyle/>
                    <a:p>
                      <a:pPr algn="ctr"/>
                      <a:r>
                        <a:rPr lang="en-US" sz="700" dirty="0"/>
                        <a:t>- Commonly serviced- Parts availability begins to decline- Warranty may end</a:t>
                      </a:r>
                    </a:p>
                  </a:txBody>
                  <a:tcPr anchor="ctr">
                    <a:lnL>
                      <a:noFill/>
                    </a:lnL>
                    <a:lnR>
                      <a:noFill/>
                    </a:lnR>
                    <a:lnT>
                      <a:noFill/>
                    </a:lnT>
                    <a:lnB>
                      <a:noFill/>
                    </a:lnB>
                    <a:noFill/>
                  </a:tcPr>
                </a:tc>
                <a:extLst>
                  <a:ext uri="{0D108BD9-81ED-4DB2-BD59-A6C34878D82A}">
                    <a16:rowId xmlns:a16="http://schemas.microsoft.com/office/drawing/2014/main" val="2228814703"/>
                  </a:ext>
                </a:extLst>
              </a:tr>
              <a:tr h="269809">
                <a:tc>
                  <a:txBody>
                    <a:bodyPr/>
                    <a:lstStyle/>
                    <a:p>
                      <a:pPr algn="ctr"/>
                      <a:r>
                        <a:rPr lang="en-US" sz="700"/>
                        <a:t>8–10 years</a:t>
                      </a:r>
                    </a:p>
                  </a:txBody>
                  <a:tcPr anchor="ctr">
                    <a:lnL>
                      <a:noFill/>
                    </a:lnL>
                    <a:lnR>
                      <a:noFill/>
                    </a:lnR>
                    <a:lnT>
                      <a:noFill/>
                    </a:lnT>
                    <a:lnB>
                      <a:noFill/>
                    </a:lnB>
                    <a:noFill/>
                  </a:tcPr>
                </a:tc>
                <a:tc>
                  <a:txBody>
                    <a:bodyPr/>
                    <a:lstStyle/>
                    <a:p>
                      <a:pPr algn="ctr"/>
                      <a:r>
                        <a:rPr lang="en-US" sz="700" dirty="0"/>
                        <a:t> End of Lifecycle</a:t>
                      </a:r>
                    </a:p>
                  </a:txBody>
                  <a:tcPr anchor="ctr">
                    <a:lnL>
                      <a:noFill/>
                    </a:lnL>
                    <a:lnR>
                      <a:noFill/>
                    </a:lnR>
                    <a:lnT>
                      <a:noFill/>
                    </a:lnT>
                    <a:lnB>
                      <a:noFill/>
                    </a:lnB>
                    <a:noFill/>
                  </a:tcPr>
                </a:tc>
                <a:tc>
                  <a:txBody>
                    <a:bodyPr/>
                    <a:lstStyle/>
                    <a:p>
                      <a:pPr algn="ctr"/>
                      <a:r>
                        <a:rPr lang="en-US" sz="700" dirty="0"/>
                        <a:t>- Likely discontinued- Spare parts limited- Higher failure/replacement rates</a:t>
                      </a:r>
                    </a:p>
                  </a:txBody>
                  <a:tcPr anchor="ctr">
                    <a:lnL>
                      <a:noFill/>
                    </a:lnL>
                    <a:lnR>
                      <a:noFill/>
                    </a:lnR>
                    <a:lnT>
                      <a:noFill/>
                    </a:lnT>
                    <a:lnB>
                      <a:noFill/>
                    </a:lnB>
                    <a:noFill/>
                  </a:tcPr>
                </a:tc>
                <a:extLst>
                  <a:ext uri="{0D108BD9-81ED-4DB2-BD59-A6C34878D82A}">
                    <a16:rowId xmlns:a16="http://schemas.microsoft.com/office/drawing/2014/main" val="1135109558"/>
                  </a:ext>
                </a:extLst>
              </a:tr>
              <a:tr h="269809">
                <a:tc>
                  <a:txBody>
                    <a:bodyPr/>
                    <a:lstStyle/>
                    <a:p>
                      <a:pPr algn="ctr"/>
                      <a:r>
                        <a:rPr lang="en-US" sz="700"/>
                        <a:t>11+ years</a:t>
                      </a:r>
                    </a:p>
                  </a:txBody>
                  <a:tcPr anchor="ctr">
                    <a:lnL>
                      <a:noFill/>
                    </a:lnL>
                    <a:lnR>
                      <a:noFill/>
                    </a:lnR>
                    <a:lnT>
                      <a:noFill/>
                    </a:lnT>
                    <a:lnB>
                      <a:noFill/>
                    </a:lnB>
                    <a:noFill/>
                  </a:tcPr>
                </a:tc>
                <a:tc>
                  <a:txBody>
                    <a:bodyPr/>
                    <a:lstStyle/>
                    <a:p>
                      <a:pPr algn="ctr"/>
                      <a:r>
                        <a:rPr lang="en-US" sz="700" dirty="0"/>
                        <a:t>Legacy Products</a:t>
                      </a:r>
                    </a:p>
                  </a:txBody>
                  <a:tcPr anchor="ctr">
                    <a:lnL>
                      <a:noFill/>
                    </a:lnL>
                    <a:lnR>
                      <a:noFill/>
                    </a:lnR>
                    <a:lnT>
                      <a:noFill/>
                    </a:lnT>
                    <a:lnB>
                      <a:noFill/>
                    </a:lnB>
                    <a:noFill/>
                  </a:tcPr>
                </a:tc>
                <a:tc>
                  <a:txBody>
                    <a:bodyPr/>
                    <a:lstStyle/>
                    <a:p>
                      <a:pPr algn="ctr">
                        <a:lnSpc>
                          <a:spcPts val="840"/>
                        </a:lnSpc>
                      </a:pPr>
                      <a:r>
                        <a:rPr lang="en-US" sz="700" dirty="0"/>
                        <a:t>- Out of support- Collector/secondary market only- Requires specialized service</a:t>
                      </a:r>
                    </a:p>
                  </a:txBody>
                  <a:tcPr anchor="ctr">
                    <a:lnL>
                      <a:noFill/>
                    </a:lnL>
                    <a:lnR>
                      <a:noFill/>
                    </a:lnR>
                    <a:lnT>
                      <a:noFill/>
                    </a:lnT>
                    <a:lnB>
                      <a:noFill/>
                    </a:lnB>
                    <a:noFill/>
                  </a:tcPr>
                </a:tc>
                <a:extLst>
                  <a:ext uri="{0D108BD9-81ED-4DB2-BD59-A6C34878D82A}">
                    <a16:rowId xmlns:a16="http://schemas.microsoft.com/office/drawing/2014/main" val="1023010718"/>
                  </a:ext>
                </a:extLst>
              </a:tr>
            </a:tbl>
          </a:graphicData>
        </a:graphic>
      </p:graphicFrame>
      <p:pic>
        <p:nvPicPr>
          <p:cNvPr id="5" name="Grafik 4" descr="Ein Bild, das Text, Screenshot, Schrift, Diagramm enthält.&#10;&#10;KI-generierte Inhalte können fehlerhaft sein.">
            <a:extLst>
              <a:ext uri="{FF2B5EF4-FFF2-40B4-BE49-F238E27FC236}">
                <a16:creationId xmlns:a16="http://schemas.microsoft.com/office/drawing/2014/main" id="{1C991E93-376D-37A4-DB77-2C180ADC1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70" y="1051870"/>
            <a:ext cx="3720488" cy="3534529"/>
          </a:xfrm>
          <a:prstGeom prst="rect">
            <a:avLst/>
          </a:prstGeom>
        </p:spPr>
      </p:pic>
      <p:sp>
        <p:nvSpPr>
          <p:cNvPr id="6" name="Rectangle 1">
            <a:extLst>
              <a:ext uri="{FF2B5EF4-FFF2-40B4-BE49-F238E27FC236}">
                <a16:creationId xmlns:a16="http://schemas.microsoft.com/office/drawing/2014/main" id="{0549483D-46C1-9E31-1F6C-DAE3795AB93C}"/>
              </a:ext>
            </a:extLst>
          </p:cNvPr>
          <p:cNvSpPr>
            <a:spLocks noChangeArrowheads="1"/>
          </p:cNvSpPr>
          <p:nvPr/>
        </p:nvSpPr>
        <p:spPr bwMode="auto">
          <a:xfrm>
            <a:off x="280800" y="3116040"/>
            <a:ext cx="47436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A significant portion of </a:t>
            </a:r>
            <a:r>
              <a:rPr kumimoji="0" lang="en-US" altLang="en-US" sz="900" b="1" i="0" u="none" strike="noStrike" cap="none" normalizeH="0" baseline="0" dirty="0">
                <a:ln>
                  <a:noFill/>
                </a:ln>
                <a:solidFill>
                  <a:schemeClr val="tx1"/>
                </a:solidFill>
                <a:effectLst/>
                <a:latin typeface="Arial" panose="020B0604020202020204" pitchFamily="34" charset="0"/>
              </a:rPr>
              <a:t>low-engagement customers</a:t>
            </a:r>
            <a:r>
              <a:rPr kumimoji="0" lang="en-US" altLang="en-US" sz="900" b="0" i="0" u="none" strike="noStrike" cap="none" normalizeH="0" baseline="0" dirty="0">
                <a:ln>
                  <a:noFill/>
                </a:ln>
                <a:solidFill>
                  <a:schemeClr val="tx1"/>
                </a:solidFill>
                <a:effectLst/>
                <a:latin typeface="Arial" panose="020B0604020202020204" pitchFamily="34" charset="0"/>
              </a:rPr>
              <a:t> (categorized as </a:t>
            </a:r>
            <a:r>
              <a:rPr kumimoji="0" lang="en-US" altLang="en-US" sz="900" b="1" i="0" u="none" strike="noStrike" cap="none" normalizeH="0" baseline="0" dirty="0">
                <a:ln>
                  <a:noFill/>
                </a:ln>
                <a:solidFill>
                  <a:schemeClr val="tx1"/>
                </a:solidFill>
                <a:effectLst/>
                <a:latin typeface="Arial" panose="020B0604020202020204" pitchFamily="34" charset="0"/>
              </a:rPr>
              <a:t>Lost, About to Sleep, and Hibernating</a:t>
            </a:r>
            <a:r>
              <a:rPr kumimoji="0" lang="en-US" altLang="en-US" sz="900" b="0" i="0" u="none" strike="noStrike" cap="none" normalizeH="0" baseline="0" dirty="0">
                <a:ln>
                  <a:noFill/>
                </a:ln>
                <a:solidFill>
                  <a:schemeClr val="tx1"/>
                </a:solidFill>
                <a:effectLst/>
                <a:latin typeface="Arial" panose="020B0604020202020204" pitchFamily="34" charset="0"/>
              </a:rPr>
              <a:t>) are primarily purchasing </a:t>
            </a:r>
            <a:r>
              <a:rPr kumimoji="0" lang="en-US" altLang="en-US" sz="900" b="1" i="0" u="none" strike="noStrike" cap="none" normalizeH="0" baseline="0" dirty="0">
                <a:ln>
                  <a:noFill/>
                </a:ln>
                <a:solidFill>
                  <a:schemeClr val="tx1"/>
                </a:solidFill>
                <a:effectLst/>
                <a:latin typeface="Arial" panose="020B0604020202020204" pitchFamily="34" charset="0"/>
              </a:rPr>
              <a:t>premium products aged over 5 years</a:t>
            </a:r>
            <a:r>
              <a:rPr kumimoji="0" lang="en-US" altLang="en-US" sz="900" b="0" i="0" u="none" strike="noStrike" cap="none" normalizeH="0" baseline="0" dirty="0">
                <a:ln>
                  <a:noFill/>
                </a:ln>
                <a:solidFill>
                  <a:schemeClr val="tx1"/>
                </a:solidFill>
                <a:effectLst/>
                <a:latin typeface="Arial" panose="020B0604020202020204" pitchFamily="34" charset="0"/>
              </a:rPr>
              <a:t> — accounting for </a:t>
            </a:r>
            <a:r>
              <a:rPr kumimoji="0" lang="en-US" altLang="en-US" sz="900" b="1" i="0" u="none" strike="noStrike" cap="none" normalizeH="0" baseline="0" dirty="0">
                <a:ln>
                  <a:noFill/>
                </a:ln>
                <a:solidFill>
                  <a:schemeClr val="tx1"/>
                </a:solidFill>
                <a:effectLst/>
                <a:latin typeface="Arial" panose="020B0604020202020204" pitchFamily="34" charset="0"/>
              </a:rPr>
              <a:t>60% of their total purchases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At the same time, there is </a:t>
            </a:r>
            <a:r>
              <a:rPr kumimoji="0" lang="en-US" altLang="en-US" sz="900" b="1" i="0" u="none" strike="noStrike" cap="none" normalizeH="0" baseline="0" dirty="0">
                <a:ln>
                  <a:noFill/>
                </a:ln>
                <a:solidFill>
                  <a:schemeClr val="tx1"/>
                </a:solidFill>
                <a:effectLst/>
                <a:latin typeface="Arial" panose="020B0604020202020204" pitchFamily="34" charset="0"/>
              </a:rPr>
              <a:t>low general awareness of new product releases</a:t>
            </a:r>
            <a:r>
              <a:rPr kumimoji="0" lang="en-US" altLang="en-US" sz="900" b="0" i="0" u="none" strike="noStrike" cap="none" normalizeH="0" baseline="0" dirty="0">
                <a:ln>
                  <a:noFill/>
                </a:ln>
                <a:solidFill>
                  <a:schemeClr val="tx1"/>
                </a:solidFill>
                <a:effectLst/>
                <a:latin typeface="Arial" panose="020B0604020202020204" pitchFamily="34" charset="0"/>
              </a:rPr>
              <a:t>, indicating that </a:t>
            </a:r>
            <a:r>
              <a:rPr kumimoji="0" lang="en-US" altLang="en-US" sz="900" b="1" i="0" u="none" strike="noStrike" cap="none" normalizeH="0" baseline="0" dirty="0">
                <a:ln>
                  <a:noFill/>
                </a:ln>
                <a:solidFill>
                  <a:schemeClr val="tx1"/>
                </a:solidFill>
                <a:effectLst/>
                <a:latin typeface="Arial" panose="020B0604020202020204" pitchFamily="34" charset="0"/>
              </a:rPr>
              <a:t>marketing campaigns are not effectively reaching or engaging customers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 This creates a </a:t>
            </a:r>
            <a:r>
              <a:rPr kumimoji="0" lang="en-US" altLang="en-US" sz="900" b="1" i="0" u="none" strike="noStrike" cap="none" normalizeH="0" baseline="0" dirty="0">
                <a:ln>
                  <a:noFill/>
                </a:ln>
                <a:solidFill>
                  <a:schemeClr val="tx1"/>
                </a:solidFill>
                <a:effectLst/>
                <a:latin typeface="Arial" panose="020B0604020202020204" pitchFamily="34" charset="0"/>
              </a:rPr>
              <a:t>high risk of customer churn</a:t>
            </a:r>
            <a:r>
              <a:rPr kumimoji="0" lang="en-US" altLang="en-US" sz="900" b="0" i="0" u="none" strike="noStrike" cap="none" normalizeH="0" baseline="0" dirty="0">
                <a:ln>
                  <a:noFill/>
                </a:ln>
                <a:solidFill>
                  <a:schemeClr val="tx1"/>
                </a:solidFill>
                <a:effectLst/>
                <a:latin typeface="Arial" panose="020B0604020202020204" pitchFamily="34" charset="0"/>
              </a:rPr>
              <a:t>, especially among valuable segments who may be disengaging due to lack of innovation visibility or outdated communication channels.</a:t>
            </a:r>
          </a:p>
        </p:txBody>
      </p:sp>
    </p:spTree>
    <p:extLst>
      <p:ext uri="{BB962C8B-B14F-4D97-AF65-F5344CB8AC3E}">
        <p14:creationId xmlns:p14="http://schemas.microsoft.com/office/powerpoint/2010/main" val="27277823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D584A-173E-813D-4D02-CC90416A2D91}"/>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9D249F78-D944-654D-5EBC-D46F9BE92623}"/>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82F66BA4-765A-3596-5C36-A67B3765B888}"/>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High risk of churning</a:t>
            </a:r>
          </a:p>
        </p:txBody>
      </p:sp>
      <p:sp>
        <p:nvSpPr>
          <p:cNvPr id="132" name="Shape 81">
            <a:extLst>
              <a:ext uri="{FF2B5EF4-FFF2-40B4-BE49-F238E27FC236}">
                <a16:creationId xmlns:a16="http://schemas.microsoft.com/office/drawing/2014/main" id="{2658D09C-5D4E-31B4-1526-6026B04A0EE2}"/>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FC736B14-E9DD-CBBA-92BF-37376848A1AC}"/>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6" name="Grafik 5" descr="Ein Bild, das Text, Screenshot, Diagramm, Reihe enthält.&#10;&#10;KI-generierte Inhalte können fehlerhaft sein.">
            <a:extLst>
              <a:ext uri="{FF2B5EF4-FFF2-40B4-BE49-F238E27FC236}">
                <a16:creationId xmlns:a16="http://schemas.microsoft.com/office/drawing/2014/main" id="{861D1318-5940-C148-C029-3091E6A10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000" y="1210337"/>
            <a:ext cx="4816800" cy="2583232"/>
          </a:xfrm>
          <a:prstGeom prst="rect">
            <a:avLst/>
          </a:prstGeom>
        </p:spPr>
      </p:pic>
      <p:sp>
        <p:nvSpPr>
          <p:cNvPr id="7" name="Rectangle 1">
            <a:extLst>
              <a:ext uri="{FF2B5EF4-FFF2-40B4-BE49-F238E27FC236}">
                <a16:creationId xmlns:a16="http://schemas.microsoft.com/office/drawing/2014/main" id="{2E71EED8-198F-134F-5E9C-BB67E6F11EC5}"/>
              </a:ext>
            </a:extLst>
          </p:cNvPr>
          <p:cNvSpPr>
            <a:spLocks noChangeArrowheads="1"/>
          </p:cNvSpPr>
          <p:nvPr/>
        </p:nvSpPr>
        <p:spPr bwMode="auto">
          <a:xfrm>
            <a:off x="179358" y="1183193"/>
            <a:ext cx="395139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Total customer orders in 2017</a:t>
            </a:r>
            <a:r>
              <a:rPr kumimoji="0" lang="en-US" altLang="en-US" sz="1000" b="0" i="0" u="none" strike="noStrike" cap="none" normalizeH="0" baseline="0" dirty="0">
                <a:ln>
                  <a:noFill/>
                </a:ln>
                <a:solidFill>
                  <a:schemeClr val="tx1"/>
                </a:solidFill>
                <a:effectLst/>
                <a:latin typeface="Arial" panose="020B0604020202020204" pitchFamily="34" charset="0"/>
              </a:rPr>
              <a:t> are </a:t>
            </a:r>
            <a:r>
              <a:rPr kumimoji="0" lang="en-US" altLang="en-US" sz="1000" b="1" i="0" u="none" strike="noStrike" cap="none" normalizeH="0" baseline="0" dirty="0">
                <a:ln>
                  <a:noFill/>
                </a:ln>
                <a:solidFill>
                  <a:schemeClr val="tx1"/>
                </a:solidFill>
                <a:effectLst/>
                <a:latin typeface="Arial" panose="020B0604020202020204" pitchFamily="34" charset="0"/>
              </a:rPr>
              <a:t>significantly lower</a:t>
            </a:r>
            <a:r>
              <a:rPr kumimoji="0" lang="en-US" altLang="en-US" sz="1000" b="0" i="0" u="none" strike="noStrike" cap="none" normalizeH="0" baseline="0" dirty="0">
                <a:ln>
                  <a:noFill/>
                </a:ln>
                <a:solidFill>
                  <a:schemeClr val="tx1"/>
                </a:solidFill>
                <a:effectLst/>
                <a:latin typeface="Arial" panose="020B0604020202020204" pitchFamily="34" charset="0"/>
              </a:rPr>
              <a:t> than the </a:t>
            </a:r>
            <a:r>
              <a:rPr kumimoji="0" lang="en-US" altLang="en-US" sz="1000" b="1" i="0" u="none" strike="noStrike" cap="none" normalizeH="0" baseline="0" dirty="0">
                <a:ln>
                  <a:noFill/>
                </a:ln>
                <a:solidFill>
                  <a:schemeClr val="tx1"/>
                </a:solidFill>
                <a:effectLst/>
                <a:latin typeface="Arial" panose="020B0604020202020204" pitchFamily="34" charset="0"/>
              </a:rPr>
              <a:t>average yearly purchases</a:t>
            </a:r>
            <a:r>
              <a:rPr kumimoji="0" lang="en-US" altLang="en-US" sz="1000" b="0" i="0" u="none" strike="noStrike" cap="none" normalizeH="0" baseline="0" dirty="0">
                <a:ln>
                  <a:noFill/>
                </a:ln>
                <a:solidFill>
                  <a:schemeClr val="tx1"/>
                </a:solidFill>
                <a:effectLst/>
                <a:latin typeface="Arial" panose="020B0604020202020204" pitchFamily="34" charset="0"/>
              </a:rPr>
              <a:t> from the previous three years (2014–2016). This indicates a </a:t>
            </a:r>
            <a:r>
              <a:rPr kumimoji="0" lang="en-US" altLang="en-US" sz="1000" b="1" i="0" u="none" strike="noStrike" cap="none" normalizeH="0" baseline="0" dirty="0">
                <a:ln>
                  <a:noFill/>
                </a:ln>
                <a:solidFill>
                  <a:schemeClr val="tx1"/>
                </a:solidFill>
                <a:effectLst/>
                <a:latin typeface="Arial" panose="020B0604020202020204" pitchFamily="34" charset="0"/>
              </a:rPr>
              <a:t>clear downward trend</a:t>
            </a:r>
            <a:r>
              <a:rPr kumimoji="0" lang="en-US" altLang="en-US" sz="1000" b="0" i="0" u="none" strike="noStrike" cap="none" normalizeH="0" baseline="0" dirty="0">
                <a:ln>
                  <a:noFill/>
                </a:ln>
                <a:solidFill>
                  <a:schemeClr val="tx1"/>
                </a:solidFill>
                <a:effectLst/>
                <a:latin typeface="Arial" panose="020B0604020202020204" pitchFamily="34" charset="0"/>
              </a:rPr>
              <a:t> in customer activity across segments.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 This trend strongly suggests a </a:t>
            </a:r>
            <a:r>
              <a:rPr kumimoji="0" lang="en-US" altLang="en-US" sz="1000" b="1" i="0" u="none" strike="noStrike" cap="none" normalizeH="0" baseline="0" dirty="0">
                <a:ln>
                  <a:noFill/>
                </a:ln>
                <a:solidFill>
                  <a:schemeClr val="tx1"/>
                </a:solidFill>
                <a:effectLst/>
                <a:latin typeface="Arial" panose="020B0604020202020204" pitchFamily="34" charset="0"/>
              </a:rPr>
              <a:t>deterioration in engagement and purchasing behavior</a:t>
            </a:r>
            <a:r>
              <a:rPr kumimoji="0" lang="en-US" altLang="en-US" sz="1000" b="0" i="0" u="none" strike="noStrike" cap="none" normalizeH="0" baseline="0" dirty="0">
                <a:ln>
                  <a:noFill/>
                </a:ln>
                <a:solidFill>
                  <a:schemeClr val="tx1"/>
                </a:solidFill>
                <a:effectLst/>
                <a:latin typeface="Arial" panose="020B0604020202020204" pitchFamily="34" charset="0"/>
              </a:rPr>
              <a:t>, pointing to a </a:t>
            </a:r>
            <a:r>
              <a:rPr kumimoji="0" lang="en-US" altLang="en-US" sz="1000" b="1" i="0" u="none" strike="noStrike" cap="none" normalizeH="0" baseline="0" dirty="0">
                <a:ln>
                  <a:noFill/>
                </a:ln>
                <a:solidFill>
                  <a:schemeClr val="tx1"/>
                </a:solidFill>
                <a:effectLst/>
                <a:latin typeface="Arial" panose="020B0604020202020204" pitchFamily="34" charset="0"/>
              </a:rPr>
              <a:t>very high risk of customer churn</a:t>
            </a:r>
            <a:r>
              <a:rPr kumimoji="0" lang="en-US" altLang="en-US" sz="1000" b="0" i="0" u="none" strike="noStrike" cap="none" normalizeH="0" baseline="0" dirty="0">
                <a:ln>
                  <a:noFill/>
                </a:ln>
                <a:solidFill>
                  <a:schemeClr val="tx1"/>
                </a:solidFill>
                <a:effectLst/>
                <a:latin typeface="Arial" panose="020B0604020202020204" pitchFamily="34" charset="0"/>
              </a:rPr>
              <a:t> if not addressed promptly.</a:t>
            </a:r>
          </a:p>
        </p:txBody>
      </p:sp>
      <p:sp>
        <p:nvSpPr>
          <p:cNvPr id="9" name="Textfeld 8">
            <a:extLst>
              <a:ext uri="{FF2B5EF4-FFF2-40B4-BE49-F238E27FC236}">
                <a16:creationId xmlns:a16="http://schemas.microsoft.com/office/drawing/2014/main" id="{1A6ACD42-8AD6-AB63-6341-4F30DC22A691}"/>
              </a:ext>
            </a:extLst>
          </p:cNvPr>
          <p:cNvSpPr txBox="1"/>
          <p:nvPr/>
        </p:nvSpPr>
        <p:spPr>
          <a:xfrm>
            <a:off x="179358" y="2501953"/>
            <a:ext cx="3951394" cy="8617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1000" b="1" dirty="0"/>
              <a:t>Potential Causes:</a:t>
            </a:r>
          </a:p>
          <a:p>
            <a:pPr>
              <a:buFont typeface="Arial" panose="020B0604020202020204" pitchFamily="34" charset="0"/>
              <a:buChar char="•"/>
            </a:pPr>
            <a:r>
              <a:rPr lang="en-US" sz="1000" dirty="0"/>
              <a:t>Aging product portfolio not refreshed or promoted.</a:t>
            </a:r>
          </a:p>
          <a:p>
            <a:pPr>
              <a:buFont typeface="Arial" panose="020B0604020202020204" pitchFamily="34" charset="0"/>
              <a:buChar char="•"/>
            </a:pPr>
            <a:r>
              <a:rPr lang="en-US" sz="1000" dirty="0"/>
              <a:t>Ineffective marketing outreach, especially for new releases.</a:t>
            </a:r>
          </a:p>
          <a:p>
            <a:pPr>
              <a:buFont typeface="Arial" panose="020B0604020202020204" pitchFamily="34" charset="0"/>
              <a:buChar char="•"/>
            </a:pPr>
            <a:r>
              <a:rPr lang="en-US" sz="1000" dirty="0"/>
              <a:t>Declining relevance or satisfaction among long-term customers.</a:t>
            </a:r>
          </a:p>
          <a:p>
            <a:pPr>
              <a:buFont typeface="Arial" panose="020B0604020202020204" pitchFamily="34" charset="0"/>
              <a:buChar char="•"/>
            </a:pPr>
            <a:r>
              <a:rPr lang="en-US" sz="1000" dirty="0"/>
              <a:t>Market saturation or growing competition.</a:t>
            </a:r>
          </a:p>
        </p:txBody>
      </p:sp>
    </p:spTree>
    <p:extLst>
      <p:ext uri="{BB962C8B-B14F-4D97-AF65-F5344CB8AC3E}">
        <p14:creationId xmlns:p14="http://schemas.microsoft.com/office/powerpoint/2010/main" val="163037576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64B8B-7263-102D-3019-1B558E19F2C6}"/>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757827E3-D98D-C901-0548-B590F2652F43}"/>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sz="1000"/>
          </a:p>
        </p:txBody>
      </p:sp>
      <p:sp>
        <p:nvSpPr>
          <p:cNvPr id="131" name="Shape 80">
            <a:extLst>
              <a:ext uri="{FF2B5EF4-FFF2-40B4-BE49-F238E27FC236}">
                <a16:creationId xmlns:a16="http://schemas.microsoft.com/office/drawing/2014/main" id="{1E017D22-26DB-7021-0955-950BA84681E1}"/>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a:t>
            </a:r>
          </a:p>
        </p:txBody>
      </p:sp>
      <p:sp>
        <p:nvSpPr>
          <p:cNvPr id="132" name="Shape 81">
            <a:extLst>
              <a:ext uri="{FF2B5EF4-FFF2-40B4-BE49-F238E27FC236}">
                <a16:creationId xmlns:a16="http://schemas.microsoft.com/office/drawing/2014/main" id="{E27B6B61-CF87-C93A-7322-F6906C3CC046}"/>
              </a:ext>
            </a:extLst>
          </p:cNvPr>
          <p:cNvSpPr/>
          <p:nvPr/>
        </p:nvSpPr>
        <p:spPr>
          <a:xfrm>
            <a:off x="179358" y="843465"/>
            <a:ext cx="8565600" cy="35044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000" dirty="0"/>
              <a:t>					</a:t>
            </a:r>
            <a:endParaRPr sz="10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9952776B-2F60-C4DB-A858-760D101C7829}"/>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sz="1000"/>
              <a:t>       Note: </a:t>
            </a:r>
            <a:r>
              <a:rPr sz="1000" b="0"/>
              <a:t>The data and information in this document is reflective of a hypothetical situation and client. This document is to be used for KPMG Virtual Internship purposes only. </a:t>
            </a:r>
          </a:p>
        </p:txBody>
      </p:sp>
      <p:graphicFrame>
        <p:nvGraphicFramePr>
          <p:cNvPr id="2" name="Tabelle 1">
            <a:extLst>
              <a:ext uri="{FF2B5EF4-FFF2-40B4-BE49-F238E27FC236}">
                <a16:creationId xmlns:a16="http://schemas.microsoft.com/office/drawing/2014/main" id="{C703539B-74A7-EB04-FA2D-51F7DA45D6AB}"/>
              </a:ext>
            </a:extLst>
          </p:cNvPr>
          <p:cNvGraphicFramePr>
            <a:graphicFrameLocks noGrp="1"/>
          </p:cNvGraphicFramePr>
          <p:nvPr>
            <p:extLst>
              <p:ext uri="{D42A27DB-BD31-4B8C-83A1-F6EECF244321}">
                <p14:modId xmlns:p14="http://schemas.microsoft.com/office/powerpoint/2010/main" val="2606557664"/>
              </p:ext>
            </p:extLst>
          </p:nvPr>
        </p:nvGraphicFramePr>
        <p:xfrm>
          <a:off x="311150" y="1290955"/>
          <a:ext cx="8521700" cy="3139440"/>
        </p:xfrm>
        <a:graphic>
          <a:graphicData uri="http://schemas.openxmlformats.org/drawingml/2006/table">
            <a:tbl>
              <a:tblPr/>
              <a:tblGrid>
                <a:gridCol w="2130425">
                  <a:extLst>
                    <a:ext uri="{9D8B030D-6E8A-4147-A177-3AD203B41FA5}">
                      <a16:colId xmlns:a16="http://schemas.microsoft.com/office/drawing/2014/main" val="1400351061"/>
                    </a:ext>
                  </a:extLst>
                </a:gridCol>
                <a:gridCol w="2130425">
                  <a:extLst>
                    <a:ext uri="{9D8B030D-6E8A-4147-A177-3AD203B41FA5}">
                      <a16:colId xmlns:a16="http://schemas.microsoft.com/office/drawing/2014/main" val="3289773831"/>
                    </a:ext>
                  </a:extLst>
                </a:gridCol>
                <a:gridCol w="2130425">
                  <a:extLst>
                    <a:ext uri="{9D8B030D-6E8A-4147-A177-3AD203B41FA5}">
                      <a16:colId xmlns:a16="http://schemas.microsoft.com/office/drawing/2014/main" val="2954973611"/>
                    </a:ext>
                  </a:extLst>
                </a:gridCol>
                <a:gridCol w="2130425">
                  <a:extLst>
                    <a:ext uri="{9D8B030D-6E8A-4147-A177-3AD203B41FA5}">
                      <a16:colId xmlns:a16="http://schemas.microsoft.com/office/drawing/2014/main" val="2491323951"/>
                    </a:ext>
                  </a:extLst>
                </a:gridCol>
              </a:tblGrid>
              <a:tr h="0">
                <a:tc>
                  <a:txBody>
                    <a:bodyPr/>
                    <a:lstStyle/>
                    <a:p>
                      <a:pPr algn="ctr"/>
                      <a:r>
                        <a:rPr lang="en-US" b="1"/>
                        <a:t>Issue</a:t>
                      </a:r>
                      <a:endParaRPr lang="en-US"/>
                    </a:p>
                  </a:txBody>
                  <a:tcPr anchor="ctr">
                    <a:lnL>
                      <a:noFill/>
                    </a:lnL>
                    <a:lnR>
                      <a:noFill/>
                    </a:lnR>
                    <a:lnT>
                      <a:noFill/>
                    </a:lnT>
                    <a:lnB>
                      <a:noFill/>
                    </a:lnB>
                    <a:noFill/>
                  </a:tcPr>
                </a:tc>
                <a:tc>
                  <a:txBody>
                    <a:bodyPr/>
                    <a:lstStyle/>
                    <a:p>
                      <a:pPr algn="ctr"/>
                      <a:r>
                        <a:rPr lang="en-US" b="1"/>
                        <a:t>Insight</a:t>
                      </a:r>
                      <a:endParaRPr lang="en-US"/>
                    </a:p>
                  </a:txBody>
                  <a:tcPr anchor="ctr">
                    <a:lnL>
                      <a:noFill/>
                    </a:lnL>
                    <a:lnR>
                      <a:noFill/>
                    </a:lnR>
                    <a:lnT>
                      <a:noFill/>
                    </a:lnT>
                    <a:lnB>
                      <a:noFill/>
                    </a:lnB>
                    <a:noFill/>
                  </a:tcPr>
                </a:tc>
                <a:tc>
                  <a:txBody>
                    <a:bodyPr/>
                    <a:lstStyle/>
                    <a:p>
                      <a:pPr algn="ctr"/>
                      <a:r>
                        <a:rPr lang="en-US" b="1"/>
                        <a:t>Recommended Strategy</a:t>
                      </a:r>
                      <a:endParaRPr lang="en-US"/>
                    </a:p>
                  </a:txBody>
                  <a:tcPr anchor="ctr">
                    <a:lnL>
                      <a:noFill/>
                    </a:lnL>
                    <a:lnR>
                      <a:noFill/>
                    </a:lnR>
                    <a:lnT>
                      <a:noFill/>
                    </a:lnT>
                    <a:lnB>
                      <a:noFill/>
                    </a:lnB>
                    <a:noFill/>
                  </a:tcPr>
                </a:tc>
                <a:tc>
                  <a:txBody>
                    <a:bodyPr/>
                    <a:lstStyle/>
                    <a:p>
                      <a:pPr algn="ctr"/>
                      <a:r>
                        <a:rPr lang="en-US" b="1"/>
                        <a:t>Tactical Actions</a:t>
                      </a:r>
                      <a:endParaRPr lang="en-US"/>
                    </a:p>
                  </a:txBody>
                  <a:tcPr anchor="ctr">
                    <a:lnL>
                      <a:noFill/>
                    </a:lnL>
                    <a:lnR>
                      <a:noFill/>
                    </a:lnR>
                    <a:lnT>
                      <a:noFill/>
                    </a:lnT>
                    <a:lnB>
                      <a:noFill/>
                    </a:lnB>
                    <a:noFill/>
                  </a:tcPr>
                </a:tc>
                <a:extLst>
                  <a:ext uri="{0D108BD9-81ED-4DB2-BD59-A6C34878D82A}">
                    <a16:rowId xmlns:a16="http://schemas.microsoft.com/office/drawing/2014/main" val="4242690486"/>
                  </a:ext>
                </a:extLst>
              </a:tr>
              <a:tr h="0">
                <a:tc>
                  <a:txBody>
                    <a:bodyPr/>
                    <a:lstStyle/>
                    <a:p>
                      <a:pPr algn="ctr"/>
                      <a:r>
                        <a:rPr lang="en-US" b="1"/>
                        <a:t>Aged Product Dependency</a:t>
                      </a:r>
                      <a:endParaRPr lang="en-US"/>
                    </a:p>
                  </a:txBody>
                  <a:tcPr anchor="ctr">
                    <a:lnL>
                      <a:noFill/>
                    </a:lnL>
                    <a:lnR>
                      <a:noFill/>
                    </a:lnR>
                    <a:lnT>
                      <a:noFill/>
                    </a:lnT>
                    <a:lnB>
                      <a:noFill/>
                    </a:lnB>
                    <a:noFill/>
                  </a:tcPr>
                </a:tc>
                <a:tc>
                  <a:txBody>
                    <a:bodyPr/>
                    <a:lstStyle/>
                    <a:p>
                      <a:pPr algn="ctr"/>
                      <a:r>
                        <a:rPr lang="en-US" dirty="0"/>
                        <a:t>Low-engagement customers mainly buy products &gt;5 years old</a:t>
                      </a:r>
                    </a:p>
                  </a:txBody>
                  <a:tcPr anchor="ctr">
                    <a:lnL>
                      <a:noFill/>
                    </a:lnL>
                    <a:lnR>
                      <a:noFill/>
                    </a:lnR>
                    <a:lnT>
                      <a:noFill/>
                    </a:lnT>
                    <a:lnB>
                      <a:noFill/>
                    </a:lnB>
                    <a:noFill/>
                  </a:tcPr>
                </a:tc>
                <a:tc>
                  <a:txBody>
                    <a:bodyPr/>
                    <a:lstStyle/>
                    <a:p>
                      <a:pPr algn="ctr"/>
                      <a:r>
                        <a:rPr lang="en-US"/>
                        <a:t>Refresh their exposure to newer offerings</a:t>
                      </a:r>
                    </a:p>
                  </a:txBody>
                  <a:tcPr anchor="ctr">
                    <a:lnL>
                      <a:noFill/>
                    </a:lnL>
                    <a:lnR>
                      <a:noFill/>
                    </a:lnR>
                    <a:lnT>
                      <a:noFill/>
                    </a:lnT>
                    <a:lnB>
                      <a:noFill/>
                    </a:lnB>
                    <a:noFill/>
                  </a:tcPr>
                </a:tc>
                <a:tc>
                  <a:txBody>
                    <a:bodyPr/>
                    <a:lstStyle/>
                    <a:p>
                      <a:pPr algn="ctr"/>
                      <a:r>
                        <a:rPr lang="en-US"/>
                        <a:t>- Create targeted “Upgrade Your Ride” campaigns- Offer limited-time trade-in discounts</a:t>
                      </a:r>
                    </a:p>
                  </a:txBody>
                  <a:tcPr anchor="ctr">
                    <a:lnL>
                      <a:noFill/>
                    </a:lnL>
                    <a:lnR>
                      <a:noFill/>
                    </a:lnR>
                    <a:lnT>
                      <a:noFill/>
                    </a:lnT>
                    <a:lnB>
                      <a:noFill/>
                    </a:lnB>
                    <a:noFill/>
                  </a:tcPr>
                </a:tc>
                <a:extLst>
                  <a:ext uri="{0D108BD9-81ED-4DB2-BD59-A6C34878D82A}">
                    <a16:rowId xmlns:a16="http://schemas.microsoft.com/office/drawing/2014/main" val="2794801469"/>
                  </a:ext>
                </a:extLst>
              </a:tr>
              <a:tr h="0">
                <a:tc>
                  <a:txBody>
                    <a:bodyPr/>
                    <a:lstStyle/>
                    <a:p>
                      <a:pPr algn="ctr"/>
                      <a:r>
                        <a:rPr lang="en-US" b="1"/>
                        <a:t>Low Awareness of New Releases</a:t>
                      </a:r>
                      <a:endParaRPr lang="en-US"/>
                    </a:p>
                  </a:txBody>
                  <a:tcPr anchor="ctr">
                    <a:lnL>
                      <a:noFill/>
                    </a:lnL>
                    <a:lnR>
                      <a:noFill/>
                    </a:lnR>
                    <a:lnT>
                      <a:noFill/>
                    </a:lnT>
                    <a:lnB>
                      <a:noFill/>
                    </a:lnB>
                    <a:noFill/>
                  </a:tcPr>
                </a:tc>
                <a:tc>
                  <a:txBody>
                    <a:bodyPr/>
                    <a:lstStyle/>
                    <a:p>
                      <a:pPr algn="ctr"/>
                      <a:r>
                        <a:rPr lang="en-US"/>
                        <a:t>General customers are unaware of new models</a:t>
                      </a:r>
                    </a:p>
                  </a:txBody>
                  <a:tcPr anchor="ctr">
                    <a:lnL>
                      <a:noFill/>
                    </a:lnL>
                    <a:lnR>
                      <a:noFill/>
                    </a:lnR>
                    <a:lnT>
                      <a:noFill/>
                    </a:lnT>
                    <a:lnB>
                      <a:noFill/>
                    </a:lnB>
                    <a:noFill/>
                  </a:tcPr>
                </a:tc>
                <a:tc>
                  <a:txBody>
                    <a:bodyPr/>
                    <a:lstStyle/>
                    <a:p>
                      <a:pPr algn="ctr"/>
                      <a:r>
                        <a:rPr lang="en-US"/>
                        <a:t>Improve visibility of product innovation</a:t>
                      </a:r>
                    </a:p>
                  </a:txBody>
                  <a:tcPr anchor="ctr">
                    <a:lnL>
                      <a:noFill/>
                    </a:lnL>
                    <a:lnR>
                      <a:noFill/>
                    </a:lnR>
                    <a:lnT>
                      <a:noFill/>
                    </a:lnT>
                    <a:lnB>
                      <a:noFill/>
                    </a:lnB>
                    <a:noFill/>
                  </a:tcPr>
                </a:tc>
                <a:tc>
                  <a:txBody>
                    <a:bodyPr/>
                    <a:lstStyle/>
                    <a:p>
                      <a:pPr algn="ctr"/>
                      <a:r>
                        <a:rPr lang="en-US"/>
                        <a:t>- Launch teaser campaigns pre-release- Promote through influencers, YouTube reviews, newsletters</a:t>
                      </a:r>
                    </a:p>
                  </a:txBody>
                  <a:tcPr anchor="ctr">
                    <a:lnL>
                      <a:noFill/>
                    </a:lnL>
                    <a:lnR>
                      <a:noFill/>
                    </a:lnR>
                    <a:lnT>
                      <a:noFill/>
                    </a:lnT>
                    <a:lnB>
                      <a:noFill/>
                    </a:lnB>
                    <a:noFill/>
                  </a:tcPr>
                </a:tc>
                <a:extLst>
                  <a:ext uri="{0D108BD9-81ED-4DB2-BD59-A6C34878D82A}">
                    <a16:rowId xmlns:a16="http://schemas.microsoft.com/office/drawing/2014/main" val="3256764734"/>
                  </a:ext>
                </a:extLst>
              </a:tr>
              <a:tr h="0">
                <a:tc>
                  <a:txBody>
                    <a:bodyPr/>
                    <a:lstStyle/>
                    <a:p>
                      <a:pPr algn="ctr"/>
                      <a:r>
                        <a:rPr lang="en-US" b="1"/>
                        <a:t>High Churn Risk</a:t>
                      </a:r>
                      <a:endParaRPr lang="en-US"/>
                    </a:p>
                  </a:txBody>
                  <a:tcPr anchor="ctr">
                    <a:lnL>
                      <a:noFill/>
                    </a:lnL>
                    <a:lnR>
                      <a:noFill/>
                    </a:lnR>
                    <a:lnT>
                      <a:noFill/>
                    </a:lnT>
                    <a:lnB>
                      <a:noFill/>
                    </a:lnB>
                    <a:noFill/>
                  </a:tcPr>
                </a:tc>
                <a:tc>
                  <a:txBody>
                    <a:bodyPr/>
                    <a:lstStyle/>
                    <a:p>
                      <a:pPr algn="ctr"/>
                      <a:r>
                        <a:rPr lang="en-US"/>
                        <a:t>Long product life and weak engagement = inactivity</a:t>
                      </a:r>
                    </a:p>
                  </a:txBody>
                  <a:tcPr anchor="ctr">
                    <a:lnL>
                      <a:noFill/>
                    </a:lnL>
                    <a:lnR>
                      <a:noFill/>
                    </a:lnR>
                    <a:lnT>
                      <a:noFill/>
                    </a:lnT>
                    <a:lnB>
                      <a:noFill/>
                    </a:lnB>
                    <a:noFill/>
                  </a:tcPr>
                </a:tc>
                <a:tc>
                  <a:txBody>
                    <a:bodyPr/>
                    <a:lstStyle/>
                    <a:p>
                      <a:pPr algn="ctr"/>
                      <a:r>
                        <a:rPr lang="en-US"/>
                        <a:t>Reactivate dormant customers with targeted offers</a:t>
                      </a:r>
                    </a:p>
                  </a:txBody>
                  <a:tcPr anchor="ctr">
                    <a:lnL>
                      <a:noFill/>
                    </a:lnL>
                    <a:lnR>
                      <a:noFill/>
                    </a:lnR>
                    <a:lnT>
                      <a:noFill/>
                    </a:lnT>
                    <a:lnB>
                      <a:noFill/>
                    </a:lnB>
                    <a:noFill/>
                  </a:tcPr>
                </a:tc>
                <a:tc>
                  <a:txBody>
                    <a:bodyPr/>
                    <a:lstStyle/>
                    <a:p>
                      <a:pPr algn="ctr"/>
                      <a:r>
                        <a:rPr lang="en-US"/>
                        <a:t>- Personalized win-back emails- Push loyalty perks tied to trying new models</a:t>
                      </a:r>
                    </a:p>
                  </a:txBody>
                  <a:tcPr anchor="ctr">
                    <a:lnL>
                      <a:noFill/>
                    </a:lnL>
                    <a:lnR>
                      <a:noFill/>
                    </a:lnR>
                    <a:lnT>
                      <a:noFill/>
                    </a:lnT>
                    <a:lnB>
                      <a:noFill/>
                    </a:lnB>
                    <a:noFill/>
                  </a:tcPr>
                </a:tc>
                <a:extLst>
                  <a:ext uri="{0D108BD9-81ED-4DB2-BD59-A6C34878D82A}">
                    <a16:rowId xmlns:a16="http://schemas.microsoft.com/office/drawing/2014/main" val="3494188616"/>
                  </a:ext>
                </a:extLst>
              </a:tr>
              <a:tr h="0">
                <a:tc>
                  <a:txBody>
                    <a:bodyPr/>
                    <a:lstStyle/>
                    <a:p>
                      <a:pPr algn="ctr"/>
                      <a:r>
                        <a:rPr lang="en-US" b="1"/>
                        <a:t>Marketing Ineffectiveness</a:t>
                      </a:r>
                      <a:endParaRPr lang="en-US"/>
                    </a:p>
                  </a:txBody>
                  <a:tcPr anchor="ctr">
                    <a:lnL>
                      <a:noFill/>
                    </a:lnL>
                    <a:lnR>
                      <a:noFill/>
                    </a:lnR>
                    <a:lnT>
                      <a:noFill/>
                    </a:lnT>
                    <a:lnB>
                      <a:noFill/>
                    </a:lnB>
                    <a:noFill/>
                  </a:tcPr>
                </a:tc>
                <a:tc>
                  <a:txBody>
                    <a:bodyPr/>
                    <a:lstStyle/>
                    <a:p>
                      <a:pPr algn="ctr"/>
                      <a:r>
                        <a:rPr lang="en-US"/>
                        <a:t>Current campaigns are not segment-aware</a:t>
                      </a:r>
                    </a:p>
                  </a:txBody>
                  <a:tcPr anchor="ctr">
                    <a:lnL>
                      <a:noFill/>
                    </a:lnL>
                    <a:lnR>
                      <a:noFill/>
                    </a:lnR>
                    <a:lnT>
                      <a:noFill/>
                    </a:lnT>
                    <a:lnB>
                      <a:noFill/>
                    </a:lnB>
                    <a:noFill/>
                  </a:tcPr>
                </a:tc>
                <a:tc>
                  <a:txBody>
                    <a:bodyPr/>
                    <a:lstStyle/>
                    <a:p>
                      <a:pPr algn="ctr"/>
                      <a:r>
                        <a:rPr lang="en-US"/>
                        <a:t>Segment campaigns by engagement and product age</a:t>
                      </a:r>
                    </a:p>
                  </a:txBody>
                  <a:tcPr anchor="ctr">
                    <a:lnL>
                      <a:noFill/>
                    </a:lnL>
                    <a:lnR>
                      <a:noFill/>
                    </a:lnR>
                    <a:lnT>
                      <a:noFill/>
                    </a:lnT>
                    <a:lnB>
                      <a:noFill/>
                    </a:lnB>
                    <a:noFill/>
                  </a:tcPr>
                </a:tc>
                <a:tc>
                  <a:txBody>
                    <a:bodyPr/>
                    <a:lstStyle/>
                    <a:p>
                      <a:pPr algn="ctr"/>
                      <a:r>
                        <a:rPr lang="en-US"/>
                        <a:t>- Run A/B tests on messaging- Highlight "what's new" via tailored content</a:t>
                      </a:r>
                    </a:p>
                  </a:txBody>
                  <a:tcPr anchor="ctr">
                    <a:lnL>
                      <a:noFill/>
                    </a:lnL>
                    <a:lnR>
                      <a:noFill/>
                    </a:lnR>
                    <a:lnT>
                      <a:noFill/>
                    </a:lnT>
                    <a:lnB>
                      <a:noFill/>
                    </a:lnB>
                    <a:noFill/>
                  </a:tcPr>
                </a:tc>
                <a:extLst>
                  <a:ext uri="{0D108BD9-81ED-4DB2-BD59-A6C34878D82A}">
                    <a16:rowId xmlns:a16="http://schemas.microsoft.com/office/drawing/2014/main" val="1165643042"/>
                  </a:ext>
                </a:extLst>
              </a:tr>
              <a:tr h="0">
                <a:tc>
                  <a:txBody>
                    <a:bodyPr/>
                    <a:lstStyle/>
                    <a:p>
                      <a:pPr algn="ctr"/>
                      <a:r>
                        <a:rPr lang="en-US" b="1"/>
                        <a:t>Premium Product Loyalty = Opportunity</a:t>
                      </a:r>
                      <a:endParaRPr lang="en-US"/>
                    </a:p>
                  </a:txBody>
                  <a:tcPr anchor="ctr">
                    <a:lnL>
                      <a:noFill/>
                    </a:lnL>
                    <a:lnR>
                      <a:noFill/>
                    </a:lnR>
                    <a:lnT>
                      <a:noFill/>
                    </a:lnT>
                    <a:lnB>
                      <a:noFill/>
                    </a:lnB>
                    <a:noFill/>
                  </a:tcPr>
                </a:tc>
                <a:tc>
                  <a:txBody>
                    <a:bodyPr/>
                    <a:lstStyle/>
                    <a:p>
                      <a:pPr algn="ctr"/>
                      <a:r>
                        <a:rPr lang="en-US"/>
                        <a:t>Even low-engagement groups value quality</a:t>
                      </a:r>
                    </a:p>
                  </a:txBody>
                  <a:tcPr anchor="ctr">
                    <a:lnL>
                      <a:noFill/>
                    </a:lnL>
                    <a:lnR>
                      <a:noFill/>
                    </a:lnR>
                    <a:lnT>
                      <a:noFill/>
                    </a:lnT>
                    <a:lnB>
                      <a:noFill/>
                    </a:lnB>
                    <a:noFill/>
                  </a:tcPr>
                </a:tc>
                <a:tc>
                  <a:txBody>
                    <a:bodyPr/>
                    <a:lstStyle/>
                    <a:p>
                      <a:pPr algn="ctr"/>
                      <a:r>
                        <a:rPr lang="en-US"/>
                        <a:t>Leverage brand loyalty for retention</a:t>
                      </a:r>
                    </a:p>
                  </a:txBody>
                  <a:tcPr anchor="ctr">
                    <a:lnL>
                      <a:noFill/>
                    </a:lnL>
                    <a:lnR>
                      <a:noFill/>
                    </a:lnR>
                    <a:lnT>
                      <a:noFill/>
                    </a:lnT>
                    <a:lnB>
                      <a:noFill/>
                    </a:lnB>
                    <a:noFill/>
                  </a:tcPr>
                </a:tc>
                <a:tc>
                  <a:txBody>
                    <a:bodyPr/>
                    <a:lstStyle/>
                    <a:p>
                      <a:pPr algn="ctr"/>
                      <a:r>
                        <a:rPr lang="en-US" dirty="0"/>
                        <a:t>- Introduce loyalty tiers tied to premium brand purchases (e.g., early access, exclusive service)</a:t>
                      </a:r>
                    </a:p>
                  </a:txBody>
                  <a:tcPr anchor="ctr">
                    <a:lnL>
                      <a:noFill/>
                    </a:lnL>
                    <a:lnR>
                      <a:noFill/>
                    </a:lnR>
                    <a:lnT>
                      <a:noFill/>
                    </a:lnT>
                    <a:lnB>
                      <a:noFill/>
                    </a:lnB>
                    <a:noFill/>
                  </a:tcPr>
                </a:tc>
                <a:extLst>
                  <a:ext uri="{0D108BD9-81ED-4DB2-BD59-A6C34878D82A}">
                    <a16:rowId xmlns:a16="http://schemas.microsoft.com/office/drawing/2014/main" val="1645649095"/>
                  </a:ext>
                </a:extLst>
              </a:tr>
            </a:tbl>
          </a:graphicData>
        </a:graphic>
      </p:graphicFrame>
    </p:spTree>
    <p:extLst>
      <p:ext uri="{BB962C8B-B14F-4D97-AF65-F5344CB8AC3E}">
        <p14:creationId xmlns:p14="http://schemas.microsoft.com/office/powerpoint/2010/main" val="272852278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25D67-7F7A-C4C1-130A-5285FCDF380C}"/>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6F21239F-28F6-82E0-D343-41B9BCA6EA8F}"/>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BAAD48E6-3521-A19F-F326-F3A0E9EA2993}"/>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dirty="0">
                <a:solidFill>
                  <a:schemeClr val="bg1"/>
                </a:solidFill>
                <a:latin typeface="Open Sans" panose="020B0606030504020204" pitchFamily="34" charset="0"/>
              </a:rPr>
              <a:t>Conclusion </a:t>
            </a:r>
            <a:r>
              <a:rPr lang="de-DE" b="0" dirty="0">
                <a:solidFill>
                  <a:schemeClr val="bg1"/>
                </a:solidFill>
                <a:latin typeface="Open Sans" panose="020B0606030504020204" pitchFamily="34" charset="0"/>
              </a:rPr>
              <a:t>(</a:t>
            </a:r>
            <a:r>
              <a:rPr lang="de-DE" b="0" dirty="0" err="1">
                <a:solidFill>
                  <a:schemeClr val="bg1"/>
                </a:solidFill>
                <a:latin typeface="Open Sans" panose="020B0606030504020204" pitchFamily="34" charset="0"/>
              </a:rPr>
              <a:t>further</a:t>
            </a:r>
            <a:r>
              <a:rPr lang="de-DE" b="0" dirty="0">
                <a:solidFill>
                  <a:schemeClr val="bg1"/>
                </a:solidFill>
                <a:latin typeface="Open Sans" panose="020B0606030504020204" pitchFamily="34" charset="0"/>
              </a:rPr>
              <a:t> </a:t>
            </a:r>
            <a:r>
              <a:rPr lang="de-DE" b="0" dirty="0" err="1">
                <a:solidFill>
                  <a:schemeClr val="bg1"/>
                </a:solidFill>
                <a:latin typeface="Open Sans" panose="020B0606030504020204" pitchFamily="34" charset="0"/>
              </a:rPr>
              <a:t>analysis</a:t>
            </a:r>
            <a:r>
              <a:rPr lang="de-DE" b="0" dirty="0">
                <a:solidFill>
                  <a:schemeClr val="bg1"/>
                </a:solidFill>
                <a:latin typeface="Open Sans" panose="020B0606030504020204" pitchFamily="34" charset="0"/>
              </a:rPr>
              <a:t> </a:t>
            </a:r>
            <a:r>
              <a:rPr lang="de-DE" b="0" dirty="0" err="1">
                <a:solidFill>
                  <a:schemeClr val="bg1"/>
                </a:solidFill>
                <a:latin typeface="Open Sans" panose="020B0606030504020204" pitchFamily="34" charset="0"/>
              </a:rPr>
              <a:t>from</a:t>
            </a:r>
            <a:r>
              <a:rPr lang="de-DE" b="0" dirty="0">
                <a:solidFill>
                  <a:schemeClr val="bg1"/>
                </a:solidFill>
                <a:latin typeface="Open Sans" panose="020B0606030504020204" pitchFamily="34" charset="0"/>
              </a:rPr>
              <a:t> external </a:t>
            </a:r>
            <a:r>
              <a:rPr lang="de-DE" b="0" dirty="0" err="1">
                <a:solidFill>
                  <a:schemeClr val="bg1"/>
                </a:solidFill>
                <a:latin typeface="Open Sans" panose="020B0606030504020204" pitchFamily="34" charset="0"/>
              </a:rPr>
              <a:t>insights</a:t>
            </a:r>
            <a:r>
              <a:rPr lang="de-DE" b="0" dirty="0">
                <a:solidFill>
                  <a:schemeClr val="bg1"/>
                </a:solidFill>
                <a:latin typeface="Open Sans" panose="020B0606030504020204" pitchFamily="34" charset="0"/>
              </a:rPr>
              <a:t>) </a:t>
            </a:r>
            <a:endParaRPr lang="en-US" b="0" i="0" dirty="0">
              <a:solidFill>
                <a:schemeClr val="bg1"/>
              </a:solidFill>
              <a:effectLst/>
              <a:latin typeface="Open Sans" panose="020B0606030504020204" pitchFamily="34" charset="0"/>
            </a:endParaRPr>
          </a:p>
        </p:txBody>
      </p:sp>
      <p:sp>
        <p:nvSpPr>
          <p:cNvPr id="132" name="Shape 81">
            <a:extLst>
              <a:ext uri="{FF2B5EF4-FFF2-40B4-BE49-F238E27FC236}">
                <a16:creationId xmlns:a16="http://schemas.microsoft.com/office/drawing/2014/main" id="{8CE32939-3FF4-A12E-3929-9DCCA103A6FB}"/>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0D06D679-0988-C82E-365B-1E2B4F6A62DE}"/>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6" name="Tabelle 5">
            <a:extLst>
              <a:ext uri="{FF2B5EF4-FFF2-40B4-BE49-F238E27FC236}">
                <a16:creationId xmlns:a16="http://schemas.microsoft.com/office/drawing/2014/main" id="{F4AF6BBF-5D6C-6893-818E-F290A1E3C1A8}"/>
              </a:ext>
            </a:extLst>
          </p:cNvPr>
          <p:cNvGraphicFramePr>
            <a:graphicFrameLocks noGrp="1"/>
          </p:cNvGraphicFramePr>
          <p:nvPr/>
        </p:nvGraphicFramePr>
        <p:xfrm>
          <a:off x="311150" y="1245235"/>
          <a:ext cx="8521701" cy="3230880"/>
        </p:xfrm>
        <a:graphic>
          <a:graphicData uri="http://schemas.openxmlformats.org/drawingml/2006/table">
            <a:tbl>
              <a:tblPr/>
              <a:tblGrid>
                <a:gridCol w="2840567">
                  <a:extLst>
                    <a:ext uri="{9D8B030D-6E8A-4147-A177-3AD203B41FA5}">
                      <a16:colId xmlns:a16="http://schemas.microsoft.com/office/drawing/2014/main" val="2052015025"/>
                    </a:ext>
                  </a:extLst>
                </a:gridCol>
                <a:gridCol w="2840567">
                  <a:extLst>
                    <a:ext uri="{9D8B030D-6E8A-4147-A177-3AD203B41FA5}">
                      <a16:colId xmlns:a16="http://schemas.microsoft.com/office/drawing/2014/main" val="2269250875"/>
                    </a:ext>
                  </a:extLst>
                </a:gridCol>
                <a:gridCol w="2840567">
                  <a:extLst>
                    <a:ext uri="{9D8B030D-6E8A-4147-A177-3AD203B41FA5}">
                      <a16:colId xmlns:a16="http://schemas.microsoft.com/office/drawing/2014/main" val="3500970848"/>
                    </a:ext>
                  </a:extLst>
                </a:gridCol>
              </a:tblGrid>
              <a:tr h="243840">
                <a:tc>
                  <a:txBody>
                    <a:bodyPr/>
                    <a:lstStyle/>
                    <a:p>
                      <a:pPr algn="ctr"/>
                      <a:r>
                        <a:rPr lang="en-US" sz="1000" b="1" dirty="0"/>
                        <a:t>Focus Area</a:t>
                      </a:r>
                      <a:endParaRPr lang="en-US" sz="1000" dirty="0"/>
                    </a:p>
                  </a:txBody>
                  <a:tcPr anchor="ctr">
                    <a:lnL>
                      <a:noFill/>
                    </a:lnL>
                    <a:lnR>
                      <a:noFill/>
                    </a:lnR>
                    <a:lnT>
                      <a:noFill/>
                    </a:lnT>
                    <a:lnB>
                      <a:noFill/>
                    </a:lnB>
                    <a:noFill/>
                  </a:tcPr>
                </a:tc>
                <a:tc>
                  <a:txBody>
                    <a:bodyPr/>
                    <a:lstStyle/>
                    <a:p>
                      <a:pPr algn="ctr"/>
                      <a:r>
                        <a:rPr lang="en-US" sz="1000" b="1"/>
                        <a:t>Insight</a:t>
                      </a:r>
                      <a:endParaRPr lang="en-US" sz="1000"/>
                    </a:p>
                  </a:txBody>
                  <a:tcPr anchor="ctr">
                    <a:lnL>
                      <a:noFill/>
                    </a:lnL>
                    <a:lnR>
                      <a:noFill/>
                    </a:lnR>
                    <a:lnT>
                      <a:noFill/>
                    </a:lnT>
                    <a:lnB>
                      <a:noFill/>
                    </a:lnB>
                    <a:noFill/>
                  </a:tcPr>
                </a:tc>
                <a:tc>
                  <a:txBody>
                    <a:bodyPr/>
                    <a:lstStyle/>
                    <a:p>
                      <a:pPr algn="ctr"/>
                      <a:r>
                        <a:rPr lang="en-US" sz="1000" b="1"/>
                        <a:t>Recommended Action</a:t>
                      </a:r>
                      <a:endParaRPr lang="en-US" sz="1000"/>
                    </a:p>
                  </a:txBody>
                  <a:tcPr anchor="ctr">
                    <a:lnL>
                      <a:noFill/>
                    </a:lnL>
                    <a:lnR>
                      <a:noFill/>
                    </a:lnR>
                    <a:lnT>
                      <a:noFill/>
                    </a:lnT>
                    <a:lnB>
                      <a:noFill/>
                    </a:lnB>
                    <a:noFill/>
                  </a:tcPr>
                </a:tc>
                <a:extLst>
                  <a:ext uri="{0D108BD9-81ED-4DB2-BD59-A6C34878D82A}">
                    <a16:rowId xmlns:a16="http://schemas.microsoft.com/office/drawing/2014/main" val="2822683556"/>
                  </a:ext>
                </a:extLst>
              </a:tr>
              <a:tr h="548640">
                <a:tc>
                  <a:txBody>
                    <a:bodyPr/>
                    <a:lstStyle/>
                    <a:p>
                      <a:pPr algn="ctr"/>
                      <a:r>
                        <a:rPr lang="en-US" sz="1000" b="1" dirty="0"/>
                        <a:t>Product Innovation</a:t>
                      </a:r>
                      <a:endParaRPr lang="en-US" sz="1000" dirty="0"/>
                    </a:p>
                  </a:txBody>
                  <a:tcPr anchor="ctr">
                    <a:lnL>
                      <a:noFill/>
                    </a:lnL>
                    <a:lnR>
                      <a:noFill/>
                    </a:lnR>
                    <a:lnT>
                      <a:noFill/>
                    </a:lnT>
                    <a:lnB>
                      <a:noFill/>
                    </a:lnB>
                    <a:noFill/>
                  </a:tcPr>
                </a:tc>
                <a:tc>
                  <a:txBody>
                    <a:bodyPr/>
                    <a:lstStyle/>
                    <a:p>
                      <a:pPr algn="ctr"/>
                      <a:r>
                        <a:rPr lang="en-US" sz="1000" dirty="0"/>
                        <a:t>Current product line is aging and lacks visibility into newer innovations</a:t>
                      </a:r>
                    </a:p>
                  </a:txBody>
                  <a:tcPr anchor="ctr">
                    <a:lnL>
                      <a:noFill/>
                    </a:lnL>
                    <a:lnR>
                      <a:noFill/>
                    </a:lnR>
                    <a:lnT>
                      <a:noFill/>
                    </a:lnT>
                    <a:lnB>
                      <a:noFill/>
                    </a:lnB>
                    <a:noFill/>
                  </a:tcPr>
                </a:tc>
                <a:tc>
                  <a:txBody>
                    <a:bodyPr/>
                    <a:lstStyle/>
                    <a:p>
                      <a:pPr algn="ctr"/>
                      <a:r>
                        <a:rPr lang="en-US" sz="1000"/>
                        <a:t>Develop </a:t>
                      </a:r>
                      <a:r>
                        <a:rPr lang="en-US" sz="1000" b="1"/>
                        <a:t>new features and models</a:t>
                      </a:r>
                      <a:r>
                        <a:rPr lang="en-US" sz="1000"/>
                        <a:t> that are </a:t>
                      </a:r>
                      <a:r>
                        <a:rPr lang="en-US" sz="1000" b="1"/>
                        <a:t>cutting-edge and customizable</a:t>
                      </a:r>
                      <a:r>
                        <a:rPr lang="en-US" sz="1000"/>
                        <a:t> to evolving customer needs</a:t>
                      </a:r>
                    </a:p>
                  </a:txBody>
                  <a:tcPr anchor="ctr">
                    <a:lnL>
                      <a:noFill/>
                    </a:lnL>
                    <a:lnR>
                      <a:noFill/>
                    </a:lnR>
                    <a:lnT>
                      <a:noFill/>
                    </a:lnT>
                    <a:lnB>
                      <a:noFill/>
                    </a:lnB>
                    <a:noFill/>
                  </a:tcPr>
                </a:tc>
                <a:extLst>
                  <a:ext uri="{0D108BD9-81ED-4DB2-BD59-A6C34878D82A}">
                    <a16:rowId xmlns:a16="http://schemas.microsoft.com/office/drawing/2014/main" val="614591046"/>
                  </a:ext>
                </a:extLst>
              </a:tr>
              <a:tr h="396240">
                <a:tc>
                  <a:txBody>
                    <a:bodyPr/>
                    <a:lstStyle/>
                    <a:p>
                      <a:pPr algn="ctr"/>
                      <a:endParaRPr lang="en-US" sz="1000"/>
                    </a:p>
                  </a:txBody>
                  <a:tcPr anchor="ctr">
                    <a:lnL>
                      <a:noFill/>
                    </a:lnL>
                    <a:lnR>
                      <a:noFill/>
                    </a:lnR>
                    <a:lnT>
                      <a:noFill/>
                    </a:lnT>
                    <a:lnB>
                      <a:noFill/>
                    </a:lnB>
                    <a:noFill/>
                  </a:tcPr>
                </a:tc>
                <a:tc>
                  <a:txBody>
                    <a:bodyPr/>
                    <a:lstStyle/>
                    <a:p>
                      <a:pPr algn="ctr"/>
                      <a:endParaRPr lang="en-US" sz="1000"/>
                    </a:p>
                  </a:txBody>
                  <a:tcPr anchor="ctr">
                    <a:lnL>
                      <a:noFill/>
                    </a:lnL>
                    <a:lnR>
                      <a:noFill/>
                    </a:lnR>
                    <a:lnT>
                      <a:noFill/>
                    </a:lnT>
                    <a:lnB>
                      <a:noFill/>
                    </a:lnB>
                    <a:noFill/>
                  </a:tcPr>
                </a:tc>
                <a:tc>
                  <a:txBody>
                    <a:bodyPr/>
                    <a:lstStyle/>
                    <a:p>
                      <a:pPr algn="ctr"/>
                      <a:r>
                        <a:rPr lang="en-US" sz="1000"/>
                        <a:t>- Conduct </a:t>
                      </a:r>
                      <a:r>
                        <a:rPr lang="en-US" sz="1000" b="1"/>
                        <a:t>A/B testing</a:t>
                      </a:r>
                      <a:r>
                        <a:rPr lang="en-US" sz="1000"/>
                        <a:t> on prototypes, feature variations, and upgrade offers</a:t>
                      </a:r>
                    </a:p>
                  </a:txBody>
                  <a:tcPr anchor="ctr">
                    <a:lnL>
                      <a:noFill/>
                    </a:lnL>
                    <a:lnR>
                      <a:noFill/>
                    </a:lnR>
                    <a:lnT>
                      <a:noFill/>
                    </a:lnT>
                    <a:lnB>
                      <a:noFill/>
                    </a:lnB>
                    <a:noFill/>
                  </a:tcPr>
                </a:tc>
                <a:extLst>
                  <a:ext uri="{0D108BD9-81ED-4DB2-BD59-A6C34878D82A}">
                    <a16:rowId xmlns:a16="http://schemas.microsoft.com/office/drawing/2014/main" val="3143038069"/>
                  </a:ext>
                </a:extLst>
              </a:tr>
              <a:tr h="548640">
                <a:tc>
                  <a:txBody>
                    <a:bodyPr/>
                    <a:lstStyle/>
                    <a:p>
                      <a:pPr algn="ctr"/>
                      <a:r>
                        <a:rPr lang="en-US" sz="1000" b="1" dirty="0"/>
                        <a:t>Churn Risk Root Causes</a:t>
                      </a:r>
                      <a:endParaRPr lang="en-US" sz="1000" dirty="0"/>
                    </a:p>
                  </a:txBody>
                  <a:tcPr anchor="ctr">
                    <a:lnL>
                      <a:noFill/>
                    </a:lnL>
                    <a:lnR>
                      <a:noFill/>
                    </a:lnR>
                    <a:lnT>
                      <a:noFill/>
                    </a:lnT>
                    <a:lnB>
                      <a:noFill/>
                    </a:lnB>
                    <a:noFill/>
                  </a:tcPr>
                </a:tc>
                <a:tc>
                  <a:txBody>
                    <a:bodyPr/>
                    <a:lstStyle/>
                    <a:p>
                      <a:pPr algn="ctr"/>
                      <a:r>
                        <a:rPr lang="en-US" sz="1000"/>
                        <a:t>Declining engagement and purchase trends suggest deeper customer disconnect</a:t>
                      </a:r>
                    </a:p>
                  </a:txBody>
                  <a:tcPr anchor="ctr">
                    <a:lnL>
                      <a:noFill/>
                    </a:lnL>
                    <a:lnR>
                      <a:noFill/>
                    </a:lnR>
                    <a:lnT>
                      <a:noFill/>
                    </a:lnT>
                    <a:lnB>
                      <a:noFill/>
                    </a:lnB>
                    <a:noFill/>
                  </a:tcPr>
                </a:tc>
                <a:tc>
                  <a:txBody>
                    <a:bodyPr/>
                    <a:lstStyle/>
                    <a:p>
                      <a:pPr algn="ctr"/>
                      <a:r>
                        <a:rPr lang="en-US" sz="1000"/>
                        <a:t>Perform </a:t>
                      </a:r>
                      <a:r>
                        <a:rPr lang="en-US" sz="1000" b="1"/>
                        <a:t>in-depth churn analysis</a:t>
                      </a:r>
                      <a:r>
                        <a:rPr lang="en-US" sz="1000"/>
                        <a:t> using </a:t>
                      </a:r>
                      <a:r>
                        <a:rPr lang="en-US" sz="1000" b="1"/>
                        <a:t>survey data, feedback loops, and support ticket trends</a:t>
                      </a:r>
                      <a:endParaRPr lang="en-US" sz="1000"/>
                    </a:p>
                  </a:txBody>
                  <a:tcPr anchor="ctr">
                    <a:lnL>
                      <a:noFill/>
                    </a:lnL>
                    <a:lnR>
                      <a:noFill/>
                    </a:lnR>
                    <a:lnT>
                      <a:noFill/>
                    </a:lnT>
                    <a:lnB>
                      <a:noFill/>
                    </a:lnB>
                    <a:noFill/>
                  </a:tcPr>
                </a:tc>
                <a:extLst>
                  <a:ext uri="{0D108BD9-81ED-4DB2-BD59-A6C34878D82A}">
                    <a16:rowId xmlns:a16="http://schemas.microsoft.com/office/drawing/2014/main" val="3801610774"/>
                  </a:ext>
                </a:extLst>
              </a:tr>
              <a:tr h="548640">
                <a:tc>
                  <a:txBody>
                    <a:bodyPr/>
                    <a:lstStyle/>
                    <a:p>
                      <a:pPr algn="ctr"/>
                      <a:r>
                        <a:rPr lang="en-US" sz="1000" b="1"/>
                        <a:t>Pricing Strategy</a:t>
                      </a:r>
                      <a:endParaRPr lang="en-US" sz="1000"/>
                    </a:p>
                  </a:txBody>
                  <a:tcPr anchor="ctr">
                    <a:lnL>
                      <a:noFill/>
                    </a:lnL>
                    <a:lnR>
                      <a:noFill/>
                    </a:lnR>
                    <a:lnT>
                      <a:noFill/>
                    </a:lnT>
                    <a:lnB>
                      <a:noFill/>
                    </a:lnB>
                    <a:noFill/>
                  </a:tcPr>
                </a:tc>
                <a:tc>
                  <a:txBody>
                    <a:bodyPr/>
                    <a:lstStyle/>
                    <a:p>
                      <a:pPr algn="ctr"/>
                      <a:r>
                        <a:rPr lang="en-US" sz="1000" dirty="0"/>
                        <a:t>Possible misalignment between price and perceived value or market alternatives</a:t>
                      </a:r>
                    </a:p>
                  </a:txBody>
                  <a:tcPr anchor="ctr">
                    <a:lnL>
                      <a:noFill/>
                    </a:lnL>
                    <a:lnR>
                      <a:noFill/>
                    </a:lnR>
                    <a:lnT>
                      <a:noFill/>
                    </a:lnT>
                    <a:lnB>
                      <a:noFill/>
                    </a:lnB>
                    <a:noFill/>
                  </a:tcPr>
                </a:tc>
                <a:tc>
                  <a:txBody>
                    <a:bodyPr/>
                    <a:lstStyle/>
                    <a:p>
                      <a:pPr algn="ctr"/>
                      <a:r>
                        <a:rPr lang="en-US" sz="1000"/>
                        <a:t>Conduct </a:t>
                      </a:r>
                      <a:r>
                        <a:rPr lang="en-US" sz="1000" b="1"/>
                        <a:t>market research</a:t>
                      </a:r>
                      <a:r>
                        <a:rPr lang="en-US" sz="1000"/>
                        <a:t> and </a:t>
                      </a:r>
                      <a:r>
                        <a:rPr lang="en-US" sz="1000" b="1"/>
                        <a:t>competitor benchmarking</a:t>
                      </a:r>
                      <a:r>
                        <a:rPr lang="en-US" sz="1000"/>
                        <a:t> to evaluate and adjust the pricing model</a:t>
                      </a:r>
                    </a:p>
                  </a:txBody>
                  <a:tcPr anchor="ctr">
                    <a:lnL>
                      <a:noFill/>
                    </a:lnL>
                    <a:lnR>
                      <a:noFill/>
                    </a:lnR>
                    <a:lnT>
                      <a:noFill/>
                    </a:lnT>
                    <a:lnB>
                      <a:noFill/>
                    </a:lnB>
                    <a:noFill/>
                  </a:tcPr>
                </a:tc>
                <a:extLst>
                  <a:ext uri="{0D108BD9-81ED-4DB2-BD59-A6C34878D82A}">
                    <a16:rowId xmlns:a16="http://schemas.microsoft.com/office/drawing/2014/main" val="2167934783"/>
                  </a:ext>
                </a:extLst>
              </a:tr>
              <a:tr h="548640">
                <a:tc>
                  <a:txBody>
                    <a:bodyPr/>
                    <a:lstStyle/>
                    <a:p>
                      <a:pPr algn="ctr"/>
                      <a:r>
                        <a:rPr lang="en-US" sz="1000" b="1"/>
                        <a:t>Customer-Centric Design</a:t>
                      </a:r>
                      <a:endParaRPr lang="en-US" sz="1000"/>
                    </a:p>
                  </a:txBody>
                  <a:tcPr anchor="ctr">
                    <a:lnL>
                      <a:noFill/>
                    </a:lnL>
                    <a:lnR>
                      <a:noFill/>
                    </a:lnR>
                    <a:lnT>
                      <a:noFill/>
                    </a:lnT>
                    <a:lnB>
                      <a:noFill/>
                    </a:lnB>
                    <a:noFill/>
                  </a:tcPr>
                </a:tc>
                <a:tc>
                  <a:txBody>
                    <a:bodyPr/>
                    <a:lstStyle/>
                    <a:p>
                      <a:pPr algn="ctr"/>
                      <a:r>
                        <a:rPr lang="en-US" sz="1000" dirty="0"/>
                        <a:t>One-size-fits-all approach may not work across diverse segments (commuters vs pros, sectors)</a:t>
                      </a:r>
                    </a:p>
                  </a:txBody>
                  <a:tcPr anchor="ctr">
                    <a:lnL>
                      <a:noFill/>
                    </a:lnL>
                    <a:lnR>
                      <a:noFill/>
                    </a:lnR>
                    <a:lnT>
                      <a:noFill/>
                    </a:lnT>
                    <a:lnB>
                      <a:noFill/>
                    </a:lnB>
                    <a:noFill/>
                  </a:tcPr>
                </a:tc>
                <a:tc>
                  <a:txBody>
                    <a:bodyPr/>
                    <a:lstStyle/>
                    <a:p>
                      <a:pPr algn="ctr"/>
                      <a:r>
                        <a:rPr lang="en-US" sz="1000"/>
                        <a:t>Use segmentation insights to develop </a:t>
                      </a:r>
                      <a:r>
                        <a:rPr lang="en-US" sz="1000" b="1"/>
                        <a:t>tailored offerings</a:t>
                      </a:r>
                      <a:r>
                        <a:rPr lang="en-US" sz="1000"/>
                        <a:t> per user group (commuter kits, pro packages)</a:t>
                      </a:r>
                    </a:p>
                  </a:txBody>
                  <a:tcPr anchor="ctr">
                    <a:lnL>
                      <a:noFill/>
                    </a:lnL>
                    <a:lnR>
                      <a:noFill/>
                    </a:lnR>
                    <a:lnT>
                      <a:noFill/>
                    </a:lnT>
                    <a:lnB>
                      <a:noFill/>
                    </a:lnB>
                    <a:noFill/>
                  </a:tcPr>
                </a:tc>
                <a:extLst>
                  <a:ext uri="{0D108BD9-81ED-4DB2-BD59-A6C34878D82A}">
                    <a16:rowId xmlns:a16="http://schemas.microsoft.com/office/drawing/2014/main" val="3893070350"/>
                  </a:ext>
                </a:extLst>
              </a:tr>
              <a:tr h="396240">
                <a:tc>
                  <a:txBody>
                    <a:bodyPr/>
                    <a:lstStyle/>
                    <a:p>
                      <a:pPr algn="ctr"/>
                      <a:r>
                        <a:rPr lang="en-US" sz="1000" b="1"/>
                        <a:t>Marketing &amp; Messaging</a:t>
                      </a:r>
                      <a:endParaRPr lang="en-US" sz="1000"/>
                    </a:p>
                  </a:txBody>
                  <a:tcPr anchor="ctr">
                    <a:lnL>
                      <a:noFill/>
                    </a:lnL>
                    <a:lnR>
                      <a:noFill/>
                    </a:lnR>
                    <a:lnT>
                      <a:noFill/>
                    </a:lnT>
                    <a:lnB>
                      <a:noFill/>
                    </a:lnB>
                    <a:noFill/>
                  </a:tcPr>
                </a:tc>
                <a:tc>
                  <a:txBody>
                    <a:bodyPr/>
                    <a:lstStyle/>
                    <a:p>
                      <a:pPr algn="ctr"/>
                      <a:r>
                        <a:rPr lang="en-US" sz="1000" dirty="0"/>
                        <a:t>Low awareness of new products and ineffective past campaigns</a:t>
                      </a:r>
                    </a:p>
                  </a:txBody>
                  <a:tcPr anchor="ctr">
                    <a:lnL>
                      <a:noFill/>
                    </a:lnL>
                    <a:lnR>
                      <a:noFill/>
                    </a:lnR>
                    <a:lnT>
                      <a:noFill/>
                    </a:lnT>
                    <a:lnB>
                      <a:noFill/>
                    </a:lnB>
                    <a:noFill/>
                  </a:tcPr>
                </a:tc>
                <a:tc>
                  <a:txBody>
                    <a:bodyPr/>
                    <a:lstStyle/>
                    <a:p>
                      <a:pPr algn="ctr"/>
                      <a:r>
                        <a:rPr lang="en-US" sz="1000" dirty="0"/>
                        <a:t>Refine messaging with </a:t>
                      </a:r>
                      <a:r>
                        <a:rPr lang="en-US" sz="1000" b="1" dirty="0"/>
                        <a:t>personalization and behavior-driven content</a:t>
                      </a:r>
                      <a:r>
                        <a:rPr lang="en-US" sz="1000" dirty="0"/>
                        <a:t> across all channels</a:t>
                      </a:r>
                    </a:p>
                  </a:txBody>
                  <a:tcPr anchor="ctr">
                    <a:lnL>
                      <a:noFill/>
                    </a:lnL>
                    <a:lnR>
                      <a:noFill/>
                    </a:lnR>
                    <a:lnT>
                      <a:noFill/>
                    </a:lnT>
                    <a:lnB>
                      <a:noFill/>
                    </a:lnB>
                    <a:noFill/>
                  </a:tcPr>
                </a:tc>
                <a:extLst>
                  <a:ext uri="{0D108BD9-81ED-4DB2-BD59-A6C34878D82A}">
                    <a16:rowId xmlns:a16="http://schemas.microsoft.com/office/drawing/2014/main" val="3881353460"/>
                  </a:ext>
                </a:extLst>
              </a:tr>
            </a:tbl>
          </a:graphicData>
        </a:graphic>
      </p:graphicFrame>
    </p:spTree>
    <p:extLst>
      <p:ext uri="{BB962C8B-B14F-4D97-AF65-F5344CB8AC3E}">
        <p14:creationId xmlns:p14="http://schemas.microsoft.com/office/powerpoint/2010/main" val="44673583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2" name="Textfeld 1">
            <a:extLst>
              <a:ext uri="{FF2B5EF4-FFF2-40B4-BE49-F238E27FC236}">
                <a16:creationId xmlns:a16="http://schemas.microsoft.com/office/drawing/2014/main" id="{763B28E2-2434-DDE7-A3D0-02D3B71F2719}"/>
              </a:ext>
            </a:extLst>
          </p:cNvPr>
          <p:cNvSpPr txBox="1"/>
          <p:nvPr/>
        </p:nvSpPr>
        <p:spPr>
          <a:xfrm>
            <a:off x="3151801" y="2681276"/>
            <a:ext cx="1339200" cy="7078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000000"/>
                </a:solidFill>
                <a:effectLst/>
                <a:highlight>
                  <a:srgbClr val="FFFF00"/>
                </a:highlight>
                <a:uFillTx/>
                <a:latin typeface="+mn-lt"/>
                <a:ea typeface="+mn-ea"/>
                <a:cs typeface="+mn-cs"/>
                <a:sym typeface="Arial"/>
                <a:hlinkClick r:id="rId2"/>
              </a:rPr>
              <a:t>Links to report</a:t>
            </a:r>
            <a:endParaRPr kumimoji="0" lang="en-US" sz="2000" b="0" i="0" u="none" strike="noStrike" cap="none" spc="0" normalizeH="0" baseline="0" dirty="0">
              <a:ln>
                <a:noFill/>
              </a:ln>
              <a:solidFill>
                <a:srgbClr val="000000"/>
              </a:solidFill>
              <a:effectLst/>
              <a:highlight>
                <a:srgbClr val="FFFF00"/>
              </a:highlight>
              <a:uFillTx/>
              <a:latin typeface="+mn-lt"/>
              <a:ea typeface="+mn-ea"/>
              <a:cs typeface="+mn-cs"/>
              <a:sym typeface="Aria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Customer concern</a:t>
            </a:r>
            <a:endParaRPr dirty="0"/>
          </a:p>
        </p:txBody>
      </p:sp>
      <p:sp>
        <p:nvSpPr>
          <p:cNvPr id="118" name="Shape 65"/>
          <p:cNvSpPr/>
          <p:nvPr/>
        </p:nvSpPr>
        <p:spPr>
          <a:xfrm>
            <a:off x="1758124" y="1002400"/>
            <a:ext cx="5459402" cy="3416288"/>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algn="l"/>
            <a:r>
              <a:rPr lang="en-US" b="0" i="0" dirty="0">
                <a:solidFill>
                  <a:srgbClr val="333333"/>
                </a:solidFill>
                <a:effectLst/>
              </a:rPr>
              <a:t>1. What are the trends in the underlying data?</a:t>
            </a:r>
          </a:p>
          <a:p>
            <a:pPr marL="342900" indent="-342900" algn="l">
              <a:buAutoNum type="arabicPeriod"/>
            </a:pPr>
            <a:endParaRPr lang="en-US" b="0" i="0" dirty="0">
              <a:solidFill>
                <a:srgbClr val="333333"/>
              </a:solidFill>
              <a:effectLst/>
            </a:endParaRPr>
          </a:p>
          <a:p>
            <a:r>
              <a:rPr lang="en-US" dirty="0">
                <a:solidFill>
                  <a:srgbClr val="333333"/>
                </a:solidFill>
              </a:rPr>
              <a:t>2. </a:t>
            </a:r>
            <a:r>
              <a:rPr lang="en-US" b="0" i="0" dirty="0">
                <a:solidFill>
                  <a:srgbClr val="333333"/>
                </a:solidFill>
                <a:effectLst/>
              </a:rPr>
              <a:t>Which customer segment has the highest customer value?</a:t>
            </a:r>
          </a:p>
          <a:p>
            <a:endParaRPr lang="en-US" b="0" i="0" dirty="0">
              <a:solidFill>
                <a:srgbClr val="333333"/>
              </a:solidFill>
              <a:effectLst/>
            </a:endParaRPr>
          </a:p>
          <a:p>
            <a:r>
              <a:rPr lang="en-US" b="0" i="0" dirty="0">
                <a:solidFill>
                  <a:srgbClr val="333333"/>
                </a:solidFill>
                <a:effectLst/>
              </a:rPr>
              <a:t>3. What do you propose should be Sprocket Central Pty Ltd ’s marketing and growth strategy?</a:t>
            </a:r>
          </a:p>
          <a:p>
            <a:endParaRPr lang="en-US" b="0" i="0" dirty="0">
              <a:solidFill>
                <a:srgbClr val="333333"/>
              </a:solidFill>
              <a:effectLst/>
            </a:endParaRPr>
          </a:p>
          <a:p>
            <a:r>
              <a:rPr lang="en-US" b="0" i="0" dirty="0">
                <a:solidFill>
                  <a:srgbClr val="333333"/>
                </a:solidFill>
                <a:effectLst/>
              </a:rPr>
              <a:t>4. What additional external datasets may be useful to obtain greater insights into customer preferences and propensity to purchase the products?</a:t>
            </a:r>
          </a:p>
          <a:p>
            <a:endParaRPr lang="en-US" b="0" i="0" dirty="0">
              <a:solidFill>
                <a:srgbClr val="333333"/>
              </a:solidFill>
              <a:effectLst/>
            </a:endParaRPr>
          </a:p>
          <a:p>
            <a:pPr algn="l"/>
            <a:r>
              <a:rPr lang="en-US" b="0" i="0" dirty="0">
                <a:solidFill>
                  <a:srgbClr val="333333"/>
                </a:solidFill>
                <a:effectLst/>
              </a:rPr>
              <a:t>Specifically, it is important to specify who Sprocket Central Pty </a:t>
            </a:r>
            <a:r>
              <a:rPr lang="en-US" b="0" i="0" dirty="0" err="1">
                <a:solidFill>
                  <a:srgbClr val="333333"/>
                </a:solidFill>
                <a:effectLst/>
              </a:rPr>
              <a:t>Ltd’s</a:t>
            </a:r>
            <a:r>
              <a:rPr lang="en-US" b="0" i="0" dirty="0">
                <a:solidFill>
                  <a:srgbClr val="333333"/>
                </a:solidFill>
                <a:effectLst/>
              </a:rPr>
              <a:t> marketing team should be targeting out of the new 1000 customer list as well as the broader market segment to reach out to. </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190625" y="280232"/>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l"/>
            <a:r>
              <a:rPr lang="en-US" b="0" i="0" dirty="0">
                <a:solidFill>
                  <a:schemeClr val="bg1"/>
                </a:solidFill>
                <a:effectLst/>
                <a:latin typeface="Calibri body"/>
              </a:rPr>
              <a:t>What </a:t>
            </a:r>
            <a:r>
              <a:rPr lang="en-US" b="0" dirty="0">
                <a:solidFill>
                  <a:schemeClr val="bg1"/>
                </a:solidFill>
                <a:latin typeface="Calibri body"/>
              </a:rPr>
              <a:t>is RFM model</a:t>
            </a:r>
            <a:r>
              <a:rPr lang="en-US" b="0" i="0" dirty="0">
                <a:solidFill>
                  <a:schemeClr val="bg1"/>
                </a:solidFill>
                <a:effectLst/>
                <a:latin typeface="Calibri body"/>
              </a:rPr>
              <a:t>?</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feld 2">
            <a:extLst>
              <a:ext uri="{FF2B5EF4-FFF2-40B4-BE49-F238E27FC236}">
                <a16:creationId xmlns:a16="http://schemas.microsoft.com/office/drawing/2014/main" id="{3A517529-284E-DA8C-1C8C-795C5CADC991}"/>
              </a:ext>
            </a:extLst>
          </p:cNvPr>
          <p:cNvSpPr txBox="1"/>
          <p:nvPr/>
        </p:nvSpPr>
        <p:spPr>
          <a:xfrm>
            <a:off x="992575" y="1029432"/>
            <a:ext cx="6502625" cy="37548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dirty="0"/>
              <a:t>The </a:t>
            </a:r>
            <a:r>
              <a:rPr lang="en-US" b="1" dirty="0"/>
              <a:t>RFM model</a:t>
            </a:r>
            <a:r>
              <a:rPr lang="en-US" dirty="0"/>
              <a:t> is a crucial transaction data analysis tool within the </a:t>
            </a:r>
            <a:r>
              <a:rPr lang="en-US" b="1" dirty="0"/>
              <a:t>Customer360 analytics platform</a:t>
            </a:r>
            <a:r>
              <a:rPr lang="en-US" dirty="0"/>
              <a:t>—a customer-centric platform that contains all customer data and analyzes various aspects of each customer.</a:t>
            </a:r>
          </a:p>
          <a:p>
            <a:pPr>
              <a:buNone/>
            </a:pPr>
            <a:r>
              <a:rPr lang="en-US" dirty="0"/>
              <a:t>The RFM model provides a comprehensive view of customer behavior, helping companies gain deeper insights into their customers.</a:t>
            </a:r>
          </a:p>
          <a:p>
            <a:pPr>
              <a:buNone/>
            </a:pPr>
            <a:r>
              <a:rPr lang="en-US" b="1" dirty="0"/>
              <a:t>RFM</a:t>
            </a:r>
            <a:r>
              <a:rPr lang="en-US" dirty="0"/>
              <a:t> stands for three key factors:</a:t>
            </a:r>
          </a:p>
          <a:p>
            <a:pPr>
              <a:buFont typeface="Arial" panose="020B0604020202020204" pitchFamily="34" charset="0"/>
              <a:buChar char="•"/>
            </a:pPr>
            <a:r>
              <a:rPr lang="en-US" b="1" dirty="0"/>
              <a:t>Recency (R):</a:t>
            </a:r>
            <a:r>
              <a:rPr lang="en-US" dirty="0"/>
              <a:t> This measures how recently a customer has interacted with or made a purchase from you. It helps assess the "freshness" of the relationship between the company and the customer.</a:t>
            </a:r>
          </a:p>
          <a:p>
            <a:pPr>
              <a:buFont typeface="Arial" panose="020B0604020202020204" pitchFamily="34" charset="0"/>
              <a:buChar char="•"/>
            </a:pPr>
            <a:r>
              <a:rPr lang="en-US" b="1" dirty="0"/>
              <a:t>Frequency (F):</a:t>
            </a:r>
            <a:r>
              <a:rPr lang="en-US" dirty="0"/>
              <a:t> This measures how often a customer has purchased or interacted with you over a specific time period. It indicates whether the customer tends to engage or shop regularly.</a:t>
            </a:r>
          </a:p>
          <a:p>
            <a:pPr>
              <a:buFont typeface="Arial" panose="020B0604020202020204" pitchFamily="34" charset="0"/>
              <a:buChar char="•"/>
            </a:pPr>
            <a:r>
              <a:rPr lang="en-US" b="1" dirty="0"/>
              <a:t>Monetary (M):</a:t>
            </a:r>
            <a:r>
              <a:rPr lang="en-US" dirty="0"/>
              <a:t> This is the total value a customer has spent on your products or services over a specific period. It shows the actual worth of each customer's transactions.</a:t>
            </a:r>
          </a:p>
          <a:p>
            <a:r>
              <a:rPr lang="en-US" dirty="0"/>
              <a:t>The RFM model provides a consolidated view of customer behavior, helping you better understand and segment your customers accordingly.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56637-07BD-354F-7EB1-890F229F5C78}"/>
            </a:ext>
          </a:extLst>
        </p:cNvPr>
        <p:cNvGrpSpPr/>
        <p:nvPr/>
      </p:nvGrpSpPr>
      <p:grpSpPr>
        <a:xfrm>
          <a:off x="0" y="0"/>
          <a:ext cx="0" cy="0"/>
          <a:chOff x="0" y="0"/>
          <a:chExt cx="0" cy="0"/>
        </a:xfrm>
      </p:grpSpPr>
      <p:sp>
        <p:nvSpPr>
          <p:cNvPr id="121" name="Shape 70">
            <a:extLst>
              <a:ext uri="{FF2B5EF4-FFF2-40B4-BE49-F238E27FC236}">
                <a16:creationId xmlns:a16="http://schemas.microsoft.com/office/drawing/2014/main" id="{900874C7-4FFC-A7DC-10E9-8BFFFE1C3170}"/>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a:extLst>
              <a:ext uri="{FF2B5EF4-FFF2-40B4-BE49-F238E27FC236}">
                <a16:creationId xmlns:a16="http://schemas.microsoft.com/office/drawing/2014/main" id="{821C738C-C1B4-7E96-5E7F-CF3EBFD86E76}"/>
              </a:ext>
            </a:extLst>
          </p:cNvPr>
          <p:cNvSpPr/>
          <p:nvPr/>
        </p:nvSpPr>
        <p:spPr>
          <a:xfrm>
            <a:off x="190625" y="280232"/>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l"/>
            <a:r>
              <a:rPr lang="en-US" dirty="0"/>
              <a:t>Benefits of the RFM Model for Year-End Sales Growth Goals</a:t>
            </a:r>
            <a:endParaRPr lang="en-US" b="0" i="0" dirty="0">
              <a:solidFill>
                <a:schemeClr val="bg1"/>
              </a:solidFill>
              <a:effectLst/>
              <a:latin typeface="Calibri body"/>
            </a:endParaRPr>
          </a:p>
        </p:txBody>
      </p:sp>
      <p:sp>
        <p:nvSpPr>
          <p:cNvPr id="128"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08225275-2835-5137-3DC8-31FC5F705214}"/>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feld 2">
            <a:extLst>
              <a:ext uri="{FF2B5EF4-FFF2-40B4-BE49-F238E27FC236}">
                <a16:creationId xmlns:a16="http://schemas.microsoft.com/office/drawing/2014/main" id="{30FC069C-1053-5578-2EDA-175FCFC7FC42}"/>
              </a:ext>
            </a:extLst>
          </p:cNvPr>
          <p:cNvSpPr txBox="1"/>
          <p:nvPr/>
        </p:nvSpPr>
        <p:spPr>
          <a:xfrm>
            <a:off x="992575" y="921432"/>
            <a:ext cx="6502625" cy="44012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Font typeface="Arial" panose="020B0604020202020204" pitchFamily="34" charset="0"/>
              <a:buChar char="•"/>
            </a:pPr>
            <a:r>
              <a:rPr lang="en-US" b="1" dirty="0"/>
              <a:t>Gain deeper customer insights:</a:t>
            </a:r>
            <a:r>
              <a:rPr lang="en-US" dirty="0"/>
              <a:t> The RFM model allows you to categorize customers into groups based on their behavior. This helps you better understand the needs, preferences, and purchasing habits of each customer segment.</a:t>
            </a:r>
          </a:p>
          <a:p>
            <a:pPr>
              <a:buFont typeface="Arial" panose="020B0604020202020204" pitchFamily="34" charset="0"/>
              <a:buChar char="•"/>
            </a:pPr>
            <a:r>
              <a:rPr lang="en-US" b="1" dirty="0"/>
              <a:t>Enable personalized customer care:</a:t>
            </a:r>
            <a:r>
              <a:rPr lang="en-US" dirty="0"/>
              <a:t> By analyzing RFM data, you can create personalized care plans for each customer group, offering content, promotions, and interactions that align with their current relationship with your brand.</a:t>
            </a:r>
          </a:p>
          <a:p>
            <a:pPr>
              <a:buFont typeface="Arial" panose="020B0604020202020204" pitchFamily="34" charset="0"/>
              <a:buChar char="•"/>
            </a:pPr>
            <a:r>
              <a:rPr lang="en-US" b="1" dirty="0"/>
              <a:t>Optimize marketing campaigns:</a:t>
            </a:r>
            <a:r>
              <a:rPr lang="en-US" dirty="0"/>
              <a:t> The RFM model helps you design highly targeted marketing campaigns while optimizing resources based on the priority and value of each customer group.</a:t>
            </a:r>
          </a:p>
          <a:p>
            <a:pPr>
              <a:buFont typeface="Arial" panose="020B0604020202020204" pitchFamily="34" charset="0"/>
              <a:buChar char="•"/>
            </a:pPr>
            <a:r>
              <a:rPr lang="en-US" b="1" dirty="0"/>
              <a:t>Increase conversion rates:</a:t>
            </a:r>
            <a:r>
              <a:rPr lang="en-US" dirty="0"/>
              <a:t> Personalized care and engagement driven by the RFM model can significantly increase customer conversion rates, leading to higher sales and profits.</a:t>
            </a:r>
          </a:p>
          <a:p>
            <a:pPr>
              <a:buFont typeface="Arial" panose="020B0604020202020204" pitchFamily="34" charset="0"/>
              <a:buChar char="•"/>
            </a:pPr>
            <a:r>
              <a:rPr lang="en-US" b="1" dirty="0"/>
              <a:t>Reduce churn rates:</a:t>
            </a:r>
            <a:r>
              <a:rPr lang="en-US" dirty="0"/>
              <a:t> By engaging and delivering value based on customer needs, the RFM model helps reduce customer attrition and fosters long-term loyalty.</a:t>
            </a:r>
          </a:p>
          <a:p>
            <a:pPr>
              <a:buFont typeface="Arial" panose="020B0604020202020204" pitchFamily="34" charset="0"/>
              <a:buChar char="•"/>
            </a:pPr>
            <a:r>
              <a:rPr lang="en-US" b="1" dirty="0"/>
              <a:t>Optimize resource allocation:</a:t>
            </a:r>
            <a:r>
              <a:rPr lang="en-US" dirty="0"/>
              <a:t> RFM analysis allows you to focus resources on high-potential customer segments, thereby optimizing spending and reducing unnecessary costs.</a:t>
            </a:r>
          </a:p>
          <a:p>
            <a:pPr>
              <a:buNone/>
            </a:pPr>
            <a:endParaRPr lang="en-US" dirty="0"/>
          </a:p>
        </p:txBody>
      </p:sp>
    </p:spTree>
    <p:extLst>
      <p:ext uri="{BB962C8B-B14F-4D97-AF65-F5344CB8AC3E}">
        <p14:creationId xmlns:p14="http://schemas.microsoft.com/office/powerpoint/2010/main" val="17633358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9856B-37A4-360C-A26C-CBE0F1BEEA0F}"/>
            </a:ext>
          </a:extLst>
        </p:cNvPr>
        <p:cNvGrpSpPr/>
        <p:nvPr/>
      </p:nvGrpSpPr>
      <p:grpSpPr>
        <a:xfrm>
          <a:off x="0" y="0"/>
          <a:ext cx="0" cy="0"/>
          <a:chOff x="0" y="0"/>
          <a:chExt cx="0" cy="0"/>
        </a:xfrm>
      </p:grpSpPr>
      <p:sp>
        <p:nvSpPr>
          <p:cNvPr id="121" name="Shape 70">
            <a:extLst>
              <a:ext uri="{FF2B5EF4-FFF2-40B4-BE49-F238E27FC236}">
                <a16:creationId xmlns:a16="http://schemas.microsoft.com/office/drawing/2014/main" id="{F49AD9F8-7947-C3BD-693A-5A6D8CAD3C5C}"/>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a:extLst>
              <a:ext uri="{FF2B5EF4-FFF2-40B4-BE49-F238E27FC236}">
                <a16:creationId xmlns:a16="http://schemas.microsoft.com/office/drawing/2014/main" id="{0C687C13-5FFD-445C-80E1-0BB603A4CB33}"/>
              </a:ext>
            </a:extLst>
          </p:cNvPr>
          <p:cNvSpPr/>
          <p:nvPr/>
        </p:nvSpPr>
        <p:spPr>
          <a:xfrm>
            <a:off x="190625" y="280232"/>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pPr algn="l"/>
            <a:r>
              <a:rPr lang="en-US" dirty="0"/>
              <a:t>Explanation of the R, F, M Score Scale</a:t>
            </a:r>
            <a:endParaRPr lang="en-US" b="0" i="0" dirty="0">
              <a:solidFill>
                <a:schemeClr val="bg1"/>
              </a:solidFill>
              <a:effectLst/>
              <a:latin typeface="Calibri body"/>
            </a:endParaRPr>
          </a:p>
        </p:txBody>
      </p:sp>
      <p:sp>
        <p:nvSpPr>
          <p:cNvPr id="128"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1BEEAC53-202B-487D-805D-393047602733}"/>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Textfeld 12">
            <a:extLst>
              <a:ext uri="{FF2B5EF4-FFF2-40B4-BE49-F238E27FC236}">
                <a16:creationId xmlns:a16="http://schemas.microsoft.com/office/drawing/2014/main" id="{046C7756-A009-4352-3D50-2E1CD78F6016}"/>
              </a:ext>
            </a:extLst>
          </p:cNvPr>
          <p:cNvSpPr txBox="1"/>
          <p:nvPr/>
        </p:nvSpPr>
        <p:spPr>
          <a:xfrm>
            <a:off x="190624" y="868407"/>
            <a:ext cx="8888575" cy="230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900" dirty="0"/>
              <a:t>In this analysis, each of the R, F, and M indicators is divided into </a:t>
            </a:r>
            <a:r>
              <a:rPr lang="en-US" sz="900" b="1" dirty="0"/>
              <a:t>4 levels (1–2–3–4)</a:t>
            </a:r>
            <a:r>
              <a:rPr lang="en-US" sz="900" dirty="0"/>
              <a:t>, corresponding to increasing or decreasing levels of positive customer behavior.</a:t>
            </a:r>
          </a:p>
        </p:txBody>
      </p:sp>
      <p:sp>
        <p:nvSpPr>
          <p:cNvPr id="15" name="Textfeld 14">
            <a:extLst>
              <a:ext uri="{FF2B5EF4-FFF2-40B4-BE49-F238E27FC236}">
                <a16:creationId xmlns:a16="http://schemas.microsoft.com/office/drawing/2014/main" id="{B4D209D7-BEAD-255F-164A-23699EEF588F}"/>
              </a:ext>
            </a:extLst>
          </p:cNvPr>
          <p:cNvSpPr txBox="1"/>
          <p:nvPr/>
        </p:nvSpPr>
        <p:spPr>
          <a:xfrm>
            <a:off x="388800" y="1258094"/>
            <a:ext cx="6602400" cy="784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R – Recency (Time since last purchase):</a:t>
            </a:r>
          </a:p>
          <a:p>
            <a:pPr>
              <a:buFont typeface="Arial" panose="020B0604020202020204" pitchFamily="34" charset="0"/>
              <a:buChar char="•"/>
            </a:pPr>
            <a:r>
              <a:rPr lang="en-US" sz="900" dirty="0"/>
              <a:t>Measured by the number of days between the customer’s last purchase and </a:t>
            </a:r>
            <a:r>
              <a:rPr lang="en-US" sz="900" b="1" dirty="0"/>
              <a:t>December 31, 2017</a:t>
            </a:r>
            <a:r>
              <a:rPr lang="en-US" sz="900" dirty="0"/>
              <a:t>.</a:t>
            </a:r>
          </a:p>
          <a:p>
            <a:pPr>
              <a:buFont typeface="Arial" panose="020B0604020202020204" pitchFamily="34" charset="0"/>
              <a:buChar char="•"/>
            </a:pPr>
            <a:r>
              <a:rPr lang="en-US" sz="900" dirty="0"/>
              <a:t>A customer with </a:t>
            </a:r>
            <a:r>
              <a:rPr lang="en-US" sz="900" b="1" dirty="0"/>
              <a:t>R = 1</a:t>
            </a:r>
            <a:r>
              <a:rPr lang="en-US" sz="900" dirty="0"/>
              <a:t> made a recent purchase (fewer days since last purchase), which is </a:t>
            </a:r>
            <a:r>
              <a:rPr lang="en-US" sz="900" b="1" dirty="0"/>
              <a:t>more positive</a:t>
            </a:r>
            <a:r>
              <a:rPr lang="en-US" sz="900" dirty="0"/>
              <a:t>.</a:t>
            </a:r>
          </a:p>
          <a:p>
            <a:pPr>
              <a:buFont typeface="Arial" panose="020B0604020202020204" pitchFamily="34" charset="0"/>
              <a:buChar char="•"/>
            </a:pPr>
            <a:r>
              <a:rPr lang="en-US" sz="900" dirty="0"/>
              <a:t>A customer with </a:t>
            </a:r>
            <a:r>
              <a:rPr lang="en-US" sz="900" b="1" dirty="0"/>
              <a:t>R = 4</a:t>
            </a:r>
            <a:r>
              <a:rPr lang="en-US" sz="900" dirty="0"/>
              <a:t> has not made a purchase in a long time (many days have passed).</a:t>
            </a:r>
          </a:p>
          <a:p>
            <a:pPr>
              <a:buFont typeface="Arial" panose="020B0604020202020204" pitchFamily="34" charset="0"/>
              <a:buChar char="•"/>
            </a:pPr>
            <a:r>
              <a:rPr lang="en-US" sz="900" b="1" dirty="0"/>
              <a:t>The lower the R score, the more recent the purchase and the stronger the customer engagement.</a:t>
            </a:r>
            <a:endParaRPr lang="en-US" sz="900" dirty="0"/>
          </a:p>
        </p:txBody>
      </p:sp>
      <p:sp>
        <p:nvSpPr>
          <p:cNvPr id="17" name="Textfeld 16">
            <a:extLst>
              <a:ext uri="{FF2B5EF4-FFF2-40B4-BE49-F238E27FC236}">
                <a16:creationId xmlns:a16="http://schemas.microsoft.com/office/drawing/2014/main" id="{485448F5-89CF-2351-3037-F089FA23109E}"/>
              </a:ext>
            </a:extLst>
          </p:cNvPr>
          <p:cNvSpPr txBox="1"/>
          <p:nvPr/>
        </p:nvSpPr>
        <p:spPr>
          <a:xfrm>
            <a:off x="388800" y="2384643"/>
            <a:ext cx="55152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F – Frequency (Purchase frequency):</a:t>
            </a:r>
          </a:p>
          <a:p>
            <a:pPr>
              <a:buFont typeface="Arial" panose="020B0604020202020204" pitchFamily="34" charset="0"/>
              <a:buChar char="•"/>
            </a:pPr>
            <a:r>
              <a:rPr lang="en-US" sz="900" dirty="0"/>
              <a:t>Calculated as the </a:t>
            </a:r>
            <a:r>
              <a:rPr lang="en-US" sz="900" b="1" dirty="0"/>
              <a:t>average number of purchases per year</a:t>
            </a:r>
            <a:r>
              <a:rPr lang="en-US" sz="900" dirty="0"/>
              <a:t> (total number of purchases ÷ customer lifetime in years).</a:t>
            </a:r>
          </a:p>
          <a:p>
            <a:pPr>
              <a:buFont typeface="Arial" panose="020B0604020202020204" pitchFamily="34" charset="0"/>
              <a:buChar char="•"/>
            </a:pPr>
            <a:r>
              <a:rPr lang="en-US" sz="900" dirty="0"/>
              <a:t>A customer with </a:t>
            </a:r>
            <a:r>
              <a:rPr lang="en-US" sz="900" b="1" dirty="0"/>
              <a:t>F = 1</a:t>
            </a:r>
            <a:r>
              <a:rPr lang="en-US" sz="900" dirty="0"/>
              <a:t> belongs to the group with the </a:t>
            </a:r>
            <a:r>
              <a:rPr lang="en-US" sz="900" b="1" dirty="0"/>
              <a:t>fewest purchases</a:t>
            </a:r>
            <a:r>
              <a:rPr lang="en-US" sz="900" dirty="0"/>
              <a:t>.</a:t>
            </a:r>
          </a:p>
          <a:p>
            <a:pPr>
              <a:buFont typeface="Arial" panose="020B0604020202020204" pitchFamily="34" charset="0"/>
              <a:buChar char="•"/>
            </a:pPr>
            <a:r>
              <a:rPr lang="en-US" sz="900" dirty="0"/>
              <a:t>A customer with </a:t>
            </a:r>
            <a:r>
              <a:rPr lang="en-US" sz="900" b="1" dirty="0"/>
              <a:t>F = 4</a:t>
            </a:r>
            <a:r>
              <a:rPr lang="en-US" sz="900" dirty="0"/>
              <a:t> is in the group with the </a:t>
            </a:r>
            <a:r>
              <a:rPr lang="en-US" sz="900" b="1" dirty="0"/>
              <a:t>most frequent purchases</a:t>
            </a:r>
            <a:r>
              <a:rPr lang="en-US" sz="900" dirty="0"/>
              <a:t>.</a:t>
            </a:r>
          </a:p>
          <a:p>
            <a:pPr>
              <a:buFont typeface="Arial" panose="020B0604020202020204" pitchFamily="34" charset="0"/>
              <a:buChar char="•"/>
            </a:pPr>
            <a:r>
              <a:rPr lang="en-US" sz="900" b="1" dirty="0"/>
              <a:t>The higher the F score, the more frequently the customer buys.</a:t>
            </a:r>
            <a:endParaRPr lang="en-US" sz="900" dirty="0"/>
          </a:p>
        </p:txBody>
      </p:sp>
      <p:sp>
        <p:nvSpPr>
          <p:cNvPr id="19" name="Textfeld 18">
            <a:extLst>
              <a:ext uri="{FF2B5EF4-FFF2-40B4-BE49-F238E27FC236}">
                <a16:creationId xmlns:a16="http://schemas.microsoft.com/office/drawing/2014/main" id="{0F7698CB-29C4-A772-5FEE-8E8CA8A4D3D2}"/>
              </a:ext>
            </a:extLst>
          </p:cNvPr>
          <p:cNvSpPr txBox="1"/>
          <p:nvPr/>
        </p:nvSpPr>
        <p:spPr>
          <a:xfrm>
            <a:off x="418932" y="3631894"/>
            <a:ext cx="5515200" cy="7848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M – Monetary (Amount spent):</a:t>
            </a:r>
          </a:p>
          <a:p>
            <a:pPr>
              <a:buFont typeface="Arial" panose="020B0604020202020204" pitchFamily="34" charset="0"/>
              <a:buChar char="•"/>
            </a:pPr>
            <a:r>
              <a:rPr lang="en-US" sz="900" dirty="0"/>
              <a:t>Measured as the </a:t>
            </a:r>
            <a:r>
              <a:rPr lang="en-US" sz="900" b="1" dirty="0"/>
              <a:t>average amount spent per year</a:t>
            </a:r>
            <a:r>
              <a:rPr lang="en-US" sz="900" dirty="0"/>
              <a:t> (total spending ÷ customer lifetime in years).</a:t>
            </a:r>
          </a:p>
          <a:p>
            <a:pPr>
              <a:buFont typeface="Arial" panose="020B0604020202020204" pitchFamily="34" charset="0"/>
              <a:buChar char="•"/>
            </a:pPr>
            <a:r>
              <a:rPr lang="en-US" sz="900" dirty="0"/>
              <a:t>A customer with </a:t>
            </a:r>
            <a:r>
              <a:rPr lang="en-US" sz="900" b="1" dirty="0"/>
              <a:t>M = 1</a:t>
            </a:r>
            <a:r>
              <a:rPr lang="en-US" sz="900" dirty="0"/>
              <a:t> belongs to the </a:t>
            </a:r>
            <a:r>
              <a:rPr lang="en-US" sz="900" b="1" dirty="0"/>
              <a:t>lowest spending group</a:t>
            </a:r>
            <a:r>
              <a:rPr lang="en-US" sz="900" dirty="0"/>
              <a:t>.</a:t>
            </a:r>
          </a:p>
          <a:p>
            <a:pPr>
              <a:buFont typeface="Arial" panose="020B0604020202020204" pitchFamily="34" charset="0"/>
              <a:buChar char="•"/>
            </a:pPr>
            <a:r>
              <a:rPr lang="en-US" sz="900" dirty="0"/>
              <a:t>A customer with </a:t>
            </a:r>
            <a:r>
              <a:rPr lang="en-US" sz="900" b="1" dirty="0"/>
              <a:t>M = 4</a:t>
            </a:r>
            <a:r>
              <a:rPr lang="en-US" sz="900" dirty="0"/>
              <a:t> belongs to the </a:t>
            </a:r>
            <a:r>
              <a:rPr lang="en-US" sz="900" b="1" dirty="0"/>
              <a:t>highest spending group</a:t>
            </a:r>
            <a:r>
              <a:rPr lang="en-US" sz="900" dirty="0"/>
              <a:t>.</a:t>
            </a:r>
          </a:p>
          <a:p>
            <a:pPr>
              <a:buFont typeface="Arial" panose="020B0604020202020204" pitchFamily="34" charset="0"/>
              <a:buChar char="•"/>
            </a:pPr>
            <a:r>
              <a:rPr lang="en-US" sz="900" b="1" dirty="0"/>
              <a:t>The higher the M score, the more valuable the customer is in terms of spending.</a:t>
            </a:r>
            <a:endParaRPr lang="en-US" sz="900" dirty="0"/>
          </a:p>
        </p:txBody>
      </p:sp>
      <p:pic>
        <p:nvPicPr>
          <p:cNvPr id="20" name="Grafik 19" descr="Ein Bild, das Text, Schrift, Screenshot enthält.&#10;&#10;KI-generierte Inhalte können fehlerhaft sein.">
            <a:extLst>
              <a:ext uri="{FF2B5EF4-FFF2-40B4-BE49-F238E27FC236}">
                <a16:creationId xmlns:a16="http://schemas.microsoft.com/office/drawing/2014/main" id="{2FFDFD14-6A04-F5D0-D6FE-1CBEB0468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1600" y="1368298"/>
            <a:ext cx="2174400" cy="733556"/>
          </a:xfrm>
          <a:prstGeom prst="rect">
            <a:avLst/>
          </a:prstGeom>
        </p:spPr>
      </p:pic>
      <p:pic>
        <p:nvPicPr>
          <p:cNvPr id="21" name="Grafik 20" descr="Ein Bild, das Text, Schrift, Screenshot, Dokument enthält.&#10;&#10;KI-generierte Inhalte können fehlerhaft sein.">
            <a:extLst>
              <a:ext uri="{FF2B5EF4-FFF2-40B4-BE49-F238E27FC236}">
                <a16:creationId xmlns:a16="http://schemas.microsoft.com/office/drawing/2014/main" id="{D0BB3707-429B-9608-7199-E9880FB5C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000" y="2370914"/>
            <a:ext cx="2944799" cy="956130"/>
          </a:xfrm>
          <a:prstGeom prst="rect">
            <a:avLst/>
          </a:prstGeom>
        </p:spPr>
      </p:pic>
      <p:pic>
        <p:nvPicPr>
          <p:cNvPr id="22" name="Grafik 21" descr="Ein Bild, das Text, Schrift, Screenshot, Algebra enthält.&#10;&#10;KI-generierte Inhalte können fehlerhaft sein.">
            <a:extLst>
              <a:ext uri="{FF2B5EF4-FFF2-40B4-BE49-F238E27FC236}">
                <a16:creationId xmlns:a16="http://schemas.microsoft.com/office/drawing/2014/main" id="{51E0D9E4-2E75-DFE2-5F8C-FC0A89272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4000" y="3635401"/>
            <a:ext cx="2821068" cy="857674"/>
          </a:xfrm>
          <a:prstGeom prst="rect">
            <a:avLst/>
          </a:prstGeom>
        </p:spPr>
      </p:pic>
    </p:spTree>
    <p:extLst>
      <p:ext uri="{BB962C8B-B14F-4D97-AF65-F5344CB8AC3E}">
        <p14:creationId xmlns:p14="http://schemas.microsoft.com/office/powerpoint/2010/main" val="7522869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Customer Segmentation</a:t>
            </a:r>
          </a:p>
        </p:txBody>
      </p:sp>
      <p:sp>
        <p:nvSpPr>
          <p:cNvPr id="132" name="Shape 81"/>
          <p:cNvSpPr/>
          <p:nvPr/>
        </p:nvSpPr>
        <p:spPr>
          <a:xfrm>
            <a:off x="179358" y="843465"/>
            <a:ext cx="8565600" cy="41681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elle 1">
            <a:extLst>
              <a:ext uri="{FF2B5EF4-FFF2-40B4-BE49-F238E27FC236}">
                <a16:creationId xmlns:a16="http://schemas.microsoft.com/office/drawing/2014/main" id="{EF71EBE7-C213-420B-6BE6-7BB69B6B5BBD}"/>
              </a:ext>
            </a:extLst>
          </p:cNvPr>
          <p:cNvGraphicFramePr>
            <a:graphicFrameLocks noGrp="1"/>
          </p:cNvGraphicFramePr>
          <p:nvPr>
            <p:extLst>
              <p:ext uri="{D42A27DB-BD31-4B8C-83A1-F6EECF244321}">
                <p14:modId xmlns:p14="http://schemas.microsoft.com/office/powerpoint/2010/main" val="3384343893"/>
              </p:ext>
            </p:extLst>
          </p:nvPr>
        </p:nvGraphicFramePr>
        <p:xfrm>
          <a:off x="0" y="820525"/>
          <a:ext cx="9143999" cy="4358375"/>
        </p:xfrm>
        <a:graphic>
          <a:graphicData uri="http://schemas.openxmlformats.org/drawingml/2006/table">
            <a:tbl>
              <a:tblPr firstRow="1" bandRow="1">
                <a:tableStyleId>{5940675A-B579-460E-94D1-54222C63F5DA}</a:tableStyleId>
              </a:tblPr>
              <a:tblGrid>
                <a:gridCol w="1467978">
                  <a:extLst>
                    <a:ext uri="{9D8B030D-6E8A-4147-A177-3AD203B41FA5}">
                      <a16:colId xmlns:a16="http://schemas.microsoft.com/office/drawing/2014/main" val="3221625699"/>
                    </a:ext>
                  </a:extLst>
                </a:gridCol>
                <a:gridCol w="2203299">
                  <a:extLst>
                    <a:ext uri="{9D8B030D-6E8A-4147-A177-3AD203B41FA5}">
                      <a16:colId xmlns:a16="http://schemas.microsoft.com/office/drawing/2014/main" val="1750860502"/>
                    </a:ext>
                  </a:extLst>
                </a:gridCol>
                <a:gridCol w="5472722">
                  <a:extLst>
                    <a:ext uri="{9D8B030D-6E8A-4147-A177-3AD203B41FA5}">
                      <a16:colId xmlns:a16="http://schemas.microsoft.com/office/drawing/2014/main" val="2863541585"/>
                    </a:ext>
                  </a:extLst>
                </a:gridCol>
              </a:tblGrid>
              <a:tr h="214920">
                <a:tc>
                  <a:txBody>
                    <a:bodyPr/>
                    <a:lstStyle/>
                    <a:p>
                      <a:pPr algn="ctr"/>
                      <a:r>
                        <a:rPr lang="en-US" sz="800" b="1">
                          <a:latin typeface="+mn-lt"/>
                        </a:rPr>
                        <a:t>Segment</a:t>
                      </a:r>
                      <a:endParaRPr lang="en-US" sz="800" b="1" dirty="0">
                        <a:latin typeface="+mn-lt"/>
                      </a:endParaRPr>
                    </a:p>
                  </a:txBody>
                  <a:tcPr/>
                </a:tc>
                <a:tc>
                  <a:txBody>
                    <a:bodyPr/>
                    <a:lstStyle/>
                    <a:p>
                      <a:pPr algn="ctr"/>
                      <a:r>
                        <a:rPr lang="en-US" sz="800" b="1">
                          <a:latin typeface="+mn-lt"/>
                        </a:rPr>
                        <a:t>RFM code</a:t>
                      </a:r>
                      <a:endParaRPr lang="en-US" sz="800" b="1" dirty="0">
                        <a:latin typeface="+mn-lt"/>
                      </a:endParaRPr>
                    </a:p>
                  </a:txBody>
                  <a:tcPr/>
                </a:tc>
                <a:tc>
                  <a:txBody>
                    <a:bodyPr/>
                    <a:lstStyle/>
                    <a:p>
                      <a:pPr algn="ctr"/>
                      <a:r>
                        <a:rPr lang="en-US" sz="800" b="1">
                          <a:latin typeface="+mn-lt"/>
                        </a:rPr>
                        <a:t>Description</a:t>
                      </a:r>
                      <a:endParaRPr lang="en-US" sz="800" b="1" dirty="0">
                        <a:latin typeface="+mn-lt"/>
                      </a:endParaRPr>
                    </a:p>
                  </a:txBody>
                  <a:tcPr/>
                </a:tc>
                <a:extLst>
                  <a:ext uri="{0D108BD9-81ED-4DB2-BD59-A6C34878D82A}">
                    <a16:rowId xmlns:a16="http://schemas.microsoft.com/office/drawing/2014/main" val="2086899300"/>
                  </a:ext>
                </a:extLst>
              </a:tr>
              <a:tr h="382038">
                <a:tc>
                  <a:txBody>
                    <a:bodyPr/>
                    <a:lstStyle/>
                    <a:p>
                      <a:pPr algn="ctr"/>
                      <a:r>
                        <a:rPr lang="en-US" sz="800" dirty="0">
                          <a:latin typeface="+mn-lt"/>
                        </a:rPr>
                        <a:t>Champions</a:t>
                      </a:r>
                    </a:p>
                  </a:txBody>
                  <a:tcPr/>
                </a:tc>
                <a:tc>
                  <a:txBody>
                    <a:bodyPr/>
                    <a:lstStyle/>
                    <a:p>
                      <a:pPr algn="ctr"/>
                      <a:r>
                        <a:rPr lang="en-US" sz="800" dirty="0">
                          <a:latin typeface="+mn-lt"/>
                        </a:rPr>
                        <a:t>555, 554, 544, 545, 454, 455, 445</a:t>
                      </a:r>
                    </a:p>
                  </a:txBody>
                  <a:tcPr/>
                </a:tc>
                <a:tc>
                  <a:txBody>
                    <a:bodyPr/>
                    <a:lstStyle/>
                    <a:p>
                      <a:pPr algn="ctr"/>
                      <a:r>
                        <a:rPr lang="en-US" sz="800" dirty="0">
                          <a:latin typeface="+mn-lt"/>
                        </a:rPr>
                        <a:t>These are customers who make frequent and high-value purchases. They are very loyal, willing to spend, and likely to quickly complete another purchase.</a:t>
                      </a:r>
                    </a:p>
                  </a:txBody>
                  <a:tcPr/>
                </a:tc>
                <a:extLst>
                  <a:ext uri="{0D108BD9-81ED-4DB2-BD59-A6C34878D82A}">
                    <a16:rowId xmlns:a16="http://schemas.microsoft.com/office/drawing/2014/main" val="1007310432"/>
                  </a:ext>
                </a:extLst>
              </a:tr>
              <a:tr h="215935">
                <a:tc>
                  <a:txBody>
                    <a:bodyPr/>
                    <a:lstStyle/>
                    <a:p>
                      <a:pPr algn="ctr"/>
                      <a:r>
                        <a:rPr lang="en-US" sz="800" dirty="0">
                          <a:latin typeface="+mn-lt"/>
                        </a:rPr>
                        <a:t>Loyal Customers</a:t>
                      </a:r>
                    </a:p>
                  </a:txBody>
                  <a:tcPr/>
                </a:tc>
                <a:tc>
                  <a:txBody>
                    <a:bodyPr/>
                    <a:lstStyle/>
                    <a:p>
                      <a:pPr algn="ctr"/>
                      <a:r>
                        <a:rPr lang="en-US" sz="800" dirty="0">
                          <a:latin typeface="+mn-lt"/>
                        </a:rPr>
                        <a:t>543, 444, 435, 355, 354, 345, 344, 335</a:t>
                      </a:r>
                    </a:p>
                  </a:txBody>
                  <a:tcPr/>
                </a:tc>
                <a:tc>
                  <a:txBody>
                    <a:bodyPr/>
                    <a:lstStyle/>
                    <a:p>
                      <a:pPr algn="ctr"/>
                      <a:r>
                        <a:rPr lang="en-US" sz="800" dirty="0">
                          <a:latin typeface="+mn-lt"/>
                        </a:rPr>
                        <a:t>These customers have medium to high spending and shop frequently.</a:t>
                      </a:r>
                    </a:p>
                  </a:txBody>
                  <a:tcPr/>
                </a:tc>
                <a:extLst>
                  <a:ext uri="{0D108BD9-81ED-4DB2-BD59-A6C34878D82A}">
                    <a16:rowId xmlns:a16="http://schemas.microsoft.com/office/drawing/2014/main" val="61354478"/>
                  </a:ext>
                </a:extLst>
              </a:tr>
              <a:tr h="460542">
                <a:tc>
                  <a:txBody>
                    <a:bodyPr/>
                    <a:lstStyle/>
                    <a:p>
                      <a:pPr algn="ctr"/>
                      <a:r>
                        <a:rPr lang="en-US" sz="800" dirty="0">
                          <a:latin typeface="+mn-lt"/>
                        </a:rPr>
                        <a:t>Potential Loyalists</a:t>
                      </a:r>
                    </a:p>
                  </a:txBody>
                  <a:tcPr/>
                </a:tc>
                <a:tc>
                  <a:txBody>
                    <a:bodyPr/>
                    <a:lstStyle/>
                    <a:p>
                      <a:pPr algn="ctr"/>
                      <a:r>
                        <a:rPr lang="en-US" sz="800" dirty="0">
                          <a:latin typeface="+mn-lt"/>
                        </a:rPr>
                        <a:t>553, 551, 552, 541, 542, 533, 532, 531, 452, 451, 442, 441, 431, 453, 433, 432, 423, 353, 352, 351, 342, 341, 333, 323</a:t>
                      </a:r>
                    </a:p>
                  </a:txBody>
                  <a:tcPr/>
                </a:tc>
                <a:tc>
                  <a:txBody>
                    <a:bodyPr/>
                    <a:lstStyle/>
                    <a:p>
                      <a:pPr algn="ctr"/>
                      <a:r>
                        <a:rPr lang="en-US" sz="800" dirty="0">
                          <a:latin typeface="+mn-lt"/>
                        </a:rPr>
                        <a:t>Customers who have made recent purchases, spend moderately, and have bought several times.</a:t>
                      </a:r>
                    </a:p>
                  </a:txBody>
                  <a:tcPr/>
                </a:tc>
                <a:extLst>
                  <a:ext uri="{0D108BD9-81ED-4DB2-BD59-A6C34878D82A}">
                    <a16:rowId xmlns:a16="http://schemas.microsoft.com/office/drawing/2014/main" val="2658070873"/>
                  </a:ext>
                </a:extLst>
              </a:tr>
              <a:tr h="298987">
                <a:tc>
                  <a:txBody>
                    <a:bodyPr/>
                    <a:lstStyle/>
                    <a:p>
                      <a:pPr algn="ctr"/>
                      <a:r>
                        <a:rPr lang="en-US" sz="800" dirty="0">
                          <a:latin typeface="+mn-lt"/>
                        </a:rPr>
                        <a:t>Recent Customers</a:t>
                      </a:r>
                    </a:p>
                  </a:txBody>
                  <a:tcPr/>
                </a:tc>
                <a:tc>
                  <a:txBody>
                    <a:bodyPr/>
                    <a:lstStyle/>
                    <a:p>
                      <a:pPr algn="ctr"/>
                      <a:r>
                        <a:rPr lang="en-US" sz="800" dirty="0">
                          <a:latin typeface="+mn-lt"/>
                        </a:rPr>
                        <a:t>512, 511, 422, 421, 412, 411, 311</a:t>
                      </a:r>
                    </a:p>
                  </a:txBody>
                  <a:tcPr/>
                </a:tc>
                <a:tc>
                  <a:txBody>
                    <a:bodyPr/>
                    <a:lstStyle/>
                    <a:p>
                      <a:pPr algn="ctr"/>
                      <a:r>
                        <a:rPr lang="en-US" sz="800" dirty="0">
                          <a:latin typeface="+mn-lt"/>
                        </a:rPr>
                        <a:t>Customers who recently made their first purchase, have low purchase value, and do not shop regularly.</a:t>
                      </a:r>
                    </a:p>
                  </a:txBody>
                  <a:tcPr/>
                </a:tc>
                <a:extLst>
                  <a:ext uri="{0D108BD9-81ED-4DB2-BD59-A6C34878D82A}">
                    <a16:rowId xmlns:a16="http://schemas.microsoft.com/office/drawing/2014/main" val="3489666752"/>
                  </a:ext>
                </a:extLst>
              </a:tr>
              <a:tr h="337731">
                <a:tc>
                  <a:txBody>
                    <a:bodyPr/>
                    <a:lstStyle/>
                    <a:p>
                      <a:pPr algn="ctr"/>
                      <a:r>
                        <a:rPr lang="en-US" sz="800" dirty="0">
                          <a:latin typeface="+mn-lt"/>
                        </a:rPr>
                        <a:t>Promising</a:t>
                      </a:r>
                    </a:p>
                  </a:txBody>
                  <a:tcPr/>
                </a:tc>
                <a:tc>
                  <a:txBody>
                    <a:bodyPr/>
                    <a:lstStyle/>
                    <a:p>
                      <a:pPr algn="ctr"/>
                      <a:r>
                        <a:rPr lang="en-US" sz="800" dirty="0">
                          <a:latin typeface="+mn-lt"/>
                        </a:rPr>
                        <a:t>525, 524, 523, 522, 521, 515, 514, 513, 425, 424, 413, 414, 415, 315, 314, 313</a:t>
                      </a:r>
                    </a:p>
                  </a:txBody>
                  <a:tcPr/>
                </a:tc>
                <a:tc>
                  <a:txBody>
                    <a:bodyPr/>
                    <a:lstStyle/>
                    <a:p>
                      <a:pPr algn="ctr"/>
                      <a:r>
                        <a:rPr lang="en-US" sz="800" dirty="0">
                          <a:latin typeface="+mn-lt"/>
                        </a:rPr>
                        <a:t>Customers who have made recent purchases with significant potential but have not yet become frequent buyers.</a:t>
                      </a:r>
                    </a:p>
                  </a:txBody>
                  <a:tcPr/>
                </a:tc>
                <a:extLst>
                  <a:ext uri="{0D108BD9-81ED-4DB2-BD59-A6C34878D82A}">
                    <a16:rowId xmlns:a16="http://schemas.microsoft.com/office/drawing/2014/main" val="3385186864"/>
                  </a:ext>
                </a:extLst>
              </a:tr>
              <a:tr h="337731">
                <a:tc>
                  <a:txBody>
                    <a:bodyPr/>
                    <a:lstStyle/>
                    <a:p>
                      <a:pPr algn="ctr"/>
                      <a:r>
                        <a:rPr lang="en-US" sz="800" dirty="0">
                          <a:latin typeface="+mn-lt"/>
                        </a:rPr>
                        <a:t>Customers Needing Attention</a:t>
                      </a:r>
                    </a:p>
                  </a:txBody>
                  <a:tcPr/>
                </a:tc>
                <a:tc>
                  <a:txBody>
                    <a:bodyPr/>
                    <a:lstStyle/>
                    <a:p>
                      <a:pPr algn="ctr"/>
                      <a:r>
                        <a:rPr lang="en-US" sz="800" dirty="0">
                          <a:latin typeface="+mn-lt"/>
                        </a:rPr>
                        <a:t>535, 534, 443, 434, 343, 334, 325, 324</a:t>
                      </a:r>
                    </a:p>
                  </a:txBody>
                  <a:tcPr/>
                </a:tc>
                <a:tc>
                  <a:txBody>
                    <a:bodyPr/>
                    <a:lstStyle/>
                    <a:p>
                      <a:pPr algn="ctr"/>
                      <a:r>
                        <a:rPr lang="en-US" sz="800" dirty="0">
                          <a:latin typeface="+mn-lt"/>
                        </a:rPr>
                        <a:t>Customers with average purchase frequency and value who have not bought recently.</a:t>
                      </a:r>
                    </a:p>
                  </a:txBody>
                  <a:tcPr/>
                </a:tc>
                <a:extLst>
                  <a:ext uri="{0D108BD9-81ED-4DB2-BD59-A6C34878D82A}">
                    <a16:rowId xmlns:a16="http://schemas.microsoft.com/office/drawing/2014/main" val="22342426"/>
                  </a:ext>
                </a:extLst>
              </a:tr>
              <a:tr h="382038">
                <a:tc>
                  <a:txBody>
                    <a:bodyPr/>
                    <a:lstStyle/>
                    <a:p>
                      <a:pPr algn="ctr"/>
                      <a:r>
                        <a:rPr lang="en-US" sz="800" dirty="0">
                          <a:latin typeface="+mn-lt"/>
                        </a:rPr>
                        <a:t>About to Sleep</a:t>
                      </a:r>
                    </a:p>
                  </a:txBody>
                  <a:tcPr/>
                </a:tc>
                <a:tc>
                  <a:txBody>
                    <a:bodyPr/>
                    <a:lstStyle/>
                    <a:p>
                      <a:pPr algn="ctr"/>
                      <a:r>
                        <a:rPr lang="en-US" sz="800" dirty="0">
                          <a:latin typeface="+mn-lt"/>
                        </a:rPr>
                        <a:t>331, 321, 312, 221, 213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latin typeface="+mn-lt"/>
                        </a:rPr>
                        <a:t>Customers who haven’t bought in a while, and when they did, they purchased infrequently and spent little.</a:t>
                      </a:r>
                    </a:p>
                    <a:p>
                      <a:pPr algn="ctr"/>
                      <a:endParaRPr lang="en-US" sz="800" dirty="0">
                        <a:latin typeface="+mn-lt"/>
                      </a:endParaRPr>
                    </a:p>
                  </a:txBody>
                  <a:tcPr/>
                </a:tc>
                <a:extLst>
                  <a:ext uri="{0D108BD9-81ED-4DB2-BD59-A6C34878D82A}">
                    <a16:rowId xmlns:a16="http://schemas.microsoft.com/office/drawing/2014/main" val="841143977"/>
                  </a:ext>
                </a:extLst>
              </a:tr>
              <a:tr h="460542">
                <a:tc>
                  <a:txBody>
                    <a:bodyPr/>
                    <a:lstStyle/>
                    <a:p>
                      <a:pPr algn="ctr"/>
                      <a:r>
                        <a:rPr lang="en-US" sz="800" dirty="0">
                          <a:latin typeface="+mn-lt"/>
                        </a:rPr>
                        <a:t>At Risk</a:t>
                      </a:r>
                    </a:p>
                  </a:txBody>
                  <a:tcPr/>
                </a:tc>
                <a:tc>
                  <a:txBody>
                    <a:bodyPr/>
                    <a:lstStyle/>
                    <a:p>
                      <a:pPr algn="ctr"/>
                      <a:r>
                        <a:rPr lang="en-US" sz="800" dirty="0">
                          <a:latin typeface="+mn-lt"/>
                        </a:rPr>
                        <a:t>55, 254, 245, 244, 253, 252, 243, 242, 235, 234, 225, 224, 153, 152, 145, 143, 142, 135, 134, 133, 125, 124</a:t>
                      </a:r>
                    </a:p>
                  </a:txBody>
                  <a:tcPr/>
                </a:tc>
                <a:tc>
                  <a:txBody>
                    <a:bodyPr/>
                    <a:lstStyle/>
                    <a:p>
                      <a:pPr algn="ctr"/>
                      <a:r>
                        <a:rPr lang="en-US" sz="800" dirty="0">
                          <a:latin typeface="+mn-lt"/>
                        </a:rPr>
                        <a:t>Customers who haven’t returned for a long time but used to shop fairly often and spend a moderate amount.</a:t>
                      </a:r>
                    </a:p>
                  </a:txBody>
                  <a:tcPr/>
                </a:tc>
                <a:extLst>
                  <a:ext uri="{0D108BD9-81ED-4DB2-BD59-A6C34878D82A}">
                    <a16:rowId xmlns:a16="http://schemas.microsoft.com/office/drawing/2014/main" val="3048854747"/>
                  </a:ext>
                </a:extLst>
              </a:tr>
              <a:tr h="465090">
                <a:tc>
                  <a:txBody>
                    <a:bodyPr/>
                    <a:lstStyle/>
                    <a:p>
                      <a:pPr algn="ctr"/>
                      <a:r>
                        <a:rPr lang="en-US" sz="800" dirty="0">
                          <a:latin typeface="+mn-lt"/>
                        </a:rPr>
                        <a:t>Can’t Lose Them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latin typeface="+mn-lt"/>
                        </a:rPr>
                        <a:t>155, 154, 144, 214, 215, 115, 114, 113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latin typeface="+mn-lt"/>
                        </a:rPr>
                        <a:t>Customers who haven’t returned for a long time but used to be frequent and high-value buyers. Businesses should take action to reactivate them.</a:t>
                      </a:r>
                    </a:p>
                    <a:p>
                      <a:pPr algn="ctr"/>
                      <a:endParaRPr lang="en-US" sz="800" dirty="0">
                        <a:latin typeface="+mn-lt"/>
                      </a:endParaRPr>
                    </a:p>
                  </a:txBody>
                  <a:tcPr/>
                </a:tc>
                <a:extLst>
                  <a:ext uri="{0D108BD9-81ED-4DB2-BD59-A6C34878D82A}">
                    <a16:rowId xmlns:a16="http://schemas.microsoft.com/office/drawing/2014/main" val="14308920"/>
                  </a:ext>
                </a:extLst>
              </a:tr>
              <a:tr h="337731">
                <a:tc>
                  <a:txBody>
                    <a:bodyPr/>
                    <a:lstStyle/>
                    <a:p>
                      <a:pPr algn="ctr"/>
                      <a:r>
                        <a:rPr lang="en-US" sz="800" dirty="0">
                          <a:latin typeface="+mn-lt"/>
                        </a:rPr>
                        <a:t>Hibernating</a:t>
                      </a:r>
                    </a:p>
                  </a:txBody>
                  <a:tcPr/>
                </a:tc>
                <a:tc>
                  <a:txBody>
                    <a:bodyPr/>
                    <a:lstStyle/>
                    <a:p>
                      <a:pPr algn="ctr"/>
                      <a:r>
                        <a:rPr lang="en-US" sz="800" dirty="0">
                          <a:latin typeface="+mn-lt"/>
                        </a:rPr>
                        <a:t>332, 322, 231, 241, 251, 231, 235, 222, 223, 222, 132, 123, 122, 212, 211</a:t>
                      </a:r>
                    </a:p>
                  </a:txBody>
                  <a:tcPr/>
                </a:tc>
                <a:tc>
                  <a:txBody>
                    <a:bodyPr/>
                    <a:lstStyle/>
                    <a:p>
                      <a:pPr algn="ctr"/>
                      <a:r>
                        <a:rPr lang="en-US" sz="800" dirty="0">
                          <a:latin typeface="+mn-lt"/>
                        </a:rPr>
                        <a:t>Customers who haven't returned for a long time, used to buy infrequently, and spent little.</a:t>
                      </a:r>
                    </a:p>
                  </a:txBody>
                  <a:tcPr/>
                </a:tc>
                <a:extLst>
                  <a:ext uri="{0D108BD9-81ED-4DB2-BD59-A6C34878D82A}">
                    <a16:rowId xmlns:a16="http://schemas.microsoft.com/office/drawing/2014/main" val="42362776"/>
                  </a:ext>
                </a:extLst>
              </a:tr>
              <a:tr h="465090">
                <a:tc>
                  <a:txBody>
                    <a:bodyPr/>
                    <a:lstStyle/>
                    <a:p>
                      <a:pPr algn="ctr"/>
                      <a:r>
                        <a:rPr lang="en-US" sz="800" dirty="0">
                          <a:latin typeface="+mn-lt"/>
                        </a:rPr>
                        <a:t>Lost</a:t>
                      </a:r>
                    </a:p>
                  </a:txBody>
                  <a:tcPr/>
                </a:tc>
                <a:tc>
                  <a:txBody>
                    <a:bodyPr/>
                    <a:lstStyle/>
                    <a:p>
                      <a:pPr algn="ctr"/>
                      <a:r>
                        <a:rPr lang="en-US" sz="800" dirty="0">
                          <a:latin typeface="+mn-lt"/>
                        </a:rPr>
                        <a:t>111, 112, 121, 131, 141, 151</a:t>
                      </a:r>
                    </a:p>
                  </a:txBody>
                  <a:tcPr/>
                </a:tc>
                <a:tc>
                  <a:txBody>
                    <a:bodyPr/>
                    <a:lstStyle/>
                    <a:p>
                      <a:pPr algn="ctr"/>
                      <a:r>
                        <a:rPr lang="en-US" sz="800" dirty="0">
                          <a:latin typeface="+mn-lt"/>
                        </a:rPr>
                        <a:t>Customers who haven’t returned for a very long time. Their buying frequency and value are very low. These are customers who are likely exploring or have moved on to other products/services.</a:t>
                      </a:r>
                    </a:p>
                  </a:txBody>
                  <a:tcPr/>
                </a:tc>
                <a:extLst>
                  <a:ext uri="{0D108BD9-81ED-4DB2-BD59-A6C34878D82A}">
                    <a16:rowId xmlns:a16="http://schemas.microsoft.com/office/drawing/2014/main" val="12826953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2000" b="0" i="0" dirty="0">
                <a:solidFill>
                  <a:schemeClr val="bg1"/>
                </a:solidFill>
                <a:effectLst/>
                <a:latin typeface="Open Sans" panose="020B0606030504020204" pitchFamily="34" charset="0"/>
              </a:rPr>
              <a:t>Which customer segment has the highest customer value?</a:t>
            </a:r>
          </a:p>
        </p:txBody>
      </p:sp>
      <p:sp>
        <p:nvSpPr>
          <p:cNvPr id="131" name="Shape 80"/>
          <p:cNvSpPr/>
          <p:nvPr/>
        </p:nvSpPr>
        <p:spPr>
          <a:xfrm>
            <a:off x="205025" y="263974"/>
            <a:ext cx="8565600" cy="4154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lang="en-US" sz="1500" b="0" i="0" dirty="0">
              <a:solidFill>
                <a:schemeClr val="bg1"/>
              </a:solidFill>
              <a:effectLst/>
              <a:latin typeface="Open Sans" panose="020B0606030504020204" pitchFamily="34" charset="0"/>
            </a:endParaRPr>
          </a:p>
        </p:txBody>
      </p:sp>
      <p:sp>
        <p:nvSpPr>
          <p:cNvPr id="132" name="Shape 81"/>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sz="1400" dirty="0"/>
          </a:p>
        </p:txBody>
      </p:sp>
      <p:sp>
        <p:nvSpPr>
          <p:cNvPr id="133" name="Shape 82"/>
          <p:cNvSpPr/>
          <p:nvPr/>
        </p:nvSpPr>
        <p:spPr>
          <a:xfrm>
            <a:off x="179358" y="1207542"/>
            <a:ext cx="3427441" cy="8403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endParaRPr lang="en-US" sz="1100" dirty="0">
              <a:latin typeface="+mn-lt"/>
            </a:endParaRPr>
          </a:p>
          <a:p>
            <a:r>
              <a:rPr lang="en-US" sz="1200" dirty="0">
                <a:latin typeface="+mn-lt"/>
              </a:rPr>
              <a:t> </a:t>
            </a:r>
          </a:p>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2" name="Picture 11">
            <a:extLst>
              <a:ext uri="{FF2B5EF4-FFF2-40B4-BE49-F238E27FC236}">
                <a16:creationId xmlns:a16="http://schemas.microsoft.com/office/drawing/2014/main" id="{6D023A92-B86A-420A-A53C-F524CAC6C2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63200" y="1404000"/>
            <a:ext cx="5501442" cy="3175200"/>
          </a:xfrm>
          <a:prstGeom prst="rect">
            <a:avLst/>
          </a:prstGeom>
        </p:spPr>
      </p:pic>
      <p:sp>
        <p:nvSpPr>
          <p:cNvPr id="5" name="Textfeld 4">
            <a:extLst>
              <a:ext uri="{FF2B5EF4-FFF2-40B4-BE49-F238E27FC236}">
                <a16:creationId xmlns:a16="http://schemas.microsoft.com/office/drawing/2014/main" id="{D335E91D-C201-D04F-242F-6C7DDA526C71}"/>
              </a:ext>
            </a:extLst>
          </p:cNvPr>
          <p:cNvSpPr txBox="1"/>
          <p:nvPr/>
        </p:nvSpPr>
        <p:spPr>
          <a:xfrm>
            <a:off x="179358" y="943107"/>
            <a:ext cx="3686400" cy="3831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1.Champions contribute the most to sales (29.97%)</a:t>
            </a:r>
          </a:p>
          <a:p>
            <a:pPr>
              <a:buFont typeface="Arial" panose="020B0604020202020204" pitchFamily="34" charset="0"/>
              <a:buChar char="•"/>
            </a:pPr>
            <a:r>
              <a:rPr lang="en-US" sz="900" b="1" dirty="0"/>
              <a:t>Interpretation</a:t>
            </a:r>
            <a:r>
              <a:rPr lang="en-US" sz="900" dirty="0"/>
              <a:t>: These are your </a:t>
            </a:r>
            <a:r>
              <a:rPr lang="en-US" sz="900" b="1" dirty="0"/>
              <a:t>best customers</a:t>
            </a:r>
            <a:r>
              <a:rPr lang="en-US" sz="900" dirty="0"/>
              <a:t> — recent, frequent buyers with high spend.</a:t>
            </a:r>
          </a:p>
          <a:p>
            <a:pPr>
              <a:buFont typeface="Arial" panose="020B0604020202020204" pitchFamily="34" charset="0"/>
              <a:buChar char="•"/>
            </a:pPr>
            <a:r>
              <a:rPr lang="en-US" sz="900" b="1" dirty="0"/>
              <a:t>Action</a:t>
            </a:r>
            <a:r>
              <a:rPr lang="en-US" sz="900" dirty="0"/>
              <a:t>: Keep them engaged through loyalty rewards, exclusive deals, or early access.</a:t>
            </a:r>
          </a:p>
          <a:p>
            <a:pPr>
              <a:buNone/>
            </a:pPr>
            <a:r>
              <a:rPr lang="en-US" sz="900" b="1" dirty="0"/>
              <a:t>2. At Risk segment also contributes significantly (24.98%)</a:t>
            </a:r>
          </a:p>
          <a:p>
            <a:pPr>
              <a:buFont typeface="Arial" panose="020B0604020202020204" pitchFamily="34" charset="0"/>
              <a:buChar char="•"/>
            </a:pPr>
            <a:r>
              <a:rPr lang="en-US" sz="900" b="1" dirty="0"/>
              <a:t>Interpretation</a:t>
            </a:r>
            <a:r>
              <a:rPr lang="en-US" sz="900" dirty="0"/>
              <a:t>: These customers used to be valuable but haven’t interacted in a while.</a:t>
            </a:r>
          </a:p>
          <a:p>
            <a:pPr>
              <a:buFont typeface="Arial" panose="020B0604020202020204" pitchFamily="34" charset="0"/>
              <a:buChar char="•"/>
            </a:pPr>
            <a:r>
              <a:rPr lang="en-US" sz="900" b="1" dirty="0"/>
              <a:t>Action</a:t>
            </a:r>
            <a:r>
              <a:rPr lang="en-US" sz="900" dirty="0"/>
              <a:t>: Urgently target them with re-engagement campaigns (e.g., limited-time offers or surveys).</a:t>
            </a:r>
          </a:p>
          <a:p>
            <a:pPr>
              <a:buNone/>
            </a:pPr>
            <a:r>
              <a:rPr lang="en-US" sz="900" b="1" dirty="0"/>
              <a:t>3. Loyal Customers (9%) and Potential Loyalists (8.86%) are strong performers</a:t>
            </a:r>
          </a:p>
          <a:p>
            <a:pPr>
              <a:buFont typeface="Arial" panose="020B0604020202020204" pitchFamily="34" charset="0"/>
              <a:buChar char="•"/>
            </a:pPr>
            <a:r>
              <a:rPr lang="en-US" sz="900" b="1" dirty="0"/>
              <a:t>Interpretation</a:t>
            </a:r>
            <a:r>
              <a:rPr lang="en-US" sz="900" dirty="0"/>
              <a:t>: They're regularly purchasing and could become champions.</a:t>
            </a:r>
          </a:p>
          <a:p>
            <a:pPr>
              <a:buFont typeface="Arial" panose="020B0604020202020204" pitchFamily="34" charset="0"/>
              <a:buChar char="•"/>
            </a:pPr>
            <a:r>
              <a:rPr lang="en-US" sz="900" b="1" dirty="0"/>
              <a:t>Action</a:t>
            </a:r>
            <a:r>
              <a:rPr lang="en-US" sz="900" dirty="0"/>
              <a:t>: Nurture them with personalized communications or loyalty programs to elevate them.</a:t>
            </a:r>
          </a:p>
          <a:p>
            <a:pPr>
              <a:buNone/>
            </a:pPr>
            <a:r>
              <a:rPr lang="en-US" sz="900" b="1" dirty="0"/>
              <a:t>4. Hibernating customers account for a large chunk (7M = 29.97%)</a:t>
            </a:r>
          </a:p>
          <a:p>
            <a:pPr>
              <a:buFont typeface="Arial" panose="020B0604020202020204" pitchFamily="34" charset="0"/>
              <a:buChar char="•"/>
            </a:pPr>
            <a:r>
              <a:rPr lang="en-US" sz="900" b="1" dirty="0"/>
              <a:t>Interpretation</a:t>
            </a:r>
            <a:r>
              <a:rPr lang="en-US" sz="900" dirty="0"/>
              <a:t>: These customers haven’t purchased in a long time and don’t spend much.</a:t>
            </a:r>
          </a:p>
          <a:p>
            <a:pPr>
              <a:buFont typeface="Arial" panose="020B0604020202020204" pitchFamily="34" charset="0"/>
              <a:buChar char="•"/>
            </a:pPr>
            <a:r>
              <a:rPr lang="en-US" sz="900" b="1" dirty="0"/>
              <a:t>Action</a:t>
            </a:r>
            <a:r>
              <a:rPr lang="en-US" sz="900" dirty="0"/>
              <a:t>: Consider win-back strategies or segment them out of high-cost marketing to save resources.</a:t>
            </a:r>
          </a:p>
          <a:p>
            <a:pPr>
              <a:buNone/>
            </a:pPr>
            <a:r>
              <a:rPr lang="en-US" sz="900" b="1" dirty="0"/>
              <a:t>5. Low engagement groups (e.g., Lost, Unclassified, Promising) are minimal contributors</a:t>
            </a:r>
          </a:p>
          <a:p>
            <a:pPr>
              <a:buFont typeface="Arial" panose="020B0604020202020204" pitchFamily="34" charset="0"/>
              <a:buChar char="•"/>
            </a:pPr>
            <a:r>
              <a:rPr lang="en-US" sz="900" b="1" dirty="0"/>
              <a:t>Interpretation</a:t>
            </a:r>
            <a:r>
              <a:rPr lang="en-US" sz="900" dirty="0"/>
              <a:t>: Small slices like “Lost” (0.17%) and “Unclassified” suggest limited immediate value.</a:t>
            </a:r>
          </a:p>
          <a:p>
            <a:pPr>
              <a:buFont typeface="Arial" panose="020B0604020202020204" pitchFamily="34" charset="0"/>
              <a:buChar char="•"/>
            </a:pPr>
            <a:r>
              <a:rPr lang="en-US" sz="900" b="1" dirty="0"/>
              <a:t>Action</a:t>
            </a:r>
            <a:r>
              <a:rPr lang="en-US" sz="900" dirty="0"/>
              <a:t>: Focus less on them unless they show signs of revival.</a:t>
            </a:r>
          </a:p>
        </p:txBody>
      </p:sp>
    </p:spTree>
    <p:extLst>
      <p:ext uri="{BB962C8B-B14F-4D97-AF65-F5344CB8AC3E}">
        <p14:creationId xmlns:p14="http://schemas.microsoft.com/office/powerpoint/2010/main" val="253847276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D8ED4-2A30-DDAC-D250-E1003E60C466}"/>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9095BB32-799F-64DE-B2B9-4ABA1A0D5AC0}"/>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US" sz="2000" b="0" i="0" dirty="0">
                <a:solidFill>
                  <a:schemeClr val="bg1"/>
                </a:solidFill>
                <a:effectLst/>
                <a:latin typeface="Open Sans" panose="020B0606030504020204" pitchFamily="34" charset="0"/>
              </a:rPr>
              <a:t>Customer segments by demography</a:t>
            </a:r>
          </a:p>
        </p:txBody>
      </p:sp>
      <p:sp>
        <p:nvSpPr>
          <p:cNvPr id="131" name="Shape 80">
            <a:extLst>
              <a:ext uri="{FF2B5EF4-FFF2-40B4-BE49-F238E27FC236}">
                <a16:creationId xmlns:a16="http://schemas.microsoft.com/office/drawing/2014/main" id="{16ACFD09-66DE-EBAF-71C2-AA504F20E2CD}"/>
              </a:ext>
            </a:extLst>
          </p:cNvPr>
          <p:cNvSpPr/>
          <p:nvPr/>
        </p:nvSpPr>
        <p:spPr>
          <a:xfrm>
            <a:off x="205025" y="263974"/>
            <a:ext cx="8565600" cy="4154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lang="en-US" sz="1500" b="0" i="0" dirty="0">
              <a:solidFill>
                <a:schemeClr val="bg1"/>
              </a:solidFill>
              <a:effectLst/>
              <a:latin typeface="Open Sans" panose="020B0606030504020204" pitchFamily="34" charset="0"/>
            </a:endParaRPr>
          </a:p>
        </p:txBody>
      </p:sp>
      <p:sp>
        <p:nvSpPr>
          <p:cNvPr id="132" name="Shape 81">
            <a:extLst>
              <a:ext uri="{FF2B5EF4-FFF2-40B4-BE49-F238E27FC236}">
                <a16:creationId xmlns:a16="http://schemas.microsoft.com/office/drawing/2014/main" id="{3AC83391-E16E-13E5-DF63-F8BA1AD01C95}"/>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sz="1400" dirty="0"/>
          </a:p>
        </p:txBody>
      </p:sp>
      <p:sp>
        <p:nvSpPr>
          <p:cNvPr id="133" name="Shape 82">
            <a:extLst>
              <a:ext uri="{FF2B5EF4-FFF2-40B4-BE49-F238E27FC236}">
                <a16:creationId xmlns:a16="http://schemas.microsoft.com/office/drawing/2014/main" id="{C6CE989B-41B9-E9A6-04E6-7D61A8E170BC}"/>
              </a:ext>
            </a:extLst>
          </p:cNvPr>
          <p:cNvSpPr/>
          <p:nvPr/>
        </p:nvSpPr>
        <p:spPr>
          <a:xfrm>
            <a:off x="179358" y="1207542"/>
            <a:ext cx="3427441" cy="84039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171450" indent="-171450">
              <a:buFont typeface="Arial" panose="020B0604020202020204" pitchFamily="34" charset="0"/>
              <a:buChar char="•"/>
            </a:pPr>
            <a:endParaRPr lang="en-US" sz="1100" dirty="0">
              <a:latin typeface="+mn-lt"/>
            </a:endParaRPr>
          </a:p>
          <a:p>
            <a:r>
              <a:rPr lang="en-US" sz="1200" dirty="0">
                <a:latin typeface="+mn-lt"/>
              </a:rPr>
              <a:t> </a:t>
            </a:r>
          </a:p>
          <a:p>
            <a:endParaRPr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1B1F85EA-EEBC-BD1D-5D00-1BFD2609CD4B}"/>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Textfeld 4">
            <a:extLst>
              <a:ext uri="{FF2B5EF4-FFF2-40B4-BE49-F238E27FC236}">
                <a16:creationId xmlns:a16="http://schemas.microsoft.com/office/drawing/2014/main" id="{061D3F61-7128-4F48-CE1C-267B509A51CD}"/>
              </a:ext>
            </a:extLst>
          </p:cNvPr>
          <p:cNvSpPr txBox="1"/>
          <p:nvPr/>
        </p:nvSpPr>
        <p:spPr>
          <a:xfrm>
            <a:off x="179358" y="943107"/>
            <a:ext cx="3686400" cy="3831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highlight>
                  <a:srgbClr val="FFFF00"/>
                </a:highlight>
              </a:rPr>
              <a:t>Hibernating (30% of sales)</a:t>
            </a:r>
          </a:p>
          <a:p>
            <a:pPr>
              <a:buFont typeface="Arial" panose="020B0604020202020204" pitchFamily="34" charset="0"/>
              <a:buChar char="•"/>
            </a:pPr>
            <a:r>
              <a:rPr lang="en-US" sz="900" b="1" dirty="0"/>
              <a:t>AVG age</a:t>
            </a:r>
            <a:r>
              <a:rPr lang="en-US" sz="900" dirty="0"/>
              <a:t>: 47.6 | </a:t>
            </a:r>
            <a:r>
              <a:rPr lang="en-US" sz="900" b="1" dirty="0"/>
              <a:t>Balanced gender</a:t>
            </a:r>
            <a:r>
              <a:rPr lang="en-US" sz="900" dirty="0"/>
              <a:t> | </a:t>
            </a:r>
            <a:r>
              <a:rPr lang="en-US" sz="900" b="1" dirty="0"/>
              <a:t>Low % unknown (U)</a:t>
            </a:r>
            <a:r>
              <a:rPr lang="en-US" sz="900" dirty="0"/>
              <a:t>: 0.40%</a:t>
            </a:r>
          </a:p>
          <a:p>
            <a:pPr>
              <a:buFont typeface="Arial" panose="020B0604020202020204" pitchFamily="34" charset="0"/>
              <a:buChar char="•"/>
            </a:pPr>
            <a:r>
              <a:rPr lang="en-US" sz="900" b="1" dirty="0"/>
              <a:t>Channel Use</a:t>
            </a:r>
            <a:r>
              <a:rPr lang="en-US" sz="900" dirty="0"/>
              <a:t>: 49% online, 49% offline</a:t>
            </a:r>
          </a:p>
          <a:p>
            <a:pPr>
              <a:buFont typeface="Arial" panose="020B0604020202020204" pitchFamily="34" charset="0"/>
              <a:buChar char="•"/>
            </a:pPr>
            <a:r>
              <a:rPr lang="en-US" sz="900" b="1" dirty="0"/>
              <a:t>Insight</a:t>
            </a:r>
            <a:r>
              <a:rPr lang="en-US" sz="900" dirty="0"/>
              <a:t>: This large group is equally split across channels and genders. A general reactivation campaign with broad targeting could be effective.</a:t>
            </a:r>
          </a:p>
          <a:p>
            <a:pPr>
              <a:buNone/>
            </a:pPr>
            <a:r>
              <a:rPr lang="en-US" sz="900" b="1" dirty="0">
                <a:highlight>
                  <a:srgbClr val="FFFF00"/>
                </a:highlight>
              </a:rPr>
              <a:t>At Risk (25%)</a:t>
            </a:r>
          </a:p>
          <a:p>
            <a:pPr>
              <a:buFont typeface="Arial" panose="020B0604020202020204" pitchFamily="34" charset="0"/>
              <a:buChar char="•"/>
            </a:pPr>
            <a:r>
              <a:rPr lang="en-US" sz="900" b="1" dirty="0"/>
              <a:t>AVG age</a:t>
            </a:r>
            <a:r>
              <a:rPr lang="en-US" sz="900" dirty="0"/>
              <a:t>: 48.2 | </a:t>
            </a:r>
            <a:r>
              <a:rPr lang="en-US" sz="900" b="1" dirty="0"/>
              <a:t>Low engagement from unknown users</a:t>
            </a:r>
            <a:r>
              <a:rPr lang="en-US" sz="900" dirty="0"/>
              <a:t> (0.36%)</a:t>
            </a:r>
          </a:p>
          <a:p>
            <a:pPr>
              <a:buFont typeface="Arial" panose="020B0604020202020204" pitchFamily="34" charset="0"/>
              <a:buChar char="•"/>
            </a:pPr>
            <a:r>
              <a:rPr lang="en-US" sz="900" b="1" dirty="0"/>
              <a:t>Channels</a:t>
            </a:r>
            <a:r>
              <a:rPr lang="en-US" sz="900" dirty="0"/>
              <a:t>: Also 49% online/offline</a:t>
            </a:r>
          </a:p>
          <a:p>
            <a:pPr>
              <a:buFont typeface="Arial" panose="020B0604020202020204" pitchFamily="34" charset="0"/>
              <a:buChar char="•"/>
            </a:pPr>
            <a:r>
              <a:rPr lang="en-US" sz="900" b="1" dirty="0"/>
              <a:t>Insight</a:t>
            </a:r>
            <a:r>
              <a:rPr lang="en-US" sz="900" dirty="0"/>
              <a:t>: Similar to Hibernating but slightly younger. Consider segmented re-engagement messaging based on past products purchased.</a:t>
            </a:r>
          </a:p>
          <a:p>
            <a:pPr>
              <a:buNone/>
            </a:pPr>
            <a:r>
              <a:rPr lang="en-US" sz="900" b="1" dirty="0">
                <a:highlight>
                  <a:srgbClr val="FFFF00"/>
                </a:highlight>
              </a:rPr>
              <a:t>Potential Loyalist (9.3%)</a:t>
            </a:r>
          </a:p>
          <a:p>
            <a:pPr>
              <a:buFont typeface="Arial" panose="020B0604020202020204" pitchFamily="34" charset="0"/>
              <a:buChar char="•"/>
            </a:pPr>
            <a:r>
              <a:rPr lang="en-US" sz="900" b="1" dirty="0"/>
              <a:t>Notable Sub-Segment</a:t>
            </a:r>
            <a:r>
              <a:rPr lang="en-US" sz="900" dirty="0"/>
              <a:t>:</a:t>
            </a:r>
          </a:p>
          <a:p>
            <a:pPr marL="742950" lvl="1" indent="-285750">
              <a:buFont typeface="Arial" panose="020B0604020202020204" pitchFamily="34" charset="0"/>
              <a:buChar char="•"/>
            </a:pPr>
            <a:r>
              <a:rPr lang="en-US" sz="900" b="1" dirty="0"/>
              <a:t>Health</a:t>
            </a:r>
            <a:r>
              <a:rPr lang="en-US" sz="900" dirty="0"/>
              <a:t> and </a:t>
            </a:r>
            <a:r>
              <a:rPr lang="en-US" sz="900" b="1" dirty="0"/>
              <a:t>Financial Services</a:t>
            </a:r>
            <a:r>
              <a:rPr lang="en-US" sz="900" dirty="0"/>
              <a:t> skew older (AVG ~51.6 &amp; 47.6), with a </a:t>
            </a:r>
            <a:r>
              <a:rPr lang="en-US" sz="900" b="1" dirty="0"/>
              <a:t>higher % unknown</a:t>
            </a:r>
            <a:r>
              <a:rPr lang="en-US" sz="900" dirty="0"/>
              <a:t> (e.g. 3.85% for Financial).</a:t>
            </a:r>
          </a:p>
          <a:p>
            <a:pPr marL="742950" lvl="1" indent="-285750">
              <a:buFont typeface="Arial" panose="020B0604020202020204" pitchFamily="34" charset="0"/>
              <a:buChar char="•"/>
            </a:pPr>
            <a:r>
              <a:rPr lang="en-US" sz="900" b="1" dirty="0"/>
              <a:t>Retail</a:t>
            </a:r>
            <a:r>
              <a:rPr lang="en-US" sz="900" dirty="0"/>
              <a:t> users are younger (AVG 46.7), mostly offline.</a:t>
            </a:r>
          </a:p>
          <a:p>
            <a:pPr>
              <a:buFont typeface="Arial" panose="020B0604020202020204" pitchFamily="34" charset="0"/>
              <a:buChar char="•"/>
            </a:pPr>
            <a:r>
              <a:rPr lang="en-US" sz="900" b="1" dirty="0"/>
              <a:t>Insight</a:t>
            </a:r>
            <a:r>
              <a:rPr lang="en-US" sz="900" dirty="0"/>
              <a:t>: Potential for conversion to Loyal or Champions; segment-specific strategies work best (e.g., financial incentives for younger Retail buyers, trust-building for Health).</a:t>
            </a:r>
          </a:p>
          <a:p>
            <a:pPr>
              <a:buNone/>
            </a:pPr>
            <a:r>
              <a:rPr lang="en-US" sz="900" b="1" dirty="0">
                <a:highlight>
                  <a:srgbClr val="FFFF00"/>
                </a:highlight>
              </a:rPr>
              <a:t>Loyal Customers (6.8%)</a:t>
            </a:r>
          </a:p>
          <a:p>
            <a:pPr>
              <a:buFont typeface="Arial" panose="020B0604020202020204" pitchFamily="34" charset="0"/>
              <a:buChar char="•"/>
            </a:pPr>
            <a:r>
              <a:rPr lang="en-US" sz="900" b="1" dirty="0"/>
              <a:t>AVG age</a:t>
            </a:r>
            <a:r>
              <a:rPr lang="en-US" sz="900" dirty="0"/>
              <a:t>: 46.1 | Slight male skew | </a:t>
            </a:r>
            <a:r>
              <a:rPr lang="en-US" sz="900" b="1" dirty="0"/>
              <a:t>Low %U</a:t>
            </a:r>
            <a:endParaRPr lang="en-US" sz="900" dirty="0"/>
          </a:p>
          <a:p>
            <a:pPr>
              <a:buFont typeface="Arial" panose="020B0604020202020204" pitchFamily="34" charset="0"/>
              <a:buChar char="•"/>
            </a:pPr>
            <a:r>
              <a:rPr lang="en-US" sz="900" b="1" dirty="0"/>
              <a:t>Channel</a:t>
            </a:r>
            <a:r>
              <a:rPr lang="en-US" sz="900" dirty="0"/>
              <a:t>: Balanced</a:t>
            </a:r>
          </a:p>
          <a:p>
            <a:pPr>
              <a:buFont typeface="Arial" panose="020B0604020202020204" pitchFamily="34" charset="0"/>
              <a:buChar char="•"/>
            </a:pPr>
            <a:r>
              <a:rPr lang="en-US" sz="900" b="1" dirty="0"/>
              <a:t>Insight</a:t>
            </a:r>
            <a:r>
              <a:rPr lang="en-US" sz="900" dirty="0"/>
              <a:t>: Strong segment. Maintain with loyalty rewards, referral bonuses.</a:t>
            </a:r>
          </a:p>
          <a:p>
            <a:pPr>
              <a:buNone/>
            </a:pPr>
            <a:endParaRPr lang="en-US" sz="900" dirty="0"/>
          </a:p>
        </p:txBody>
      </p:sp>
      <p:pic>
        <p:nvPicPr>
          <p:cNvPr id="3" name="Grafik 2" descr="Ein Bild, das Text, Screenshot, Zahl, Schrift enthält.&#10;&#10;KI-generierte Inhalte können fehlerhaft sein.">
            <a:extLst>
              <a:ext uri="{FF2B5EF4-FFF2-40B4-BE49-F238E27FC236}">
                <a16:creationId xmlns:a16="http://schemas.microsoft.com/office/drawing/2014/main" id="{BA6863F9-E687-CBAC-322A-AB5F53B3D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558" y="943107"/>
            <a:ext cx="4478400" cy="2224541"/>
          </a:xfrm>
          <a:prstGeom prst="rect">
            <a:avLst/>
          </a:prstGeom>
        </p:spPr>
      </p:pic>
      <p:sp>
        <p:nvSpPr>
          <p:cNvPr id="6" name="Textfeld 5">
            <a:extLst>
              <a:ext uri="{FF2B5EF4-FFF2-40B4-BE49-F238E27FC236}">
                <a16:creationId xmlns:a16="http://schemas.microsoft.com/office/drawing/2014/main" id="{F4BD6310-0FD4-9308-1389-8373B3E77B3B}"/>
              </a:ext>
            </a:extLst>
          </p:cNvPr>
          <p:cNvSpPr txBox="1"/>
          <p:nvPr/>
        </p:nvSpPr>
        <p:spPr>
          <a:xfrm>
            <a:off x="3800901" y="3236478"/>
            <a:ext cx="537500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highlight>
                  <a:srgbClr val="FFFF00"/>
                </a:highlight>
              </a:rPr>
              <a:t>Recent Customers (6.3%)</a:t>
            </a:r>
          </a:p>
          <a:p>
            <a:pPr>
              <a:buFont typeface="Arial" panose="020B0604020202020204" pitchFamily="34" charset="0"/>
              <a:buChar char="•"/>
            </a:pPr>
            <a:r>
              <a:rPr lang="en-US" sz="900" b="1" dirty="0"/>
              <a:t>AVG age</a:t>
            </a:r>
            <a:r>
              <a:rPr lang="en-US" sz="900" dirty="0"/>
              <a:t>: 48.4 | Online preference (51%)</a:t>
            </a:r>
          </a:p>
          <a:p>
            <a:pPr>
              <a:buFont typeface="Arial" panose="020B0604020202020204" pitchFamily="34" charset="0"/>
              <a:buChar char="•"/>
            </a:pPr>
            <a:r>
              <a:rPr lang="en-US" sz="900" b="1" dirty="0"/>
              <a:t>Insight</a:t>
            </a:r>
            <a:r>
              <a:rPr lang="en-US" sz="900" dirty="0"/>
              <a:t>: Keep them engaged quickly post-purchase via email workflows or personalized online deals.</a:t>
            </a:r>
          </a:p>
          <a:p>
            <a:pPr>
              <a:buNone/>
            </a:pPr>
            <a:r>
              <a:rPr lang="en-US" sz="900" b="1" dirty="0">
                <a:highlight>
                  <a:srgbClr val="FFFF00"/>
                </a:highlight>
              </a:rPr>
              <a:t>Champions (0.03%)</a:t>
            </a:r>
          </a:p>
          <a:p>
            <a:pPr>
              <a:buFont typeface="Arial" panose="020B0604020202020204" pitchFamily="34" charset="0"/>
              <a:buChar char="•"/>
            </a:pPr>
            <a:r>
              <a:rPr lang="en-US" sz="900" b="1" dirty="0"/>
              <a:t>Small in number but high value (29.97% of sales)</a:t>
            </a:r>
            <a:r>
              <a:rPr lang="en-US" sz="900" dirty="0"/>
              <a:t> | </a:t>
            </a:r>
            <a:r>
              <a:rPr lang="en-US" sz="900" b="1" dirty="0"/>
              <a:t>Older (AVG age 57)</a:t>
            </a:r>
            <a:r>
              <a:rPr lang="en-US" sz="900" dirty="0"/>
              <a:t> | </a:t>
            </a:r>
            <a:r>
              <a:rPr lang="en-US" sz="900" b="1" dirty="0"/>
              <a:t>Preferred online (67%)</a:t>
            </a:r>
            <a:endParaRPr lang="en-US" sz="900" dirty="0"/>
          </a:p>
          <a:p>
            <a:pPr>
              <a:buFont typeface="Arial" panose="020B0604020202020204" pitchFamily="34" charset="0"/>
              <a:buChar char="•"/>
            </a:pPr>
            <a:r>
              <a:rPr lang="en-US" sz="900" b="1" dirty="0"/>
              <a:t>Insight</a:t>
            </a:r>
            <a:r>
              <a:rPr lang="en-US" sz="900" dirty="0"/>
              <a:t>: VIP treatment — early product releases, personalized offers. Leverage their online preference.</a:t>
            </a:r>
          </a:p>
          <a:p>
            <a:pPr>
              <a:buNone/>
            </a:pPr>
            <a:r>
              <a:rPr lang="en-US" sz="900" b="1" dirty="0">
                <a:highlight>
                  <a:srgbClr val="FFFF00"/>
                </a:highlight>
              </a:rPr>
              <a:t>Lost / Unclassified / Can't Lose Them</a:t>
            </a:r>
          </a:p>
          <a:p>
            <a:pPr>
              <a:buFont typeface="Arial" panose="020B0604020202020204" pitchFamily="34" charset="0"/>
              <a:buChar char="•"/>
            </a:pPr>
            <a:r>
              <a:rPr lang="en-US" sz="900" b="1" dirty="0"/>
              <a:t>Lost</a:t>
            </a:r>
            <a:r>
              <a:rPr lang="en-US" sz="900" dirty="0"/>
              <a:t>: Tiny impact (0.19%) | Older &amp; offline (52%)</a:t>
            </a:r>
          </a:p>
          <a:p>
            <a:pPr>
              <a:buFont typeface="Arial" panose="020B0604020202020204" pitchFamily="34" charset="0"/>
              <a:buChar char="•"/>
            </a:pPr>
            <a:r>
              <a:rPr lang="en-US" sz="900" b="1" dirty="0"/>
              <a:t>Can't Lose Them</a:t>
            </a:r>
            <a:r>
              <a:rPr lang="en-US" sz="900" dirty="0"/>
              <a:t>: Valuable but disengaging</a:t>
            </a:r>
          </a:p>
          <a:p>
            <a:pPr>
              <a:buFont typeface="Arial" panose="020B0604020202020204" pitchFamily="34" charset="0"/>
              <a:buChar char="•"/>
            </a:pPr>
            <a:r>
              <a:rPr lang="en-US" sz="900" b="1" dirty="0"/>
              <a:t>Unclassified</a:t>
            </a:r>
            <a:r>
              <a:rPr lang="en-US" sz="900" dirty="0"/>
              <a:t>: High % unknown users (1.32%)</a:t>
            </a:r>
          </a:p>
          <a:p>
            <a:pPr>
              <a:buFont typeface="Arial" panose="020B0604020202020204" pitchFamily="34" charset="0"/>
              <a:buChar char="•"/>
            </a:pPr>
            <a:r>
              <a:rPr lang="en-US" sz="900" b="1" dirty="0"/>
              <a:t>Insight</a:t>
            </a:r>
            <a:r>
              <a:rPr lang="en-US" sz="900" dirty="0"/>
              <a:t>: Only worth pursuing with tailored recovery tactics if CAC (customer acquisition cost) is low.</a:t>
            </a:r>
          </a:p>
        </p:txBody>
      </p:sp>
    </p:spTree>
    <p:extLst>
      <p:ext uri="{BB962C8B-B14F-4D97-AF65-F5344CB8AC3E}">
        <p14:creationId xmlns:p14="http://schemas.microsoft.com/office/powerpoint/2010/main" val="42308131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CE40F-DD80-2E1A-C786-4C85F50E0617}"/>
            </a:ext>
          </a:extLst>
        </p:cNvPr>
        <p:cNvGrpSpPr/>
        <p:nvPr/>
      </p:nvGrpSpPr>
      <p:grpSpPr>
        <a:xfrm>
          <a:off x="0" y="0"/>
          <a:ext cx="0" cy="0"/>
          <a:chOff x="0" y="0"/>
          <a:chExt cx="0" cy="0"/>
        </a:xfrm>
      </p:grpSpPr>
      <p:sp>
        <p:nvSpPr>
          <p:cNvPr id="130" name="Shape 79">
            <a:extLst>
              <a:ext uri="{FF2B5EF4-FFF2-40B4-BE49-F238E27FC236}">
                <a16:creationId xmlns:a16="http://schemas.microsoft.com/office/drawing/2014/main" id="{614F6AE4-77E2-3445-11BA-EAAAD5CDEE08}"/>
              </a:ext>
            </a:extLst>
          </p:cNvPr>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a:extLst>
              <a:ext uri="{FF2B5EF4-FFF2-40B4-BE49-F238E27FC236}">
                <a16:creationId xmlns:a16="http://schemas.microsoft.com/office/drawing/2014/main" id="{AA7CF7B1-C175-9DAD-EBA3-7ADC8D6E3AB2}"/>
              </a:ext>
            </a:extLst>
          </p:cNvPr>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b="0" i="0" dirty="0">
                <a:solidFill>
                  <a:schemeClr val="bg1"/>
                </a:solidFill>
                <a:effectLst/>
                <a:latin typeface="Open Sans" panose="020B0606030504020204" pitchFamily="34" charset="0"/>
              </a:rPr>
              <a:t>Strategic recommendations</a:t>
            </a:r>
          </a:p>
        </p:txBody>
      </p:sp>
      <p:sp>
        <p:nvSpPr>
          <p:cNvPr id="132" name="Shape 81">
            <a:extLst>
              <a:ext uri="{FF2B5EF4-FFF2-40B4-BE49-F238E27FC236}">
                <a16:creationId xmlns:a16="http://schemas.microsoft.com/office/drawing/2014/main" id="{B5994DAB-38C1-3DD5-D792-D9ABDDBBE922}"/>
              </a:ext>
            </a:extLst>
          </p:cNvPr>
          <p:cNvSpPr/>
          <p:nvPr/>
        </p:nvSpPr>
        <p:spPr>
          <a:xfrm>
            <a:off x="179358" y="843465"/>
            <a:ext cx="8565600" cy="4168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400" dirty="0"/>
              <a:t>					</a:t>
            </a:r>
            <a:endParaRPr sz="1400" dirty="0"/>
          </a:p>
        </p:txBody>
      </p:sp>
      <p:sp>
        <p:nvSpPr>
          <p:cNvPr id="13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21C504F4-FADE-652C-80D7-685F354966E8}"/>
              </a:ext>
            </a:extLst>
          </p:cNvPr>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1" name="Textfeld 10">
            <a:extLst>
              <a:ext uri="{FF2B5EF4-FFF2-40B4-BE49-F238E27FC236}">
                <a16:creationId xmlns:a16="http://schemas.microsoft.com/office/drawing/2014/main" id="{9FCC3260-98F2-21C5-55F1-12E073311DFF}"/>
              </a:ext>
            </a:extLst>
          </p:cNvPr>
          <p:cNvSpPr txBox="1"/>
          <p:nvPr/>
        </p:nvSpPr>
        <p:spPr>
          <a:xfrm>
            <a:off x="227524" y="916981"/>
            <a:ext cx="8520602"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1. Financial Services Professionals</a:t>
            </a:r>
          </a:p>
          <a:p>
            <a:pPr>
              <a:buFont typeface="Arial" panose="020B0604020202020204" pitchFamily="34" charset="0"/>
              <a:buChar char="•"/>
            </a:pPr>
            <a:r>
              <a:rPr lang="en-US" sz="900" b="1" dirty="0"/>
              <a:t>Profile</a:t>
            </a:r>
            <a:r>
              <a:rPr lang="en-US" sz="900" dirty="0"/>
              <a:t>: Desk-bound, high-income, time-constrained.</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Promote </a:t>
            </a:r>
            <a:r>
              <a:rPr lang="en-US" sz="900" b="1" dirty="0"/>
              <a:t>high-end, time-efficient products</a:t>
            </a:r>
            <a:r>
              <a:rPr lang="en-US" sz="900" dirty="0"/>
              <a:t> (e.g. e-bikes, foldables for commuting).</a:t>
            </a:r>
          </a:p>
          <a:p>
            <a:pPr marL="742950" lvl="1" indent="-285750">
              <a:buFont typeface="Arial" panose="020B0604020202020204" pitchFamily="34" charset="0"/>
              <a:buChar char="•"/>
            </a:pPr>
            <a:r>
              <a:rPr lang="en-US" sz="900" dirty="0"/>
              <a:t>Position biking as a </a:t>
            </a:r>
            <a:r>
              <a:rPr lang="en-US" sz="900" b="1" dirty="0"/>
              <a:t>stress-relief or wellness activity</a:t>
            </a:r>
            <a:r>
              <a:rPr lang="en-US" sz="900" dirty="0"/>
              <a:t>.</a:t>
            </a:r>
          </a:p>
          <a:p>
            <a:pPr marL="742950" lvl="1" indent="-285750">
              <a:buFont typeface="Arial" panose="020B0604020202020204" pitchFamily="34" charset="0"/>
              <a:buChar char="•"/>
            </a:pPr>
            <a:r>
              <a:rPr lang="en-US" sz="900" dirty="0"/>
              <a:t>Offer </a:t>
            </a:r>
            <a:r>
              <a:rPr lang="en-US" sz="900" b="1" dirty="0"/>
              <a:t>concierge services</a:t>
            </a:r>
            <a:r>
              <a:rPr lang="en-US" sz="900" dirty="0"/>
              <a:t>: pickup/drop-off for maintenance, or premium service bundles.</a:t>
            </a:r>
          </a:p>
          <a:p>
            <a:pPr marL="742950" lvl="1" indent="-285750">
              <a:buFont typeface="Arial" panose="020B0604020202020204" pitchFamily="34" charset="0"/>
              <a:buChar char="•"/>
            </a:pPr>
            <a:r>
              <a:rPr lang="en-US" sz="900" dirty="0"/>
              <a:t>Schedule </a:t>
            </a:r>
            <a:r>
              <a:rPr lang="en-US" sz="900" b="1" dirty="0"/>
              <a:t>evening or weekend demo/test ride events</a:t>
            </a:r>
            <a:r>
              <a:rPr lang="en-US" sz="900" dirty="0"/>
              <a:t> in urban centers or near business parks.</a:t>
            </a:r>
          </a:p>
        </p:txBody>
      </p:sp>
      <p:sp>
        <p:nvSpPr>
          <p:cNvPr id="13" name="Textfeld 12">
            <a:extLst>
              <a:ext uri="{FF2B5EF4-FFF2-40B4-BE49-F238E27FC236}">
                <a16:creationId xmlns:a16="http://schemas.microsoft.com/office/drawing/2014/main" id="{22BE6C70-5926-0AF1-1BA9-2B185B33682C}"/>
              </a:ext>
            </a:extLst>
          </p:cNvPr>
          <p:cNvSpPr txBox="1"/>
          <p:nvPr/>
        </p:nvSpPr>
        <p:spPr>
          <a:xfrm>
            <a:off x="227524" y="2038277"/>
            <a:ext cx="8368760" cy="938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2. Manufacturing Workers</a:t>
            </a:r>
          </a:p>
          <a:p>
            <a:pPr>
              <a:buFont typeface="Arial" panose="020B0604020202020204" pitchFamily="34" charset="0"/>
              <a:buChar char="•"/>
            </a:pPr>
            <a:r>
              <a:rPr lang="en-US" sz="900" b="1" dirty="0"/>
              <a:t>Profile</a:t>
            </a:r>
            <a:r>
              <a:rPr lang="en-US" sz="900" dirty="0"/>
              <a:t>: Shift-based schedules, more physically demanding jobs.</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Highlight </a:t>
            </a:r>
            <a:r>
              <a:rPr lang="en-US" sz="900" b="1" dirty="0"/>
              <a:t>durability and comfort</a:t>
            </a:r>
            <a:r>
              <a:rPr lang="en-US" sz="900" dirty="0"/>
              <a:t> in marketing (e.g. rugged bikes, ergonomic seats).</a:t>
            </a:r>
          </a:p>
          <a:p>
            <a:pPr marL="742950" lvl="1" indent="-285750">
              <a:buFont typeface="Arial" panose="020B0604020202020204" pitchFamily="34" charset="0"/>
              <a:buChar char="•"/>
            </a:pPr>
            <a:r>
              <a:rPr lang="en-US" sz="900" dirty="0"/>
              <a:t>Offer </a:t>
            </a:r>
            <a:r>
              <a:rPr lang="en-US" sz="900" b="1" dirty="0"/>
              <a:t>incentives for commuting by bike</a:t>
            </a:r>
            <a:r>
              <a:rPr lang="en-US" sz="900" dirty="0"/>
              <a:t>—partner with factories or unions for group discounts.</a:t>
            </a:r>
          </a:p>
          <a:p>
            <a:pPr marL="742950" lvl="1" indent="-285750">
              <a:buFont typeface="Arial" panose="020B0604020202020204" pitchFamily="34" charset="0"/>
              <a:buChar char="•"/>
            </a:pPr>
            <a:r>
              <a:rPr lang="en-US" sz="900" dirty="0"/>
              <a:t>Promote </a:t>
            </a:r>
            <a:r>
              <a:rPr lang="en-US" sz="900" b="1" dirty="0"/>
              <a:t>maintenance support and rugged gear</a:t>
            </a:r>
            <a:r>
              <a:rPr lang="en-US" sz="900" dirty="0"/>
              <a:t> suited for industrial zones or long distances</a:t>
            </a:r>
            <a:r>
              <a:rPr lang="en-US" sz="1000" dirty="0"/>
              <a:t>.</a:t>
            </a:r>
          </a:p>
        </p:txBody>
      </p:sp>
      <p:sp>
        <p:nvSpPr>
          <p:cNvPr id="15" name="Textfeld 14">
            <a:extLst>
              <a:ext uri="{FF2B5EF4-FFF2-40B4-BE49-F238E27FC236}">
                <a16:creationId xmlns:a16="http://schemas.microsoft.com/office/drawing/2014/main" id="{AE6EF976-75AC-44C7-E9F1-635E190C4893}"/>
              </a:ext>
            </a:extLst>
          </p:cNvPr>
          <p:cNvSpPr txBox="1"/>
          <p:nvPr/>
        </p:nvSpPr>
        <p:spPr>
          <a:xfrm>
            <a:off x="201857" y="4072663"/>
            <a:ext cx="8520602"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4. Healthcare Professionals</a:t>
            </a:r>
          </a:p>
          <a:p>
            <a:pPr>
              <a:buFont typeface="Arial" panose="020B0604020202020204" pitchFamily="34" charset="0"/>
              <a:buChar char="•"/>
            </a:pPr>
            <a:r>
              <a:rPr lang="en-US" sz="900" b="1" dirty="0"/>
              <a:t>Profile</a:t>
            </a:r>
            <a:r>
              <a:rPr lang="en-US" sz="900" dirty="0"/>
              <a:t>: Health-conscious, high-stress, irregular hours.</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Emphasize </a:t>
            </a:r>
            <a:r>
              <a:rPr lang="en-US" sz="900" b="1" dirty="0"/>
              <a:t>health benefits and stress relief</a:t>
            </a:r>
            <a:r>
              <a:rPr lang="en-US" sz="900" dirty="0"/>
              <a:t>—cycling as an extension of wellness.</a:t>
            </a:r>
          </a:p>
          <a:p>
            <a:pPr marL="742950" lvl="1" indent="-285750">
              <a:buFont typeface="Arial" panose="020B0604020202020204" pitchFamily="34" charset="0"/>
              <a:buChar char="•"/>
            </a:pPr>
            <a:r>
              <a:rPr lang="en-US" sz="900" dirty="0"/>
              <a:t>Offer </a:t>
            </a:r>
            <a:r>
              <a:rPr lang="en-US" sz="900" b="1" dirty="0"/>
              <a:t>lightweight, low-maintenance bikes</a:t>
            </a:r>
            <a:r>
              <a:rPr lang="en-US" sz="900" dirty="0"/>
              <a:t> that suit early or late shifts.</a:t>
            </a:r>
          </a:p>
          <a:p>
            <a:pPr marL="742950" lvl="1" indent="-285750">
              <a:buFont typeface="Arial" panose="020B0604020202020204" pitchFamily="34" charset="0"/>
              <a:buChar char="•"/>
            </a:pPr>
            <a:r>
              <a:rPr lang="en-US" sz="900" dirty="0"/>
              <a:t>Partner with hospitals or clinics to offer </a:t>
            </a:r>
            <a:r>
              <a:rPr lang="en-US" sz="900" b="1" dirty="0"/>
              <a:t>group discounts or corporate packages</a:t>
            </a:r>
            <a:r>
              <a:rPr lang="en-US" sz="900" dirty="0"/>
              <a:t>.</a:t>
            </a:r>
          </a:p>
          <a:p>
            <a:pPr marL="742950" lvl="1" indent="-285750">
              <a:buFont typeface="Arial" panose="020B0604020202020204" pitchFamily="34" charset="0"/>
              <a:buChar char="•"/>
            </a:pPr>
            <a:r>
              <a:rPr lang="en-US" sz="900" dirty="0"/>
              <a:t>Include options for </a:t>
            </a:r>
            <a:r>
              <a:rPr lang="en-US" sz="900" b="1" dirty="0"/>
              <a:t>accessories like reflective gear and locks</a:t>
            </a:r>
            <a:r>
              <a:rPr lang="en-US" sz="900" dirty="0"/>
              <a:t> for hospital areas.</a:t>
            </a:r>
          </a:p>
        </p:txBody>
      </p:sp>
      <p:sp>
        <p:nvSpPr>
          <p:cNvPr id="17" name="Textfeld 16">
            <a:extLst>
              <a:ext uri="{FF2B5EF4-FFF2-40B4-BE49-F238E27FC236}">
                <a16:creationId xmlns:a16="http://schemas.microsoft.com/office/drawing/2014/main" id="{72243160-8922-E90E-6E2D-89296A277F58}"/>
              </a:ext>
            </a:extLst>
          </p:cNvPr>
          <p:cNvSpPr txBox="1"/>
          <p:nvPr/>
        </p:nvSpPr>
        <p:spPr>
          <a:xfrm>
            <a:off x="227524" y="3028398"/>
            <a:ext cx="5306400" cy="10618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sz="900" b="1" dirty="0"/>
              <a:t>3. Retail Employees</a:t>
            </a:r>
          </a:p>
          <a:p>
            <a:pPr>
              <a:buFont typeface="Arial" panose="020B0604020202020204" pitchFamily="34" charset="0"/>
              <a:buChar char="•"/>
            </a:pPr>
            <a:r>
              <a:rPr lang="en-US" sz="900" b="1" dirty="0"/>
              <a:t>Profile</a:t>
            </a:r>
            <a:r>
              <a:rPr lang="en-US" sz="900" dirty="0"/>
              <a:t>: Often younger or mid-income, flexible but on their feet all day.</a:t>
            </a:r>
          </a:p>
          <a:p>
            <a:pPr>
              <a:buFont typeface="Arial" panose="020B0604020202020204" pitchFamily="34" charset="0"/>
              <a:buChar char="•"/>
            </a:pPr>
            <a:r>
              <a:rPr lang="en-US" sz="900" b="1" dirty="0"/>
              <a:t>Strategies</a:t>
            </a:r>
            <a:r>
              <a:rPr lang="en-US" sz="900" dirty="0"/>
              <a:t>:</a:t>
            </a:r>
          </a:p>
          <a:p>
            <a:pPr marL="742950" lvl="1" indent="-285750">
              <a:buFont typeface="Arial" panose="020B0604020202020204" pitchFamily="34" charset="0"/>
              <a:buChar char="•"/>
            </a:pPr>
            <a:r>
              <a:rPr lang="en-US" sz="900" dirty="0"/>
              <a:t>Focus on </a:t>
            </a:r>
            <a:r>
              <a:rPr lang="en-US" sz="900" b="1" dirty="0"/>
              <a:t>affordability and functionality</a:t>
            </a:r>
            <a:r>
              <a:rPr lang="en-US" sz="900" dirty="0"/>
              <a:t>—bikes that are easy to maintain.</a:t>
            </a:r>
          </a:p>
          <a:p>
            <a:pPr marL="742950" lvl="1" indent="-285750">
              <a:buFont typeface="Arial" panose="020B0604020202020204" pitchFamily="34" charset="0"/>
              <a:buChar char="•"/>
            </a:pPr>
            <a:r>
              <a:rPr lang="en-US" sz="900" dirty="0"/>
              <a:t>Create </a:t>
            </a:r>
            <a:r>
              <a:rPr lang="en-US" sz="900" b="1" dirty="0"/>
              <a:t>buy-now-pay-later</a:t>
            </a:r>
            <a:r>
              <a:rPr lang="en-US" sz="900" dirty="0"/>
              <a:t> plans or </a:t>
            </a:r>
            <a:r>
              <a:rPr lang="en-US" sz="900" b="1" dirty="0"/>
              <a:t>employee purchase programs</a:t>
            </a:r>
            <a:r>
              <a:rPr lang="en-US" sz="900" dirty="0"/>
              <a:t> with retail chains.</a:t>
            </a:r>
          </a:p>
          <a:p>
            <a:pPr marL="742950" lvl="1" indent="-285750">
              <a:buFont typeface="Arial" panose="020B0604020202020204" pitchFamily="34" charset="0"/>
              <a:buChar char="•"/>
            </a:pPr>
            <a:r>
              <a:rPr lang="en-US" sz="900" dirty="0"/>
              <a:t>Use </a:t>
            </a:r>
            <a:r>
              <a:rPr lang="en-US" sz="900" b="1" dirty="0"/>
              <a:t>social media and in-store signage</a:t>
            </a:r>
            <a:r>
              <a:rPr lang="en-US" sz="900" dirty="0"/>
              <a:t> to capture attention and build community interest.</a:t>
            </a:r>
          </a:p>
        </p:txBody>
      </p:sp>
    </p:spTree>
    <p:extLst>
      <p:ext uri="{BB962C8B-B14F-4D97-AF65-F5344CB8AC3E}">
        <p14:creationId xmlns:p14="http://schemas.microsoft.com/office/powerpoint/2010/main" val="269649679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4044</Words>
  <Application>Microsoft Office PowerPoint</Application>
  <PresentationFormat>Bildschirmpräsentation (16:9)</PresentationFormat>
  <Paragraphs>326</Paragraphs>
  <Slides>18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 body</vt:lpstr>
      <vt:lpstr>Open Sans</vt:lpstr>
      <vt:lpstr>Simple Light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Primary Income Drivers: The most profitable customer segments are Mid-Age Adults (30–44) and Older Adults (45–60). These groups represent the core revenue base, likely due to higher disposable income, brand loyalty, and interest in quality or performance-focused gear. Age-Based Sales Balance: The sales distribution across age groups is relatively normal and balanced, suggesting broad market appeal across different demographics. However, certain age segments (e.g., under 30 and over 60) contribute less revenue, indicating growth opportunities or support needs in those areas.  </vt:lpstr>
      <vt:lpstr>🟧 For Mid-Age and Older Adults (30–60): ✅ Upsell premium products: Introduce high-performance bikes, accessories, or extended warranties. ✅ Loyalty programs: Create VIP programs or discounts for frequent buyers. ✅ Health &amp; lifestyle positioning: Emphasize cycling’s physical and mental health benefits in marketing campaigns. ✅ After-sales service bundles: Offer tune-up packages, premium servicing, and trade-in options. 🟧 For Young Adults (20–29): ✅ Affordable entry models: Market budget-friendly commuter bikes or starter gear. ✅ Subscription or installment plans: Lower upfront cost barriers for new buyers. ✅ Digital engagement: Leverage social media, influencer partnerships, and interactive apps to build brand affinity. 🟧 For Seniors (60+): ✅ Comfort &amp; e-bike focus: Highlight easy-riding, electric, or assisted bike models tailored for mobility. ✅ Education &amp; support: Provide tutorials or guided service sessions for setup and maintenance. ✅ Community-building: Host local group rides or workshops targeting active seniors. 🟧 For Overall Balance: ✅ Segmented email campaigns based on age and buying behavior. ✅ Use Power BI dashboards to track age group trends monthly and adjust campaigns or inventory accordingly. </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Tram</dc:creator>
  <cp:lastModifiedBy>Tram Nguyen</cp:lastModifiedBy>
  <cp:revision>6</cp:revision>
  <dcterms:modified xsi:type="dcterms:W3CDTF">2025-05-19T17:20:41Z</dcterms:modified>
</cp:coreProperties>
</file>