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37" autoAdjust="0"/>
  </p:normalViewPr>
  <p:slideViewPr>
    <p:cSldViewPr snapToGrid="0">
      <p:cViewPr varScale="1">
        <p:scale>
          <a:sx n="111" d="100"/>
          <a:sy n="111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powerbi.com/view?r=eyJrIjoiZTdhMzM5YmYtMzVmOC00NWQwLTkxYzEtYmM3MTVkZmI4YzhiIiwidCI6IjQxYWI0MmE5LTM4MWItNDhjZi04YTg1LTcyMDQ2NDkyMjk3NiIsImMiOjEwfQ%3D%3D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889/nbconvert/html/Downloads/Python%20Data%20Analysis%20IBM/Portfolio/Portfolio/KPMG%20task%201%20-%20Customer%20Segmentation%20-%20ver2.ipynb?download=false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889/nbconvert/html/Downloads/Python%20Data%20Analysis%20IBM/Portfolio/Portfolio/KPMG%20task%201%20-%20Customer%20Segmentation%20-%20ver2.ipynb?download=false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9/nbconvert/html/Downloads/Python%20Data%20Analysis%20IBM/Portfolio/Portfolio/KPMG%20task%201%20-%20Customer%20Segmentation%20-%20ver2.ipynb?download=false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Created by Tram Nguyen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DE64DC-6A66-46A0-B49F-CCB100D5343E}"/>
              </a:ext>
            </a:extLst>
          </p:cNvPr>
          <p:cNvSpPr/>
          <p:nvPr/>
        </p:nvSpPr>
        <p:spPr>
          <a:xfrm>
            <a:off x="262467" y="1116221"/>
            <a:ext cx="1964267" cy="45048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Module task 1		Module task 2			Module Task 3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29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Task1 : identify all data quality issues.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incompleteness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Inaccuracy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not coming from the same source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Recommendations are attached in email to clients.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58" y="1774495"/>
            <a:ext cx="4599350" cy="30395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79358" y="843465"/>
            <a:ext cx="8565600" cy="66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Module task 2 : Exploration into customer demographics, geographics, psychology, and </a:t>
            </a:r>
            <a:r>
              <a:rPr lang="en-US" sz="1400" dirty="0" err="1"/>
              <a:t>behaviour</a:t>
            </a:r>
            <a:r>
              <a:rPr lang="en-US" sz="1400" dirty="0"/>
              <a:t>. 						</a:t>
            </a:r>
            <a:r>
              <a:rPr lang="en-US" sz="1400" dirty="0">
                <a:hlinkClick r:id="rId2"/>
              </a:rPr>
              <a:t>Links</a:t>
            </a:r>
            <a:endParaRPr sz="1400" dirty="0"/>
          </a:p>
        </p:txBody>
      </p:sp>
      <p:sp>
        <p:nvSpPr>
          <p:cNvPr id="133" name="Shape 82"/>
          <p:cNvSpPr/>
          <p:nvPr/>
        </p:nvSpPr>
        <p:spPr>
          <a:xfrm>
            <a:off x="179358" y="1508038"/>
            <a:ext cx="3427441" cy="376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>
                <a:latin typeface="+mn-lt"/>
              </a:rPr>
              <a:t>Demographics</a:t>
            </a:r>
            <a:r>
              <a:rPr lang="en-US" sz="1100" dirty="0">
                <a:latin typeface="+mn-lt"/>
              </a:rPr>
              <a:t> metrics: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Age: 20-70 focus group: 40-50 (highest frequency)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Wealth segment: Mass customer occupies the largest proportion of sales and profit of 10 million and 5.5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Gender: almost the same distribution between male and female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Job industry: Customer working in manufacturing, financial service and health sector generate the highest sales and profit (75%),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+mn-lt"/>
              </a:rPr>
              <a:t>Car ownership: 50% of customer owning car.</a:t>
            </a:r>
            <a:endParaRPr lang="en-US" sz="1100" dirty="0">
              <a:latin typeface="+mn-lt"/>
            </a:endParaRPr>
          </a:p>
          <a:p>
            <a:r>
              <a:rPr lang="en-US" sz="1100" b="1" dirty="0">
                <a:latin typeface="+mn-lt"/>
              </a:rPr>
              <a:t>Geographics</a:t>
            </a:r>
            <a:r>
              <a:rPr lang="en-US" sz="1100" dirty="0">
                <a:latin typeface="+mn-lt"/>
              </a:rPr>
              <a:t> 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 Most of sales derived from New South Wales (53%), Victoria(25%), Queensland(21%)</a:t>
            </a:r>
          </a:p>
          <a:p>
            <a:r>
              <a:rPr lang="en-US" sz="1200" dirty="0">
                <a:latin typeface="+mn-lt"/>
              </a:rPr>
              <a:t> </a:t>
            </a:r>
          </a:p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568CB-0030-4689-B6DE-917B35AB9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99" y="1626520"/>
            <a:ext cx="5401732" cy="31875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79358" y="843465"/>
            <a:ext cx="8565600" cy="66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Module task 2 : Exploration into customer demographics, geographics, psychology, and </a:t>
            </a:r>
            <a:r>
              <a:rPr lang="en-US" sz="1400" dirty="0" err="1"/>
              <a:t>behaviour</a:t>
            </a:r>
            <a:r>
              <a:rPr lang="en-US" sz="1400" dirty="0"/>
              <a:t>. </a:t>
            </a:r>
            <a:endParaRPr sz="1400" dirty="0"/>
          </a:p>
        </p:txBody>
      </p:sp>
      <p:sp>
        <p:nvSpPr>
          <p:cNvPr id="133" name="Shape 82"/>
          <p:cNvSpPr/>
          <p:nvPr/>
        </p:nvSpPr>
        <p:spPr>
          <a:xfrm>
            <a:off x="179358" y="1508038"/>
            <a:ext cx="3427441" cy="2981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1" dirty="0">
                <a:latin typeface="+mn-lt"/>
              </a:rPr>
              <a:t>Psychology</a:t>
            </a:r>
            <a:r>
              <a:rPr lang="en-US" sz="1100" dirty="0">
                <a:latin typeface="+mn-lt"/>
              </a:rPr>
              <a:t> 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 Customers prefer buying products belonging to normal brands </a:t>
            </a:r>
            <a:r>
              <a:rPr lang="en-US" sz="1100" dirty="0" err="1">
                <a:latin typeface="+mn-lt"/>
              </a:rPr>
              <a:t>Solex</a:t>
            </a:r>
            <a:r>
              <a:rPr lang="en-US" sz="1100" dirty="0">
                <a:latin typeface="+mn-lt"/>
              </a:rPr>
              <a:t>, WeareA2B, Giant Bicycle. Other special purposed brands are demanded by a smaller group of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Standard product line, medium product class and medium product size are the main product attributes when it comes to sales and profit.</a:t>
            </a:r>
          </a:p>
          <a:p>
            <a:r>
              <a:rPr lang="en-US" sz="1100" b="1" dirty="0" err="1">
                <a:latin typeface="+mn-lt"/>
              </a:rPr>
              <a:t>Behaviour</a:t>
            </a:r>
            <a:r>
              <a:rPr lang="en-US" sz="1100" b="1" dirty="0">
                <a:latin typeface="+mn-lt"/>
              </a:rPr>
              <a:t> </a:t>
            </a:r>
            <a:r>
              <a:rPr lang="en-US" sz="1100" dirty="0">
                <a:latin typeface="+mn-lt"/>
              </a:rPr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There is a balance distribution between online and offline channels.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r>
              <a:rPr lang="en-US" sz="1200" dirty="0">
                <a:latin typeface="+mn-lt"/>
              </a:rPr>
              <a:t> 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023A92-B86A-420A-A53C-F524CAC6C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99" y="1535420"/>
            <a:ext cx="5252529" cy="348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727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71302"/>
            <a:ext cx="8565600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Module Task 3: Business model using Recency, Frequency, Monetary Value (RFM)  </a:t>
            </a:r>
            <a:r>
              <a:rPr lang="en-US" sz="1400" dirty="0">
                <a:hlinkClick r:id="rId2"/>
              </a:rPr>
              <a:t>Links</a:t>
            </a:r>
            <a:r>
              <a:rPr lang="en-US" sz="1400" dirty="0"/>
              <a:t>  </a:t>
            </a:r>
            <a:endParaRPr sz="1400" dirty="0"/>
          </a:p>
        </p:txBody>
      </p:sp>
      <p:sp>
        <p:nvSpPr>
          <p:cNvPr id="142" name="Shape 91"/>
          <p:cNvSpPr/>
          <p:nvPr/>
        </p:nvSpPr>
        <p:spPr>
          <a:xfrm>
            <a:off x="205025" y="1388115"/>
            <a:ext cx="4134600" cy="153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b="0" i="0" dirty="0">
                <a:solidFill>
                  <a:srgbClr val="292929"/>
                </a:solidFill>
                <a:effectLst/>
                <a:latin typeface="+mn-lt"/>
              </a:rPr>
              <a:t>To calculate </a:t>
            </a:r>
            <a:r>
              <a:rPr lang="en-US" sz="1100" b="1" i="0" dirty="0">
                <a:solidFill>
                  <a:srgbClr val="292929"/>
                </a:solidFill>
                <a:effectLst/>
                <a:latin typeface="+mn-lt"/>
              </a:rPr>
              <a:t>recency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+mn-lt"/>
              </a:rPr>
              <a:t>, we need to find out most recent purchase date of each customer and see how many days they are inactive for.</a:t>
            </a:r>
          </a:p>
          <a:p>
            <a:r>
              <a:rPr lang="en-US" sz="1100" b="0" i="0" dirty="0">
                <a:solidFill>
                  <a:srgbClr val="292929"/>
                </a:solidFill>
                <a:effectLst/>
                <a:latin typeface="+mn-lt"/>
              </a:rPr>
              <a:t>To create </a:t>
            </a:r>
            <a:r>
              <a:rPr lang="en-US" sz="1100" b="1" i="0" dirty="0">
                <a:solidFill>
                  <a:srgbClr val="292929"/>
                </a:solidFill>
                <a:effectLst/>
                <a:latin typeface="+mn-lt"/>
              </a:rPr>
              <a:t>frequency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+mn-lt"/>
              </a:rPr>
              <a:t> clusters, we need to find total number orders for each customer.</a:t>
            </a:r>
          </a:p>
          <a:p>
            <a:r>
              <a:rPr lang="en-US" sz="1100" b="0" i="0" dirty="0">
                <a:solidFill>
                  <a:srgbClr val="292929"/>
                </a:solidFill>
                <a:effectLst/>
                <a:latin typeface="+mn-lt"/>
              </a:rPr>
              <a:t>Finally, we cluster them based on revenue (</a:t>
            </a:r>
            <a:r>
              <a:rPr lang="en-US" sz="1100" b="1" i="0" dirty="0">
                <a:solidFill>
                  <a:srgbClr val="292929"/>
                </a:solidFill>
                <a:effectLst/>
                <a:latin typeface="+mn-lt"/>
              </a:rPr>
              <a:t>monetary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+mn-lt"/>
              </a:rPr>
              <a:t>) for each customer.</a:t>
            </a:r>
            <a:endParaRPr sz="1100" dirty="0">
              <a:latin typeface="+mn-lt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2" name="Picture 11" descr="newplot (2)">
            <a:extLst>
              <a:ext uri="{FF2B5EF4-FFF2-40B4-BE49-F238E27FC236}">
                <a16:creationId xmlns:a16="http://schemas.microsoft.com/office/drawing/2014/main" id="{3061302B-C85C-4987-8E78-1185A3E938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" y="2918886"/>
            <a:ext cx="3864634" cy="2194669"/>
          </a:xfrm>
          <a:prstGeom prst="rect">
            <a:avLst/>
          </a:prstGeom>
        </p:spPr>
      </p:pic>
      <p:pic>
        <p:nvPicPr>
          <p:cNvPr id="13" name="Picture 12" descr="newplot (1)">
            <a:extLst>
              <a:ext uri="{FF2B5EF4-FFF2-40B4-BE49-F238E27FC236}">
                <a16:creationId xmlns:a16="http://schemas.microsoft.com/office/drawing/2014/main" id="{5A7C9961-A846-4B2D-86C8-499581E0AD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475" y="3230840"/>
            <a:ext cx="3783536" cy="1882715"/>
          </a:xfrm>
          <a:prstGeom prst="rect">
            <a:avLst/>
          </a:prstGeom>
        </p:spPr>
      </p:pic>
      <p:pic>
        <p:nvPicPr>
          <p:cNvPr id="14" name="Picture 13" descr="newplot">
            <a:extLst>
              <a:ext uri="{FF2B5EF4-FFF2-40B4-BE49-F238E27FC236}">
                <a16:creationId xmlns:a16="http://schemas.microsoft.com/office/drawing/2014/main" id="{507FDF28-BB20-409A-A649-661B59C549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475" y="1379489"/>
            <a:ext cx="3783536" cy="19788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71302"/>
            <a:ext cx="8565600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Module Task 3: Overall Segmentation </a:t>
            </a:r>
            <a:r>
              <a:rPr lang="en-US" sz="1400" dirty="0">
                <a:hlinkClick r:id="rId2"/>
              </a:rPr>
              <a:t>Links</a:t>
            </a:r>
            <a:r>
              <a:rPr lang="en-US" sz="1400" dirty="0"/>
              <a:t>  </a:t>
            </a:r>
            <a:endParaRPr sz="1400" dirty="0"/>
          </a:p>
        </p:txBody>
      </p:sp>
      <p:sp>
        <p:nvSpPr>
          <p:cNvPr id="142" name="Shape 91"/>
          <p:cNvSpPr/>
          <p:nvPr/>
        </p:nvSpPr>
        <p:spPr>
          <a:xfrm>
            <a:off x="205025" y="1388115"/>
            <a:ext cx="4134600" cy="17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292929"/>
                </a:solidFill>
                <a:effectLst/>
                <a:latin typeface="+mn-lt"/>
              </a:rPr>
              <a:t>Low Value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+mn-lt"/>
              </a:rPr>
              <a:t>: Customers who are less active than others, not very frequent buyer/visitor and generates very low - zero - maybe negative revenue.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292929"/>
                </a:solidFill>
                <a:effectLst/>
                <a:latin typeface="+mn-lt"/>
              </a:rPr>
              <a:t>Mid Value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+mn-lt"/>
              </a:rPr>
              <a:t>: In the middle of everything. Often using our platform (but not as much as our High Values), fairly frequent and generates moderate revenue.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292929"/>
                </a:solidFill>
                <a:effectLst/>
                <a:latin typeface="+mn-lt"/>
              </a:rPr>
              <a:t>High Value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+mn-lt"/>
              </a:rPr>
              <a:t>: The group we don’t want to lose. High Revenue, 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charter"/>
              </a:rPr>
              <a:t>Frequency and low Inactivity.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5" name="Picture 14" descr="newplot (3)">
            <a:extLst>
              <a:ext uri="{FF2B5EF4-FFF2-40B4-BE49-F238E27FC236}">
                <a16:creationId xmlns:a16="http://schemas.microsoft.com/office/drawing/2014/main" id="{BFE85DD2-804F-45C3-B328-9BC710CC8C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75" y="820525"/>
            <a:ext cx="4330462" cy="2095203"/>
          </a:xfrm>
          <a:prstGeom prst="rect">
            <a:avLst/>
          </a:prstGeom>
        </p:spPr>
      </p:pic>
      <p:pic>
        <p:nvPicPr>
          <p:cNvPr id="16" name="Picture 15" descr="newplot (4)">
            <a:extLst>
              <a:ext uri="{FF2B5EF4-FFF2-40B4-BE49-F238E27FC236}">
                <a16:creationId xmlns:a16="http://schemas.microsoft.com/office/drawing/2014/main" id="{94CE36E4-1FAD-487F-AA7C-373C9859680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75" y="2784323"/>
            <a:ext cx="4355126" cy="2095203"/>
          </a:xfrm>
          <a:prstGeom prst="rect">
            <a:avLst/>
          </a:prstGeom>
        </p:spPr>
      </p:pic>
      <p:pic>
        <p:nvPicPr>
          <p:cNvPr id="17" name="Picture 16" descr="newplot (5)">
            <a:extLst>
              <a:ext uri="{FF2B5EF4-FFF2-40B4-BE49-F238E27FC236}">
                <a16:creationId xmlns:a16="http://schemas.microsoft.com/office/drawing/2014/main" id="{B2D59F68-806E-414F-8B80-3C22E86A16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5" y="3048297"/>
            <a:ext cx="4448160" cy="20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6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13225" y="94127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13225" y="1382935"/>
            <a:ext cx="8733950" cy="4253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+mn-lt"/>
              </a:rPr>
              <a:t>Cluster 1: low value customers having overall score from 0-2.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Made last purchase from 100 days on earlier (more than 50 days inactive).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Total revenue per user less than $800.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Total purchase of less than 4.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          Recommendation: Increase frequency.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>
                <a:latin typeface="+mn-lt"/>
              </a:rPr>
              <a:t>Cluster 2: mid value customers having overall score from 3-6.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Made last purchase within 40 and 70 days 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Total revenue per user between $800 and $2000.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Total purchase between 4 and 6.5.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           Recommendation: Improve retention + Increase Recency.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Cluster 3: high value customers having overall score from 7-10.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Made last purchase less than 40 days 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Total revenue per user more than $2200.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Total purchase more than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           Recommendation: Improve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Shape 90">
            <a:extLst>
              <a:ext uri="{FF2B5EF4-FFF2-40B4-BE49-F238E27FC236}">
                <a16:creationId xmlns:a16="http://schemas.microsoft.com/office/drawing/2014/main" id="{969E4596-4B5D-4B22-B43F-5DC7181FD340}"/>
              </a:ext>
            </a:extLst>
          </p:cNvPr>
          <p:cNvSpPr/>
          <p:nvPr/>
        </p:nvSpPr>
        <p:spPr>
          <a:xfrm>
            <a:off x="205025" y="973683"/>
            <a:ext cx="8565600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Module Task 3: Overall Segmentation </a:t>
            </a:r>
            <a:r>
              <a:rPr lang="en-US" sz="1400" dirty="0">
                <a:hlinkClick r:id="rId2"/>
              </a:rPr>
              <a:t>Links</a:t>
            </a:r>
            <a:r>
              <a:rPr lang="en-US" sz="1400" dirty="0"/>
              <a:t>  </a:t>
            </a:r>
            <a:endParaRPr sz="1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2808D13-8368-4CBB-9BA5-43EE8444FA26}"/>
              </a:ext>
            </a:extLst>
          </p:cNvPr>
          <p:cNvSpPr/>
          <p:nvPr/>
        </p:nvSpPr>
        <p:spPr>
          <a:xfrm>
            <a:off x="543465" y="2336255"/>
            <a:ext cx="448573" cy="18475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normalizeH="0" baseline="0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88AF8E-DF13-4B2F-8655-2CBD3593312E}"/>
              </a:ext>
            </a:extLst>
          </p:cNvPr>
          <p:cNvSpPr/>
          <p:nvPr/>
        </p:nvSpPr>
        <p:spPr>
          <a:xfrm>
            <a:off x="543465" y="3509751"/>
            <a:ext cx="448573" cy="18475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normalizeH="0" baseline="0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795D8F-2130-4167-B36C-BD51CAA8656C}"/>
              </a:ext>
            </a:extLst>
          </p:cNvPr>
          <p:cNvSpPr/>
          <p:nvPr/>
        </p:nvSpPr>
        <p:spPr>
          <a:xfrm>
            <a:off x="543465" y="4787147"/>
            <a:ext cx="448573" cy="18475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normalizeH="0" baseline="0">
              <a:solidFill>
                <a:schemeClr val="tx1"/>
              </a:solidFill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903</Words>
  <Application>Microsoft Office PowerPoint</Application>
  <PresentationFormat>On-screen Show (16:9)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charter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Tram</dc:creator>
  <cp:lastModifiedBy>Tram</cp:lastModifiedBy>
  <cp:revision>2</cp:revision>
  <dcterms:modified xsi:type="dcterms:W3CDTF">2021-09-03T20:44:09Z</dcterms:modified>
</cp:coreProperties>
</file>