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4" r:id="rId6"/>
    <p:sldId id="260" r:id="rId7"/>
    <p:sldId id="265" r:id="rId8"/>
    <p:sldId id="262"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9" autoAdjust="0"/>
  </p:normalViewPr>
  <p:slideViewPr>
    <p:cSldViewPr snapToGrid="0">
      <p:cViewPr varScale="1">
        <p:scale>
          <a:sx n="108" d="100"/>
          <a:sy n="108"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view?r=eyJrIjoiZTdhMzM5YmYtMzVmOC00NWQwLTkxYzEtYmM3MTVkZmI4YzhiIiwidCI6IjQxYWI0MmE5LTM4MWItNDhjZi04YTg1LTcyMDQ2NDkyMjk3NiIsImMiOjEwfQ%3D%3D"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Created by Tram Nguyen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341628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a:r>
              <a:rPr lang="en-US" b="0" i="0" dirty="0">
                <a:solidFill>
                  <a:srgbClr val="333333"/>
                </a:solidFill>
                <a:effectLst/>
                <a:latin typeface="Open Sans" panose="020B0606030504020204" pitchFamily="34" charset="0"/>
              </a:rPr>
              <a:t>1. What are the trends in the underlying data?</a:t>
            </a:r>
          </a:p>
          <a:p>
            <a:pPr marL="342900" indent="-342900" algn="l">
              <a:buAutoNum type="arabicPeriod"/>
            </a:pPr>
            <a:endParaRPr lang="en-US" b="0" i="0" dirty="0">
              <a:solidFill>
                <a:srgbClr val="333333"/>
              </a:solidFill>
              <a:effectLst/>
              <a:latin typeface="Open Sans" panose="020B0606030504020204" pitchFamily="34" charset="0"/>
            </a:endParaRPr>
          </a:p>
          <a:p>
            <a:r>
              <a:rPr lang="en-US" dirty="0">
                <a:solidFill>
                  <a:srgbClr val="333333"/>
                </a:solidFill>
                <a:latin typeface="Open Sans" panose="020B0606030504020204" pitchFamily="34" charset="0"/>
              </a:rPr>
              <a:t>2. </a:t>
            </a:r>
            <a:r>
              <a:rPr lang="en-US" b="0" i="0" dirty="0">
                <a:solidFill>
                  <a:srgbClr val="333333"/>
                </a:solidFill>
                <a:effectLst/>
                <a:latin typeface="Open Sans" panose="020B0606030504020204" pitchFamily="34" charset="0"/>
              </a:rPr>
              <a:t>Which customer segment has the highest customer value?</a:t>
            </a: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3. What do you propose should be Sprocket Central Pty Ltd ’s marketing and growth strategy?</a:t>
            </a: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4. What additional external datasets may be useful to obtain greater insights into customer preferences and propensity to purchase the products?</a:t>
            </a:r>
          </a:p>
          <a:p>
            <a:endParaRPr lang="en-US" b="0" i="0" dirty="0">
              <a:solidFill>
                <a:srgbClr val="333333"/>
              </a:solidFill>
              <a:effectLst/>
              <a:latin typeface="Open Sans" panose="020B0606030504020204" pitchFamily="34" charset="0"/>
            </a:endParaRPr>
          </a:p>
          <a:p>
            <a:pPr algn="l"/>
            <a:r>
              <a:rPr lang="en-US" b="0" i="0" dirty="0">
                <a:solidFill>
                  <a:srgbClr val="333333"/>
                </a:solidFill>
                <a:effectLst/>
                <a:latin typeface="Open Sans" panose="020B0606030504020204" pitchFamily="34" charset="0"/>
              </a:rPr>
              <a:t>Specifically, it is important to specify who Sprocket Central Pty </a:t>
            </a:r>
            <a:r>
              <a:rPr lang="en-US" b="0" i="0" dirty="0" err="1">
                <a:solidFill>
                  <a:srgbClr val="333333"/>
                </a:solidFill>
                <a:effectLst/>
                <a:latin typeface="Open Sans" panose="020B0606030504020204" pitchFamily="34" charset="0"/>
              </a:rPr>
              <a:t>Ltd’s</a:t>
            </a:r>
            <a:r>
              <a:rPr lang="en-US" b="0" i="0" dirty="0">
                <a:solidFill>
                  <a:srgbClr val="333333"/>
                </a:solidFill>
                <a:effectLst/>
                <a:latin typeface="Open Sans" panose="020B0606030504020204" pitchFamily="34" charset="0"/>
              </a:rPr>
              <a:t> marketing team should be targeting out of the new 1000 customer list as well as the broader market segment to reach out to. </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l"/>
            <a:r>
              <a:rPr lang="en-US" b="0" i="0" dirty="0">
                <a:solidFill>
                  <a:schemeClr val="bg1"/>
                </a:solidFill>
                <a:effectLst/>
                <a:latin typeface="Calibri body"/>
              </a:rPr>
              <a:t>What are the trends in the underlying data?</a:t>
            </a:r>
          </a:p>
        </p:txBody>
      </p:sp>
      <p:sp>
        <p:nvSpPr>
          <p:cNvPr id="123" name="Shape 72"/>
          <p:cNvSpPr/>
          <p:nvPr/>
        </p:nvSpPr>
        <p:spPr>
          <a:xfrm>
            <a:off x="205025" y="852149"/>
            <a:ext cx="8565600" cy="66457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sz="1400" dirty="0"/>
              <a:t>General trend: total revenue, total profit and total order seem stable through out the year 2017.</a:t>
            </a:r>
            <a:endParaRPr lang="en-US" sz="1400" dirty="0"/>
          </a:p>
        </p:txBody>
      </p:sp>
      <p:sp>
        <p:nvSpPr>
          <p:cNvPr id="124" name="Shape 73"/>
          <p:cNvSpPr/>
          <p:nvPr/>
        </p:nvSpPr>
        <p:spPr>
          <a:xfrm>
            <a:off x="205025" y="1312866"/>
            <a:ext cx="4134600" cy="13204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300" dirty="0">
                <a:latin typeface="Open Sans" panose="020B0606030504020204" pitchFamily="34" charset="0"/>
                <a:ea typeface="Open Sans" panose="020B0606030504020204" pitchFamily="34" charset="0"/>
                <a:cs typeface="Open Sans" panose="020B0606030504020204" pitchFamily="34" charset="0"/>
              </a:rPr>
              <a:t>Revenue and profit drop in June and September explained by the cold weather in winter (May, June) and rainy season(December </a:t>
            </a:r>
            <a:r>
              <a:rPr lang="en-US" sz="1300" dirty="0" err="1">
                <a:latin typeface="Open Sans" panose="020B0606030504020204" pitchFamily="34" charset="0"/>
                <a:ea typeface="Open Sans" panose="020B0606030504020204" pitchFamily="34" charset="0"/>
                <a:cs typeface="Open Sans" panose="020B0606030504020204" pitchFamily="34" charset="0"/>
              </a:rPr>
              <a:t>til</a:t>
            </a:r>
            <a:r>
              <a:rPr lang="en-US" sz="1300" dirty="0">
                <a:latin typeface="Open Sans" panose="020B0606030504020204" pitchFamily="34" charset="0"/>
                <a:ea typeface="Open Sans" panose="020B0606030504020204" pitchFamily="34" charset="0"/>
                <a:cs typeface="Open Sans" panose="020B0606030504020204" pitchFamily="34" charset="0"/>
              </a:rPr>
              <a:t> March). High season falls into August and October when people enjoy cool weather.</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4" name="Picture 13">
            <a:extLst>
              <a:ext uri="{FF2B5EF4-FFF2-40B4-BE49-F238E27FC236}">
                <a16:creationId xmlns:a16="http://schemas.microsoft.com/office/drawing/2014/main" id="{7CF902D8-0CA7-4983-9152-0AE0ECF094F5}"/>
              </a:ext>
            </a:extLst>
          </p:cNvPr>
          <p:cNvPicPr>
            <a:picLocks noChangeAspect="1"/>
          </p:cNvPicPr>
          <p:nvPr/>
        </p:nvPicPr>
        <p:blipFill>
          <a:blip r:embed="rId2"/>
          <a:stretch>
            <a:fillRect/>
          </a:stretch>
        </p:blipFill>
        <p:spPr>
          <a:xfrm>
            <a:off x="5144477" y="1170293"/>
            <a:ext cx="3484618" cy="1933833"/>
          </a:xfrm>
          <a:prstGeom prst="rect">
            <a:avLst/>
          </a:prstGeom>
        </p:spPr>
      </p:pic>
      <p:pic>
        <p:nvPicPr>
          <p:cNvPr id="16" name="Picture 15">
            <a:extLst>
              <a:ext uri="{FF2B5EF4-FFF2-40B4-BE49-F238E27FC236}">
                <a16:creationId xmlns:a16="http://schemas.microsoft.com/office/drawing/2014/main" id="{980693DB-F0BD-4C44-B571-EEF7EBAFDA3A}"/>
              </a:ext>
            </a:extLst>
          </p:cNvPr>
          <p:cNvPicPr>
            <a:picLocks noChangeAspect="1"/>
          </p:cNvPicPr>
          <p:nvPr/>
        </p:nvPicPr>
        <p:blipFill>
          <a:blip r:embed="rId3"/>
          <a:stretch>
            <a:fillRect/>
          </a:stretch>
        </p:blipFill>
        <p:spPr>
          <a:xfrm>
            <a:off x="5144477" y="3137198"/>
            <a:ext cx="3449107" cy="1947595"/>
          </a:xfrm>
          <a:prstGeom prst="rect">
            <a:avLst/>
          </a:prstGeom>
        </p:spPr>
      </p:pic>
      <p:sp>
        <p:nvSpPr>
          <p:cNvPr id="25" name="Shape 73">
            <a:extLst>
              <a:ext uri="{FF2B5EF4-FFF2-40B4-BE49-F238E27FC236}">
                <a16:creationId xmlns:a16="http://schemas.microsoft.com/office/drawing/2014/main" id="{4DE8A5C0-0364-440F-B8FF-5C4A5AE9B26A}"/>
              </a:ext>
            </a:extLst>
          </p:cNvPr>
          <p:cNvSpPr/>
          <p:nvPr/>
        </p:nvSpPr>
        <p:spPr>
          <a:xfrm>
            <a:off x="205025" y="3104126"/>
            <a:ext cx="4134600" cy="1550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300" dirty="0">
                <a:latin typeface="Open Sans" panose="020B0606030504020204" pitchFamily="34" charset="0"/>
                <a:ea typeface="Open Sans" panose="020B0606030504020204" pitchFamily="34" charset="0"/>
                <a:cs typeface="Open Sans" panose="020B0606030504020204" pitchFamily="34" charset="0"/>
              </a:rPr>
              <a:t>For customers having tenure below 10 years, the longer the tenure, the more revenue/profit they are likely to generate. </a:t>
            </a:r>
          </a:p>
          <a:p>
            <a:r>
              <a:rPr lang="en-US" sz="1300" dirty="0">
                <a:latin typeface="Open Sans" panose="020B0606030504020204" pitchFamily="34" charset="0"/>
                <a:ea typeface="Open Sans" panose="020B0606030504020204" pitchFamily="34" charset="0"/>
                <a:cs typeface="Open Sans" panose="020B0606030504020204" pitchFamily="34" charset="0"/>
              </a:rPr>
              <a:t>For customers having tenure between 10 and 20 years, the longer tenure they have, the less revenue/profit they are likely to generate.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Which customer segment has the highest customer value?</a:t>
            </a: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r>
              <a:rPr lang="en-US" sz="1400" dirty="0">
                <a:hlinkClick r:id="rId2"/>
              </a:rPr>
              <a:t>Links</a:t>
            </a:r>
            <a:r>
              <a:rPr lang="en-US" sz="1400" dirty="0"/>
              <a:t>		</a:t>
            </a:r>
            <a:endParaRPr sz="1400" dirty="0"/>
          </a:p>
        </p:txBody>
      </p:sp>
      <p:sp>
        <p:nvSpPr>
          <p:cNvPr id="133" name="Shape 82"/>
          <p:cNvSpPr/>
          <p:nvPr/>
        </p:nvSpPr>
        <p:spPr>
          <a:xfrm>
            <a:off x="179358" y="876600"/>
            <a:ext cx="3575896" cy="47337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b="1" dirty="0">
                <a:latin typeface="Open Sans" panose="020B0606030504020204" pitchFamily="34" charset="0"/>
                <a:ea typeface="Open Sans" panose="020B0606030504020204" pitchFamily="34" charset="0"/>
                <a:cs typeface="Open Sans" panose="020B0606030504020204" pitchFamily="34" charset="0"/>
              </a:rPr>
              <a:t>Demographics</a:t>
            </a:r>
            <a:r>
              <a:rPr lang="en-US" sz="1100" dirty="0">
                <a:latin typeface="Open Sans" panose="020B0606030504020204" pitchFamily="34" charset="0"/>
                <a:ea typeface="Open Sans" panose="020B0606030504020204" pitchFamily="34" charset="0"/>
                <a:cs typeface="Open Sans" panose="020B0606030504020204" pitchFamily="34" charset="0"/>
              </a:rPr>
              <a:t> metrics: </a:t>
            </a:r>
          </a:p>
          <a:p>
            <a:pPr marL="285750" indent="-2857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Age: 20-70 focus group: 40-50 (highest frequency)</a:t>
            </a:r>
          </a:p>
          <a:p>
            <a:pPr marL="285750" indent="-2857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Wealth segment: Mass customer occupies the largest proportion of sales and profit of 10 million and 5.5 million.</a:t>
            </a:r>
          </a:p>
          <a:p>
            <a:pPr marL="285750" indent="-2857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Gender: almost the same distribution between male and female customers.</a:t>
            </a:r>
          </a:p>
          <a:p>
            <a:pPr marL="285750" indent="-2857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Job industry: Customer working in manufacturing, financial service and health sector generate the highest sales and profit (75%),</a:t>
            </a:r>
          </a:p>
          <a:p>
            <a:pPr marL="285750" indent="-285750">
              <a:buFont typeface="Arial" panose="020B0604020202020204" pitchFamily="34" charset="0"/>
              <a:buChar char="•"/>
            </a:pPr>
            <a:r>
              <a:rPr lang="de-DE" sz="1100" dirty="0">
                <a:latin typeface="Open Sans" panose="020B0606030504020204" pitchFamily="34" charset="0"/>
                <a:ea typeface="Open Sans" panose="020B0606030504020204" pitchFamily="34" charset="0"/>
                <a:cs typeface="Open Sans" panose="020B0606030504020204" pitchFamily="34" charset="0"/>
              </a:rPr>
              <a:t>Car ownership: 50% of customer owning car.</a:t>
            </a:r>
            <a:endParaRPr lang="en-US" sz="1100" dirty="0">
              <a:latin typeface="Open Sans" panose="020B0606030504020204" pitchFamily="34" charset="0"/>
              <a:ea typeface="Open Sans" panose="020B0606030504020204" pitchFamily="34" charset="0"/>
              <a:cs typeface="Open Sans" panose="020B0606030504020204" pitchFamily="34" charset="0"/>
            </a:endParaRPr>
          </a:p>
          <a:p>
            <a:r>
              <a:rPr lang="en-US" sz="1100" b="1" dirty="0">
                <a:latin typeface="Open Sans" panose="020B0606030504020204" pitchFamily="34" charset="0"/>
                <a:ea typeface="Open Sans" panose="020B0606030504020204" pitchFamily="34" charset="0"/>
                <a:cs typeface="Open Sans" panose="020B0606030504020204" pitchFamily="34" charset="0"/>
              </a:rPr>
              <a:t>Geographics</a:t>
            </a:r>
            <a:r>
              <a:rPr lang="en-US" sz="1100" dirty="0">
                <a:latin typeface="Open Sans" panose="020B0606030504020204" pitchFamily="34" charset="0"/>
                <a:ea typeface="Open Sans" panose="020B0606030504020204" pitchFamily="34" charset="0"/>
                <a:cs typeface="Open Sans" panose="020B0606030504020204" pitchFamily="34" charset="0"/>
              </a:rPr>
              <a:t> metrics:</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 Sales distribution to regions are NSW (53%), Victoria(25%), Queensland(21%) corresponding to the specific weather of each region. QLD is hot and humid however they have dry summer and warm winter. NSW weather is characterized by hot dry summer but cold winter. VIC has temperate and cool temperature and cold winter. </a:t>
            </a:r>
          </a:p>
          <a:p>
            <a:r>
              <a:rPr lang="en-US" sz="1200" dirty="0">
                <a:latin typeface="Open Sans" panose="020B0606030504020204" pitchFamily="34" charset="0"/>
                <a:ea typeface="Open Sans" panose="020B0606030504020204" pitchFamily="34" charset="0"/>
                <a:cs typeface="Open Sans" panose="020B0606030504020204" pitchFamily="34" charset="0"/>
              </a:rPr>
              <a:t> </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DC6127DA-0DEA-42FE-809F-4290FB4593DC}"/>
              </a:ext>
            </a:extLst>
          </p:cNvPr>
          <p:cNvPicPr>
            <a:picLocks noChangeAspect="1"/>
          </p:cNvPicPr>
          <p:nvPr/>
        </p:nvPicPr>
        <p:blipFill>
          <a:blip r:embed="rId3"/>
          <a:stretch>
            <a:fillRect/>
          </a:stretch>
        </p:blipFill>
        <p:spPr>
          <a:xfrm>
            <a:off x="3755254" y="1546240"/>
            <a:ext cx="5209388" cy="275379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0" i="0" dirty="0">
                <a:solidFill>
                  <a:schemeClr val="bg1"/>
                </a:solidFill>
                <a:effectLst/>
                <a:latin typeface="Open Sans" panose="020B0606030504020204" pitchFamily="34" charset="0"/>
              </a:rPr>
              <a:t>Which customer segment has the highest customer value?</a:t>
            </a:r>
          </a:p>
        </p:txBody>
      </p:sp>
      <p:sp>
        <p:nvSpPr>
          <p:cNvPr id="131" name="Shape 80"/>
          <p:cNvSpPr/>
          <p:nvPr/>
        </p:nvSpPr>
        <p:spPr>
          <a:xfrm>
            <a:off x="205025" y="263974"/>
            <a:ext cx="8565600" cy="4154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lang="en-US" sz="1500" b="0" i="0" dirty="0">
              <a:solidFill>
                <a:schemeClr val="bg1"/>
              </a:solidFill>
              <a:effectLst/>
              <a:latin typeface="Open Sans" panose="020B0606030504020204" pitchFamily="34" charset="0"/>
            </a:endParaRP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sz="1400" dirty="0"/>
          </a:p>
        </p:txBody>
      </p:sp>
      <p:sp>
        <p:nvSpPr>
          <p:cNvPr id="133" name="Shape 82"/>
          <p:cNvSpPr/>
          <p:nvPr/>
        </p:nvSpPr>
        <p:spPr>
          <a:xfrm>
            <a:off x="179358" y="1207542"/>
            <a:ext cx="3427441" cy="43444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b="1" dirty="0">
                <a:latin typeface="Open Sans" panose="020B0606030504020204" pitchFamily="34" charset="0"/>
                <a:ea typeface="Open Sans" panose="020B0606030504020204" pitchFamily="34" charset="0"/>
                <a:cs typeface="Open Sans" panose="020B0606030504020204" pitchFamily="34" charset="0"/>
              </a:rPr>
              <a:t>Psychology</a:t>
            </a:r>
            <a:r>
              <a:rPr lang="en-US" sz="1100" dirty="0">
                <a:latin typeface="Open Sans" panose="020B0606030504020204" pitchFamily="34" charset="0"/>
                <a:ea typeface="Open Sans" panose="020B0606030504020204" pitchFamily="34" charset="0"/>
                <a:cs typeface="Open Sans" panose="020B0606030504020204" pitchFamily="34" charset="0"/>
              </a:rPr>
              <a:t> metrics:</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 Customers prefer buying products belonging to normal brands </a:t>
            </a:r>
            <a:r>
              <a:rPr lang="en-US" sz="1100" dirty="0" err="1">
                <a:latin typeface="Open Sans" panose="020B0606030504020204" pitchFamily="34" charset="0"/>
                <a:ea typeface="Open Sans" panose="020B0606030504020204" pitchFamily="34" charset="0"/>
                <a:cs typeface="Open Sans" panose="020B0606030504020204" pitchFamily="34" charset="0"/>
              </a:rPr>
              <a:t>Solex</a:t>
            </a:r>
            <a:r>
              <a:rPr lang="en-US" sz="1100" dirty="0">
                <a:latin typeface="Open Sans" panose="020B0606030504020204" pitchFamily="34" charset="0"/>
                <a:ea typeface="Open Sans" panose="020B0606030504020204" pitchFamily="34" charset="0"/>
                <a:cs typeface="Open Sans" panose="020B0606030504020204" pitchFamily="34" charset="0"/>
              </a:rPr>
              <a:t>, WeareA2B, Giant Bicycle. It is understandable that best seller items having attributes like standard product line, medium product class and medium product size.</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Other special purposed lines hobbies such as Road, Touring and Mountain are tailored to a number of smaller groups of customer.</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Customers pays less attention to luxury status of the bike (</a:t>
            </a:r>
            <a:r>
              <a:rPr lang="en-US" sz="1100" dirty="0" err="1">
                <a:latin typeface="Open Sans" panose="020B0606030504020204" pitchFamily="34" charset="0"/>
                <a:ea typeface="Open Sans" panose="020B0606030504020204" pitchFamily="34" charset="0"/>
                <a:cs typeface="Open Sans" panose="020B0606030504020204" pitchFamily="34" charset="0"/>
              </a:rPr>
              <a:t>product_class</a:t>
            </a:r>
            <a:r>
              <a:rPr lang="en-US" sz="1100" dirty="0">
                <a:latin typeface="Open Sans" panose="020B0606030504020204" pitchFamily="34" charset="0"/>
                <a:ea typeface="Open Sans" panose="020B0606030504020204" pitchFamily="34" charset="0"/>
                <a:cs typeface="Open Sans" panose="020B0606030504020204" pitchFamily="34" charset="0"/>
              </a:rPr>
              <a:t>).</a:t>
            </a:r>
          </a:p>
          <a:p>
            <a:r>
              <a:rPr lang="en-US" sz="1100" b="1" dirty="0" err="1">
                <a:latin typeface="Open Sans" panose="020B0606030504020204" pitchFamily="34" charset="0"/>
                <a:ea typeface="Open Sans" panose="020B0606030504020204" pitchFamily="34" charset="0"/>
                <a:cs typeface="Open Sans" panose="020B0606030504020204" pitchFamily="34" charset="0"/>
              </a:rPr>
              <a:t>Behaviour</a:t>
            </a:r>
            <a:r>
              <a:rPr lang="en-US" sz="1100" b="1" dirty="0">
                <a:latin typeface="Open Sans" panose="020B0606030504020204" pitchFamily="34" charset="0"/>
                <a:ea typeface="Open Sans" panose="020B0606030504020204" pitchFamily="34" charset="0"/>
                <a:cs typeface="Open Sans" panose="020B0606030504020204" pitchFamily="34" charset="0"/>
              </a:rPr>
              <a:t> </a:t>
            </a:r>
            <a:r>
              <a:rPr lang="en-US" sz="1100" dirty="0">
                <a:latin typeface="Open Sans" panose="020B0606030504020204" pitchFamily="34" charset="0"/>
                <a:ea typeface="Open Sans" panose="020B0606030504020204" pitchFamily="34" charset="0"/>
                <a:cs typeface="Open Sans" panose="020B0606030504020204" pitchFamily="34" charset="0"/>
              </a:rPr>
              <a:t>metrics:</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There is a balance distribution between online and offline channels. </a:t>
            </a:r>
          </a:p>
          <a:p>
            <a:pPr marL="171450" indent="-171450">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The last 3 years purchase history does not reflect any implication to the future buying behavior(no correlation detected)</a:t>
            </a:r>
          </a:p>
          <a:p>
            <a:pPr marL="171450" indent="-171450">
              <a:buFont typeface="Arial" panose="020B0604020202020204" pitchFamily="34" charset="0"/>
              <a:buChar char="•"/>
            </a:pPr>
            <a:endParaRPr lang="en-US" sz="1100" dirty="0">
              <a:latin typeface="+mn-lt"/>
            </a:endParaRPr>
          </a:p>
          <a:p>
            <a:r>
              <a:rPr lang="en-US" sz="1200" dirty="0">
                <a:latin typeface="+mn-lt"/>
              </a:rPr>
              <a:t> </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6D023A92-B86A-420A-A53C-F524CAC6C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799" y="1420957"/>
            <a:ext cx="5252529" cy="3489597"/>
          </a:xfrm>
          <a:prstGeom prst="rect">
            <a:avLst/>
          </a:prstGeom>
        </p:spPr>
      </p:pic>
    </p:spTree>
    <p:extLst>
      <p:ext uri="{BB962C8B-B14F-4D97-AF65-F5344CB8AC3E}">
        <p14:creationId xmlns:p14="http://schemas.microsoft.com/office/powerpoint/2010/main" val="2538472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sz="1400" b="0" i="0" dirty="0">
              <a:solidFill>
                <a:schemeClr val="bg1"/>
              </a:solidFill>
              <a:effectLst/>
              <a:latin typeface="Open Sans" panose="020B0606030504020204" pitchFamily="34"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41" name="Shape 90"/>
          <p:cNvSpPr/>
          <p:nvPr/>
        </p:nvSpPr>
        <p:spPr>
          <a:xfrm>
            <a:off x="205025" y="907161"/>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42" name="Shape 91"/>
          <p:cNvSpPr/>
          <p:nvPr/>
        </p:nvSpPr>
        <p:spPr>
          <a:xfrm>
            <a:off x="373375" y="979742"/>
            <a:ext cx="8184700" cy="475165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Expand the key age group beyond range 40-50, focus on younger customers, especially below 20 and teenager groups.</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Maintain and reinforce the target group of mass consumers and win more customers of wealthy segment by introduction of luxury/smart or new add-ins features bikes.</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Running marketing campaigns focused on the health benefit and sustainable future of bicycle owning to the fact that there are more people not having cars as their main transportation vehicle. Bike could not only be a hobby tool or sport but also a means of transportation.</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Queensland and Victoria’s sales could be improved by having more marketing and sales activities in these regions. Products should also be designed with specific features of tires that suit their topography.</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Approach customers who are short to medium leasing tenants.</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For the high value consumers, the strategy is to improve retention.</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For the medium value consumers, the strategy is to improve retention and recency.</a:t>
            </a:r>
          </a:p>
          <a:p>
            <a:pPr marL="171450" indent="-171450">
              <a:buFont typeface="Arial" panose="020B0604020202020204" pitchFamily="34" charset="0"/>
              <a:buChar char="•"/>
            </a:pPr>
            <a:r>
              <a:rPr lang="en-US" sz="1300" dirty="0">
                <a:latin typeface="Open Sans" panose="020B0606030504020204" pitchFamily="34" charset="0"/>
                <a:ea typeface="Open Sans" panose="020B0606030504020204" pitchFamily="34" charset="0"/>
                <a:cs typeface="Open Sans" panose="020B0606030504020204" pitchFamily="34" charset="0"/>
              </a:rPr>
              <a:t>For the low value consumers, the strategy is to increase the frequency.</a:t>
            </a: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latin typeface="+mn-lt"/>
            </a:endParaRPr>
          </a:p>
          <a:p>
            <a:endParaRPr lang="en-US" sz="1100" dirty="0">
              <a:latin typeface="+mn-lt"/>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itle 3">
            <a:extLst>
              <a:ext uri="{FF2B5EF4-FFF2-40B4-BE49-F238E27FC236}">
                <a16:creationId xmlns:a16="http://schemas.microsoft.com/office/drawing/2014/main" id="{6F2B35A1-AAEC-4F40-94E6-ABB868E83F7F}"/>
              </a:ext>
            </a:extLst>
          </p:cNvPr>
          <p:cNvSpPr>
            <a:spLocks noGrp="1"/>
          </p:cNvSpPr>
          <p:nvPr>
            <p:ph type="title"/>
          </p:nvPr>
        </p:nvSpPr>
        <p:spPr>
          <a:xfrm>
            <a:off x="179625" y="232350"/>
            <a:ext cx="8591000" cy="1028279"/>
          </a:xfrm>
        </p:spPr>
        <p:txBody>
          <a:bodyPr>
            <a:normAutofit fontScale="90000"/>
          </a:bodyPr>
          <a:lstStyle/>
          <a:p>
            <a:r>
              <a:rPr lang="en-US" sz="17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What do you propose should be Sprocket Central Pty Ltd ’s marketing </a:t>
            </a:r>
            <a:r>
              <a:rPr lang="en-US" sz="1700" b="0" i="0" dirty="0">
                <a:solidFill>
                  <a:schemeClr val="bg1"/>
                </a:solidFill>
                <a:effectLst/>
                <a:latin typeface="Open Sans" panose="020B0606030504020204" pitchFamily="34" charset="0"/>
              </a:rPr>
              <a:t>and growth strategy?</a:t>
            </a:r>
            <a:br>
              <a:rPr lang="en-US" sz="6000" b="0" i="0" dirty="0">
                <a:solidFill>
                  <a:schemeClr val="bg1"/>
                </a:solidFill>
                <a:effectLst/>
                <a:latin typeface="Open Sans" panose="020B0606030504020204" pitchFamily="34" charset="0"/>
              </a:rPr>
            </a:b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210241"/>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b="0" i="0" dirty="0">
                <a:solidFill>
                  <a:schemeClr val="bg1"/>
                </a:solidFill>
                <a:effectLst/>
                <a:latin typeface="Open Sans" panose="020B0606030504020204" pitchFamily="34" charset="0"/>
              </a:rPr>
              <a:t>What additional external datasets may be useful to obtain greater insights into customer preferences and propensity to purchase the products?</a:t>
            </a:r>
          </a:p>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42" name="Shape 91"/>
          <p:cNvSpPr/>
          <p:nvPr/>
        </p:nvSpPr>
        <p:spPr>
          <a:xfrm>
            <a:off x="205025" y="1388115"/>
            <a:ext cx="8565600" cy="40614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When it comes to geographical local market in Australia, it is worth diving more into the climate condition, the topography of each state to have a better insights for new developments of product.</a:t>
            </a:r>
          </a:p>
          <a:p>
            <a:pPr marL="171450" indent="-171450" algn="l">
              <a:buFont typeface="Arial" panose="020B0604020202020204" pitchFamily="34" charset="0"/>
              <a:buChar char="•"/>
            </a:pPr>
            <a:r>
              <a:rPr lang="en-US" sz="1400" dirty="0">
                <a:solidFill>
                  <a:srgbClr val="292929"/>
                </a:solidFill>
                <a:latin typeface="Open Sans" panose="020B0606030504020204" pitchFamily="34" charset="0"/>
                <a:ea typeface="Open Sans" panose="020B0606030504020204" pitchFamily="34" charset="0"/>
                <a:cs typeface="Open Sans" panose="020B0606030504020204" pitchFamily="34" charset="0"/>
              </a:rPr>
              <a:t>Additional datasets about the climate and geographical conditions in each region should be provided.</a:t>
            </a:r>
          </a:p>
          <a:p>
            <a:pPr marL="171450" indent="-171450" algn="l">
              <a:buFont typeface="Arial" panose="020B0604020202020204" pitchFamily="34" charset="0"/>
              <a:buChar char="•"/>
            </a:pPr>
            <a:r>
              <a:rPr lang="en-US" sz="14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For </a:t>
            </a:r>
            <a:r>
              <a:rPr lang="en-US" sz="1400" dirty="0">
                <a:solidFill>
                  <a:srgbClr val="292929"/>
                </a:solidFill>
                <a:latin typeface="Open Sans" panose="020B0606030504020204" pitchFamily="34" charset="0"/>
                <a:ea typeface="Open Sans" panose="020B0606030504020204" pitchFamily="34" charset="0"/>
                <a:cs typeface="Open Sans" panose="020B0606030504020204" pitchFamily="34" charset="0"/>
              </a:rPr>
              <a:t>better product developments, a</a:t>
            </a:r>
            <a:r>
              <a:rPr lang="en-US" sz="14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dditional feedback</a:t>
            </a:r>
            <a:r>
              <a:rPr lang="en-US" sz="1400" dirty="0">
                <a:solidFill>
                  <a:srgbClr val="292929"/>
                </a:solidFill>
                <a:latin typeface="Open Sans" panose="020B0606030504020204" pitchFamily="34" charset="0"/>
                <a:ea typeface="Open Sans" panose="020B0606030504020204" pitchFamily="34" charset="0"/>
                <a:cs typeface="Open Sans" panose="020B0606030504020204" pitchFamily="34" charset="0"/>
              </a:rPr>
              <a:t>s/review on the products should be carried out to gain more customer information such as materials, designs, features, budget, and services.</a:t>
            </a:r>
          </a:p>
          <a:p>
            <a:pPr marL="171450" indent="-171450" algn="l">
              <a:buFont typeface="Arial" panose="020B0604020202020204" pitchFamily="34" charset="0"/>
              <a:buChar char="•"/>
            </a:pPr>
            <a:r>
              <a:rPr lang="en-US" sz="1400" dirty="0">
                <a:solidFill>
                  <a:srgbClr val="292929"/>
                </a:solidFill>
                <a:latin typeface="Open Sans" panose="020B0606030504020204" pitchFamily="34" charset="0"/>
                <a:ea typeface="Open Sans" panose="020B0606030504020204" pitchFamily="34" charset="0"/>
                <a:cs typeface="Open Sans" panose="020B0606030504020204" pitchFamily="34" charset="0"/>
              </a:rPr>
              <a:t>It is also useful to have additional datasets from supplementary products in order to know which products are also bought when consumers buy our main products, therefore sales campaign could be carried out based on these findings.</a:t>
            </a:r>
          </a:p>
          <a:p>
            <a:pPr marL="171450" indent="-171450" algn="l">
              <a:buFont typeface="Arial" panose="020B0604020202020204" pitchFamily="34" charset="0"/>
              <a:buChar char="•"/>
            </a:pPr>
            <a:r>
              <a:rPr lang="en-US" sz="1400" dirty="0">
                <a:solidFill>
                  <a:srgbClr val="292929"/>
                </a:solidFill>
                <a:latin typeface="Open Sans" panose="020B0606030504020204" pitchFamily="34" charset="0"/>
                <a:ea typeface="Open Sans" panose="020B0606030504020204" pitchFamily="34" charset="0"/>
                <a:cs typeface="Open Sans" panose="020B0606030504020204" pitchFamily="34" charset="0"/>
              </a:rPr>
              <a:t>It’s also interesting to know the product related psychology aspect, if customers belongs to a group or organization or they are individual buyers and using bikes alone.</a:t>
            </a:r>
          </a:p>
          <a:p>
            <a:pPr marL="171450" indent="-171450" algn="l">
              <a:buFont typeface="Arial" panose="020B0604020202020204" pitchFamily="34" charset="0"/>
              <a:buChar char="•"/>
            </a:pPr>
            <a:endParaRPr lang="en-US" sz="1100" b="1" dirty="0">
              <a:solidFill>
                <a:srgbClr val="292929"/>
              </a:solidFill>
              <a:latin typeface="+mn-lt"/>
            </a:endParaRPr>
          </a:p>
          <a:p>
            <a:pPr algn="l">
              <a:buFont typeface="Arial" panose="020B0604020202020204" pitchFamily="34" charset="0"/>
              <a:buChar char="•"/>
            </a:pPr>
            <a:endParaRPr lang="en-US" sz="1100" b="1" i="0" dirty="0">
              <a:solidFill>
                <a:srgbClr val="292929"/>
              </a:solidFill>
              <a:effectLst/>
              <a:latin typeface="+mn-lt"/>
            </a:endParaRPr>
          </a:p>
          <a:p>
            <a:pPr algn="l">
              <a:buFont typeface="Arial" panose="020B0604020202020204" pitchFamily="34" charset="0"/>
              <a:buChar char="•"/>
            </a:pPr>
            <a:endParaRPr lang="en-US" sz="1100" b="1" dirty="0">
              <a:solidFill>
                <a:srgbClr val="292929"/>
              </a:solidFill>
              <a:latin typeface="+mn-lt"/>
            </a:endParaRPr>
          </a:p>
          <a:p>
            <a:pPr algn="l">
              <a:buFont typeface="Arial" panose="020B0604020202020204" pitchFamily="34" charset="0"/>
              <a:buChar char="•"/>
            </a:pPr>
            <a:endParaRPr lang="en-US" sz="1100" b="1" i="0" dirty="0">
              <a:solidFill>
                <a:srgbClr val="292929"/>
              </a:solidFill>
              <a:effectLst/>
              <a:latin typeface="+mn-lt"/>
            </a:endParaRPr>
          </a:p>
          <a:p>
            <a:pPr algn="l">
              <a:buFont typeface="Arial" panose="020B0604020202020204" pitchFamily="34" charset="0"/>
              <a:buChar char="•"/>
            </a:pPr>
            <a:endParaRPr lang="en-US" sz="1100" b="1" dirty="0">
              <a:solidFill>
                <a:srgbClr val="292929"/>
              </a:solidFill>
              <a:latin typeface="+mn-lt"/>
            </a:endParaRPr>
          </a:p>
          <a:p>
            <a:pPr algn="l"/>
            <a:endParaRPr lang="en-US" sz="1100" b="1" i="0" dirty="0">
              <a:solidFill>
                <a:srgbClr val="292929"/>
              </a:solidFill>
              <a:effectLst/>
              <a:latin typeface="+mn-lt"/>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057106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2029</TotalTime>
  <Words>1147</Words>
  <Application>Microsoft Office PowerPoint</Application>
  <PresentationFormat>On-screen Show (16:9)</PresentationFormat>
  <Paragraphs>73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body</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What do you propose should be Sprocket Central Pty Ltd ’s marketing and growth strategy?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Tram</dc:creator>
  <cp:lastModifiedBy>Tram</cp:lastModifiedBy>
  <cp:revision>5</cp:revision>
  <dcterms:modified xsi:type="dcterms:W3CDTF">2021-09-03T20:44:03Z</dcterms:modified>
</cp:coreProperties>
</file>