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7367E-2F7B-D148-3F5C-A9CA5B0F8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B5D4D6-8643-B042-B392-023AC834F8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BBF9BB-5F36-541E-47A3-A4EBAB27A91A}"/>
              </a:ext>
            </a:extLst>
          </p:cNvPr>
          <p:cNvSpPr>
            <a:spLocks noGrp="1"/>
          </p:cNvSpPr>
          <p:nvPr>
            <p:ph type="dt" sz="half" idx="10"/>
          </p:nvPr>
        </p:nvSpPr>
        <p:spPr/>
        <p:txBody>
          <a:bodyPr/>
          <a:lstStyle/>
          <a:p>
            <a:fld id="{0A191DC4-E316-4037-B47B-949C126E19BF}" type="datetimeFigureOut">
              <a:rPr lang="en-US" smtClean="0"/>
              <a:t>9/6/2023</a:t>
            </a:fld>
            <a:endParaRPr lang="en-US"/>
          </a:p>
        </p:txBody>
      </p:sp>
      <p:sp>
        <p:nvSpPr>
          <p:cNvPr id="5" name="Footer Placeholder 4">
            <a:extLst>
              <a:ext uri="{FF2B5EF4-FFF2-40B4-BE49-F238E27FC236}">
                <a16:creationId xmlns:a16="http://schemas.microsoft.com/office/drawing/2014/main" id="{6950BE75-E6CE-8903-B141-D4168D6B3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9D0F1-BEF5-7E05-6CE7-1D39D741414C}"/>
              </a:ext>
            </a:extLst>
          </p:cNvPr>
          <p:cNvSpPr>
            <a:spLocks noGrp="1"/>
          </p:cNvSpPr>
          <p:nvPr>
            <p:ph type="sldNum" sz="quarter" idx="12"/>
          </p:nvPr>
        </p:nvSpPr>
        <p:spPr/>
        <p:txBody>
          <a:bodyPr/>
          <a:lstStyle/>
          <a:p>
            <a:fld id="{BA961432-C7D9-4622-A1B1-CF4FC7D5B723}" type="slidenum">
              <a:rPr lang="en-US" smtClean="0"/>
              <a:t>‹#›</a:t>
            </a:fld>
            <a:endParaRPr lang="en-US"/>
          </a:p>
        </p:txBody>
      </p:sp>
    </p:spTree>
    <p:extLst>
      <p:ext uri="{BB962C8B-B14F-4D97-AF65-F5344CB8AC3E}">
        <p14:creationId xmlns:p14="http://schemas.microsoft.com/office/powerpoint/2010/main" val="331990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FF9B-C888-F873-1822-4FC8389755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6557A-FDFB-0C8F-AF69-424C389C06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53CCC-9A67-687F-A81E-114B105D8648}"/>
              </a:ext>
            </a:extLst>
          </p:cNvPr>
          <p:cNvSpPr>
            <a:spLocks noGrp="1"/>
          </p:cNvSpPr>
          <p:nvPr>
            <p:ph type="dt" sz="half" idx="10"/>
          </p:nvPr>
        </p:nvSpPr>
        <p:spPr/>
        <p:txBody>
          <a:bodyPr/>
          <a:lstStyle/>
          <a:p>
            <a:fld id="{0A191DC4-E316-4037-B47B-949C126E19BF}" type="datetimeFigureOut">
              <a:rPr lang="en-US" smtClean="0"/>
              <a:t>9/6/2023</a:t>
            </a:fld>
            <a:endParaRPr lang="en-US"/>
          </a:p>
        </p:txBody>
      </p:sp>
      <p:sp>
        <p:nvSpPr>
          <p:cNvPr id="5" name="Footer Placeholder 4">
            <a:extLst>
              <a:ext uri="{FF2B5EF4-FFF2-40B4-BE49-F238E27FC236}">
                <a16:creationId xmlns:a16="http://schemas.microsoft.com/office/drawing/2014/main" id="{92CDCC65-2D71-81B2-F584-3C9A578EA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79CA4-3484-E132-5045-8C3F60502970}"/>
              </a:ext>
            </a:extLst>
          </p:cNvPr>
          <p:cNvSpPr>
            <a:spLocks noGrp="1"/>
          </p:cNvSpPr>
          <p:nvPr>
            <p:ph type="sldNum" sz="quarter" idx="12"/>
          </p:nvPr>
        </p:nvSpPr>
        <p:spPr/>
        <p:txBody>
          <a:bodyPr/>
          <a:lstStyle/>
          <a:p>
            <a:fld id="{BA961432-C7D9-4622-A1B1-CF4FC7D5B723}" type="slidenum">
              <a:rPr lang="en-US" smtClean="0"/>
              <a:t>‹#›</a:t>
            </a:fld>
            <a:endParaRPr lang="en-US"/>
          </a:p>
        </p:txBody>
      </p:sp>
    </p:spTree>
    <p:extLst>
      <p:ext uri="{BB962C8B-B14F-4D97-AF65-F5344CB8AC3E}">
        <p14:creationId xmlns:p14="http://schemas.microsoft.com/office/powerpoint/2010/main" val="373553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87AEF-46E7-F214-2E98-876A4FBBE5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176B74-4107-BEA8-3498-0589CA1A41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18F09-DC19-437E-3C44-C83DDBB0C14A}"/>
              </a:ext>
            </a:extLst>
          </p:cNvPr>
          <p:cNvSpPr>
            <a:spLocks noGrp="1"/>
          </p:cNvSpPr>
          <p:nvPr>
            <p:ph type="dt" sz="half" idx="10"/>
          </p:nvPr>
        </p:nvSpPr>
        <p:spPr/>
        <p:txBody>
          <a:bodyPr/>
          <a:lstStyle/>
          <a:p>
            <a:fld id="{0A191DC4-E316-4037-B47B-949C126E19BF}" type="datetimeFigureOut">
              <a:rPr lang="en-US" smtClean="0"/>
              <a:t>9/6/2023</a:t>
            </a:fld>
            <a:endParaRPr lang="en-US"/>
          </a:p>
        </p:txBody>
      </p:sp>
      <p:sp>
        <p:nvSpPr>
          <p:cNvPr id="5" name="Footer Placeholder 4">
            <a:extLst>
              <a:ext uri="{FF2B5EF4-FFF2-40B4-BE49-F238E27FC236}">
                <a16:creationId xmlns:a16="http://schemas.microsoft.com/office/drawing/2014/main" id="{B108B850-0F8F-D9EF-1C6A-691BFC61B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7E34C-BEE7-262C-DC9F-3F520308FE30}"/>
              </a:ext>
            </a:extLst>
          </p:cNvPr>
          <p:cNvSpPr>
            <a:spLocks noGrp="1"/>
          </p:cNvSpPr>
          <p:nvPr>
            <p:ph type="sldNum" sz="quarter" idx="12"/>
          </p:nvPr>
        </p:nvSpPr>
        <p:spPr/>
        <p:txBody>
          <a:bodyPr/>
          <a:lstStyle/>
          <a:p>
            <a:fld id="{BA961432-C7D9-4622-A1B1-CF4FC7D5B723}" type="slidenum">
              <a:rPr lang="en-US" smtClean="0"/>
              <a:t>‹#›</a:t>
            </a:fld>
            <a:endParaRPr lang="en-US"/>
          </a:p>
        </p:txBody>
      </p:sp>
    </p:spTree>
    <p:extLst>
      <p:ext uri="{BB962C8B-B14F-4D97-AF65-F5344CB8AC3E}">
        <p14:creationId xmlns:p14="http://schemas.microsoft.com/office/powerpoint/2010/main" val="136517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95CD-C3CD-64C8-8957-ADB87E86BC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3CCA60-03FD-B0CF-B19B-56EAC0203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BC701-5445-669A-0DC7-25AF6FF85991}"/>
              </a:ext>
            </a:extLst>
          </p:cNvPr>
          <p:cNvSpPr>
            <a:spLocks noGrp="1"/>
          </p:cNvSpPr>
          <p:nvPr>
            <p:ph type="dt" sz="half" idx="10"/>
          </p:nvPr>
        </p:nvSpPr>
        <p:spPr/>
        <p:txBody>
          <a:bodyPr/>
          <a:lstStyle/>
          <a:p>
            <a:fld id="{0A191DC4-E316-4037-B47B-949C126E19BF}" type="datetimeFigureOut">
              <a:rPr lang="en-US" smtClean="0"/>
              <a:t>9/6/2023</a:t>
            </a:fld>
            <a:endParaRPr lang="en-US"/>
          </a:p>
        </p:txBody>
      </p:sp>
      <p:sp>
        <p:nvSpPr>
          <p:cNvPr id="5" name="Footer Placeholder 4">
            <a:extLst>
              <a:ext uri="{FF2B5EF4-FFF2-40B4-BE49-F238E27FC236}">
                <a16:creationId xmlns:a16="http://schemas.microsoft.com/office/drawing/2014/main" id="{B3156499-533F-FF84-8DE6-6570DD2B1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D1A06-7233-6274-CD69-BAAE52944F31}"/>
              </a:ext>
            </a:extLst>
          </p:cNvPr>
          <p:cNvSpPr>
            <a:spLocks noGrp="1"/>
          </p:cNvSpPr>
          <p:nvPr>
            <p:ph type="sldNum" sz="quarter" idx="12"/>
          </p:nvPr>
        </p:nvSpPr>
        <p:spPr/>
        <p:txBody>
          <a:bodyPr/>
          <a:lstStyle/>
          <a:p>
            <a:fld id="{BA961432-C7D9-4622-A1B1-CF4FC7D5B723}" type="slidenum">
              <a:rPr lang="en-US" smtClean="0"/>
              <a:t>‹#›</a:t>
            </a:fld>
            <a:endParaRPr lang="en-US"/>
          </a:p>
        </p:txBody>
      </p:sp>
    </p:spTree>
    <p:extLst>
      <p:ext uri="{BB962C8B-B14F-4D97-AF65-F5344CB8AC3E}">
        <p14:creationId xmlns:p14="http://schemas.microsoft.com/office/powerpoint/2010/main" val="380881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27E1-D769-BB63-2825-3F3ED53CF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1F2C37-09CB-E88A-205B-96B6210A11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2DEDCC-6319-EC96-BEEE-9FB0A075E49D}"/>
              </a:ext>
            </a:extLst>
          </p:cNvPr>
          <p:cNvSpPr>
            <a:spLocks noGrp="1"/>
          </p:cNvSpPr>
          <p:nvPr>
            <p:ph type="dt" sz="half" idx="10"/>
          </p:nvPr>
        </p:nvSpPr>
        <p:spPr/>
        <p:txBody>
          <a:bodyPr/>
          <a:lstStyle/>
          <a:p>
            <a:fld id="{0A191DC4-E316-4037-B47B-949C126E19BF}" type="datetimeFigureOut">
              <a:rPr lang="en-US" smtClean="0"/>
              <a:t>9/6/2023</a:t>
            </a:fld>
            <a:endParaRPr lang="en-US"/>
          </a:p>
        </p:txBody>
      </p:sp>
      <p:sp>
        <p:nvSpPr>
          <p:cNvPr id="5" name="Footer Placeholder 4">
            <a:extLst>
              <a:ext uri="{FF2B5EF4-FFF2-40B4-BE49-F238E27FC236}">
                <a16:creationId xmlns:a16="http://schemas.microsoft.com/office/drawing/2014/main" id="{F24A7E29-0B5A-2B96-A041-14CBB7DA0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99A78-E6A9-9CFA-A5AF-EB745AC7960B}"/>
              </a:ext>
            </a:extLst>
          </p:cNvPr>
          <p:cNvSpPr>
            <a:spLocks noGrp="1"/>
          </p:cNvSpPr>
          <p:nvPr>
            <p:ph type="sldNum" sz="quarter" idx="12"/>
          </p:nvPr>
        </p:nvSpPr>
        <p:spPr/>
        <p:txBody>
          <a:bodyPr/>
          <a:lstStyle/>
          <a:p>
            <a:fld id="{BA961432-C7D9-4622-A1B1-CF4FC7D5B723}" type="slidenum">
              <a:rPr lang="en-US" smtClean="0"/>
              <a:t>‹#›</a:t>
            </a:fld>
            <a:endParaRPr lang="en-US"/>
          </a:p>
        </p:txBody>
      </p:sp>
    </p:spTree>
    <p:extLst>
      <p:ext uri="{BB962C8B-B14F-4D97-AF65-F5344CB8AC3E}">
        <p14:creationId xmlns:p14="http://schemas.microsoft.com/office/powerpoint/2010/main" val="261805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F7C1-6D10-EB3F-FB2E-614667C58D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4034F6-7156-3974-DF51-D8ACD78733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E998FF-9724-9C62-DDBF-8FF7809BD2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A73441-B1FB-285E-7E4C-7A0899621CBC}"/>
              </a:ext>
            </a:extLst>
          </p:cNvPr>
          <p:cNvSpPr>
            <a:spLocks noGrp="1"/>
          </p:cNvSpPr>
          <p:nvPr>
            <p:ph type="dt" sz="half" idx="10"/>
          </p:nvPr>
        </p:nvSpPr>
        <p:spPr/>
        <p:txBody>
          <a:bodyPr/>
          <a:lstStyle/>
          <a:p>
            <a:fld id="{0A191DC4-E316-4037-B47B-949C126E19BF}" type="datetimeFigureOut">
              <a:rPr lang="en-US" smtClean="0"/>
              <a:t>9/6/2023</a:t>
            </a:fld>
            <a:endParaRPr lang="en-US"/>
          </a:p>
        </p:txBody>
      </p:sp>
      <p:sp>
        <p:nvSpPr>
          <p:cNvPr id="6" name="Footer Placeholder 5">
            <a:extLst>
              <a:ext uri="{FF2B5EF4-FFF2-40B4-BE49-F238E27FC236}">
                <a16:creationId xmlns:a16="http://schemas.microsoft.com/office/drawing/2014/main" id="{7DCBA713-DC5E-6C69-25CF-CD9167BC0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1D08A-EC51-27E1-6E60-677ADCBB3D81}"/>
              </a:ext>
            </a:extLst>
          </p:cNvPr>
          <p:cNvSpPr>
            <a:spLocks noGrp="1"/>
          </p:cNvSpPr>
          <p:nvPr>
            <p:ph type="sldNum" sz="quarter" idx="12"/>
          </p:nvPr>
        </p:nvSpPr>
        <p:spPr/>
        <p:txBody>
          <a:bodyPr/>
          <a:lstStyle/>
          <a:p>
            <a:fld id="{BA961432-C7D9-4622-A1B1-CF4FC7D5B723}" type="slidenum">
              <a:rPr lang="en-US" smtClean="0"/>
              <a:t>‹#›</a:t>
            </a:fld>
            <a:endParaRPr lang="en-US"/>
          </a:p>
        </p:txBody>
      </p:sp>
    </p:spTree>
    <p:extLst>
      <p:ext uri="{BB962C8B-B14F-4D97-AF65-F5344CB8AC3E}">
        <p14:creationId xmlns:p14="http://schemas.microsoft.com/office/powerpoint/2010/main" val="31557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E09C-FDF9-5F1F-54C5-3113D7E35B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DBBD9A-D38F-76E4-D2D8-A4A4EAD1B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8670F2-0A7A-5B34-1DFB-26C8C54653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4FB877-F4D4-4D3F-820E-1F101102EC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AF3713-BF8D-A4D9-38E9-0EAD103E3B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603847-B8AD-3FCB-BCF3-E9CC1F8AEB32}"/>
              </a:ext>
            </a:extLst>
          </p:cNvPr>
          <p:cNvSpPr>
            <a:spLocks noGrp="1"/>
          </p:cNvSpPr>
          <p:nvPr>
            <p:ph type="dt" sz="half" idx="10"/>
          </p:nvPr>
        </p:nvSpPr>
        <p:spPr/>
        <p:txBody>
          <a:bodyPr/>
          <a:lstStyle/>
          <a:p>
            <a:fld id="{0A191DC4-E316-4037-B47B-949C126E19BF}" type="datetimeFigureOut">
              <a:rPr lang="en-US" smtClean="0"/>
              <a:t>9/6/2023</a:t>
            </a:fld>
            <a:endParaRPr lang="en-US"/>
          </a:p>
        </p:txBody>
      </p:sp>
      <p:sp>
        <p:nvSpPr>
          <p:cNvPr id="8" name="Footer Placeholder 7">
            <a:extLst>
              <a:ext uri="{FF2B5EF4-FFF2-40B4-BE49-F238E27FC236}">
                <a16:creationId xmlns:a16="http://schemas.microsoft.com/office/drawing/2014/main" id="{5AD8D404-CB35-32FC-BC79-82CA066AC6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0F946A-7108-9EF8-959A-16CF151E6215}"/>
              </a:ext>
            </a:extLst>
          </p:cNvPr>
          <p:cNvSpPr>
            <a:spLocks noGrp="1"/>
          </p:cNvSpPr>
          <p:nvPr>
            <p:ph type="sldNum" sz="quarter" idx="12"/>
          </p:nvPr>
        </p:nvSpPr>
        <p:spPr/>
        <p:txBody>
          <a:bodyPr/>
          <a:lstStyle/>
          <a:p>
            <a:fld id="{BA961432-C7D9-4622-A1B1-CF4FC7D5B723}" type="slidenum">
              <a:rPr lang="en-US" smtClean="0"/>
              <a:t>‹#›</a:t>
            </a:fld>
            <a:endParaRPr lang="en-US"/>
          </a:p>
        </p:txBody>
      </p:sp>
    </p:spTree>
    <p:extLst>
      <p:ext uri="{BB962C8B-B14F-4D97-AF65-F5344CB8AC3E}">
        <p14:creationId xmlns:p14="http://schemas.microsoft.com/office/powerpoint/2010/main" val="1412240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D1ED-1112-4C37-67CE-C224142BB0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738704-7859-BDC3-DC67-F6B4EA9D7380}"/>
              </a:ext>
            </a:extLst>
          </p:cNvPr>
          <p:cNvSpPr>
            <a:spLocks noGrp="1"/>
          </p:cNvSpPr>
          <p:nvPr>
            <p:ph type="dt" sz="half" idx="10"/>
          </p:nvPr>
        </p:nvSpPr>
        <p:spPr/>
        <p:txBody>
          <a:bodyPr/>
          <a:lstStyle/>
          <a:p>
            <a:fld id="{0A191DC4-E316-4037-B47B-949C126E19BF}" type="datetimeFigureOut">
              <a:rPr lang="en-US" smtClean="0"/>
              <a:t>9/6/2023</a:t>
            </a:fld>
            <a:endParaRPr lang="en-US"/>
          </a:p>
        </p:txBody>
      </p:sp>
      <p:sp>
        <p:nvSpPr>
          <p:cNvPr id="4" name="Footer Placeholder 3">
            <a:extLst>
              <a:ext uri="{FF2B5EF4-FFF2-40B4-BE49-F238E27FC236}">
                <a16:creationId xmlns:a16="http://schemas.microsoft.com/office/drawing/2014/main" id="{9B778F1B-CC08-AB6F-DE72-E2F2AF4616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450ABA-CCB1-3BE0-6DF0-9BE9920A331E}"/>
              </a:ext>
            </a:extLst>
          </p:cNvPr>
          <p:cNvSpPr>
            <a:spLocks noGrp="1"/>
          </p:cNvSpPr>
          <p:nvPr>
            <p:ph type="sldNum" sz="quarter" idx="12"/>
          </p:nvPr>
        </p:nvSpPr>
        <p:spPr/>
        <p:txBody>
          <a:bodyPr/>
          <a:lstStyle/>
          <a:p>
            <a:fld id="{BA961432-C7D9-4622-A1B1-CF4FC7D5B723}" type="slidenum">
              <a:rPr lang="en-US" smtClean="0"/>
              <a:t>‹#›</a:t>
            </a:fld>
            <a:endParaRPr lang="en-US"/>
          </a:p>
        </p:txBody>
      </p:sp>
    </p:spTree>
    <p:extLst>
      <p:ext uri="{BB962C8B-B14F-4D97-AF65-F5344CB8AC3E}">
        <p14:creationId xmlns:p14="http://schemas.microsoft.com/office/powerpoint/2010/main" val="145873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C2964-702D-B561-C0C3-945ACB187D92}"/>
              </a:ext>
            </a:extLst>
          </p:cNvPr>
          <p:cNvSpPr>
            <a:spLocks noGrp="1"/>
          </p:cNvSpPr>
          <p:nvPr>
            <p:ph type="dt" sz="half" idx="10"/>
          </p:nvPr>
        </p:nvSpPr>
        <p:spPr/>
        <p:txBody>
          <a:bodyPr/>
          <a:lstStyle/>
          <a:p>
            <a:fld id="{0A191DC4-E316-4037-B47B-949C126E19BF}" type="datetimeFigureOut">
              <a:rPr lang="en-US" smtClean="0"/>
              <a:t>9/6/2023</a:t>
            </a:fld>
            <a:endParaRPr lang="en-US"/>
          </a:p>
        </p:txBody>
      </p:sp>
      <p:sp>
        <p:nvSpPr>
          <p:cNvPr id="3" name="Footer Placeholder 2">
            <a:extLst>
              <a:ext uri="{FF2B5EF4-FFF2-40B4-BE49-F238E27FC236}">
                <a16:creationId xmlns:a16="http://schemas.microsoft.com/office/drawing/2014/main" id="{35EB7E34-1889-148D-6D95-3B410446B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FDE4BC-6247-792D-F37E-F63E52221909}"/>
              </a:ext>
            </a:extLst>
          </p:cNvPr>
          <p:cNvSpPr>
            <a:spLocks noGrp="1"/>
          </p:cNvSpPr>
          <p:nvPr>
            <p:ph type="sldNum" sz="quarter" idx="12"/>
          </p:nvPr>
        </p:nvSpPr>
        <p:spPr/>
        <p:txBody>
          <a:bodyPr/>
          <a:lstStyle/>
          <a:p>
            <a:fld id="{BA961432-C7D9-4622-A1B1-CF4FC7D5B723}" type="slidenum">
              <a:rPr lang="en-US" smtClean="0"/>
              <a:t>‹#›</a:t>
            </a:fld>
            <a:endParaRPr lang="en-US"/>
          </a:p>
        </p:txBody>
      </p:sp>
    </p:spTree>
    <p:extLst>
      <p:ext uri="{BB962C8B-B14F-4D97-AF65-F5344CB8AC3E}">
        <p14:creationId xmlns:p14="http://schemas.microsoft.com/office/powerpoint/2010/main" val="223146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DC52-6E14-2DDD-095F-A4E79A82A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F4F4A0-77F5-A4F7-00EC-5B3FD76435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A423BA-787C-80FB-D84B-9D5725F46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C6C62-4C9B-B3E6-3257-7267A4118CA3}"/>
              </a:ext>
            </a:extLst>
          </p:cNvPr>
          <p:cNvSpPr>
            <a:spLocks noGrp="1"/>
          </p:cNvSpPr>
          <p:nvPr>
            <p:ph type="dt" sz="half" idx="10"/>
          </p:nvPr>
        </p:nvSpPr>
        <p:spPr/>
        <p:txBody>
          <a:bodyPr/>
          <a:lstStyle/>
          <a:p>
            <a:fld id="{0A191DC4-E316-4037-B47B-949C126E19BF}" type="datetimeFigureOut">
              <a:rPr lang="en-US" smtClean="0"/>
              <a:t>9/6/2023</a:t>
            </a:fld>
            <a:endParaRPr lang="en-US"/>
          </a:p>
        </p:txBody>
      </p:sp>
      <p:sp>
        <p:nvSpPr>
          <p:cNvPr id="6" name="Footer Placeholder 5">
            <a:extLst>
              <a:ext uri="{FF2B5EF4-FFF2-40B4-BE49-F238E27FC236}">
                <a16:creationId xmlns:a16="http://schemas.microsoft.com/office/drawing/2014/main" id="{F5DDF0F3-7CD8-3CB2-E81B-04E39265CF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C69E28-8F1D-5941-9A23-578C362336AF}"/>
              </a:ext>
            </a:extLst>
          </p:cNvPr>
          <p:cNvSpPr>
            <a:spLocks noGrp="1"/>
          </p:cNvSpPr>
          <p:nvPr>
            <p:ph type="sldNum" sz="quarter" idx="12"/>
          </p:nvPr>
        </p:nvSpPr>
        <p:spPr/>
        <p:txBody>
          <a:bodyPr/>
          <a:lstStyle/>
          <a:p>
            <a:fld id="{BA961432-C7D9-4622-A1B1-CF4FC7D5B723}" type="slidenum">
              <a:rPr lang="en-US" smtClean="0"/>
              <a:t>‹#›</a:t>
            </a:fld>
            <a:endParaRPr lang="en-US"/>
          </a:p>
        </p:txBody>
      </p:sp>
    </p:spTree>
    <p:extLst>
      <p:ext uri="{BB962C8B-B14F-4D97-AF65-F5344CB8AC3E}">
        <p14:creationId xmlns:p14="http://schemas.microsoft.com/office/powerpoint/2010/main" val="1353106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2A02-8297-3EAD-A9DE-0BCAD95C0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EFF8DF-8F9E-7BD0-4254-338BD11633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D7D273-244E-06FD-1B72-529320D71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BB5E4-4930-89B1-4B80-A818EC45CA7B}"/>
              </a:ext>
            </a:extLst>
          </p:cNvPr>
          <p:cNvSpPr>
            <a:spLocks noGrp="1"/>
          </p:cNvSpPr>
          <p:nvPr>
            <p:ph type="dt" sz="half" idx="10"/>
          </p:nvPr>
        </p:nvSpPr>
        <p:spPr/>
        <p:txBody>
          <a:bodyPr/>
          <a:lstStyle/>
          <a:p>
            <a:fld id="{0A191DC4-E316-4037-B47B-949C126E19BF}" type="datetimeFigureOut">
              <a:rPr lang="en-US" smtClean="0"/>
              <a:t>9/6/2023</a:t>
            </a:fld>
            <a:endParaRPr lang="en-US"/>
          </a:p>
        </p:txBody>
      </p:sp>
      <p:sp>
        <p:nvSpPr>
          <p:cNvPr id="6" name="Footer Placeholder 5">
            <a:extLst>
              <a:ext uri="{FF2B5EF4-FFF2-40B4-BE49-F238E27FC236}">
                <a16:creationId xmlns:a16="http://schemas.microsoft.com/office/drawing/2014/main" id="{30C79076-C096-FD56-897B-8D22375F28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7F3BB-5BD8-B404-C503-19051862BA58}"/>
              </a:ext>
            </a:extLst>
          </p:cNvPr>
          <p:cNvSpPr>
            <a:spLocks noGrp="1"/>
          </p:cNvSpPr>
          <p:nvPr>
            <p:ph type="sldNum" sz="quarter" idx="12"/>
          </p:nvPr>
        </p:nvSpPr>
        <p:spPr/>
        <p:txBody>
          <a:bodyPr/>
          <a:lstStyle/>
          <a:p>
            <a:fld id="{BA961432-C7D9-4622-A1B1-CF4FC7D5B723}" type="slidenum">
              <a:rPr lang="en-US" smtClean="0"/>
              <a:t>‹#›</a:t>
            </a:fld>
            <a:endParaRPr lang="en-US"/>
          </a:p>
        </p:txBody>
      </p:sp>
    </p:spTree>
    <p:extLst>
      <p:ext uri="{BB962C8B-B14F-4D97-AF65-F5344CB8AC3E}">
        <p14:creationId xmlns:p14="http://schemas.microsoft.com/office/powerpoint/2010/main" val="379114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AC6A71-83CF-01AA-0F7F-FAE7411FD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EE480F-2AB1-BD99-EF26-BE79B6668F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6DEC89-DC91-B99A-0464-F755049B7C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91DC4-E316-4037-B47B-949C126E19BF}" type="datetimeFigureOut">
              <a:rPr lang="en-US" smtClean="0"/>
              <a:t>9/6/2023</a:t>
            </a:fld>
            <a:endParaRPr lang="en-US"/>
          </a:p>
        </p:txBody>
      </p:sp>
      <p:sp>
        <p:nvSpPr>
          <p:cNvPr id="5" name="Footer Placeholder 4">
            <a:extLst>
              <a:ext uri="{FF2B5EF4-FFF2-40B4-BE49-F238E27FC236}">
                <a16:creationId xmlns:a16="http://schemas.microsoft.com/office/drawing/2014/main" id="{55C9B6C4-AA51-06F5-5C75-9E2529728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8DBE19-4D9B-C484-B630-8FB77605D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61432-C7D9-4622-A1B1-CF4FC7D5B723}" type="slidenum">
              <a:rPr lang="en-US" smtClean="0"/>
              <a:t>‹#›</a:t>
            </a:fld>
            <a:endParaRPr lang="en-US"/>
          </a:p>
        </p:txBody>
      </p:sp>
    </p:spTree>
    <p:extLst>
      <p:ext uri="{BB962C8B-B14F-4D97-AF65-F5344CB8AC3E}">
        <p14:creationId xmlns:p14="http://schemas.microsoft.com/office/powerpoint/2010/main" val="4075978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normAutofit/>
          </a:bodyPr>
          <a:lstStyle/>
          <a:p>
            <a:r>
              <a:rPr lang="en-GB" sz="2400" dirty="0">
                <a:latin typeface="Arial Rounded MT Bold" panose="020F0704030504030204" pitchFamily="34" charset="0"/>
              </a:rPr>
              <a:t>Predicting customer buying behaviour</a:t>
            </a:r>
            <a:br>
              <a:rPr lang="en-GB" sz="2400" dirty="0">
                <a:latin typeface="Arial Rounded MT Bold" panose="020F0704030504030204" pitchFamily="34" charset="0"/>
              </a:rPr>
            </a:br>
            <a:endParaRPr lang="en-GB" sz="2400" dirty="0"/>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1676400" y="4118829"/>
            <a:ext cx="9144000" cy="509201"/>
          </a:xfrm>
        </p:spPr>
        <p:txBody>
          <a:bodyPr>
            <a:normAutofit fontScale="77500" lnSpcReduction="20000"/>
          </a:bodyPr>
          <a:lstStyle/>
          <a:p>
            <a:r>
              <a:rPr lang="en-GB" sz="1600" dirty="0">
                <a:latin typeface="Arial Rounded MT Bold" panose="020F0704030504030204" pitchFamily="34" charset="0"/>
              </a:rPr>
              <a:t>Created by Tram Nguyen </a:t>
            </a:r>
          </a:p>
          <a:p>
            <a:r>
              <a:rPr lang="en-GB" sz="1600" dirty="0">
                <a:latin typeface="Arial Rounded MT Bold" panose="020F0704030504030204" pitchFamily="34" charset="0"/>
              </a:rPr>
              <a:t>On 27.08.2023</a:t>
            </a:r>
          </a:p>
        </p:txBody>
      </p:sp>
      <p:pic>
        <p:nvPicPr>
          <p:cNvPr id="5" name="Picture 4">
            <a:extLst>
              <a:ext uri="{FF2B5EF4-FFF2-40B4-BE49-F238E27FC236}">
                <a16:creationId xmlns:a16="http://schemas.microsoft.com/office/drawing/2014/main" id="{0096440C-7164-F346-7255-6AE7BCAAF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375" y="521087"/>
            <a:ext cx="2381250" cy="2381250"/>
          </a:xfrm>
          <a:prstGeom prst="rect">
            <a:avLst/>
          </a:prstGeom>
        </p:spPr>
      </p:pic>
      <p:sp>
        <p:nvSpPr>
          <p:cNvPr id="6" name="Subtitle 2">
            <a:extLst>
              <a:ext uri="{FF2B5EF4-FFF2-40B4-BE49-F238E27FC236}">
                <a16:creationId xmlns:a16="http://schemas.microsoft.com/office/drawing/2014/main" id="{460C59BD-2F03-1B70-AA7B-7B80F2FC4CEA}"/>
              </a:ext>
            </a:extLst>
          </p:cNvPr>
          <p:cNvSpPr txBox="1">
            <a:spLocks/>
          </p:cNvSpPr>
          <p:nvPr/>
        </p:nvSpPr>
        <p:spPr>
          <a:xfrm>
            <a:off x="1676400" y="3754438"/>
            <a:ext cx="9144000" cy="5092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600" dirty="0">
                <a:latin typeface="Arial Rounded MT Bold" panose="020F0704030504030204" pitchFamily="34" charset="0"/>
              </a:rPr>
              <a:t>Build a predictive model to understand factors that influence buying behaviour</a:t>
            </a:r>
          </a:p>
        </p:txBody>
      </p:sp>
      <p:sp>
        <p:nvSpPr>
          <p:cNvPr id="7" name="Footer Placeholder 6">
            <a:extLst>
              <a:ext uri="{FF2B5EF4-FFF2-40B4-BE49-F238E27FC236}">
                <a16:creationId xmlns:a16="http://schemas.microsoft.com/office/drawing/2014/main" id="{49BB85EF-324B-19B3-CD48-BC7893772495}"/>
              </a:ext>
            </a:extLst>
          </p:cNvPr>
          <p:cNvSpPr>
            <a:spLocks noGrp="1"/>
          </p:cNvSpPr>
          <p:nvPr>
            <p:ph type="ftr" sz="quarter" idx="11"/>
          </p:nvPr>
        </p:nvSpPr>
        <p:spPr/>
        <p:txBody>
          <a:bodyPr/>
          <a:lstStyle/>
          <a:p>
            <a:r>
              <a:rPr lang="en-US"/>
              <a:t>British Airways _ created by Tram Nguyen</a:t>
            </a:r>
            <a:endParaRPr lang="en-GB"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dirty="0"/>
              <a:t>Task 2</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p:txBody>
          <a:bodyPr>
            <a:normAutofit fontScale="55000" lnSpcReduction="20000"/>
          </a:bodyPr>
          <a:lstStyle/>
          <a:p>
            <a:pPr algn="l">
              <a:lnSpc>
                <a:spcPct val="120000"/>
              </a:lnSpc>
            </a:pPr>
            <a:r>
              <a:rPr lang="en-US" b="0" i="0" dirty="0">
                <a:solidFill>
                  <a:srgbClr val="000000"/>
                </a:solidFill>
                <a:effectLst/>
                <a:cs typeface="Arial" panose="020B0604020202020204" pitchFamily="34" charset="0"/>
              </a:rPr>
              <a:t>Customers are more empowered than ever because they have access to a wealth of information at their fingertips. This is one of the reasons the buying cycle is very different to what it used to be. Today, if you’re hoping that a customer purchases your flights or holidays as they come into the airport, you’ve already lost! Being reactive in this situation is not ideal; airlines must be proactive in order to acquire customers before they embark on their holiday.</a:t>
            </a:r>
          </a:p>
          <a:p>
            <a:pPr algn="l">
              <a:lnSpc>
                <a:spcPct val="120000"/>
              </a:lnSpc>
            </a:pPr>
            <a:r>
              <a:rPr lang="en-US" b="0" i="0" dirty="0">
                <a:solidFill>
                  <a:srgbClr val="000000"/>
                </a:solidFill>
                <a:effectLst/>
                <a:cs typeface="Arial" panose="020B0604020202020204" pitchFamily="34" charset="0"/>
              </a:rPr>
              <a:t>This is possible with the use of data and predictive models. The most important factor with a predictive model is the quality of the data you use to train the machine learning algorithms. For this task, you must manipulate and prepare the provided customer booking data so that you can build a high-quality predictive model.</a:t>
            </a:r>
          </a:p>
          <a:p>
            <a:pPr algn="l">
              <a:lnSpc>
                <a:spcPct val="120000"/>
              </a:lnSpc>
            </a:pPr>
            <a:r>
              <a:rPr lang="en-US" b="0" i="0" dirty="0">
                <a:solidFill>
                  <a:srgbClr val="000000"/>
                </a:solidFill>
                <a:effectLst/>
                <a:cs typeface="Arial" panose="020B0604020202020204" pitchFamily="34" charset="0"/>
              </a:rPr>
              <a:t>With predictive model, it is important to interpret the results in order to understand how “predictive” the data really was and whether we can feasibly use it to predict the target outcome (customers buying holidays). Therefore, It is advisable to evaluate the model's performance and output how each variable contributes to the predictive model's power.</a:t>
            </a:r>
          </a:p>
          <a:p>
            <a:pPr marL="0" indent="0">
              <a:lnSpc>
                <a:spcPct val="120000"/>
              </a:lnSpc>
              <a:buNone/>
            </a:pPr>
            <a:br>
              <a:rPr lang="en-US" dirty="0"/>
            </a:br>
            <a:br>
              <a:rPr lang="en-US" dirty="0">
                <a:cs typeface="Arial" panose="020B0604020202020204" pitchFamily="34" charset="0"/>
              </a:rPr>
            </a:br>
            <a:endParaRPr lang="en-GB" dirty="0">
              <a:cs typeface="Arial" panose="020B0604020202020204" pitchFamily="34" charset="0"/>
            </a:endParaRPr>
          </a:p>
        </p:txBody>
      </p:sp>
      <p:sp>
        <p:nvSpPr>
          <p:cNvPr id="4" name="Footer Placeholder 3">
            <a:extLst>
              <a:ext uri="{FF2B5EF4-FFF2-40B4-BE49-F238E27FC236}">
                <a16:creationId xmlns:a16="http://schemas.microsoft.com/office/drawing/2014/main" id="{A95B1CB3-2CBB-876C-9FE5-D7C22BCC56FB}"/>
              </a:ext>
            </a:extLst>
          </p:cNvPr>
          <p:cNvSpPr>
            <a:spLocks noGrp="1"/>
          </p:cNvSpPr>
          <p:nvPr>
            <p:ph type="ftr" sz="quarter" idx="11"/>
          </p:nvPr>
        </p:nvSpPr>
        <p:spPr/>
        <p:txBody>
          <a:bodyPr/>
          <a:lstStyle/>
          <a:p>
            <a:r>
              <a:rPr lang="en-US"/>
              <a:t>British Airways _ created by Tram Nguyen</a:t>
            </a:r>
            <a:endParaRPr lang="en-GB"/>
          </a:p>
        </p:txBody>
      </p:sp>
      <p:pic>
        <p:nvPicPr>
          <p:cNvPr id="6" name="Picture 5">
            <a:extLst>
              <a:ext uri="{FF2B5EF4-FFF2-40B4-BE49-F238E27FC236}">
                <a16:creationId xmlns:a16="http://schemas.microsoft.com/office/drawing/2014/main" id="{6332E345-F9C2-8216-653C-9E0CFA241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1436" y="365125"/>
            <a:ext cx="1184031" cy="1184031"/>
          </a:xfrm>
          <a:prstGeom prst="rect">
            <a:avLst/>
          </a:prstGeom>
        </p:spPr>
      </p:pic>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38199" y="219976"/>
            <a:ext cx="10781371" cy="1004644"/>
          </a:xfrm>
        </p:spPr>
        <p:txBody>
          <a:bodyPr/>
          <a:lstStyle/>
          <a:p>
            <a:r>
              <a:rPr lang="en-GB" dirty="0"/>
              <a:t>Exploratory data analysis</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838200" y="1260088"/>
            <a:ext cx="10515600" cy="4916875"/>
          </a:xfrm>
        </p:spPr>
        <p:txBody>
          <a:bodyPr>
            <a:normAutofit/>
          </a:bodyPr>
          <a:lstStyle/>
          <a:p>
            <a:pPr>
              <a:lnSpc>
                <a:spcPct val="120000"/>
              </a:lnSpc>
            </a:pPr>
            <a:r>
              <a:rPr lang="en-US" sz="1400" dirty="0">
                <a:solidFill>
                  <a:srgbClr val="000000"/>
                </a:solidFill>
                <a:cs typeface="Arial" panose="020B0604020202020204" pitchFamily="34" charset="0"/>
              </a:rPr>
              <a:t>Summary of dataset: </a:t>
            </a:r>
          </a:p>
          <a:p>
            <a:pPr>
              <a:lnSpc>
                <a:spcPct val="120000"/>
              </a:lnSpc>
            </a:pPr>
            <a:endParaRPr lang="en-US" dirty="0">
              <a:solidFill>
                <a:srgbClr val="000000"/>
              </a:solidFill>
              <a:cs typeface="Arial" panose="020B0604020202020204" pitchFamily="34" charset="0"/>
            </a:endParaRPr>
          </a:p>
          <a:p>
            <a:pPr lvl="1">
              <a:lnSpc>
                <a:spcPct val="120000"/>
              </a:lnSpc>
            </a:pPr>
            <a:endParaRPr lang="en-US" b="0" i="0" dirty="0">
              <a:solidFill>
                <a:srgbClr val="000000"/>
              </a:solidFill>
              <a:effectLst/>
              <a:cs typeface="Arial" panose="020B0604020202020204" pitchFamily="34" charset="0"/>
            </a:endParaRPr>
          </a:p>
          <a:p>
            <a:pPr marL="0" indent="0">
              <a:lnSpc>
                <a:spcPct val="120000"/>
              </a:lnSpc>
              <a:buNone/>
            </a:pPr>
            <a:br>
              <a:rPr lang="en-US" dirty="0"/>
            </a:br>
            <a:br>
              <a:rPr lang="en-US" dirty="0">
                <a:cs typeface="Arial" panose="020B0604020202020204" pitchFamily="34" charset="0"/>
              </a:rPr>
            </a:br>
            <a:endParaRPr lang="en-GB" dirty="0">
              <a:cs typeface="Arial" panose="020B0604020202020204" pitchFamily="34" charset="0"/>
            </a:endParaRPr>
          </a:p>
        </p:txBody>
      </p:sp>
      <p:sp>
        <p:nvSpPr>
          <p:cNvPr id="4" name="Footer Placeholder 3">
            <a:extLst>
              <a:ext uri="{FF2B5EF4-FFF2-40B4-BE49-F238E27FC236}">
                <a16:creationId xmlns:a16="http://schemas.microsoft.com/office/drawing/2014/main" id="{A95B1CB3-2CBB-876C-9FE5-D7C22BCC56FB}"/>
              </a:ext>
            </a:extLst>
          </p:cNvPr>
          <p:cNvSpPr>
            <a:spLocks noGrp="1"/>
          </p:cNvSpPr>
          <p:nvPr>
            <p:ph type="ftr" sz="quarter" idx="11"/>
          </p:nvPr>
        </p:nvSpPr>
        <p:spPr/>
        <p:txBody>
          <a:bodyPr/>
          <a:lstStyle/>
          <a:p>
            <a:r>
              <a:rPr lang="en-US" dirty="0"/>
              <a:t>British Airways _ created by Tram Nguyen</a:t>
            </a:r>
            <a:endParaRPr lang="en-GB" dirty="0"/>
          </a:p>
        </p:txBody>
      </p:sp>
      <p:pic>
        <p:nvPicPr>
          <p:cNvPr id="6" name="Picture 5">
            <a:extLst>
              <a:ext uri="{FF2B5EF4-FFF2-40B4-BE49-F238E27FC236}">
                <a16:creationId xmlns:a16="http://schemas.microsoft.com/office/drawing/2014/main" id="{6332E345-F9C2-8216-653C-9E0CFA241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1224" y="40589"/>
            <a:ext cx="1184031" cy="1184031"/>
          </a:xfrm>
          <a:prstGeom prst="rect">
            <a:avLst/>
          </a:prstGeom>
        </p:spPr>
      </p:pic>
      <p:pic>
        <p:nvPicPr>
          <p:cNvPr id="11" name="Picture 10">
            <a:extLst>
              <a:ext uri="{FF2B5EF4-FFF2-40B4-BE49-F238E27FC236}">
                <a16:creationId xmlns:a16="http://schemas.microsoft.com/office/drawing/2014/main" id="{85093C15-09ED-18A6-52C6-AA74CEF562A0}"/>
              </a:ext>
            </a:extLst>
          </p:cNvPr>
          <p:cNvPicPr>
            <a:picLocks noChangeAspect="1"/>
          </p:cNvPicPr>
          <p:nvPr/>
        </p:nvPicPr>
        <p:blipFill>
          <a:blip r:embed="rId3"/>
          <a:stretch>
            <a:fillRect/>
          </a:stretch>
        </p:blipFill>
        <p:spPr>
          <a:xfrm>
            <a:off x="293004" y="1585016"/>
            <a:ext cx="3593929" cy="4636388"/>
          </a:xfrm>
          <a:prstGeom prst="rect">
            <a:avLst/>
          </a:prstGeom>
        </p:spPr>
      </p:pic>
      <p:pic>
        <p:nvPicPr>
          <p:cNvPr id="13" name="Picture 12">
            <a:extLst>
              <a:ext uri="{FF2B5EF4-FFF2-40B4-BE49-F238E27FC236}">
                <a16:creationId xmlns:a16="http://schemas.microsoft.com/office/drawing/2014/main" id="{D684D7FF-2FA5-D528-8C3F-738AE86DC9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7479" y="1086323"/>
            <a:ext cx="7905776" cy="5264403"/>
          </a:xfrm>
          <a:prstGeom prst="rect">
            <a:avLst/>
          </a:prstGeom>
        </p:spPr>
      </p:pic>
    </p:spTree>
    <p:extLst>
      <p:ext uri="{BB962C8B-B14F-4D97-AF65-F5344CB8AC3E}">
        <p14:creationId xmlns:p14="http://schemas.microsoft.com/office/powerpoint/2010/main" val="318010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dirty="0"/>
              <a:t>Feature engineering</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838200" y="1549156"/>
            <a:ext cx="4853940" cy="4627807"/>
          </a:xfrm>
        </p:spPr>
        <p:txBody>
          <a:bodyPr>
            <a:normAutofit fontScale="25000" lnSpcReduction="20000"/>
          </a:bodyPr>
          <a:lstStyle/>
          <a:p>
            <a:pPr algn="l">
              <a:lnSpc>
                <a:spcPct val="120000"/>
              </a:lnSpc>
            </a:pPr>
            <a:r>
              <a:rPr lang="en-US" sz="4800" b="0" i="0" dirty="0">
                <a:solidFill>
                  <a:srgbClr val="000000"/>
                </a:solidFill>
                <a:effectLst/>
                <a:cs typeface="Arial" panose="020B0604020202020204" pitchFamily="34" charset="0"/>
              </a:rPr>
              <a:t>Examining </a:t>
            </a:r>
            <a:r>
              <a:rPr lang="en-US" sz="4800" dirty="0">
                <a:solidFill>
                  <a:srgbClr val="000000"/>
                </a:solidFill>
                <a:cs typeface="Arial" panose="020B0604020202020204" pitchFamily="34" charset="0"/>
              </a:rPr>
              <a:t>variable corr</a:t>
            </a:r>
            <a:r>
              <a:rPr lang="en-US" sz="4800" b="0" i="0" dirty="0">
                <a:solidFill>
                  <a:srgbClr val="000000"/>
                </a:solidFill>
                <a:effectLst/>
                <a:cs typeface="Arial" panose="020B0604020202020204" pitchFamily="34" charset="0"/>
              </a:rPr>
              <a:t>elation: </a:t>
            </a:r>
          </a:p>
          <a:p>
            <a:pPr lvl="1">
              <a:lnSpc>
                <a:spcPct val="120000"/>
              </a:lnSpc>
            </a:pPr>
            <a:r>
              <a:rPr lang="en-US" sz="4800" b="0" i="0" dirty="0">
                <a:solidFill>
                  <a:srgbClr val="000000"/>
                </a:solidFill>
                <a:effectLst/>
                <a:cs typeface="Arial" panose="020B0604020202020204" pitchFamily="34" charset="0"/>
              </a:rPr>
              <a:t>According to the result of </a:t>
            </a:r>
            <a:r>
              <a:rPr lang="en-US" sz="4800" b="0" i="0" dirty="0" err="1">
                <a:solidFill>
                  <a:srgbClr val="000000"/>
                </a:solidFill>
                <a:effectLst/>
                <a:cs typeface="Arial" panose="020B0604020202020204" pitchFamily="34" charset="0"/>
              </a:rPr>
              <a:t>corr_coeff_exam</a:t>
            </a:r>
            <a:r>
              <a:rPr lang="en-US" sz="4800" b="0" i="0" dirty="0">
                <a:solidFill>
                  <a:srgbClr val="000000"/>
                </a:solidFill>
                <a:effectLst/>
                <a:cs typeface="Arial" panose="020B0604020202020204" pitchFamily="34" charset="0"/>
              </a:rPr>
              <a:t>, the result of most predictive variables are mostly weak or moderate (indication of independent variables)</a:t>
            </a:r>
          </a:p>
          <a:p>
            <a:pPr lvl="1">
              <a:lnSpc>
                <a:spcPct val="120000"/>
              </a:lnSpc>
            </a:pPr>
            <a:r>
              <a:rPr lang="en-US" sz="4800" b="0" i="0" dirty="0">
                <a:solidFill>
                  <a:srgbClr val="000000"/>
                </a:solidFill>
                <a:effectLst/>
                <a:cs typeface="Arial" panose="020B0604020202020204" pitchFamily="34" charset="0"/>
              </a:rPr>
              <a:t>However, the correlation coefficient between </a:t>
            </a:r>
            <a:r>
              <a:rPr lang="en-US" sz="4800" b="0" i="0" dirty="0" err="1">
                <a:solidFill>
                  <a:srgbClr val="000000"/>
                </a:solidFill>
                <a:effectLst/>
                <a:cs typeface="Arial" panose="020B0604020202020204" pitchFamily="34" charset="0"/>
              </a:rPr>
              <a:t>sales_channel_internet</a:t>
            </a:r>
            <a:r>
              <a:rPr lang="en-US" sz="4800" b="0" i="0" dirty="0">
                <a:solidFill>
                  <a:srgbClr val="000000"/>
                </a:solidFill>
                <a:effectLst/>
                <a:cs typeface="Arial" panose="020B0604020202020204" pitchFamily="34" charset="0"/>
              </a:rPr>
              <a:t> and mobile is mutually exclusive and absolutely negative correlated. The similar </a:t>
            </a:r>
            <a:r>
              <a:rPr lang="en-US" sz="4800" b="0" i="0" dirty="0" err="1">
                <a:solidFill>
                  <a:srgbClr val="000000"/>
                </a:solidFill>
                <a:effectLst/>
                <a:cs typeface="Arial" panose="020B0604020202020204" pitchFamily="34" charset="0"/>
              </a:rPr>
              <a:t>behaviour</a:t>
            </a:r>
            <a:r>
              <a:rPr lang="en-US" sz="4800" b="0" i="0" dirty="0">
                <a:solidFill>
                  <a:srgbClr val="000000"/>
                </a:solidFill>
                <a:effectLst/>
                <a:cs typeface="Arial" panose="020B0604020202020204" pitchFamily="34" charset="0"/>
              </a:rPr>
              <a:t> is </a:t>
            </a:r>
            <a:r>
              <a:rPr lang="en-US" sz="4800" b="0" i="0" dirty="0" err="1">
                <a:solidFill>
                  <a:srgbClr val="000000"/>
                </a:solidFill>
                <a:effectLst/>
                <a:cs typeface="Arial" panose="020B0604020202020204" pitchFamily="34" charset="0"/>
              </a:rPr>
              <a:t>obserbed</a:t>
            </a:r>
            <a:r>
              <a:rPr lang="en-US" sz="4800" b="0" i="0" dirty="0">
                <a:solidFill>
                  <a:srgbClr val="000000"/>
                </a:solidFill>
                <a:effectLst/>
                <a:cs typeface="Arial" panose="020B0604020202020204" pitchFamily="34" charset="0"/>
              </a:rPr>
              <a:t> between </a:t>
            </a:r>
            <a:r>
              <a:rPr lang="en-US" sz="4800" b="0" i="0" dirty="0" err="1">
                <a:solidFill>
                  <a:srgbClr val="000000"/>
                </a:solidFill>
                <a:effectLst/>
                <a:cs typeface="Arial" panose="020B0604020202020204" pitchFamily="34" charset="0"/>
              </a:rPr>
              <a:t>trip_type</a:t>
            </a:r>
            <a:r>
              <a:rPr lang="en-US" sz="4800" b="0" i="0" dirty="0">
                <a:solidFill>
                  <a:srgbClr val="000000"/>
                </a:solidFill>
                <a:effectLst/>
                <a:cs typeface="Arial" panose="020B0604020202020204" pitchFamily="34" charset="0"/>
              </a:rPr>
              <a:t> One way and Round Trip. Moreover, each individual </a:t>
            </a:r>
            <a:r>
              <a:rPr lang="en-US" sz="4800" b="0" i="0" dirty="0" err="1">
                <a:solidFill>
                  <a:srgbClr val="000000"/>
                </a:solidFill>
                <a:effectLst/>
                <a:cs typeface="Arial" panose="020B0604020202020204" pitchFamily="34" charset="0"/>
              </a:rPr>
              <a:t>sales_channel</a:t>
            </a:r>
            <a:r>
              <a:rPr lang="en-US" sz="4800" b="0" i="0" dirty="0">
                <a:solidFill>
                  <a:srgbClr val="000000"/>
                </a:solidFill>
                <a:effectLst/>
                <a:cs typeface="Arial" panose="020B0604020202020204" pitchFamily="34" charset="0"/>
              </a:rPr>
              <a:t> and </a:t>
            </a:r>
            <a:r>
              <a:rPr lang="en-US" sz="4800" b="0" i="0" dirty="0" err="1">
                <a:solidFill>
                  <a:srgbClr val="000000"/>
                </a:solidFill>
                <a:effectLst/>
                <a:cs typeface="Arial" panose="020B0604020202020204" pitchFamily="34" charset="0"/>
              </a:rPr>
              <a:t>trip_type</a:t>
            </a:r>
            <a:r>
              <a:rPr lang="en-US" sz="4800" b="0" i="0" dirty="0">
                <a:solidFill>
                  <a:srgbClr val="000000"/>
                </a:solidFill>
                <a:effectLst/>
                <a:cs typeface="Arial" panose="020B0604020202020204" pitchFamily="34" charset="0"/>
              </a:rPr>
              <a:t> just has very weak or moderate correlation with </a:t>
            </a:r>
            <a:r>
              <a:rPr lang="en-US" sz="4800" b="0" i="0" dirty="0" err="1">
                <a:solidFill>
                  <a:srgbClr val="000000"/>
                </a:solidFill>
                <a:effectLst/>
                <a:cs typeface="Arial" panose="020B0604020202020204" pitchFamily="34" charset="0"/>
              </a:rPr>
              <a:t>booking_complete.This</a:t>
            </a:r>
            <a:r>
              <a:rPr lang="en-US" sz="4800" b="0" i="0" dirty="0">
                <a:solidFill>
                  <a:srgbClr val="000000"/>
                </a:solidFill>
                <a:effectLst/>
                <a:cs typeface="Arial" panose="020B0604020202020204" pitchFamily="34" charset="0"/>
              </a:rPr>
              <a:t> indicates that these significantly correlated pairs of individual feature should either be combined back into the original feature or dropped from the model in order to reinforce the model reliability. </a:t>
            </a:r>
          </a:p>
          <a:p>
            <a:pPr lvl="1">
              <a:lnSpc>
                <a:spcPct val="120000"/>
              </a:lnSpc>
            </a:pPr>
            <a:endParaRPr lang="en-US" sz="4800" b="0" i="0" dirty="0">
              <a:solidFill>
                <a:srgbClr val="000000"/>
              </a:solidFill>
              <a:effectLst/>
              <a:cs typeface="Arial" panose="020B0604020202020204" pitchFamily="34" charset="0"/>
            </a:endParaRPr>
          </a:p>
          <a:p>
            <a:pPr>
              <a:lnSpc>
                <a:spcPct val="120000"/>
              </a:lnSpc>
            </a:pPr>
            <a:r>
              <a:rPr lang="en-US" sz="4800" b="0" i="0" dirty="0">
                <a:solidFill>
                  <a:srgbClr val="000000"/>
                </a:solidFill>
                <a:effectLst/>
                <a:cs typeface="Arial" panose="020B0604020202020204" pitchFamily="34" charset="0"/>
              </a:rPr>
              <a:t>Dealing with </a:t>
            </a:r>
            <a:r>
              <a:rPr lang="en-US" sz="4800" dirty="0">
                <a:solidFill>
                  <a:srgbClr val="000000"/>
                </a:solidFill>
                <a:cs typeface="Arial" panose="020B0604020202020204" pitchFamily="34" charset="0"/>
              </a:rPr>
              <a:t>categorical variables: </a:t>
            </a:r>
          </a:p>
          <a:p>
            <a:pPr lvl="1">
              <a:lnSpc>
                <a:spcPct val="120000"/>
              </a:lnSpc>
            </a:pPr>
            <a:r>
              <a:rPr lang="en-US" sz="4800" dirty="0">
                <a:solidFill>
                  <a:srgbClr val="000000"/>
                </a:solidFill>
                <a:cs typeface="Arial" panose="020B0604020202020204" pitchFamily="34" charset="0"/>
              </a:rPr>
              <a:t>use of Chi square test to measure the feature importance and select the best relevant features.  </a:t>
            </a:r>
          </a:p>
          <a:p>
            <a:pPr lvl="1">
              <a:lnSpc>
                <a:spcPct val="120000"/>
              </a:lnSpc>
            </a:pPr>
            <a:r>
              <a:rPr lang="en-US" sz="4800" b="0" i="0" dirty="0">
                <a:solidFill>
                  <a:srgbClr val="000000"/>
                </a:solidFill>
                <a:effectLst/>
                <a:cs typeface="Arial" panose="020B0604020202020204" pitchFamily="34" charset="0"/>
              </a:rPr>
              <a:t>One hot encoding techniques and other categorical en</a:t>
            </a:r>
            <a:r>
              <a:rPr lang="en-US" sz="4800" dirty="0">
                <a:solidFill>
                  <a:srgbClr val="000000"/>
                </a:solidFill>
                <a:cs typeface="Arial" panose="020B0604020202020204" pitchFamily="34" charset="0"/>
              </a:rPr>
              <a:t>coder to convert categorical variables into numerical ones</a:t>
            </a:r>
            <a:endParaRPr lang="en-US" sz="4800" b="0" i="0" dirty="0">
              <a:solidFill>
                <a:srgbClr val="000000"/>
              </a:solidFill>
              <a:effectLst/>
              <a:cs typeface="Arial" panose="020B0604020202020204" pitchFamily="34" charset="0"/>
            </a:endParaRPr>
          </a:p>
          <a:p>
            <a:pPr>
              <a:lnSpc>
                <a:spcPct val="120000"/>
              </a:lnSpc>
            </a:pPr>
            <a:endParaRPr lang="en-US" sz="4800" dirty="0">
              <a:solidFill>
                <a:srgbClr val="000000"/>
              </a:solidFill>
              <a:cs typeface="Arial" panose="020B0604020202020204" pitchFamily="34" charset="0"/>
            </a:endParaRPr>
          </a:p>
          <a:p>
            <a:pPr lvl="1">
              <a:lnSpc>
                <a:spcPct val="120000"/>
              </a:lnSpc>
            </a:pPr>
            <a:endParaRPr lang="en-US" b="0" i="0" dirty="0">
              <a:solidFill>
                <a:srgbClr val="000000"/>
              </a:solidFill>
              <a:effectLst/>
              <a:cs typeface="Arial" panose="020B0604020202020204" pitchFamily="34" charset="0"/>
            </a:endParaRPr>
          </a:p>
          <a:p>
            <a:pPr marL="0" indent="0">
              <a:lnSpc>
                <a:spcPct val="120000"/>
              </a:lnSpc>
              <a:buNone/>
            </a:pPr>
            <a:br>
              <a:rPr lang="en-US" dirty="0"/>
            </a:br>
            <a:br>
              <a:rPr lang="en-US" dirty="0">
                <a:cs typeface="Arial" panose="020B0604020202020204" pitchFamily="34" charset="0"/>
              </a:rPr>
            </a:br>
            <a:endParaRPr lang="en-GB" dirty="0">
              <a:cs typeface="Arial" panose="020B0604020202020204" pitchFamily="34" charset="0"/>
            </a:endParaRPr>
          </a:p>
        </p:txBody>
      </p:sp>
      <p:sp>
        <p:nvSpPr>
          <p:cNvPr id="4" name="Footer Placeholder 3">
            <a:extLst>
              <a:ext uri="{FF2B5EF4-FFF2-40B4-BE49-F238E27FC236}">
                <a16:creationId xmlns:a16="http://schemas.microsoft.com/office/drawing/2014/main" id="{A95B1CB3-2CBB-876C-9FE5-D7C22BCC56FB}"/>
              </a:ext>
            </a:extLst>
          </p:cNvPr>
          <p:cNvSpPr>
            <a:spLocks noGrp="1"/>
          </p:cNvSpPr>
          <p:nvPr>
            <p:ph type="ftr" sz="quarter" idx="11"/>
          </p:nvPr>
        </p:nvSpPr>
        <p:spPr/>
        <p:txBody>
          <a:bodyPr/>
          <a:lstStyle/>
          <a:p>
            <a:r>
              <a:rPr lang="en-US"/>
              <a:t>British Airways _ created by Tram Nguyen</a:t>
            </a:r>
            <a:endParaRPr lang="en-GB"/>
          </a:p>
        </p:txBody>
      </p:sp>
      <p:pic>
        <p:nvPicPr>
          <p:cNvPr id="6" name="Picture 5">
            <a:extLst>
              <a:ext uri="{FF2B5EF4-FFF2-40B4-BE49-F238E27FC236}">
                <a16:creationId xmlns:a16="http://schemas.microsoft.com/office/drawing/2014/main" id="{6332E345-F9C2-8216-653C-9E0CFA241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1436" y="365125"/>
            <a:ext cx="1184031" cy="1184031"/>
          </a:xfrm>
          <a:prstGeom prst="rect">
            <a:avLst/>
          </a:prstGeom>
        </p:spPr>
      </p:pic>
      <p:pic>
        <p:nvPicPr>
          <p:cNvPr id="8" name="Picture 7">
            <a:extLst>
              <a:ext uri="{FF2B5EF4-FFF2-40B4-BE49-F238E27FC236}">
                <a16:creationId xmlns:a16="http://schemas.microsoft.com/office/drawing/2014/main" id="{69F04971-75E1-0C4A-9657-93B78F80C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020" y="1716385"/>
            <a:ext cx="6116789" cy="4822527"/>
          </a:xfrm>
          <a:prstGeom prst="rect">
            <a:avLst/>
          </a:prstGeom>
        </p:spPr>
      </p:pic>
    </p:spTree>
    <p:extLst>
      <p:ext uri="{BB962C8B-B14F-4D97-AF65-F5344CB8AC3E}">
        <p14:creationId xmlns:p14="http://schemas.microsoft.com/office/powerpoint/2010/main" val="340563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38200" y="365126"/>
            <a:ext cx="10515600" cy="850358"/>
          </a:xfrm>
        </p:spPr>
        <p:txBody>
          <a:bodyPr/>
          <a:lstStyle/>
          <a:p>
            <a:r>
              <a:rPr lang="en-GB" dirty="0"/>
              <a:t>ML predictive model – Random Forest</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838200" y="1549156"/>
            <a:ext cx="9878122" cy="1507661"/>
          </a:xfrm>
        </p:spPr>
        <p:txBody>
          <a:bodyPr>
            <a:normAutofit fontScale="25000" lnSpcReduction="20000"/>
          </a:bodyPr>
          <a:lstStyle/>
          <a:p>
            <a:pPr algn="l">
              <a:lnSpc>
                <a:spcPct val="120000"/>
              </a:lnSpc>
            </a:pPr>
            <a:r>
              <a:rPr lang="en-US" sz="4800" dirty="0">
                <a:solidFill>
                  <a:srgbClr val="000000"/>
                </a:solidFill>
                <a:cs typeface="Arial" panose="020B0604020202020204" pitchFamily="34" charset="0"/>
              </a:rPr>
              <a:t>Train _ test split</a:t>
            </a:r>
            <a:r>
              <a:rPr lang="en-US" sz="4800" b="0" i="0" dirty="0">
                <a:solidFill>
                  <a:srgbClr val="000000"/>
                </a:solidFill>
                <a:effectLst/>
                <a:cs typeface="Arial" panose="020B0604020202020204" pitchFamily="34" charset="0"/>
              </a:rPr>
              <a:t>: 67%-33% </a:t>
            </a:r>
          </a:p>
          <a:p>
            <a:pPr algn="l">
              <a:lnSpc>
                <a:spcPct val="120000"/>
              </a:lnSpc>
            </a:pPr>
            <a:r>
              <a:rPr lang="en-US" sz="4800" dirty="0">
                <a:solidFill>
                  <a:srgbClr val="000000"/>
                </a:solidFill>
                <a:cs typeface="Arial" panose="020B0604020202020204" pitchFamily="34" charset="0"/>
              </a:rPr>
              <a:t>Train dataset : 13 columns, 11086 rows</a:t>
            </a:r>
          </a:p>
          <a:p>
            <a:pPr algn="l">
              <a:lnSpc>
                <a:spcPct val="120000"/>
              </a:lnSpc>
            </a:pPr>
            <a:r>
              <a:rPr lang="en-US" sz="4800" dirty="0">
                <a:solidFill>
                  <a:srgbClr val="000000"/>
                </a:solidFill>
                <a:cs typeface="Arial" panose="020B0604020202020204" pitchFamily="34" charset="0"/>
              </a:rPr>
              <a:t>Test dataset: 13 columns, 3696 rows</a:t>
            </a:r>
            <a:endParaRPr lang="en-US" sz="4800" b="0" i="0" dirty="0">
              <a:solidFill>
                <a:srgbClr val="000000"/>
              </a:solidFill>
              <a:effectLst/>
              <a:cs typeface="Arial" panose="020B0604020202020204" pitchFamily="34" charset="0"/>
            </a:endParaRPr>
          </a:p>
          <a:p>
            <a:pPr>
              <a:lnSpc>
                <a:spcPct val="120000"/>
              </a:lnSpc>
            </a:pPr>
            <a:r>
              <a:rPr lang="en-US" sz="4800" b="0" i="0" dirty="0">
                <a:solidFill>
                  <a:srgbClr val="000000"/>
                </a:solidFill>
                <a:effectLst/>
                <a:cs typeface="Arial" panose="020B0604020202020204" pitchFamily="34" charset="0"/>
              </a:rPr>
              <a:t>Model evaluation</a:t>
            </a:r>
            <a:endParaRPr lang="en-US" sz="4800" dirty="0">
              <a:solidFill>
                <a:srgbClr val="000000"/>
              </a:solidFill>
              <a:cs typeface="Arial" panose="020B0604020202020204" pitchFamily="34" charset="0"/>
            </a:endParaRPr>
          </a:p>
          <a:p>
            <a:pPr>
              <a:lnSpc>
                <a:spcPct val="120000"/>
              </a:lnSpc>
            </a:pPr>
            <a:endParaRPr lang="en-US" sz="4800" dirty="0">
              <a:solidFill>
                <a:srgbClr val="000000"/>
              </a:solidFill>
              <a:cs typeface="Arial" panose="020B0604020202020204" pitchFamily="34" charset="0"/>
            </a:endParaRPr>
          </a:p>
          <a:p>
            <a:pPr lvl="1">
              <a:lnSpc>
                <a:spcPct val="120000"/>
              </a:lnSpc>
            </a:pPr>
            <a:endParaRPr lang="en-US" b="0" i="0" dirty="0">
              <a:solidFill>
                <a:srgbClr val="000000"/>
              </a:solidFill>
              <a:effectLst/>
              <a:cs typeface="Arial" panose="020B0604020202020204" pitchFamily="34" charset="0"/>
            </a:endParaRPr>
          </a:p>
          <a:p>
            <a:pPr marL="0" indent="0">
              <a:lnSpc>
                <a:spcPct val="120000"/>
              </a:lnSpc>
              <a:buNone/>
            </a:pPr>
            <a:br>
              <a:rPr lang="en-US" dirty="0"/>
            </a:br>
            <a:br>
              <a:rPr lang="en-US" dirty="0">
                <a:cs typeface="Arial" panose="020B0604020202020204" pitchFamily="34" charset="0"/>
              </a:rPr>
            </a:br>
            <a:endParaRPr lang="en-GB" dirty="0">
              <a:cs typeface="Arial" panose="020B0604020202020204" pitchFamily="34" charset="0"/>
            </a:endParaRPr>
          </a:p>
        </p:txBody>
      </p:sp>
      <p:sp>
        <p:nvSpPr>
          <p:cNvPr id="4" name="Footer Placeholder 3">
            <a:extLst>
              <a:ext uri="{FF2B5EF4-FFF2-40B4-BE49-F238E27FC236}">
                <a16:creationId xmlns:a16="http://schemas.microsoft.com/office/drawing/2014/main" id="{A95B1CB3-2CBB-876C-9FE5-D7C22BCC56FB}"/>
              </a:ext>
            </a:extLst>
          </p:cNvPr>
          <p:cNvSpPr>
            <a:spLocks noGrp="1"/>
          </p:cNvSpPr>
          <p:nvPr>
            <p:ph type="ftr" sz="quarter" idx="11"/>
          </p:nvPr>
        </p:nvSpPr>
        <p:spPr/>
        <p:txBody>
          <a:bodyPr/>
          <a:lstStyle/>
          <a:p>
            <a:r>
              <a:rPr lang="en-US"/>
              <a:t>British Airways _ created by Tram Nguyen</a:t>
            </a:r>
            <a:endParaRPr lang="en-GB"/>
          </a:p>
        </p:txBody>
      </p:sp>
      <p:pic>
        <p:nvPicPr>
          <p:cNvPr id="6" name="Picture 5">
            <a:extLst>
              <a:ext uri="{FF2B5EF4-FFF2-40B4-BE49-F238E27FC236}">
                <a16:creationId xmlns:a16="http://schemas.microsoft.com/office/drawing/2014/main" id="{6332E345-F9C2-8216-653C-9E0CFA241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2937" y="319089"/>
            <a:ext cx="1192030" cy="1097116"/>
          </a:xfrm>
          <a:prstGeom prst="rect">
            <a:avLst/>
          </a:prstGeom>
        </p:spPr>
      </p:pic>
      <p:pic>
        <p:nvPicPr>
          <p:cNvPr id="7" name="Picture 6">
            <a:extLst>
              <a:ext uri="{FF2B5EF4-FFF2-40B4-BE49-F238E27FC236}">
                <a16:creationId xmlns:a16="http://schemas.microsoft.com/office/drawing/2014/main" id="{4998E57C-DB79-156B-A1C2-F4C3EC91EB36}"/>
              </a:ext>
            </a:extLst>
          </p:cNvPr>
          <p:cNvPicPr>
            <a:picLocks noChangeAspect="1"/>
          </p:cNvPicPr>
          <p:nvPr/>
        </p:nvPicPr>
        <p:blipFill>
          <a:blip r:embed="rId3"/>
          <a:stretch>
            <a:fillRect/>
          </a:stretch>
        </p:blipFill>
        <p:spPr>
          <a:xfrm>
            <a:off x="838201" y="3222188"/>
            <a:ext cx="5661662" cy="3333916"/>
          </a:xfrm>
          <a:prstGeom prst="rect">
            <a:avLst/>
          </a:prstGeom>
        </p:spPr>
      </p:pic>
      <p:pic>
        <p:nvPicPr>
          <p:cNvPr id="10" name="Picture 9">
            <a:extLst>
              <a:ext uri="{FF2B5EF4-FFF2-40B4-BE49-F238E27FC236}">
                <a16:creationId xmlns:a16="http://schemas.microsoft.com/office/drawing/2014/main" id="{9CA72696-4C09-CD17-0470-94579059C2A4}"/>
              </a:ext>
            </a:extLst>
          </p:cNvPr>
          <p:cNvPicPr>
            <a:picLocks noChangeAspect="1"/>
          </p:cNvPicPr>
          <p:nvPr/>
        </p:nvPicPr>
        <p:blipFill>
          <a:blip r:embed="rId4"/>
          <a:stretch>
            <a:fillRect/>
          </a:stretch>
        </p:blipFill>
        <p:spPr>
          <a:xfrm>
            <a:off x="6354452" y="3422909"/>
            <a:ext cx="4791075" cy="1495425"/>
          </a:xfrm>
          <a:prstGeom prst="rect">
            <a:avLst/>
          </a:prstGeom>
        </p:spPr>
      </p:pic>
    </p:spTree>
    <p:extLst>
      <p:ext uri="{BB962C8B-B14F-4D97-AF65-F5344CB8AC3E}">
        <p14:creationId xmlns:p14="http://schemas.microsoft.com/office/powerpoint/2010/main" val="1430472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38200" y="365126"/>
            <a:ext cx="10515600" cy="549274"/>
          </a:xfrm>
        </p:spPr>
        <p:txBody>
          <a:bodyPr>
            <a:normAutofit fontScale="90000"/>
          </a:bodyPr>
          <a:lstStyle/>
          <a:p>
            <a:r>
              <a:rPr lang="en-GB" dirty="0"/>
              <a:t>ML predictive model – Random Forest</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899388" y="945624"/>
            <a:ext cx="9878122" cy="1507661"/>
          </a:xfrm>
        </p:spPr>
        <p:txBody>
          <a:bodyPr>
            <a:normAutofit fontScale="55000" lnSpcReduction="20000"/>
          </a:bodyPr>
          <a:lstStyle/>
          <a:p>
            <a:pPr marL="0" indent="0">
              <a:lnSpc>
                <a:spcPct val="120000"/>
              </a:lnSpc>
              <a:buNone/>
            </a:pPr>
            <a:r>
              <a:rPr lang="en-US" sz="2900" dirty="0">
                <a:solidFill>
                  <a:srgbClr val="000000"/>
                </a:solidFill>
                <a:cs typeface="Arial" panose="020B0604020202020204" pitchFamily="34" charset="0"/>
              </a:rPr>
              <a:t>Model tuning: </a:t>
            </a:r>
          </a:p>
          <a:p>
            <a:pPr lvl="1">
              <a:lnSpc>
                <a:spcPct val="120000"/>
              </a:lnSpc>
            </a:pPr>
            <a:endParaRPr lang="en-US" b="0" i="0" dirty="0">
              <a:solidFill>
                <a:srgbClr val="000000"/>
              </a:solidFill>
              <a:effectLst/>
              <a:cs typeface="Arial" panose="020B0604020202020204" pitchFamily="34" charset="0"/>
            </a:endParaRPr>
          </a:p>
          <a:p>
            <a:pPr marL="0" indent="0">
              <a:lnSpc>
                <a:spcPct val="120000"/>
              </a:lnSpc>
              <a:buNone/>
            </a:pPr>
            <a:br>
              <a:rPr lang="en-US" dirty="0"/>
            </a:br>
            <a:br>
              <a:rPr lang="en-US" dirty="0">
                <a:cs typeface="Arial" panose="020B0604020202020204" pitchFamily="34" charset="0"/>
              </a:rPr>
            </a:br>
            <a:endParaRPr lang="en-GB" dirty="0">
              <a:cs typeface="Arial" panose="020B0604020202020204" pitchFamily="34" charset="0"/>
            </a:endParaRPr>
          </a:p>
        </p:txBody>
      </p:sp>
      <p:sp>
        <p:nvSpPr>
          <p:cNvPr id="4" name="Footer Placeholder 3">
            <a:extLst>
              <a:ext uri="{FF2B5EF4-FFF2-40B4-BE49-F238E27FC236}">
                <a16:creationId xmlns:a16="http://schemas.microsoft.com/office/drawing/2014/main" id="{A95B1CB3-2CBB-876C-9FE5-D7C22BCC56FB}"/>
              </a:ext>
            </a:extLst>
          </p:cNvPr>
          <p:cNvSpPr>
            <a:spLocks noGrp="1"/>
          </p:cNvSpPr>
          <p:nvPr>
            <p:ph type="ftr" sz="quarter" idx="11"/>
          </p:nvPr>
        </p:nvSpPr>
        <p:spPr/>
        <p:txBody>
          <a:bodyPr/>
          <a:lstStyle/>
          <a:p>
            <a:r>
              <a:rPr lang="en-US"/>
              <a:t>British Airways _ created by Tram Nguyen</a:t>
            </a:r>
            <a:endParaRPr lang="en-GB"/>
          </a:p>
        </p:txBody>
      </p:sp>
      <p:pic>
        <p:nvPicPr>
          <p:cNvPr id="6" name="Picture 5">
            <a:extLst>
              <a:ext uri="{FF2B5EF4-FFF2-40B4-BE49-F238E27FC236}">
                <a16:creationId xmlns:a16="http://schemas.microsoft.com/office/drawing/2014/main" id="{6332E345-F9C2-8216-653C-9E0CFA241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3005" y="174292"/>
            <a:ext cx="1189607" cy="1051698"/>
          </a:xfrm>
          <a:prstGeom prst="rect">
            <a:avLst/>
          </a:prstGeom>
        </p:spPr>
      </p:pic>
      <p:pic>
        <p:nvPicPr>
          <p:cNvPr id="8" name="Picture 7">
            <a:extLst>
              <a:ext uri="{FF2B5EF4-FFF2-40B4-BE49-F238E27FC236}">
                <a16:creationId xmlns:a16="http://schemas.microsoft.com/office/drawing/2014/main" id="{3E493E45-07EE-23B0-76B5-4A971205EFA0}"/>
              </a:ext>
            </a:extLst>
          </p:cNvPr>
          <p:cNvPicPr>
            <a:picLocks noChangeAspect="1"/>
          </p:cNvPicPr>
          <p:nvPr/>
        </p:nvPicPr>
        <p:blipFill>
          <a:blip r:embed="rId3"/>
          <a:stretch>
            <a:fillRect/>
          </a:stretch>
        </p:blipFill>
        <p:spPr>
          <a:xfrm>
            <a:off x="538975" y="1371364"/>
            <a:ext cx="10393225" cy="2086266"/>
          </a:xfrm>
          <a:prstGeom prst="rect">
            <a:avLst/>
          </a:prstGeom>
        </p:spPr>
      </p:pic>
      <p:pic>
        <p:nvPicPr>
          <p:cNvPr id="16" name="Picture 15">
            <a:extLst>
              <a:ext uri="{FF2B5EF4-FFF2-40B4-BE49-F238E27FC236}">
                <a16:creationId xmlns:a16="http://schemas.microsoft.com/office/drawing/2014/main" id="{CCEE95B2-23D2-A4B6-6BEF-D5A5DADF5B02}"/>
              </a:ext>
            </a:extLst>
          </p:cNvPr>
          <p:cNvPicPr>
            <a:picLocks noChangeAspect="1"/>
          </p:cNvPicPr>
          <p:nvPr/>
        </p:nvPicPr>
        <p:blipFill>
          <a:blip r:embed="rId4"/>
          <a:stretch>
            <a:fillRect/>
          </a:stretch>
        </p:blipFill>
        <p:spPr>
          <a:xfrm>
            <a:off x="95380" y="3574735"/>
            <a:ext cx="8279187" cy="2203010"/>
          </a:xfrm>
          <a:prstGeom prst="rect">
            <a:avLst/>
          </a:prstGeom>
        </p:spPr>
      </p:pic>
      <p:pic>
        <p:nvPicPr>
          <p:cNvPr id="19" name="Picture 18">
            <a:extLst>
              <a:ext uri="{FF2B5EF4-FFF2-40B4-BE49-F238E27FC236}">
                <a16:creationId xmlns:a16="http://schemas.microsoft.com/office/drawing/2014/main" id="{F42C3A8E-104D-28B3-5EBE-95A2ABE7E486}"/>
              </a:ext>
            </a:extLst>
          </p:cNvPr>
          <p:cNvPicPr>
            <a:picLocks noChangeAspect="1"/>
          </p:cNvPicPr>
          <p:nvPr/>
        </p:nvPicPr>
        <p:blipFill>
          <a:blip r:embed="rId5"/>
          <a:stretch>
            <a:fillRect/>
          </a:stretch>
        </p:blipFill>
        <p:spPr>
          <a:xfrm>
            <a:off x="8374567" y="3598214"/>
            <a:ext cx="5087060" cy="2203010"/>
          </a:xfrm>
          <a:prstGeom prst="rect">
            <a:avLst/>
          </a:prstGeom>
        </p:spPr>
      </p:pic>
    </p:spTree>
    <p:extLst>
      <p:ext uri="{BB962C8B-B14F-4D97-AF65-F5344CB8AC3E}">
        <p14:creationId xmlns:p14="http://schemas.microsoft.com/office/powerpoint/2010/main" val="206520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38200" y="365126"/>
            <a:ext cx="10515600" cy="549274"/>
          </a:xfrm>
        </p:spPr>
        <p:txBody>
          <a:bodyPr>
            <a:normAutofit fontScale="90000"/>
          </a:bodyPr>
          <a:lstStyle/>
          <a:p>
            <a:r>
              <a:rPr lang="en-GB" dirty="0"/>
              <a:t>ML predictive model – Random Forest</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206441" y="1846839"/>
            <a:ext cx="10368776" cy="1507661"/>
          </a:xfrm>
        </p:spPr>
        <p:txBody>
          <a:bodyPr>
            <a:normAutofit fontScale="55000" lnSpcReduction="20000"/>
          </a:bodyPr>
          <a:lstStyle/>
          <a:p>
            <a:pPr marL="457200" lvl="1" indent="0">
              <a:lnSpc>
                <a:spcPct val="120000"/>
              </a:lnSpc>
              <a:buNone/>
            </a:pPr>
            <a:r>
              <a:rPr lang="en-US" sz="3600" b="0" i="0" dirty="0">
                <a:solidFill>
                  <a:srgbClr val="000000"/>
                </a:solidFill>
                <a:effectLst/>
                <a:cs typeface="Arial" panose="020B0604020202020204" pitchFamily="34" charset="0"/>
              </a:rPr>
              <a:t>Feature importance</a:t>
            </a:r>
          </a:p>
          <a:p>
            <a:pPr lvl="1">
              <a:lnSpc>
                <a:spcPct val="120000"/>
              </a:lnSpc>
            </a:pPr>
            <a:endParaRPr lang="en-US" b="0" i="0" dirty="0">
              <a:solidFill>
                <a:srgbClr val="000000"/>
              </a:solidFill>
              <a:effectLst/>
              <a:cs typeface="Arial" panose="020B0604020202020204" pitchFamily="34" charset="0"/>
            </a:endParaRPr>
          </a:p>
          <a:p>
            <a:pPr marL="0" indent="0">
              <a:lnSpc>
                <a:spcPct val="120000"/>
              </a:lnSpc>
              <a:buNone/>
            </a:pPr>
            <a:br>
              <a:rPr lang="en-US" dirty="0"/>
            </a:br>
            <a:br>
              <a:rPr lang="en-US" dirty="0">
                <a:cs typeface="Arial" panose="020B0604020202020204" pitchFamily="34" charset="0"/>
              </a:rPr>
            </a:br>
            <a:endParaRPr lang="en-GB" dirty="0">
              <a:cs typeface="Arial" panose="020B0604020202020204" pitchFamily="34" charset="0"/>
            </a:endParaRPr>
          </a:p>
        </p:txBody>
      </p:sp>
      <p:sp>
        <p:nvSpPr>
          <p:cNvPr id="4" name="Footer Placeholder 3">
            <a:extLst>
              <a:ext uri="{FF2B5EF4-FFF2-40B4-BE49-F238E27FC236}">
                <a16:creationId xmlns:a16="http://schemas.microsoft.com/office/drawing/2014/main" id="{A95B1CB3-2CBB-876C-9FE5-D7C22BCC56FB}"/>
              </a:ext>
            </a:extLst>
          </p:cNvPr>
          <p:cNvSpPr>
            <a:spLocks noGrp="1"/>
          </p:cNvSpPr>
          <p:nvPr>
            <p:ph type="ftr" sz="quarter" idx="11"/>
          </p:nvPr>
        </p:nvSpPr>
        <p:spPr/>
        <p:txBody>
          <a:bodyPr/>
          <a:lstStyle/>
          <a:p>
            <a:r>
              <a:rPr lang="en-US"/>
              <a:t>British Airways _ created by Tram Nguyen</a:t>
            </a:r>
            <a:endParaRPr lang="en-GB"/>
          </a:p>
        </p:txBody>
      </p:sp>
      <p:pic>
        <p:nvPicPr>
          <p:cNvPr id="6" name="Picture 5">
            <a:extLst>
              <a:ext uri="{FF2B5EF4-FFF2-40B4-BE49-F238E27FC236}">
                <a16:creationId xmlns:a16="http://schemas.microsoft.com/office/drawing/2014/main" id="{6332E345-F9C2-8216-653C-9E0CFA241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3005" y="174292"/>
            <a:ext cx="1189607" cy="1051698"/>
          </a:xfrm>
          <a:prstGeom prst="rect">
            <a:avLst/>
          </a:prstGeom>
        </p:spPr>
      </p:pic>
      <p:sp>
        <p:nvSpPr>
          <p:cNvPr id="5" name="TextBox 4">
            <a:extLst>
              <a:ext uri="{FF2B5EF4-FFF2-40B4-BE49-F238E27FC236}">
                <a16:creationId xmlns:a16="http://schemas.microsoft.com/office/drawing/2014/main" id="{5914CC50-CF30-CFB7-2B90-801D5E74B4B4}"/>
              </a:ext>
            </a:extLst>
          </p:cNvPr>
          <p:cNvSpPr txBox="1"/>
          <p:nvPr/>
        </p:nvSpPr>
        <p:spPr>
          <a:xfrm>
            <a:off x="660376" y="986342"/>
            <a:ext cx="10541764" cy="738664"/>
          </a:xfrm>
          <a:prstGeom prst="rect">
            <a:avLst/>
          </a:prstGeom>
          <a:noFill/>
        </p:spPr>
        <p:txBody>
          <a:bodyPr wrap="square">
            <a:spAutoFit/>
          </a:bodyPr>
          <a:lstStyle/>
          <a:p>
            <a:r>
              <a:rPr lang="en-US" sz="1400" dirty="0"/>
              <a:t>Based on the above result of </a:t>
            </a:r>
            <a:r>
              <a:rPr lang="en-US" sz="1400" dirty="0" err="1"/>
              <a:t>gridsearch</a:t>
            </a:r>
            <a:r>
              <a:rPr lang="en-US" sz="1400" dirty="0"/>
              <a:t> CV, the combination of 'classifier__</a:t>
            </a:r>
            <a:r>
              <a:rPr lang="en-US" sz="1400" dirty="0" err="1"/>
              <a:t>min_samples_split</a:t>
            </a:r>
            <a:r>
              <a:rPr lang="en-US" sz="1400" dirty="0"/>
              <a:t>' and 'classifier__</a:t>
            </a:r>
            <a:r>
              <a:rPr lang="en-US" sz="1400" dirty="0" err="1"/>
              <a:t>n_estimators</a:t>
            </a:r>
            <a:r>
              <a:rPr lang="en-US" sz="1400" dirty="0"/>
              <a:t>' that yield the best evaluation metrics score on average is (10,300) with the highest ranking of mean scores for </a:t>
            </a:r>
            <a:r>
              <a:rPr lang="en-US" sz="1400" dirty="0" err="1"/>
              <a:t>test_accuracy</a:t>
            </a:r>
            <a:r>
              <a:rPr lang="en-US" sz="1400" dirty="0"/>
              <a:t>, </a:t>
            </a:r>
            <a:r>
              <a:rPr lang="en-US" sz="1400" dirty="0" err="1"/>
              <a:t>test_precision</a:t>
            </a:r>
            <a:r>
              <a:rPr lang="en-US" sz="1400" dirty="0"/>
              <a:t>, </a:t>
            </a:r>
            <a:r>
              <a:rPr lang="en-US" sz="1400" dirty="0" err="1"/>
              <a:t>test_recall</a:t>
            </a:r>
            <a:r>
              <a:rPr lang="en-US" sz="1400" dirty="0"/>
              <a:t> and test_f1 (0.700771 	0.682905 	0.749730 	0.714666 )</a:t>
            </a:r>
          </a:p>
        </p:txBody>
      </p:sp>
      <p:pic>
        <p:nvPicPr>
          <p:cNvPr id="9" name="Picture 8">
            <a:extLst>
              <a:ext uri="{FF2B5EF4-FFF2-40B4-BE49-F238E27FC236}">
                <a16:creationId xmlns:a16="http://schemas.microsoft.com/office/drawing/2014/main" id="{C39B1A8D-6856-7FF3-0E44-6BAB65C17FE3}"/>
              </a:ext>
            </a:extLst>
          </p:cNvPr>
          <p:cNvPicPr>
            <a:picLocks noChangeAspect="1"/>
          </p:cNvPicPr>
          <p:nvPr/>
        </p:nvPicPr>
        <p:blipFill>
          <a:blip r:embed="rId3"/>
          <a:stretch>
            <a:fillRect/>
          </a:stretch>
        </p:blipFill>
        <p:spPr>
          <a:xfrm>
            <a:off x="660376" y="2355146"/>
            <a:ext cx="10297962" cy="2981741"/>
          </a:xfrm>
          <a:prstGeom prst="rect">
            <a:avLst/>
          </a:prstGeom>
        </p:spPr>
      </p:pic>
      <p:sp>
        <p:nvSpPr>
          <p:cNvPr id="11" name="TextBox 10">
            <a:extLst>
              <a:ext uri="{FF2B5EF4-FFF2-40B4-BE49-F238E27FC236}">
                <a16:creationId xmlns:a16="http://schemas.microsoft.com/office/drawing/2014/main" id="{BC76FB56-0011-DA02-C76E-9083EAFD139B}"/>
              </a:ext>
            </a:extLst>
          </p:cNvPr>
          <p:cNvSpPr txBox="1"/>
          <p:nvPr/>
        </p:nvSpPr>
        <p:spPr>
          <a:xfrm>
            <a:off x="655540" y="5169435"/>
            <a:ext cx="10546600" cy="1323439"/>
          </a:xfrm>
          <a:prstGeom prst="rect">
            <a:avLst/>
          </a:prstGeom>
          <a:noFill/>
        </p:spPr>
        <p:txBody>
          <a:bodyPr wrap="square">
            <a:spAutoFit/>
          </a:bodyPr>
          <a:lstStyle/>
          <a:p>
            <a:r>
              <a:rPr lang="en-US" sz="1600" dirty="0"/>
              <a:t>After getting the feature </a:t>
            </a:r>
            <a:r>
              <a:rPr lang="en-US" sz="1600" dirty="0" err="1"/>
              <a:t>importances</a:t>
            </a:r>
            <a:r>
              <a:rPr lang="en-US" sz="1600" dirty="0"/>
              <a:t> from rf model which ranges between 0 and 0.16, it is indicated that some features have quite low predictive power. Features with low importance values contribute less additional information to the model when predicting the target variable. They may not provide unique or significant insights into the target variable's behavior. Therefore, in this case feature removal might make sense. After that, it'd be a good tactics to perform feature selection and evaluate its impact on model performance using techniques like cross-validation before deciding to exclude features. </a:t>
            </a:r>
          </a:p>
        </p:txBody>
      </p:sp>
    </p:spTree>
    <p:extLst>
      <p:ext uri="{BB962C8B-B14F-4D97-AF65-F5344CB8AC3E}">
        <p14:creationId xmlns:p14="http://schemas.microsoft.com/office/powerpoint/2010/main" val="66027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683</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Rounded MT Bold</vt:lpstr>
      <vt:lpstr>Calibri</vt:lpstr>
      <vt:lpstr>Calibri Light</vt:lpstr>
      <vt:lpstr>Office Theme</vt:lpstr>
      <vt:lpstr>Predicting customer buying behaviour </vt:lpstr>
      <vt:lpstr>Task 2</vt:lpstr>
      <vt:lpstr>Exploratory data analysis</vt:lpstr>
      <vt:lpstr>Feature engineering</vt:lpstr>
      <vt:lpstr>ML predictive model – Random Forest</vt:lpstr>
      <vt:lpstr>ML predictive model – Random Forest</vt:lpstr>
      <vt:lpstr>ML predictive model – Random Forest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buying behaviour </dc:title>
  <dc:creator>Tram Nguyen</dc:creator>
  <cp:lastModifiedBy>Tram Nguyen</cp:lastModifiedBy>
  <cp:revision>1</cp:revision>
  <dcterms:created xsi:type="dcterms:W3CDTF">2023-09-06T08:24:41Z</dcterms:created>
  <dcterms:modified xsi:type="dcterms:W3CDTF">2023-09-06T10:34:32Z</dcterms:modified>
</cp:coreProperties>
</file>