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m Nguyen" initials="TN" lastIdx="1" clrIdx="0">
    <p:extLst>
      <p:ext uri="{19B8F6BF-5375-455C-9EA6-DF929625EA0E}">
        <p15:presenceInfo xmlns:p15="http://schemas.microsoft.com/office/powerpoint/2012/main" userId="51ee2127b6ac45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CA867-9684-5DB2-8A4F-F1B1B950BE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British Airways </a:t>
            </a:r>
          </a:p>
        </p:txBody>
      </p:sp>
      <p:sp>
        <p:nvSpPr>
          <p:cNvPr id="3" name="Date Placeholder 2">
            <a:extLst>
              <a:ext uri="{FF2B5EF4-FFF2-40B4-BE49-F238E27FC236}">
                <a16:creationId xmlns:a16="http://schemas.microsoft.com/office/drawing/2014/main" id="{C1E56DCA-6AD2-A6D0-0739-FB9CFC76D6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67035-6144-4CB0-A776-DFEA0C5E14B6}" type="datetimeFigureOut">
              <a:rPr lang="en-US" smtClean="0"/>
              <a:t>8/27/2023</a:t>
            </a:fld>
            <a:endParaRPr lang="en-US"/>
          </a:p>
        </p:txBody>
      </p:sp>
      <p:sp>
        <p:nvSpPr>
          <p:cNvPr id="4" name="Footer Placeholder 3">
            <a:extLst>
              <a:ext uri="{FF2B5EF4-FFF2-40B4-BE49-F238E27FC236}">
                <a16:creationId xmlns:a16="http://schemas.microsoft.com/office/drawing/2014/main" id="{3D017BA7-F88A-CB9B-43B0-82A9E88E2C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Tram Nguyen</a:t>
            </a:r>
          </a:p>
        </p:txBody>
      </p:sp>
      <p:sp>
        <p:nvSpPr>
          <p:cNvPr id="5" name="Slide Number Placeholder 4">
            <a:extLst>
              <a:ext uri="{FF2B5EF4-FFF2-40B4-BE49-F238E27FC236}">
                <a16:creationId xmlns:a16="http://schemas.microsoft.com/office/drawing/2014/main" id="{4FE3D378-3889-7F7B-05D7-64B293AAD3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01A79-2788-4C8A-B03A-98FF482DB9CF}" type="slidenum">
              <a:rPr lang="en-US" smtClean="0"/>
              <a:t>‹#›</a:t>
            </a:fld>
            <a:endParaRPr lang="en-US"/>
          </a:p>
        </p:txBody>
      </p:sp>
    </p:spTree>
    <p:extLst>
      <p:ext uri="{BB962C8B-B14F-4D97-AF65-F5344CB8AC3E}">
        <p14:creationId xmlns:p14="http://schemas.microsoft.com/office/powerpoint/2010/main" val="203695981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British Airways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3F89C-1A7A-4B73-B561-2E3F70403927}"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Tram Nguyen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C16-E219-4AA8-A090-7BA8FD637622}" type="slidenum">
              <a:rPr lang="en-US" smtClean="0"/>
              <a:t>‹#›</a:t>
            </a:fld>
            <a:endParaRPr lang="en-US"/>
          </a:p>
        </p:txBody>
      </p:sp>
    </p:spTree>
    <p:extLst>
      <p:ext uri="{BB962C8B-B14F-4D97-AF65-F5344CB8AC3E}">
        <p14:creationId xmlns:p14="http://schemas.microsoft.com/office/powerpoint/2010/main" val="13600852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160B9BEA-54B5-4AD0-8D4B-4B3E8E6E86EE}" type="datetime1">
              <a:rPr lang="en-GB" smtClean="0"/>
              <a:t>27/08/2023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US"/>
              <a:t>British Airways _ created by Tram Nguyen</a:t>
            </a:r>
            <a:endParaRPr lang="en-GB" dirty="0"/>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756CD530-B289-4267-A9B9-5290689B01A8}" type="datetime1">
              <a:rPr lang="en-GB" smtClean="0"/>
              <a:t>27/08/2023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r>
              <a:rPr lang="en-US"/>
              <a:t>British Airways _ created by Tram Nguyen</a:t>
            </a:r>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DD099595-36FC-4CDA-87D2-7EF4643A18AB}" type="datetime1">
              <a:rPr lang="en-GB" smtClean="0"/>
              <a:t>27/08/2023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r>
              <a:rPr lang="en-US"/>
              <a:t>British Airways _ created by Tram Nguyen</a:t>
            </a:r>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44EEA489-287A-4B9D-BCC8-B6F7783FA99F}" type="datetime1">
              <a:rPr lang="en-GB" smtClean="0"/>
              <a:t>27/08/2023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r>
              <a:rPr lang="en-US"/>
              <a:t>British Airways _ created by Tram Nguyen</a:t>
            </a:r>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DA09D71-CA9C-40B6-BBB3-3363EEA94D15}" type="datetime1">
              <a:rPr lang="en-GB" smtClean="0"/>
              <a:t>27/08/2023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r>
              <a:rPr lang="en-US"/>
              <a:t>British Airways _ created by Tram Nguyen</a:t>
            </a:r>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BD59C04B-88C8-4EC2-A774-4B9E9FFF3963}" type="datetime1">
              <a:rPr lang="en-GB" smtClean="0"/>
              <a:t>27/08/2023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r>
              <a:rPr lang="en-US"/>
              <a:t>British Airways _ created by Tram Nguyen</a:t>
            </a:r>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041E934B-7382-43FC-A8E5-6D24AB1AC944}" type="datetime1">
              <a:rPr lang="en-GB" smtClean="0"/>
              <a:t>27/08/2023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r>
              <a:rPr lang="en-US"/>
              <a:t>British Airways _ created by Tram Nguyen</a:t>
            </a:r>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06711406-09C2-404A-BAB2-CC71C02C9B9E}" type="datetime1">
              <a:rPr lang="en-GB" smtClean="0"/>
              <a:t>27/08/2023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r>
              <a:rPr lang="en-US"/>
              <a:t>British Airways _ created by Tram Nguyen</a:t>
            </a:r>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C5686DB1-737D-474F-AED8-5A6F3FEBD8F2}" type="datetime1">
              <a:rPr lang="en-GB" smtClean="0"/>
              <a:t>27/08/2023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r>
              <a:rPr lang="en-US"/>
              <a:t>British Airways _ created by Tram Nguyen</a:t>
            </a:r>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D4ABFEA9-7525-4EEF-B97F-AA0927D660A1}" type="datetime1">
              <a:rPr lang="en-GB" smtClean="0"/>
              <a:t>27/08/2023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r>
              <a:rPr lang="en-US"/>
              <a:t>British Airways _ created by Tram Nguyen</a:t>
            </a:r>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247DCB83-1171-4F9B-89CF-5727C29229B1}" type="datetime1">
              <a:rPr lang="en-GB" smtClean="0"/>
              <a:t>27/08/2023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r>
              <a:rPr lang="en-US"/>
              <a:t>British Airways _ created by Tram Nguyen</a:t>
            </a:r>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7913-49A5-460D-9D8D-F889D1E03FD7}" type="datetime1">
              <a:rPr lang="en-GB" smtClean="0"/>
              <a:t>27/08/2023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British Airways _ created by Tram Nguyen</a:t>
            </a:r>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0.tmp"/><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GB" sz="2400" dirty="0" err="1">
                <a:latin typeface="Arial Rounded MT Bold" panose="020F0704030504030204" pitchFamily="34" charset="0"/>
              </a:rPr>
              <a:t>Webscraping</a:t>
            </a:r>
            <a:r>
              <a:rPr lang="en-GB" sz="2400" dirty="0">
                <a:latin typeface="Arial Rounded MT Bold" panose="020F0704030504030204" pitchFamily="34" charset="0"/>
              </a:rPr>
              <a:t> to gain company insights</a:t>
            </a:r>
            <a:br>
              <a:rPr lang="en-GB" sz="2400" dirty="0">
                <a:latin typeface="Arial Rounded MT Bold" panose="020F0704030504030204" pitchFamily="34" charset="0"/>
              </a:rPr>
            </a:br>
            <a:endParaRPr lang="en-GB" sz="2400"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676400" y="4118829"/>
            <a:ext cx="9144000" cy="509201"/>
          </a:xfrm>
        </p:spPr>
        <p:txBody>
          <a:bodyPr>
            <a:normAutofit fontScale="77500" lnSpcReduction="20000"/>
          </a:bodyPr>
          <a:lstStyle/>
          <a:p>
            <a:r>
              <a:rPr lang="en-GB" sz="1600" dirty="0">
                <a:latin typeface="Arial Rounded MT Bold" panose="020F0704030504030204" pitchFamily="34" charset="0"/>
              </a:rPr>
              <a:t>Created by Tram Nguyen </a:t>
            </a:r>
          </a:p>
          <a:p>
            <a:r>
              <a:rPr lang="en-GB" sz="1600" dirty="0">
                <a:latin typeface="Arial Rounded MT Bold" panose="020F0704030504030204" pitchFamily="34" charset="0"/>
              </a:rPr>
              <a:t>On 27.08.2023</a:t>
            </a:r>
          </a:p>
        </p:txBody>
      </p:sp>
      <p:pic>
        <p:nvPicPr>
          <p:cNvPr id="5" name="Picture 4">
            <a:extLst>
              <a:ext uri="{FF2B5EF4-FFF2-40B4-BE49-F238E27FC236}">
                <a16:creationId xmlns:a16="http://schemas.microsoft.com/office/drawing/2014/main" id="{0096440C-7164-F346-7255-6AE7BCAAF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521087"/>
            <a:ext cx="2381250" cy="2381250"/>
          </a:xfrm>
          <a:prstGeom prst="rect">
            <a:avLst/>
          </a:prstGeom>
        </p:spPr>
      </p:pic>
      <p:sp>
        <p:nvSpPr>
          <p:cNvPr id="6" name="Subtitle 2">
            <a:extLst>
              <a:ext uri="{FF2B5EF4-FFF2-40B4-BE49-F238E27FC236}">
                <a16:creationId xmlns:a16="http://schemas.microsoft.com/office/drawing/2014/main" id="{460C59BD-2F03-1B70-AA7B-7B80F2FC4CEA}"/>
              </a:ext>
            </a:extLst>
          </p:cNvPr>
          <p:cNvSpPr txBox="1">
            <a:spLocks/>
          </p:cNvSpPr>
          <p:nvPr/>
        </p:nvSpPr>
        <p:spPr>
          <a:xfrm>
            <a:off x="1676400" y="3754438"/>
            <a:ext cx="9144000" cy="5092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a:latin typeface="Arial Rounded MT Bold" panose="020F0704030504030204" pitchFamily="34" charset="0"/>
              </a:rPr>
              <a:t>Scrape and analyse customer review data to uncover findings for British Airways</a:t>
            </a:r>
            <a:endParaRPr lang="en-GB" sz="1600" dirty="0">
              <a:latin typeface="Arial Rounded MT Bold" panose="020F0704030504030204" pitchFamily="34" charset="0"/>
            </a:endParaRPr>
          </a:p>
        </p:txBody>
      </p:sp>
      <p:sp>
        <p:nvSpPr>
          <p:cNvPr id="7" name="Footer Placeholder 6">
            <a:extLst>
              <a:ext uri="{FF2B5EF4-FFF2-40B4-BE49-F238E27FC236}">
                <a16:creationId xmlns:a16="http://schemas.microsoft.com/office/drawing/2014/main" id="{49BB85EF-324B-19B3-CD48-BC7893772495}"/>
              </a:ext>
            </a:extLst>
          </p:cNvPr>
          <p:cNvSpPr>
            <a:spLocks noGrp="1"/>
          </p:cNvSpPr>
          <p:nvPr>
            <p:ph type="ftr" sz="quarter" idx="11"/>
          </p:nvPr>
        </p:nvSpPr>
        <p:spPr/>
        <p:txBody>
          <a:bodyPr/>
          <a:lstStyle/>
          <a:p>
            <a:r>
              <a:rPr lang="en-US"/>
              <a:t>British Airways _ created by Tram Nguyen</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Task 1</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fontScale="55000" lnSpcReduction="20000"/>
          </a:bodyPr>
          <a:lstStyle/>
          <a:p>
            <a:pPr algn="l">
              <a:lnSpc>
                <a:spcPct val="120000"/>
              </a:lnSpc>
            </a:pPr>
            <a:r>
              <a:rPr lang="en-US" b="0" i="0" dirty="0">
                <a:solidFill>
                  <a:srgbClr val="000000"/>
                </a:solidFill>
                <a:effectLst/>
                <a:latin typeface="Arial" panose="020B0604020202020204" pitchFamily="34" charset="0"/>
                <a:cs typeface="Arial" panose="020B0604020202020204" pitchFamily="34" charset="0"/>
              </a:rPr>
              <a:t>British Airways (BA) is the flag carrier airline of the United Kingdom (UK). Every day, thousands of BA flights arrive to and depart from the UK, carrying customers across the world. Whether it’s for holidays, work or any other reason, the end-to-end process of scheduling, planning, boarding, </a:t>
            </a:r>
            <a:r>
              <a:rPr lang="en-US" b="0" i="0" dirty="0" err="1">
                <a:solidFill>
                  <a:srgbClr val="000000"/>
                </a:solidFill>
                <a:effectLst/>
                <a:latin typeface="Arial" panose="020B0604020202020204" pitchFamily="34" charset="0"/>
                <a:cs typeface="Arial" panose="020B0604020202020204" pitchFamily="34" charset="0"/>
              </a:rPr>
              <a:t>fuelling</a:t>
            </a:r>
            <a:r>
              <a:rPr lang="en-US" b="0" i="0" dirty="0">
                <a:solidFill>
                  <a:srgbClr val="000000"/>
                </a:solidFill>
                <a:effectLst/>
                <a:latin typeface="Arial" panose="020B0604020202020204" pitchFamily="34" charset="0"/>
                <a:cs typeface="Arial" panose="020B0604020202020204" pitchFamily="34" charset="0"/>
              </a:rPr>
              <a:t>, transporting, landing, and continuously running flights on time, efficiently and with top-class customer service is a huge task with many highly important responsibilities.</a:t>
            </a:r>
          </a:p>
          <a:p>
            <a:pPr algn="l">
              <a:lnSpc>
                <a:spcPct val="120000"/>
              </a:lnSpc>
            </a:pPr>
            <a:r>
              <a:rPr lang="en-US" b="0" i="0" dirty="0">
                <a:solidFill>
                  <a:srgbClr val="000000"/>
                </a:solidFill>
                <a:effectLst/>
                <a:latin typeface="Arial" panose="020B0604020202020204" pitchFamily="34" charset="0"/>
                <a:cs typeface="Arial" panose="020B0604020202020204" pitchFamily="34" charset="0"/>
              </a:rPr>
              <a:t>As a data scientist at BA, it will be your job to apply your analytical skills to influence real life multi-million-pound decisions from day one, making a tangible impact on the business as your recommendations, tools and models drive key business decisions, reduce costs and increase revenue.</a:t>
            </a:r>
          </a:p>
          <a:p>
            <a:pPr algn="l">
              <a:lnSpc>
                <a:spcPct val="120000"/>
              </a:lnSpc>
            </a:pPr>
            <a:r>
              <a:rPr lang="en-US" b="0" i="0" dirty="0">
                <a:solidFill>
                  <a:srgbClr val="000000"/>
                </a:solidFill>
                <a:effectLst/>
                <a:latin typeface="Arial" panose="020B0604020202020204" pitchFamily="34" charset="0"/>
                <a:cs typeface="Arial" panose="020B0604020202020204" pitchFamily="34" charset="0"/>
              </a:rPr>
              <a:t>Customers who book a flight with BA will experience many interaction points with the BA brand. Understanding a customer's feelings, needs, and feedback is crucial for any business, including BA.</a:t>
            </a:r>
          </a:p>
          <a:p>
            <a:pPr algn="l">
              <a:lnSpc>
                <a:spcPct val="120000"/>
              </a:lnSpc>
            </a:pPr>
            <a:r>
              <a:rPr lang="en-US" b="0" i="0" dirty="0">
                <a:solidFill>
                  <a:srgbClr val="000000"/>
                </a:solidFill>
                <a:effectLst/>
                <a:latin typeface="Arial" panose="020B0604020202020204" pitchFamily="34" charset="0"/>
                <a:cs typeface="Arial" panose="020B0604020202020204" pitchFamily="34" charset="0"/>
              </a:rPr>
              <a:t>This first task is focused on scraping and collecting customer feedback and reviewing data from a third-party source and </a:t>
            </a:r>
            <a:r>
              <a:rPr lang="en-US" b="0" i="0" dirty="0" err="1">
                <a:solidFill>
                  <a:srgbClr val="000000"/>
                </a:solidFill>
                <a:effectLst/>
                <a:latin typeface="Arial" panose="020B0604020202020204" pitchFamily="34" charset="0"/>
                <a:cs typeface="Arial" panose="020B0604020202020204" pitchFamily="34" charset="0"/>
              </a:rPr>
              <a:t>analysing</a:t>
            </a:r>
            <a:r>
              <a:rPr lang="en-US" b="0" i="0" dirty="0">
                <a:solidFill>
                  <a:srgbClr val="000000"/>
                </a:solidFill>
                <a:effectLst/>
                <a:latin typeface="Arial" panose="020B0604020202020204" pitchFamily="34" charset="0"/>
                <a:cs typeface="Arial" panose="020B0604020202020204" pitchFamily="34" charset="0"/>
              </a:rPr>
              <a:t> this data to present any insights you may uncover.</a:t>
            </a:r>
          </a:p>
          <a:p>
            <a:pPr marL="0" indent="0">
              <a:lnSpc>
                <a:spcPct val="120000"/>
              </a:lnSpc>
              <a:buNone/>
            </a:pPr>
            <a:br>
              <a:rPr lang="en-U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65125"/>
            <a:ext cx="10515600" cy="983029"/>
          </a:xfrm>
        </p:spPr>
        <p:txBody>
          <a:bodyPr/>
          <a:lstStyle/>
          <a:p>
            <a:r>
              <a:rPr lang="en-US" dirty="0" err="1"/>
              <a:t>Webscraping</a:t>
            </a:r>
            <a:r>
              <a:rPr lang="en-US" dirty="0"/>
              <a:t> </a:t>
            </a:r>
            <a:endParaRPr lang="en-GB" dirty="0"/>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sp>
        <p:nvSpPr>
          <p:cNvPr id="10" name="Content Placeholder 2">
            <a:extLst>
              <a:ext uri="{FF2B5EF4-FFF2-40B4-BE49-F238E27FC236}">
                <a16:creationId xmlns:a16="http://schemas.microsoft.com/office/drawing/2014/main" id="{9741FF43-650F-BADA-3A2C-C07898B40DF6}"/>
              </a:ext>
            </a:extLst>
          </p:cNvPr>
          <p:cNvSpPr>
            <a:spLocks noGrp="1"/>
          </p:cNvSpPr>
          <p:nvPr>
            <p:ph idx="1"/>
          </p:nvPr>
        </p:nvSpPr>
        <p:spPr>
          <a:xfrm>
            <a:off x="838200" y="1438764"/>
            <a:ext cx="10515600" cy="4917586"/>
          </a:xfrm>
        </p:spPr>
        <p:txBody>
          <a:bodyPr/>
          <a:lstStyle/>
          <a:p>
            <a:r>
              <a:rPr lang="en-US" dirty="0"/>
              <a:t>Tool: using Python </a:t>
            </a:r>
            <a:r>
              <a:rPr lang="en-US" dirty="0" err="1"/>
              <a:t>Jupyter</a:t>
            </a:r>
            <a:r>
              <a:rPr lang="en-US" dirty="0"/>
              <a:t> Notebook and </a:t>
            </a:r>
            <a:r>
              <a:rPr lang="en-US" dirty="0" err="1"/>
              <a:t>BeautifulSoup</a:t>
            </a:r>
            <a:r>
              <a:rPr lang="en-US" dirty="0"/>
              <a:t> to collect all data links and text content in each customer reviews.</a:t>
            </a:r>
          </a:p>
          <a:p>
            <a:r>
              <a:rPr lang="en-US" dirty="0"/>
              <a:t>Csv file: </a:t>
            </a:r>
            <a:r>
              <a:rPr lang="en-US" sz="1800" dirty="0">
                <a:solidFill>
                  <a:srgbClr val="000000"/>
                </a:solidFill>
                <a:latin typeface="Calibri" panose="020F0502020204030204" pitchFamily="34" charset="0"/>
              </a:rPr>
              <a:t>BA_reviews.csv (1000 rows and 2 columns)</a:t>
            </a:r>
          </a:p>
          <a:p>
            <a:pPr marL="0" indent="0">
              <a:buNone/>
            </a:pPr>
            <a:endParaRPr lang="en-US" sz="1800" dirty="0">
              <a:solidFill>
                <a:srgbClr val="000000"/>
              </a:solidFill>
              <a:latin typeface="Calibri" panose="020F0502020204030204" pitchFamily="34" charset="0"/>
            </a:endParaRPr>
          </a:p>
        </p:txBody>
      </p:sp>
      <p:pic>
        <p:nvPicPr>
          <p:cNvPr id="11" name="Picture 10">
            <a:extLst>
              <a:ext uri="{FF2B5EF4-FFF2-40B4-BE49-F238E27FC236}">
                <a16:creationId xmlns:a16="http://schemas.microsoft.com/office/drawing/2014/main" id="{F342C027-138A-0745-12F3-4DA3114DE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005" y="2883561"/>
            <a:ext cx="7079989" cy="3472790"/>
          </a:xfrm>
          <a:prstGeom prst="rect">
            <a:avLst/>
          </a:prstGeom>
        </p:spPr>
      </p:pic>
    </p:spTree>
    <p:extLst>
      <p:ext uri="{BB962C8B-B14F-4D97-AF65-F5344CB8AC3E}">
        <p14:creationId xmlns:p14="http://schemas.microsoft.com/office/powerpoint/2010/main" val="148250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3932237" cy="633046"/>
          </a:xfrm>
        </p:spPr>
        <p:txBody>
          <a:bodyPr>
            <a:normAutofit fontScale="90000"/>
          </a:bodyPr>
          <a:lstStyle/>
          <a:p>
            <a:r>
              <a:rPr lang="en-GB" sz="4400" dirty="0"/>
              <a:t>Text</a:t>
            </a:r>
            <a:r>
              <a:rPr lang="en-GB" dirty="0"/>
              <a:t> </a:t>
            </a:r>
            <a:r>
              <a:rPr lang="en-GB" sz="4400" dirty="0"/>
              <a:t>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pPr marL="0" indent="0">
              <a:lnSpc>
                <a:spcPct val="120000"/>
              </a:lnSpc>
              <a:buNone/>
            </a:pPr>
            <a:br>
              <a:rPr lang="en-U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7C806849-5235-A413-3ABD-F6BBA23A82D2}"/>
              </a:ext>
            </a:extLst>
          </p:cNvPr>
          <p:cNvSpPr>
            <a:spLocks noGrp="1"/>
          </p:cNvSpPr>
          <p:nvPr>
            <p:ph type="body" sz="half" idx="2"/>
          </p:nvPr>
        </p:nvSpPr>
        <p:spPr/>
        <p:txBody>
          <a:bodyPr/>
          <a:lstStyle/>
          <a:p>
            <a:r>
              <a:rPr lang="en-US" b="1" dirty="0"/>
              <a:t>WORDCLOUD</a:t>
            </a:r>
          </a:p>
          <a:p>
            <a:pPr marL="285750" indent="-285750">
              <a:buFont typeface="Arial" panose="020B0604020202020204" pitchFamily="34" charset="0"/>
              <a:buChar char="•"/>
            </a:pPr>
            <a:r>
              <a:rPr lang="en-US" dirty="0"/>
              <a:t>Using NLTK library (natural language kit) to split each word out of the whole sentence.</a:t>
            </a:r>
          </a:p>
          <a:p>
            <a:pPr marL="285750" indent="-285750">
              <a:buFont typeface="Arial" panose="020B0604020202020204" pitchFamily="34" charset="0"/>
              <a:buChar char="•"/>
            </a:pPr>
            <a:r>
              <a:rPr lang="en-US" dirty="0"/>
              <a:t>Count the frequency (how many times) each word occurs.</a:t>
            </a:r>
          </a:p>
          <a:p>
            <a:pPr marL="285750" indent="-285750">
              <a:buFont typeface="Arial" panose="020B0604020202020204" pitchFamily="34" charset="0"/>
              <a:buChar char="•"/>
            </a:pPr>
            <a:r>
              <a:rPr lang="en-US" dirty="0"/>
              <a:t>The size of the </a:t>
            </a:r>
            <a:r>
              <a:rPr lang="en-US" dirty="0" err="1"/>
              <a:t>wordcloud</a:t>
            </a:r>
            <a:r>
              <a:rPr lang="en-US" dirty="0"/>
              <a:t> is determined by the frequency distribution of words.</a:t>
            </a:r>
          </a:p>
          <a:p>
            <a:pPr marL="285750" indent="-285750">
              <a:buFont typeface="Arial" panose="020B0604020202020204" pitchFamily="34" charset="0"/>
              <a:buChar char="•"/>
            </a:pPr>
            <a:r>
              <a:rPr lang="en-US" dirty="0"/>
              <a:t>It can be concluded that important topics discussed by customers in review are about service, flight, staff, time, seat, …etc.</a:t>
            </a: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pic>
        <p:nvPicPr>
          <p:cNvPr id="9" name="Picture 8">
            <a:extLst>
              <a:ext uri="{FF2B5EF4-FFF2-40B4-BE49-F238E27FC236}">
                <a16:creationId xmlns:a16="http://schemas.microsoft.com/office/drawing/2014/main" id="{86F98DDF-A70A-AEA7-315E-24364AB8D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109" y="2036518"/>
            <a:ext cx="5410955" cy="3581900"/>
          </a:xfrm>
          <a:prstGeom prst="rect">
            <a:avLst/>
          </a:prstGeom>
        </p:spPr>
      </p:pic>
      <p:pic>
        <p:nvPicPr>
          <p:cNvPr id="12" name="Picture 11">
            <a:extLst>
              <a:ext uri="{FF2B5EF4-FFF2-40B4-BE49-F238E27FC236}">
                <a16:creationId xmlns:a16="http://schemas.microsoft.com/office/drawing/2014/main" id="{A2BBCFE6-EEDF-0F2A-D84B-150D3DA1A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5790023"/>
            <a:ext cx="6296904" cy="552527"/>
          </a:xfrm>
          <a:prstGeom prst="rect">
            <a:avLst/>
          </a:prstGeom>
        </p:spPr>
      </p:pic>
    </p:spTree>
    <p:extLst>
      <p:ext uri="{BB962C8B-B14F-4D97-AF65-F5344CB8AC3E}">
        <p14:creationId xmlns:p14="http://schemas.microsoft.com/office/powerpoint/2010/main" val="270743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Text Analysis</a:t>
            </a: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r>
              <a:rPr lang="en-US"/>
              <a:t>British Airways _ created by Tram Nguyen</a:t>
            </a:r>
            <a:endParaRPr lang="en-GB"/>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pic>
        <p:nvPicPr>
          <p:cNvPr id="11" name="Picture 10">
            <a:extLst>
              <a:ext uri="{FF2B5EF4-FFF2-40B4-BE49-F238E27FC236}">
                <a16:creationId xmlns:a16="http://schemas.microsoft.com/office/drawing/2014/main" id="{9DFF25AA-24ED-CB14-4174-694A375DC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204" y="1399892"/>
            <a:ext cx="8535591" cy="4058216"/>
          </a:xfrm>
          <a:prstGeom prst="rect">
            <a:avLst/>
          </a:prstGeom>
        </p:spPr>
      </p:pic>
      <p:sp>
        <p:nvSpPr>
          <p:cNvPr id="12" name="TextBox 11">
            <a:extLst>
              <a:ext uri="{FF2B5EF4-FFF2-40B4-BE49-F238E27FC236}">
                <a16:creationId xmlns:a16="http://schemas.microsoft.com/office/drawing/2014/main" id="{BC4F9FA2-D6F3-7128-2112-C46C6D437938}"/>
              </a:ext>
            </a:extLst>
          </p:cNvPr>
          <p:cNvSpPr txBox="1"/>
          <p:nvPr/>
        </p:nvSpPr>
        <p:spPr>
          <a:xfrm>
            <a:off x="2935111" y="5610578"/>
            <a:ext cx="5825067" cy="369332"/>
          </a:xfrm>
          <a:prstGeom prst="rect">
            <a:avLst/>
          </a:prstGeom>
          <a:noFill/>
        </p:spPr>
        <p:txBody>
          <a:bodyPr wrap="square" rtlCol="0">
            <a:spAutoFit/>
          </a:bodyPr>
          <a:lstStyle/>
          <a:p>
            <a:pPr algn="ctr"/>
            <a:r>
              <a:rPr lang="en-US" dirty="0"/>
              <a:t>Top 10 most common words by frequency distribution</a:t>
            </a:r>
          </a:p>
        </p:txBody>
      </p:sp>
    </p:spTree>
    <p:extLst>
      <p:ext uri="{BB962C8B-B14F-4D97-AF65-F5344CB8AC3E}">
        <p14:creationId xmlns:p14="http://schemas.microsoft.com/office/powerpoint/2010/main" val="367531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3932237" cy="633046"/>
          </a:xfrm>
        </p:spPr>
        <p:txBody>
          <a:bodyPr>
            <a:normAutofit fontScale="90000"/>
          </a:bodyPr>
          <a:lstStyle/>
          <a:p>
            <a:r>
              <a:rPr lang="en-GB" sz="4400" dirty="0"/>
              <a:t>Text</a:t>
            </a:r>
            <a:r>
              <a:rPr lang="en-GB" dirty="0"/>
              <a:t> </a:t>
            </a:r>
            <a:r>
              <a:rPr lang="en-GB" sz="4400" dirty="0"/>
              <a:t>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pPr marL="0" indent="0">
              <a:lnSpc>
                <a:spcPct val="120000"/>
              </a:lnSpc>
              <a:buNone/>
            </a:pPr>
            <a:br>
              <a:rPr lang="en-U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7C806849-5235-A413-3ABD-F6BBA23A82D2}"/>
              </a:ext>
            </a:extLst>
          </p:cNvPr>
          <p:cNvSpPr>
            <a:spLocks noGrp="1"/>
          </p:cNvSpPr>
          <p:nvPr>
            <p:ph type="body" sz="half" idx="2"/>
          </p:nvPr>
        </p:nvSpPr>
        <p:spPr/>
        <p:txBody>
          <a:bodyPr>
            <a:normAutofit/>
          </a:bodyPr>
          <a:lstStyle/>
          <a:p>
            <a:r>
              <a:rPr lang="en-US" b="1" dirty="0"/>
              <a:t>Sentiment Analysis</a:t>
            </a:r>
          </a:p>
          <a:p>
            <a:pPr marL="285750" indent="-285750">
              <a:buFont typeface="Arial" panose="020B0604020202020204" pitchFamily="34" charset="0"/>
              <a:buChar char="•"/>
            </a:pPr>
            <a:r>
              <a:rPr lang="en-US" dirty="0"/>
              <a:t>Using NLTK tool </a:t>
            </a:r>
            <a:r>
              <a:rPr lang="en-US" dirty="0" err="1"/>
              <a:t>SentimentIntensityAnalyzer</a:t>
            </a:r>
            <a:r>
              <a:rPr lang="en-US" dirty="0"/>
              <a:t> to calculate polarity score, which evaluates each review and assigns score to it based on three dimensions: negative, neutral and positive. Moreover, the compound element is equivalent to the overall score of the review.</a:t>
            </a:r>
          </a:p>
          <a:p>
            <a:pPr marL="285750" indent="-285750">
              <a:buFont typeface="Arial" panose="020B0604020202020204" pitchFamily="34" charset="0"/>
              <a:buChar char="•"/>
            </a:pPr>
            <a:r>
              <a:rPr lang="en-US" dirty="0"/>
              <a:t>The overall score range is -0.9925 and 0.9989</a:t>
            </a:r>
          </a:p>
          <a:p>
            <a:pPr marL="285750" indent="-285750">
              <a:buFont typeface="Arial" panose="020B0604020202020204" pitchFamily="34" charset="0"/>
              <a:buChar char="•"/>
            </a:pPr>
            <a:r>
              <a:rPr lang="en-US" dirty="0"/>
              <a:t>The average overall score is 0.1643, which is equivalent to 5.8087 on the 10 scale.</a:t>
            </a: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British Airways _ created by Tram Nguyen</a:t>
            </a: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pic>
        <p:nvPicPr>
          <p:cNvPr id="14" name="Picture 13">
            <a:extLst>
              <a:ext uri="{FF2B5EF4-FFF2-40B4-BE49-F238E27FC236}">
                <a16:creationId xmlns:a16="http://schemas.microsoft.com/office/drawing/2014/main" id="{3DF2479E-318E-1472-975C-0EF849B9A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770" y="1496974"/>
            <a:ext cx="6733442" cy="2276793"/>
          </a:xfrm>
          <a:prstGeom prst="rect">
            <a:avLst/>
          </a:prstGeom>
        </p:spPr>
      </p:pic>
      <p:pic>
        <p:nvPicPr>
          <p:cNvPr id="16" name="Picture 15">
            <a:extLst>
              <a:ext uri="{FF2B5EF4-FFF2-40B4-BE49-F238E27FC236}">
                <a16:creationId xmlns:a16="http://schemas.microsoft.com/office/drawing/2014/main" id="{F8C10571-1F22-D8CA-B2A7-A8B50969B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4030134"/>
            <a:ext cx="6580187" cy="2404392"/>
          </a:xfrm>
          <a:prstGeom prst="rect">
            <a:avLst/>
          </a:prstGeom>
        </p:spPr>
      </p:pic>
    </p:spTree>
    <p:extLst>
      <p:ext uri="{BB962C8B-B14F-4D97-AF65-F5344CB8AC3E}">
        <p14:creationId xmlns:p14="http://schemas.microsoft.com/office/powerpoint/2010/main" val="210504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3932237" cy="633046"/>
          </a:xfrm>
        </p:spPr>
        <p:txBody>
          <a:bodyPr>
            <a:normAutofit fontScale="90000"/>
          </a:bodyPr>
          <a:lstStyle/>
          <a:p>
            <a:r>
              <a:rPr lang="en-GB" sz="4400" dirty="0"/>
              <a:t>Text</a:t>
            </a:r>
            <a:r>
              <a:rPr lang="en-GB" dirty="0"/>
              <a:t> </a:t>
            </a:r>
            <a:r>
              <a:rPr lang="en-GB" sz="4400" dirty="0"/>
              <a:t>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pPr marL="0" indent="0">
              <a:lnSpc>
                <a:spcPct val="120000"/>
              </a:lnSpc>
              <a:buNone/>
            </a:pPr>
            <a:br>
              <a:rPr lang="en-U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British Airways _ created by Tram Nguyen</a:t>
            </a: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pic>
        <p:nvPicPr>
          <p:cNvPr id="7" name="Picture 6">
            <a:extLst>
              <a:ext uri="{FF2B5EF4-FFF2-40B4-BE49-F238E27FC236}">
                <a16:creationId xmlns:a16="http://schemas.microsoft.com/office/drawing/2014/main" id="{20F53F95-79A2-1C1D-761E-6B417783F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9497"/>
            <a:ext cx="4258269" cy="2524477"/>
          </a:xfrm>
          <a:prstGeom prst="rect">
            <a:avLst/>
          </a:prstGeom>
        </p:spPr>
      </p:pic>
      <p:sp>
        <p:nvSpPr>
          <p:cNvPr id="9" name="Text Placeholder 8">
            <a:extLst>
              <a:ext uri="{FF2B5EF4-FFF2-40B4-BE49-F238E27FC236}">
                <a16:creationId xmlns:a16="http://schemas.microsoft.com/office/drawing/2014/main" id="{BE9516B3-10C3-7A08-EEBA-D93EFB5DB690}"/>
              </a:ext>
            </a:extLst>
          </p:cNvPr>
          <p:cNvSpPr>
            <a:spLocks noGrp="1"/>
          </p:cNvSpPr>
          <p:nvPr>
            <p:ph type="body" sz="half" idx="2"/>
          </p:nvPr>
        </p:nvSpPr>
        <p:spPr>
          <a:xfrm>
            <a:off x="836612" y="4378100"/>
            <a:ext cx="3307776" cy="690611"/>
          </a:xfrm>
        </p:spPr>
        <p:txBody>
          <a:bodyPr>
            <a:normAutofit lnSpcReduction="10000"/>
          </a:bodyPr>
          <a:lstStyle/>
          <a:p>
            <a:r>
              <a:rPr lang="en-US" dirty="0"/>
              <a:t>There are 573 positive reviews, 421 negative reviews and 6 neutral review.</a:t>
            </a:r>
          </a:p>
          <a:p>
            <a:endParaRPr lang="en-US" dirty="0"/>
          </a:p>
          <a:p>
            <a:endParaRPr lang="en-US" dirty="0"/>
          </a:p>
        </p:txBody>
      </p:sp>
      <p:pic>
        <p:nvPicPr>
          <p:cNvPr id="12" name="Picture 11">
            <a:extLst>
              <a:ext uri="{FF2B5EF4-FFF2-40B4-BE49-F238E27FC236}">
                <a16:creationId xmlns:a16="http://schemas.microsoft.com/office/drawing/2014/main" id="{74653BBB-24F5-0556-1D25-135656E36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387" y="1549156"/>
            <a:ext cx="4124901" cy="2448267"/>
          </a:xfrm>
          <a:prstGeom prst="rect">
            <a:avLst/>
          </a:prstGeom>
        </p:spPr>
      </p:pic>
      <p:pic>
        <p:nvPicPr>
          <p:cNvPr id="15" name="Picture 14">
            <a:extLst>
              <a:ext uri="{FF2B5EF4-FFF2-40B4-BE49-F238E27FC236}">
                <a16:creationId xmlns:a16="http://schemas.microsoft.com/office/drawing/2014/main" id="{F897698C-26EA-F592-9042-E3013CDC2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288" y="1404460"/>
            <a:ext cx="3743847" cy="2514951"/>
          </a:xfrm>
          <a:prstGeom prst="rect">
            <a:avLst/>
          </a:prstGeom>
        </p:spPr>
      </p:pic>
      <p:sp>
        <p:nvSpPr>
          <p:cNvPr id="17" name="Text Placeholder 8">
            <a:extLst>
              <a:ext uri="{FF2B5EF4-FFF2-40B4-BE49-F238E27FC236}">
                <a16:creationId xmlns:a16="http://schemas.microsoft.com/office/drawing/2014/main" id="{366B5A00-7309-EFBD-2FAE-95C8ABECD36B}"/>
              </a:ext>
            </a:extLst>
          </p:cNvPr>
          <p:cNvSpPr txBox="1">
            <a:spLocks/>
          </p:cNvSpPr>
          <p:nvPr/>
        </p:nvSpPr>
        <p:spPr>
          <a:xfrm>
            <a:off x="4892144" y="4347888"/>
            <a:ext cx="3307776" cy="17819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700" dirty="0"/>
              <a:t>The number of positive reviews always outweighs the number of negative reviews regardless if the trip is verified or not.</a:t>
            </a:r>
            <a:br>
              <a:rPr lang="en-US" sz="1700" dirty="0"/>
            </a:br>
            <a:r>
              <a:rPr lang="en-US" sz="1700" dirty="0"/>
              <a:t>As to the verified trip the ratio of </a:t>
            </a:r>
            <a:r>
              <a:rPr lang="en-US" sz="1700" dirty="0" err="1"/>
              <a:t>positive:negative</a:t>
            </a:r>
            <a:r>
              <a:rPr lang="en-US" sz="1700" dirty="0"/>
              <a:t> is higher than that of not verified .</a:t>
            </a:r>
          </a:p>
          <a:p>
            <a:endParaRPr lang="en-US" dirty="0"/>
          </a:p>
          <a:p>
            <a:endParaRPr lang="en-US" dirty="0"/>
          </a:p>
          <a:p>
            <a:endParaRPr lang="en-US" dirty="0"/>
          </a:p>
        </p:txBody>
      </p:sp>
      <p:sp>
        <p:nvSpPr>
          <p:cNvPr id="18" name="Text Placeholder 8">
            <a:extLst>
              <a:ext uri="{FF2B5EF4-FFF2-40B4-BE49-F238E27FC236}">
                <a16:creationId xmlns:a16="http://schemas.microsoft.com/office/drawing/2014/main" id="{5010AB54-8DAB-09C8-6C0C-81A6B338695E}"/>
              </a:ext>
            </a:extLst>
          </p:cNvPr>
          <p:cNvSpPr txBox="1">
            <a:spLocks/>
          </p:cNvSpPr>
          <p:nvPr/>
        </p:nvSpPr>
        <p:spPr>
          <a:xfrm>
            <a:off x="8726311" y="4347889"/>
            <a:ext cx="3286824" cy="19301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Most reviews are located at the two ends of the histogram shape, indicating that customers are either very satisfied or very unsatisfied to the service. Fewer customers give neutral opinions.</a:t>
            </a:r>
          </a:p>
          <a:p>
            <a:endParaRPr lang="en-US" dirty="0"/>
          </a:p>
        </p:txBody>
      </p:sp>
    </p:spTree>
    <p:extLst>
      <p:ext uri="{BB962C8B-B14F-4D97-AF65-F5344CB8AC3E}">
        <p14:creationId xmlns:p14="http://schemas.microsoft.com/office/powerpoint/2010/main" val="391583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3932237" cy="633046"/>
          </a:xfrm>
        </p:spPr>
        <p:txBody>
          <a:bodyPr>
            <a:normAutofit fontScale="90000"/>
          </a:bodyPr>
          <a:lstStyle/>
          <a:p>
            <a:r>
              <a:rPr lang="en-GB" sz="4400" dirty="0"/>
              <a:t>Text</a:t>
            </a:r>
            <a:r>
              <a:rPr lang="en-GB" dirty="0"/>
              <a:t> </a:t>
            </a:r>
            <a:r>
              <a:rPr lang="en-GB" sz="4400" dirty="0"/>
              <a:t>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pPr marL="0" indent="0">
              <a:lnSpc>
                <a:spcPct val="120000"/>
              </a:lnSpc>
              <a:buNone/>
            </a:pPr>
            <a:br>
              <a:rPr lang="en-US"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95B1CB3-2CBB-876C-9FE5-D7C22BCC56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British Airways _ created by Tram Nguyen</a:t>
            </a: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32E345-F9C2-8216-653C-9E0CFA24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36" y="365125"/>
            <a:ext cx="1184031" cy="1184031"/>
          </a:xfrm>
          <a:prstGeom prst="rect">
            <a:avLst/>
          </a:prstGeom>
        </p:spPr>
      </p:pic>
      <p:sp>
        <p:nvSpPr>
          <p:cNvPr id="18" name="Text Placeholder 8">
            <a:extLst>
              <a:ext uri="{FF2B5EF4-FFF2-40B4-BE49-F238E27FC236}">
                <a16:creationId xmlns:a16="http://schemas.microsoft.com/office/drawing/2014/main" id="{5010AB54-8DAB-09C8-6C0C-81A6B338695E}"/>
              </a:ext>
            </a:extLst>
          </p:cNvPr>
          <p:cNvSpPr txBox="1">
            <a:spLocks/>
          </p:cNvSpPr>
          <p:nvPr/>
        </p:nvSpPr>
        <p:spPr>
          <a:xfrm>
            <a:off x="6247735" y="4150397"/>
            <a:ext cx="4433357" cy="17201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Most reviews are located at the two ends of the histogram shape, indicating that customers are either very satisfied or very unsatisfied to the service. Fewer customers give neutral opinions.</a:t>
            </a:r>
          </a:p>
          <a:p>
            <a:endParaRPr lang="en-US" dirty="0"/>
          </a:p>
        </p:txBody>
      </p:sp>
      <p:pic>
        <p:nvPicPr>
          <p:cNvPr id="8" name="Picture 7">
            <a:extLst>
              <a:ext uri="{FF2B5EF4-FFF2-40B4-BE49-F238E27FC236}">
                <a16:creationId xmlns:a16="http://schemas.microsoft.com/office/drawing/2014/main" id="{BB2462E9-AEC5-0D67-4479-228619842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25" y="1469371"/>
            <a:ext cx="4824519" cy="2248214"/>
          </a:xfrm>
          <a:prstGeom prst="rect">
            <a:avLst/>
          </a:prstGeom>
        </p:spPr>
      </p:pic>
      <p:pic>
        <p:nvPicPr>
          <p:cNvPr id="14" name="Picture 13">
            <a:extLst>
              <a:ext uri="{FF2B5EF4-FFF2-40B4-BE49-F238E27FC236}">
                <a16:creationId xmlns:a16="http://schemas.microsoft.com/office/drawing/2014/main" id="{69866F1F-233E-F56C-0622-59921BF68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006" y="1549156"/>
            <a:ext cx="4727086" cy="2114845"/>
          </a:xfrm>
          <a:prstGeom prst="rect">
            <a:avLst/>
          </a:prstGeom>
        </p:spPr>
      </p:pic>
      <p:sp>
        <p:nvSpPr>
          <p:cNvPr id="19" name="Text Placeholder 18">
            <a:extLst>
              <a:ext uri="{FF2B5EF4-FFF2-40B4-BE49-F238E27FC236}">
                <a16:creationId xmlns:a16="http://schemas.microsoft.com/office/drawing/2014/main" id="{0450E383-0594-4212-D5B2-B729DE760308}"/>
              </a:ext>
            </a:extLst>
          </p:cNvPr>
          <p:cNvSpPr>
            <a:spLocks noGrp="1"/>
          </p:cNvSpPr>
          <p:nvPr>
            <p:ph type="body" sz="half" idx="2"/>
          </p:nvPr>
        </p:nvSpPr>
        <p:spPr>
          <a:xfrm>
            <a:off x="993423" y="4088772"/>
            <a:ext cx="4433358" cy="1772278"/>
          </a:xfrm>
        </p:spPr>
        <p:txBody>
          <a:bodyPr/>
          <a:lstStyle/>
          <a:p>
            <a:r>
              <a:rPr lang="en-US" dirty="0"/>
              <a:t>The overall score’s distribution is slightly left skewed with approximately half all the review falls over 0.35 meanwhile mean score is 0.1643. </a:t>
            </a:r>
          </a:p>
          <a:p>
            <a:r>
              <a:rPr lang="en-US" dirty="0"/>
              <a:t>Above all, there are still rooms of improvement for</a:t>
            </a:r>
          </a:p>
          <a:p>
            <a:r>
              <a:rPr lang="en-US" dirty="0"/>
              <a:t>British Airways when it comes to service enhancement.</a:t>
            </a:r>
          </a:p>
        </p:txBody>
      </p:sp>
    </p:spTree>
    <p:extLst>
      <p:ext uri="{BB962C8B-B14F-4D97-AF65-F5344CB8AC3E}">
        <p14:creationId xmlns:p14="http://schemas.microsoft.com/office/powerpoint/2010/main" val="193098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654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Calibri Light</vt:lpstr>
      <vt:lpstr>Office Theme</vt:lpstr>
      <vt:lpstr>Webscraping to gain company insights </vt:lpstr>
      <vt:lpstr>Task 1</vt:lpstr>
      <vt:lpstr>Webscraping </vt:lpstr>
      <vt:lpstr>Text Analysis</vt:lpstr>
      <vt:lpstr>Text Analysis</vt:lpstr>
      <vt:lpstr>Text Analysis</vt:lpstr>
      <vt:lpstr>Text Analysis</vt:lpstr>
      <vt:lpstr>Text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Tram Nguyen</cp:lastModifiedBy>
  <cp:revision>2</cp:revision>
  <dcterms:created xsi:type="dcterms:W3CDTF">2022-12-06T11:13:27Z</dcterms:created>
  <dcterms:modified xsi:type="dcterms:W3CDTF">2023-08-27T15:03:36Z</dcterms:modified>
</cp:coreProperties>
</file>