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9" r:id="rId2"/>
    <p:sldId id="257" r:id="rId3"/>
    <p:sldId id="260" r:id="rId4"/>
    <p:sldId id="261" r:id="rId5"/>
    <p:sldId id="262" r:id="rId6"/>
    <p:sldId id="264" r:id="rId7"/>
    <p:sldId id="265" r:id="rId8"/>
    <p:sldId id="263" r:id="rId9"/>
    <p:sldId id="267" r:id="rId10"/>
    <p:sldId id="268" r:id="rId11"/>
    <p:sldId id="269" r:id="rId12"/>
    <p:sldId id="270"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3E7176-82C5-402E-9E13-DA706A09CF8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953D08C9-D642-453A-9037-9360435350E9}">
      <dgm:prSet phldrT="[Text]"/>
      <dgm:spPr/>
      <dgm:t>
        <a:bodyPr/>
        <a:lstStyle/>
        <a:p>
          <a:r>
            <a:rPr lang="en-US"/>
            <a:t>Problem Formulation</a:t>
          </a:r>
        </a:p>
      </dgm:t>
    </dgm:pt>
    <dgm:pt modelId="{49C6DC22-8367-4533-AA86-DCD49F301191}" type="parTrans" cxnId="{136E5CA0-067A-4DB0-8F2F-8DC9F1ABC203}">
      <dgm:prSet/>
      <dgm:spPr/>
      <dgm:t>
        <a:bodyPr/>
        <a:lstStyle/>
        <a:p>
          <a:endParaRPr lang="en-US"/>
        </a:p>
      </dgm:t>
    </dgm:pt>
    <dgm:pt modelId="{3EEBDB13-8DA6-4724-BF12-4A4966E6782C}" type="sibTrans" cxnId="{136E5CA0-067A-4DB0-8F2F-8DC9F1ABC203}">
      <dgm:prSet/>
      <dgm:spPr/>
      <dgm:t>
        <a:bodyPr/>
        <a:lstStyle/>
        <a:p>
          <a:endParaRPr lang="en-US"/>
        </a:p>
      </dgm:t>
    </dgm:pt>
    <dgm:pt modelId="{73146B80-3B9D-4DF5-8DA5-A78956C249E6}">
      <dgm:prSet phldrT="[Text]"/>
      <dgm:spPr/>
      <dgm:t>
        <a:bodyPr/>
        <a:lstStyle/>
        <a:p>
          <a:r>
            <a:rPr lang="en-US"/>
            <a:t>Methodology</a:t>
          </a:r>
        </a:p>
      </dgm:t>
    </dgm:pt>
    <dgm:pt modelId="{F81DBC16-1123-4BA2-BC12-8FAFFE441E46}" type="parTrans" cxnId="{33854FB0-2626-4DF6-8DBE-AF1C18971E4A}">
      <dgm:prSet/>
      <dgm:spPr/>
      <dgm:t>
        <a:bodyPr/>
        <a:lstStyle/>
        <a:p>
          <a:endParaRPr lang="en-US"/>
        </a:p>
      </dgm:t>
    </dgm:pt>
    <dgm:pt modelId="{BDEBFA7D-4288-4F89-92FA-D41EDAD3E59B}" type="sibTrans" cxnId="{33854FB0-2626-4DF6-8DBE-AF1C18971E4A}">
      <dgm:prSet/>
      <dgm:spPr/>
      <dgm:t>
        <a:bodyPr/>
        <a:lstStyle/>
        <a:p>
          <a:endParaRPr lang="en-US"/>
        </a:p>
      </dgm:t>
    </dgm:pt>
    <dgm:pt modelId="{47BFA9F2-DF92-4579-8115-490E7E455FDC}">
      <dgm:prSet phldrT="[Text]"/>
      <dgm:spPr/>
      <dgm:t>
        <a:bodyPr/>
        <a:lstStyle/>
        <a:p>
          <a:r>
            <a:rPr lang="en-US"/>
            <a:t>Experiment</a:t>
          </a:r>
        </a:p>
      </dgm:t>
    </dgm:pt>
    <dgm:pt modelId="{9FAE50C4-A3DE-4758-A91A-6A12015B0E5F}" type="parTrans" cxnId="{BAC59B36-B3D4-4E80-A12B-C16FA60BA384}">
      <dgm:prSet/>
      <dgm:spPr/>
      <dgm:t>
        <a:bodyPr/>
        <a:lstStyle/>
        <a:p>
          <a:endParaRPr lang="en-US"/>
        </a:p>
      </dgm:t>
    </dgm:pt>
    <dgm:pt modelId="{A156BCE9-C408-43CD-8E1C-BC0A50476AFA}" type="sibTrans" cxnId="{BAC59B36-B3D4-4E80-A12B-C16FA60BA384}">
      <dgm:prSet/>
      <dgm:spPr/>
      <dgm:t>
        <a:bodyPr/>
        <a:lstStyle/>
        <a:p>
          <a:endParaRPr lang="en-US"/>
        </a:p>
      </dgm:t>
    </dgm:pt>
    <dgm:pt modelId="{545D2F78-BCB6-4F63-B4F6-9CD54A14B5DC}" type="pres">
      <dgm:prSet presAssocID="{783E7176-82C5-402E-9E13-DA706A09CF8C}" presName="linear" presStyleCnt="0">
        <dgm:presLayoutVars>
          <dgm:dir/>
          <dgm:animLvl val="lvl"/>
          <dgm:resizeHandles val="exact"/>
        </dgm:presLayoutVars>
      </dgm:prSet>
      <dgm:spPr/>
    </dgm:pt>
    <dgm:pt modelId="{64370E21-940A-4309-8E24-A48CABA99C9C}" type="pres">
      <dgm:prSet presAssocID="{953D08C9-D642-453A-9037-9360435350E9}" presName="parentLin" presStyleCnt="0"/>
      <dgm:spPr/>
    </dgm:pt>
    <dgm:pt modelId="{D4ECE7D1-E610-4C41-99D1-AC04CEA302B5}" type="pres">
      <dgm:prSet presAssocID="{953D08C9-D642-453A-9037-9360435350E9}" presName="parentLeftMargin" presStyleLbl="node1" presStyleIdx="0" presStyleCnt="3"/>
      <dgm:spPr/>
    </dgm:pt>
    <dgm:pt modelId="{870BD998-6138-4BF5-B158-6AE516252316}" type="pres">
      <dgm:prSet presAssocID="{953D08C9-D642-453A-9037-9360435350E9}" presName="parentText" presStyleLbl="node1" presStyleIdx="0" presStyleCnt="3">
        <dgm:presLayoutVars>
          <dgm:chMax val="0"/>
          <dgm:bulletEnabled val="1"/>
        </dgm:presLayoutVars>
      </dgm:prSet>
      <dgm:spPr/>
    </dgm:pt>
    <dgm:pt modelId="{45DF11E0-D211-4D3C-9B2A-455145AB15AF}" type="pres">
      <dgm:prSet presAssocID="{953D08C9-D642-453A-9037-9360435350E9}" presName="negativeSpace" presStyleCnt="0"/>
      <dgm:spPr/>
    </dgm:pt>
    <dgm:pt modelId="{6BC65FCC-37E4-4F26-8F72-7D1B6461B336}" type="pres">
      <dgm:prSet presAssocID="{953D08C9-D642-453A-9037-9360435350E9}" presName="childText" presStyleLbl="conFgAcc1" presStyleIdx="0" presStyleCnt="3">
        <dgm:presLayoutVars>
          <dgm:bulletEnabled val="1"/>
        </dgm:presLayoutVars>
      </dgm:prSet>
      <dgm:spPr/>
    </dgm:pt>
    <dgm:pt modelId="{5DC1D8C6-A7CD-48D0-B29C-6A77AE3AC08E}" type="pres">
      <dgm:prSet presAssocID="{3EEBDB13-8DA6-4724-BF12-4A4966E6782C}" presName="spaceBetweenRectangles" presStyleCnt="0"/>
      <dgm:spPr/>
    </dgm:pt>
    <dgm:pt modelId="{46A8732F-CC3B-42C8-8A10-CAD895B32958}" type="pres">
      <dgm:prSet presAssocID="{73146B80-3B9D-4DF5-8DA5-A78956C249E6}" presName="parentLin" presStyleCnt="0"/>
      <dgm:spPr/>
    </dgm:pt>
    <dgm:pt modelId="{D7121B96-E765-41DC-98DF-9D98568A8A04}" type="pres">
      <dgm:prSet presAssocID="{73146B80-3B9D-4DF5-8DA5-A78956C249E6}" presName="parentLeftMargin" presStyleLbl="node1" presStyleIdx="0" presStyleCnt="3"/>
      <dgm:spPr/>
    </dgm:pt>
    <dgm:pt modelId="{5534BC0C-E6AA-4113-95EA-89C5A053374B}" type="pres">
      <dgm:prSet presAssocID="{73146B80-3B9D-4DF5-8DA5-A78956C249E6}" presName="parentText" presStyleLbl="node1" presStyleIdx="1" presStyleCnt="3">
        <dgm:presLayoutVars>
          <dgm:chMax val="0"/>
          <dgm:bulletEnabled val="1"/>
        </dgm:presLayoutVars>
      </dgm:prSet>
      <dgm:spPr/>
    </dgm:pt>
    <dgm:pt modelId="{45846E31-0FF4-4C7B-A45B-7F587F2174BD}" type="pres">
      <dgm:prSet presAssocID="{73146B80-3B9D-4DF5-8DA5-A78956C249E6}" presName="negativeSpace" presStyleCnt="0"/>
      <dgm:spPr/>
    </dgm:pt>
    <dgm:pt modelId="{B210C0EC-4825-46EC-AA52-974465E8607F}" type="pres">
      <dgm:prSet presAssocID="{73146B80-3B9D-4DF5-8DA5-A78956C249E6}" presName="childText" presStyleLbl="conFgAcc1" presStyleIdx="1" presStyleCnt="3">
        <dgm:presLayoutVars>
          <dgm:bulletEnabled val="1"/>
        </dgm:presLayoutVars>
      </dgm:prSet>
      <dgm:spPr/>
    </dgm:pt>
    <dgm:pt modelId="{8A860391-FDDF-47E8-9EBA-0CDBBB2ED3C0}" type="pres">
      <dgm:prSet presAssocID="{BDEBFA7D-4288-4F89-92FA-D41EDAD3E59B}" presName="spaceBetweenRectangles" presStyleCnt="0"/>
      <dgm:spPr/>
    </dgm:pt>
    <dgm:pt modelId="{E4E35E1C-FDED-478C-8144-96A371297AA6}" type="pres">
      <dgm:prSet presAssocID="{47BFA9F2-DF92-4579-8115-490E7E455FDC}" presName="parentLin" presStyleCnt="0"/>
      <dgm:spPr/>
    </dgm:pt>
    <dgm:pt modelId="{7DB62C32-36C8-489A-96F2-392481FC7E06}" type="pres">
      <dgm:prSet presAssocID="{47BFA9F2-DF92-4579-8115-490E7E455FDC}" presName="parentLeftMargin" presStyleLbl="node1" presStyleIdx="1" presStyleCnt="3"/>
      <dgm:spPr/>
    </dgm:pt>
    <dgm:pt modelId="{603FAFAC-155C-4C9F-BB4E-8884D0BC8EE2}" type="pres">
      <dgm:prSet presAssocID="{47BFA9F2-DF92-4579-8115-490E7E455FDC}" presName="parentText" presStyleLbl="node1" presStyleIdx="2" presStyleCnt="3">
        <dgm:presLayoutVars>
          <dgm:chMax val="0"/>
          <dgm:bulletEnabled val="1"/>
        </dgm:presLayoutVars>
      </dgm:prSet>
      <dgm:spPr/>
    </dgm:pt>
    <dgm:pt modelId="{45C20E6E-5707-4D56-9B9C-F6DDB86574FD}" type="pres">
      <dgm:prSet presAssocID="{47BFA9F2-DF92-4579-8115-490E7E455FDC}" presName="negativeSpace" presStyleCnt="0"/>
      <dgm:spPr/>
    </dgm:pt>
    <dgm:pt modelId="{C299BDB7-789A-474D-BE25-2551DB862901}" type="pres">
      <dgm:prSet presAssocID="{47BFA9F2-DF92-4579-8115-490E7E455FDC}" presName="childText" presStyleLbl="conFgAcc1" presStyleIdx="2" presStyleCnt="3">
        <dgm:presLayoutVars>
          <dgm:bulletEnabled val="1"/>
        </dgm:presLayoutVars>
      </dgm:prSet>
      <dgm:spPr/>
    </dgm:pt>
  </dgm:ptLst>
  <dgm:cxnLst>
    <dgm:cxn modelId="{CD6F7F03-9B4D-4DEB-9D2F-FC3D34551D38}" type="presOf" srcId="{47BFA9F2-DF92-4579-8115-490E7E455FDC}" destId="{603FAFAC-155C-4C9F-BB4E-8884D0BC8EE2}" srcOrd="1" destOrd="0" presId="urn:microsoft.com/office/officeart/2005/8/layout/list1"/>
    <dgm:cxn modelId="{BAC59B36-B3D4-4E80-A12B-C16FA60BA384}" srcId="{783E7176-82C5-402E-9E13-DA706A09CF8C}" destId="{47BFA9F2-DF92-4579-8115-490E7E455FDC}" srcOrd="2" destOrd="0" parTransId="{9FAE50C4-A3DE-4758-A91A-6A12015B0E5F}" sibTransId="{A156BCE9-C408-43CD-8E1C-BC0A50476AFA}"/>
    <dgm:cxn modelId="{B07E2563-8BAA-477B-8DE3-4EB8A7785112}" type="presOf" srcId="{953D08C9-D642-453A-9037-9360435350E9}" destId="{D4ECE7D1-E610-4C41-99D1-AC04CEA302B5}" srcOrd="0" destOrd="0" presId="urn:microsoft.com/office/officeart/2005/8/layout/list1"/>
    <dgm:cxn modelId="{5C1D046B-6148-445E-AB6D-86DCE9F084D4}" type="presOf" srcId="{47BFA9F2-DF92-4579-8115-490E7E455FDC}" destId="{7DB62C32-36C8-489A-96F2-392481FC7E06}" srcOrd="0" destOrd="0" presId="urn:microsoft.com/office/officeart/2005/8/layout/list1"/>
    <dgm:cxn modelId="{3ECEA050-E27B-4E62-96A1-9F7141E8C540}" type="presOf" srcId="{783E7176-82C5-402E-9E13-DA706A09CF8C}" destId="{545D2F78-BCB6-4F63-B4F6-9CD54A14B5DC}" srcOrd="0" destOrd="0" presId="urn:microsoft.com/office/officeart/2005/8/layout/list1"/>
    <dgm:cxn modelId="{433B7A71-835E-444C-AA0B-A957D16F87DD}" type="presOf" srcId="{953D08C9-D642-453A-9037-9360435350E9}" destId="{870BD998-6138-4BF5-B158-6AE516252316}" srcOrd="1" destOrd="0" presId="urn:microsoft.com/office/officeart/2005/8/layout/list1"/>
    <dgm:cxn modelId="{8CF30059-EB24-4715-AAD0-25CFCE33A429}" type="presOf" srcId="{73146B80-3B9D-4DF5-8DA5-A78956C249E6}" destId="{5534BC0C-E6AA-4113-95EA-89C5A053374B}" srcOrd="1" destOrd="0" presId="urn:microsoft.com/office/officeart/2005/8/layout/list1"/>
    <dgm:cxn modelId="{136E5CA0-067A-4DB0-8F2F-8DC9F1ABC203}" srcId="{783E7176-82C5-402E-9E13-DA706A09CF8C}" destId="{953D08C9-D642-453A-9037-9360435350E9}" srcOrd="0" destOrd="0" parTransId="{49C6DC22-8367-4533-AA86-DCD49F301191}" sibTransId="{3EEBDB13-8DA6-4724-BF12-4A4966E6782C}"/>
    <dgm:cxn modelId="{33854FB0-2626-4DF6-8DBE-AF1C18971E4A}" srcId="{783E7176-82C5-402E-9E13-DA706A09CF8C}" destId="{73146B80-3B9D-4DF5-8DA5-A78956C249E6}" srcOrd="1" destOrd="0" parTransId="{F81DBC16-1123-4BA2-BC12-8FAFFE441E46}" sibTransId="{BDEBFA7D-4288-4F89-92FA-D41EDAD3E59B}"/>
    <dgm:cxn modelId="{744FECC8-FF98-4ACF-86AA-574AE3A387ED}" type="presOf" srcId="{73146B80-3B9D-4DF5-8DA5-A78956C249E6}" destId="{D7121B96-E765-41DC-98DF-9D98568A8A04}" srcOrd="0" destOrd="0" presId="urn:microsoft.com/office/officeart/2005/8/layout/list1"/>
    <dgm:cxn modelId="{E66BAD44-E7D3-4A2C-9094-6397DB5159E6}" type="presParOf" srcId="{545D2F78-BCB6-4F63-B4F6-9CD54A14B5DC}" destId="{64370E21-940A-4309-8E24-A48CABA99C9C}" srcOrd="0" destOrd="0" presId="urn:microsoft.com/office/officeart/2005/8/layout/list1"/>
    <dgm:cxn modelId="{9CB39089-1395-49BB-AADC-7456EF7DCFF5}" type="presParOf" srcId="{64370E21-940A-4309-8E24-A48CABA99C9C}" destId="{D4ECE7D1-E610-4C41-99D1-AC04CEA302B5}" srcOrd="0" destOrd="0" presId="urn:microsoft.com/office/officeart/2005/8/layout/list1"/>
    <dgm:cxn modelId="{C18E13C5-C61A-4393-8627-E5CC8BF58CFD}" type="presParOf" srcId="{64370E21-940A-4309-8E24-A48CABA99C9C}" destId="{870BD998-6138-4BF5-B158-6AE516252316}" srcOrd="1" destOrd="0" presId="urn:microsoft.com/office/officeart/2005/8/layout/list1"/>
    <dgm:cxn modelId="{CE18D869-3898-42B2-BA6A-F24174251A46}" type="presParOf" srcId="{545D2F78-BCB6-4F63-B4F6-9CD54A14B5DC}" destId="{45DF11E0-D211-4D3C-9B2A-455145AB15AF}" srcOrd="1" destOrd="0" presId="urn:microsoft.com/office/officeart/2005/8/layout/list1"/>
    <dgm:cxn modelId="{C9A1D500-2E28-47A9-8E9B-DD7A685104E9}" type="presParOf" srcId="{545D2F78-BCB6-4F63-B4F6-9CD54A14B5DC}" destId="{6BC65FCC-37E4-4F26-8F72-7D1B6461B336}" srcOrd="2" destOrd="0" presId="urn:microsoft.com/office/officeart/2005/8/layout/list1"/>
    <dgm:cxn modelId="{5D5D88EC-816F-4947-951A-FFDAA6A4E069}" type="presParOf" srcId="{545D2F78-BCB6-4F63-B4F6-9CD54A14B5DC}" destId="{5DC1D8C6-A7CD-48D0-B29C-6A77AE3AC08E}" srcOrd="3" destOrd="0" presId="urn:microsoft.com/office/officeart/2005/8/layout/list1"/>
    <dgm:cxn modelId="{29AA4F74-53A0-4352-AA82-9660C150D983}" type="presParOf" srcId="{545D2F78-BCB6-4F63-B4F6-9CD54A14B5DC}" destId="{46A8732F-CC3B-42C8-8A10-CAD895B32958}" srcOrd="4" destOrd="0" presId="urn:microsoft.com/office/officeart/2005/8/layout/list1"/>
    <dgm:cxn modelId="{44B9DBE2-28D2-42C3-88C4-51512515E472}" type="presParOf" srcId="{46A8732F-CC3B-42C8-8A10-CAD895B32958}" destId="{D7121B96-E765-41DC-98DF-9D98568A8A04}" srcOrd="0" destOrd="0" presId="urn:microsoft.com/office/officeart/2005/8/layout/list1"/>
    <dgm:cxn modelId="{4EFBDC17-9472-4849-BBBD-F7914341BB3B}" type="presParOf" srcId="{46A8732F-CC3B-42C8-8A10-CAD895B32958}" destId="{5534BC0C-E6AA-4113-95EA-89C5A053374B}" srcOrd="1" destOrd="0" presId="urn:microsoft.com/office/officeart/2005/8/layout/list1"/>
    <dgm:cxn modelId="{E1329384-4ABF-464B-8CDE-BA743348D23E}" type="presParOf" srcId="{545D2F78-BCB6-4F63-B4F6-9CD54A14B5DC}" destId="{45846E31-0FF4-4C7B-A45B-7F587F2174BD}" srcOrd="5" destOrd="0" presId="urn:microsoft.com/office/officeart/2005/8/layout/list1"/>
    <dgm:cxn modelId="{BA2F9845-EE2B-47CD-A111-FFB6D4FD5B77}" type="presParOf" srcId="{545D2F78-BCB6-4F63-B4F6-9CD54A14B5DC}" destId="{B210C0EC-4825-46EC-AA52-974465E8607F}" srcOrd="6" destOrd="0" presId="urn:microsoft.com/office/officeart/2005/8/layout/list1"/>
    <dgm:cxn modelId="{9F85B9CB-0804-49E0-86FE-BB79FE94BD0F}" type="presParOf" srcId="{545D2F78-BCB6-4F63-B4F6-9CD54A14B5DC}" destId="{8A860391-FDDF-47E8-9EBA-0CDBBB2ED3C0}" srcOrd="7" destOrd="0" presId="urn:microsoft.com/office/officeart/2005/8/layout/list1"/>
    <dgm:cxn modelId="{EEA9C042-0E0D-4120-99AC-F5C7AA206E19}" type="presParOf" srcId="{545D2F78-BCB6-4F63-B4F6-9CD54A14B5DC}" destId="{E4E35E1C-FDED-478C-8144-96A371297AA6}" srcOrd="8" destOrd="0" presId="urn:microsoft.com/office/officeart/2005/8/layout/list1"/>
    <dgm:cxn modelId="{C28FD0B5-4A25-4293-85CC-8A81E948576B}" type="presParOf" srcId="{E4E35E1C-FDED-478C-8144-96A371297AA6}" destId="{7DB62C32-36C8-489A-96F2-392481FC7E06}" srcOrd="0" destOrd="0" presId="urn:microsoft.com/office/officeart/2005/8/layout/list1"/>
    <dgm:cxn modelId="{B4884D55-1C45-4462-A52D-2FD8325303C5}" type="presParOf" srcId="{E4E35E1C-FDED-478C-8144-96A371297AA6}" destId="{603FAFAC-155C-4C9F-BB4E-8884D0BC8EE2}" srcOrd="1" destOrd="0" presId="urn:microsoft.com/office/officeart/2005/8/layout/list1"/>
    <dgm:cxn modelId="{D5075DAC-4A64-47AE-BD82-46E008E6C8D5}" type="presParOf" srcId="{545D2F78-BCB6-4F63-B4F6-9CD54A14B5DC}" destId="{45C20E6E-5707-4D56-9B9C-F6DDB86574FD}" srcOrd="9" destOrd="0" presId="urn:microsoft.com/office/officeart/2005/8/layout/list1"/>
    <dgm:cxn modelId="{3AC5F8CE-F741-4561-8090-823B0BA39AE3}" type="presParOf" srcId="{545D2F78-BCB6-4F63-B4F6-9CD54A14B5DC}" destId="{C299BDB7-789A-474D-BE25-2551DB86290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C65FCC-37E4-4F26-8F72-7D1B6461B336}">
      <dsp:nvSpPr>
        <dsp:cNvPr id="0" name=""/>
        <dsp:cNvSpPr/>
      </dsp:nvSpPr>
      <dsp:spPr>
        <a:xfrm>
          <a:off x="0" y="493962"/>
          <a:ext cx="10058399" cy="756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70BD998-6138-4BF5-B158-6AE516252316}">
      <dsp:nvSpPr>
        <dsp:cNvPr id="0" name=""/>
        <dsp:cNvSpPr/>
      </dsp:nvSpPr>
      <dsp:spPr>
        <a:xfrm>
          <a:off x="502920" y="51162"/>
          <a:ext cx="7040880" cy="885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1333500">
            <a:lnSpc>
              <a:spcPct val="90000"/>
            </a:lnSpc>
            <a:spcBef>
              <a:spcPct val="0"/>
            </a:spcBef>
            <a:spcAft>
              <a:spcPct val="35000"/>
            </a:spcAft>
            <a:buNone/>
          </a:pPr>
          <a:r>
            <a:rPr lang="en-US" sz="3000" kern="1200"/>
            <a:t>Problem Formulation</a:t>
          </a:r>
        </a:p>
      </dsp:txBody>
      <dsp:txXfrm>
        <a:off x="546151" y="94393"/>
        <a:ext cx="6954418" cy="799138"/>
      </dsp:txXfrm>
    </dsp:sp>
    <dsp:sp modelId="{B210C0EC-4825-46EC-AA52-974465E8607F}">
      <dsp:nvSpPr>
        <dsp:cNvPr id="0" name=""/>
        <dsp:cNvSpPr/>
      </dsp:nvSpPr>
      <dsp:spPr>
        <a:xfrm>
          <a:off x="0" y="1854762"/>
          <a:ext cx="10058399" cy="756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34BC0C-E6AA-4113-95EA-89C5A053374B}">
      <dsp:nvSpPr>
        <dsp:cNvPr id="0" name=""/>
        <dsp:cNvSpPr/>
      </dsp:nvSpPr>
      <dsp:spPr>
        <a:xfrm>
          <a:off x="502920" y="1411962"/>
          <a:ext cx="7040880" cy="885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1333500">
            <a:lnSpc>
              <a:spcPct val="90000"/>
            </a:lnSpc>
            <a:spcBef>
              <a:spcPct val="0"/>
            </a:spcBef>
            <a:spcAft>
              <a:spcPct val="35000"/>
            </a:spcAft>
            <a:buNone/>
          </a:pPr>
          <a:r>
            <a:rPr lang="en-US" sz="3000" kern="1200"/>
            <a:t>Methodology</a:t>
          </a:r>
        </a:p>
      </dsp:txBody>
      <dsp:txXfrm>
        <a:off x="546151" y="1455193"/>
        <a:ext cx="6954418" cy="799138"/>
      </dsp:txXfrm>
    </dsp:sp>
    <dsp:sp modelId="{C299BDB7-789A-474D-BE25-2551DB862901}">
      <dsp:nvSpPr>
        <dsp:cNvPr id="0" name=""/>
        <dsp:cNvSpPr/>
      </dsp:nvSpPr>
      <dsp:spPr>
        <a:xfrm>
          <a:off x="0" y="3215562"/>
          <a:ext cx="10058399" cy="756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3FAFAC-155C-4C9F-BB4E-8884D0BC8EE2}">
      <dsp:nvSpPr>
        <dsp:cNvPr id="0" name=""/>
        <dsp:cNvSpPr/>
      </dsp:nvSpPr>
      <dsp:spPr>
        <a:xfrm>
          <a:off x="502920" y="2772762"/>
          <a:ext cx="7040880" cy="885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1333500">
            <a:lnSpc>
              <a:spcPct val="90000"/>
            </a:lnSpc>
            <a:spcBef>
              <a:spcPct val="0"/>
            </a:spcBef>
            <a:spcAft>
              <a:spcPct val="35000"/>
            </a:spcAft>
            <a:buNone/>
          </a:pPr>
          <a:r>
            <a:rPr lang="en-US" sz="3000" kern="1200"/>
            <a:t>Experiment</a:t>
          </a:r>
        </a:p>
      </dsp:txBody>
      <dsp:txXfrm>
        <a:off x="546151" y="2815993"/>
        <a:ext cx="6954418" cy="79913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A900FD-20AC-4701-B164-73BE276389F5}"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9AC1E0-6F53-44C7-A4DC-9064AF84477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7663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A900FD-20AC-4701-B164-73BE276389F5}"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9AC1E0-6F53-44C7-A4DC-9064AF844776}" type="slidenum">
              <a:rPr lang="en-US" smtClean="0"/>
              <a:t>‹#›</a:t>
            </a:fld>
            <a:endParaRPr lang="en-US"/>
          </a:p>
        </p:txBody>
      </p:sp>
    </p:spTree>
    <p:extLst>
      <p:ext uri="{BB962C8B-B14F-4D97-AF65-F5344CB8AC3E}">
        <p14:creationId xmlns:p14="http://schemas.microsoft.com/office/powerpoint/2010/main" val="32227869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A900FD-20AC-4701-B164-73BE276389F5}" type="datetimeFigureOut">
              <a:rPr lang="en-US" smtClean="0"/>
              <a:t>10/21/2021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69AC1E0-6F53-44C7-A4DC-9064AF84477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6675463"/>
      </p:ext>
    </p:extLst>
  </p:cSld>
  <p:clrMap bg1="lt1" tx1="dk1" bg2="lt2" tx2="dk2" accent1="accent1" accent2="accent2" accent3="accent3" accent4="accent4" accent5="accent5" accent6="accent6" hlink="hlink" folHlink="folHlink"/>
  <p:sldLayoutIdLst>
    <p:sldLayoutId id="2147483690" r:id="rId1"/>
    <p:sldLayoutId id="2147483691" r:id="rId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DF424-B220-4484-90A3-2454FA16D783}"/>
              </a:ext>
            </a:extLst>
          </p:cNvPr>
          <p:cNvSpPr>
            <a:spLocks noGrp="1"/>
          </p:cNvSpPr>
          <p:nvPr>
            <p:ph type="ctrTitle"/>
          </p:nvPr>
        </p:nvSpPr>
        <p:spPr/>
        <p:txBody>
          <a:bodyPr>
            <a:normAutofit/>
          </a:bodyPr>
          <a:lstStyle/>
          <a:p>
            <a:r>
              <a:rPr lang="en-US"/>
              <a:t>NASGEP</a:t>
            </a:r>
          </a:p>
        </p:txBody>
      </p:sp>
    </p:spTree>
    <p:extLst>
      <p:ext uri="{BB962C8B-B14F-4D97-AF65-F5344CB8AC3E}">
        <p14:creationId xmlns:p14="http://schemas.microsoft.com/office/powerpoint/2010/main" val="164670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4FDE253-E006-4748-A2A6-143BCE1C10C5}"/>
              </a:ext>
            </a:extLst>
          </p:cNvPr>
          <p:cNvSpPr>
            <a:spLocks noGrp="1"/>
          </p:cNvSpPr>
          <p:nvPr>
            <p:ph type="title"/>
          </p:nvPr>
        </p:nvSpPr>
        <p:spPr/>
        <p:txBody>
          <a:bodyPr/>
          <a:lstStyle/>
          <a:p>
            <a:r>
              <a:rPr lang="en-US"/>
              <a:t>Methodology</a:t>
            </a:r>
            <a:endParaRPr lang="vi-VN"/>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F1060AD1-FAE6-4248-BFBF-903AD1763113}"/>
                  </a:ext>
                </a:extLst>
              </p:cNvPr>
              <p:cNvSpPr>
                <a:spLocks noGrp="1"/>
              </p:cNvSpPr>
              <p:nvPr>
                <p:ph idx="1"/>
              </p:nvPr>
            </p:nvSpPr>
            <p:spPr/>
            <p:txBody>
              <a:bodyPr>
                <a:normAutofit fontScale="25000" lnSpcReduction="20000"/>
              </a:bodyPr>
              <a:lstStyle/>
              <a:p>
                <a:pPr>
                  <a:buFont typeface="Arial" panose="020B0604020202020204" pitchFamily="34" charset="0"/>
                  <a:buChar char="•"/>
                </a:pPr>
                <a:r>
                  <a:rPr lang="en-US" sz="8000" b="0" i="0">
                    <a:solidFill>
                      <a:srgbClr val="000000"/>
                    </a:solidFill>
                    <a:effectLst/>
                  </a:rPr>
                  <a:t>Step 5: The children generation is generated with tournament selection:</a:t>
                </a:r>
              </a:p>
              <a:p>
                <a:pPr lvl="1">
                  <a:buFont typeface="Arial" panose="020B0604020202020204" pitchFamily="34" charset="0"/>
                  <a:buChar char="•"/>
                </a:pPr>
                <a:r>
                  <a:rPr lang="en-US" sz="8000" b="0" i="0">
                    <a:solidFill>
                      <a:srgbClr val="000000"/>
                    </a:solidFill>
                    <a:effectLst/>
                  </a:rPr>
                  <a:t>5.1. First, the new generation of reduction cells is created with reproduction of two parents (chosen by tournament selection, for each child)</a:t>
                </a:r>
              </a:p>
              <a:p>
                <a:pPr lvl="1">
                  <a:buFont typeface="Arial" panose="020B0604020202020204" pitchFamily="34" charset="0"/>
                  <a:buChar char="•"/>
                </a:pPr>
                <a:r>
                  <a:rPr lang="en-US" sz="8000" b="0" i="0">
                    <a:solidFill>
                      <a:srgbClr val="000000"/>
                    </a:solidFill>
                    <a:effectLst/>
                  </a:rPr>
                  <a:t>5.2. For the individual’s reduction cell generation, a tournament selection is applied to the population of reduction cells to select one of the alive cells</a:t>
                </a:r>
              </a:p>
              <a:p>
                <a:pPr lvl="1">
                  <a:buFont typeface="Arial" panose="020B0604020202020204" pitchFamily="34" charset="0"/>
                  <a:buChar char="•"/>
                </a:pPr>
                <a:r>
                  <a:rPr lang="en-US" sz="8000" b="0" i="0">
                    <a:solidFill>
                      <a:srgbClr val="000000"/>
                    </a:solidFill>
                    <a:effectLst/>
                  </a:rPr>
                  <a:t>5.3. Then, for each individual in the normal population, reproduction is employed to generate their normal cell’s genotype</a:t>
                </a:r>
              </a:p>
              <a:p>
                <a:pPr>
                  <a:buFont typeface="Arial" panose="020B0604020202020204" pitchFamily="34" charset="0"/>
                  <a:buChar char="•"/>
                </a:pPr>
                <a:r>
                  <a:rPr lang="en-US" sz="8000" b="0" i="0">
                    <a:solidFill>
                      <a:srgbClr val="000000"/>
                    </a:solidFill>
                    <a:effectLst/>
                  </a:rPr>
                  <a:t>Step 6: Children are trained:</a:t>
                </a:r>
              </a:p>
              <a:p>
                <a:pPr lvl="1">
                  <a:buFont typeface="Arial" panose="020B0604020202020204" pitchFamily="34" charset="0"/>
                  <a:buChar char="•"/>
                </a:pPr>
                <a:r>
                  <a:rPr lang="en-US" sz="8000" b="0" i="0">
                    <a:solidFill>
                      <a:srgbClr val="000000"/>
                    </a:solidFill>
                    <a:effectLst/>
                  </a:rPr>
                  <a:t>6.1. Each child is trained for one epoch</a:t>
                </a:r>
              </a:p>
              <a:p>
                <a:pPr lvl="1">
                  <a:buFont typeface="Arial" panose="020B0604020202020204" pitchFamily="34" charset="0"/>
                  <a:buChar char="•"/>
                </a:pPr>
                <a:r>
                  <a:rPr lang="en-US" sz="8000" b="0" i="0">
                    <a:solidFill>
                      <a:srgbClr val="000000"/>
                    </a:solidFill>
                    <a:effectLst/>
                  </a:rPr>
                  <a:t>6.2. If the fitness of a child did not reach a threshold </a:t>
                </a:r>
                <a14:m>
                  <m:oMath xmlns:m="http://schemas.openxmlformats.org/officeDocument/2006/math">
                    <m:sSub>
                      <m:sSubPr>
                        <m:ctrlPr>
                          <a:rPr lang="en-US" sz="8000" b="0" i="1" smtClean="0">
                            <a:solidFill>
                              <a:srgbClr val="000000"/>
                            </a:solidFill>
                            <a:effectLst/>
                            <a:latin typeface="Cambria Math" panose="02040503050406030204" pitchFamily="18" charset="0"/>
                          </a:rPr>
                        </m:ctrlPr>
                      </m:sSubPr>
                      <m:e>
                        <m:r>
                          <a:rPr lang="en-US" sz="8000" b="0" i="1" smtClean="0">
                            <a:solidFill>
                              <a:srgbClr val="000000"/>
                            </a:solidFill>
                            <a:effectLst/>
                            <a:latin typeface="Cambria Math" panose="02040503050406030204" pitchFamily="18" charset="0"/>
                          </a:rPr>
                          <m:t>𝑇</m:t>
                        </m:r>
                      </m:e>
                      <m:sub>
                        <m:r>
                          <a:rPr lang="en-US" sz="8000" b="0" i="1" smtClean="0">
                            <a:solidFill>
                              <a:srgbClr val="000000"/>
                            </a:solidFill>
                            <a:effectLst/>
                            <a:latin typeface="Cambria Math" panose="02040503050406030204" pitchFamily="18" charset="0"/>
                          </a:rPr>
                          <m:t>𝑐</m:t>
                        </m:r>
                      </m:sub>
                    </m:sSub>
                  </m:oMath>
                </a14:m>
                <a:r>
                  <a:rPr lang="en-US" sz="8000" b="0" i="0">
                    <a:solidFill>
                      <a:srgbClr val="000000"/>
                    </a:solidFill>
                    <a:effectLst/>
                  </a:rPr>
                  <a:t>, the model is trained for another epoch (this is employed to reward better individuals in the search process)</a:t>
                </a:r>
              </a:p>
              <a:p>
                <a:pPr lvl="1">
                  <a:buFont typeface="Arial" panose="020B0604020202020204" pitchFamily="34" charset="0"/>
                  <a:buChar char="•"/>
                </a:pPr>
                <a:r>
                  <a:rPr lang="en-US" sz="8000" b="0" i="0">
                    <a:solidFill>
                      <a:srgbClr val="000000"/>
                    </a:solidFill>
                    <a:effectLst/>
                  </a:rPr>
                  <a:t>6.3. If a child reached the maximum number of epochs configured</a:t>
                </a:r>
                <a14:m>
                  <m:oMath xmlns:m="http://schemas.openxmlformats.org/officeDocument/2006/math">
                    <m:r>
                      <a:rPr lang="en-US" sz="8000" b="0" i="0" smtClean="0">
                        <a:solidFill>
                          <a:srgbClr val="000000"/>
                        </a:solidFill>
                        <a:effectLst/>
                        <a:latin typeface="Cambria Math" panose="02040503050406030204" pitchFamily="18" charset="0"/>
                      </a:rPr>
                      <m:t> </m:t>
                    </m:r>
                    <m:sSub>
                      <m:sSubPr>
                        <m:ctrlPr>
                          <a:rPr lang="en-US" sz="8000" b="0" i="1" smtClean="0">
                            <a:solidFill>
                              <a:srgbClr val="000000"/>
                            </a:solidFill>
                            <a:effectLst/>
                            <a:latin typeface="Cambria Math" panose="02040503050406030204" pitchFamily="18" charset="0"/>
                          </a:rPr>
                        </m:ctrlPr>
                      </m:sSubPr>
                      <m:e>
                        <m:r>
                          <a:rPr lang="en-US" sz="8000" b="0" i="1" smtClean="0">
                            <a:solidFill>
                              <a:srgbClr val="000000"/>
                            </a:solidFill>
                            <a:effectLst/>
                            <a:latin typeface="Cambria Math" panose="02040503050406030204" pitchFamily="18" charset="0"/>
                          </a:rPr>
                          <m:t>𝐸</m:t>
                        </m:r>
                      </m:e>
                      <m:sub>
                        <m:r>
                          <a:rPr lang="en-US" sz="8000" b="0" i="1" smtClean="0">
                            <a:solidFill>
                              <a:srgbClr val="000000"/>
                            </a:solidFill>
                            <a:effectLst/>
                            <a:latin typeface="Cambria Math" panose="02040503050406030204" pitchFamily="18" charset="0"/>
                          </a:rPr>
                          <m:t>𝑚𝑎𝑥</m:t>
                        </m:r>
                      </m:sub>
                    </m:sSub>
                  </m:oMath>
                </a14:m>
                <a:r>
                  <a:rPr lang="en-US" sz="8000" b="0" i="0">
                    <a:solidFill>
                      <a:srgbClr val="000000"/>
                    </a:solidFill>
                    <a:effectLst/>
                  </a:rPr>
                  <a:t>, training is finished for this child and it is marked to be killed</a:t>
                </a:r>
              </a:p>
              <a:p>
                <a:pPr lvl="1">
                  <a:buFont typeface="Arial" panose="020B0604020202020204" pitchFamily="34" charset="0"/>
                  <a:buChar char="•"/>
                </a:pPr>
                <a:r>
                  <a:rPr lang="en-US" sz="8000" b="0" i="0">
                    <a:solidFill>
                      <a:srgbClr val="000000"/>
                    </a:solidFill>
                    <a:effectLst/>
                  </a:rPr>
                  <a:t>6.4. In our specific approach, if a individual is marked to be killed after reaching the maximum number of epochs </a:t>
                </a:r>
                <a14:m>
                  <m:oMath xmlns:m="http://schemas.openxmlformats.org/officeDocument/2006/math">
                    <m:sSub>
                      <m:sSubPr>
                        <m:ctrlPr>
                          <a:rPr lang="en-US" sz="8000" b="0" i="1" smtClean="0">
                            <a:solidFill>
                              <a:srgbClr val="000000"/>
                            </a:solidFill>
                            <a:effectLst/>
                            <a:latin typeface="Cambria Math" panose="02040503050406030204" pitchFamily="18" charset="0"/>
                          </a:rPr>
                        </m:ctrlPr>
                      </m:sSubPr>
                      <m:e>
                        <m:r>
                          <a:rPr lang="en-US" sz="8000" b="0" i="1" smtClean="0">
                            <a:solidFill>
                              <a:srgbClr val="000000"/>
                            </a:solidFill>
                            <a:effectLst/>
                            <a:latin typeface="Cambria Math" panose="02040503050406030204" pitchFamily="18" charset="0"/>
                          </a:rPr>
                          <m:t>𝐸</m:t>
                        </m:r>
                      </m:e>
                      <m:sub>
                        <m:r>
                          <a:rPr lang="en-US" sz="8000" b="0" i="1" smtClean="0">
                            <a:solidFill>
                              <a:srgbClr val="000000"/>
                            </a:solidFill>
                            <a:effectLst/>
                            <a:latin typeface="Cambria Math" panose="02040503050406030204" pitchFamily="18" charset="0"/>
                          </a:rPr>
                          <m:t>𝑚𝑎𝑥</m:t>
                        </m:r>
                      </m:sub>
                    </m:sSub>
                  </m:oMath>
                </a14:m>
                <a:r>
                  <a:rPr lang="en-US" sz="8000" b="0" i="0">
                    <a:solidFill>
                      <a:srgbClr val="000000"/>
                    </a:solidFill>
                    <a:effectLst/>
                  </a:rPr>
                  <a:t>, its current reduction cell is also marked to be killed (or not used for reproduction)</a:t>
                </a:r>
                <a:br>
                  <a:rPr lang="en-US"/>
                </a:br>
                <a:endParaRPr lang="vi-VN"/>
              </a:p>
            </p:txBody>
          </p:sp>
        </mc:Choice>
        <mc:Fallback xmlns="">
          <p:sp>
            <p:nvSpPr>
              <p:cNvPr id="3" name="Chỗ dành sẵn cho Nội dung 2">
                <a:extLst>
                  <a:ext uri="{FF2B5EF4-FFF2-40B4-BE49-F238E27FC236}">
                    <a16:creationId xmlns:a16="http://schemas.microsoft.com/office/drawing/2014/main" id="{F1060AD1-FAE6-4248-BFBF-903AD1763113}"/>
                  </a:ext>
                </a:extLst>
              </p:cNvPr>
              <p:cNvSpPr>
                <a:spLocks noGrp="1" noRot="1" noChangeAspect="1" noMove="1" noResize="1" noEditPoints="1" noAdjustHandles="1" noChangeArrowheads="1" noChangeShapeType="1" noTextEdit="1"/>
              </p:cNvSpPr>
              <p:nvPr>
                <p:ph idx="1"/>
              </p:nvPr>
            </p:nvSpPr>
            <p:spPr>
              <a:blipFill>
                <a:blip r:embed="rId2"/>
                <a:stretch>
                  <a:fillRect l="-1455" t="-2879" r="-1879" b="-7273"/>
                </a:stretch>
              </a:blipFill>
            </p:spPr>
            <p:txBody>
              <a:bodyPr/>
              <a:lstStyle/>
              <a:p>
                <a:r>
                  <a:rPr lang="vi-VN">
                    <a:noFill/>
                  </a:rPr>
                  <a:t> </a:t>
                </a:r>
              </a:p>
            </p:txBody>
          </p:sp>
        </mc:Fallback>
      </mc:AlternateContent>
    </p:spTree>
    <p:extLst>
      <p:ext uri="{BB962C8B-B14F-4D97-AF65-F5344CB8AC3E}">
        <p14:creationId xmlns:p14="http://schemas.microsoft.com/office/powerpoint/2010/main" val="3306407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2D7FD46-AEC1-49F3-9699-E42C3A06D750}"/>
              </a:ext>
            </a:extLst>
          </p:cNvPr>
          <p:cNvSpPr>
            <a:spLocks noGrp="1"/>
          </p:cNvSpPr>
          <p:nvPr>
            <p:ph type="title"/>
          </p:nvPr>
        </p:nvSpPr>
        <p:spPr/>
        <p:txBody>
          <a:bodyPr/>
          <a:lstStyle/>
          <a:p>
            <a:r>
              <a:rPr lang="en-US"/>
              <a:t>Methodology</a:t>
            </a:r>
            <a:endParaRPr lang="vi-VN"/>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307E406A-8A9E-4850-B33E-51C4B2D0A5D0}"/>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sz="2400" b="0" i="0">
                    <a:solidFill>
                      <a:srgbClr val="000000"/>
                    </a:solidFill>
                    <a:effectLst/>
                  </a:rPr>
                  <a:t>Step7: After training of children population, NASGEP needs to reduce population size (from individuals and also reduction cells) – thus applying survivor selection:</a:t>
                </a:r>
              </a:p>
              <a:p>
                <a:pPr lvl="1">
                  <a:buFont typeface="Arial" panose="020B0604020202020204" pitchFamily="34" charset="0"/>
                  <a:buChar char="•"/>
                </a:pPr>
                <a:r>
                  <a:rPr lang="en-US" sz="2400" b="0" i="0">
                    <a:solidFill>
                      <a:srgbClr val="000000"/>
                    </a:solidFill>
                    <a:effectLst/>
                  </a:rPr>
                  <a:t>7.1. First, the best individual is always preserved – elitism</a:t>
                </a:r>
              </a:p>
              <a:p>
                <a:pPr lvl="1">
                  <a:buFont typeface="Arial" panose="020B0604020202020204" pitchFamily="34" charset="0"/>
                  <a:buChar char="•"/>
                </a:pPr>
                <a:r>
                  <a:rPr lang="en-US" sz="2400">
                    <a:solidFill>
                      <a:srgbClr val="000000"/>
                    </a:solidFill>
                  </a:rPr>
                  <a:t>7.2. </a:t>
                </a:r>
                <a:r>
                  <a:rPr lang="en-US" sz="2400" b="0" i="0">
                    <a:solidFill>
                      <a:srgbClr val="000000"/>
                    </a:solidFill>
                    <a:effectLst/>
                  </a:rPr>
                  <a:t>Then, the oldest individual is killed</a:t>
                </a:r>
              </a:p>
              <a:p>
                <a:pPr lvl="1">
                  <a:buFont typeface="Arial" panose="020B0604020202020204" pitchFamily="34" charset="0"/>
                  <a:buChar char="•"/>
                </a:pPr>
                <a:r>
                  <a:rPr lang="en-US" sz="2400" b="0" i="0">
                    <a:solidFill>
                      <a:srgbClr val="000000"/>
                    </a:solidFill>
                    <a:effectLst/>
                  </a:rPr>
                  <a:t>7.3. If any, dead individuals (which have already trained for </a:t>
                </a:r>
                <a14:m>
                  <m:oMath xmlns:m="http://schemas.openxmlformats.org/officeDocument/2006/math">
                    <m:sSub>
                      <m:sSubPr>
                        <m:ctrlPr>
                          <a:rPr lang="en-US" sz="2400" b="0" i="1" smtClean="0">
                            <a:solidFill>
                              <a:srgbClr val="000000"/>
                            </a:solidFill>
                            <a:effectLst/>
                            <a:latin typeface="Cambria Math" panose="02040503050406030204" pitchFamily="18" charset="0"/>
                          </a:rPr>
                        </m:ctrlPr>
                      </m:sSubPr>
                      <m:e>
                        <m:r>
                          <a:rPr lang="en-US" sz="2400" b="0" i="1" smtClean="0">
                            <a:solidFill>
                              <a:srgbClr val="000000"/>
                            </a:solidFill>
                            <a:effectLst/>
                            <a:latin typeface="Cambria Math" panose="02040503050406030204" pitchFamily="18" charset="0"/>
                          </a:rPr>
                          <m:t>𝐸</m:t>
                        </m:r>
                      </m:e>
                      <m:sub>
                        <m:r>
                          <a:rPr lang="en-US" sz="2400" b="0" i="1" smtClean="0">
                            <a:solidFill>
                              <a:srgbClr val="000000"/>
                            </a:solidFill>
                            <a:effectLst/>
                            <a:latin typeface="Cambria Math" panose="02040503050406030204" pitchFamily="18" charset="0"/>
                          </a:rPr>
                          <m:t>𝑚𝑎𝑥</m:t>
                        </m:r>
                      </m:sub>
                    </m:sSub>
                  </m:oMath>
                </a14:m>
                <a:r>
                  <a:rPr lang="en-US" sz="2400" b="0" i="1">
                    <a:solidFill>
                      <a:srgbClr val="000000"/>
                    </a:solidFill>
                    <a:effectLst/>
                  </a:rPr>
                  <a:t> </a:t>
                </a:r>
                <a:r>
                  <a:rPr lang="en-US" sz="2400" b="0" i="0">
                    <a:solidFill>
                      <a:srgbClr val="000000"/>
                    </a:solidFill>
                    <a:effectLst/>
                  </a:rPr>
                  <a:t>epochs) are discarded</a:t>
                </a:r>
              </a:p>
              <a:p>
                <a:pPr lvl="1">
                  <a:buFont typeface="Arial" panose="020B0604020202020204" pitchFamily="34" charset="0"/>
                  <a:buChar char="•"/>
                </a:pPr>
                <a:r>
                  <a:rPr lang="en-US" sz="2400" b="0" i="0">
                    <a:solidFill>
                      <a:srgbClr val="000000"/>
                    </a:solidFill>
                    <a:effectLst/>
                  </a:rPr>
                  <a:t>7.4. Finally, individuals in excess for both reduction and normal populations are removed based on their fitness (</a:t>
                </a:r>
                <a14:m>
                  <m:oMath xmlns:m="http://schemas.openxmlformats.org/officeDocument/2006/math">
                    <m:sSub>
                      <m:sSubPr>
                        <m:ctrlPr>
                          <a:rPr lang="en-US" sz="2400" b="0" i="1" smtClean="0">
                            <a:solidFill>
                              <a:srgbClr val="000000"/>
                            </a:solidFill>
                            <a:effectLst/>
                            <a:latin typeface="Cambria Math" panose="02040503050406030204" pitchFamily="18" charset="0"/>
                          </a:rPr>
                        </m:ctrlPr>
                      </m:sSubPr>
                      <m:e>
                        <m:r>
                          <a:rPr lang="en-US" sz="2400" b="0" i="1" smtClean="0">
                            <a:solidFill>
                              <a:srgbClr val="000000"/>
                            </a:solidFill>
                            <a:effectLst/>
                            <a:latin typeface="Cambria Math" panose="02040503050406030204" pitchFamily="18" charset="0"/>
                          </a:rPr>
                          <m:t>𝑃</m:t>
                        </m:r>
                      </m:e>
                      <m:sub>
                        <m:r>
                          <a:rPr lang="en-US" sz="2400" b="0" i="1" smtClean="0">
                            <a:solidFill>
                              <a:srgbClr val="000000"/>
                            </a:solidFill>
                            <a:effectLst/>
                            <a:latin typeface="Cambria Math" panose="02040503050406030204" pitchFamily="18" charset="0"/>
                          </a:rPr>
                          <m:t>𝑖</m:t>
                        </m:r>
                      </m:sub>
                    </m:sSub>
                  </m:oMath>
                </a14:m>
                <a:r>
                  <a:rPr lang="en-US" sz="2400" b="0" i="1">
                    <a:solidFill>
                      <a:srgbClr val="000000"/>
                    </a:solidFill>
                    <a:effectLst/>
                  </a:rPr>
                  <a:t> </a:t>
                </a:r>
                <a:r>
                  <a:rPr lang="en-US" sz="2400" b="0" i="0">
                    <a:solidFill>
                      <a:srgbClr val="000000"/>
                    </a:solidFill>
                    <a:effectLst/>
                  </a:rPr>
                  <a:t>individuals including the best one are preserved)</a:t>
                </a:r>
              </a:p>
              <a:p>
                <a:pPr lvl="1">
                  <a:buFont typeface="Arial" panose="020B0604020202020204" pitchFamily="34" charset="0"/>
                  <a:buChar char="•"/>
                </a:pPr>
                <a:r>
                  <a:rPr lang="en-US" sz="2400" b="0" i="0">
                    <a:solidFill>
                      <a:srgbClr val="000000"/>
                    </a:solidFill>
                    <a:effectLst/>
                  </a:rPr>
                  <a:t>7.5. Reduction cells that are being used will survive to the next generation</a:t>
                </a:r>
              </a:p>
              <a:p>
                <a:pPr lvl="1">
                  <a:buFont typeface="Arial" panose="020B0604020202020204" pitchFamily="34" charset="0"/>
                  <a:buChar char="•"/>
                </a:pPr>
                <a:r>
                  <a:rPr lang="en-US" sz="2400" b="0" i="0">
                    <a:solidFill>
                      <a:srgbClr val="000000"/>
                    </a:solidFill>
                    <a:effectLst/>
                  </a:rPr>
                  <a:t>7.6. Thus, after survivor selection, more than </a:t>
                </a:r>
                <a14:m>
                  <m:oMath xmlns:m="http://schemas.openxmlformats.org/officeDocument/2006/math">
                    <m:sSub>
                      <m:sSubPr>
                        <m:ctrlPr>
                          <a:rPr lang="en-US" sz="2400" b="0" i="1" smtClean="0">
                            <a:solidFill>
                              <a:srgbClr val="000000"/>
                            </a:solidFill>
                            <a:effectLst/>
                            <a:latin typeface="Cambria Math" panose="02040503050406030204" pitchFamily="18" charset="0"/>
                          </a:rPr>
                        </m:ctrlPr>
                      </m:sSubPr>
                      <m:e>
                        <m:r>
                          <a:rPr lang="en-US" sz="2400" b="0" i="1" smtClean="0">
                            <a:solidFill>
                              <a:srgbClr val="000000"/>
                            </a:solidFill>
                            <a:effectLst/>
                            <a:latin typeface="Cambria Math" panose="02040503050406030204" pitchFamily="18" charset="0"/>
                          </a:rPr>
                          <m:t>𝑃</m:t>
                        </m:r>
                      </m:e>
                      <m:sub>
                        <m:r>
                          <a:rPr lang="en-US" sz="2400" b="0" i="1" smtClean="0">
                            <a:solidFill>
                              <a:srgbClr val="000000"/>
                            </a:solidFill>
                            <a:effectLst/>
                            <a:latin typeface="Cambria Math" panose="02040503050406030204" pitchFamily="18" charset="0"/>
                          </a:rPr>
                          <m:t>𝑖</m:t>
                        </m:r>
                      </m:sub>
                    </m:sSub>
                  </m:oMath>
                </a14:m>
                <a:r>
                  <a:rPr lang="en-US" sz="2400" b="0" i="1">
                    <a:solidFill>
                      <a:srgbClr val="000000"/>
                    </a:solidFill>
                    <a:effectLst/>
                  </a:rPr>
                  <a:t> </a:t>
                </a:r>
                <a:r>
                  <a:rPr lang="en-US" sz="2400" b="0" i="0">
                    <a:solidFill>
                      <a:srgbClr val="000000"/>
                    </a:solidFill>
                    <a:effectLst/>
                  </a:rPr>
                  <a:t>individuals can be found in the reduction population;</a:t>
                </a:r>
              </a:p>
              <a:p>
                <a:pPr lvl="1">
                  <a:buFont typeface="Arial" panose="020B0604020202020204" pitchFamily="34" charset="0"/>
                  <a:buChar char="•"/>
                </a:pPr>
                <a:r>
                  <a:rPr lang="en-US" sz="2400" b="0" i="0">
                    <a:solidFill>
                      <a:srgbClr val="000000"/>
                    </a:solidFill>
                    <a:effectLst/>
                  </a:rPr>
                  <a:t>7.7. Then, generation is finished</a:t>
                </a:r>
              </a:p>
              <a:p>
                <a:pPr>
                  <a:buFont typeface="Arial" panose="020B0604020202020204" pitchFamily="34" charset="0"/>
                  <a:buChar char="•"/>
                </a:pPr>
                <a:r>
                  <a:rPr lang="en-US" sz="2400" b="0" i="0">
                    <a:solidFill>
                      <a:srgbClr val="000000"/>
                    </a:solidFill>
                    <a:effectLst/>
                  </a:rPr>
                  <a:t>Step 8: For the next generation, each model is trained like step 6</a:t>
                </a:r>
              </a:p>
              <a:p>
                <a:pPr>
                  <a:buFont typeface="Arial" panose="020B0604020202020204" pitchFamily="34" charset="0"/>
                  <a:buChar char="•"/>
                </a:pPr>
                <a:r>
                  <a:rPr lang="en-US" sz="2400" b="0" i="0">
                    <a:solidFill>
                      <a:srgbClr val="000000"/>
                    </a:solidFill>
                    <a:effectLst/>
                  </a:rPr>
                  <a:t>Step 9: Workflow goes back to step 4 and moves on, until the time-limit of 1 GPU day</a:t>
                </a:r>
                <a:br>
                  <a:rPr lang="en-US"/>
                </a:br>
                <a:endParaRPr lang="vi-VN"/>
              </a:p>
            </p:txBody>
          </p:sp>
        </mc:Choice>
        <mc:Fallback xmlns="">
          <p:sp>
            <p:nvSpPr>
              <p:cNvPr id="3" name="Chỗ dành sẵn cho Nội dung 2">
                <a:extLst>
                  <a:ext uri="{FF2B5EF4-FFF2-40B4-BE49-F238E27FC236}">
                    <a16:creationId xmlns:a16="http://schemas.microsoft.com/office/drawing/2014/main" id="{307E406A-8A9E-4850-B33E-51C4B2D0A5D0}"/>
                  </a:ext>
                </a:extLst>
              </p:cNvPr>
              <p:cNvSpPr>
                <a:spLocks noGrp="1" noRot="1" noChangeAspect="1" noMove="1" noResize="1" noEditPoints="1" noAdjustHandles="1" noChangeArrowheads="1" noChangeShapeType="1" noTextEdit="1"/>
              </p:cNvSpPr>
              <p:nvPr>
                <p:ph idx="1"/>
              </p:nvPr>
            </p:nvSpPr>
            <p:spPr>
              <a:blipFill>
                <a:blip r:embed="rId2"/>
                <a:stretch>
                  <a:fillRect l="-1455" t="-2879"/>
                </a:stretch>
              </a:blipFill>
            </p:spPr>
            <p:txBody>
              <a:bodyPr/>
              <a:lstStyle/>
              <a:p>
                <a:r>
                  <a:rPr lang="vi-VN">
                    <a:noFill/>
                  </a:rPr>
                  <a:t> </a:t>
                </a:r>
              </a:p>
            </p:txBody>
          </p:sp>
        </mc:Fallback>
      </mc:AlternateContent>
    </p:spTree>
    <p:extLst>
      <p:ext uri="{BB962C8B-B14F-4D97-AF65-F5344CB8AC3E}">
        <p14:creationId xmlns:p14="http://schemas.microsoft.com/office/powerpoint/2010/main" val="4223390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AF967D1-AC88-48E6-B9F6-9BAE5038A57D}"/>
              </a:ext>
            </a:extLst>
          </p:cNvPr>
          <p:cNvSpPr>
            <a:spLocks noGrp="1"/>
          </p:cNvSpPr>
          <p:nvPr>
            <p:ph type="title"/>
          </p:nvPr>
        </p:nvSpPr>
        <p:spPr/>
        <p:txBody>
          <a:bodyPr/>
          <a:lstStyle/>
          <a:p>
            <a:r>
              <a:rPr lang="en-US"/>
              <a:t>Reproduction</a:t>
            </a:r>
            <a:endParaRPr lang="vi-VN"/>
          </a:p>
        </p:txBody>
      </p:sp>
      <p:sp>
        <p:nvSpPr>
          <p:cNvPr id="3" name="Chỗ dành sẵn cho Nội dung 2">
            <a:extLst>
              <a:ext uri="{FF2B5EF4-FFF2-40B4-BE49-F238E27FC236}">
                <a16:creationId xmlns:a16="http://schemas.microsoft.com/office/drawing/2014/main" id="{91603F27-5AE3-472E-85EF-49295D9B2712}"/>
              </a:ext>
            </a:extLst>
          </p:cNvPr>
          <p:cNvSpPr>
            <a:spLocks noGrp="1"/>
          </p:cNvSpPr>
          <p:nvPr>
            <p:ph idx="1"/>
          </p:nvPr>
        </p:nvSpPr>
        <p:spPr/>
        <p:txBody>
          <a:bodyPr/>
          <a:lstStyle/>
          <a:p>
            <a:r>
              <a:rPr lang="en-US" b="0" i="0">
                <a:solidFill>
                  <a:srgbClr val="000000"/>
                </a:solidFill>
                <a:effectLst/>
              </a:rPr>
              <a:t>The default techniques of GEP are used to generate them, being applied to a pair of parents the following (in order): mutation, transposition, root transposition, one-point and then two-point recombination.</a:t>
            </a:r>
            <a:r>
              <a:rPr lang="en-US"/>
              <a:t> </a:t>
            </a:r>
            <a:br>
              <a:rPr lang="en-US"/>
            </a:br>
            <a:endParaRPr lang="vi-VN"/>
          </a:p>
        </p:txBody>
      </p:sp>
    </p:spTree>
    <p:extLst>
      <p:ext uri="{BB962C8B-B14F-4D97-AF65-F5344CB8AC3E}">
        <p14:creationId xmlns:p14="http://schemas.microsoft.com/office/powerpoint/2010/main" val="2181048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CC76B-6ECD-4AD5-9AB2-4DB7A6468213}"/>
              </a:ext>
            </a:extLst>
          </p:cNvPr>
          <p:cNvSpPr>
            <a:spLocks noGrp="1"/>
          </p:cNvSpPr>
          <p:nvPr>
            <p:ph type="title"/>
          </p:nvPr>
        </p:nvSpPr>
        <p:spPr/>
        <p:txBody>
          <a:bodyPr/>
          <a:lstStyle/>
          <a:p>
            <a:r>
              <a:rPr lang="en-US"/>
              <a:t>Experiment</a:t>
            </a:r>
          </a:p>
        </p:txBody>
      </p:sp>
      <p:sp>
        <p:nvSpPr>
          <p:cNvPr id="3" name="Content Placeholder 2">
            <a:extLst>
              <a:ext uri="{FF2B5EF4-FFF2-40B4-BE49-F238E27FC236}">
                <a16:creationId xmlns:a16="http://schemas.microsoft.com/office/drawing/2014/main" id="{CD581A21-3ADA-4510-B61A-7ACD39683B12}"/>
              </a:ext>
            </a:extLst>
          </p:cNvPr>
          <p:cNvSpPr>
            <a:spLocks noGrp="1"/>
          </p:cNvSpPr>
          <p:nvPr>
            <p:ph idx="1"/>
          </p:nvPr>
        </p:nvSpPr>
        <p:spPr/>
        <p:txBody>
          <a:bodyPr/>
          <a:lstStyle/>
          <a:p>
            <a:r>
              <a:rPr lang="en-US"/>
              <a:t>- Initial population size Pi for each generation: 10</a:t>
            </a:r>
          </a:p>
          <a:p>
            <a:r>
              <a:rPr lang="en-US"/>
              <a:t>- Head = 4, tail = 5 for cells</a:t>
            </a:r>
          </a:p>
          <a:p>
            <a:r>
              <a:rPr lang="en-US"/>
              <a:t>- Head = 1, tail = 2 for genes</a:t>
            </a:r>
          </a:p>
          <a:p>
            <a:r>
              <a:rPr lang="en-US"/>
              <a:t>- Initial size of the gene pool is set to Pg = 50 and its maximum size P(max)g is set to 100</a:t>
            </a:r>
          </a:p>
          <a:p>
            <a:r>
              <a:rPr lang="en-US"/>
              <a:t>- For each generation, at least 2 and at most 10 new genes are created</a:t>
            </a:r>
          </a:p>
          <a:p>
            <a:r>
              <a:rPr lang="en-US"/>
              <a:t>- Number of parameters of network candidates was limited to 300 thousand</a:t>
            </a:r>
          </a:p>
        </p:txBody>
      </p:sp>
    </p:spTree>
    <p:extLst>
      <p:ext uri="{BB962C8B-B14F-4D97-AF65-F5344CB8AC3E}">
        <p14:creationId xmlns:p14="http://schemas.microsoft.com/office/powerpoint/2010/main" val="2250314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BF71F-0C2D-4BFA-ACA1-23F672CA10D7}"/>
              </a:ext>
            </a:extLst>
          </p:cNvPr>
          <p:cNvSpPr>
            <a:spLocks noGrp="1"/>
          </p:cNvSpPr>
          <p:nvPr>
            <p:ph type="title"/>
          </p:nvPr>
        </p:nvSpPr>
        <p:spPr/>
        <p:txBody>
          <a:bodyPr>
            <a:normAutofit/>
          </a:bodyPr>
          <a:lstStyle/>
          <a:p>
            <a:r>
              <a:rPr lang="en-US" sz="4000">
                <a:latin typeface="Times New Roman" panose="02020603050405020304" pitchFamily="18" charset="0"/>
                <a:cs typeface="Times New Roman" panose="02020603050405020304" pitchFamily="18" charset="0"/>
              </a:rPr>
              <a:t>Agenda</a:t>
            </a:r>
          </a:p>
        </p:txBody>
      </p:sp>
      <p:graphicFrame>
        <p:nvGraphicFramePr>
          <p:cNvPr id="4" name="Content Placeholder 3">
            <a:extLst>
              <a:ext uri="{FF2B5EF4-FFF2-40B4-BE49-F238E27FC236}">
                <a16:creationId xmlns:a16="http://schemas.microsoft.com/office/drawing/2014/main" id="{23E034CE-1C6B-4304-BC31-C5B1EF343BA0}"/>
              </a:ext>
            </a:extLst>
          </p:cNvPr>
          <p:cNvGraphicFramePr>
            <a:graphicFrameLocks noGrp="1"/>
          </p:cNvGraphicFramePr>
          <p:nvPr>
            <p:ph idx="1"/>
            <p:extLst>
              <p:ext uri="{D42A27DB-BD31-4B8C-83A1-F6EECF244321}">
                <p14:modId xmlns:p14="http://schemas.microsoft.com/office/powerpoint/2010/main" val="1299655796"/>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071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92008-0A96-4237-8B54-E43EC8F2E895}"/>
              </a:ext>
            </a:extLst>
          </p:cNvPr>
          <p:cNvSpPr>
            <a:spLocks noGrp="1"/>
          </p:cNvSpPr>
          <p:nvPr>
            <p:ph type="title"/>
          </p:nvPr>
        </p:nvSpPr>
        <p:spPr/>
        <p:txBody>
          <a:bodyPr/>
          <a:lstStyle/>
          <a:p>
            <a:r>
              <a:rPr lang="en-US"/>
              <a:t>Problem Formulation</a:t>
            </a:r>
            <a:br>
              <a:rPr lang="en-US"/>
            </a:br>
            <a:r>
              <a:rPr lang="en-US"/>
              <a:t>Search Space</a:t>
            </a:r>
          </a:p>
        </p:txBody>
      </p:sp>
      <p:sp>
        <p:nvSpPr>
          <p:cNvPr id="3" name="Content Placeholder 2">
            <a:extLst>
              <a:ext uri="{FF2B5EF4-FFF2-40B4-BE49-F238E27FC236}">
                <a16:creationId xmlns:a16="http://schemas.microsoft.com/office/drawing/2014/main" id="{13291AE2-D465-4084-BE31-823A1A7E0EE4}"/>
              </a:ext>
            </a:extLst>
          </p:cNvPr>
          <p:cNvSpPr>
            <a:spLocks noGrp="1"/>
          </p:cNvSpPr>
          <p:nvPr>
            <p:ph idx="1"/>
          </p:nvPr>
        </p:nvSpPr>
        <p:spPr/>
        <p:txBody>
          <a:bodyPr/>
          <a:lstStyle/>
          <a:p>
            <a:r>
              <a:rPr lang="en-US"/>
              <a:t>- NAS cell-based: Normal cell &amp; Reduction cell</a:t>
            </a:r>
          </a:p>
          <a:p>
            <a:r>
              <a:rPr lang="en-US"/>
              <a:t>- Normal cell is repeated 3 times and reduction cell is repeated 2 times</a:t>
            </a:r>
          </a:p>
          <a:p>
            <a:endParaRPr lang="en-US"/>
          </a:p>
        </p:txBody>
      </p:sp>
      <p:pic>
        <p:nvPicPr>
          <p:cNvPr id="5" name="Picture 4">
            <a:extLst>
              <a:ext uri="{FF2B5EF4-FFF2-40B4-BE49-F238E27FC236}">
                <a16:creationId xmlns:a16="http://schemas.microsoft.com/office/drawing/2014/main" id="{17C1D8D1-FC96-435A-BAB4-344148C20990}"/>
              </a:ext>
            </a:extLst>
          </p:cNvPr>
          <p:cNvPicPr>
            <a:picLocks noChangeAspect="1"/>
          </p:cNvPicPr>
          <p:nvPr/>
        </p:nvPicPr>
        <p:blipFill>
          <a:blip r:embed="rId2"/>
          <a:stretch>
            <a:fillRect/>
          </a:stretch>
        </p:blipFill>
        <p:spPr>
          <a:xfrm>
            <a:off x="1705187" y="2585919"/>
            <a:ext cx="8471565" cy="1737505"/>
          </a:xfrm>
          <a:prstGeom prst="rect">
            <a:avLst/>
          </a:prstGeom>
        </p:spPr>
      </p:pic>
    </p:spTree>
    <p:extLst>
      <p:ext uri="{BB962C8B-B14F-4D97-AF65-F5344CB8AC3E}">
        <p14:creationId xmlns:p14="http://schemas.microsoft.com/office/powerpoint/2010/main" val="2961626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D739-9960-4C69-A1FF-4E2D22472EE0}"/>
              </a:ext>
            </a:extLst>
          </p:cNvPr>
          <p:cNvSpPr>
            <a:spLocks noGrp="1"/>
          </p:cNvSpPr>
          <p:nvPr>
            <p:ph type="title"/>
          </p:nvPr>
        </p:nvSpPr>
        <p:spPr/>
        <p:txBody>
          <a:bodyPr/>
          <a:lstStyle/>
          <a:p>
            <a:r>
              <a:rPr lang="en-US"/>
              <a:t>Problem Formulation</a:t>
            </a:r>
            <a:br>
              <a:rPr lang="en-US"/>
            </a:br>
            <a:r>
              <a:rPr lang="en-US"/>
              <a:t>Search Space</a:t>
            </a:r>
          </a:p>
        </p:txBody>
      </p:sp>
      <p:sp>
        <p:nvSpPr>
          <p:cNvPr id="3" name="Content Placeholder 2">
            <a:extLst>
              <a:ext uri="{FF2B5EF4-FFF2-40B4-BE49-F238E27FC236}">
                <a16:creationId xmlns:a16="http://schemas.microsoft.com/office/drawing/2014/main" id="{18DB3FFD-DBD8-491E-B388-5499CBCBF180}"/>
              </a:ext>
            </a:extLst>
          </p:cNvPr>
          <p:cNvSpPr>
            <a:spLocks noGrp="1"/>
          </p:cNvSpPr>
          <p:nvPr>
            <p:ph idx="1"/>
          </p:nvPr>
        </p:nvSpPr>
        <p:spPr>
          <a:xfrm>
            <a:off x="1097280" y="1737360"/>
            <a:ext cx="10058400" cy="4023360"/>
          </a:xfrm>
        </p:spPr>
        <p:txBody>
          <a:bodyPr/>
          <a:lstStyle/>
          <a:p>
            <a:r>
              <a:rPr lang="en-US"/>
              <a:t>- Normal cell return a feature map of the same dimension</a:t>
            </a:r>
          </a:p>
          <a:p>
            <a:r>
              <a:rPr lang="en-US"/>
              <a:t>- Reduction cell return a feature map where the feature map height and width is reduced by a factor of two (stride = 2)</a:t>
            </a:r>
          </a:p>
          <a:p>
            <a:endParaRPr lang="en-US"/>
          </a:p>
        </p:txBody>
      </p:sp>
      <p:pic>
        <p:nvPicPr>
          <p:cNvPr id="5" name="Picture 4">
            <a:extLst>
              <a:ext uri="{FF2B5EF4-FFF2-40B4-BE49-F238E27FC236}">
                <a16:creationId xmlns:a16="http://schemas.microsoft.com/office/drawing/2014/main" id="{03E93C0D-0695-4082-8F14-5DCF9D5FEF14}"/>
              </a:ext>
            </a:extLst>
          </p:cNvPr>
          <p:cNvPicPr>
            <a:picLocks noChangeAspect="1"/>
          </p:cNvPicPr>
          <p:nvPr/>
        </p:nvPicPr>
        <p:blipFill>
          <a:blip r:embed="rId2"/>
          <a:stretch>
            <a:fillRect/>
          </a:stretch>
        </p:blipFill>
        <p:spPr>
          <a:xfrm>
            <a:off x="1097280" y="2744899"/>
            <a:ext cx="3305175" cy="3269635"/>
          </a:xfrm>
          <a:prstGeom prst="rect">
            <a:avLst/>
          </a:prstGeom>
        </p:spPr>
      </p:pic>
      <p:pic>
        <p:nvPicPr>
          <p:cNvPr id="7" name="Picture 6">
            <a:extLst>
              <a:ext uri="{FF2B5EF4-FFF2-40B4-BE49-F238E27FC236}">
                <a16:creationId xmlns:a16="http://schemas.microsoft.com/office/drawing/2014/main" id="{27A74918-FBCE-4ED5-A6F9-BB65C336073B}"/>
              </a:ext>
            </a:extLst>
          </p:cNvPr>
          <p:cNvPicPr>
            <a:picLocks noChangeAspect="1"/>
          </p:cNvPicPr>
          <p:nvPr/>
        </p:nvPicPr>
        <p:blipFill>
          <a:blip r:embed="rId3"/>
          <a:stretch>
            <a:fillRect/>
          </a:stretch>
        </p:blipFill>
        <p:spPr>
          <a:xfrm>
            <a:off x="6352913" y="2744899"/>
            <a:ext cx="3753374" cy="3229426"/>
          </a:xfrm>
          <a:prstGeom prst="rect">
            <a:avLst/>
          </a:prstGeom>
        </p:spPr>
      </p:pic>
      <p:sp>
        <p:nvSpPr>
          <p:cNvPr id="8" name="TextBox 7">
            <a:extLst>
              <a:ext uri="{FF2B5EF4-FFF2-40B4-BE49-F238E27FC236}">
                <a16:creationId xmlns:a16="http://schemas.microsoft.com/office/drawing/2014/main" id="{4CC6A279-7015-4C9E-9B9D-01424163D196}"/>
              </a:ext>
            </a:extLst>
          </p:cNvPr>
          <p:cNvSpPr txBox="1"/>
          <p:nvPr/>
        </p:nvSpPr>
        <p:spPr>
          <a:xfrm>
            <a:off x="2097404" y="5974325"/>
            <a:ext cx="1304925" cy="369332"/>
          </a:xfrm>
          <a:prstGeom prst="rect">
            <a:avLst/>
          </a:prstGeom>
          <a:noFill/>
        </p:spPr>
        <p:txBody>
          <a:bodyPr wrap="square" rtlCol="0">
            <a:spAutoFit/>
          </a:bodyPr>
          <a:lstStyle/>
          <a:p>
            <a:r>
              <a:rPr lang="en-US"/>
              <a:t>Normal cell</a:t>
            </a:r>
          </a:p>
        </p:txBody>
      </p:sp>
      <p:sp>
        <p:nvSpPr>
          <p:cNvPr id="9" name="TextBox 8">
            <a:extLst>
              <a:ext uri="{FF2B5EF4-FFF2-40B4-BE49-F238E27FC236}">
                <a16:creationId xmlns:a16="http://schemas.microsoft.com/office/drawing/2014/main" id="{F16155DA-6D3D-4FAC-A9CE-60FA435C8E77}"/>
              </a:ext>
            </a:extLst>
          </p:cNvPr>
          <p:cNvSpPr txBox="1"/>
          <p:nvPr/>
        </p:nvSpPr>
        <p:spPr>
          <a:xfrm>
            <a:off x="7867650" y="6014534"/>
            <a:ext cx="1676400" cy="369332"/>
          </a:xfrm>
          <a:prstGeom prst="rect">
            <a:avLst/>
          </a:prstGeom>
          <a:noFill/>
        </p:spPr>
        <p:txBody>
          <a:bodyPr wrap="square" rtlCol="0">
            <a:spAutoFit/>
          </a:bodyPr>
          <a:lstStyle/>
          <a:p>
            <a:r>
              <a:rPr lang="en-US"/>
              <a:t>Reduction cell</a:t>
            </a:r>
          </a:p>
        </p:txBody>
      </p:sp>
    </p:spTree>
    <p:extLst>
      <p:ext uri="{BB962C8B-B14F-4D97-AF65-F5344CB8AC3E}">
        <p14:creationId xmlns:p14="http://schemas.microsoft.com/office/powerpoint/2010/main" val="2294105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CC76B-6ECD-4AD5-9AB2-4DB7A6468213}"/>
              </a:ext>
            </a:extLst>
          </p:cNvPr>
          <p:cNvSpPr>
            <a:spLocks noGrp="1"/>
          </p:cNvSpPr>
          <p:nvPr>
            <p:ph type="title"/>
          </p:nvPr>
        </p:nvSpPr>
        <p:spPr/>
        <p:txBody>
          <a:bodyPr>
            <a:normAutofit/>
          </a:bodyPr>
          <a:lstStyle/>
          <a:p>
            <a:r>
              <a:rPr lang="en-US" sz="4000"/>
              <a:t>Problem Formulation</a:t>
            </a:r>
            <a:br>
              <a:rPr lang="en-US" sz="1400"/>
            </a:br>
            <a:r>
              <a:rPr lang="en-US" sz="4000"/>
              <a:t>Search Strategy &amp; Parameter Estimation Strategy</a:t>
            </a:r>
          </a:p>
        </p:txBody>
      </p:sp>
      <p:sp>
        <p:nvSpPr>
          <p:cNvPr id="3" name="Content Placeholder 2">
            <a:extLst>
              <a:ext uri="{FF2B5EF4-FFF2-40B4-BE49-F238E27FC236}">
                <a16:creationId xmlns:a16="http://schemas.microsoft.com/office/drawing/2014/main" id="{CD581A21-3ADA-4510-B61A-7ACD39683B12}"/>
              </a:ext>
            </a:extLst>
          </p:cNvPr>
          <p:cNvSpPr>
            <a:spLocks noGrp="1"/>
          </p:cNvSpPr>
          <p:nvPr>
            <p:ph idx="1"/>
          </p:nvPr>
        </p:nvSpPr>
        <p:spPr/>
        <p:txBody>
          <a:bodyPr/>
          <a:lstStyle/>
          <a:p>
            <a:r>
              <a:rPr lang="en-US"/>
              <a:t>- Evolutionary-based NAS – represented by GEP phenotype – cost only 1 GPU day</a:t>
            </a:r>
          </a:p>
          <a:p>
            <a:r>
              <a:rPr lang="en-US"/>
              <a:t>- Parameter estimation strategies, it mainly concerns evaluating validation error and training loss. Also, strategies to reduce candidate training time such as fewer epochs, reduced size, weight sharing and cosine annealing learning rate scheduler are employed.</a:t>
            </a:r>
          </a:p>
          <a:p>
            <a:r>
              <a:rPr lang="en-US"/>
              <a:t>=&gt; Evaluation of candidates can be realized in less computing time</a:t>
            </a:r>
          </a:p>
        </p:txBody>
      </p:sp>
    </p:spTree>
    <p:extLst>
      <p:ext uri="{BB962C8B-B14F-4D97-AF65-F5344CB8AC3E}">
        <p14:creationId xmlns:p14="http://schemas.microsoft.com/office/powerpoint/2010/main" val="1015596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A92B7-C89C-4745-839C-A4D14AAFB677}"/>
              </a:ext>
            </a:extLst>
          </p:cNvPr>
          <p:cNvSpPr>
            <a:spLocks noGrp="1"/>
          </p:cNvSpPr>
          <p:nvPr>
            <p:ph type="title"/>
          </p:nvPr>
        </p:nvSpPr>
        <p:spPr/>
        <p:txBody>
          <a:bodyPr>
            <a:normAutofit/>
          </a:bodyPr>
          <a:lstStyle/>
          <a:p>
            <a:r>
              <a:rPr lang="en-US" sz="4000"/>
              <a:t>Search Strategy &amp; Parameter Estimation Strategy</a:t>
            </a:r>
            <a:br>
              <a:rPr lang="en-US" sz="4000"/>
            </a:br>
            <a:r>
              <a:rPr lang="en-US" sz="4000"/>
              <a:t>Genotype Representation (Cell)</a:t>
            </a:r>
          </a:p>
        </p:txBody>
      </p:sp>
      <p:sp>
        <p:nvSpPr>
          <p:cNvPr id="3" name="Content Placeholder 2">
            <a:extLst>
              <a:ext uri="{FF2B5EF4-FFF2-40B4-BE49-F238E27FC236}">
                <a16:creationId xmlns:a16="http://schemas.microsoft.com/office/drawing/2014/main" id="{12C0518F-FEC8-4AC2-BF44-CDF27078F100}"/>
              </a:ext>
            </a:extLst>
          </p:cNvPr>
          <p:cNvSpPr>
            <a:spLocks noGrp="1"/>
          </p:cNvSpPr>
          <p:nvPr>
            <p:ph idx="1"/>
          </p:nvPr>
        </p:nvSpPr>
        <p:spPr/>
        <p:txBody>
          <a:bodyPr/>
          <a:lstStyle/>
          <a:p>
            <a:r>
              <a:rPr lang="en-US"/>
              <a:t>- Proposed expression</a:t>
            </a:r>
          </a:p>
          <a:p>
            <a:endParaRPr lang="en-US"/>
          </a:p>
          <a:p>
            <a:endParaRPr lang="en-US"/>
          </a:p>
          <a:p>
            <a:endParaRPr lang="en-US"/>
          </a:p>
          <a:p>
            <a:r>
              <a:rPr lang="en-US"/>
              <a:t>-  Tail length = Head length + 1 (Equivalent Tree)</a:t>
            </a:r>
          </a:p>
          <a:p>
            <a:r>
              <a:rPr lang="en-US"/>
              <a:t>- Head : Functions + Terminals | Tail: Terminals only</a:t>
            </a:r>
          </a:p>
          <a:p>
            <a:r>
              <a:rPr lang="en-US"/>
              <a:t>* Functions: addition, concatenation for main | addition, convolutions for ADFs</a:t>
            </a:r>
          </a:p>
          <a:p>
            <a:r>
              <a:rPr lang="en-US"/>
              <a:t>* Terminals: only ADFs for main | convolutions and previous cell’s outputs for ADFs (only for normal cells, due to appropriate dimension of feature map)</a:t>
            </a:r>
          </a:p>
          <a:p>
            <a:endParaRPr lang="en-US"/>
          </a:p>
        </p:txBody>
      </p:sp>
      <p:pic>
        <p:nvPicPr>
          <p:cNvPr id="4" name="Picture 3">
            <a:extLst>
              <a:ext uri="{FF2B5EF4-FFF2-40B4-BE49-F238E27FC236}">
                <a16:creationId xmlns:a16="http://schemas.microsoft.com/office/drawing/2014/main" id="{6AFAEF9C-070D-4EA6-85A3-6B3F5F82D653}"/>
              </a:ext>
            </a:extLst>
          </p:cNvPr>
          <p:cNvPicPr>
            <a:picLocks noChangeAspect="1"/>
          </p:cNvPicPr>
          <p:nvPr/>
        </p:nvPicPr>
        <p:blipFill>
          <a:blip r:embed="rId2"/>
          <a:stretch>
            <a:fillRect/>
          </a:stretch>
        </p:blipFill>
        <p:spPr>
          <a:xfrm>
            <a:off x="1076564" y="2194017"/>
            <a:ext cx="5927918" cy="1234983"/>
          </a:xfrm>
          <a:prstGeom prst="rect">
            <a:avLst/>
          </a:prstGeom>
        </p:spPr>
      </p:pic>
      <p:sp>
        <p:nvSpPr>
          <p:cNvPr id="5" name="TextBox 4">
            <a:extLst>
              <a:ext uri="{FF2B5EF4-FFF2-40B4-BE49-F238E27FC236}">
                <a16:creationId xmlns:a16="http://schemas.microsoft.com/office/drawing/2014/main" id="{59DE6A49-2DD7-4866-9AC1-1E58ECBB9933}"/>
              </a:ext>
            </a:extLst>
          </p:cNvPr>
          <p:cNvSpPr txBox="1"/>
          <p:nvPr/>
        </p:nvSpPr>
        <p:spPr>
          <a:xfrm>
            <a:off x="7004482" y="2552564"/>
            <a:ext cx="3737499" cy="369332"/>
          </a:xfrm>
          <a:prstGeom prst="rect">
            <a:avLst/>
          </a:prstGeom>
          <a:noFill/>
        </p:spPr>
        <p:txBody>
          <a:bodyPr wrap="square" rtlCol="0">
            <a:spAutoFit/>
          </a:bodyPr>
          <a:lstStyle/>
          <a:p>
            <a:r>
              <a:rPr lang="en-US"/>
              <a:t>ADF: </a:t>
            </a:r>
            <a:r>
              <a:rPr lang="en-US">
                <a:latin typeface="Times New Roman" panose="02020603050405020304" pitchFamily="18" charset="0"/>
                <a:cs typeface="Times New Roman" panose="02020603050405020304" pitchFamily="18" charset="0"/>
              </a:rPr>
              <a:t>Automatically defined function </a:t>
            </a:r>
            <a:endParaRPr lang="en-US"/>
          </a:p>
        </p:txBody>
      </p:sp>
    </p:spTree>
    <p:extLst>
      <p:ext uri="{BB962C8B-B14F-4D97-AF65-F5344CB8AC3E}">
        <p14:creationId xmlns:p14="http://schemas.microsoft.com/office/powerpoint/2010/main" val="1533863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A92B7-C89C-4745-839C-A4D14AAFB677}"/>
              </a:ext>
            </a:extLst>
          </p:cNvPr>
          <p:cNvSpPr>
            <a:spLocks noGrp="1"/>
          </p:cNvSpPr>
          <p:nvPr>
            <p:ph type="title"/>
          </p:nvPr>
        </p:nvSpPr>
        <p:spPr/>
        <p:txBody>
          <a:bodyPr>
            <a:normAutofit/>
          </a:bodyPr>
          <a:lstStyle/>
          <a:p>
            <a:r>
              <a:rPr lang="en-US" sz="4000"/>
              <a:t>Search Strategy &amp; Parameter Estimation Strategy</a:t>
            </a:r>
            <a:br>
              <a:rPr lang="en-US" sz="4000"/>
            </a:br>
            <a:r>
              <a:rPr lang="en-US" sz="4000"/>
              <a:t>Convolutions Block</a:t>
            </a:r>
          </a:p>
        </p:txBody>
      </p:sp>
      <p:sp>
        <p:nvSpPr>
          <p:cNvPr id="3" name="Content Placeholder 2">
            <a:extLst>
              <a:ext uri="{FF2B5EF4-FFF2-40B4-BE49-F238E27FC236}">
                <a16:creationId xmlns:a16="http://schemas.microsoft.com/office/drawing/2014/main" id="{12C0518F-FEC8-4AC2-BF44-CDF27078F100}"/>
              </a:ext>
            </a:extLst>
          </p:cNvPr>
          <p:cNvSpPr>
            <a:spLocks noGrp="1"/>
          </p:cNvSpPr>
          <p:nvPr>
            <p:ph idx="1"/>
          </p:nvPr>
        </p:nvSpPr>
        <p:spPr/>
        <p:txBody>
          <a:bodyPr/>
          <a:lstStyle/>
          <a:p>
            <a:r>
              <a:rPr lang="en-US"/>
              <a:t>- Convolution block: ReLU activation -&gt; Convolution -&gt; Batch Normalization</a:t>
            </a:r>
          </a:p>
          <a:p>
            <a:r>
              <a:rPr lang="en-US"/>
              <a:t>* Convolution type:</a:t>
            </a:r>
          </a:p>
          <a:p>
            <a:r>
              <a:rPr lang="en-US"/>
              <a:t>+) Point-wise convolution (1x1 kernel); </a:t>
            </a:r>
          </a:p>
          <a:p>
            <a:r>
              <a:rPr lang="en-US"/>
              <a:t>+) Depth-wise convolution with kernels 3x3, 5x5, 3x5, 5x3, 1x7 or 7x1</a:t>
            </a:r>
          </a:p>
          <a:p>
            <a:r>
              <a:rPr lang="en-US"/>
              <a:t>+) Separable depth-wise convolution (a point-wise convolution followed by a depth-wise) or in the inverse other, with kernel sizes of 3x3, 5x5, 3x5, 5x3, 1x7 and 7x1. </a:t>
            </a:r>
          </a:p>
          <a:p>
            <a:r>
              <a:rPr lang="en-US"/>
              <a:t>- To reduce training time, whenever a convolution block or gene has validation accuracy greater than before, its current weights are saved to the disk. </a:t>
            </a:r>
          </a:p>
          <a:p>
            <a:r>
              <a:rPr lang="en-US"/>
              <a:t>Then, whenever a new individual is created, these weights are loaded to the model, rather than being randomly initialized with Kaiming initialization</a:t>
            </a:r>
          </a:p>
        </p:txBody>
      </p:sp>
    </p:spTree>
    <p:extLst>
      <p:ext uri="{BB962C8B-B14F-4D97-AF65-F5344CB8AC3E}">
        <p14:creationId xmlns:p14="http://schemas.microsoft.com/office/powerpoint/2010/main" val="422156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CC76B-6ECD-4AD5-9AB2-4DB7A6468213}"/>
              </a:ext>
            </a:extLst>
          </p:cNvPr>
          <p:cNvSpPr>
            <a:spLocks noGrp="1"/>
          </p:cNvSpPr>
          <p:nvPr>
            <p:ph type="title"/>
          </p:nvPr>
        </p:nvSpPr>
        <p:spPr/>
        <p:txBody>
          <a:bodyPr/>
          <a:lstStyle/>
          <a:p>
            <a:r>
              <a:rPr lang="en-US"/>
              <a:t>Methodology</a:t>
            </a:r>
          </a:p>
        </p:txBody>
      </p:sp>
      <p:pic>
        <p:nvPicPr>
          <p:cNvPr id="5" name="Content Placeholder 4">
            <a:extLst>
              <a:ext uri="{FF2B5EF4-FFF2-40B4-BE49-F238E27FC236}">
                <a16:creationId xmlns:a16="http://schemas.microsoft.com/office/drawing/2014/main" id="{CC8B3A04-8A27-4D50-9B8F-B410A10BA1B8}"/>
              </a:ext>
            </a:extLst>
          </p:cNvPr>
          <p:cNvPicPr>
            <a:picLocks noGrp="1" noChangeAspect="1"/>
          </p:cNvPicPr>
          <p:nvPr>
            <p:ph idx="1"/>
          </p:nvPr>
        </p:nvPicPr>
        <p:blipFill>
          <a:blip r:embed="rId2"/>
          <a:stretch>
            <a:fillRect/>
          </a:stretch>
        </p:blipFill>
        <p:spPr>
          <a:xfrm>
            <a:off x="2934157" y="1986479"/>
            <a:ext cx="5620534" cy="3134162"/>
          </a:xfrm>
        </p:spPr>
      </p:pic>
    </p:spTree>
    <p:extLst>
      <p:ext uri="{BB962C8B-B14F-4D97-AF65-F5344CB8AC3E}">
        <p14:creationId xmlns:p14="http://schemas.microsoft.com/office/powerpoint/2010/main" val="3853282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9339F2E-359B-42F9-A66B-25A225FA7826}"/>
              </a:ext>
            </a:extLst>
          </p:cNvPr>
          <p:cNvSpPr>
            <a:spLocks noGrp="1"/>
          </p:cNvSpPr>
          <p:nvPr>
            <p:ph type="title"/>
          </p:nvPr>
        </p:nvSpPr>
        <p:spPr/>
        <p:txBody>
          <a:bodyPr/>
          <a:lstStyle/>
          <a:p>
            <a:r>
              <a:rPr lang="en-US"/>
              <a:t>Methodology</a:t>
            </a:r>
            <a:endParaRPr lang="vi-VN"/>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4EC8F150-2137-4CAE-BBB5-DF6104D10857}"/>
                  </a:ext>
                </a:extLst>
              </p:cNvPr>
              <p:cNvSpPr>
                <a:spLocks noGrp="1"/>
              </p:cNvSpPr>
              <p:nvPr>
                <p:ph idx="1"/>
              </p:nvPr>
            </p:nvSpPr>
            <p:spPr>
              <a:xfrm>
                <a:off x="1097280" y="1845733"/>
                <a:ext cx="10058400" cy="4306491"/>
              </a:xfrm>
            </p:spPr>
            <p:txBody>
              <a:bodyPr>
                <a:normAutofit fontScale="25000" lnSpcReduction="20000"/>
              </a:bodyPr>
              <a:lstStyle/>
              <a:p>
                <a:pPr>
                  <a:buFont typeface="Arial" panose="020B0604020202020204" pitchFamily="34" charset="0"/>
                  <a:buChar char="•"/>
                </a:pPr>
                <a:r>
                  <a:rPr lang="en-US" sz="8000"/>
                  <a:t>Step 1: Generate </a:t>
                </a:r>
                <a:r>
                  <a:rPr lang="en-US" sz="8000">
                    <a:solidFill>
                      <a:srgbClr val="000000"/>
                    </a:solidFill>
                  </a:rPr>
                  <a:t>g</a:t>
                </a:r>
                <a:r>
                  <a:rPr lang="en-US" sz="8000" b="0" i="0">
                    <a:solidFill>
                      <a:srgbClr val="000000"/>
                    </a:solidFill>
                    <a:effectLst/>
                  </a:rPr>
                  <a:t>enes for normal and reductions cells are generated (separately) for their initial population (size of </a:t>
                </a:r>
                <a14:m>
                  <m:oMath xmlns:m="http://schemas.openxmlformats.org/officeDocument/2006/math">
                    <m:sSub>
                      <m:sSubPr>
                        <m:ctrlPr>
                          <a:rPr lang="en-US" sz="8000" b="0" i="1" smtClean="0">
                            <a:solidFill>
                              <a:srgbClr val="000000"/>
                            </a:solidFill>
                            <a:effectLst/>
                            <a:latin typeface="Cambria Math" panose="02040503050406030204" pitchFamily="18" charset="0"/>
                          </a:rPr>
                        </m:ctrlPr>
                      </m:sSubPr>
                      <m:e>
                        <m:r>
                          <a:rPr lang="en-US" sz="8000" b="0" i="1" smtClean="0">
                            <a:solidFill>
                              <a:srgbClr val="000000"/>
                            </a:solidFill>
                            <a:effectLst/>
                            <a:latin typeface="Cambria Math" panose="02040503050406030204" pitchFamily="18" charset="0"/>
                          </a:rPr>
                          <m:t>𝑃</m:t>
                        </m:r>
                      </m:e>
                      <m:sub>
                        <m:r>
                          <a:rPr lang="en-US" sz="8000" b="0" i="1" smtClean="0">
                            <a:solidFill>
                              <a:srgbClr val="000000"/>
                            </a:solidFill>
                            <a:effectLst/>
                            <a:latin typeface="Cambria Math" panose="02040503050406030204" pitchFamily="18" charset="0"/>
                          </a:rPr>
                          <m:t>𝑔</m:t>
                        </m:r>
                      </m:sub>
                    </m:sSub>
                  </m:oMath>
                </a14:m>
                <a:r>
                  <a:rPr lang="en-US" sz="8000" b="0" i="0">
                    <a:solidFill>
                      <a:srgbClr val="000000"/>
                    </a:solidFill>
                    <a:effectLst/>
                  </a:rPr>
                  <a:t>)</a:t>
                </a:r>
              </a:p>
              <a:p>
                <a:pPr>
                  <a:buFont typeface="Arial" panose="020B0604020202020204" pitchFamily="34" charset="0"/>
                  <a:buChar char="•"/>
                </a:pPr>
                <a:r>
                  <a:rPr lang="en-US" sz="8000">
                    <a:solidFill>
                      <a:srgbClr val="000000"/>
                    </a:solidFill>
                  </a:rPr>
                  <a:t>Step 2: </a:t>
                </a:r>
                <a:r>
                  <a:rPr lang="en-US" sz="8000" b="0" i="0">
                    <a:solidFill>
                      <a:srgbClr val="000000"/>
                    </a:solidFill>
                    <a:effectLst/>
                  </a:rPr>
                  <a:t>An initial population of </a:t>
                </a:r>
                <a14:m>
                  <m:oMath xmlns:m="http://schemas.openxmlformats.org/officeDocument/2006/math">
                    <m:sSub>
                      <m:sSubPr>
                        <m:ctrlPr>
                          <a:rPr lang="en-US" sz="8000" b="0" i="1" smtClean="0">
                            <a:solidFill>
                              <a:srgbClr val="000000"/>
                            </a:solidFill>
                            <a:effectLst/>
                            <a:latin typeface="Cambria Math" panose="02040503050406030204" pitchFamily="18" charset="0"/>
                          </a:rPr>
                        </m:ctrlPr>
                      </m:sSubPr>
                      <m:e>
                        <m:r>
                          <a:rPr lang="en-US" sz="8000" b="0" i="1" smtClean="0">
                            <a:solidFill>
                              <a:srgbClr val="000000"/>
                            </a:solidFill>
                            <a:effectLst/>
                            <a:latin typeface="Cambria Math" panose="02040503050406030204" pitchFamily="18" charset="0"/>
                          </a:rPr>
                          <m:t>𝑃</m:t>
                        </m:r>
                      </m:e>
                      <m:sub>
                        <m:r>
                          <a:rPr lang="en-US" sz="8000" b="0" i="1" smtClean="0">
                            <a:solidFill>
                              <a:srgbClr val="000000"/>
                            </a:solidFill>
                            <a:effectLst/>
                            <a:latin typeface="Cambria Math" panose="02040503050406030204" pitchFamily="18" charset="0"/>
                          </a:rPr>
                          <m:t>𝑟</m:t>
                        </m:r>
                      </m:sub>
                    </m:sSub>
                  </m:oMath>
                </a14:m>
                <a:r>
                  <a:rPr lang="en-US" sz="8000" b="0" i="1">
                    <a:solidFill>
                      <a:srgbClr val="000000"/>
                    </a:solidFill>
                    <a:effectLst/>
                  </a:rPr>
                  <a:t> </a:t>
                </a:r>
                <a:r>
                  <a:rPr lang="en-US" sz="8000" b="0" i="0">
                    <a:solidFill>
                      <a:srgbClr val="000000"/>
                    </a:solidFill>
                    <a:effectLst/>
                  </a:rPr>
                  <a:t>reduction cells is created</a:t>
                </a:r>
              </a:p>
              <a:p>
                <a:pPr>
                  <a:buFont typeface="Arial" panose="020B0604020202020204" pitchFamily="34" charset="0"/>
                  <a:buChar char="•"/>
                </a:pPr>
                <a:r>
                  <a:rPr lang="en-US" sz="8000">
                    <a:solidFill>
                      <a:srgbClr val="000000"/>
                    </a:solidFill>
                  </a:rPr>
                  <a:t>Step 3: </a:t>
                </a:r>
                <a:r>
                  <a:rPr lang="en-US" sz="8000" b="0" i="0">
                    <a:solidFill>
                      <a:srgbClr val="000000"/>
                    </a:solidFill>
                    <a:effectLst/>
                  </a:rPr>
                  <a:t>The first generation of </a:t>
                </a:r>
                <a14:m>
                  <m:oMath xmlns:m="http://schemas.openxmlformats.org/officeDocument/2006/math">
                    <m:sSub>
                      <m:sSubPr>
                        <m:ctrlPr>
                          <a:rPr lang="en-US" sz="8000" b="0" i="1" smtClean="0">
                            <a:solidFill>
                              <a:srgbClr val="000000"/>
                            </a:solidFill>
                            <a:effectLst/>
                            <a:latin typeface="Cambria Math" panose="02040503050406030204" pitchFamily="18" charset="0"/>
                          </a:rPr>
                        </m:ctrlPr>
                      </m:sSubPr>
                      <m:e>
                        <m:r>
                          <a:rPr lang="en-US" sz="8000" b="0" i="1" smtClean="0">
                            <a:solidFill>
                              <a:srgbClr val="000000"/>
                            </a:solidFill>
                            <a:effectLst/>
                            <a:latin typeface="Cambria Math" panose="02040503050406030204" pitchFamily="18" charset="0"/>
                          </a:rPr>
                          <m:t>𝑃</m:t>
                        </m:r>
                      </m:e>
                      <m:sub>
                        <m:r>
                          <a:rPr lang="en-US" sz="8000" b="0" i="1" smtClean="0">
                            <a:solidFill>
                              <a:srgbClr val="000000"/>
                            </a:solidFill>
                            <a:effectLst/>
                            <a:latin typeface="Cambria Math" panose="02040503050406030204" pitchFamily="18" charset="0"/>
                          </a:rPr>
                          <m:t>𝑖</m:t>
                        </m:r>
                      </m:sub>
                    </m:sSub>
                  </m:oMath>
                </a14:m>
                <a:r>
                  <a:rPr lang="en-US" sz="8000" b="0" i="1">
                    <a:solidFill>
                      <a:srgbClr val="000000"/>
                    </a:solidFill>
                    <a:effectLst/>
                  </a:rPr>
                  <a:t> </a:t>
                </a:r>
                <a:r>
                  <a:rPr lang="en-US" sz="8000" b="0" i="0">
                    <a:solidFill>
                      <a:srgbClr val="000000"/>
                    </a:solidFill>
                    <a:effectLst/>
                  </a:rPr>
                  <a:t>models is generated and trained:</a:t>
                </a:r>
                <a:r>
                  <a:rPr lang="en-US" sz="8000"/>
                  <a:t> </a:t>
                </a:r>
              </a:p>
              <a:p>
                <a:pPr lvl="1">
                  <a:buFont typeface="Arial" panose="020B0604020202020204" pitchFamily="34" charset="0"/>
                  <a:buChar char="•"/>
                </a:pPr>
                <a:r>
                  <a:rPr lang="en-US" sz="8000"/>
                  <a:t>3.1. </a:t>
                </a:r>
                <a:r>
                  <a:rPr lang="en-US" sz="8000" b="0" i="0">
                    <a:solidFill>
                      <a:srgbClr val="000000"/>
                    </a:solidFill>
                    <a:effectLst/>
                  </a:rPr>
                  <a:t>A random genotype (head and tail) is generated, to transform into the normal cell’s phenotype</a:t>
                </a:r>
              </a:p>
              <a:p>
                <a:pPr lvl="1">
                  <a:buFont typeface="Arial" panose="020B0604020202020204" pitchFamily="34" charset="0"/>
                  <a:buChar char="•"/>
                </a:pPr>
                <a:r>
                  <a:rPr lang="en-US" sz="8000">
                    <a:solidFill>
                      <a:srgbClr val="000000"/>
                    </a:solidFill>
                  </a:rPr>
                  <a:t>3.2. </a:t>
                </a:r>
                <a:r>
                  <a:rPr lang="en-US" sz="8000" b="0" i="0">
                    <a:solidFill>
                      <a:srgbClr val="000000"/>
                    </a:solidFill>
                    <a:effectLst/>
                  </a:rPr>
                  <a:t>A random reduction cell is picked from the initial </a:t>
                </a:r>
                <a14:m>
                  <m:oMath xmlns:m="http://schemas.openxmlformats.org/officeDocument/2006/math">
                    <m:sSub>
                      <m:sSubPr>
                        <m:ctrlPr>
                          <a:rPr lang="en-US" sz="8000" b="0" i="1" smtClean="0">
                            <a:solidFill>
                              <a:srgbClr val="000000"/>
                            </a:solidFill>
                            <a:effectLst/>
                            <a:latin typeface="Cambria Math" panose="02040503050406030204" pitchFamily="18" charset="0"/>
                          </a:rPr>
                        </m:ctrlPr>
                      </m:sSubPr>
                      <m:e>
                        <m:r>
                          <a:rPr lang="en-US" sz="8000" b="0" i="1" smtClean="0">
                            <a:solidFill>
                              <a:srgbClr val="000000"/>
                            </a:solidFill>
                            <a:effectLst/>
                            <a:latin typeface="Cambria Math" panose="02040503050406030204" pitchFamily="18" charset="0"/>
                          </a:rPr>
                          <m:t>𝑃</m:t>
                        </m:r>
                      </m:e>
                      <m:sub>
                        <m:r>
                          <a:rPr lang="en-US" sz="8000" b="0" i="1" smtClean="0">
                            <a:solidFill>
                              <a:srgbClr val="000000"/>
                            </a:solidFill>
                            <a:effectLst/>
                            <a:latin typeface="Cambria Math" panose="02040503050406030204" pitchFamily="18" charset="0"/>
                          </a:rPr>
                          <m:t>𝑟</m:t>
                        </m:r>
                      </m:sub>
                    </m:sSub>
                  </m:oMath>
                </a14:m>
                <a:r>
                  <a:rPr lang="en-US" sz="8000" b="0" i="1">
                    <a:solidFill>
                      <a:srgbClr val="000000"/>
                    </a:solidFill>
                    <a:effectLst/>
                  </a:rPr>
                  <a:t> </a:t>
                </a:r>
                <a:r>
                  <a:rPr lang="en-US" sz="8000" b="0" i="0">
                    <a:solidFill>
                      <a:srgbClr val="000000"/>
                    </a:solidFill>
                    <a:effectLst/>
                  </a:rPr>
                  <a:t>individuals</a:t>
                </a:r>
                <a:endParaRPr lang="en-US" sz="8000"/>
              </a:p>
              <a:p>
                <a:pPr lvl="1">
                  <a:buFont typeface="Arial" panose="020B0604020202020204" pitchFamily="34" charset="0"/>
                  <a:buChar char="•"/>
                </a:pPr>
                <a:r>
                  <a:rPr lang="en-US" sz="8000"/>
                  <a:t>3.3. </a:t>
                </a:r>
                <a:r>
                  <a:rPr lang="en-US" sz="8000" b="0" i="0">
                    <a:solidFill>
                      <a:srgbClr val="000000"/>
                    </a:solidFill>
                    <a:effectLst/>
                  </a:rPr>
                  <a:t>Then, each model is trained (only one epoch) to generated their fitness</a:t>
                </a:r>
              </a:p>
              <a:p>
                <a:pPr>
                  <a:buFont typeface="Arial" panose="020B0604020202020204" pitchFamily="34" charset="0"/>
                  <a:buChar char="•"/>
                </a:pPr>
                <a:r>
                  <a:rPr lang="en-US" sz="8000"/>
                  <a:t>Step 4: </a:t>
                </a:r>
                <a:r>
                  <a:rPr lang="en-US" sz="8000" b="0" i="0">
                    <a:solidFill>
                      <a:srgbClr val="000000"/>
                    </a:solidFill>
                    <a:effectLst/>
                  </a:rPr>
                  <a:t>Before reproduction of individuals, genes are killed and remaining are reproduced:</a:t>
                </a:r>
                <a:r>
                  <a:rPr lang="en-US" sz="8000"/>
                  <a:t> </a:t>
                </a:r>
              </a:p>
              <a:p>
                <a:pPr lvl="1">
                  <a:buFont typeface="Arial" panose="020B0604020202020204" pitchFamily="34" charset="0"/>
                  <a:buChar char="•"/>
                </a:pPr>
                <a:r>
                  <a:rPr lang="en-US" sz="8000">
                    <a:solidFill>
                      <a:srgbClr val="000000"/>
                    </a:solidFill>
                  </a:rPr>
                  <a:t>4.1.</a:t>
                </a:r>
                <a:r>
                  <a:rPr lang="en-US" sz="8000" b="0" i="0">
                    <a:solidFill>
                      <a:srgbClr val="000000"/>
                    </a:solidFill>
                    <a:effectLst/>
                  </a:rPr>
                  <a:t> Genes not being used with a fitness below </a:t>
                </a:r>
                <a14:m>
                  <m:oMath xmlns:m="http://schemas.openxmlformats.org/officeDocument/2006/math">
                    <m:sSub>
                      <m:sSubPr>
                        <m:ctrlPr>
                          <a:rPr lang="en-US" sz="8000" b="0" i="1" smtClean="0">
                            <a:solidFill>
                              <a:srgbClr val="000000"/>
                            </a:solidFill>
                            <a:effectLst/>
                            <a:latin typeface="Cambria Math" panose="02040503050406030204" pitchFamily="18" charset="0"/>
                          </a:rPr>
                        </m:ctrlPr>
                      </m:sSubPr>
                      <m:e>
                        <m:r>
                          <a:rPr lang="en-US" sz="8000" b="0" i="1" smtClean="0">
                            <a:solidFill>
                              <a:srgbClr val="000000"/>
                            </a:solidFill>
                            <a:effectLst/>
                            <a:latin typeface="Cambria Math" panose="02040503050406030204" pitchFamily="18" charset="0"/>
                          </a:rPr>
                          <m:t>𝑇</m:t>
                        </m:r>
                      </m:e>
                      <m:sub>
                        <m:r>
                          <a:rPr lang="en-US" sz="8000" b="0" i="1" smtClean="0">
                            <a:solidFill>
                              <a:srgbClr val="000000"/>
                            </a:solidFill>
                            <a:effectLst/>
                            <a:latin typeface="Cambria Math" panose="02040503050406030204" pitchFamily="18" charset="0"/>
                          </a:rPr>
                          <m:t>𝑔</m:t>
                        </m:r>
                      </m:sub>
                    </m:sSub>
                  </m:oMath>
                </a14:m>
                <a:r>
                  <a:rPr lang="en-US" sz="8000" b="0" i="1">
                    <a:solidFill>
                      <a:srgbClr val="000000"/>
                    </a:solidFill>
                    <a:effectLst/>
                  </a:rPr>
                  <a:t> </a:t>
                </a:r>
                <a:r>
                  <a:rPr lang="en-US" sz="8000" b="0" i="0">
                    <a:solidFill>
                      <a:srgbClr val="000000"/>
                    </a:solidFill>
                    <a:effectLst/>
                  </a:rPr>
                  <a:t>are discarded (to remove bad genes from population)</a:t>
                </a:r>
              </a:p>
              <a:p>
                <a:pPr lvl="1">
                  <a:buFont typeface="Arial" panose="020B0604020202020204" pitchFamily="34" charset="0"/>
                  <a:buChar char="•"/>
                </a:pPr>
                <a:r>
                  <a:rPr lang="en-US" sz="8000" b="0" i="0">
                    <a:solidFill>
                      <a:srgbClr val="000000"/>
                    </a:solidFill>
                    <a:effectLst/>
                  </a:rPr>
                  <a:t>Tournament selection is used to select two parents</a:t>
                </a:r>
              </a:p>
              <a:p>
                <a:pPr lvl="1">
                  <a:buFont typeface="Arial" panose="020B0604020202020204" pitchFamily="34" charset="0"/>
                  <a:buChar char="•"/>
                </a:pPr>
                <a:r>
                  <a:rPr lang="en-US" sz="8000" b="0" i="0">
                    <a:solidFill>
                      <a:srgbClr val="000000"/>
                    </a:solidFill>
                    <a:effectLst/>
                  </a:rPr>
                  <a:t>At least </a:t>
                </a:r>
                <a14:m>
                  <m:oMath xmlns:m="http://schemas.openxmlformats.org/officeDocument/2006/math">
                    <m:sSubSup>
                      <m:sSubSupPr>
                        <m:ctrlPr>
                          <a:rPr lang="en-US" sz="8000" b="0" i="1" smtClean="0">
                            <a:solidFill>
                              <a:srgbClr val="000000"/>
                            </a:solidFill>
                            <a:effectLst/>
                            <a:latin typeface="Cambria Math" panose="02040503050406030204" pitchFamily="18" charset="0"/>
                          </a:rPr>
                        </m:ctrlPr>
                      </m:sSubSupPr>
                      <m:e>
                        <m:r>
                          <a:rPr lang="en-US" sz="8000" b="0" i="1" smtClean="0">
                            <a:solidFill>
                              <a:srgbClr val="000000"/>
                            </a:solidFill>
                            <a:effectLst/>
                            <a:latin typeface="Cambria Math" panose="02040503050406030204" pitchFamily="18" charset="0"/>
                          </a:rPr>
                          <m:t>𝐶</m:t>
                        </m:r>
                      </m:e>
                      <m:sub>
                        <m:r>
                          <a:rPr lang="en-US" sz="8000" b="0" i="1" smtClean="0">
                            <a:solidFill>
                              <a:srgbClr val="000000"/>
                            </a:solidFill>
                            <a:effectLst/>
                            <a:latin typeface="Cambria Math" panose="02040503050406030204" pitchFamily="18" charset="0"/>
                          </a:rPr>
                          <m:t>𝑚𝑖𝑛</m:t>
                        </m:r>
                      </m:sub>
                      <m:sup>
                        <m:r>
                          <a:rPr lang="en-US" sz="8000" b="0" i="1" smtClean="0">
                            <a:solidFill>
                              <a:srgbClr val="000000"/>
                            </a:solidFill>
                            <a:effectLst/>
                            <a:latin typeface="Cambria Math" panose="02040503050406030204" pitchFamily="18" charset="0"/>
                          </a:rPr>
                          <m:t>𝑔</m:t>
                        </m:r>
                      </m:sup>
                    </m:sSubSup>
                  </m:oMath>
                </a14:m>
                <a:r>
                  <a:rPr lang="en-US" sz="8000" b="0" i="0">
                    <a:solidFill>
                      <a:srgbClr val="000000"/>
                    </a:solidFill>
                    <a:effectLst/>
                  </a:rPr>
                  <a:t>children are created per generation</a:t>
                </a:r>
              </a:p>
              <a:p>
                <a:pPr lvl="1">
                  <a:buFont typeface="Arial" panose="020B0604020202020204" pitchFamily="34" charset="0"/>
                  <a:buChar char="•"/>
                </a:pPr>
                <a:r>
                  <a:rPr lang="en-US" sz="8000" b="0" i="0">
                    <a:solidFill>
                      <a:srgbClr val="000000"/>
                    </a:solidFill>
                    <a:effectLst/>
                  </a:rPr>
                  <a:t>Children are generated until their size reaches</a:t>
                </a:r>
                <a:r>
                  <a:rPr lang="en-US" sz="8000" b="0">
                    <a:solidFill>
                      <a:srgbClr val="000000"/>
                    </a:solidFill>
                    <a:effectLst/>
                  </a:rPr>
                  <a:t> </a:t>
                </a:r>
                <a14:m>
                  <m:oMath xmlns:m="http://schemas.openxmlformats.org/officeDocument/2006/math">
                    <m:sSubSup>
                      <m:sSubSupPr>
                        <m:ctrlPr>
                          <a:rPr lang="en-US" sz="8000" b="0" i="1" smtClean="0">
                            <a:solidFill>
                              <a:srgbClr val="000000"/>
                            </a:solidFill>
                            <a:effectLst/>
                            <a:latin typeface="Cambria Math" panose="02040503050406030204" pitchFamily="18" charset="0"/>
                          </a:rPr>
                        </m:ctrlPr>
                      </m:sSubSupPr>
                      <m:e>
                        <m:r>
                          <a:rPr lang="en-US" sz="8000" b="0" i="1" smtClean="0">
                            <a:solidFill>
                              <a:srgbClr val="000000"/>
                            </a:solidFill>
                            <a:effectLst/>
                            <a:latin typeface="Cambria Math" panose="02040503050406030204" pitchFamily="18" charset="0"/>
                          </a:rPr>
                          <m:t>𝐶</m:t>
                        </m:r>
                      </m:e>
                      <m:sub>
                        <m:r>
                          <a:rPr lang="en-US" sz="8000" b="0" i="1" smtClean="0">
                            <a:solidFill>
                              <a:srgbClr val="000000"/>
                            </a:solidFill>
                            <a:effectLst/>
                            <a:latin typeface="Cambria Math" panose="02040503050406030204" pitchFamily="18" charset="0"/>
                          </a:rPr>
                          <m:t>𝑚𝑎𝑥</m:t>
                        </m:r>
                      </m:sub>
                      <m:sup>
                        <m:r>
                          <a:rPr lang="en-US" sz="8000" b="0" i="1" smtClean="0">
                            <a:solidFill>
                              <a:srgbClr val="000000"/>
                            </a:solidFill>
                            <a:effectLst/>
                            <a:latin typeface="Cambria Math" panose="02040503050406030204" pitchFamily="18" charset="0"/>
                          </a:rPr>
                          <m:t>𝑔</m:t>
                        </m:r>
                      </m:sup>
                    </m:sSubSup>
                    <m:r>
                      <a:rPr lang="en-US" sz="8000" b="0" i="1" smtClean="0">
                        <a:solidFill>
                          <a:srgbClr val="000000"/>
                        </a:solidFill>
                        <a:effectLst/>
                        <a:latin typeface="Cambria Math" panose="02040503050406030204" pitchFamily="18" charset="0"/>
                      </a:rPr>
                      <m:t> </m:t>
                    </m:r>
                  </m:oMath>
                </a14:m>
                <a:r>
                  <a:rPr lang="en-US" sz="8000" b="0" i="0">
                    <a:solidFill>
                      <a:srgbClr val="000000"/>
                    </a:solidFill>
                    <a:effectLst/>
                  </a:rPr>
                  <a:t>in the generation or if the gene pool size reaches </a:t>
                </a:r>
                <a14:m>
                  <m:oMath xmlns:m="http://schemas.openxmlformats.org/officeDocument/2006/math">
                    <m:sSubSup>
                      <m:sSubSupPr>
                        <m:ctrlPr>
                          <a:rPr lang="en-US" sz="8000" i="1">
                            <a:solidFill>
                              <a:srgbClr val="000000"/>
                            </a:solidFill>
                            <a:latin typeface="Cambria Math" panose="02040503050406030204" pitchFamily="18" charset="0"/>
                          </a:rPr>
                        </m:ctrlPr>
                      </m:sSubSupPr>
                      <m:e>
                        <m:r>
                          <a:rPr lang="en-US" sz="8000" b="0" i="1" smtClean="0">
                            <a:solidFill>
                              <a:srgbClr val="000000"/>
                            </a:solidFill>
                            <a:latin typeface="Cambria Math" panose="02040503050406030204" pitchFamily="18" charset="0"/>
                          </a:rPr>
                          <m:t>𝑃</m:t>
                        </m:r>
                      </m:e>
                      <m:sub>
                        <m:r>
                          <a:rPr lang="en-US" sz="8000" i="1">
                            <a:solidFill>
                              <a:srgbClr val="000000"/>
                            </a:solidFill>
                            <a:latin typeface="Cambria Math" panose="02040503050406030204" pitchFamily="18" charset="0"/>
                          </a:rPr>
                          <m:t>𝑚</m:t>
                        </m:r>
                        <m:r>
                          <a:rPr lang="en-US" sz="8000" b="0" i="1" smtClean="0">
                            <a:solidFill>
                              <a:srgbClr val="000000"/>
                            </a:solidFill>
                            <a:latin typeface="Cambria Math" panose="02040503050406030204" pitchFamily="18" charset="0"/>
                          </a:rPr>
                          <m:t>𝑎𝑥</m:t>
                        </m:r>
                      </m:sub>
                      <m:sup>
                        <m:r>
                          <a:rPr lang="en-US" sz="8000" i="1">
                            <a:solidFill>
                              <a:srgbClr val="000000"/>
                            </a:solidFill>
                            <a:latin typeface="Cambria Math" panose="02040503050406030204" pitchFamily="18" charset="0"/>
                          </a:rPr>
                          <m:t>𝑔</m:t>
                        </m:r>
                      </m:sup>
                    </m:sSubSup>
                  </m:oMath>
                </a14:m>
                <a:br>
                  <a:rPr lang="en-US" sz="8000"/>
                </a:br>
                <a:br>
                  <a:rPr lang="en-US" sz="8000"/>
                </a:br>
                <a:br>
                  <a:rPr lang="en-US"/>
                </a:br>
                <a:br>
                  <a:rPr lang="en-US"/>
                </a:br>
                <a:endParaRPr lang="en-US" b="0" i="0">
                  <a:solidFill>
                    <a:srgbClr val="000000"/>
                  </a:solidFill>
                  <a:effectLst/>
                </a:endParaRPr>
              </a:p>
              <a:p>
                <a:br>
                  <a:rPr lang="en-US"/>
                </a:br>
                <a:endParaRPr lang="vi-VN"/>
              </a:p>
            </p:txBody>
          </p:sp>
        </mc:Choice>
        <mc:Fallback xmlns="">
          <p:sp>
            <p:nvSpPr>
              <p:cNvPr id="3" name="Chỗ dành sẵn cho Nội dung 2">
                <a:extLst>
                  <a:ext uri="{FF2B5EF4-FFF2-40B4-BE49-F238E27FC236}">
                    <a16:creationId xmlns:a16="http://schemas.microsoft.com/office/drawing/2014/main" id="{4EC8F150-2137-4CAE-BBB5-DF6104D10857}"/>
                  </a:ext>
                </a:extLst>
              </p:cNvPr>
              <p:cNvSpPr>
                <a:spLocks noGrp="1" noRot="1" noChangeAspect="1" noMove="1" noResize="1" noEditPoints="1" noAdjustHandles="1" noChangeArrowheads="1" noChangeShapeType="1" noTextEdit="1"/>
              </p:cNvSpPr>
              <p:nvPr>
                <p:ph idx="1"/>
              </p:nvPr>
            </p:nvSpPr>
            <p:spPr>
              <a:xfrm>
                <a:off x="1097280" y="1845733"/>
                <a:ext cx="10058400" cy="4306491"/>
              </a:xfrm>
              <a:blipFill>
                <a:blip r:embed="rId2"/>
                <a:stretch>
                  <a:fillRect l="-1455" t="-2691" r="-970" b="-5524"/>
                </a:stretch>
              </a:blipFill>
            </p:spPr>
            <p:txBody>
              <a:bodyPr/>
              <a:lstStyle/>
              <a:p>
                <a:r>
                  <a:rPr lang="vi-VN">
                    <a:noFill/>
                  </a:rPr>
                  <a:t> </a:t>
                </a:r>
              </a:p>
            </p:txBody>
          </p:sp>
        </mc:Fallback>
      </mc:AlternateContent>
    </p:spTree>
    <p:extLst>
      <p:ext uri="{BB962C8B-B14F-4D97-AF65-F5344CB8AC3E}">
        <p14:creationId xmlns:p14="http://schemas.microsoft.com/office/powerpoint/2010/main" val="251529592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1366</TotalTime>
  <Words>1062</Words>
  <Application>Microsoft Office PowerPoint</Application>
  <PresentationFormat>Widescreen</PresentationFormat>
  <Paragraphs>79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 Math</vt:lpstr>
      <vt:lpstr>Times New Roman</vt:lpstr>
      <vt:lpstr>Retrospect</vt:lpstr>
      <vt:lpstr>NASGEP</vt:lpstr>
      <vt:lpstr>Agenda</vt:lpstr>
      <vt:lpstr>Problem Formulation Search Space</vt:lpstr>
      <vt:lpstr>Problem Formulation Search Space</vt:lpstr>
      <vt:lpstr>Problem Formulation Search Strategy &amp; Parameter Estimation Strategy</vt:lpstr>
      <vt:lpstr>Search Strategy &amp; Parameter Estimation Strategy Genotype Representation (Cell)</vt:lpstr>
      <vt:lpstr>Search Strategy &amp; Parameter Estimation Strategy Convolutions Block</vt:lpstr>
      <vt:lpstr>Methodology</vt:lpstr>
      <vt:lpstr>Methodology</vt:lpstr>
      <vt:lpstr>Methodology</vt:lpstr>
      <vt:lpstr>Methodology</vt:lpstr>
      <vt:lpstr>Reproduction</vt:lpstr>
      <vt:lpstr>Experiment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NASGEP</dc:title>
  <dc:creator>TRAN HAI LONG 20183953</dc:creator>
  <cp:lastModifiedBy>TRAN HAI LONG 20183953</cp:lastModifiedBy>
  <cp:revision>14</cp:revision>
  <dcterms:created xsi:type="dcterms:W3CDTF">2021-10-06T13:52:25Z</dcterms:created>
  <dcterms:modified xsi:type="dcterms:W3CDTF">2021-10-21T15:24:15Z</dcterms:modified>
</cp:coreProperties>
</file>