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jpeg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24255"/>
          </a:xfrm>
        </p:spPr>
        <p:txBody>
          <a:bodyPr/>
          <a:lstStyle/>
          <a:p>
            <a:r>
              <a:rPr lang="en-US" dirty="0"/>
              <a:t>Thiết kế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905" y="3429000"/>
            <a:ext cx="9144000" cy="1950085"/>
          </a:xfrm>
        </p:spPr>
        <p:txBody>
          <a:bodyPr>
            <a:normAutofit fontScale="70000"/>
          </a:bodyPr>
          <a:lstStyle/>
          <a:p>
            <a:pPr algn="ctr"/>
            <a:r>
              <a:rPr lang="en-US" sz="2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Nhóm: Syntax Error Squad</a:t>
            </a:r>
            <a:endParaRPr lang="en-US" sz="29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algn="ctr"/>
            <a:r>
              <a:rPr lang="en-US"/>
              <a:t>Nguyễn Hồ Quốc An</a:t>
            </a:r>
            <a:endParaRPr lang="en-US"/>
          </a:p>
          <a:p>
            <a:pPr algn="ctr"/>
            <a:r>
              <a:rPr lang="en-US"/>
              <a:t>Nguyễn Phạm Khôi Minh</a:t>
            </a:r>
            <a:endParaRPr lang="en-US"/>
          </a:p>
          <a:p>
            <a:pPr algn="ctr"/>
            <a:r>
              <a:rPr lang="en-US"/>
              <a:t>Trần Anh Minh</a:t>
            </a:r>
            <a:endParaRPr lang="en-US"/>
          </a:p>
          <a:p>
            <a:pPr algn="ctr"/>
            <a:r>
              <a:rPr lang="en-US"/>
              <a:t>Trần Thanh Tú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524000" y="2362835"/>
            <a:ext cx="9144000" cy="1024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Đề tài: CSS &amp; SASS/SCSS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TỔNG KẾT</a:t>
            </a:r>
            <a:endParaRPr 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 descr="qual-a-diferenca-de-sass-para-sc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10" y="2062480"/>
            <a:ext cx="5537200" cy="3082290"/>
          </a:xfrm>
          <a:prstGeom prst="rect">
            <a:avLst/>
          </a:prstGeom>
        </p:spPr>
      </p:pic>
      <p:pic>
        <p:nvPicPr>
          <p:cNvPr id="2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2062480"/>
            <a:ext cx="5447030" cy="3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lowchart: Process 6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>
            <a:gsLst>
              <a:gs pos="15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96000">
                <a:schemeClr val="bg1"/>
              </a:gs>
              <a:gs pos="71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CẢM ƠN THẦY VÀ CÁC BẠN </a:t>
            </a:r>
            <a:endParaRPr lang="en-US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ĐÃ CHÚ Ý LẮNG NGHE!</a:t>
            </a:r>
            <a:endParaRPr lang="en-US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400" i="1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THANK YOU FOR LISTENING!</a:t>
            </a:r>
            <a:endParaRPr lang="en-US" sz="2400" i="1"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endParaRPr lang="en-US" sz="2400" i="1"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116705" y="6489700"/>
            <a:ext cx="395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Nhóm: Syntax Error Squad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5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5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TỔNG QUAN VỀ CSS VÀ SASS/SCSS</a:t>
            </a:r>
            <a:endParaRPr 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882775" y="1578610"/>
            <a:ext cx="8425180" cy="41173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5"/>
                </a:solidFill>
              </a:rPr>
              <a:t>CSS và SASS / SCSS là những công cụ quan trọng trong phát triển giao diện web, giúp tạo và quản lý kiểu dáng, bố cục của trang web. </a:t>
            </a:r>
            <a:endParaRPr lang="en-US" sz="2800">
              <a:solidFill>
                <a:schemeClr val="accent5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5"/>
                </a:solidFill>
              </a:rPr>
              <a:t>Thấy được những lợi ích và tầm quan trọng của CSS và SASS / SCSS, nhóm Syntax Error Squad đã chọn đề tài này để tìm hiểu, nghiên cứu để có thể mang lại nhiều hiểu biết nhất về những công cụ này.</a:t>
            </a:r>
            <a:endParaRPr lang="en-US" sz="280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TỔNG QUAN VỀ CSS VÀ SASS/SCSS</a:t>
            </a:r>
            <a:endParaRPr 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32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75" y="1923415"/>
            <a:ext cx="10026015" cy="3195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838200" y="28581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Vài sự khác biệt giữa CSS và SASS/SCSS</a:t>
            </a:r>
            <a:endParaRPr 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1875 -0.358796 " pathEditMode="relative" rAng="0" ptsTypes="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3" grpId="0"/>
      <p:bldP spid="3" grpId="1"/>
      <p:bldP spid="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olidFill>
                  <a:schemeClr val="tx1"/>
                </a:solidFill>
                <a:highlight>
                  <a:srgbClr val="00FF00"/>
                </a:highlight>
              </a:rPr>
              <a:t>Vai trò chính của CSS và sự phát triển của các ngôn ngữ tiền xử lý như SASS/SCSS</a:t>
            </a:r>
            <a:endParaRPr lang="en-US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3880" y="1691005"/>
            <a:ext cx="5427345" cy="4732655"/>
          </a:xfrm>
          <a:prstGeom prst="roundRect">
            <a:avLst>
              <a:gd name="adj" fmla="val 7379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800">
                <a:solidFill>
                  <a:srgbClr val="FF0000"/>
                </a:solidFill>
              </a:rPr>
              <a:t>Vai trò thiết kế giao diện của CSS: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Tạo bố cục</a:t>
            </a:r>
            <a:endParaRPr lang="en-US" sz="240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Tối ưu hóa trải nghiệm người dùng</a:t>
            </a:r>
            <a:endParaRPr lang="en-US" sz="240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Responsive Design</a:t>
            </a:r>
            <a:endParaRPr lang="en-US" sz="240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Tách biệt giữa nội dung và hình thức</a:t>
            </a:r>
            <a:endParaRPr lang="en-US" sz="240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Tăng khả năng bảo trì</a:t>
            </a:r>
            <a:endParaRPr lang="en-US" sz="240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Tương thích với các trình duyệt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23000" y="1691005"/>
            <a:ext cx="5427345" cy="4732655"/>
          </a:xfrm>
          <a:prstGeom prst="roundRect">
            <a:avLst>
              <a:gd name="adj" fmla="val 7379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800">
                <a:solidFill>
                  <a:srgbClr val="FF0000"/>
                </a:solidFill>
              </a:rPr>
              <a:t>Sự phát triển của các ngôn ngữ tiền xử lý CSS (SASS/SCSS):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Tăng tính cấu trúc và khả năng tái sử dụng mã</a:t>
            </a:r>
            <a:endParaRPr lang="en-US" sz="240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Sử dụng nested syntax</a:t>
            </a:r>
            <a:endParaRPr lang="en-US" sz="240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Modular CSS</a:t>
            </a:r>
            <a:endParaRPr lang="en-US" sz="240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Mixins và hàm</a:t>
            </a:r>
            <a:endParaRPr lang="en-US" sz="240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Quản lý tốt hơn các tệp CSS lớn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 animBg="1"/>
      <p:bldP spid="4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190" y="2766060"/>
            <a:ext cx="10515600" cy="1325563"/>
          </a:xfrm>
        </p:spPr>
        <p:txBody>
          <a:bodyPr/>
          <a:p>
            <a:pPr algn="ctr"/>
            <a:r>
              <a:rPr lang="en-US" i="1"/>
              <a:t>I. CSS là gì?</a:t>
            </a:r>
            <a:endParaRPr lang="en-US" i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85980" cy="6867525"/>
          </a:xfrm>
          <a:prstGeom prst="rect">
            <a:avLst/>
          </a:prstGeom>
        </p:spPr>
      </p:pic>
      <p:pic>
        <p:nvPicPr>
          <p:cNvPr id="3" name="Picture 2" descr="css-la-gi-css-synta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05" y="1546225"/>
            <a:ext cx="8599805" cy="4165600"/>
          </a:xfrm>
          <a:prstGeom prst="rect">
            <a:avLst/>
          </a:prstGeom>
          <a:noFill/>
          <a:effectLst>
            <a:glow rad="228600">
              <a:srgbClr val="7030A0">
                <a:alpha val="40000"/>
              </a:srgbClr>
            </a:glow>
          </a:effectLst>
        </p:spPr>
      </p:pic>
      <p:sp>
        <p:nvSpPr>
          <p:cNvPr id="5" name="Round Same Side Corner Rectangle 4"/>
          <p:cNvSpPr/>
          <p:nvPr/>
        </p:nvSpPr>
        <p:spPr>
          <a:xfrm>
            <a:off x="2742565" y="551815"/>
            <a:ext cx="6801485" cy="796290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olidFill>
                  <a:srgbClr val="FF0000"/>
                </a:solidFill>
              </a:rPr>
              <a:t>Các thành phần cơ bản của CSS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3337560" y="678815"/>
            <a:ext cx="5517515" cy="796290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olidFill>
                  <a:srgbClr val="FF0000"/>
                </a:solidFill>
              </a:rPr>
              <a:t>Các đơn vị trong CSS</a:t>
            </a:r>
            <a:endParaRPr lang="en-US" sz="3200">
              <a:solidFill>
                <a:srgbClr val="FF0000"/>
              </a:solidFill>
            </a:endParaRPr>
          </a:p>
        </p:txBody>
      </p:sp>
      <p:pic>
        <p:nvPicPr>
          <p:cNvPr id="7" name="Picture 6" descr="a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0" y="1739900"/>
            <a:ext cx="11132820" cy="4446270"/>
          </a:xfrm>
          <a:prstGeom prst="rect">
            <a:avLst/>
          </a:prstGeom>
        </p:spPr>
      </p:pic>
      <p:sp>
        <p:nvSpPr>
          <p:cNvPr id="8" name="Round Same Side Corner Rectangle 7"/>
          <p:cNvSpPr/>
          <p:nvPr/>
        </p:nvSpPr>
        <p:spPr>
          <a:xfrm>
            <a:off x="3337560" y="678815"/>
            <a:ext cx="5517515" cy="796290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rgbClr val="FF0000"/>
                </a:solidFill>
              </a:rPr>
              <a:t>Absolute Units (đơn vị tuyệt đối)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3337560" y="678815"/>
            <a:ext cx="5517515" cy="796290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rgbClr val="FF0000"/>
                </a:solidFill>
              </a:rPr>
              <a:t>Relative Units (Đơn vị tương đối)</a:t>
            </a:r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10" name="Picture 9" descr="r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140" y="904875"/>
            <a:ext cx="9029700" cy="595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499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46875 -0.0857407 " pathEditMode="relative" rAng="0" ptsTypes="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5" grpId="2" animBg="1"/>
      <p:bldP spid="6" grpId="0" bldLvl="0" animBg="1"/>
      <p:bldP spid="6" grpId="1" animBg="1"/>
      <p:bldP spid="8" grpId="0" bldLvl="0" animBg="1"/>
      <p:bldP spid="8" grpId="1" animBg="1"/>
      <p:bldP spid="9" grpId="0" bldLvl="0" animBg="1"/>
      <p:bldP spid="9" grpId="1" animBg="1"/>
      <p:bldP spid="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0" y="301625"/>
            <a:ext cx="7746365" cy="1325880"/>
          </a:xfrm>
        </p:spPr>
        <p:txBody>
          <a:bodyPr/>
          <a:p>
            <a:pPr algn="ctr"/>
            <a:r>
              <a:rPr lang="en-US" i="1"/>
              <a:t>II. SASS/SCSS là gì?</a:t>
            </a:r>
            <a:endParaRPr lang="en-US" i="1"/>
          </a:p>
        </p:txBody>
      </p:sp>
      <p:pic>
        <p:nvPicPr>
          <p:cNvPr id="4" name="Picture 3" descr="qual-a-diferenca-de-sass-para-sc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0710" y="0"/>
            <a:ext cx="13392150" cy="757301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63825" y="445135"/>
            <a:ext cx="6864985" cy="827405"/>
          </a:xfrm>
          <a:prstGeom prst="roundRect">
            <a:avLst/>
          </a:prstGeom>
          <a:solidFill>
            <a:schemeClr val="tx1"/>
          </a:solidFill>
          <a:effectLst>
            <a:glow rad="266700">
              <a:srgbClr val="FFFF00">
                <a:alpha val="40000"/>
              </a:srgbClr>
            </a:glo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A. Các tính năng cơ bản của SASS</a:t>
            </a:r>
            <a:endParaRPr lang="en-US" sz="3600"/>
          </a:p>
        </p:txBody>
      </p:sp>
      <p:sp>
        <p:nvSpPr>
          <p:cNvPr id="6" name="Rounded Rectangle 5"/>
          <p:cNvSpPr/>
          <p:nvPr/>
        </p:nvSpPr>
        <p:spPr>
          <a:xfrm>
            <a:off x="276860" y="2384425"/>
            <a:ext cx="6038215" cy="3734435"/>
          </a:xfrm>
          <a:prstGeom prst="roundRect">
            <a:avLst/>
          </a:prstGeom>
          <a:solidFill>
            <a:schemeClr val="tx1"/>
          </a:solidFill>
          <a:effectLst>
            <a:glow rad="266700">
              <a:srgbClr val="92D050">
                <a:alpha val="40000"/>
              </a:srgbClr>
            </a:glo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sz="3200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3"/>
          <a:srcRect t="12717"/>
          <a:stretch>
            <a:fillRect/>
          </a:stretch>
        </p:blipFill>
        <p:spPr>
          <a:xfrm>
            <a:off x="7496810" y="2706370"/>
            <a:ext cx="3694430" cy="30276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0" y="2882265"/>
            <a:ext cx="5374005" cy="2739390"/>
          </a:xfrm>
        </p:spPr>
        <p:txBody>
          <a:bodyPr>
            <a:normAutofit/>
          </a:bodyPr>
          <a:p>
            <a:pPr algn="l"/>
            <a:r>
              <a:rPr lang="en-US" sz="2900">
                <a:solidFill>
                  <a:schemeClr val="bg1"/>
                </a:solidFill>
                <a:sym typeface="+mn-ea"/>
              </a:rPr>
              <a:t>Biến (Variables)</a:t>
            </a:r>
            <a:endParaRPr lang="en-US" sz="2900">
              <a:solidFill>
                <a:schemeClr val="bg1"/>
              </a:solidFill>
            </a:endParaRPr>
          </a:p>
          <a:p>
            <a:pPr algn="l"/>
            <a:r>
              <a:rPr lang="en-US" sz="2900">
                <a:solidFill>
                  <a:schemeClr val="bg1"/>
                </a:solidFill>
                <a:sym typeface="+mn-ea"/>
              </a:rPr>
              <a:t>Lồng nhau (Nesting)</a:t>
            </a:r>
            <a:endParaRPr lang="en-US" sz="2900">
              <a:solidFill>
                <a:schemeClr val="bg1"/>
              </a:solidFill>
            </a:endParaRPr>
          </a:p>
          <a:p>
            <a:pPr algn="l"/>
            <a:r>
              <a:rPr lang="en-US" sz="2900">
                <a:solidFill>
                  <a:schemeClr val="bg1"/>
                </a:solidFill>
                <a:sym typeface="+mn-ea"/>
              </a:rPr>
              <a:t>Mixin</a:t>
            </a:r>
            <a:endParaRPr lang="en-US" sz="2900">
              <a:solidFill>
                <a:schemeClr val="bg1"/>
              </a:solidFill>
            </a:endParaRPr>
          </a:p>
          <a:p>
            <a:pPr algn="l"/>
            <a:r>
              <a:rPr lang="en-US" sz="2900">
                <a:solidFill>
                  <a:schemeClr val="bg1"/>
                </a:solidFill>
                <a:sym typeface="+mn-ea"/>
              </a:rPr>
              <a:t>Kế thừa (Inheritance / Extend)</a:t>
            </a:r>
            <a:endParaRPr lang="en-US" sz="2900">
              <a:solidFill>
                <a:schemeClr val="bg1"/>
              </a:solidFill>
            </a:endParaRPr>
          </a:p>
          <a:p>
            <a:pPr algn="l"/>
            <a:r>
              <a:rPr lang="en-US" sz="2900">
                <a:solidFill>
                  <a:schemeClr val="bg1"/>
                </a:solidFill>
                <a:sym typeface="+mn-ea"/>
              </a:rPr>
              <a:t>Toán tử (Operators)</a:t>
            </a:r>
            <a:endParaRPr lang="en-US" sz="29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3" name="Picture 2"/>
          <p:cNvPicPr>
            <a:picLocks noChangeAspect="1"/>
          </p:cNvPicPr>
          <p:nvPr/>
        </p:nvPicPr>
        <p:blipFill>
          <a:blip r:embed="rId4"/>
          <a:srcRect t="9841"/>
          <a:stretch>
            <a:fillRect/>
          </a:stretch>
        </p:blipFill>
        <p:spPr>
          <a:xfrm>
            <a:off x="7558405" y="1776095"/>
            <a:ext cx="3632835" cy="4455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"/>
          <p:cNvPicPr>
            <a:picLocks noChangeAspect="1"/>
          </p:cNvPicPr>
          <p:nvPr/>
        </p:nvPicPr>
        <p:blipFill>
          <a:blip r:embed="rId5"/>
          <a:srcRect t="9807"/>
          <a:stretch>
            <a:fillRect/>
          </a:stretch>
        </p:blipFill>
        <p:spPr>
          <a:xfrm>
            <a:off x="7077075" y="2769235"/>
            <a:ext cx="4346575" cy="296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820" y="1485265"/>
            <a:ext cx="3509010" cy="529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8150" y="3115310"/>
            <a:ext cx="4578350" cy="227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uiExpand="1" build="p"/>
      <p:bldP spid="3" grpId="1" build="p"/>
      <p:bldP spid="6" grpId="0" bldLvl="0" animBg="1"/>
      <p:bldP spid="6" grpId="1" animBg="1"/>
      <p:bldP spid="5" grpId="0" bldLvl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276860" y="2384425"/>
            <a:ext cx="6038215" cy="3734435"/>
          </a:xfrm>
          <a:prstGeom prst="roundRect">
            <a:avLst/>
          </a:prstGeom>
          <a:solidFill>
            <a:schemeClr val="tx1"/>
          </a:solidFill>
          <a:effectLst>
            <a:glow rad="266700">
              <a:srgbClr val="92D050">
                <a:alpha val="40000"/>
              </a:srgbClr>
            </a:glo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2663825" y="561975"/>
            <a:ext cx="6864985" cy="827405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glow rad="228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bg1"/>
                </a:solidFill>
                <a:sym typeface="+mn-ea"/>
              </a:rPr>
              <a:t>B. Các tính năng cơ bản của SCSS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8965" y="2882265"/>
            <a:ext cx="5374005" cy="2739390"/>
          </a:xfrm>
        </p:spPr>
        <p:txBody>
          <a:bodyPr>
            <a:normAutofit/>
          </a:bodyPr>
          <a:p>
            <a:pPr algn="l"/>
            <a:r>
              <a:rPr lang="en-US" sz="2900">
                <a:solidFill>
                  <a:schemeClr val="bg1"/>
                </a:solidFill>
                <a:sym typeface="+mn-ea"/>
              </a:rPr>
              <a:t>Biến (Variables)</a:t>
            </a:r>
            <a:endParaRPr lang="en-US" sz="2900">
              <a:solidFill>
                <a:schemeClr val="bg1"/>
              </a:solidFill>
            </a:endParaRPr>
          </a:p>
          <a:p>
            <a:pPr algn="l"/>
            <a:r>
              <a:rPr lang="en-US" sz="2900">
                <a:solidFill>
                  <a:schemeClr val="bg1"/>
                </a:solidFill>
                <a:sym typeface="+mn-ea"/>
              </a:rPr>
              <a:t>Lồng nhau (Nesting)</a:t>
            </a:r>
            <a:endParaRPr lang="en-US" sz="2900">
              <a:solidFill>
                <a:schemeClr val="bg1"/>
              </a:solidFill>
            </a:endParaRPr>
          </a:p>
          <a:p>
            <a:pPr algn="l"/>
            <a:r>
              <a:rPr lang="en-US" sz="2900">
                <a:solidFill>
                  <a:schemeClr val="bg1"/>
                </a:solidFill>
                <a:sym typeface="+mn-ea"/>
              </a:rPr>
              <a:t>Mixin</a:t>
            </a:r>
            <a:endParaRPr lang="en-US" sz="2900">
              <a:solidFill>
                <a:schemeClr val="bg1"/>
              </a:solidFill>
            </a:endParaRPr>
          </a:p>
          <a:p>
            <a:pPr algn="l"/>
            <a:r>
              <a:rPr lang="en-US" sz="2900">
                <a:solidFill>
                  <a:schemeClr val="bg1"/>
                </a:solidFill>
                <a:sym typeface="+mn-ea"/>
              </a:rPr>
              <a:t>Kế thừa (Inheritance / Extend)</a:t>
            </a:r>
            <a:endParaRPr lang="en-US" sz="2900">
              <a:solidFill>
                <a:schemeClr val="bg1"/>
              </a:solidFill>
            </a:endParaRPr>
          </a:p>
          <a:p>
            <a:pPr algn="l"/>
            <a:r>
              <a:rPr lang="en-US" sz="2900">
                <a:solidFill>
                  <a:schemeClr val="bg1"/>
                </a:solidFill>
                <a:sym typeface="+mn-ea"/>
              </a:rPr>
              <a:t>Toán tử (Operators)</a:t>
            </a:r>
            <a:endParaRPr lang="en-US" sz="29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Subtitle 6"/>
          <p:cNvSpPr>
            <a:spLocks noGrp="1"/>
          </p:cNvSpPr>
          <p:nvPr/>
        </p:nvSpPr>
        <p:spPr>
          <a:xfrm>
            <a:off x="885825" y="3129915"/>
            <a:ext cx="4979670" cy="2082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Hàm màu sắc (Color Functions)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Import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Vòng lặp (Loop)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Điều kiện (Conditionals)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5"/>
          <a:stretch>
            <a:fillRect/>
          </a:stretch>
        </p:blipFill>
        <p:spPr>
          <a:xfrm>
            <a:off x="6745605" y="3030855"/>
            <a:ext cx="4278630" cy="233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27"/>
          <a:stretch>
            <a:fillRect/>
          </a:stretch>
        </p:blipFill>
        <p:spPr>
          <a:xfrm>
            <a:off x="7100570" y="2882265"/>
            <a:ext cx="3272155" cy="25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11"/>
          <a:stretch>
            <a:fillRect/>
          </a:stretch>
        </p:blipFill>
        <p:spPr>
          <a:xfrm>
            <a:off x="7280910" y="2759710"/>
            <a:ext cx="3573780" cy="286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4"/>
          <a:stretch>
            <a:fillRect/>
          </a:stretch>
        </p:blipFill>
        <p:spPr>
          <a:xfrm>
            <a:off x="7280910" y="2011680"/>
            <a:ext cx="3319145" cy="44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8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10" dur="999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animBg="1"/>
      <p:bldP spid="6" grpId="1" animBg="1"/>
      <p:bldP spid="7" grpId="0" build="p"/>
      <p:bldP spid="7" grpId="1" build="p"/>
      <p:bldP spid="7" grpId="2" build="p"/>
      <p:bldP spid="2" grpId="0" uiExpand="1" build="p"/>
      <p:bldP spid="2" grpId="1" build="p"/>
      <p:bldP spid="2" grpId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14" name="Straight Connector 13"/>
          <p:cNvCxnSpPr/>
          <p:nvPr/>
        </p:nvCxnSpPr>
        <p:spPr>
          <a:xfrm flipH="1">
            <a:off x="2736850" y="3087370"/>
            <a:ext cx="788035" cy="1969770"/>
          </a:xfrm>
          <a:prstGeom prst="line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4624705" y="471805"/>
            <a:ext cx="2941955" cy="1126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THÔNG TIN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224915" y="2265680"/>
            <a:ext cx="4266565" cy="1126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Sự ra đời của SASS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855345" y="4523740"/>
            <a:ext cx="4077335" cy="1126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  <a:sym typeface="+mn-ea"/>
              </a:rPr>
              <a:t>Sự ra đời của SCSS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8" name="Picture 7" descr="HamptonCatlinDDPresentation_(cropped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895" y="813435"/>
            <a:ext cx="1943100" cy="2590800"/>
          </a:xfrm>
          <a:prstGeom prst="rect">
            <a:avLst/>
          </a:prstGeom>
        </p:spPr>
      </p:pic>
      <p:pic>
        <p:nvPicPr>
          <p:cNvPr id="9" name="Picture 8" descr="me-sma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3316605"/>
            <a:ext cx="1430020" cy="1907540"/>
          </a:xfrm>
          <a:prstGeom prst="rect">
            <a:avLst/>
          </a:prstGeom>
        </p:spPr>
      </p:pic>
      <p:pic>
        <p:nvPicPr>
          <p:cNvPr id="10" name="Picture 9" descr="maxresdefault"/>
          <p:cNvPicPr>
            <a:picLocks noChangeAspect="1"/>
          </p:cNvPicPr>
          <p:nvPr/>
        </p:nvPicPr>
        <p:blipFill>
          <a:blip r:embed="rId4"/>
          <a:srcRect l="54720" r="14056" b="39468"/>
          <a:stretch>
            <a:fillRect/>
          </a:stretch>
        </p:blipFill>
        <p:spPr>
          <a:xfrm>
            <a:off x="9488805" y="4227195"/>
            <a:ext cx="1833880" cy="199961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9096375" y="6226810"/>
            <a:ext cx="2487295" cy="490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sym typeface="+mn-ea"/>
              </a:rPr>
              <a:t>Chris Eppstein</a:t>
            </a:r>
            <a:endParaRPr 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979160" y="5224145"/>
            <a:ext cx="2806700" cy="426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sym typeface="+mn-ea"/>
              </a:rPr>
              <a:t>Natalie Weizenbaum</a:t>
            </a:r>
            <a:endParaRPr 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8979535" y="3404235"/>
            <a:ext cx="2369820" cy="511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sym typeface="+mn-ea"/>
              </a:rPr>
              <a:t>Hampton Catlin</a:t>
            </a:r>
            <a:endParaRPr 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3" grpId="0" bldLvl="0" animBg="1"/>
      <p:bldP spid="13" grpId="1" animBg="1"/>
      <p:bldP spid="12" grpId="0" animBg="1"/>
      <p:bldP spid="12" grpId="1" animBg="1"/>
      <p:bldP spid="11" grpId="0" animBg="1"/>
      <p:bldP spid="11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727325" y="887095"/>
            <a:ext cx="6737985" cy="1316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Điểm giống nhau và khác nhau về tính năng của CSS Preprocessor và tính năng của SCSS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21765" y="2385060"/>
            <a:ext cx="2377440" cy="1316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Điểm Giống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421765" y="3702050"/>
            <a:ext cx="2376805" cy="20948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Variables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Nesting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Mixin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Loops / Conditionals</a:t>
            </a:r>
            <a:endParaRPr lang="en-US" sz="2400"/>
          </a:p>
        </p:txBody>
      </p:sp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5376545" y="4261485"/>
          <a:ext cx="6469380" cy="2013585"/>
        </p:xfrm>
        <a:graphic>
          <a:graphicData uri="http://schemas.openxmlformats.org/drawingml/2006/table">
            <a:tbl>
              <a:tblPr/>
              <a:tblGrid>
                <a:gridCol w="3234690"/>
                <a:gridCol w="3234690"/>
              </a:tblGrid>
              <a:tr h="36957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SimSun" panose="02010600030101010101" pitchFamily="2" charset="-122"/>
                        </a:rPr>
                        <a:t>CSS Preprocessor</a:t>
                      </a:r>
                      <a:endParaRPr sz="20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SimSun" panose="02010600030101010101" pitchFamily="2" charset="-122"/>
                        </a:rPr>
                        <a:t>SCSS</a:t>
                      </a:r>
                      <a:endParaRPr sz="20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401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SimSun" panose="02010600030101010101" pitchFamily="2" charset="-122"/>
                        </a:rPr>
                        <a:t>Các preprocessors khác nhau có cú pháp riêng, ví dụ như SASS sử dụng thụt lề và không có dấu {}, ;</a:t>
                      </a:r>
                      <a:r>
                        <a:rPr sz="1800">
                          <a:latin typeface="Times New Roman" panose="02020603050405020304"/>
                          <a:ea typeface="SimSun" panose="02010600030101010101" pitchFamily="2" charset="-122"/>
                        </a:rPr>
                        <a:t>, trong khi LESS sử dụng cú pháp gần giống CSS hơn.</a:t>
                      </a:r>
                      <a:endParaRPr sz="18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SimSun" panose="02010600030101010101" pitchFamily="2" charset="-122"/>
                        </a:rPr>
                        <a:t>Có cú pháp tương thích với CSS tiêu chuẩn, tức là sử dụng {}, ; </a:t>
                      </a:r>
                      <a:r>
                        <a:rPr sz="1800">
                          <a:latin typeface="Times New Roman" panose="02020603050405020304"/>
                          <a:ea typeface="SimSun" panose="02010600030101010101" pitchFamily="2" charset="-122"/>
                        </a:rPr>
                        <a:t>và dễ học cho những người đã quen với CSS.</a:t>
                      </a:r>
                      <a:endParaRPr sz="1800"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087870" y="2439035"/>
            <a:ext cx="2377440" cy="1316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Điểm Khác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04755" y="3717290"/>
            <a:ext cx="1741170" cy="5448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Cú pháp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76770" y="4452620"/>
            <a:ext cx="4669155" cy="5448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sym typeface="+mn-ea"/>
              </a:rPr>
              <a:t>Khả năng tương thích với CSS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73140" y="5234940"/>
            <a:ext cx="5772785" cy="5448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sym typeface="+mn-ea"/>
              </a:rPr>
              <a:t>Tính năng riêng biệt của từng Preprocessor</a:t>
            </a:r>
            <a:endParaRPr 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65085" y="6017260"/>
            <a:ext cx="4180840" cy="5448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  <a:sym typeface="+mn-ea"/>
              </a:rPr>
              <a:t>Hệ sinh thái và công cụ hỗ trợ</a:t>
            </a:r>
            <a:endParaRPr 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bldLvl="0" animBg="1"/>
      <p:bldP spid="5" grpId="1" animBg="1"/>
      <p:bldP spid="6" grpId="0" animBg="1"/>
      <p:bldP spid="6" grpId="1" animBg="1"/>
      <p:bldP spid="8" grpId="0" bldLvl="0" animBg="1"/>
      <p:bldP spid="8" grpId="1" animBg="1"/>
      <p:bldP spid="9" grpId="0" bldLvl="0" animBg="1"/>
      <p:bldP spid="9" grpId="1" animBg="1"/>
      <p:bldP spid="12" grpId="0" bldLvl="0" animBg="1"/>
      <p:bldP spid="12" grpId="1" animBg="1"/>
      <p:bldP spid="13" grpId="0" bldLvl="0" animBg="1"/>
      <p:bldP spid="13" grpId="1" animBg="1"/>
      <p:bldP spid="14" grpId="0" bldLvl="0" animBg="1"/>
      <p:bldP spid="14" grpId="1" animBg="1"/>
    </p:bldLst>
  </p:timing>
</p:sld>
</file>

<file path=ppt/tags/tag1.xml><?xml version="1.0" encoding="utf-8"?>
<p:tagLst xmlns:p="http://schemas.openxmlformats.org/presentationml/2006/main">
  <p:tag name="TABLE_ENDDRAG_ORIGIN_RECT" val="509*158"/>
  <p:tag name="TABLE_ENDDRAG_RECT" val="423*335*509*1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WPS Presentation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Times New Roman</vt:lpstr>
      <vt:lpstr>Algerian</vt:lpstr>
      <vt:lpstr>Calibri Light</vt:lpstr>
      <vt:lpstr>Calibri</vt:lpstr>
      <vt:lpstr>Microsoft YaHei</vt:lpstr>
      <vt:lpstr>Arial Unicode MS</vt:lpstr>
      <vt:lpstr>Office Theme</vt:lpstr>
      <vt:lpstr>Thiết kế web</vt:lpstr>
      <vt:lpstr>TỔNG QUAN VỀ CSS VÀ SASS/SCSS</vt:lpstr>
      <vt:lpstr>TỔNG QUAN VỀ CSS VÀ SASS/SCSS</vt:lpstr>
      <vt:lpstr>Vai trò chính của CSS và sự phát triển của các ngôn ngữ tiền xử lý như SASS/SCSS</vt:lpstr>
      <vt:lpstr>I. CSS là gì?</vt:lpstr>
      <vt:lpstr>II. SASS/SCSS là gì?</vt:lpstr>
      <vt:lpstr>PowerPoint 演示文稿</vt:lpstr>
      <vt:lpstr>PowerPoint 演示文稿</vt:lpstr>
      <vt:lpstr>PowerPoint 演示文稿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web</dc:title>
  <dc:creator>Tran Thanh Tu</dc:creator>
  <cp:lastModifiedBy>Trần Thanh Tú</cp:lastModifiedBy>
  <cp:revision>11</cp:revision>
  <dcterms:created xsi:type="dcterms:W3CDTF">2024-11-10T03:07:00Z</dcterms:created>
  <dcterms:modified xsi:type="dcterms:W3CDTF">2024-11-13T06:55:15Z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4108F231609E44088C50589BF0426B9F_12</vt:lpwstr>
  </property>
  <property fmtid="{D5CDD505-2E9C-101B-9397-08002B2CF9AE}" pid="3" name="KSOProductBuildVer">
    <vt:lpwstr>1033-12.2.0.18607</vt:lpwstr>
  </property>
</Properties>
</file>