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8iyr3BnbDs8pQAP9RTlLHamgK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4ae03767484245f9_22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4ae03767484245f9_22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4ae03767484245f9_2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4ae03767484245f9_25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4ae03767484245f9_25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4ae03767484245f9_2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4ae03767484245f9_2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g4ae03767484245f9_265"/>
          <p:cNvSpPr txBox="1"/>
          <p:nvPr>
            <p:ph type="title"/>
          </p:nvPr>
        </p:nvSpPr>
        <p:spPr>
          <a:xfrm>
            <a:off x="913774" y="609600"/>
            <a:ext cx="5934900" cy="20232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SzPts val="3700"/>
              <a:buNone/>
              <a:defRPr sz="3200"/>
            </a:lvl1pPr>
            <a:lvl2pPr lvl="1" rtl="0" algn="ctr">
              <a:lnSpc>
                <a:spcPct val="90000"/>
              </a:lnSpc>
              <a:spcBef>
                <a:spcPts val="0"/>
              </a:spcBef>
              <a:spcAft>
                <a:spcPts val="0"/>
              </a:spcAft>
              <a:buSzPts val="3700"/>
              <a:buNone/>
              <a:defRPr/>
            </a:lvl2pPr>
            <a:lvl3pPr lvl="2" rtl="0" algn="ctr">
              <a:lnSpc>
                <a:spcPct val="90000"/>
              </a:lnSpc>
              <a:spcBef>
                <a:spcPts val="0"/>
              </a:spcBef>
              <a:spcAft>
                <a:spcPts val="0"/>
              </a:spcAft>
              <a:buSzPts val="3700"/>
              <a:buNone/>
              <a:defRPr/>
            </a:lvl3pPr>
            <a:lvl4pPr lvl="3" rtl="0" algn="ctr">
              <a:lnSpc>
                <a:spcPct val="90000"/>
              </a:lnSpc>
              <a:spcBef>
                <a:spcPts val="0"/>
              </a:spcBef>
              <a:spcAft>
                <a:spcPts val="0"/>
              </a:spcAft>
              <a:buSzPts val="3700"/>
              <a:buNone/>
              <a:defRPr/>
            </a:lvl4pPr>
            <a:lvl5pPr lvl="4" rtl="0" algn="ctr">
              <a:lnSpc>
                <a:spcPct val="90000"/>
              </a:lnSpc>
              <a:spcBef>
                <a:spcPts val="0"/>
              </a:spcBef>
              <a:spcAft>
                <a:spcPts val="0"/>
              </a:spcAft>
              <a:buSzPts val="3700"/>
              <a:buNone/>
              <a:defRPr/>
            </a:lvl5pPr>
            <a:lvl6pPr lvl="5" rtl="0" algn="ctr">
              <a:lnSpc>
                <a:spcPct val="90000"/>
              </a:lnSpc>
              <a:spcBef>
                <a:spcPts val="0"/>
              </a:spcBef>
              <a:spcAft>
                <a:spcPts val="0"/>
              </a:spcAft>
              <a:buSzPts val="3700"/>
              <a:buNone/>
              <a:defRPr/>
            </a:lvl6pPr>
            <a:lvl7pPr lvl="6" rtl="0" algn="ctr">
              <a:lnSpc>
                <a:spcPct val="90000"/>
              </a:lnSpc>
              <a:spcBef>
                <a:spcPts val="0"/>
              </a:spcBef>
              <a:spcAft>
                <a:spcPts val="0"/>
              </a:spcAft>
              <a:buSzPts val="3700"/>
              <a:buNone/>
              <a:defRPr/>
            </a:lvl7pPr>
            <a:lvl8pPr lvl="7" rtl="0" algn="ctr">
              <a:lnSpc>
                <a:spcPct val="90000"/>
              </a:lnSpc>
              <a:spcBef>
                <a:spcPts val="0"/>
              </a:spcBef>
              <a:spcAft>
                <a:spcPts val="0"/>
              </a:spcAft>
              <a:buSzPts val="3700"/>
              <a:buNone/>
              <a:defRPr/>
            </a:lvl8pPr>
            <a:lvl9pPr lvl="8" rtl="0" algn="ctr">
              <a:lnSpc>
                <a:spcPct val="90000"/>
              </a:lnSpc>
              <a:spcBef>
                <a:spcPts val="0"/>
              </a:spcBef>
              <a:spcAft>
                <a:spcPts val="0"/>
              </a:spcAft>
              <a:buSzPts val="3700"/>
              <a:buNone/>
              <a:defRPr/>
            </a:lvl9pPr>
          </a:lstStyle>
          <a:p/>
        </p:txBody>
      </p:sp>
      <p:sp>
        <p:nvSpPr>
          <p:cNvPr id="52" name="Google Shape;52;g4ae03767484245f9_265"/>
          <p:cNvSpPr/>
          <p:nvPr>
            <p:ph idx="2" type="pic"/>
          </p:nvPr>
        </p:nvSpPr>
        <p:spPr>
          <a:xfrm>
            <a:off x="7424803" y="609601"/>
            <a:ext cx="3255300"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53" name="Google Shape;53;g4ae03767484245f9_265"/>
          <p:cNvSpPr txBox="1"/>
          <p:nvPr>
            <p:ph idx="1" type="body"/>
          </p:nvPr>
        </p:nvSpPr>
        <p:spPr>
          <a:xfrm>
            <a:off x="913794" y="2632852"/>
            <a:ext cx="5934900" cy="3158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20000"/>
              </a:lnSpc>
              <a:spcBef>
                <a:spcPts val="1000"/>
              </a:spcBef>
              <a:spcAft>
                <a:spcPts val="0"/>
              </a:spcAft>
              <a:buSzPts val="1600"/>
              <a:buNone/>
              <a:defRPr sz="16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1600"/>
              </a:spcBef>
              <a:spcAft>
                <a:spcPts val="0"/>
              </a:spcAft>
              <a:buSzPts val="1000"/>
              <a:buNone/>
              <a:defRPr sz="1000"/>
            </a:lvl7pPr>
            <a:lvl8pPr indent="-228600" lvl="7" marL="3657600" rtl="0" algn="l">
              <a:lnSpc>
                <a:spcPct val="120000"/>
              </a:lnSpc>
              <a:spcBef>
                <a:spcPts val="1600"/>
              </a:spcBef>
              <a:spcAft>
                <a:spcPts val="0"/>
              </a:spcAft>
              <a:buSzPts val="1000"/>
              <a:buNone/>
              <a:defRPr sz="1000"/>
            </a:lvl8pPr>
            <a:lvl9pPr indent="-228600" lvl="8" marL="4114800" rtl="0" algn="l">
              <a:lnSpc>
                <a:spcPct val="120000"/>
              </a:lnSpc>
              <a:spcBef>
                <a:spcPts val="1600"/>
              </a:spcBef>
              <a:spcAft>
                <a:spcPts val="1600"/>
              </a:spcAft>
              <a:buSzPts val="1000"/>
              <a:buNone/>
              <a:defRPr sz="1000"/>
            </a:lvl9pPr>
          </a:lstStyle>
          <a:p/>
        </p:txBody>
      </p:sp>
      <p:sp>
        <p:nvSpPr>
          <p:cNvPr id="54" name="Google Shape;54;g4ae03767484245f9_265"/>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g4ae03767484245f9_265"/>
          <p:cNvSpPr txBox="1"/>
          <p:nvPr>
            <p:ph idx="11" type="ftr"/>
          </p:nvPr>
        </p:nvSpPr>
        <p:spPr>
          <a:xfrm>
            <a:off x="914400" y="5883275"/>
            <a:ext cx="66723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4ae03767484245f9_265"/>
          <p:cNvSpPr txBox="1"/>
          <p:nvPr>
            <p:ph idx="12" type="sldNum"/>
          </p:nvPr>
        </p:nvSpPr>
        <p:spPr>
          <a:xfrm>
            <a:off x="10514012" y="5883275"/>
            <a:ext cx="763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3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4ae03767484245f9_272"/>
          <p:cNvSpPr txBox="1"/>
          <p:nvPr>
            <p:ph type="title"/>
          </p:nvPr>
        </p:nvSpPr>
        <p:spPr>
          <a:xfrm>
            <a:off x="914400" y="619125"/>
            <a:ext cx="10363200" cy="15954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SzPts val="3700"/>
              <a:buNone/>
              <a:defRPr/>
            </a:lvl1pPr>
            <a:lvl2pPr lvl="1" rtl="0" algn="ctr">
              <a:lnSpc>
                <a:spcPct val="90000"/>
              </a:lnSpc>
              <a:spcBef>
                <a:spcPts val="0"/>
              </a:spcBef>
              <a:spcAft>
                <a:spcPts val="0"/>
              </a:spcAft>
              <a:buSzPts val="3700"/>
              <a:buNone/>
              <a:defRPr/>
            </a:lvl2pPr>
            <a:lvl3pPr lvl="2" rtl="0" algn="ctr">
              <a:lnSpc>
                <a:spcPct val="90000"/>
              </a:lnSpc>
              <a:spcBef>
                <a:spcPts val="0"/>
              </a:spcBef>
              <a:spcAft>
                <a:spcPts val="0"/>
              </a:spcAft>
              <a:buSzPts val="3700"/>
              <a:buNone/>
              <a:defRPr/>
            </a:lvl3pPr>
            <a:lvl4pPr lvl="3" rtl="0" algn="ctr">
              <a:lnSpc>
                <a:spcPct val="90000"/>
              </a:lnSpc>
              <a:spcBef>
                <a:spcPts val="0"/>
              </a:spcBef>
              <a:spcAft>
                <a:spcPts val="0"/>
              </a:spcAft>
              <a:buSzPts val="3700"/>
              <a:buNone/>
              <a:defRPr/>
            </a:lvl4pPr>
            <a:lvl5pPr lvl="4" rtl="0" algn="ctr">
              <a:lnSpc>
                <a:spcPct val="90000"/>
              </a:lnSpc>
              <a:spcBef>
                <a:spcPts val="0"/>
              </a:spcBef>
              <a:spcAft>
                <a:spcPts val="0"/>
              </a:spcAft>
              <a:buSzPts val="3700"/>
              <a:buNone/>
              <a:defRPr/>
            </a:lvl5pPr>
            <a:lvl6pPr lvl="5" rtl="0" algn="ctr">
              <a:lnSpc>
                <a:spcPct val="90000"/>
              </a:lnSpc>
              <a:spcBef>
                <a:spcPts val="0"/>
              </a:spcBef>
              <a:spcAft>
                <a:spcPts val="0"/>
              </a:spcAft>
              <a:buSzPts val="3700"/>
              <a:buNone/>
              <a:defRPr/>
            </a:lvl6pPr>
            <a:lvl7pPr lvl="6" rtl="0" algn="ctr">
              <a:lnSpc>
                <a:spcPct val="90000"/>
              </a:lnSpc>
              <a:spcBef>
                <a:spcPts val="0"/>
              </a:spcBef>
              <a:spcAft>
                <a:spcPts val="0"/>
              </a:spcAft>
              <a:buSzPts val="3700"/>
              <a:buNone/>
              <a:defRPr/>
            </a:lvl7pPr>
            <a:lvl8pPr lvl="7" rtl="0" algn="ctr">
              <a:lnSpc>
                <a:spcPct val="90000"/>
              </a:lnSpc>
              <a:spcBef>
                <a:spcPts val="0"/>
              </a:spcBef>
              <a:spcAft>
                <a:spcPts val="0"/>
              </a:spcAft>
              <a:buSzPts val="3700"/>
              <a:buNone/>
              <a:defRPr/>
            </a:lvl8pPr>
            <a:lvl9pPr lvl="8" rtl="0" algn="ctr">
              <a:lnSpc>
                <a:spcPct val="90000"/>
              </a:lnSpc>
              <a:spcBef>
                <a:spcPts val="0"/>
              </a:spcBef>
              <a:spcAft>
                <a:spcPts val="0"/>
              </a:spcAft>
              <a:buSzPts val="3700"/>
              <a:buNone/>
              <a:defRPr/>
            </a:lvl9pPr>
          </a:lstStyle>
          <a:p/>
        </p:txBody>
      </p:sp>
      <p:sp>
        <p:nvSpPr>
          <p:cNvPr id="59" name="Google Shape;59;g4ae03767484245f9_272"/>
          <p:cNvSpPr txBox="1"/>
          <p:nvPr>
            <p:ph idx="1" type="body"/>
          </p:nvPr>
        </p:nvSpPr>
        <p:spPr>
          <a:xfrm>
            <a:off x="913774" y="2367092"/>
            <a:ext cx="10363800" cy="34242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1600"/>
              </a:spcBef>
              <a:spcAft>
                <a:spcPts val="0"/>
              </a:spcAft>
              <a:buSzPts val="1800"/>
              <a:buChar char="●"/>
              <a:defRPr/>
            </a:lvl7pPr>
            <a:lvl8pPr indent="-342900" lvl="7" marL="3657600" rtl="0" algn="l">
              <a:lnSpc>
                <a:spcPct val="120000"/>
              </a:lnSpc>
              <a:spcBef>
                <a:spcPts val="1600"/>
              </a:spcBef>
              <a:spcAft>
                <a:spcPts val="0"/>
              </a:spcAft>
              <a:buSzPts val="1800"/>
              <a:buChar char="○"/>
              <a:defRPr/>
            </a:lvl8pPr>
            <a:lvl9pPr indent="-342900" lvl="8" marL="4114800" rtl="0" algn="l">
              <a:lnSpc>
                <a:spcPct val="120000"/>
              </a:lnSpc>
              <a:spcBef>
                <a:spcPts val="1600"/>
              </a:spcBef>
              <a:spcAft>
                <a:spcPts val="1600"/>
              </a:spcAft>
              <a:buSzPts val="1800"/>
              <a:buChar char="■"/>
              <a:defRPr/>
            </a:lvl9pPr>
          </a:lstStyle>
          <a:p/>
        </p:txBody>
      </p:sp>
      <p:sp>
        <p:nvSpPr>
          <p:cNvPr id="60" name="Google Shape;60;g4ae03767484245f9_272"/>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4ae03767484245f9_272"/>
          <p:cNvSpPr txBox="1"/>
          <p:nvPr>
            <p:ph idx="11" type="ftr"/>
          </p:nvPr>
        </p:nvSpPr>
        <p:spPr>
          <a:xfrm>
            <a:off x="914400" y="5883275"/>
            <a:ext cx="66723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g4ae03767484245f9_272"/>
          <p:cNvSpPr txBox="1"/>
          <p:nvPr>
            <p:ph idx="12" type="sldNum"/>
          </p:nvPr>
        </p:nvSpPr>
        <p:spPr>
          <a:xfrm>
            <a:off x="10514012" y="5883275"/>
            <a:ext cx="763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chemeClr val="dk1"/>
              </a:buClr>
              <a:buSzPts val="1000"/>
              <a:buFont typeface="Twentieth Century"/>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sz="13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4ae03767484245f9_22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4ae03767484245f9_2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4ae03767484245f9_23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4ae03767484245f9_23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4ae03767484245f9_2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4ae03767484245f9_23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4ae03767484245f9_23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4ae03767484245f9_23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4ae03767484245f9_2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4ae03767484245f9_24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4ae03767484245f9_2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4ae03767484245f9_24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4ae03767484245f9_24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4ae03767484245f9_2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4ae03767484245f9_24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4ae03767484245f9_2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4ae03767484245f9_25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4ae03767484245f9_25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4ae03767484245f9_25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4ae03767484245f9_25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4ae03767484245f9_2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4ae03767484245f9_25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4ae03767484245f9_2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4ae03767484245f9_22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4ae03767484245f9_22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4ae03767484245f9_22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p:nvPr/>
        </p:nvSpPr>
        <p:spPr>
          <a:xfrm>
            <a:off x="0" y="0"/>
            <a:ext cx="12334500" cy="6858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a:off x="1653600" y="1535000"/>
            <a:ext cx="8878800" cy="432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a:off x="1653600" y="1320325"/>
            <a:ext cx="8583900" cy="414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txBox="1"/>
          <p:nvPr>
            <p:ph type="title"/>
          </p:nvPr>
        </p:nvSpPr>
        <p:spPr>
          <a:xfrm>
            <a:off x="2052450" y="3037123"/>
            <a:ext cx="8081100" cy="1439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Twentieth Century"/>
              <a:buNone/>
            </a:pPr>
            <a:r>
              <a:rPr b="1" i="0" lang="en-US" sz="6700" u="none">
                <a:solidFill>
                  <a:srgbClr val="6AA84F"/>
                </a:solidFill>
                <a:latin typeface="Twentieth Century"/>
                <a:ea typeface="Twentieth Century"/>
                <a:cs typeface="Twentieth Century"/>
                <a:sym typeface="Twentieth Century"/>
              </a:rPr>
              <a:t>TEAM CRACKERS</a:t>
            </a:r>
            <a:endParaRPr b="1" sz="6700">
              <a:solidFill>
                <a:srgbClr val="6AA84F"/>
              </a:solidFill>
            </a:endParaRPr>
          </a:p>
        </p:txBody>
      </p:sp>
      <p:sp>
        <p:nvSpPr>
          <p:cNvPr id="71" name="Google Shape;71;p1"/>
          <p:cNvSpPr txBox="1"/>
          <p:nvPr>
            <p:ph idx="1" type="body"/>
          </p:nvPr>
        </p:nvSpPr>
        <p:spPr>
          <a:xfrm>
            <a:off x="2995197" y="4705827"/>
            <a:ext cx="5900700" cy="76200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800"/>
              <a:buNone/>
            </a:pPr>
            <a:r>
              <a:rPr i="0" lang="en-US" sz="2800">
                <a:solidFill>
                  <a:srgbClr val="6AA84F"/>
                </a:solidFill>
                <a:latin typeface="Roboto"/>
                <a:ea typeface="Roboto"/>
                <a:cs typeface="Roboto"/>
                <a:sym typeface="Roboto"/>
              </a:rPr>
              <a:t>QUEUING MANAGEMENT SYSTEM</a:t>
            </a:r>
            <a:endParaRPr>
              <a:solidFill>
                <a:srgbClr val="6AA84F"/>
              </a:solidFill>
              <a:latin typeface="Roboto"/>
              <a:ea typeface="Roboto"/>
              <a:cs typeface="Roboto"/>
              <a:sym typeface="Roboto"/>
            </a:endParaRPr>
          </a:p>
        </p:txBody>
      </p:sp>
      <p:pic>
        <p:nvPicPr>
          <p:cNvPr descr="A green logo with white text&#10;&#10;Description automatically generated" id="72" name="Google Shape;72;p1"/>
          <p:cNvPicPr preferRelativeResize="0"/>
          <p:nvPr/>
        </p:nvPicPr>
        <p:blipFill rotWithShape="1">
          <a:blip r:embed="rId3">
            <a:alphaModFix/>
          </a:blip>
          <a:srcRect b="0" l="0" r="0" t="0"/>
          <a:stretch/>
        </p:blipFill>
        <p:spPr>
          <a:xfrm>
            <a:off x="4899583" y="1535000"/>
            <a:ext cx="1821814" cy="143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p:nvPr/>
        </p:nvSpPr>
        <p:spPr>
          <a:xfrm>
            <a:off x="0" y="0"/>
            <a:ext cx="12192000" cy="6858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36305" y="987725"/>
            <a:ext cx="7944300" cy="52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36300" y="812000"/>
            <a:ext cx="7635300" cy="516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txBox="1"/>
          <p:nvPr>
            <p:ph idx="1" type="subTitle"/>
          </p:nvPr>
        </p:nvSpPr>
        <p:spPr>
          <a:xfrm>
            <a:off x="536378" y="3036341"/>
            <a:ext cx="6743700" cy="23544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None/>
            </a:pPr>
            <a:r>
              <a:rPr i="0" lang="en-US" sz="1800" u="none">
                <a:solidFill>
                  <a:srgbClr val="6AA84F"/>
                </a:solidFill>
                <a:latin typeface="Twentieth Century"/>
                <a:ea typeface="Twentieth Century"/>
                <a:cs typeface="Twentieth Century"/>
                <a:sym typeface="Twentieth Century"/>
              </a:rPr>
              <a:t>IN VIEW OF THE FACT THAT TSHWANE MUNICIPALITY CLINICS ARE DENSELY PACKED, AND THERE IS AN ISSUE OF LONG QUEUES, THIS POSES A LOT OF CHALLENGES, SUCH AS :</a:t>
            </a:r>
            <a:endParaRPr sz="1800">
              <a:solidFill>
                <a:srgbClr val="6AA84F"/>
              </a:solidFill>
              <a:latin typeface="Twentieth Century"/>
              <a:ea typeface="Twentieth Century"/>
              <a:cs typeface="Twentieth Century"/>
              <a:sym typeface="Twentieth Century"/>
            </a:endParaRPr>
          </a:p>
          <a:p>
            <a:pPr indent="0" lvl="0" marL="0" rtl="0" algn="l">
              <a:lnSpc>
                <a:spcPct val="100000"/>
              </a:lnSpc>
              <a:spcBef>
                <a:spcPts val="1000"/>
              </a:spcBef>
              <a:spcAft>
                <a:spcPts val="0"/>
              </a:spcAft>
              <a:buNone/>
            </a:pPr>
            <a:r>
              <a:t/>
            </a:r>
            <a:endParaRPr i="0" sz="1800" u="none">
              <a:solidFill>
                <a:srgbClr val="6AA84F"/>
              </a:solidFill>
              <a:latin typeface="Twentieth Century"/>
              <a:ea typeface="Twentieth Century"/>
              <a:cs typeface="Twentieth Century"/>
              <a:sym typeface="Twentieth Century"/>
            </a:endParaRPr>
          </a:p>
          <a:p>
            <a:pPr indent="0" lvl="0" marL="0" rtl="0" algn="l">
              <a:lnSpc>
                <a:spcPct val="100000"/>
              </a:lnSpc>
              <a:spcBef>
                <a:spcPts val="1000"/>
              </a:spcBef>
              <a:spcAft>
                <a:spcPts val="0"/>
              </a:spcAft>
              <a:buNone/>
            </a:pPr>
            <a:r>
              <a:rPr i="0" lang="en-US" sz="1800" u="none">
                <a:solidFill>
                  <a:srgbClr val="6AA84F"/>
                </a:solidFill>
                <a:latin typeface="Twentieth Century"/>
                <a:ea typeface="Twentieth Century"/>
                <a:cs typeface="Twentieth Century"/>
                <a:sym typeface="Twentieth Century"/>
              </a:rPr>
              <a:t>1.DOCTORS/NURSES CANNOT WORK EFFECTIVELY</a:t>
            </a:r>
            <a:endParaRPr sz="1800">
              <a:solidFill>
                <a:srgbClr val="6AA84F"/>
              </a:solidFill>
              <a:latin typeface="Twentieth Century"/>
              <a:ea typeface="Twentieth Century"/>
              <a:cs typeface="Twentieth Century"/>
              <a:sym typeface="Twentieth Century"/>
            </a:endParaRPr>
          </a:p>
          <a:p>
            <a:pPr indent="0" lvl="0" marL="0" rtl="0" algn="l">
              <a:lnSpc>
                <a:spcPct val="100000"/>
              </a:lnSpc>
              <a:spcBef>
                <a:spcPts val="1000"/>
              </a:spcBef>
              <a:spcAft>
                <a:spcPts val="0"/>
              </a:spcAft>
              <a:buNone/>
            </a:pPr>
            <a:r>
              <a:rPr i="0" lang="en-US" sz="1800" u="none">
                <a:solidFill>
                  <a:srgbClr val="6AA84F"/>
                </a:solidFill>
                <a:latin typeface="Twentieth Century"/>
                <a:ea typeface="Twentieth Century"/>
                <a:cs typeface="Twentieth Century"/>
                <a:sym typeface="Twentieth Century"/>
              </a:rPr>
              <a:t>2.THERE IS FRAGMENTATIONS OF SERVICE DELIVERY</a:t>
            </a:r>
            <a:endParaRPr sz="1800">
              <a:solidFill>
                <a:srgbClr val="6AA84F"/>
              </a:solidFill>
              <a:latin typeface="Twentieth Century"/>
              <a:ea typeface="Twentieth Century"/>
              <a:cs typeface="Twentieth Century"/>
              <a:sym typeface="Twentieth Century"/>
            </a:endParaRPr>
          </a:p>
          <a:p>
            <a:pPr indent="0" lvl="0" marL="0" rtl="0" algn="l">
              <a:lnSpc>
                <a:spcPct val="100000"/>
              </a:lnSpc>
              <a:spcBef>
                <a:spcPts val="1000"/>
              </a:spcBef>
              <a:spcAft>
                <a:spcPts val="0"/>
              </a:spcAft>
              <a:buNone/>
            </a:pPr>
            <a:r>
              <a:rPr i="0" lang="en-US" sz="1800" u="none">
                <a:solidFill>
                  <a:srgbClr val="6AA84F"/>
                </a:solidFill>
                <a:latin typeface="Twentieth Century"/>
                <a:ea typeface="Twentieth Century"/>
                <a:cs typeface="Twentieth Century"/>
                <a:sym typeface="Twentieth Century"/>
              </a:rPr>
              <a:t>3.LENGTHY WAITING TIMES</a:t>
            </a:r>
            <a:endParaRPr sz="1800">
              <a:solidFill>
                <a:srgbClr val="6AA84F"/>
              </a:solidFill>
              <a:latin typeface="Twentieth Century"/>
              <a:ea typeface="Twentieth Century"/>
              <a:cs typeface="Twentieth Century"/>
              <a:sym typeface="Twentieth Century"/>
            </a:endParaRPr>
          </a:p>
        </p:txBody>
      </p:sp>
      <p:sp>
        <p:nvSpPr>
          <p:cNvPr id="81" name="Google Shape;81;p3"/>
          <p:cNvSpPr txBox="1"/>
          <p:nvPr>
            <p:ph type="ctrTitle"/>
          </p:nvPr>
        </p:nvSpPr>
        <p:spPr>
          <a:xfrm>
            <a:off x="969874" y="987725"/>
            <a:ext cx="5876700" cy="110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i="0" lang="en-US" sz="3200" u="none">
                <a:solidFill>
                  <a:srgbClr val="6AA84F"/>
                </a:solidFill>
              </a:rPr>
              <a:t>PROBLEM DESCRIPTION</a:t>
            </a:r>
            <a:endParaRPr b="1">
              <a:solidFill>
                <a:srgbClr val="6AA84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p:nvPr/>
        </p:nvSpPr>
        <p:spPr>
          <a:xfrm>
            <a:off x="1866900" y="999850"/>
            <a:ext cx="8792400" cy="4497600"/>
          </a:xfrm>
          <a:prstGeom prst="rect">
            <a:avLst/>
          </a:prstGeom>
          <a:solidFill>
            <a:srgbClr val="EFEFEF"/>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866900" y="878650"/>
            <a:ext cx="8568600" cy="4223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txBox="1"/>
          <p:nvPr>
            <p:ph type="title"/>
          </p:nvPr>
        </p:nvSpPr>
        <p:spPr>
          <a:xfrm>
            <a:off x="702918" y="878657"/>
            <a:ext cx="10363200" cy="159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i="0" lang="en-US" sz="3200" u="none">
                <a:solidFill>
                  <a:srgbClr val="FFFFFF"/>
                </a:solidFill>
              </a:rPr>
              <a:t>SOLUTION</a:t>
            </a:r>
            <a:endParaRPr b="1">
              <a:solidFill>
                <a:srgbClr val="FFFFFF"/>
              </a:solidFill>
            </a:endParaRPr>
          </a:p>
        </p:txBody>
      </p:sp>
      <p:sp>
        <p:nvSpPr>
          <p:cNvPr id="89" name="Google Shape;89;p4"/>
          <p:cNvSpPr txBox="1"/>
          <p:nvPr>
            <p:ph idx="1" type="body"/>
          </p:nvPr>
        </p:nvSpPr>
        <p:spPr>
          <a:xfrm>
            <a:off x="2138225" y="1941399"/>
            <a:ext cx="7151100" cy="342420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20000"/>
              </a:lnSpc>
              <a:spcBef>
                <a:spcPts val="0"/>
              </a:spcBef>
              <a:spcAft>
                <a:spcPts val="0"/>
              </a:spcAft>
              <a:buClr>
                <a:schemeClr val="dk1"/>
              </a:buClr>
              <a:buSzPct val="100000"/>
              <a:buFont typeface="Arial"/>
              <a:buNone/>
            </a:pPr>
            <a:r>
              <a:t/>
            </a:r>
            <a:endParaRPr i="0" sz="2000" u="none" cap="none" strike="noStrike">
              <a:solidFill>
                <a:srgbClr val="FFFFF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i="0" lang="en-US" sz="2000" u="none" cap="none" strike="noStrike">
                <a:solidFill>
                  <a:srgbClr val="FFFFFF"/>
                </a:solidFill>
                <a:latin typeface="Twentieth Century"/>
                <a:ea typeface="Twentieth Century"/>
                <a:cs typeface="Twentieth Century"/>
                <a:sym typeface="Twentieth Century"/>
              </a:rPr>
              <a:t>SO WE CAME UP WITH A SOLUTION OF CREATING A QUEUEING MANAGEMENT SYSTEM NAMED Q-MIN (Q-MINIMISER) FOR THE CITY OF TSHWANE MUNICIPALITY CLINICS. </a:t>
            </a:r>
            <a:endParaRPr>
              <a:solidFill>
                <a:srgbClr val="FFFFF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Clr>
                <a:schemeClr val="dk1"/>
              </a:buClr>
              <a:buSzPct val="100000"/>
              <a:buFont typeface="Arial"/>
              <a:buNone/>
            </a:pPr>
            <a:r>
              <a:rPr i="0" lang="en-US" sz="2000" u="none" cap="none" strike="noStrike">
                <a:solidFill>
                  <a:srgbClr val="FFFFFF"/>
                </a:solidFill>
                <a:latin typeface="Twentieth Century"/>
                <a:ea typeface="Twentieth Century"/>
                <a:cs typeface="Twentieth Century"/>
                <a:sym typeface="Twentieth Century"/>
              </a:rPr>
              <a:t>THE SYSTEM WILL GENERATE A TICKET THAT WILL ASSIGN A QUEUE NUMBER TO THE USER BASED ON THE CATEGORIZATION OF THE SERVICE THEY ARE SEEKING IN THE CLINIC AND THE CAPACITY IN PERCENTAGE OF PEOPLE WHO ARE IN THE CLINIC FOR THAT PARTICULAR SERVICE.</a:t>
            </a:r>
            <a:endParaRPr>
              <a:solidFill>
                <a:srgbClr val="FFFFFF"/>
              </a:solidFill>
              <a:latin typeface="Twentieth Century"/>
              <a:ea typeface="Twentieth Century"/>
              <a:cs typeface="Twentieth Century"/>
              <a:sym typeface="Twentieth Century"/>
            </a:endParaRPr>
          </a:p>
          <a:p>
            <a:pPr indent="-101600" lvl="0" marL="228600" marR="0" rtl="0" algn="l">
              <a:lnSpc>
                <a:spcPct val="120000"/>
              </a:lnSpc>
              <a:spcBef>
                <a:spcPts val="1000"/>
              </a:spcBef>
              <a:spcAft>
                <a:spcPts val="0"/>
              </a:spcAft>
              <a:buClr>
                <a:schemeClr val="dk1"/>
              </a:buClr>
              <a:buSzPct val="100000"/>
              <a:buFont typeface="Arial"/>
              <a:buNone/>
            </a:pPr>
            <a:r>
              <a:t/>
            </a:r>
            <a:endParaRPr i="0" sz="2000" u="none" cap="none">
              <a:solidFill>
                <a:srgbClr val="FFFFFF"/>
              </a:solidFill>
              <a:latin typeface="Twentieth Century"/>
              <a:ea typeface="Twentieth Century"/>
              <a:cs typeface="Twentieth Century"/>
              <a:sym typeface="Twentieth Century"/>
            </a:endParaRPr>
          </a:p>
        </p:txBody>
      </p:sp>
      <p:sp>
        <p:nvSpPr>
          <p:cNvPr id="90" name="Google Shape;90;p4"/>
          <p:cNvSpPr/>
          <p:nvPr/>
        </p:nvSpPr>
        <p:spPr>
          <a:xfrm rot="-5400000">
            <a:off x="10517160" y="5915859"/>
            <a:ext cx="1248000" cy="6363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5400814">
            <a:off x="139425" y="284700"/>
            <a:ext cx="1266300" cy="6969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rot="-5400000">
            <a:off x="10566925" y="5989950"/>
            <a:ext cx="1153800" cy="582300"/>
          </a:xfrm>
          <a:prstGeom prst="homePlate">
            <a:avLst>
              <a:gd fmla="val 50000"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rot="5400000">
            <a:off x="173775" y="247050"/>
            <a:ext cx="1197600" cy="703500"/>
          </a:xfrm>
          <a:prstGeom prst="homePlate">
            <a:avLst>
              <a:gd fmla="val 71571"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p:nvPr/>
        </p:nvSpPr>
        <p:spPr>
          <a:xfrm>
            <a:off x="-25" y="-150"/>
            <a:ext cx="12192000" cy="6858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1142975" y="897150"/>
            <a:ext cx="9753300" cy="522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926525" y="731525"/>
            <a:ext cx="9753300" cy="5068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txBox="1"/>
          <p:nvPr>
            <p:ph type="title"/>
          </p:nvPr>
        </p:nvSpPr>
        <p:spPr>
          <a:xfrm>
            <a:off x="532925" y="497536"/>
            <a:ext cx="10363200" cy="159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i="0" lang="en-US" sz="3200" u="none">
                <a:solidFill>
                  <a:srgbClr val="6AA84F"/>
                </a:solidFill>
              </a:rPr>
              <a:t>BENEFITS OF Q-MIN SYSTEM</a:t>
            </a:r>
            <a:endParaRPr b="1">
              <a:solidFill>
                <a:srgbClr val="6AA84F"/>
              </a:solidFill>
            </a:endParaRPr>
          </a:p>
        </p:txBody>
      </p:sp>
      <p:sp>
        <p:nvSpPr>
          <p:cNvPr id="102" name="Google Shape;102;p5"/>
          <p:cNvSpPr txBox="1"/>
          <p:nvPr>
            <p:ph idx="1" type="body"/>
          </p:nvPr>
        </p:nvSpPr>
        <p:spPr>
          <a:xfrm>
            <a:off x="1034675" y="2784610"/>
            <a:ext cx="9537000" cy="40734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i="0" lang="en-US" sz="1800" u="none" cap="none">
                <a:solidFill>
                  <a:srgbClr val="6AA84F"/>
                </a:solidFill>
                <a:latin typeface="Twentieth Century"/>
                <a:ea typeface="Twentieth Century"/>
                <a:cs typeface="Twentieth Century"/>
                <a:sym typeface="Twentieth Century"/>
              </a:rPr>
              <a:t> 1.REDUCES THE LONG QUEUES AT THE CLINICS</a:t>
            </a:r>
            <a:endParaRPr sz="1800">
              <a:solidFill>
                <a:srgbClr val="6AA84F"/>
              </a:solidFill>
              <a:latin typeface="Twentieth Century"/>
              <a:ea typeface="Twentieth Century"/>
              <a:cs typeface="Twentieth Century"/>
              <a:sym typeface="Twentieth Century"/>
            </a:endParaRPr>
          </a:p>
          <a:p>
            <a:pPr indent="0" lvl="0" marL="0" marR="0" rtl="0" algn="l">
              <a:lnSpc>
                <a:spcPct val="110000"/>
              </a:lnSpc>
              <a:spcBef>
                <a:spcPts val="1000"/>
              </a:spcBef>
              <a:spcAft>
                <a:spcPts val="0"/>
              </a:spcAft>
              <a:buNone/>
            </a:pPr>
            <a:r>
              <a:rPr i="0" lang="en-US" sz="1800" u="none" cap="none">
                <a:solidFill>
                  <a:srgbClr val="6AA84F"/>
                </a:solidFill>
                <a:latin typeface="Twentieth Century"/>
                <a:ea typeface="Twentieth Century"/>
                <a:cs typeface="Twentieth Century"/>
                <a:sym typeface="Twentieth Century"/>
              </a:rPr>
              <a:t>2.ELIMINATES THE RISKS OF SERVICE DELIVERY FRAGMENTATIONS</a:t>
            </a:r>
            <a:endParaRPr sz="1800">
              <a:solidFill>
                <a:srgbClr val="6AA84F"/>
              </a:solidFill>
              <a:latin typeface="Twentieth Century"/>
              <a:ea typeface="Twentieth Century"/>
              <a:cs typeface="Twentieth Century"/>
              <a:sym typeface="Twentieth Century"/>
            </a:endParaRPr>
          </a:p>
          <a:p>
            <a:pPr indent="0" lvl="0" marL="0" marR="0" rtl="0" algn="l">
              <a:lnSpc>
                <a:spcPct val="110000"/>
              </a:lnSpc>
              <a:spcBef>
                <a:spcPts val="1000"/>
              </a:spcBef>
              <a:spcAft>
                <a:spcPts val="0"/>
              </a:spcAft>
              <a:buNone/>
            </a:pPr>
            <a:r>
              <a:rPr lang="en-US" sz="1800">
                <a:solidFill>
                  <a:srgbClr val="6AA84F"/>
                </a:solidFill>
                <a:latin typeface="Twentieth Century"/>
                <a:ea typeface="Twentieth Century"/>
                <a:cs typeface="Twentieth Century"/>
                <a:sym typeface="Twentieth Century"/>
              </a:rPr>
              <a:t> </a:t>
            </a:r>
            <a:r>
              <a:rPr i="0" lang="en-US" sz="1800" u="none" cap="none">
                <a:solidFill>
                  <a:srgbClr val="6AA84F"/>
                </a:solidFill>
                <a:latin typeface="Twentieth Century"/>
                <a:ea typeface="Twentieth Century"/>
                <a:cs typeface="Twentieth Century"/>
                <a:sym typeface="Twentieth Century"/>
              </a:rPr>
              <a:t>3. REDUCES THE WORKLOAD FOR NURSES AS THE SYSTEM WILL SHOW THE CAPACITY OF PATIENT AT THE CLINICS AND IT WILL RECOMMEND OTHER CLINICS THAT ARE NOT SO FULL</a:t>
            </a:r>
            <a:endParaRPr sz="1800">
              <a:solidFill>
                <a:srgbClr val="6AA84F"/>
              </a:solidFill>
              <a:latin typeface="Twentieth Century"/>
              <a:ea typeface="Twentieth Century"/>
              <a:cs typeface="Twentieth Century"/>
              <a:sym typeface="Twentieth Century"/>
            </a:endParaRPr>
          </a:p>
          <a:p>
            <a:pPr indent="0" lvl="0" marL="0" marR="0" rtl="0" algn="l">
              <a:lnSpc>
                <a:spcPct val="110000"/>
              </a:lnSpc>
              <a:spcBef>
                <a:spcPts val="1000"/>
              </a:spcBef>
              <a:spcAft>
                <a:spcPts val="0"/>
              </a:spcAft>
              <a:buNone/>
            </a:pPr>
            <a:r>
              <a:rPr i="0" lang="en-US" sz="1800" u="none" cap="none">
                <a:solidFill>
                  <a:srgbClr val="6AA84F"/>
                </a:solidFill>
                <a:latin typeface="Twentieth Century"/>
                <a:ea typeface="Twentieth Century"/>
                <a:cs typeface="Twentieth Century"/>
                <a:sym typeface="Twentieth Century"/>
              </a:rPr>
              <a:t>4. MUNICIPALITY WILL BE ABLE TO SUPPLY RESOURCES BASED ON THE PATIENT CLINIC </a:t>
            </a:r>
            <a:r>
              <a:rPr lang="en-US" sz="1800">
                <a:solidFill>
                  <a:srgbClr val="6AA84F"/>
                </a:solidFill>
                <a:latin typeface="Twentieth Century"/>
                <a:ea typeface="Twentieth Century"/>
                <a:cs typeface="Twentieth Century"/>
                <a:sym typeface="Twentieth Century"/>
              </a:rPr>
              <a:t>STAFF</a:t>
            </a:r>
            <a:r>
              <a:rPr i="0" lang="en-US" sz="1800" u="none" cap="none">
                <a:solidFill>
                  <a:srgbClr val="6AA84F"/>
                </a:solidFill>
                <a:latin typeface="Twentieth Century"/>
                <a:ea typeface="Twentieth Century"/>
                <a:cs typeface="Twentieth Century"/>
                <a:sym typeface="Twentieth Century"/>
              </a:rPr>
              <a:t> RATIO</a:t>
            </a:r>
            <a:endParaRPr sz="1800">
              <a:solidFill>
                <a:srgbClr val="6AA84F"/>
              </a:solidFill>
              <a:latin typeface="Twentieth Century"/>
              <a:ea typeface="Twentieth Century"/>
              <a:cs typeface="Twentieth Century"/>
              <a:sym typeface="Twentieth Century"/>
            </a:endParaRPr>
          </a:p>
          <a:p>
            <a:pPr indent="0" lvl="0" marL="0" marR="0" rtl="0" algn="l">
              <a:lnSpc>
                <a:spcPct val="120000"/>
              </a:lnSpc>
              <a:spcBef>
                <a:spcPts val="1000"/>
              </a:spcBef>
              <a:spcAft>
                <a:spcPts val="0"/>
              </a:spcAft>
              <a:buNone/>
            </a:pPr>
            <a:r>
              <a:t/>
            </a:r>
            <a:endParaRPr i="0" sz="1800" u="none" cap="none">
              <a:solidFill>
                <a:srgbClr val="6AA84F"/>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p:nvPr/>
        </p:nvSpPr>
        <p:spPr>
          <a:xfrm>
            <a:off x="1518350" y="741750"/>
            <a:ext cx="9200100" cy="537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1380525" y="620375"/>
            <a:ext cx="9008700" cy="520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txBox="1"/>
          <p:nvPr>
            <p:ph type="title"/>
          </p:nvPr>
        </p:nvSpPr>
        <p:spPr>
          <a:xfrm>
            <a:off x="2590411" y="403230"/>
            <a:ext cx="7473000" cy="1171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b="1" i="0" lang="en-US" sz="3600" u="none">
                <a:solidFill>
                  <a:srgbClr val="FFFFFF"/>
                </a:solidFill>
                <a:latin typeface="Twentieth Century"/>
                <a:ea typeface="Twentieth Century"/>
                <a:cs typeface="Twentieth Century"/>
                <a:sym typeface="Twentieth Century"/>
              </a:rPr>
              <a:t>DATA SAFETY AND SECURITY</a:t>
            </a:r>
            <a:endParaRPr b="1">
              <a:solidFill>
                <a:srgbClr val="FFFFFF"/>
              </a:solidFill>
            </a:endParaRPr>
          </a:p>
        </p:txBody>
      </p:sp>
      <p:sp>
        <p:nvSpPr>
          <p:cNvPr id="110" name="Google Shape;110;p6"/>
          <p:cNvSpPr txBox="1"/>
          <p:nvPr>
            <p:ph idx="1" type="body"/>
          </p:nvPr>
        </p:nvSpPr>
        <p:spPr>
          <a:xfrm>
            <a:off x="1432725" y="1471689"/>
            <a:ext cx="8904300" cy="29646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400"/>
              <a:buFont typeface="Arial"/>
              <a:buNone/>
            </a:pPr>
            <a:r>
              <a:rPr b="0" i="0" lang="en-US" sz="1800" u="none" cap="none">
                <a:solidFill>
                  <a:srgbClr val="FFFFFF"/>
                </a:solidFill>
                <a:latin typeface="Arial"/>
                <a:ea typeface="Arial"/>
                <a:cs typeface="Arial"/>
                <a:sym typeface="Arial"/>
              </a:rPr>
              <a:t>  1.NO DATA COLLECTED</a:t>
            </a:r>
            <a:endParaRPr sz="1800">
              <a:solidFill>
                <a:srgbClr val="FFFFFF"/>
              </a:solidFill>
            </a:endParaRPr>
          </a:p>
          <a:p>
            <a:pPr indent="0" lvl="0" marL="0" marR="0" rtl="0" algn="l">
              <a:lnSpc>
                <a:spcPct val="120000"/>
              </a:lnSpc>
              <a:spcBef>
                <a:spcPts val="1000"/>
              </a:spcBef>
              <a:spcAft>
                <a:spcPts val="0"/>
              </a:spcAft>
              <a:buClr>
                <a:schemeClr val="dk1"/>
              </a:buClr>
              <a:buSzPts val="1400"/>
              <a:buFont typeface="Arial"/>
              <a:buNone/>
            </a:pPr>
            <a:r>
              <a:rPr b="0" i="0" lang="en-US" sz="1800" u="none" cap="none">
                <a:solidFill>
                  <a:srgbClr val="FFFFFF"/>
                </a:solidFill>
                <a:latin typeface="Arial"/>
                <a:ea typeface="Arial"/>
                <a:cs typeface="Arial"/>
                <a:sym typeface="Arial"/>
              </a:rPr>
              <a:t>  &gt;THE SYSTEM DOES NOT COLLECT USER DATA(THE INFORMATION IS SHARED BIDIRECTIONAL BETWEEN THE    TSHWANE MUNICIPALITY HEALTH DEPARTMENT STAFF AND THE USER(PATIENT).</a:t>
            </a:r>
            <a:endParaRPr sz="1800">
              <a:solidFill>
                <a:srgbClr val="FFFFFF"/>
              </a:solidFill>
            </a:endParaRPr>
          </a:p>
          <a:p>
            <a:pPr indent="0" lvl="0" marL="0" marR="0" rtl="0" algn="l">
              <a:lnSpc>
                <a:spcPct val="120000"/>
              </a:lnSpc>
              <a:spcBef>
                <a:spcPts val="1000"/>
              </a:spcBef>
              <a:spcAft>
                <a:spcPts val="0"/>
              </a:spcAft>
              <a:buClr>
                <a:schemeClr val="dk1"/>
              </a:buClr>
              <a:buSzPts val="1400"/>
              <a:buFont typeface="Arial"/>
              <a:buNone/>
            </a:pPr>
            <a:r>
              <a:t/>
            </a:r>
            <a:endParaRPr sz="1800">
              <a:solidFill>
                <a:srgbClr val="FFFFFF"/>
              </a:solidFill>
            </a:endParaRPr>
          </a:p>
          <a:p>
            <a:pPr indent="0" lvl="0" marL="0" marR="0" rtl="0" algn="l">
              <a:lnSpc>
                <a:spcPct val="120000"/>
              </a:lnSpc>
              <a:spcBef>
                <a:spcPts val="1000"/>
              </a:spcBef>
              <a:spcAft>
                <a:spcPts val="0"/>
              </a:spcAft>
              <a:buClr>
                <a:schemeClr val="dk1"/>
              </a:buClr>
              <a:buSzPts val="1400"/>
              <a:buFont typeface="Arial"/>
              <a:buNone/>
            </a:pPr>
            <a:r>
              <a:rPr b="0" i="0" lang="en-US" sz="1800" u="none" cap="none">
                <a:solidFill>
                  <a:srgbClr val="FFFFFF"/>
                </a:solidFill>
                <a:latin typeface="Arial"/>
                <a:ea typeface="Arial"/>
                <a:cs typeface="Arial"/>
                <a:sym typeface="Arial"/>
              </a:rPr>
              <a:t>2. THE SYSTEM IS  COMMITTED TO SAFEGUARDING PERSONAL INFORMATION IN ACCORDANCE WITH THE REQUIREMENTS OF THE POPIA, NO. 4 OF 2013</a:t>
            </a:r>
            <a:endParaRPr sz="1800">
              <a:solidFill>
                <a:srgbClr val="FFFFFF"/>
              </a:solidFill>
            </a:endParaRPr>
          </a:p>
          <a:p>
            <a:pPr indent="0" lvl="0" marL="0" marR="0" rtl="0" algn="l">
              <a:lnSpc>
                <a:spcPct val="120000"/>
              </a:lnSpc>
              <a:spcBef>
                <a:spcPts val="1000"/>
              </a:spcBef>
              <a:spcAft>
                <a:spcPts val="0"/>
              </a:spcAft>
              <a:buClr>
                <a:schemeClr val="dk1"/>
              </a:buClr>
              <a:buSzPts val="1400"/>
              <a:buFont typeface="Arial"/>
              <a:buNone/>
            </a:pPr>
            <a:r>
              <a:t/>
            </a:r>
            <a:endParaRPr sz="1800">
              <a:solidFill>
                <a:srgbClr val="FFFFFF"/>
              </a:solidFill>
            </a:endParaRPr>
          </a:p>
          <a:p>
            <a:pPr indent="0" lvl="0" marL="0" marR="0" rtl="0" algn="l">
              <a:lnSpc>
                <a:spcPct val="120000"/>
              </a:lnSpc>
              <a:spcBef>
                <a:spcPts val="1000"/>
              </a:spcBef>
              <a:spcAft>
                <a:spcPts val="0"/>
              </a:spcAft>
              <a:buClr>
                <a:schemeClr val="dk1"/>
              </a:buClr>
              <a:buSzPts val="1400"/>
              <a:buFont typeface="Arial"/>
              <a:buNone/>
            </a:pPr>
            <a:r>
              <a:rPr b="0" i="0" lang="en-US" sz="1800" u="none" cap="none">
                <a:solidFill>
                  <a:srgbClr val="FFFFFF"/>
                </a:solidFill>
                <a:latin typeface="Arial"/>
                <a:ea typeface="Arial"/>
                <a:cs typeface="Arial"/>
                <a:sym typeface="Arial"/>
              </a:rPr>
              <a:t>3.  UPON LOGIN, THE SYSTEM WILL SEND THE USER AN OTP PIN FOR EACH TIME THE USER LOGS-IN  TO VERIFY AND AUTHENTICATE THE USER  </a:t>
            </a:r>
            <a:endParaRPr sz="1800">
              <a:solidFill>
                <a:srgbClr val="FFFFFF"/>
              </a:solidFill>
            </a:endParaRPr>
          </a:p>
          <a:p>
            <a:pPr indent="-139700" lvl="0" marL="228600" marR="0" rtl="0" algn="l">
              <a:lnSpc>
                <a:spcPct val="120000"/>
              </a:lnSpc>
              <a:spcBef>
                <a:spcPts val="1000"/>
              </a:spcBef>
              <a:spcAft>
                <a:spcPts val="0"/>
              </a:spcAft>
              <a:buClr>
                <a:schemeClr val="dk1"/>
              </a:buClr>
              <a:buSzPts val="1400"/>
              <a:buFont typeface="Arial"/>
              <a:buNone/>
            </a:pPr>
            <a:r>
              <a:t/>
            </a:r>
            <a:endParaRPr b="0" i="0" sz="1800" u="none" cap="none">
              <a:solidFill>
                <a:srgbClr val="FFFFFF"/>
              </a:solidFill>
              <a:latin typeface="Arial"/>
              <a:ea typeface="Arial"/>
              <a:cs typeface="Arial"/>
              <a:sym typeface="Arial"/>
            </a:endParaRPr>
          </a:p>
        </p:txBody>
      </p:sp>
      <p:sp>
        <p:nvSpPr>
          <p:cNvPr id="111" name="Google Shape;111;p6"/>
          <p:cNvSpPr/>
          <p:nvPr/>
        </p:nvSpPr>
        <p:spPr>
          <a:xfrm rot="5400000">
            <a:off x="-15525" y="325800"/>
            <a:ext cx="1062600" cy="4110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rot="5400000">
            <a:off x="44475" y="255000"/>
            <a:ext cx="942600" cy="411000"/>
          </a:xfrm>
          <a:prstGeom prst="homePlate">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rot="-5400000">
            <a:off x="11274475" y="6121125"/>
            <a:ext cx="1007700" cy="4500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rot="-5400000">
            <a:off x="11342125" y="6196199"/>
            <a:ext cx="872400" cy="450000"/>
          </a:xfrm>
          <a:prstGeom prst="homePlate">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p:nvPr/>
        </p:nvSpPr>
        <p:spPr>
          <a:xfrm>
            <a:off x="0" y="0"/>
            <a:ext cx="12192000" cy="6858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1824750" y="313798"/>
            <a:ext cx="8542500" cy="270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824750" y="3526325"/>
            <a:ext cx="8542500" cy="28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1991396" y="492890"/>
            <a:ext cx="8542500" cy="270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1991396" y="3768283"/>
            <a:ext cx="8542500" cy="270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txBox="1"/>
          <p:nvPr>
            <p:ph type="title"/>
          </p:nvPr>
        </p:nvSpPr>
        <p:spPr>
          <a:xfrm>
            <a:off x="3537822" y="136104"/>
            <a:ext cx="4879200" cy="159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i="0" lang="en-US" sz="3200" u="none">
                <a:solidFill>
                  <a:srgbClr val="38761D"/>
                </a:solidFill>
              </a:rPr>
              <a:t>TARGET MARKET</a:t>
            </a:r>
            <a:endParaRPr b="1">
              <a:solidFill>
                <a:srgbClr val="38761D"/>
              </a:solidFill>
            </a:endParaRPr>
          </a:p>
        </p:txBody>
      </p:sp>
      <p:sp>
        <p:nvSpPr>
          <p:cNvPr id="125" name="Google Shape;125;p7"/>
          <p:cNvSpPr txBox="1"/>
          <p:nvPr>
            <p:ph idx="1" type="body"/>
          </p:nvPr>
        </p:nvSpPr>
        <p:spPr>
          <a:xfrm>
            <a:off x="649658" y="1265564"/>
            <a:ext cx="10364700" cy="1595400"/>
          </a:xfrm>
          <a:prstGeom prst="rect">
            <a:avLst/>
          </a:prstGeom>
          <a:noFill/>
          <a:ln>
            <a:noFill/>
          </a:ln>
        </p:spPr>
        <p:txBody>
          <a:bodyPr anchorCtr="0" anchor="t" bIns="45700" lIns="91425" spcFirstLastPara="1" rIns="91425" wrap="square" tIns="45700">
            <a:noAutofit/>
          </a:bodyPr>
          <a:lstStyle/>
          <a:p>
            <a:pPr indent="0" lvl="4" marL="1828800" marR="0" rtl="0" algn="l">
              <a:lnSpc>
                <a:spcPct val="120000"/>
              </a:lnSpc>
              <a:spcBef>
                <a:spcPts val="0"/>
              </a:spcBef>
              <a:spcAft>
                <a:spcPts val="0"/>
              </a:spcAft>
              <a:buClr>
                <a:schemeClr val="dk1"/>
              </a:buClr>
              <a:buSzPts val="1400"/>
              <a:buFont typeface="Arial"/>
              <a:buNone/>
            </a:pPr>
            <a:r>
              <a:rPr i="0" lang="en-US" sz="1800" u="none" cap="none" strike="noStrike">
                <a:solidFill>
                  <a:schemeClr val="lt1"/>
                </a:solidFill>
                <a:latin typeface="Trebuchet MS"/>
                <a:ea typeface="Trebuchet MS"/>
                <a:cs typeface="Trebuchet MS"/>
                <a:sym typeface="Trebuchet MS"/>
              </a:rPr>
              <a:t>                              </a:t>
            </a:r>
            <a:endParaRPr sz="1800">
              <a:latin typeface="Trebuchet MS"/>
              <a:ea typeface="Trebuchet MS"/>
              <a:cs typeface="Trebuchet MS"/>
              <a:sym typeface="Trebuchet MS"/>
            </a:endParaRPr>
          </a:p>
          <a:p>
            <a:pPr indent="0" lvl="4" marL="1828800" marR="0" rtl="0" algn="l">
              <a:lnSpc>
                <a:spcPct val="120000"/>
              </a:lnSpc>
              <a:spcBef>
                <a:spcPts val="500"/>
              </a:spcBef>
              <a:spcAft>
                <a:spcPts val="0"/>
              </a:spcAft>
              <a:buClr>
                <a:schemeClr val="dk1"/>
              </a:buClr>
              <a:buSzPts val="1400"/>
              <a:buFont typeface="Arial"/>
              <a:buNone/>
            </a:pPr>
            <a:r>
              <a:rPr i="0" lang="en-US" sz="1800" u="none" cap="none" strike="noStrike">
                <a:solidFill>
                  <a:srgbClr val="2A4F1D"/>
                </a:solidFill>
                <a:latin typeface="Trebuchet MS"/>
                <a:ea typeface="Trebuchet MS"/>
                <a:cs typeface="Trebuchet MS"/>
                <a:sym typeface="Trebuchet MS"/>
              </a:rPr>
              <a:t>             1.CITY OF TSHWANE HEALTH DEPARTMENT </a:t>
            </a:r>
            <a:endParaRPr sz="1800">
              <a:latin typeface="Trebuchet MS"/>
              <a:ea typeface="Trebuchet MS"/>
              <a:cs typeface="Trebuchet MS"/>
              <a:sym typeface="Trebuchet MS"/>
            </a:endParaRPr>
          </a:p>
          <a:p>
            <a:pPr indent="0" lvl="4" marL="1828800" marR="0" rtl="0" algn="l">
              <a:lnSpc>
                <a:spcPct val="120000"/>
              </a:lnSpc>
              <a:spcBef>
                <a:spcPts val="500"/>
              </a:spcBef>
              <a:spcAft>
                <a:spcPts val="0"/>
              </a:spcAft>
              <a:buClr>
                <a:schemeClr val="dk1"/>
              </a:buClr>
              <a:buSzPts val="1800"/>
              <a:buFont typeface="Arial"/>
              <a:buNone/>
            </a:pPr>
            <a:r>
              <a:t/>
            </a:r>
            <a:endParaRPr i="0" sz="1800" u="none" cap="none" strike="noStrike">
              <a:solidFill>
                <a:srgbClr val="2A4F1D"/>
              </a:solidFill>
              <a:latin typeface="Trebuchet MS"/>
              <a:ea typeface="Trebuchet MS"/>
              <a:cs typeface="Trebuchet MS"/>
              <a:sym typeface="Trebuchet MS"/>
            </a:endParaRPr>
          </a:p>
          <a:p>
            <a:pPr indent="0" lvl="4" marL="1828800" marR="0" rtl="0" algn="l">
              <a:lnSpc>
                <a:spcPct val="120000"/>
              </a:lnSpc>
              <a:spcBef>
                <a:spcPts val="500"/>
              </a:spcBef>
              <a:spcAft>
                <a:spcPts val="0"/>
              </a:spcAft>
              <a:buClr>
                <a:schemeClr val="dk1"/>
              </a:buClr>
              <a:buSzPts val="1800"/>
              <a:buFont typeface="Arial"/>
              <a:buNone/>
            </a:pPr>
            <a:r>
              <a:rPr i="0" lang="en-US" sz="1800" u="none" cap="none" strike="noStrike">
                <a:solidFill>
                  <a:srgbClr val="2A4F1D"/>
                </a:solidFill>
                <a:latin typeface="Trebuchet MS"/>
                <a:ea typeface="Trebuchet MS"/>
                <a:cs typeface="Trebuchet MS"/>
                <a:sym typeface="Trebuchet MS"/>
              </a:rPr>
              <a:t>          </a:t>
            </a:r>
            <a:r>
              <a:rPr lang="en-US" sz="1800">
                <a:solidFill>
                  <a:srgbClr val="2A4F1D"/>
                </a:solidFill>
                <a:latin typeface="Trebuchet MS"/>
                <a:ea typeface="Trebuchet MS"/>
                <a:cs typeface="Trebuchet MS"/>
                <a:sym typeface="Trebuchet MS"/>
              </a:rPr>
              <a:t>   </a:t>
            </a:r>
            <a:r>
              <a:rPr i="0" lang="en-US" sz="1800" u="none" cap="none" strike="noStrike">
                <a:solidFill>
                  <a:srgbClr val="2A4F1D"/>
                </a:solidFill>
                <a:latin typeface="Trebuchet MS"/>
                <a:ea typeface="Trebuchet MS"/>
                <a:cs typeface="Trebuchet MS"/>
                <a:sym typeface="Trebuchet MS"/>
              </a:rPr>
              <a:t>2.MUNICIPALITY CLINIC USERS AND WORKERS  </a:t>
            </a:r>
            <a:endParaRPr sz="1800">
              <a:latin typeface="Trebuchet MS"/>
              <a:ea typeface="Trebuchet MS"/>
              <a:cs typeface="Trebuchet MS"/>
              <a:sym typeface="Trebuchet MS"/>
            </a:endParaRPr>
          </a:p>
          <a:p>
            <a:pPr indent="-114300" lvl="0" marL="228600" marR="0" rtl="0" algn="l">
              <a:lnSpc>
                <a:spcPct val="120000"/>
              </a:lnSpc>
              <a:spcBef>
                <a:spcPts val="1000"/>
              </a:spcBef>
              <a:spcAft>
                <a:spcPts val="0"/>
              </a:spcAft>
              <a:buClr>
                <a:schemeClr val="dk1"/>
              </a:buClr>
              <a:buSzPts val="1800"/>
              <a:buFont typeface="Arial"/>
              <a:buNone/>
            </a:pPr>
            <a:r>
              <a:t/>
            </a:r>
            <a:endParaRPr i="0" sz="1800" u="none" cap="none" strike="noStrike">
              <a:solidFill>
                <a:srgbClr val="2A4F1D"/>
              </a:solidFill>
              <a:latin typeface="Trebuchet MS"/>
              <a:ea typeface="Trebuchet MS"/>
              <a:cs typeface="Trebuchet MS"/>
              <a:sym typeface="Trebuchet MS"/>
            </a:endParaRPr>
          </a:p>
        </p:txBody>
      </p:sp>
      <p:sp>
        <p:nvSpPr>
          <p:cNvPr id="126" name="Google Shape;126;p7"/>
          <p:cNvSpPr txBox="1"/>
          <p:nvPr>
            <p:ph type="title"/>
          </p:nvPr>
        </p:nvSpPr>
        <p:spPr>
          <a:xfrm>
            <a:off x="650406" y="3526326"/>
            <a:ext cx="10363200" cy="159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i="0" lang="en-US" sz="3200" u="none">
                <a:solidFill>
                  <a:srgbClr val="38761D"/>
                </a:solidFill>
              </a:rPr>
              <a:t>COMPETITORS</a:t>
            </a:r>
            <a:endParaRPr b="1">
              <a:solidFill>
                <a:srgbClr val="38761D"/>
              </a:solidFill>
            </a:endParaRPr>
          </a:p>
        </p:txBody>
      </p:sp>
      <p:sp>
        <p:nvSpPr>
          <p:cNvPr id="127" name="Google Shape;127;p7"/>
          <p:cNvSpPr txBox="1"/>
          <p:nvPr>
            <p:ph idx="1" type="body"/>
          </p:nvPr>
        </p:nvSpPr>
        <p:spPr>
          <a:xfrm>
            <a:off x="852043" y="5131795"/>
            <a:ext cx="9071100" cy="116520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dk1"/>
              </a:buClr>
              <a:buSzPts val="2000"/>
              <a:buFont typeface="Arial"/>
              <a:buNone/>
            </a:pPr>
            <a:r>
              <a:rPr i="0" lang="en-US" sz="1800" u="none" cap="none">
                <a:solidFill>
                  <a:srgbClr val="2A4F1D"/>
                </a:solidFill>
                <a:latin typeface="Trebuchet MS"/>
                <a:ea typeface="Trebuchet MS"/>
                <a:cs typeface="Trebuchet MS"/>
                <a:sym typeface="Trebuchet MS"/>
              </a:rPr>
              <a:t>                                        1.  CLICKS PHARMACY QUEUE SYSTEM</a:t>
            </a:r>
            <a:endParaRPr sz="1800">
              <a:latin typeface="Trebuchet MS"/>
              <a:ea typeface="Trebuchet MS"/>
              <a:cs typeface="Trebuchet MS"/>
              <a:sym typeface="Trebuchet MS"/>
            </a:endParaRPr>
          </a:p>
          <a:p>
            <a:pPr indent="-114300" lvl="0" marL="228600" marR="0" rtl="0" algn="l">
              <a:lnSpc>
                <a:spcPct val="120000"/>
              </a:lnSpc>
              <a:spcBef>
                <a:spcPts val="1000"/>
              </a:spcBef>
              <a:spcAft>
                <a:spcPts val="0"/>
              </a:spcAft>
              <a:buClr>
                <a:schemeClr val="dk1"/>
              </a:buClr>
              <a:buSzPts val="1800"/>
              <a:buFont typeface="Arial"/>
              <a:buNone/>
            </a:pPr>
            <a:r>
              <a:t/>
            </a:r>
            <a:endParaRPr i="0" sz="1800" u="none" cap="none">
              <a:solidFill>
                <a:srgbClr val="2A4F1D"/>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2023-09-05T14:55:16Z</dcterms:created>
  <dc:creator>M Teffo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str>0x010100F68C9C313F5163419C2AA5A9A531D8F5</vt:lpstr>
  </property>
</Properties>
</file>