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5"/>
  </p:notesMasterIdLst>
  <p:sldIdLst>
    <p:sldId id="256" r:id="rId2"/>
    <p:sldId id="257" r:id="rId3"/>
    <p:sldId id="258" r:id="rId4"/>
    <p:sldId id="262" r:id="rId5"/>
    <p:sldId id="275" r:id="rId6"/>
    <p:sldId id="276" r:id="rId7"/>
    <p:sldId id="260" r:id="rId8"/>
    <p:sldId id="261" r:id="rId9"/>
    <p:sldId id="263" r:id="rId10"/>
    <p:sldId id="264" r:id="rId11"/>
    <p:sldId id="259" r:id="rId12"/>
    <p:sldId id="265" r:id="rId13"/>
    <p:sldId id="268" r:id="rId14"/>
    <p:sldId id="266" r:id="rId15"/>
    <p:sldId id="278" r:id="rId16"/>
    <p:sldId id="279" r:id="rId17"/>
    <p:sldId id="280" r:id="rId18"/>
    <p:sldId id="267" r:id="rId19"/>
    <p:sldId id="272" r:id="rId20"/>
    <p:sldId id="273" r:id="rId21"/>
    <p:sldId id="271" r:id="rId22"/>
    <p:sldId id="277"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70023" autoAdjust="0"/>
  </p:normalViewPr>
  <p:slideViewPr>
    <p:cSldViewPr snapToGrid="0">
      <p:cViewPr varScale="1">
        <p:scale>
          <a:sx n="114" d="100"/>
          <a:sy n="114" d="100"/>
        </p:scale>
        <p:origin x="3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95C4F3-4B33-4D72-B3CA-65CEF79CB7CB}" type="datetimeFigureOut">
              <a:rPr lang="en-US" smtClean="0"/>
              <a:t>12/8/2016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CE03E-C08B-4E1E-AF09-3BB2CF597DE4}" type="slidenum">
              <a:rPr lang="en-US" smtClean="0"/>
              <a:t>‹#›</a:t>
            </a:fld>
            <a:endParaRPr lang="en-US"/>
          </a:p>
        </p:txBody>
      </p:sp>
    </p:spTree>
    <p:extLst>
      <p:ext uri="{BB962C8B-B14F-4D97-AF65-F5344CB8AC3E}">
        <p14:creationId xmlns:p14="http://schemas.microsoft.com/office/powerpoint/2010/main" val="1036553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want to briefly go over the concept of the maximum likelihood estimation so that we can address the EM algorithm more precisely. The idea is that the maximum likelihood of some parameter, like the mean, can estimated/found based on the sample of data. This example works great when the data comes from a single distribution. </a:t>
            </a:r>
          </a:p>
          <a:p>
            <a:endParaRPr lang="en-US" baseline="0" dirty="0" smtClean="0"/>
          </a:p>
          <a:p>
            <a:r>
              <a:rPr lang="en-US" baseline="0" dirty="0" smtClean="0"/>
              <a:t>If we are looking at a set of data that has several distributions or mixture distributions, we can compute a set of joint likelihood functions to find the set of parameters from each data point. The EM algorithm is an iterative process used to approximate the maximum likelihood function for the mix of distributions in a single set of data. </a:t>
            </a:r>
          </a:p>
          <a:p>
            <a:endParaRPr lang="en-US" baseline="0" dirty="0" smtClean="0"/>
          </a:p>
          <a:p>
            <a:r>
              <a:rPr lang="en-US" baseline="0" dirty="0" smtClean="0"/>
              <a:t>The number of distributions or modes in a mixture may not be known. The </a:t>
            </a:r>
            <a:r>
              <a:rPr lang="en-US" baseline="0" dirty="0" err="1" smtClean="0"/>
              <a:t>Akaike</a:t>
            </a:r>
            <a:r>
              <a:rPr lang="en-US" baseline="0" dirty="0" smtClean="0"/>
              <a:t> Information Criterion provides an estimate about the number of modes in the dataset.</a:t>
            </a:r>
          </a:p>
          <a:p>
            <a:endParaRPr lang="en-US" baseline="0" dirty="0" smtClean="0"/>
          </a:p>
          <a:p>
            <a:r>
              <a:rPr lang="en-US" baseline="0" dirty="0" smtClean="0"/>
              <a:t>Lastly, we would like to show the information discussed here in Shiny as a practical and hands on experience with using the EM algorithm. </a:t>
            </a:r>
            <a:endParaRPr lang="en-US" dirty="0"/>
          </a:p>
        </p:txBody>
      </p:sp>
      <p:sp>
        <p:nvSpPr>
          <p:cNvPr id="4" name="Slide Number Placeholder 3"/>
          <p:cNvSpPr>
            <a:spLocks noGrp="1"/>
          </p:cNvSpPr>
          <p:nvPr>
            <p:ph type="sldNum" sz="quarter" idx="10"/>
          </p:nvPr>
        </p:nvSpPr>
        <p:spPr/>
        <p:txBody>
          <a:bodyPr/>
          <a:lstStyle/>
          <a:p>
            <a:fld id="{1B6CE03E-C08B-4E1E-AF09-3BB2CF597DE4}" type="slidenum">
              <a:rPr lang="en-US" smtClean="0"/>
              <a:t>2</a:t>
            </a:fld>
            <a:endParaRPr lang="en-US"/>
          </a:p>
        </p:txBody>
      </p:sp>
    </p:spTree>
    <p:extLst>
      <p:ext uri="{BB962C8B-B14F-4D97-AF65-F5344CB8AC3E}">
        <p14:creationId xmlns:p14="http://schemas.microsoft.com/office/powerpoint/2010/main" val="3545490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Repeat EM algorithm until we get</a:t>
            </a:r>
            <a:r>
              <a:rPr lang="en-US" baseline="0" dirty="0" smtClean="0"/>
              <a:t> parameter, converge value is log-likelihood </a:t>
            </a:r>
            <a:endParaRPr lang="en-US" dirty="0"/>
          </a:p>
        </p:txBody>
      </p:sp>
      <p:sp>
        <p:nvSpPr>
          <p:cNvPr id="4" name="Slide Number Placeholder 3"/>
          <p:cNvSpPr>
            <a:spLocks noGrp="1"/>
          </p:cNvSpPr>
          <p:nvPr>
            <p:ph type="sldNum" sz="quarter" idx="10"/>
          </p:nvPr>
        </p:nvSpPr>
        <p:spPr/>
        <p:txBody>
          <a:bodyPr/>
          <a:lstStyle/>
          <a:p>
            <a:fld id="{1B6CE03E-C08B-4E1E-AF09-3BB2CF597DE4}" type="slidenum">
              <a:rPr lang="en-US" smtClean="0"/>
              <a:t>21</a:t>
            </a:fld>
            <a:endParaRPr lang="en-US"/>
          </a:p>
        </p:txBody>
      </p:sp>
    </p:spTree>
    <p:extLst>
      <p:ext uri="{BB962C8B-B14F-4D97-AF65-F5344CB8AC3E}">
        <p14:creationId xmlns:p14="http://schemas.microsoft.com/office/powerpoint/2010/main" val="1480518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maximum likelihood estimate, we want to start with the likelihood function. The likelihood function is described as the likelihood that the parameter theta comes from the random variable X, where X is </a:t>
            </a:r>
            <a:r>
              <a:rPr lang="en-US" baseline="0" dirty="0" err="1" smtClean="0"/>
              <a:t>i.i.d</a:t>
            </a:r>
            <a:r>
              <a:rPr lang="en-US" baseline="0" dirty="0" smtClean="0"/>
              <a:t>. The parameters can be described as the mean, mu, the standard deviation, or variance, sigma and sigma squared respectively. </a:t>
            </a:r>
          </a:p>
          <a:p>
            <a:endParaRPr lang="en-US" baseline="0" dirty="0" smtClean="0"/>
          </a:p>
          <a:p>
            <a:r>
              <a:rPr lang="en-US" baseline="0" dirty="0" smtClean="0"/>
              <a:t>The likelihood function is then equal to the product of the probability density or mass function. The probability mass function is a function to determine the probability of getting the data point x of </a:t>
            </a:r>
            <a:r>
              <a:rPr lang="en-US" baseline="0" dirty="0" err="1" smtClean="0"/>
              <a:t>i</a:t>
            </a:r>
            <a:r>
              <a:rPr lang="en-US" baseline="0" dirty="0" smtClean="0"/>
              <a:t> given the parameter value (mu, sigma, or sigma squared). </a:t>
            </a:r>
          </a:p>
          <a:p>
            <a:endParaRPr lang="en-US" baseline="0" dirty="0" smtClean="0"/>
          </a:p>
          <a:p>
            <a:r>
              <a:rPr lang="en-US" baseline="0" dirty="0" smtClean="0"/>
              <a:t>The log-likelihood function is then used to simplify the problem. The natural log of a product becomes the sum, and the </a:t>
            </a:r>
            <a:r>
              <a:rPr lang="en-US" baseline="0" dirty="0" err="1" smtClean="0"/>
              <a:t>pmf</a:t>
            </a:r>
            <a:r>
              <a:rPr lang="en-US" baseline="0" dirty="0" smtClean="0"/>
              <a:t> are logged. </a:t>
            </a:r>
          </a:p>
          <a:p>
            <a:endParaRPr lang="en-US" baseline="0" dirty="0" smtClean="0"/>
          </a:p>
          <a:p>
            <a:r>
              <a:rPr lang="en-US" baseline="0" dirty="0" smtClean="0"/>
              <a:t>Then we want to solve for the parameter theta. To do this, we take the derivative of the log-likelihood function with respect to theta, set the function equal to zero, and solve for theta. </a:t>
            </a:r>
          </a:p>
          <a:p>
            <a:endParaRPr lang="en-US" baseline="0" dirty="0" smtClean="0"/>
          </a:p>
          <a:p>
            <a:r>
              <a:rPr lang="en-US" dirty="0" smtClean="0"/>
              <a:t>Ensuring</a:t>
            </a:r>
            <a:r>
              <a:rPr lang="en-US" baseline="0" dirty="0" smtClean="0"/>
              <a:t> that the maximum was found, the second derivative of the log-likelihood is taken with respected to theta to find the value is negative. </a:t>
            </a:r>
            <a:endParaRPr lang="en-US" dirty="0"/>
          </a:p>
        </p:txBody>
      </p:sp>
      <p:sp>
        <p:nvSpPr>
          <p:cNvPr id="4" name="Slide Number Placeholder 3"/>
          <p:cNvSpPr>
            <a:spLocks noGrp="1"/>
          </p:cNvSpPr>
          <p:nvPr>
            <p:ph type="sldNum" sz="quarter" idx="10"/>
          </p:nvPr>
        </p:nvSpPr>
        <p:spPr/>
        <p:txBody>
          <a:bodyPr/>
          <a:lstStyle/>
          <a:p>
            <a:fld id="{1B6CE03E-C08B-4E1E-AF09-3BB2CF597DE4}" type="slidenum">
              <a:rPr lang="en-US" smtClean="0"/>
              <a:t>3</a:t>
            </a:fld>
            <a:endParaRPr lang="en-US"/>
          </a:p>
        </p:txBody>
      </p:sp>
    </p:spTree>
    <p:extLst>
      <p:ext uri="{BB962C8B-B14F-4D97-AF65-F5344CB8AC3E}">
        <p14:creationId xmlns:p14="http://schemas.microsoft.com/office/powerpoint/2010/main" val="4215340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derive the maximum</a:t>
            </a:r>
            <a:r>
              <a:rPr lang="en-US" baseline="0" dirty="0" smtClean="0"/>
              <a:t> likelihood estimate for a normal distribution to find the parameter mu.  </a:t>
            </a:r>
            <a:endParaRPr lang="en-US" dirty="0"/>
          </a:p>
        </p:txBody>
      </p:sp>
      <p:sp>
        <p:nvSpPr>
          <p:cNvPr id="4" name="Slide Number Placeholder 3"/>
          <p:cNvSpPr>
            <a:spLocks noGrp="1"/>
          </p:cNvSpPr>
          <p:nvPr>
            <p:ph type="sldNum" sz="quarter" idx="10"/>
          </p:nvPr>
        </p:nvSpPr>
        <p:spPr/>
        <p:txBody>
          <a:bodyPr/>
          <a:lstStyle/>
          <a:p>
            <a:fld id="{1B6CE03E-C08B-4E1E-AF09-3BB2CF597DE4}" type="slidenum">
              <a:rPr lang="en-US" smtClean="0"/>
              <a:t>4</a:t>
            </a:fld>
            <a:endParaRPr lang="en-US"/>
          </a:p>
        </p:txBody>
      </p:sp>
    </p:spTree>
    <p:extLst>
      <p:ext uri="{BB962C8B-B14F-4D97-AF65-F5344CB8AC3E}">
        <p14:creationId xmlns:p14="http://schemas.microsoft.com/office/powerpoint/2010/main" val="1340326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using a dataset with multiple distributions, the maximum likelihood estimate would be the mode of the largest distribution within the data set. </a:t>
            </a:r>
          </a:p>
          <a:p>
            <a:endParaRPr lang="en-US" baseline="0" dirty="0" smtClean="0"/>
          </a:p>
          <a:p>
            <a:r>
              <a:rPr lang="en-US" baseline="0" dirty="0" smtClean="0"/>
              <a:t>The expectation maximization algorithm will provide more useful information about the dataset while solving for information that can be found in maximum likelihood estimates. </a:t>
            </a:r>
          </a:p>
          <a:p>
            <a:endParaRPr lang="en-US" baseline="0" dirty="0" smtClean="0"/>
          </a:p>
          <a:p>
            <a:r>
              <a:rPr lang="en-US" baseline="0" dirty="0" smtClean="0"/>
              <a:t>In short, the EM algorithm is a machine learning technique that computes the maximum likelihood estimates for multiple parameters depending the user’s input. The algorithm requires some user input to help classify the best estimation based on the number of modes. However, the number of modes can be determined mathematically, after the iterations of different number of modes have been done. Overall, the EM algorithm is considered a clustering technique because it categorizes what data points belong to which set parameters by estimating the correct parameters from the data points. </a:t>
            </a:r>
          </a:p>
          <a:p>
            <a:endParaRPr lang="en-US" baseline="0" dirty="0" smtClean="0"/>
          </a:p>
          <a:p>
            <a:r>
              <a:rPr lang="en-US" baseline="0" dirty="0" smtClean="0"/>
              <a:t>In the image to the right, we can see the waiting time and eruption time of the Old Faithful geyser, which is out in Yellowstone. Given the raw data and the assumption that there are two modes, the EM algorithm iteratively optimizes the parameters for the modes to find the best fit of this data, where the optimization is based on the principles of the maximum likelihood. </a:t>
            </a:r>
            <a:endParaRPr lang="en-US" dirty="0"/>
          </a:p>
        </p:txBody>
      </p:sp>
      <p:sp>
        <p:nvSpPr>
          <p:cNvPr id="4" name="Slide Number Placeholder 3"/>
          <p:cNvSpPr>
            <a:spLocks noGrp="1"/>
          </p:cNvSpPr>
          <p:nvPr>
            <p:ph type="sldNum" sz="quarter" idx="10"/>
          </p:nvPr>
        </p:nvSpPr>
        <p:spPr/>
        <p:txBody>
          <a:bodyPr/>
          <a:lstStyle/>
          <a:p>
            <a:fld id="{1B6CE03E-C08B-4E1E-AF09-3BB2CF597DE4}" type="slidenum">
              <a:rPr lang="en-US" smtClean="0"/>
              <a:t>7</a:t>
            </a:fld>
            <a:endParaRPr lang="en-US"/>
          </a:p>
        </p:txBody>
      </p:sp>
    </p:spTree>
    <p:extLst>
      <p:ext uri="{BB962C8B-B14F-4D97-AF65-F5344CB8AC3E}">
        <p14:creationId xmlns:p14="http://schemas.microsoft.com/office/powerpoint/2010/main" val="3534654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mixture models we will be looking at will</a:t>
            </a:r>
            <a:r>
              <a:rPr lang="en-US" baseline="0" dirty="0" smtClean="0"/>
              <a:t> be in a histogram, where the information about the modes can be seen. By looking at the raw data, we can provide some insight on the structure and the type of information we may want to pick out from the data. Where in the first graph, we see two modes and the second graph we see three. </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When talking about a mixture</a:t>
            </a:r>
            <a:r>
              <a:rPr lang="en-US" baseline="0" dirty="0" smtClean="0"/>
              <a:t> model, we also want to look at the proportion or percentage of the dataset that can be attributed to a certain distribution with its unique set of parameters. For the two mode graph, 1 mode have a larger percentage over the other. And in the three mode graph, we can see that the distribution with mean 5 is the largest, mean 10 is the second largest, and mean 5 is the smallest. The information we can take from this is that the larger percentage mode has a higher likelihood of being presented in the data. </a:t>
            </a:r>
          </a:p>
          <a:p>
            <a:endParaRPr lang="en-US" baseline="0" dirty="0" smtClean="0"/>
          </a:p>
          <a:p>
            <a:r>
              <a:rPr lang="en-US" baseline="0" dirty="0" smtClean="0"/>
              <a:t>What I also want to point out is that both graphs use 3 normal distributions of mu: 5,8,and 10, and 5,10, and 15, all with standard deviation of 1. But by looking at the first graph, we can only visually see 2 modes. So when running the EM algorithm,  the most reasonable results we should expect to get is when we use 2 modes; however, that is not 100 percent accurate. The reason I am bringing this up is that the EM algorithm is our best estimation of the data based on the number of modes, and the algorithm should be understood in such a way, an estimation of parameters. </a:t>
            </a:r>
            <a:endParaRPr lang="en-US" dirty="0" smtClean="0"/>
          </a:p>
          <a:p>
            <a:endParaRPr lang="en-US" dirty="0" smtClean="0"/>
          </a:p>
          <a:p>
            <a:endParaRPr lang="en-US" baseline="0" dirty="0" smtClean="0"/>
          </a:p>
          <a:p>
            <a:r>
              <a:rPr lang="en-US" baseline="0" dirty="0" smtClean="0"/>
              <a:t>P_1</a:t>
            </a:r>
          </a:p>
          <a:p>
            <a:r>
              <a:rPr lang="en-US" baseline="0" dirty="0" smtClean="0"/>
              <a:t>P_2 = 1 – P_1 </a:t>
            </a:r>
            <a:endParaRPr lang="en-US" dirty="0"/>
          </a:p>
        </p:txBody>
      </p:sp>
      <p:sp>
        <p:nvSpPr>
          <p:cNvPr id="4" name="Slide Number Placeholder 3"/>
          <p:cNvSpPr>
            <a:spLocks noGrp="1"/>
          </p:cNvSpPr>
          <p:nvPr>
            <p:ph type="sldNum" sz="quarter" idx="10"/>
          </p:nvPr>
        </p:nvSpPr>
        <p:spPr/>
        <p:txBody>
          <a:bodyPr/>
          <a:lstStyle/>
          <a:p>
            <a:fld id="{1B6CE03E-C08B-4E1E-AF09-3BB2CF597DE4}" type="slidenum">
              <a:rPr lang="en-US" smtClean="0"/>
              <a:t>8</a:t>
            </a:fld>
            <a:endParaRPr lang="en-US"/>
          </a:p>
        </p:txBody>
      </p:sp>
    </p:spTree>
    <p:extLst>
      <p:ext uri="{BB962C8B-B14F-4D97-AF65-F5344CB8AC3E}">
        <p14:creationId xmlns:p14="http://schemas.microsoft.com/office/powerpoint/2010/main" val="3397015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a grasp on what we should expect, here are the element that are needed to use the EM</a:t>
            </a:r>
            <a:r>
              <a:rPr lang="en-US" baseline="0" dirty="0" smtClean="0"/>
              <a:t> algorithm. We need the observed data, denoted as x </a:t>
            </a:r>
            <a:r>
              <a:rPr lang="en-US" baseline="0" dirty="0" err="1" smtClean="0"/>
              <a:t>i</a:t>
            </a:r>
            <a:r>
              <a:rPr lang="en-US" baseline="0" dirty="0" smtClean="0"/>
              <a:t>. We want to know what parameters we want to estimate. This information is based on type of probability distribution that would be used. Here we use the information for normal, so both mu of n and sigma of n will be estimate here. N helps denote which distribution the parameters will be estimating, where the distribution estimate is based on the number of modes.  Last thing we need is the distribution weight denoted as pi of n. </a:t>
            </a:r>
          </a:p>
          <a:p>
            <a:endParaRPr lang="en-US" baseline="0" dirty="0" smtClean="0"/>
          </a:p>
          <a:p>
            <a:r>
              <a:rPr lang="en-US" baseline="0" dirty="0" smtClean="0"/>
              <a:t>From there, we can jump into the EM algorithm. The goal here is to iterated through the expectation and maximization steps until the parameters we are estimating converges. </a:t>
            </a:r>
          </a:p>
          <a:p>
            <a:endParaRPr lang="en-US" baseline="0" dirty="0" smtClean="0"/>
          </a:p>
          <a:p>
            <a:r>
              <a:rPr lang="en-US" baseline="0" dirty="0" smtClean="0"/>
              <a:t>The expectation step takes in the parameter values and observed data to estimate “latent variables.” I will go through what latent variables are more later on, but for now we can think of them as variables that are not observed, but provide information about the data. </a:t>
            </a:r>
          </a:p>
          <a:p>
            <a:endParaRPr lang="en-US" baseline="0" dirty="0" smtClean="0"/>
          </a:p>
          <a:p>
            <a:r>
              <a:rPr lang="en-US" baseline="0" dirty="0" smtClean="0"/>
              <a:t>The next step is the maximization. The maximization step takes the latent variable estimated in the expectation step, along with the observed data, and estimates new parameters. </a:t>
            </a:r>
          </a:p>
          <a:p>
            <a:endParaRPr lang="en-US" baseline="0" dirty="0" smtClean="0"/>
          </a:p>
          <a:p>
            <a:r>
              <a:rPr lang="en-US" baseline="0" dirty="0" smtClean="0"/>
              <a:t>The parameters get fed back into the expectation step and then you can see the snowball rolling. Luckily, we can  stop when we reach convergence of the parameters. </a:t>
            </a:r>
            <a:endParaRPr lang="en-US" dirty="0" smtClean="0"/>
          </a:p>
        </p:txBody>
      </p:sp>
      <p:sp>
        <p:nvSpPr>
          <p:cNvPr id="4" name="Slide Number Placeholder 3"/>
          <p:cNvSpPr>
            <a:spLocks noGrp="1"/>
          </p:cNvSpPr>
          <p:nvPr>
            <p:ph type="sldNum" sz="quarter" idx="10"/>
          </p:nvPr>
        </p:nvSpPr>
        <p:spPr/>
        <p:txBody>
          <a:bodyPr/>
          <a:lstStyle/>
          <a:p>
            <a:fld id="{1B6CE03E-C08B-4E1E-AF09-3BB2CF597DE4}" type="slidenum">
              <a:rPr lang="en-US" smtClean="0"/>
              <a:t>10</a:t>
            </a:fld>
            <a:endParaRPr lang="en-US"/>
          </a:p>
        </p:txBody>
      </p:sp>
    </p:spTree>
    <p:extLst>
      <p:ext uri="{BB962C8B-B14F-4D97-AF65-F5344CB8AC3E}">
        <p14:creationId xmlns:p14="http://schemas.microsoft.com/office/powerpoint/2010/main" val="4085539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step is the expectation step. Here we provide an initial value for the parameters mu</a:t>
            </a:r>
            <a:r>
              <a:rPr lang="en-US" baseline="0" dirty="0" smtClean="0"/>
              <a:t> and sigma, the observed data, and initial values of the distribution weights, pi. </a:t>
            </a:r>
          </a:p>
          <a:p>
            <a:endParaRPr lang="en-US" baseline="0" dirty="0" smtClean="0"/>
          </a:p>
          <a:p>
            <a:r>
              <a:rPr lang="en-US" baseline="0" dirty="0" smtClean="0"/>
              <a:t>Just to reiterate for completeness: </a:t>
            </a:r>
          </a:p>
          <a:p>
            <a:r>
              <a:rPr lang="en-US" baseline="0" dirty="0" smtClean="0"/>
              <a:t>N denotes the modes, where the number of modes is chosen. </a:t>
            </a:r>
          </a:p>
          <a:p>
            <a:r>
              <a:rPr lang="en-US" baseline="0" dirty="0" smtClean="0"/>
              <a:t>I is the number of data points in our data set</a:t>
            </a:r>
            <a:endParaRPr lang="en-US" dirty="0" smtClean="0"/>
          </a:p>
          <a:p>
            <a:endParaRPr lang="en-US" dirty="0" smtClean="0"/>
          </a:p>
          <a:p>
            <a:r>
              <a:rPr lang="en-US" dirty="0" smtClean="0"/>
              <a:t>Using the observed</a:t>
            </a:r>
            <a:r>
              <a:rPr lang="en-US" baseline="0" dirty="0" smtClean="0"/>
              <a:t> data and the parameters mu and sigma, we can compute the probabilities, where for the parameter mu, what is the probability that x comes from that distribution. </a:t>
            </a:r>
            <a:endParaRPr lang="en-US" dirty="0" smtClean="0"/>
          </a:p>
          <a:p>
            <a:endParaRPr lang="en-US" dirty="0" smtClean="0"/>
          </a:p>
          <a:p>
            <a:r>
              <a:rPr lang="en-US" dirty="0" smtClean="0"/>
              <a:t>Associating</a:t>
            </a:r>
            <a:r>
              <a:rPr lang="en-US" baseline="0" dirty="0" smtClean="0"/>
              <a:t> the weight of pi and a computed probability of the parameter theta given the data points, we get the latent variable. </a:t>
            </a:r>
            <a:endParaRPr lang="en-US" dirty="0" smtClean="0"/>
          </a:p>
          <a:p>
            <a:endParaRPr lang="en-US" dirty="0" smtClean="0"/>
          </a:p>
          <a:p>
            <a:r>
              <a:rPr lang="en-US" dirty="0" smtClean="0"/>
              <a:t>We know that the sampled data must come from some</a:t>
            </a:r>
            <a:r>
              <a:rPr lang="en-US" baseline="0" dirty="0" smtClean="0"/>
              <a:t> distribution, but we do not know which distribution. The value of the latent variable, the unseen/unobserved variable is the approximated proportions of the distribution. We can make connections and links to whether a data point comes from distribution A or B by its likelihood or probability that data point comes from that distribution. </a:t>
            </a:r>
            <a:endParaRPr lang="en-US" dirty="0" smtClean="0"/>
          </a:p>
          <a:p>
            <a:endParaRPr lang="en-US" dirty="0"/>
          </a:p>
        </p:txBody>
      </p:sp>
      <p:sp>
        <p:nvSpPr>
          <p:cNvPr id="4" name="Slide Number Placeholder 3"/>
          <p:cNvSpPr>
            <a:spLocks noGrp="1"/>
          </p:cNvSpPr>
          <p:nvPr>
            <p:ph type="sldNum" sz="quarter" idx="10"/>
          </p:nvPr>
        </p:nvSpPr>
        <p:spPr/>
        <p:txBody>
          <a:bodyPr/>
          <a:lstStyle/>
          <a:p>
            <a:fld id="{1B6CE03E-C08B-4E1E-AF09-3BB2CF597DE4}" type="slidenum">
              <a:rPr lang="en-US" smtClean="0"/>
              <a:t>11</a:t>
            </a:fld>
            <a:endParaRPr lang="en-US"/>
          </a:p>
        </p:txBody>
      </p:sp>
    </p:spTree>
    <p:extLst>
      <p:ext uri="{BB962C8B-B14F-4D97-AF65-F5344CB8AC3E}">
        <p14:creationId xmlns:p14="http://schemas.microsoft.com/office/powerpoint/2010/main" val="966728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latent</a:t>
            </a:r>
            <a:r>
              <a:rPr lang="en-US" baseline="0" dirty="0" smtClean="0"/>
              <a:t> variable makes the maximization step possible here, where we take the proportion of these latent variables. I denote these proportions as p of n, again where n is the specific mode.</a:t>
            </a:r>
          </a:p>
          <a:p>
            <a:endParaRPr lang="en-US" baseline="0" dirty="0" smtClean="0"/>
          </a:p>
          <a:p>
            <a:r>
              <a:rPr lang="en-US" baseline="0" dirty="0" smtClean="0"/>
              <a:t>So for an example of two modes, we can determine the proportion variable as that mode’s latent variable over the sum of all latent variables.</a:t>
            </a:r>
          </a:p>
          <a:p>
            <a:endParaRPr lang="en-US" baseline="0" dirty="0" smtClean="0"/>
          </a:p>
          <a:p>
            <a:r>
              <a:rPr lang="en-US" baseline="0" dirty="0" smtClean="0"/>
              <a:t>Now we can estimate a new distribution weight value, pi of n, by taking the mean of the proportion variable for that distribution. </a:t>
            </a:r>
          </a:p>
          <a:p>
            <a:endParaRPr lang="en-US" baseline="0" dirty="0" smtClean="0"/>
          </a:p>
          <a:p>
            <a:r>
              <a:rPr lang="en-US" baseline="0" dirty="0" smtClean="0"/>
              <a:t>We will also using the proportional variable to compute a new estimates of the parameter values: mu and sigma here. Where the sum of the product of the proportion variable and the observed data divided by the sum of the proportion variable is the new parameter estimate. </a:t>
            </a:r>
            <a:endParaRPr lang="en-US" dirty="0"/>
          </a:p>
        </p:txBody>
      </p:sp>
      <p:sp>
        <p:nvSpPr>
          <p:cNvPr id="4" name="Slide Number Placeholder 3"/>
          <p:cNvSpPr>
            <a:spLocks noGrp="1"/>
          </p:cNvSpPr>
          <p:nvPr>
            <p:ph type="sldNum" sz="quarter" idx="10"/>
          </p:nvPr>
        </p:nvSpPr>
        <p:spPr/>
        <p:txBody>
          <a:bodyPr/>
          <a:lstStyle/>
          <a:p>
            <a:fld id="{1B6CE03E-C08B-4E1E-AF09-3BB2CF597DE4}" type="slidenum">
              <a:rPr lang="en-US" smtClean="0"/>
              <a:t>12</a:t>
            </a:fld>
            <a:endParaRPr lang="en-US"/>
          </a:p>
        </p:txBody>
      </p:sp>
    </p:spTree>
    <p:extLst>
      <p:ext uri="{BB962C8B-B14F-4D97-AF65-F5344CB8AC3E}">
        <p14:creationId xmlns:p14="http://schemas.microsoft.com/office/powerpoint/2010/main" val="2290808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Lastly,</a:t>
            </a:r>
            <a:r>
              <a:rPr lang="en-US" baseline="0" dirty="0" smtClean="0"/>
              <a:t> we want to know when we should be done. When do we know we have a good enough answer? </a:t>
            </a:r>
          </a:p>
          <a:p>
            <a:endParaRPr lang="en-US" baseline="0" dirty="0" smtClean="0"/>
          </a:p>
          <a:p>
            <a:r>
              <a:rPr lang="en-US" baseline="0" dirty="0" smtClean="0"/>
              <a:t>Here we expect to be complete when the parameter values, theta, converge to their best fit estimate. Convergence is where the change of the parameter value is negligible between iterations. </a:t>
            </a:r>
            <a:endParaRPr lang="en-US" dirty="0"/>
          </a:p>
        </p:txBody>
      </p:sp>
      <p:sp>
        <p:nvSpPr>
          <p:cNvPr id="4" name="Slide Number Placeholder 3"/>
          <p:cNvSpPr>
            <a:spLocks noGrp="1"/>
          </p:cNvSpPr>
          <p:nvPr>
            <p:ph type="sldNum" sz="quarter" idx="10"/>
          </p:nvPr>
        </p:nvSpPr>
        <p:spPr/>
        <p:txBody>
          <a:bodyPr/>
          <a:lstStyle/>
          <a:p>
            <a:fld id="{1B6CE03E-C08B-4E1E-AF09-3BB2CF597DE4}" type="slidenum">
              <a:rPr lang="en-US" smtClean="0"/>
              <a:t>13</a:t>
            </a:fld>
            <a:endParaRPr lang="en-US"/>
          </a:p>
        </p:txBody>
      </p:sp>
    </p:spTree>
    <p:extLst>
      <p:ext uri="{BB962C8B-B14F-4D97-AF65-F5344CB8AC3E}">
        <p14:creationId xmlns:p14="http://schemas.microsoft.com/office/powerpoint/2010/main" val="917069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F38DC0-2440-49EA-B420-1E55A69A5C3A}"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FCB77AB-01F7-45F9-A16F-551455D91CAC}" type="slidenum">
              <a:rPr lang="en-US" smtClean="0"/>
              <a:t>‹#›</a:t>
            </a:fld>
            <a:endParaRPr lang="en-US"/>
          </a:p>
        </p:txBody>
      </p:sp>
    </p:spTree>
    <p:extLst>
      <p:ext uri="{BB962C8B-B14F-4D97-AF65-F5344CB8AC3E}">
        <p14:creationId xmlns:p14="http://schemas.microsoft.com/office/powerpoint/2010/main" val="1495857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F38DC0-2440-49EA-B420-1E55A69A5C3A}"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FCB77AB-01F7-45F9-A16F-551455D91CAC}" type="slidenum">
              <a:rPr lang="en-US" smtClean="0"/>
              <a:t>‹#›</a:t>
            </a:fld>
            <a:endParaRPr lang="en-US"/>
          </a:p>
        </p:txBody>
      </p:sp>
    </p:spTree>
    <p:extLst>
      <p:ext uri="{BB962C8B-B14F-4D97-AF65-F5344CB8AC3E}">
        <p14:creationId xmlns:p14="http://schemas.microsoft.com/office/powerpoint/2010/main" val="3363498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F38DC0-2440-49EA-B420-1E55A69A5C3A}"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FCB77AB-01F7-45F9-A16F-551455D91CA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87252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AF38DC0-2440-49EA-B420-1E55A69A5C3A}"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CB77AB-01F7-45F9-A16F-551455D91CAC}" type="slidenum">
              <a:rPr lang="en-US" smtClean="0"/>
              <a:t>‹#›</a:t>
            </a:fld>
            <a:endParaRPr lang="en-US"/>
          </a:p>
        </p:txBody>
      </p:sp>
    </p:spTree>
    <p:extLst>
      <p:ext uri="{BB962C8B-B14F-4D97-AF65-F5344CB8AC3E}">
        <p14:creationId xmlns:p14="http://schemas.microsoft.com/office/powerpoint/2010/main" val="1081082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AF38DC0-2440-49EA-B420-1E55A69A5C3A}"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CB77AB-01F7-45F9-A16F-551455D91CA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33916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AF38DC0-2440-49EA-B420-1E55A69A5C3A}"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CB77AB-01F7-45F9-A16F-551455D91CAC}" type="slidenum">
              <a:rPr lang="en-US" smtClean="0"/>
              <a:t>‹#›</a:t>
            </a:fld>
            <a:endParaRPr lang="en-US"/>
          </a:p>
        </p:txBody>
      </p:sp>
    </p:spTree>
    <p:extLst>
      <p:ext uri="{BB962C8B-B14F-4D97-AF65-F5344CB8AC3E}">
        <p14:creationId xmlns:p14="http://schemas.microsoft.com/office/powerpoint/2010/main" val="1793320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F38DC0-2440-49EA-B420-1E55A69A5C3A}"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FCB77AB-01F7-45F9-A16F-551455D91CAC}" type="slidenum">
              <a:rPr lang="en-US" smtClean="0"/>
              <a:t>‹#›</a:t>
            </a:fld>
            <a:endParaRPr lang="en-US"/>
          </a:p>
        </p:txBody>
      </p:sp>
    </p:spTree>
    <p:extLst>
      <p:ext uri="{BB962C8B-B14F-4D97-AF65-F5344CB8AC3E}">
        <p14:creationId xmlns:p14="http://schemas.microsoft.com/office/powerpoint/2010/main" val="1088140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F38DC0-2440-49EA-B420-1E55A69A5C3A}"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FCB77AB-01F7-45F9-A16F-551455D91CAC}" type="slidenum">
              <a:rPr lang="en-US" smtClean="0"/>
              <a:t>‹#›</a:t>
            </a:fld>
            <a:endParaRPr lang="en-US"/>
          </a:p>
        </p:txBody>
      </p:sp>
    </p:spTree>
    <p:extLst>
      <p:ext uri="{BB962C8B-B14F-4D97-AF65-F5344CB8AC3E}">
        <p14:creationId xmlns:p14="http://schemas.microsoft.com/office/powerpoint/2010/main" val="218816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F38DC0-2440-49EA-B420-1E55A69A5C3A}"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FCB77AB-01F7-45F9-A16F-551455D91CAC}" type="slidenum">
              <a:rPr lang="en-US" smtClean="0"/>
              <a:t>‹#›</a:t>
            </a:fld>
            <a:endParaRPr lang="en-US"/>
          </a:p>
        </p:txBody>
      </p:sp>
    </p:spTree>
    <p:extLst>
      <p:ext uri="{BB962C8B-B14F-4D97-AF65-F5344CB8AC3E}">
        <p14:creationId xmlns:p14="http://schemas.microsoft.com/office/powerpoint/2010/main" val="4029866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F38DC0-2440-49EA-B420-1E55A69A5C3A}"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FCB77AB-01F7-45F9-A16F-551455D91CAC}" type="slidenum">
              <a:rPr lang="en-US" smtClean="0"/>
              <a:t>‹#›</a:t>
            </a:fld>
            <a:endParaRPr lang="en-US"/>
          </a:p>
        </p:txBody>
      </p:sp>
    </p:spTree>
    <p:extLst>
      <p:ext uri="{BB962C8B-B14F-4D97-AF65-F5344CB8AC3E}">
        <p14:creationId xmlns:p14="http://schemas.microsoft.com/office/powerpoint/2010/main" val="637918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F38DC0-2440-49EA-B420-1E55A69A5C3A}"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FCB77AB-01F7-45F9-A16F-551455D91CAC}" type="slidenum">
              <a:rPr lang="en-US" smtClean="0"/>
              <a:t>‹#›</a:t>
            </a:fld>
            <a:endParaRPr lang="en-US"/>
          </a:p>
        </p:txBody>
      </p:sp>
    </p:spTree>
    <p:extLst>
      <p:ext uri="{BB962C8B-B14F-4D97-AF65-F5344CB8AC3E}">
        <p14:creationId xmlns:p14="http://schemas.microsoft.com/office/powerpoint/2010/main" val="3498702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F38DC0-2440-49EA-B420-1E55A69A5C3A}" type="datetimeFigureOut">
              <a:rPr lang="en-US" smtClean="0"/>
              <a:t>12/8/2016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FCB77AB-01F7-45F9-A16F-551455D91CAC}" type="slidenum">
              <a:rPr lang="en-US" smtClean="0"/>
              <a:t>‹#›</a:t>
            </a:fld>
            <a:endParaRPr lang="en-US"/>
          </a:p>
        </p:txBody>
      </p:sp>
    </p:spTree>
    <p:extLst>
      <p:ext uri="{BB962C8B-B14F-4D97-AF65-F5344CB8AC3E}">
        <p14:creationId xmlns:p14="http://schemas.microsoft.com/office/powerpoint/2010/main" val="1555300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F38DC0-2440-49EA-B420-1E55A69A5C3A}" type="datetimeFigureOut">
              <a:rPr lang="en-US" smtClean="0"/>
              <a:t>12/8/2016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FCB77AB-01F7-45F9-A16F-551455D91CAC}" type="slidenum">
              <a:rPr lang="en-US" smtClean="0"/>
              <a:t>‹#›</a:t>
            </a:fld>
            <a:endParaRPr lang="en-US"/>
          </a:p>
        </p:txBody>
      </p:sp>
    </p:spTree>
    <p:extLst>
      <p:ext uri="{BB962C8B-B14F-4D97-AF65-F5344CB8AC3E}">
        <p14:creationId xmlns:p14="http://schemas.microsoft.com/office/powerpoint/2010/main" val="3192531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38DC0-2440-49EA-B420-1E55A69A5C3A}" type="datetimeFigureOut">
              <a:rPr lang="en-US" smtClean="0"/>
              <a:t>12/8/2016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FCB77AB-01F7-45F9-A16F-551455D91CAC}" type="slidenum">
              <a:rPr lang="en-US" smtClean="0"/>
              <a:t>‹#›</a:t>
            </a:fld>
            <a:endParaRPr lang="en-US"/>
          </a:p>
        </p:txBody>
      </p:sp>
    </p:spTree>
    <p:extLst>
      <p:ext uri="{BB962C8B-B14F-4D97-AF65-F5344CB8AC3E}">
        <p14:creationId xmlns:p14="http://schemas.microsoft.com/office/powerpoint/2010/main" val="1107751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F38DC0-2440-49EA-B420-1E55A69A5C3A}"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FCB77AB-01F7-45F9-A16F-551455D91CAC}" type="slidenum">
              <a:rPr lang="en-US" smtClean="0"/>
              <a:t>‹#›</a:t>
            </a:fld>
            <a:endParaRPr lang="en-US"/>
          </a:p>
        </p:txBody>
      </p:sp>
    </p:spTree>
    <p:extLst>
      <p:ext uri="{BB962C8B-B14F-4D97-AF65-F5344CB8AC3E}">
        <p14:creationId xmlns:p14="http://schemas.microsoft.com/office/powerpoint/2010/main" val="2579155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F38DC0-2440-49EA-B420-1E55A69A5C3A}"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CB77AB-01F7-45F9-A16F-551455D91CAC}" type="slidenum">
              <a:rPr lang="en-US" smtClean="0"/>
              <a:t>‹#›</a:t>
            </a:fld>
            <a:endParaRPr lang="en-US"/>
          </a:p>
        </p:txBody>
      </p:sp>
    </p:spTree>
    <p:extLst>
      <p:ext uri="{BB962C8B-B14F-4D97-AF65-F5344CB8AC3E}">
        <p14:creationId xmlns:p14="http://schemas.microsoft.com/office/powerpoint/2010/main" val="2101888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AF38DC0-2440-49EA-B420-1E55A69A5C3A}" type="datetimeFigureOut">
              <a:rPr lang="en-US" smtClean="0"/>
              <a:t>12/8/2016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FCB77AB-01F7-45F9-A16F-551455D91CAC}" type="slidenum">
              <a:rPr lang="en-US" smtClean="0"/>
              <a:t>‹#›</a:t>
            </a:fld>
            <a:endParaRPr lang="en-US"/>
          </a:p>
        </p:txBody>
      </p:sp>
    </p:spTree>
    <p:extLst>
      <p:ext uri="{BB962C8B-B14F-4D97-AF65-F5344CB8AC3E}">
        <p14:creationId xmlns:p14="http://schemas.microsoft.com/office/powerpoint/2010/main" val="314880307"/>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n8bamboo.shinyapps.io/Projec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303638"/>
            <a:ext cx="8915399" cy="2262781"/>
          </a:xfrm>
        </p:spPr>
        <p:txBody>
          <a:bodyPr>
            <a:noAutofit/>
          </a:bodyPr>
          <a:lstStyle/>
          <a:p>
            <a:r>
              <a:rPr lang="en-US" sz="6000" dirty="0" smtClean="0"/>
              <a:t>Expectation Maximization Algorithm	</a:t>
            </a:r>
            <a:endParaRPr lang="en-US" sz="6000" dirty="0"/>
          </a:p>
        </p:txBody>
      </p:sp>
      <p:sp>
        <p:nvSpPr>
          <p:cNvPr id="3" name="Subtitle 2"/>
          <p:cNvSpPr>
            <a:spLocks noGrp="1"/>
          </p:cNvSpPr>
          <p:nvPr>
            <p:ph type="subTitle" idx="1"/>
          </p:nvPr>
        </p:nvSpPr>
        <p:spPr/>
        <p:txBody>
          <a:bodyPr>
            <a:normAutofit/>
          </a:bodyPr>
          <a:lstStyle/>
          <a:p>
            <a:r>
              <a:rPr lang="en-US" sz="2400" dirty="0" err="1" smtClean="0"/>
              <a:t>Hoachen</a:t>
            </a:r>
            <a:r>
              <a:rPr lang="en-US" sz="2400" dirty="0" smtClean="0"/>
              <a:t> Sun, Jun Feng, Andrew Tran, Zhao Wang</a:t>
            </a:r>
            <a:endParaRPr lang="en-US" sz="2400" dirty="0"/>
          </a:p>
        </p:txBody>
      </p:sp>
    </p:spTree>
    <p:extLst>
      <p:ext uri="{BB962C8B-B14F-4D97-AF65-F5344CB8AC3E}">
        <p14:creationId xmlns:p14="http://schemas.microsoft.com/office/powerpoint/2010/main" val="2090107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Expectation Maximization (EM) Algorithm – High Level Algorithm </a:t>
            </a:r>
            <a:r>
              <a:rPr lang="en-US" dirty="0" smtClean="0"/>
              <a:t>Continued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2133600"/>
                <a:ext cx="8915400" cy="4724400"/>
              </a:xfrm>
            </p:spPr>
            <p:txBody>
              <a:bodyPr>
                <a:noAutofit/>
              </a:bodyPr>
              <a:lstStyle/>
              <a:p>
                <a:r>
                  <a:rPr lang="en-US" sz="2400" dirty="0" smtClean="0"/>
                  <a:t>Three elements for the EM algorithm</a:t>
                </a:r>
              </a:p>
              <a:p>
                <a:pPr lvl="1"/>
                <a:r>
                  <a:rPr lang="en-US" sz="2000" dirty="0" smtClean="0"/>
                  <a:t>Observed data ~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oMath>
                </a14:m>
                <a:endParaRPr lang="en-US" sz="2000" dirty="0" smtClean="0"/>
              </a:p>
              <a:p>
                <a:pPr lvl="1"/>
                <a:r>
                  <a:rPr lang="en-US" sz="2000" dirty="0" smtClean="0"/>
                  <a:t>Distribution parameters ~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𝑛</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𝑛</m:t>
                        </m:r>
                      </m:sub>
                    </m:sSub>
                  </m:oMath>
                </a14:m>
                <a:endParaRPr lang="en-US" sz="2000" dirty="0" smtClean="0"/>
              </a:p>
              <a:p>
                <a:pPr lvl="1"/>
                <a:r>
                  <a:rPr lang="en-US" sz="2000" dirty="0" smtClean="0"/>
                  <a:t>Distribution weight~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𝜋</m:t>
                        </m:r>
                      </m:e>
                      <m:sub>
                        <m:r>
                          <a:rPr lang="en-US" sz="2000" b="0" i="1" smtClean="0">
                            <a:latin typeface="Cambria Math" panose="02040503050406030204" pitchFamily="18" charset="0"/>
                            <a:ea typeface="Cambria Math" panose="02040503050406030204" pitchFamily="18" charset="0"/>
                          </a:rPr>
                          <m:t>𝑛</m:t>
                        </m:r>
                      </m:sub>
                    </m:sSub>
                  </m:oMath>
                </a14:m>
                <a:endParaRPr lang="en-US" sz="2000" dirty="0" smtClean="0"/>
              </a:p>
              <a:p>
                <a:pPr lvl="1"/>
                <a:endParaRPr lang="en-US" sz="2000" dirty="0"/>
              </a:p>
              <a:p>
                <a:r>
                  <a:rPr lang="en-US" sz="2400" dirty="0" smtClean="0"/>
                  <a:t>EM Algorithm Steps – these steps are iterated until the estimated value converges </a:t>
                </a:r>
              </a:p>
              <a:p>
                <a:pPr lvl="1">
                  <a:buFont typeface="+mj-lt"/>
                  <a:buAutoNum type="arabicPeriod"/>
                </a:pPr>
                <a:r>
                  <a:rPr lang="en-US" sz="2000" b="1" i="1" dirty="0" smtClean="0"/>
                  <a:t>Expectation </a:t>
                </a:r>
                <a:r>
                  <a:rPr lang="en-US" sz="2000" dirty="0" smtClean="0"/>
                  <a:t>- Given the parameters and observed data, estimate the latent variables</a:t>
                </a:r>
              </a:p>
              <a:p>
                <a:pPr lvl="1">
                  <a:buFont typeface="+mj-lt"/>
                  <a:buAutoNum type="arabicPeriod"/>
                </a:pPr>
                <a:r>
                  <a:rPr lang="en-US" sz="2000" b="1" i="1" dirty="0" smtClean="0"/>
                  <a:t>Maximization</a:t>
                </a:r>
                <a:r>
                  <a:rPr lang="en-US" sz="2000" dirty="0" smtClean="0"/>
                  <a:t> - Given the latent variables and observed data, estimate the parameters</a:t>
                </a:r>
                <a:endParaRPr lang="en-US" sz="2000" dirty="0"/>
              </a:p>
              <a:p>
                <a:pPr marL="457200" lvl="1" indent="0">
                  <a:buNone/>
                </a:pPr>
                <a:r>
                  <a:rPr lang="en-US" sz="2000" dirty="0" smtClean="0"/>
                  <a:t>	</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2133600"/>
                <a:ext cx="8915400" cy="4724400"/>
              </a:xfrm>
              <a:blipFill rotWithShape="0">
                <a:blip r:embed="rId3"/>
                <a:stretch>
                  <a:fillRect l="-958" t="-1032"/>
                </a:stretch>
              </a:blipFill>
            </p:spPr>
            <p:txBody>
              <a:bodyPr/>
              <a:lstStyle/>
              <a:p>
                <a:r>
                  <a:rPr lang="en-US">
                    <a:noFill/>
                  </a:rPr>
                  <a:t> </a:t>
                </a:r>
              </a:p>
            </p:txBody>
          </p:sp>
        </mc:Fallback>
      </mc:AlternateContent>
    </p:spTree>
    <p:extLst>
      <p:ext uri="{BB962C8B-B14F-4D97-AF65-F5344CB8AC3E}">
        <p14:creationId xmlns:p14="http://schemas.microsoft.com/office/powerpoint/2010/main" val="1871407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 Algorithm - Expectation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2133599"/>
                <a:ext cx="8915400" cy="4207823"/>
              </a:xfrm>
            </p:spPr>
            <p:txBody>
              <a:bodyPr>
                <a:normAutofit/>
              </a:bodyPr>
              <a:lstStyle/>
              <a:p>
                <a:r>
                  <a:rPr lang="en-US" sz="2200" dirty="0" smtClean="0"/>
                  <a:t>Start – initialize all values {</a:t>
                </a:r>
                <a14:m>
                  <m:oMath xmlns:m="http://schemas.openxmlformats.org/officeDocument/2006/math">
                    <m:sSub>
                      <m:sSubPr>
                        <m:ctrlPr>
                          <a:rPr lang="en-US" sz="2200" b="0" i="1" smtClean="0">
                            <a:latin typeface="Cambria Math" panose="02040503050406030204" pitchFamily="18" charset="0"/>
                            <a:ea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𝑛</m:t>
                        </m:r>
                      </m:sub>
                    </m:sSub>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𝑥</m:t>
                        </m:r>
                      </m:e>
                      <m:sub>
                        <m:r>
                          <a:rPr lang="en-US" sz="2200" b="0" i="1" smtClean="0">
                            <a:latin typeface="Cambria Math" panose="02040503050406030204" pitchFamily="18" charset="0"/>
                            <a:ea typeface="Cambria Math" panose="02040503050406030204" pitchFamily="18" charset="0"/>
                          </a:rPr>
                          <m:t>𝑖</m:t>
                        </m:r>
                      </m:sub>
                    </m:sSub>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𝜋</m:t>
                        </m:r>
                      </m:e>
                      <m:sub>
                        <m:r>
                          <a:rPr lang="en-US" sz="2200" b="0" i="1" smtClean="0">
                            <a:latin typeface="Cambria Math" panose="02040503050406030204" pitchFamily="18" charset="0"/>
                            <a:ea typeface="Cambria Math" panose="02040503050406030204" pitchFamily="18" charset="0"/>
                          </a:rPr>
                          <m:t>𝑛</m:t>
                        </m:r>
                      </m:sub>
                    </m:sSub>
                    <m:r>
                      <a:rPr lang="en-US" sz="2200" b="0" i="1" smtClean="0">
                        <a:latin typeface="Cambria Math" panose="02040503050406030204" pitchFamily="18" charset="0"/>
                        <a:ea typeface="Cambria Math" panose="02040503050406030204" pitchFamily="18" charset="0"/>
                      </a:rPr>
                      <m:t>}</m:t>
                    </m:r>
                  </m:oMath>
                </a14:m>
                <a:r>
                  <a:rPr lang="en-US" sz="2200" dirty="0" smtClean="0"/>
                  <a:t> , where n is the number of modes and </a:t>
                </a:r>
                <a:r>
                  <a:rPr lang="en-US" sz="2200" dirty="0" err="1" smtClean="0"/>
                  <a:t>i</a:t>
                </a:r>
                <a:r>
                  <a:rPr lang="en-US" sz="2200" dirty="0" smtClean="0"/>
                  <a:t> is the number of data points</a:t>
                </a:r>
                <a:endParaRPr lang="en-US" sz="2200" dirty="0"/>
              </a:p>
              <a:p>
                <a:r>
                  <a:rPr lang="en-US" sz="2200" dirty="0" smtClean="0"/>
                  <a:t>Given the parameters of </a:t>
                </a:r>
                <a14:m>
                  <m:oMath xmlns:m="http://schemas.openxmlformats.org/officeDocument/2006/math">
                    <m:r>
                      <a:rPr lang="en-US" sz="2200" i="1" smtClean="0">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oMath>
                </a14:m>
                <a:r>
                  <a:rPr lang="en-US" sz="2200" dirty="0" smtClean="0"/>
                  <a:t>and observed data, we compute the probabilities and estimate compute latent variables </a:t>
                </a:r>
              </a:p>
              <a:p>
                <a:pPr marL="0" indent="0">
                  <a:buNone/>
                </a:pPr>
                <a14:m>
                  <m:oMathPara xmlns:m="http://schemas.openxmlformats.org/officeDocument/2006/math">
                    <m:oMathParaPr>
                      <m:jc m:val="centerGroup"/>
                    </m:oMathParaPr>
                    <m:oMath xmlns:m="http://schemas.openxmlformats.org/officeDocument/2006/math">
                      <m:r>
                        <a:rPr lang="en-US" sz="2400" i="1" smtClean="0">
                          <a:solidFill>
                            <a:srgbClr val="002060"/>
                          </a:solidFill>
                          <a:latin typeface="Cambria Math" panose="02040503050406030204" pitchFamily="18" charset="0"/>
                          <a:ea typeface="Cambria Math" panose="02040503050406030204" pitchFamily="18" charset="0"/>
                        </a:rPr>
                        <m:t>𝜃</m:t>
                      </m:r>
                      <m:r>
                        <a:rPr lang="en-US" sz="2400" i="1" smtClean="0">
                          <a:solidFill>
                            <a:srgbClr val="002060"/>
                          </a:solidFill>
                          <a:latin typeface="Cambria Math" panose="02040503050406030204" pitchFamily="18" charset="0"/>
                          <a:ea typeface="Cambria Math" panose="02040503050406030204" pitchFamily="18" charset="0"/>
                        </a:rPr>
                        <m:t>={</m:t>
                      </m:r>
                      <m:r>
                        <a:rPr lang="en-US" sz="2400" i="1" smtClean="0">
                          <a:solidFill>
                            <a:srgbClr val="002060"/>
                          </a:solidFill>
                          <a:latin typeface="Cambria Math" panose="02040503050406030204" pitchFamily="18" charset="0"/>
                          <a:ea typeface="Cambria Math" panose="02040503050406030204" pitchFamily="18" charset="0"/>
                        </a:rPr>
                        <m:t>𝑚𝑒𝑎𝑛</m:t>
                      </m:r>
                      <m:r>
                        <a:rPr lang="en-US" sz="2400" i="1" smtClean="0">
                          <a:solidFill>
                            <a:srgbClr val="002060"/>
                          </a:solidFill>
                          <a:latin typeface="Cambria Math" panose="02040503050406030204" pitchFamily="18" charset="0"/>
                          <a:ea typeface="Cambria Math" panose="02040503050406030204" pitchFamily="18" charset="0"/>
                        </a:rPr>
                        <m:t>: </m:t>
                      </m:r>
                      <m:r>
                        <a:rPr lang="en-US" sz="2400" i="1" smtClean="0">
                          <a:solidFill>
                            <a:srgbClr val="002060"/>
                          </a:solidFill>
                          <a:latin typeface="Cambria Math" panose="02040503050406030204" pitchFamily="18" charset="0"/>
                          <a:ea typeface="Cambria Math" panose="02040503050406030204" pitchFamily="18" charset="0"/>
                        </a:rPr>
                        <m:t>𝜇</m:t>
                      </m:r>
                      <m:r>
                        <a:rPr lang="en-US" sz="2400" i="1" smtClean="0">
                          <a:solidFill>
                            <a:srgbClr val="002060"/>
                          </a:solidFill>
                          <a:latin typeface="Cambria Math" panose="02040503050406030204" pitchFamily="18" charset="0"/>
                          <a:ea typeface="Cambria Math" panose="02040503050406030204" pitchFamily="18" charset="0"/>
                        </a:rPr>
                        <m:t>, </m:t>
                      </m:r>
                      <m:r>
                        <a:rPr lang="en-US" sz="2400" i="1" smtClean="0">
                          <a:solidFill>
                            <a:srgbClr val="002060"/>
                          </a:solidFill>
                          <a:latin typeface="Cambria Math" panose="02040503050406030204" pitchFamily="18" charset="0"/>
                          <a:ea typeface="Cambria Math" panose="02040503050406030204" pitchFamily="18" charset="0"/>
                        </a:rPr>
                        <m:t>𝑠𝑡𝑎𝑛𝑑𝑎𝑟𝑑</m:t>
                      </m:r>
                      <m:r>
                        <a:rPr lang="en-US" sz="2400" i="1" smtClean="0">
                          <a:solidFill>
                            <a:srgbClr val="002060"/>
                          </a:solidFill>
                          <a:latin typeface="Cambria Math" panose="02040503050406030204" pitchFamily="18" charset="0"/>
                          <a:ea typeface="Cambria Math" panose="02040503050406030204" pitchFamily="18" charset="0"/>
                        </a:rPr>
                        <m:t> </m:t>
                      </m:r>
                      <m:r>
                        <a:rPr lang="en-US" sz="2400" i="1" smtClean="0">
                          <a:solidFill>
                            <a:srgbClr val="002060"/>
                          </a:solidFill>
                          <a:latin typeface="Cambria Math" panose="02040503050406030204" pitchFamily="18" charset="0"/>
                          <a:ea typeface="Cambria Math" panose="02040503050406030204" pitchFamily="18" charset="0"/>
                        </a:rPr>
                        <m:t>𝑑𝑒𝑣𝑖𝑎𝑡𝑖𝑜𝑛</m:t>
                      </m:r>
                      <m:r>
                        <a:rPr lang="en-US" sz="2400" i="1" smtClean="0">
                          <a:solidFill>
                            <a:srgbClr val="002060"/>
                          </a:solidFill>
                          <a:latin typeface="Cambria Math" panose="02040503050406030204" pitchFamily="18" charset="0"/>
                          <a:ea typeface="Cambria Math" panose="02040503050406030204" pitchFamily="18" charset="0"/>
                        </a:rPr>
                        <m:t>: </m:t>
                      </m:r>
                      <m:r>
                        <a:rPr lang="en-US" sz="2400" i="1" smtClean="0">
                          <a:solidFill>
                            <a:srgbClr val="002060"/>
                          </a:solidFill>
                          <a:latin typeface="Cambria Math" panose="02040503050406030204" pitchFamily="18" charset="0"/>
                          <a:ea typeface="Cambria Math" panose="02040503050406030204" pitchFamily="18" charset="0"/>
                        </a:rPr>
                        <m:t>𝜎</m:t>
                      </m:r>
                      <m:r>
                        <a:rPr lang="en-US" sz="2400" i="1" smtClean="0">
                          <a:solidFill>
                            <a:srgbClr val="002060"/>
                          </a:solidFill>
                          <a:latin typeface="Cambria Math" panose="02040503050406030204" pitchFamily="18" charset="0"/>
                          <a:ea typeface="Cambria Math" panose="02040503050406030204" pitchFamily="18" charset="0"/>
                        </a:rPr>
                        <m:t>}</m:t>
                      </m:r>
                    </m:oMath>
                  </m:oMathPara>
                </a14:m>
                <a:endParaRPr lang="en-US" sz="2400" dirty="0">
                  <a:solidFill>
                    <a:srgbClr val="002060"/>
                  </a:solidFill>
                </a:endParaRPr>
              </a:p>
              <a:p>
                <a:pPr marL="0" indent="0">
                  <a:buNone/>
                </a:pPr>
                <a14:m>
                  <m:oMathPara xmlns:m="http://schemas.openxmlformats.org/officeDocument/2006/math">
                    <m:oMathParaPr>
                      <m:jc m:val="centerGroup"/>
                    </m:oMathParaPr>
                    <m:oMath xmlns:m="http://schemas.openxmlformats.org/officeDocument/2006/math">
                      <m:r>
                        <a:rPr lang="en-US" sz="2400" i="1">
                          <a:solidFill>
                            <a:srgbClr val="002060"/>
                          </a:solidFill>
                          <a:latin typeface="Cambria Math" panose="02040503050406030204" pitchFamily="18" charset="0"/>
                        </a:rPr>
                        <m:t>𝑋</m:t>
                      </m:r>
                      <m:r>
                        <a:rPr lang="en-US" sz="2400" i="1">
                          <a:solidFill>
                            <a:srgbClr val="002060"/>
                          </a:solidFill>
                          <a:latin typeface="Cambria Math" panose="02040503050406030204" pitchFamily="18" charset="0"/>
                        </a:rPr>
                        <m:t> ~ </m:t>
                      </m:r>
                      <m:r>
                        <a:rPr lang="en-US" sz="2400" i="1">
                          <a:solidFill>
                            <a:srgbClr val="002060"/>
                          </a:solidFill>
                          <a:latin typeface="Cambria Math" panose="02040503050406030204" pitchFamily="18" charset="0"/>
                        </a:rPr>
                        <m:t>𝑜𝑏𝑠𝑒𝑟𝑣𝑒𝑑</m:t>
                      </m:r>
                      <m:r>
                        <a:rPr lang="en-US" sz="2400" i="1">
                          <a:solidFill>
                            <a:srgbClr val="002060"/>
                          </a:solidFill>
                          <a:latin typeface="Cambria Math" panose="02040503050406030204" pitchFamily="18" charset="0"/>
                        </a:rPr>
                        <m:t> </m:t>
                      </m:r>
                      <m:r>
                        <a:rPr lang="en-US" sz="2400" i="1">
                          <a:solidFill>
                            <a:srgbClr val="002060"/>
                          </a:solidFill>
                          <a:latin typeface="Cambria Math" panose="02040503050406030204" pitchFamily="18" charset="0"/>
                        </a:rPr>
                        <m:t>𝑑𝑎𝑡𝑎</m:t>
                      </m:r>
                      <m:r>
                        <a:rPr lang="en-US" sz="2400" i="1">
                          <a:solidFill>
                            <a:srgbClr val="002060"/>
                          </a:solidFill>
                          <a:latin typeface="Cambria Math" panose="02040503050406030204" pitchFamily="18" charset="0"/>
                        </a:rPr>
                        <m:t>: </m:t>
                      </m:r>
                      <m:sSub>
                        <m:sSubPr>
                          <m:ctrlPr>
                            <a:rPr lang="en-US" sz="2400" i="1">
                              <a:solidFill>
                                <a:srgbClr val="002060"/>
                              </a:solidFill>
                              <a:latin typeface="Cambria Math" panose="02040503050406030204" pitchFamily="18" charset="0"/>
                            </a:rPr>
                          </m:ctrlPr>
                        </m:sSubPr>
                        <m:e>
                          <m:r>
                            <a:rPr lang="en-US" sz="2400" i="1">
                              <a:solidFill>
                                <a:srgbClr val="002060"/>
                              </a:solidFill>
                              <a:latin typeface="Cambria Math" panose="02040503050406030204" pitchFamily="18" charset="0"/>
                            </a:rPr>
                            <m:t>𝑥</m:t>
                          </m:r>
                        </m:e>
                        <m:sub>
                          <m:r>
                            <a:rPr lang="en-US" sz="2400" i="1">
                              <a:solidFill>
                                <a:srgbClr val="002060"/>
                              </a:solidFill>
                              <a:latin typeface="Cambria Math" panose="02040503050406030204" pitchFamily="18" charset="0"/>
                            </a:rPr>
                            <m:t>𝑖</m:t>
                          </m:r>
                        </m:sub>
                      </m:sSub>
                    </m:oMath>
                  </m:oMathPara>
                </a14:m>
                <a:endParaRPr lang="en-US" sz="2400" dirty="0" smtClean="0">
                  <a:solidFill>
                    <a:srgbClr val="002060"/>
                  </a:solidFill>
                </a:endParaRP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002060"/>
                          </a:solidFill>
                          <a:latin typeface="Cambria Math" panose="02040503050406030204" pitchFamily="18" charset="0"/>
                        </a:rPr>
                        <m:t>𝑃</m:t>
                      </m:r>
                      <m:r>
                        <a:rPr lang="en-US" sz="2400" b="0" i="1" smtClean="0">
                          <a:solidFill>
                            <a:srgbClr val="002060"/>
                          </a:solidFill>
                          <a:latin typeface="Cambria Math" panose="02040503050406030204" pitchFamily="18" charset="0"/>
                        </a:rPr>
                        <m:t>(</m:t>
                      </m:r>
                      <m:r>
                        <a:rPr lang="en-US" sz="2400" b="0" i="1" smtClean="0">
                          <a:solidFill>
                            <a:srgbClr val="002060"/>
                          </a:solidFill>
                          <a:latin typeface="Cambria Math" panose="02040503050406030204" pitchFamily="18" charset="0"/>
                        </a:rPr>
                        <m:t>𝑋</m:t>
                      </m:r>
                      <m:r>
                        <a:rPr lang="en-US" sz="2400" b="0" i="1" smtClean="0">
                          <a:solidFill>
                            <a:srgbClr val="002060"/>
                          </a:solidFill>
                          <a:latin typeface="Cambria Math" panose="02040503050406030204" pitchFamily="18" charset="0"/>
                        </a:rPr>
                        <m:t>|</m:t>
                      </m:r>
                      <m:r>
                        <a:rPr lang="en-US" sz="2400" b="0" i="1" smtClean="0">
                          <a:solidFill>
                            <a:srgbClr val="002060"/>
                          </a:solidFill>
                          <a:latin typeface="Cambria Math" panose="02040503050406030204" pitchFamily="18" charset="0"/>
                          <a:ea typeface="Cambria Math" panose="02040503050406030204" pitchFamily="18" charset="0"/>
                        </a:rPr>
                        <m:t>𝜃</m:t>
                      </m:r>
                      <m:r>
                        <a:rPr lang="en-US" sz="2400" b="0" i="1" smtClean="0">
                          <a:solidFill>
                            <a:srgbClr val="002060"/>
                          </a:solidFill>
                          <a:latin typeface="Cambria Math" panose="02040503050406030204" pitchFamily="18" charset="0"/>
                          <a:ea typeface="Cambria Math" panose="02040503050406030204" pitchFamily="18" charset="0"/>
                        </a:rPr>
                        <m:t>)=</m:t>
                      </m:r>
                      <m:r>
                        <a:rPr lang="en-US" sz="2400" b="0" i="1" smtClean="0">
                          <a:solidFill>
                            <a:srgbClr val="002060"/>
                          </a:solidFill>
                          <a:latin typeface="Cambria Math" panose="02040503050406030204" pitchFamily="18" charset="0"/>
                          <a:ea typeface="Cambria Math" panose="02040503050406030204" pitchFamily="18" charset="0"/>
                        </a:rPr>
                        <m:t>𝑝𝑟𝑜𝑏𝑎𝑏𝑖𝑙𝑖𝑡𝑦</m:t>
                      </m:r>
                    </m:oMath>
                  </m:oMathPara>
                </a14:m>
                <a:endParaRPr lang="en-US" sz="2400" dirty="0" smtClean="0">
                  <a:solidFill>
                    <a:srgbClr val="002060"/>
                  </a:solidFill>
                </a:endParaRPr>
              </a:p>
              <a:p>
                <a:pPr lvl="1"/>
                <a:r>
                  <a:rPr lang="en-US" sz="2000" dirty="0" smtClean="0"/>
                  <a:t>The latent variables is computed by multiplying the distribution weight by the likelihood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solidFill>
                                <a:srgbClr val="002060"/>
                              </a:solidFill>
                              <a:latin typeface="Cambria Math" panose="02040503050406030204" pitchFamily="18" charset="0"/>
                            </a:rPr>
                          </m:ctrlPr>
                        </m:sSubPr>
                        <m:e>
                          <m:r>
                            <a:rPr lang="en-US" sz="2400" b="0" i="1" smtClean="0">
                              <a:solidFill>
                                <a:srgbClr val="002060"/>
                              </a:solidFill>
                              <a:latin typeface="Cambria Math" panose="02040503050406030204" pitchFamily="18" charset="0"/>
                            </a:rPr>
                            <m:t>𝑇</m:t>
                          </m:r>
                        </m:e>
                        <m:sub>
                          <m:r>
                            <a:rPr lang="en-US" sz="2400" b="0" i="1" smtClean="0">
                              <a:solidFill>
                                <a:srgbClr val="002060"/>
                              </a:solidFill>
                              <a:latin typeface="Cambria Math" panose="02040503050406030204" pitchFamily="18" charset="0"/>
                            </a:rPr>
                            <m:t>𝑛</m:t>
                          </m:r>
                        </m:sub>
                      </m:sSub>
                      <m:r>
                        <a:rPr lang="en-US" sz="2400" b="0" i="1" smtClean="0">
                          <a:solidFill>
                            <a:srgbClr val="002060"/>
                          </a:solidFill>
                          <a:latin typeface="Cambria Math" panose="02040503050406030204" pitchFamily="18" charset="0"/>
                        </a:rPr>
                        <m:t>=</m:t>
                      </m:r>
                      <m:sSub>
                        <m:sSubPr>
                          <m:ctrlPr>
                            <a:rPr lang="en-US" sz="2400" b="0" i="1" smtClean="0">
                              <a:solidFill>
                                <a:srgbClr val="002060"/>
                              </a:solidFill>
                              <a:latin typeface="Cambria Math" panose="02040503050406030204" pitchFamily="18" charset="0"/>
                              <a:ea typeface="Cambria Math" panose="02040503050406030204" pitchFamily="18" charset="0"/>
                            </a:rPr>
                          </m:ctrlPr>
                        </m:sSubPr>
                        <m:e>
                          <m:r>
                            <a:rPr lang="en-US" sz="2400" b="0" i="1" smtClean="0">
                              <a:solidFill>
                                <a:srgbClr val="002060"/>
                              </a:solidFill>
                              <a:latin typeface="Cambria Math" panose="02040503050406030204" pitchFamily="18" charset="0"/>
                              <a:ea typeface="Cambria Math" panose="02040503050406030204" pitchFamily="18" charset="0"/>
                            </a:rPr>
                            <m:t>𝜋</m:t>
                          </m:r>
                        </m:e>
                        <m:sub>
                          <m:r>
                            <a:rPr lang="en-US" sz="2400" b="0" i="1" smtClean="0">
                              <a:solidFill>
                                <a:srgbClr val="002060"/>
                              </a:solidFill>
                              <a:latin typeface="Cambria Math" panose="02040503050406030204" pitchFamily="18" charset="0"/>
                              <a:ea typeface="Cambria Math" panose="02040503050406030204" pitchFamily="18" charset="0"/>
                            </a:rPr>
                            <m:t>𝑛</m:t>
                          </m:r>
                        </m:sub>
                      </m:sSub>
                      <m:r>
                        <a:rPr lang="en-US" sz="2400" b="0" i="1" smtClean="0">
                          <a:solidFill>
                            <a:srgbClr val="002060"/>
                          </a:solidFill>
                          <a:latin typeface="Cambria Math" panose="02040503050406030204" pitchFamily="18" charset="0"/>
                          <a:ea typeface="Cambria Math" panose="02040503050406030204" pitchFamily="18" charset="0"/>
                        </a:rPr>
                        <m:t>∗</m:t>
                      </m:r>
                      <m:r>
                        <a:rPr lang="en-US" sz="2400" b="0" i="1" smtClean="0">
                          <a:solidFill>
                            <a:srgbClr val="002060"/>
                          </a:solidFill>
                          <a:latin typeface="Cambria Math" panose="02040503050406030204" pitchFamily="18" charset="0"/>
                          <a:ea typeface="Cambria Math" panose="02040503050406030204" pitchFamily="18" charset="0"/>
                        </a:rPr>
                        <m:t>𝑃</m:t>
                      </m:r>
                      <m:r>
                        <a:rPr lang="en-US" sz="2400" b="0" i="1" smtClean="0">
                          <a:solidFill>
                            <a:srgbClr val="002060"/>
                          </a:solidFill>
                          <a:latin typeface="Cambria Math" panose="02040503050406030204" pitchFamily="18" charset="0"/>
                          <a:ea typeface="Cambria Math" panose="02040503050406030204" pitchFamily="18" charset="0"/>
                        </a:rPr>
                        <m:t>(</m:t>
                      </m:r>
                      <m:r>
                        <a:rPr lang="en-US" sz="2400" i="1">
                          <a:solidFill>
                            <a:srgbClr val="002060"/>
                          </a:solidFill>
                          <a:latin typeface="Cambria Math" panose="02040503050406030204" pitchFamily="18" charset="0"/>
                        </a:rPr>
                        <m:t>𝑋</m:t>
                      </m:r>
                      <m:r>
                        <a:rPr lang="en-US" sz="2400" i="1">
                          <a:solidFill>
                            <a:srgbClr val="002060"/>
                          </a:solidFill>
                          <a:latin typeface="Cambria Math" panose="02040503050406030204" pitchFamily="18" charset="0"/>
                        </a:rPr>
                        <m:t>|</m:t>
                      </m:r>
                      <m:sSub>
                        <m:sSubPr>
                          <m:ctrlPr>
                            <a:rPr lang="en-US" sz="2400" b="0" i="1" smtClean="0">
                              <a:solidFill>
                                <a:srgbClr val="002060"/>
                              </a:solidFill>
                              <a:latin typeface="Cambria Math" panose="02040503050406030204" pitchFamily="18" charset="0"/>
                              <a:ea typeface="Cambria Math" panose="02040503050406030204" pitchFamily="18" charset="0"/>
                            </a:rPr>
                          </m:ctrlPr>
                        </m:sSubPr>
                        <m:e>
                          <m:r>
                            <a:rPr lang="en-US" sz="2400" i="1">
                              <a:solidFill>
                                <a:srgbClr val="002060"/>
                              </a:solidFill>
                              <a:latin typeface="Cambria Math" panose="02040503050406030204" pitchFamily="18" charset="0"/>
                              <a:ea typeface="Cambria Math" panose="02040503050406030204" pitchFamily="18" charset="0"/>
                            </a:rPr>
                            <m:t>𝜃</m:t>
                          </m:r>
                        </m:e>
                        <m:sub>
                          <m:r>
                            <a:rPr lang="en-US" sz="2400" b="0" i="1" smtClean="0">
                              <a:solidFill>
                                <a:srgbClr val="002060"/>
                              </a:solidFill>
                              <a:latin typeface="Cambria Math" panose="02040503050406030204" pitchFamily="18" charset="0"/>
                              <a:ea typeface="Cambria Math" panose="02040503050406030204" pitchFamily="18" charset="0"/>
                            </a:rPr>
                            <m:t>𝑛</m:t>
                          </m:r>
                        </m:sub>
                      </m:sSub>
                      <m:r>
                        <a:rPr lang="en-US" sz="2400" i="1">
                          <a:solidFill>
                            <a:srgbClr val="002060"/>
                          </a:solidFill>
                          <a:latin typeface="Cambria Math" panose="02040503050406030204" pitchFamily="18" charset="0"/>
                          <a:ea typeface="Cambria Math" panose="02040503050406030204" pitchFamily="18" charset="0"/>
                        </a:rPr>
                        <m:t>)</m:t>
                      </m:r>
                    </m:oMath>
                  </m:oMathPara>
                </a14:m>
                <a:endParaRPr lang="en-US" sz="2400" dirty="0">
                  <a:solidFill>
                    <a:srgbClr val="002060"/>
                  </a:solidFill>
                </a:endParaRPr>
              </a:p>
              <a:p>
                <a:pPr marL="0" indent="0">
                  <a:buNone/>
                </a:pP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2133599"/>
                <a:ext cx="8915400" cy="4207823"/>
              </a:xfrm>
              <a:blipFill rotWithShape="0">
                <a:blip r:embed="rId3"/>
                <a:stretch>
                  <a:fillRect l="-821" t="-1014"/>
                </a:stretch>
              </a:blipFill>
            </p:spPr>
            <p:txBody>
              <a:bodyPr/>
              <a:lstStyle/>
              <a:p>
                <a:r>
                  <a:rPr lang="en-US">
                    <a:noFill/>
                  </a:rPr>
                  <a:t> </a:t>
                </a:r>
              </a:p>
            </p:txBody>
          </p:sp>
        </mc:Fallback>
      </mc:AlternateContent>
    </p:spTree>
    <p:extLst>
      <p:ext uri="{BB962C8B-B14F-4D97-AF65-F5344CB8AC3E}">
        <p14:creationId xmlns:p14="http://schemas.microsoft.com/office/powerpoint/2010/main" val="2728680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 Algorithm - </a:t>
            </a:r>
            <a:r>
              <a:rPr lang="en-US" dirty="0" smtClean="0"/>
              <a:t>Maximization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905000"/>
                <a:ext cx="8915400" cy="4662055"/>
              </a:xfrm>
            </p:spPr>
            <p:txBody>
              <a:bodyPr>
                <a:normAutofit/>
              </a:bodyPr>
              <a:lstStyle/>
              <a:p>
                <a:r>
                  <a:rPr lang="en-US" sz="2000" dirty="0" smtClean="0"/>
                  <a:t>Using latent variable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𝑛</m:t>
                        </m:r>
                      </m:sub>
                    </m:sSub>
                    <m:r>
                      <a:rPr lang="en-US" sz="2000" b="0" i="0" smtClean="0">
                        <a:latin typeface="Cambria Math" panose="02040503050406030204" pitchFamily="18" charset="0"/>
                      </a:rPr>
                      <m:t>,</m:t>
                    </m:r>
                  </m:oMath>
                </a14:m>
                <a:r>
                  <a:rPr lang="en-US" sz="2000" dirty="0" smtClean="0"/>
                  <a:t> each mode will have its own proportion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𝑛</m:t>
                        </m:r>
                      </m:sub>
                    </m:sSub>
                  </m:oMath>
                </a14:m>
                <a:r>
                  <a:rPr lang="en-US" sz="2000" dirty="0" smtClean="0"/>
                  <a:t> creating the proportion variable</a:t>
                </a:r>
              </a:p>
              <a:p>
                <a:pPr marL="0" indent="0">
                  <a:buNone/>
                </a:pPr>
                <a:r>
                  <a:rPr lang="en-US" sz="2000" dirty="0" smtClean="0"/>
                  <a:t>Example: Mode = 2</a:t>
                </a:r>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𝑃</m:t>
                          </m:r>
                        </m:e>
                        <m:sub>
                          <m:r>
                            <a:rPr lang="en-US" sz="2000" b="0" i="1" smtClean="0">
                              <a:solidFill>
                                <a:srgbClr val="002060"/>
                              </a:solidFill>
                              <a:latin typeface="Cambria Math" panose="02040503050406030204" pitchFamily="18" charset="0"/>
                            </a:rPr>
                            <m:t>1</m:t>
                          </m:r>
                        </m:sub>
                      </m:sSub>
                      <m:r>
                        <a:rPr lang="en-US" sz="2000" b="0" i="1" smtClean="0">
                          <a:solidFill>
                            <a:srgbClr val="002060"/>
                          </a:solidFill>
                          <a:latin typeface="Cambria Math" panose="02040503050406030204" pitchFamily="18" charset="0"/>
                        </a:rPr>
                        <m:t>=</m:t>
                      </m:r>
                      <m:f>
                        <m:fPr>
                          <m:ctrlPr>
                            <a:rPr lang="en-US" sz="2000" b="0" i="1" smtClean="0">
                              <a:solidFill>
                                <a:srgbClr val="002060"/>
                              </a:solidFill>
                              <a:latin typeface="Cambria Math" panose="02040503050406030204" pitchFamily="18" charset="0"/>
                            </a:rPr>
                          </m:ctrlPr>
                        </m:fPr>
                        <m:num>
                          <m:sSub>
                            <m:sSubPr>
                              <m:ctrlPr>
                                <a:rPr lang="en-US" sz="2000" b="0" i="1" smtClean="0">
                                  <a:solidFill>
                                    <a:srgbClr val="002060"/>
                                  </a:solidFill>
                                  <a:latin typeface="Cambria Math" panose="02040503050406030204" pitchFamily="18" charset="0"/>
                                </a:rPr>
                              </m:ctrlPr>
                            </m:sSubPr>
                            <m:e>
                              <m:r>
                                <m:rPr>
                                  <m:sty m:val="p"/>
                                </m:rPr>
                                <a:rPr lang="en-US" sz="2000" b="0" i="0" smtClean="0">
                                  <a:solidFill>
                                    <a:srgbClr val="002060"/>
                                  </a:solidFill>
                                  <a:latin typeface="Cambria Math" panose="02040503050406030204" pitchFamily="18" charset="0"/>
                                </a:rPr>
                                <m:t>T</m:t>
                              </m:r>
                            </m:e>
                            <m:sub>
                              <m:r>
                                <a:rPr lang="en-US" sz="2000" b="0" i="0" smtClean="0">
                                  <a:solidFill>
                                    <a:srgbClr val="002060"/>
                                  </a:solidFill>
                                  <a:latin typeface="Cambria Math" panose="02040503050406030204" pitchFamily="18" charset="0"/>
                                </a:rPr>
                                <m:t>1</m:t>
                              </m:r>
                            </m:sub>
                          </m:sSub>
                        </m:num>
                        <m:den>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𝑇</m:t>
                              </m:r>
                            </m:e>
                            <m:sub>
                              <m:r>
                                <a:rPr lang="en-US" sz="2000" b="0" i="1" smtClean="0">
                                  <a:solidFill>
                                    <a:srgbClr val="002060"/>
                                  </a:solidFill>
                                  <a:latin typeface="Cambria Math" panose="02040503050406030204" pitchFamily="18" charset="0"/>
                                </a:rPr>
                                <m:t>1</m:t>
                              </m:r>
                            </m:sub>
                          </m:sSub>
                          <m:r>
                            <a:rPr lang="en-US" sz="2000" b="0" i="1" smtClean="0">
                              <a:solidFill>
                                <a:srgbClr val="002060"/>
                              </a:solidFill>
                              <a:latin typeface="Cambria Math" panose="02040503050406030204" pitchFamily="18" charset="0"/>
                            </a:rPr>
                            <m:t>+</m:t>
                          </m:r>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𝑇</m:t>
                              </m:r>
                            </m:e>
                            <m:sub>
                              <m:r>
                                <a:rPr lang="en-US" sz="2000" b="0" i="1" smtClean="0">
                                  <a:solidFill>
                                    <a:srgbClr val="002060"/>
                                  </a:solidFill>
                                  <a:latin typeface="Cambria Math" panose="02040503050406030204" pitchFamily="18" charset="0"/>
                                </a:rPr>
                                <m:t>2</m:t>
                              </m:r>
                            </m:sub>
                          </m:sSub>
                        </m:den>
                      </m:f>
                      <m:r>
                        <a:rPr lang="en-US" sz="2000" b="0" i="0" smtClean="0">
                          <a:solidFill>
                            <a:srgbClr val="002060"/>
                          </a:solidFill>
                          <a:latin typeface="Cambria Math" panose="02040503050406030204" pitchFamily="18" charset="0"/>
                        </a:rPr>
                        <m:t>;</m:t>
                      </m:r>
                      <m:sSub>
                        <m:sSubPr>
                          <m:ctrlPr>
                            <a:rPr lang="en-US" sz="2000" b="0" i="1" smtClean="0">
                              <a:solidFill>
                                <a:srgbClr val="002060"/>
                              </a:solidFill>
                              <a:latin typeface="Cambria Math" panose="02040503050406030204" pitchFamily="18" charset="0"/>
                            </a:rPr>
                          </m:ctrlPr>
                        </m:sSubPr>
                        <m:e>
                          <m:r>
                            <m:rPr>
                              <m:sty m:val="p"/>
                            </m:rPr>
                            <a:rPr lang="en-US" sz="2000" b="0" i="0" smtClean="0">
                              <a:solidFill>
                                <a:srgbClr val="002060"/>
                              </a:solidFill>
                              <a:latin typeface="Cambria Math" panose="02040503050406030204" pitchFamily="18" charset="0"/>
                            </a:rPr>
                            <m:t>P</m:t>
                          </m:r>
                        </m:e>
                        <m:sub>
                          <m:r>
                            <a:rPr lang="en-US" sz="2000" b="0" i="0" smtClean="0">
                              <a:solidFill>
                                <a:srgbClr val="002060"/>
                              </a:solidFill>
                              <a:latin typeface="Cambria Math" panose="02040503050406030204" pitchFamily="18" charset="0"/>
                            </a:rPr>
                            <m:t>2</m:t>
                          </m:r>
                        </m:sub>
                      </m:sSub>
                      <m:r>
                        <a:rPr lang="en-US" sz="2000" b="0" i="0" smtClean="0">
                          <a:solidFill>
                            <a:srgbClr val="002060"/>
                          </a:solidFill>
                          <a:latin typeface="Cambria Math" panose="02040503050406030204" pitchFamily="18" charset="0"/>
                        </a:rPr>
                        <m:t>=</m:t>
                      </m:r>
                      <m:f>
                        <m:fPr>
                          <m:ctrlPr>
                            <a:rPr lang="en-US" sz="2000" b="0" i="1" smtClean="0">
                              <a:solidFill>
                                <a:srgbClr val="002060"/>
                              </a:solidFill>
                              <a:latin typeface="Cambria Math" panose="02040503050406030204" pitchFamily="18" charset="0"/>
                            </a:rPr>
                          </m:ctrlPr>
                        </m:fPr>
                        <m:num>
                          <m:sSub>
                            <m:sSubPr>
                              <m:ctrlPr>
                                <a:rPr lang="en-US" sz="2000" b="0" i="1" smtClean="0">
                                  <a:solidFill>
                                    <a:srgbClr val="002060"/>
                                  </a:solidFill>
                                  <a:latin typeface="Cambria Math" panose="02040503050406030204" pitchFamily="18" charset="0"/>
                                </a:rPr>
                              </m:ctrlPr>
                            </m:sSubPr>
                            <m:e>
                              <m:r>
                                <m:rPr>
                                  <m:sty m:val="p"/>
                                </m:rPr>
                                <a:rPr lang="en-US" sz="2000" b="0" i="0" smtClean="0">
                                  <a:solidFill>
                                    <a:srgbClr val="002060"/>
                                  </a:solidFill>
                                  <a:latin typeface="Cambria Math" panose="02040503050406030204" pitchFamily="18" charset="0"/>
                                </a:rPr>
                                <m:t>T</m:t>
                              </m:r>
                            </m:e>
                            <m:sub>
                              <m:r>
                                <a:rPr lang="en-US" sz="2000" b="0" i="0" smtClean="0">
                                  <a:solidFill>
                                    <a:srgbClr val="002060"/>
                                  </a:solidFill>
                                  <a:latin typeface="Cambria Math" panose="02040503050406030204" pitchFamily="18" charset="0"/>
                                </a:rPr>
                                <m:t>2</m:t>
                              </m:r>
                            </m:sub>
                          </m:sSub>
                        </m:num>
                        <m:den>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𝑇</m:t>
                              </m:r>
                            </m:e>
                            <m:sub>
                              <m:r>
                                <a:rPr lang="en-US" sz="2000" b="0" i="1" smtClean="0">
                                  <a:solidFill>
                                    <a:srgbClr val="002060"/>
                                  </a:solidFill>
                                  <a:latin typeface="Cambria Math" panose="02040503050406030204" pitchFamily="18" charset="0"/>
                                </a:rPr>
                                <m:t>1</m:t>
                              </m:r>
                            </m:sub>
                          </m:sSub>
                          <m:r>
                            <a:rPr lang="en-US" sz="2000" b="0" i="1" smtClean="0">
                              <a:solidFill>
                                <a:srgbClr val="002060"/>
                              </a:solidFill>
                              <a:latin typeface="Cambria Math" panose="02040503050406030204" pitchFamily="18" charset="0"/>
                            </a:rPr>
                            <m:t>+</m:t>
                          </m:r>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𝑇</m:t>
                              </m:r>
                            </m:e>
                            <m:sub>
                              <m:r>
                                <a:rPr lang="en-US" sz="2000" b="0" i="1" smtClean="0">
                                  <a:solidFill>
                                    <a:srgbClr val="002060"/>
                                  </a:solidFill>
                                  <a:latin typeface="Cambria Math" panose="02040503050406030204" pitchFamily="18" charset="0"/>
                                </a:rPr>
                                <m:t>2</m:t>
                              </m:r>
                            </m:sub>
                          </m:sSub>
                        </m:den>
                      </m:f>
                      <m:r>
                        <a:rPr lang="en-US" sz="2000" b="0" i="1" smtClean="0">
                          <a:solidFill>
                            <a:srgbClr val="002060"/>
                          </a:solidFill>
                          <a:latin typeface="Cambria Math" panose="02040503050406030204" pitchFamily="18" charset="0"/>
                        </a:rPr>
                        <m:t>;</m:t>
                      </m:r>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𝑃</m:t>
                          </m:r>
                        </m:e>
                        <m:sub>
                          <m:r>
                            <a:rPr lang="en-US" sz="2000" b="0" i="1" smtClean="0">
                              <a:solidFill>
                                <a:srgbClr val="002060"/>
                              </a:solidFill>
                              <a:latin typeface="Cambria Math" panose="02040503050406030204" pitchFamily="18" charset="0"/>
                            </a:rPr>
                            <m:t>𝑛</m:t>
                          </m:r>
                        </m:sub>
                      </m:sSub>
                      <m:r>
                        <a:rPr lang="en-US" sz="2000" b="0" i="1" smtClean="0">
                          <a:solidFill>
                            <a:srgbClr val="002060"/>
                          </a:solidFill>
                          <a:latin typeface="Cambria Math" panose="02040503050406030204" pitchFamily="18" charset="0"/>
                        </a:rPr>
                        <m:t>=</m:t>
                      </m:r>
                      <m:f>
                        <m:fPr>
                          <m:ctrlPr>
                            <a:rPr lang="en-US" sz="2000" b="0" i="1" smtClean="0">
                              <a:solidFill>
                                <a:srgbClr val="002060"/>
                              </a:solidFill>
                              <a:latin typeface="Cambria Math" panose="02040503050406030204" pitchFamily="18" charset="0"/>
                            </a:rPr>
                          </m:ctrlPr>
                        </m:fPr>
                        <m:num>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𝑇</m:t>
                              </m:r>
                            </m:e>
                            <m:sub>
                              <m:r>
                                <a:rPr lang="en-US" sz="2000" b="0" i="1" smtClean="0">
                                  <a:solidFill>
                                    <a:srgbClr val="002060"/>
                                  </a:solidFill>
                                  <a:latin typeface="Cambria Math" panose="02040503050406030204" pitchFamily="18" charset="0"/>
                                </a:rPr>
                                <m:t>𝑛</m:t>
                              </m:r>
                            </m:sub>
                          </m:sSub>
                        </m:num>
                        <m:den>
                          <m:sSub>
                            <m:sSubPr>
                              <m:ctrlPr>
                                <a:rPr lang="en-US" sz="2000" b="0" i="1" smtClean="0">
                                  <a:solidFill>
                                    <a:srgbClr val="002060"/>
                                  </a:solidFill>
                                  <a:latin typeface="Cambria Math" panose="02040503050406030204" pitchFamily="18" charset="0"/>
                                  <a:ea typeface="Cambria Math" panose="02040503050406030204" pitchFamily="18" charset="0"/>
                                </a:rPr>
                              </m:ctrlPr>
                            </m:sSubPr>
                            <m:e>
                              <m:r>
                                <m:rPr>
                                  <m:sty m:val="p"/>
                                </m:rPr>
                                <a:rPr lang="el-GR" sz="2000" b="0" i="1" smtClean="0">
                                  <a:solidFill>
                                    <a:srgbClr val="002060"/>
                                  </a:solidFill>
                                  <a:latin typeface="Cambria Math" panose="02040503050406030204" pitchFamily="18" charset="0"/>
                                  <a:ea typeface="Cambria Math" panose="02040503050406030204" pitchFamily="18" charset="0"/>
                                </a:rPr>
                                <m:t>Σ</m:t>
                              </m:r>
                            </m:e>
                            <m:sub>
                              <m:r>
                                <a:rPr lang="el-GR" sz="2000" b="0" i="1" smtClean="0">
                                  <a:solidFill>
                                    <a:srgbClr val="002060"/>
                                  </a:solidFill>
                                  <a:latin typeface="Cambria Math" panose="02040503050406030204" pitchFamily="18" charset="0"/>
                                  <a:ea typeface="Cambria Math" panose="02040503050406030204" pitchFamily="18" charset="0"/>
                                </a:rPr>
                                <m:t>∀</m:t>
                              </m:r>
                            </m:sub>
                          </m:sSub>
                          <m:r>
                            <a:rPr lang="en-US" sz="2000" b="0" i="1" smtClean="0">
                              <a:solidFill>
                                <a:srgbClr val="002060"/>
                              </a:solidFill>
                              <a:latin typeface="Cambria Math" panose="02040503050406030204" pitchFamily="18" charset="0"/>
                              <a:ea typeface="Cambria Math" panose="02040503050406030204" pitchFamily="18" charset="0"/>
                            </a:rPr>
                            <m:t>𝑇</m:t>
                          </m:r>
                        </m:den>
                      </m:f>
                    </m:oMath>
                  </m:oMathPara>
                </a14:m>
                <a:endParaRPr lang="en-US" sz="2000" dirty="0"/>
              </a:p>
              <a:p>
                <a:r>
                  <a:rPr lang="en-US" sz="2000" dirty="0" smtClean="0"/>
                  <a:t> Using these proportional variables, the new distribution weight can be calculated</a:t>
                </a:r>
              </a:p>
              <a:p>
                <a:pPr marL="0" indent="0">
                  <a:buNone/>
                </a:pPr>
                <a14:m>
                  <m:oMathPara xmlns:m="http://schemas.openxmlformats.org/officeDocument/2006/math">
                    <m:oMathParaPr>
                      <m:jc m:val="centerGroup"/>
                    </m:oMathParaPr>
                    <m:oMath xmlns:m="http://schemas.openxmlformats.org/officeDocument/2006/math">
                      <m:sSub>
                        <m:sSubPr>
                          <m:ctrlPr>
                            <a:rPr lang="en-US" sz="2000" i="1" smtClean="0">
                              <a:solidFill>
                                <a:srgbClr val="002060"/>
                              </a:solidFill>
                              <a:latin typeface="Cambria Math" panose="02040503050406030204" pitchFamily="18" charset="0"/>
                              <a:ea typeface="Cambria Math" panose="02040503050406030204" pitchFamily="18" charset="0"/>
                            </a:rPr>
                          </m:ctrlPr>
                        </m:sSubPr>
                        <m:e>
                          <m:r>
                            <a:rPr lang="en-US" sz="2000" i="1">
                              <a:solidFill>
                                <a:srgbClr val="002060"/>
                              </a:solidFill>
                              <a:latin typeface="Cambria Math" panose="02040503050406030204" pitchFamily="18" charset="0"/>
                              <a:ea typeface="Cambria Math" panose="02040503050406030204" pitchFamily="18" charset="0"/>
                            </a:rPr>
                            <m:t>𝜋</m:t>
                          </m:r>
                        </m:e>
                        <m:sub>
                          <m:r>
                            <a:rPr lang="en-US" sz="2000" i="1">
                              <a:solidFill>
                                <a:srgbClr val="002060"/>
                              </a:solidFill>
                              <a:latin typeface="Cambria Math" panose="02040503050406030204" pitchFamily="18" charset="0"/>
                              <a:ea typeface="Cambria Math" panose="02040503050406030204" pitchFamily="18" charset="0"/>
                            </a:rPr>
                            <m:t>𝑛</m:t>
                          </m:r>
                        </m:sub>
                      </m:sSub>
                      <m:r>
                        <a:rPr lang="en-US" sz="2000" i="1">
                          <a:solidFill>
                            <a:srgbClr val="002060"/>
                          </a:solidFill>
                          <a:latin typeface="Cambria Math" panose="02040503050406030204" pitchFamily="18" charset="0"/>
                          <a:ea typeface="Cambria Math" panose="02040503050406030204" pitchFamily="18" charset="0"/>
                        </a:rPr>
                        <m:t>=</m:t>
                      </m:r>
                      <m:r>
                        <a:rPr lang="en-US" sz="2000" i="1">
                          <a:solidFill>
                            <a:srgbClr val="002060"/>
                          </a:solidFill>
                          <a:latin typeface="Cambria Math" panose="02040503050406030204" pitchFamily="18" charset="0"/>
                          <a:ea typeface="Cambria Math" panose="02040503050406030204" pitchFamily="18" charset="0"/>
                        </a:rPr>
                        <m:t>𝑚𝑒𝑎𝑛</m:t>
                      </m:r>
                      <m:d>
                        <m:dPr>
                          <m:ctrlPr>
                            <a:rPr lang="en-US" sz="2000" i="1">
                              <a:solidFill>
                                <a:srgbClr val="002060"/>
                              </a:solidFill>
                              <a:latin typeface="Cambria Math" panose="02040503050406030204" pitchFamily="18" charset="0"/>
                              <a:ea typeface="Cambria Math" panose="02040503050406030204" pitchFamily="18" charset="0"/>
                            </a:rPr>
                          </m:ctrlPr>
                        </m:dPr>
                        <m:e>
                          <m:sSub>
                            <m:sSubPr>
                              <m:ctrlPr>
                                <a:rPr lang="en-US" sz="2000" i="1">
                                  <a:solidFill>
                                    <a:srgbClr val="002060"/>
                                  </a:solidFill>
                                  <a:latin typeface="Cambria Math" panose="02040503050406030204" pitchFamily="18" charset="0"/>
                                  <a:ea typeface="Cambria Math" panose="02040503050406030204" pitchFamily="18" charset="0"/>
                                </a:rPr>
                              </m:ctrlPr>
                            </m:sSubPr>
                            <m:e>
                              <m:r>
                                <a:rPr lang="en-US" sz="2000" i="1">
                                  <a:solidFill>
                                    <a:srgbClr val="002060"/>
                                  </a:solidFill>
                                  <a:latin typeface="Cambria Math" panose="02040503050406030204" pitchFamily="18" charset="0"/>
                                  <a:ea typeface="Cambria Math" panose="02040503050406030204" pitchFamily="18" charset="0"/>
                                </a:rPr>
                                <m:t>𝑃</m:t>
                              </m:r>
                            </m:e>
                            <m:sub>
                              <m:r>
                                <a:rPr lang="en-US" sz="2000" i="1">
                                  <a:solidFill>
                                    <a:srgbClr val="002060"/>
                                  </a:solidFill>
                                  <a:latin typeface="Cambria Math" panose="02040503050406030204" pitchFamily="18" charset="0"/>
                                  <a:ea typeface="Cambria Math" panose="02040503050406030204" pitchFamily="18" charset="0"/>
                                </a:rPr>
                                <m:t>𝑛</m:t>
                              </m:r>
                            </m:sub>
                          </m:sSub>
                        </m:e>
                      </m:d>
                      <m:r>
                        <a:rPr lang="en-US" sz="2000" i="1">
                          <a:solidFill>
                            <a:srgbClr val="002060"/>
                          </a:solidFill>
                          <a:latin typeface="Cambria Math" panose="02040503050406030204" pitchFamily="18" charset="0"/>
                          <a:ea typeface="Cambria Math" panose="02040503050406030204" pitchFamily="18" charset="0"/>
                        </a:rPr>
                        <m:t>, </m:t>
                      </m:r>
                      <m:r>
                        <a:rPr lang="en-US" sz="2000" i="1">
                          <a:solidFill>
                            <a:srgbClr val="002060"/>
                          </a:solidFill>
                          <a:latin typeface="Cambria Math" panose="02040503050406030204" pitchFamily="18" charset="0"/>
                          <a:ea typeface="Cambria Math" panose="02040503050406030204" pitchFamily="18" charset="0"/>
                        </a:rPr>
                        <m:t>𝑤h𝑒𝑟𝑒</m:t>
                      </m:r>
                      <m:r>
                        <a:rPr lang="en-US" sz="2000" i="1">
                          <a:solidFill>
                            <a:srgbClr val="002060"/>
                          </a:solidFill>
                          <a:latin typeface="Cambria Math" panose="02040503050406030204" pitchFamily="18" charset="0"/>
                          <a:ea typeface="Cambria Math" panose="02040503050406030204" pitchFamily="18" charset="0"/>
                        </a:rPr>
                        <m:t> </m:t>
                      </m:r>
                      <m:sSub>
                        <m:sSubPr>
                          <m:ctrlPr>
                            <a:rPr lang="en-US" sz="2000" i="1">
                              <a:solidFill>
                                <a:srgbClr val="002060"/>
                              </a:solidFill>
                              <a:latin typeface="Cambria Math" panose="02040503050406030204" pitchFamily="18" charset="0"/>
                              <a:ea typeface="Cambria Math" panose="02040503050406030204" pitchFamily="18" charset="0"/>
                            </a:rPr>
                          </m:ctrlPr>
                        </m:sSubPr>
                        <m:e>
                          <m:r>
                            <a:rPr lang="en-US" sz="2000" i="1">
                              <a:solidFill>
                                <a:srgbClr val="002060"/>
                              </a:solidFill>
                              <a:latin typeface="Cambria Math" panose="02040503050406030204" pitchFamily="18" charset="0"/>
                              <a:ea typeface="Cambria Math" panose="02040503050406030204" pitchFamily="18" charset="0"/>
                            </a:rPr>
                            <m:t>𝑃</m:t>
                          </m:r>
                        </m:e>
                        <m:sub>
                          <m:r>
                            <a:rPr lang="en-US" sz="2000" i="1">
                              <a:solidFill>
                                <a:srgbClr val="002060"/>
                              </a:solidFill>
                              <a:latin typeface="Cambria Math" panose="02040503050406030204" pitchFamily="18" charset="0"/>
                              <a:ea typeface="Cambria Math" panose="02040503050406030204" pitchFamily="18" charset="0"/>
                            </a:rPr>
                            <m:t>𝑛</m:t>
                          </m:r>
                        </m:sub>
                      </m:sSub>
                      <m:r>
                        <a:rPr lang="en-US" sz="2000" i="1">
                          <a:solidFill>
                            <a:srgbClr val="002060"/>
                          </a:solidFill>
                          <a:latin typeface="Cambria Math" panose="02040503050406030204" pitchFamily="18" charset="0"/>
                          <a:ea typeface="Cambria Math" panose="02040503050406030204" pitchFamily="18" charset="0"/>
                        </a:rPr>
                        <m:t> </m:t>
                      </m:r>
                      <m:r>
                        <a:rPr lang="en-US" sz="2000" i="1">
                          <a:solidFill>
                            <a:srgbClr val="002060"/>
                          </a:solidFill>
                          <a:latin typeface="Cambria Math" panose="02040503050406030204" pitchFamily="18" charset="0"/>
                          <a:ea typeface="Cambria Math" panose="02040503050406030204" pitchFamily="18" charset="0"/>
                        </a:rPr>
                        <m:t>𝑖𝑠</m:t>
                      </m:r>
                      <m:r>
                        <a:rPr lang="en-US" sz="2000" i="1">
                          <a:solidFill>
                            <a:srgbClr val="002060"/>
                          </a:solidFill>
                          <a:latin typeface="Cambria Math" panose="02040503050406030204" pitchFamily="18" charset="0"/>
                          <a:ea typeface="Cambria Math" panose="02040503050406030204" pitchFamily="18" charset="0"/>
                        </a:rPr>
                        <m:t> </m:t>
                      </m:r>
                      <m:r>
                        <a:rPr lang="en-US" sz="2000" i="1">
                          <a:solidFill>
                            <a:srgbClr val="002060"/>
                          </a:solidFill>
                          <a:latin typeface="Cambria Math" panose="02040503050406030204" pitchFamily="18" charset="0"/>
                          <a:ea typeface="Cambria Math" panose="02040503050406030204" pitchFamily="18" charset="0"/>
                        </a:rPr>
                        <m:t>𝑎</m:t>
                      </m:r>
                      <m:r>
                        <a:rPr lang="en-US" sz="2000" i="1">
                          <a:solidFill>
                            <a:srgbClr val="002060"/>
                          </a:solidFill>
                          <a:latin typeface="Cambria Math" panose="02040503050406030204" pitchFamily="18" charset="0"/>
                          <a:ea typeface="Cambria Math" panose="02040503050406030204" pitchFamily="18" charset="0"/>
                        </a:rPr>
                        <m:t> </m:t>
                      </m:r>
                      <m:r>
                        <a:rPr lang="en-US" sz="2000" i="1">
                          <a:solidFill>
                            <a:srgbClr val="002060"/>
                          </a:solidFill>
                          <a:latin typeface="Cambria Math" panose="02040503050406030204" pitchFamily="18" charset="0"/>
                          <a:ea typeface="Cambria Math" panose="02040503050406030204" pitchFamily="18" charset="0"/>
                        </a:rPr>
                        <m:t>𝑣𝑒𝑐𝑡𝑜𝑟</m:t>
                      </m:r>
                      <m:r>
                        <a:rPr lang="en-US" sz="2000" i="1">
                          <a:solidFill>
                            <a:srgbClr val="002060"/>
                          </a:solidFill>
                          <a:latin typeface="Cambria Math" panose="02040503050406030204" pitchFamily="18" charset="0"/>
                          <a:ea typeface="Cambria Math" panose="02040503050406030204" pitchFamily="18" charset="0"/>
                        </a:rPr>
                        <m:t> </m:t>
                      </m:r>
                    </m:oMath>
                  </m:oMathPara>
                </a14:m>
                <a:endParaRPr lang="en-US" sz="2000" dirty="0">
                  <a:solidFill>
                    <a:srgbClr val="002060"/>
                  </a:solidFill>
                </a:endParaRPr>
              </a:p>
              <a:p>
                <a:r>
                  <a:rPr lang="en-US" sz="2000" dirty="0" smtClean="0"/>
                  <a:t>Using these proportional variables, the new parameters can be estimated </a:t>
                </a:r>
              </a:p>
              <a:p>
                <a:pPr lvl="1"/>
                <a:r>
                  <a:rPr lang="en-US" sz="1800" dirty="0" smtClean="0"/>
                  <a:t>Note: proportional variables are specific to the parameter</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rgbClr val="002060"/>
                              </a:solidFill>
                              <a:latin typeface="Cambria Math" panose="02040503050406030204" pitchFamily="18" charset="0"/>
                              <a:ea typeface="Cambria Math" panose="02040503050406030204" pitchFamily="18" charset="0"/>
                            </a:rPr>
                          </m:ctrlPr>
                        </m:sSubPr>
                        <m:e>
                          <m:r>
                            <a:rPr lang="en-US" i="1" smtClean="0">
                              <a:solidFill>
                                <a:srgbClr val="002060"/>
                              </a:solidFill>
                              <a:latin typeface="Cambria Math" panose="02040503050406030204" pitchFamily="18" charset="0"/>
                              <a:ea typeface="Cambria Math" panose="02040503050406030204" pitchFamily="18" charset="0"/>
                            </a:rPr>
                            <m:t>𝜇</m:t>
                          </m:r>
                        </m:e>
                        <m:sub>
                          <m:r>
                            <a:rPr lang="en-US" b="0" i="1" smtClean="0">
                              <a:solidFill>
                                <a:srgbClr val="002060"/>
                              </a:solidFill>
                              <a:latin typeface="Cambria Math" panose="02040503050406030204" pitchFamily="18" charset="0"/>
                              <a:ea typeface="Cambria Math" panose="02040503050406030204" pitchFamily="18" charset="0"/>
                            </a:rPr>
                            <m:t>𝑛</m:t>
                          </m:r>
                        </m:sub>
                      </m:sSub>
                      <m:r>
                        <a:rPr lang="en-US" b="0" i="1" smtClean="0">
                          <a:solidFill>
                            <a:srgbClr val="002060"/>
                          </a:solidFill>
                          <a:latin typeface="Cambria Math" panose="02040503050406030204" pitchFamily="18" charset="0"/>
                          <a:ea typeface="Cambria Math" panose="02040503050406030204" pitchFamily="18" charset="0"/>
                        </a:rPr>
                        <m:t>=</m:t>
                      </m:r>
                      <m:f>
                        <m:fPr>
                          <m:ctrlPr>
                            <a:rPr lang="en-US" b="0" i="1" smtClean="0">
                              <a:solidFill>
                                <a:srgbClr val="002060"/>
                              </a:solidFill>
                              <a:latin typeface="Cambria Math" panose="02040503050406030204" pitchFamily="18" charset="0"/>
                              <a:ea typeface="Cambria Math" panose="02040503050406030204" pitchFamily="18" charset="0"/>
                            </a:rPr>
                          </m:ctrlPr>
                        </m:fPr>
                        <m:num>
                          <m:r>
                            <m:rPr>
                              <m:sty m:val="p"/>
                            </m:rPr>
                            <a:rPr lang="el-GR" b="0" i="1" smtClean="0">
                              <a:solidFill>
                                <a:srgbClr val="002060"/>
                              </a:solidFill>
                              <a:latin typeface="Cambria Math" panose="02040503050406030204" pitchFamily="18" charset="0"/>
                              <a:ea typeface="Cambria Math" panose="02040503050406030204" pitchFamily="18" charset="0"/>
                            </a:rPr>
                            <m:t>Σ</m:t>
                          </m:r>
                          <m:d>
                            <m:dPr>
                              <m:ctrlPr>
                                <a:rPr lang="en-US" b="0" i="1" smtClean="0">
                                  <a:solidFill>
                                    <a:srgbClr val="002060"/>
                                  </a:solidFill>
                                  <a:latin typeface="Cambria Math" panose="02040503050406030204" pitchFamily="18" charset="0"/>
                                  <a:ea typeface="Cambria Math" panose="02040503050406030204" pitchFamily="18" charset="0"/>
                                </a:rPr>
                              </m:ctrlPr>
                            </m:dPr>
                            <m:e>
                              <m:sSub>
                                <m:sSubPr>
                                  <m:ctrlPr>
                                    <a:rPr lang="en-US" b="0" i="1" smtClean="0">
                                      <a:solidFill>
                                        <a:srgbClr val="002060"/>
                                      </a:solidFill>
                                      <a:latin typeface="Cambria Math" panose="02040503050406030204" pitchFamily="18" charset="0"/>
                                      <a:ea typeface="Cambria Math" panose="02040503050406030204" pitchFamily="18" charset="0"/>
                                    </a:rPr>
                                  </m:ctrlPr>
                                </m:sSubPr>
                                <m:e>
                                  <m:r>
                                    <a:rPr lang="en-US" b="0" i="1" smtClean="0">
                                      <a:solidFill>
                                        <a:srgbClr val="002060"/>
                                      </a:solidFill>
                                      <a:latin typeface="Cambria Math" panose="02040503050406030204" pitchFamily="18" charset="0"/>
                                      <a:ea typeface="Cambria Math" panose="02040503050406030204" pitchFamily="18" charset="0"/>
                                    </a:rPr>
                                    <m:t>𝑃</m:t>
                                  </m:r>
                                </m:e>
                                <m:sub>
                                  <m:r>
                                    <a:rPr lang="en-US" b="0" i="1" smtClean="0">
                                      <a:solidFill>
                                        <a:srgbClr val="002060"/>
                                      </a:solidFill>
                                      <a:latin typeface="Cambria Math" panose="02040503050406030204" pitchFamily="18" charset="0"/>
                                      <a:ea typeface="Cambria Math" panose="02040503050406030204" pitchFamily="18" charset="0"/>
                                    </a:rPr>
                                    <m:t>𝑛</m:t>
                                  </m:r>
                                </m:sub>
                              </m:sSub>
                              <m:r>
                                <a:rPr lang="en-US" b="0" i="1" smtClean="0">
                                  <a:solidFill>
                                    <a:srgbClr val="002060"/>
                                  </a:solidFill>
                                  <a:latin typeface="Cambria Math" panose="02040503050406030204" pitchFamily="18" charset="0"/>
                                  <a:ea typeface="Cambria Math" panose="02040503050406030204" pitchFamily="18" charset="0"/>
                                </a:rPr>
                                <m:t>∗</m:t>
                              </m:r>
                              <m:r>
                                <a:rPr lang="en-US" b="0" i="1" smtClean="0">
                                  <a:solidFill>
                                    <a:srgbClr val="002060"/>
                                  </a:solidFill>
                                  <a:latin typeface="Cambria Math" panose="02040503050406030204" pitchFamily="18" charset="0"/>
                                  <a:ea typeface="Cambria Math" panose="02040503050406030204" pitchFamily="18" charset="0"/>
                                </a:rPr>
                                <m:t>𝑋</m:t>
                              </m:r>
                            </m:e>
                          </m:d>
                        </m:num>
                        <m:den>
                          <m:r>
                            <m:rPr>
                              <m:sty m:val="p"/>
                            </m:rPr>
                            <a:rPr lang="el-GR" b="0" i="1" smtClean="0">
                              <a:solidFill>
                                <a:srgbClr val="002060"/>
                              </a:solidFill>
                              <a:latin typeface="Cambria Math" panose="02040503050406030204" pitchFamily="18" charset="0"/>
                              <a:ea typeface="Cambria Math" panose="02040503050406030204" pitchFamily="18" charset="0"/>
                            </a:rPr>
                            <m:t>Σ</m:t>
                          </m:r>
                          <m:r>
                            <a:rPr lang="en-US" b="0" i="1" smtClean="0">
                              <a:solidFill>
                                <a:srgbClr val="002060"/>
                              </a:solidFill>
                              <a:latin typeface="Cambria Math" panose="02040503050406030204" pitchFamily="18" charset="0"/>
                              <a:ea typeface="Cambria Math" panose="02040503050406030204" pitchFamily="18" charset="0"/>
                            </a:rPr>
                            <m:t>(</m:t>
                          </m:r>
                          <m:sSub>
                            <m:sSubPr>
                              <m:ctrlPr>
                                <a:rPr lang="en-US" b="0" i="1" smtClean="0">
                                  <a:solidFill>
                                    <a:srgbClr val="002060"/>
                                  </a:solidFill>
                                  <a:latin typeface="Cambria Math" panose="02040503050406030204" pitchFamily="18" charset="0"/>
                                  <a:ea typeface="Cambria Math" panose="02040503050406030204" pitchFamily="18" charset="0"/>
                                </a:rPr>
                              </m:ctrlPr>
                            </m:sSubPr>
                            <m:e>
                              <m:r>
                                <a:rPr lang="en-US" b="0" i="1" smtClean="0">
                                  <a:solidFill>
                                    <a:srgbClr val="002060"/>
                                  </a:solidFill>
                                  <a:latin typeface="Cambria Math" panose="02040503050406030204" pitchFamily="18" charset="0"/>
                                  <a:ea typeface="Cambria Math" panose="02040503050406030204" pitchFamily="18" charset="0"/>
                                </a:rPr>
                                <m:t>𝑃</m:t>
                              </m:r>
                            </m:e>
                            <m:sub>
                              <m:r>
                                <a:rPr lang="en-US" b="0" i="1" smtClean="0">
                                  <a:solidFill>
                                    <a:srgbClr val="002060"/>
                                  </a:solidFill>
                                  <a:latin typeface="Cambria Math" panose="02040503050406030204" pitchFamily="18" charset="0"/>
                                  <a:ea typeface="Cambria Math" panose="02040503050406030204" pitchFamily="18" charset="0"/>
                                </a:rPr>
                                <m:t>𝑛</m:t>
                              </m:r>
                            </m:sub>
                          </m:sSub>
                          <m:r>
                            <a:rPr lang="en-US" b="0" i="1" smtClean="0">
                              <a:solidFill>
                                <a:srgbClr val="002060"/>
                              </a:solidFill>
                              <a:latin typeface="Cambria Math" panose="02040503050406030204" pitchFamily="18" charset="0"/>
                              <a:ea typeface="Cambria Math" panose="02040503050406030204" pitchFamily="18" charset="0"/>
                            </a:rPr>
                            <m:t>)</m:t>
                          </m:r>
                        </m:den>
                      </m:f>
                      <m:r>
                        <a:rPr lang="en-US" b="0" i="1" smtClean="0">
                          <a:solidFill>
                            <a:srgbClr val="002060"/>
                          </a:solidFill>
                          <a:latin typeface="Cambria Math" panose="02040503050406030204" pitchFamily="18" charset="0"/>
                          <a:ea typeface="Cambria Math" panose="02040503050406030204" pitchFamily="18" charset="0"/>
                        </a:rPr>
                        <m:t>; </m:t>
                      </m:r>
                      <m:sSub>
                        <m:sSubPr>
                          <m:ctrlPr>
                            <a:rPr lang="en-US" b="0" i="1" smtClean="0">
                              <a:solidFill>
                                <a:srgbClr val="002060"/>
                              </a:solidFill>
                              <a:latin typeface="Cambria Math" panose="02040503050406030204" pitchFamily="18" charset="0"/>
                              <a:ea typeface="Cambria Math" panose="02040503050406030204" pitchFamily="18" charset="0"/>
                            </a:rPr>
                          </m:ctrlPr>
                        </m:sSubPr>
                        <m:e>
                          <m:r>
                            <a:rPr lang="en-US" b="0" i="1" smtClean="0">
                              <a:solidFill>
                                <a:srgbClr val="002060"/>
                              </a:solidFill>
                              <a:latin typeface="Cambria Math" panose="02040503050406030204" pitchFamily="18" charset="0"/>
                              <a:ea typeface="Cambria Math" panose="02040503050406030204" pitchFamily="18" charset="0"/>
                            </a:rPr>
                            <m:t>𝜎</m:t>
                          </m:r>
                        </m:e>
                        <m:sub>
                          <m:r>
                            <a:rPr lang="en-US" b="0" i="1" smtClean="0">
                              <a:solidFill>
                                <a:srgbClr val="002060"/>
                              </a:solidFill>
                              <a:latin typeface="Cambria Math" panose="02040503050406030204" pitchFamily="18" charset="0"/>
                              <a:ea typeface="Cambria Math" panose="02040503050406030204" pitchFamily="18" charset="0"/>
                            </a:rPr>
                            <m:t>𝑛</m:t>
                          </m:r>
                        </m:sub>
                      </m:sSub>
                      <m:r>
                        <a:rPr lang="en-US" b="0" i="1" smtClean="0">
                          <a:solidFill>
                            <a:srgbClr val="002060"/>
                          </a:solidFill>
                          <a:latin typeface="Cambria Math" panose="02040503050406030204" pitchFamily="18" charset="0"/>
                          <a:ea typeface="Cambria Math" panose="02040503050406030204" pitchFamily="18" charset="0"/>
                        </a:rPr>
                        <m:t>=</m:t>
                      </m:r>
                      <m:f>
                        <m:fPr>
                          <m:ctrlPr>
                            <a:rPr lang="en-US" i="1">
                              <a:solidFill>
                                <a:srgbClr val="002060"/>
                              </a:solidFill>
                              <a:latin typeface="Cambria Math" panose="02040503050406030204" pitchFamily="18" charset="0"/>
                              <a:ea typeface="Cambria Math" panose="02040503050406030204" pitchFamily="18" charset="0"/>
                            </a:rPr>
                          </m:ctrlPr>
                        </m:fPr>
                        <m:num>
                          <m:r>
                            <m:rPr>
                              <m:sty m:val="p"/>
                            </m:rPr>
                            <a:rPr lang="el-GR" i="1">
                              <a:solidFill>
                                <a:srgbClr val="002060"/>
                              </a:solidFill>
                              <a:latin typeface="Cambria Math" panose="02040503050406030204" pitchFamily="18" charset="0"/>
                              <a:ea typeface="Cambria Math" panose="02040503050406030204" pitchFamily="18" charset="0"/>
                            </a:rPr>
                            <m:t>Σ</m:t>
                          </m:r>
                          <m:d>
                            <m:dPr>
                              <m:ctrlPr>
                                <a:rPr lang="en-US" i="1">
                                  <a:solidFill>
                                    <a:srgbClr val="002060"/>
                                  </a:solidFill>
                                  <a:latin typeface="Cambria Math" panose="02040503050406030204" pitchFamily="18" charset="0"/>
                                  <a:ea typeface="Cambria Math" panose="02040503050406030204" pitchFamily="18" charset="0"/>
                                </a:rPr>
                              </m:ctrlPr>
                            </m:dPr>
                            <m:e>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𝑃</m:t>
                                  </m:r>
                                </m:e>
                                <m:sub>
                                  <m:r>
                                    <a:rPr lang="en-US" i="1">
                                      <a:solidFill>
                                        <a:srgbClr val="002060"/>
                                      </a:solidFill>
                                      <a:latin typeface="Cambria Math" panose="02040503050406030204" pitchFamily="18" charset="0"/>
                                      <a:ea typeface="Cambria Math" panose="02040503050406030204" pitchFamily="18" charset="0"/>
                                    </a:rPr>
                                    <m:t>𝑛</m:t>
                                  </m:r>
                                </m:sub>
                              </m:sSub>
                              <m:r>
                                <a:rPr lang="en-US" i="1">
                                  <a:solidFill>
                                    <a:srgbClr val="002060"/>
                                  </a:solidFill>
                                  <a:latin typeface="Cambria Math" panose="02040503050406030204" pitchFamily="18" charset="0"/>
                                  <a:ea typeface="Cambria Math" panose="02040503050406030204" pitchFamily="18" charset="0"/>
                                </a:rPr>
                                <m:t>∗</m:t>
                              </m:r>
                              <m:r>
                                <a:rPr lang="en-US" i="1">
                                  <a:solidFill>
                                    <a:srgbClr val="002060"/>
                                  </a:solidFill>
                                  <a:latin typeface="Cambria Math" panose="02040503050406030204" pitchFamily="18" charset="0"/>
                                  <a:ea typeface="Cambria Math" panose="02040503050406030204" pitchFamily="18" charset="0"/>
                                </a:rPr>
                                <m:t>𝑋</m:t>
                              </m:r>
                            </m:e>
                          </m:d>
                        </m:num>
                        <m:den>
                          <m:r>
                            <m:rPr>
                              <m:sty m:val="p"/>
                            </m:rPr>
                            <a:rPr lang="el-GR" i="1">
                              <a:solidFill>
                                <a:srgbClr val="002060"/>
                              </a:solidFill>
                              <a:latin typeface="Cambria Math" panose="02040503050406030204" pitchFamily="18" charset="0"/>
                              <a:ea typeface="Cambria Math" panose="02040503050406030204" pitchFamily="18" charset="0"/>
                            </a:rPr>
                            <m:t>Σ</m:t>
                          </m:r>
                          <m:r>
                            <a:rPr lang="en-US" i="1">
                              <a:solidFill>
                                <a:srgbClr val="002060"/>
                              </a:solidFill>
                              <a:latin typeface="Cambria Math" panose="02040503050406030204" pitchFamily="18" charset="0"/>
                              <a:ea typeface="Cambria Math" panose="02040503050406030204" pitchFamily="18" charset="0"/>
                            </a:rPr>
                            <m:t>(</m:t>
                          </m:r>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𝑃</m:t>
                              </m:r>
                            </m:e>
                            <m:sub>
                              <m:r>
                                <a:rPr lang="en-US" i="1">
                                  <a:solidFill>
                                    <a:srgbClr val="002060"/>
                                  </a:solidFill>
                                  <a:latin typeface="Cambria Math" panose="02040503050406030204" pitchFamily="18" charset="0"/>
                                  <a:ea typeface="Cambria Math" panose="02040503050406030204" pitchFamily="18" charset="0"/>
                                </a:rPr>
                                <m:t>𝑛</m:t>
                              </m:r>
                            </m:sub>
                          </m:sSub>
                          <m:r>
                            <a:rPr lang="en-US" i="1">
                              <a:solidFill>
                                <a:srgbClr val="002060"/>
                              </a:solidFill>
                              <a:latin typeface="Cambria Math" panose="02040503050406030204" pitchFamily="18" charset="0"/>
                              <a:ea typeface="Cambria Math" panose="02040503050406030204" pitchFamily="18" charset="0"/>
                            </a:rPr>
                            <m:t>)</m:t>
                          </m:r>
                        </m:den>
                      </m:f>
                      <m:r>
                        <a:rPr lang="en-US" b="0" i="1" smtClean="0">
                          <a:solidFill>
                            <a:srgbClr val="002060"/>
                          </a:solidFill>
                          <a:latin typeface="Cambria Math" panose="02040503050406030204" pitchFamily="18" charset="0"/>
                          <a:ea typeface="Cambria Math" panose="02040503050406030204" pitchFamily="18" charset="0"/>
                        </a:rPr>
                        <m:t>; </m:t>
                      </m:r>
                      <m:sSub>
                        <m:sSubPr>
                          <m:ctrlPr>
                            <a:rPr lang="en-US" b="0" i="1" smtClean="0">
                              <a:solidFill>
                                <a:srgbClr val="002060"/>
                              </a:solidFill>
                              <a:latin typeface="Cambria Math" panose="02040503050406030204" pitchFamily="18" charset="0"/>
                              <a:ea typeface="Cambria Math" panose="02040503050406030204" pitchFamily="18" charset="0"/>
                            </a:rPr>
                          </m:ctrlPr>
                        </m:sSubPr>
                        <m:e>
                          <m:r>
                            <a:rPr lang="en-US" b="0" i="1" smtClean="0">
                              <a:solidFill>
                                <a:srgbClr val="002060"/>
                              </a:solidFill>
                              <a:latin typeface="Cambria Math" panose="02040503050406030204" pitchFamily="18" charset="0"/>
                              <a:ea typeface="Cambria Math" panose="02040503050406030204" pitchFamily="18" charset="0"/>
                            </a:rPr>
                            <m:t>𝜃</m:t>
                          </m:r>
                        </m:e>
                        <m:sub>
                          <m:r>
                            <a:rPr lang="en-US" b="0" i="1" smtClean="0">
                              <a:solidFill>
                                <a:srgbClr val="002060"/>
                              </a:solidFill>
                              <a:latin typeface="Cambria Math" panose="02040503050406030204" pitchFamily="18" charset="0"/>
                              <a:ea typeface="Cambria Math" panose="02040503050406030204" pitchFamily="18" charset="0"/>
                            </a:rPr>
                            <m:t>𝑛</m:t>
                          </m:r>
                        </m:sub>
                      </m:sSub>
                      <m:r>
                        <a:rPr lang="en-US" b="0" i="1" smtClean="0">
                          <a:solidFill>
                            <a:srgbClr val="002060"/>
                          </a:solidFill>
                          <a:latin typeface="Cambria Math" panose="02040503050406030204" pitchFamily="18" charset="0"/>
                          <a:ea typeface="Cambria Math" panose="02040503050406030204" pitchFamily="18" charset="0"/>
                        </a:rPr>
                        <m:t>=</m:t>
                      </m:r>
                      <m:f>
                        <m:fPr>
                          <m:ctrlPr>
                            <a:rPr lang="en-US" i="1">
                              <a:solidFill>
                                <a:srgbClr val="002060"/>
                              </a:solidFill>
                              <a:latin typeface="Cambria Math" panose="02040503050406030204" pitchFamily="18" charset="0"/>
                              <a:ea typeface="Cambria Math" panose="02040503050406030204" pitchFamily="18" charset="0"/>
                            </a:rPr>
                          </m:ctrlPr>
                        </m:fPr>
                        <m:num>
                          <m:r>
                            <m:rPr>
                              <m:sty m:val="p"/>
                            </m:rPr>
                            <a:rPr lang="el-GR" i="1">
                              <a:solidFill>
                                <a:srgbClr val="002060"/>
                              </a:solidFill>
                              <a:latin typeface="Cambria Math" panose="02040503050406030204" pitchFamily="18" charset="0"/>
                              <a:ea typeface="Cambria Math" panose="02040503050406030204" pitchFamily="18" charset="0"/>
                            </a:rPr>
                            <m:t>Σ</m:t>
                          </m:r>
                          <m:d>
                            <m:dPr>
                              <m:ctrlPr>
                                <a:rPr lang="en-US" i="1">
                                  <a:solidFill>
                                    <a:srgbClr val="002060"/>
                                  </a:solidFill>
                                  <a:latin typeface="Cambria Math" panose="02040503050406030204" pitchFamily="18" charset="0"/>
                                  <a:ea typeface="Cambria Math" panose="02040503050406030204" pitchFamily="18" charset="0"/>
                                </a:rPr>
                              </m:ctrlPr>
                            </m:dPr>
                            <m:e>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𝑃</m:t>
                                  </m:r>
                                </m:e>
                                <m:sub>
                                  <m:r>
                                    <a:rPr lang="en-US" i="1">
                                      <a:solidFill>
                                        <a:srgbClr val="002060"/>
                                      </a:solidFill>
                                      <a:latin typeface="Cambria Math" panose="02040503050406030204" pitchFamily="18" charset="0"/>
                                      <a:ea typeface="Cambria Math" panose="02040503050406030204" pitchFamily="18" charset="0"/>
                                    </a:rPr>
                                    <m:t>𝑛</m:t>
                                  </m:r>
                                </m:sub>
                              </m:sSub>
                              <m:r>
                                <a:rPr lang="en-US" i="1">
                                  <a:solidFill>
                                    <a:srgbClr val="002060"/>
                                  </a:solidFill>
                                  <a:latin typeface="Cambria Math" panose="02040503050406030204" pitchFamily="18" charset="0"/>
                                  <a:ea typeface="Cambria Math" panose="02040503050406030204" pitchFamily="18" charset="0"/>
                                </a:rPr>
                                <m:t>∗</m:t>
                              </m:r>
                              <m:r>
                                <a:rPr lang="en-US" i="1">
                                  <a:solidFill>
                                    <a:srgbClr val="002060"/>
                                  </a:solidFill>
                                  <a:latin typeface="Cambria Math" panose="02040503050406030204" pitchFamily="18" charset="0"/>
                                  <a:ea typeface="Cambria Math" panose="02040503050406030204" pitchFamily="18" charset="0"/>
                                </a:rPr>
                                <m:t>𝑋</m:t>
                              </m:r>
                            </m:e>
                          </m:d>
                        </m:num>
                        <m:den>
                          <m:r>
                            <m:rPr>
                              <m:sty m:val="p"/>
                            </m:rPr>
                            <a:rPr lang="el-GR" i="1">
                              <a:solidFill>
                                <a:srgbClr val="002060"/>
                              </a:solidFill>
                              <a:latin typeface="Cambria Math" panose="02040503050406030204" pitchFamily="18" charset="0"/>
                              <a:ea typeface="Cambria Math" panose="02040503050406030204" pitchFamily="18" charset="0"/>
                            </a:rPr>
                            <m:t>Σ</m:t>
                          </m:r>
                          <m:r>
                            <a:rPr lang="en-US" i="1">
                              <a:solidFill>
                                <a:srgbClr val="002060"/>
                              </a:solidFill>
                              <a:latin typeface="Cambria Math" panose="02040503050406030204" pitchFamily="18" charset="0"/>
                              <a:ea typeface="Cambria Math" panose="02040503050406030204" pitchFamily="18" charset="0"/>
                            </a:rPr>
                            <m:t>(</m:t>
                          </m:r>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𝑃</m:t>
                              </m:r>
                            </m:e>
                            <m:sub>
                              <m:r>
                                <a:rPr lang="en-US" i="1">
                                  <a:solidFill>
                                    <a:srgbClr val="002060"/>
                                  </a:solidFill>
                                  <a:latin typeface="Cambria Math" panose="02040503050406030204" pitchFamily="18" charset="0"/>
                                  <a:ea typeface="Cambria Math" panose="02040503050406030204" pitchFamily="18" charset="0"/>
                                </a:rPr>
                                <m:t>𝑛</m:t>
                              </m:r>
                            </m:sub>
                          </m:sSub>
                          <m:r>
                            <a:rPr lang="en-US" i="1">
                              <a:solidFill>
                                <a:srgbClr val="002060"/>
                              </a:solidFill>
                              <a:latin typeface="Cambria Math" panose="02040503050406030204" pitchFamily="18" charset="0"/>
                              <a:ea typeface="Cambria Math" panose="02040503050406030204" pitchFamily="18" charset="0"/>
                            </a:rPr>
                            <m:t>)</m:t>
                          </m:r>
                        </m:den>
                      </m:f>
                    </m:oMath>
                  </m:oMathPara>
                </a14:m>
                <a:endParaRPr lang="en-US" dirty="0" smtClean="0">
                  <a:ea typeface="Cambria Math" panose="02040503050406030204" pitchFamily="18" charset="0"/>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905000"/>
                <a:ext cx="8915400" cy="4662055"/>
              </a:xfrm>
              <a:blipFill rotWithShape="0">
                <a:blip r:embed="rId3"/>
                <a:stretch>
                  <a:fillRect l="-752" t="-785"/>
                </a:stretch>
              </a:blipFill>
            </p:spPr>
            <p:txBody>
              <a:bodyPr/>
              <a:lstStyle/>
              <a:p>
                <a:r>
                  <a:rPr lang="en-US">
                    <a:noFill/>
                  </a:rPr>
                  <a:t> </a:t>
                </a:r>
              </a:p>
            </p:txBody>
          </p:sp>
        </mc:Fallback>
      </mc:AlternateContent>
      <p:sp>
        <p:nvSpPr>
          <p:cNvPr id="5" name="TextBox 4"/>
          <p:cNvSpPr txBox="1"/>
          <p:nvPr/>
        </p:nvSpPr>
        <p:spPr>
          <a:xfrm>
            <a:off x="1448790" y="6488668"/>
            <a:ext cx="3437159" cy="307777"/>
          </a:xfrm>
          <a:prstGeom prst="rect">
            <a:avLst/>
          </a:prstGeom>
          <a:noFill/>
        </p:spPr>
        <p:txBody>
          <a:bodyPr wrap="none" rtlCol="0">
            <a:spAutoFit/>
          </a:bodyPr>
          <a:lstStyle/>
          <a:p>
            <a:r>
              <a:rPr lang="en-US" sz="1400" dirty="0" smtClean="0"/>
              <a:t>[3] “Understanding </a:t>
            </a:r>
            <a:r>
              <a:rPr lang="en-US" sz="1400" dirty="0"/>
              <a:t>the EM Algorithm</a:t>
            </a:r>
            <a:r>
              <a:rPr lang="en-US" sz="1400" dirty="0" smtClean="0"/>
              <a:t>”</a:t>
            </a:r>
            <a:endParaRPr lang="en-US" sz="1400" dirty="0"/>
          </a:p>
        </p:txBody>
      </p:sp>
    </p:spTree>
    <p:extLst>
      <p:ext uri="{BB962C8B-B14F-4D97-AF65-F5344CB8AC3E}">
        <p14:creationId xmlns:p14="http://schemas.microsoft.com/office/powerpoint/2010/main" val="1775243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 Algorithm – Convergence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905000"/>
                <a:ext cx="8915400" cy="4006222"/>
              </a:xfrm>
            </p:spPr>
            <p:txBody>
              <a:bodyPr/>
              <a:lstStyle/>
              <a:p>
                <a:r>
                  <a:rPr lang="en-US" sz="2800" dirty="0" smtClean="0"/>
                  <a:t>How many iterations do we need to know when we are done? </a:t>
                </a:r>
              </a:p>
              <a:p>
                <a:r>
                  <a:rPr lang="en-US" sz="2800" dirty="0" smtClean="0"/>
                  <a:t>After several iterations, the values of the parameter </a:t>
                </a:r>
                <a14:m>
                  <m:oMath xmlns:m="http://schemas.openxmlformats.org/officeDocument/2006/math">
                    <m:r>
                      <a:rPr lang="en-US" sz="2800" i="1" smtClean="0">
                        <a:latin typeface="Cambria Math" panose="02040503050406030204" pitchFamily="18" charset="0"/>
                        <a:ea typeface="Cambria Math" panose="02040503050406030204" pitchFamily="18" charset="0"/>
                      </a:rPr>
                      <m:t>𝜃</m:t>
                    </m:r>
                  </m:oMath>
                </a14:m>
                <a:r>
                  <a:rPr lang="en-US" sz="2800" dirty="0" smtClean="0"/>
                  <a:t> can converge to the approximate estimated value</a:t>
                </a:r>
              </a:p>
              <a:p>
                <a:pPr lvl="1"/>
                <a:r>
                  <a:rPr lang="en-US" sz="2400" dirty="0" smtClean="0"/>
                  <a:t>The changes between the iterations should be small enough to be consider negligible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905000"/>
                <a:ext cx="8915400" cy="4006222"/>
              </a:xfrm>
              <a:blipFill rotWithShape="0">
                <a:blip r:embed="rId3"/>
                <a:stretch>
                  <a:fillRect l="-1300" t="-1674" r="-1094"/>
                </a:stretch>
              </a:blipFill>
            </p:spPr>
            <p:txBody>
              <a:bodyPr/>
              <a:lstStyle/>
              <a:p>
                <a:r>
                  <a:rPr lang="en-US">
                    <a:noFill/>
                  </a:rPr>
                  <a:t> </a:t>
                </a:r>
              </a:p>
            </p:txBody>
          </p:sp>
        </mc:Fallback>
      </mc:AlternateContent>
    </p:spTree>
    <p:extLst>
      <p:ext uri="{BB962C8B-B14F-4D97-AF65-F5344CB8AC3E}">
        <p14:creationId xmlns:p14="http://schemas.microsoft.com/office/powerpoint/2010/main" val="35972109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our</a:t>
            </a:r>
            <a:r>
              <a:rPr lang="en-US" dirty="0" smtClean="0"/>
              <a:t> </a:t>
            </a:r>
            <a:r>
              <a:rPr lang="en-US" dirty="0" smtClean="0"/>
              <a:t>work</a:t>
            </a:r>
            <a:endParaRPr lang="en-US" dirty="0"/>
          </a:p>
        </p:txBody>
      </p:sp>
      <p:sp>
        <p:nvSpPr>
          <p:cNvPr id="3" name="Content Placeholder 2"/>
          <p:cNvSpPr>
            <a:spLocks noGrp="1"/>
          </p:cNvSpPr>
          <p:nvPr>
            <p:ph idx="1"/>
          </p:nvPr>
        </p:nvSpPr>
        <p:spPr/>
        <p:txBody>
          <a:bodyPr>
            <a:normAutofit/>
          </a:bodyPr>
          <a:lstStyle/>
          <a:p>
            <a:r>
              <a:rPr lang="en-US" sz="2400" b="1" dirty="0" smtClean="0"/>
              <a:t>Problem: </a:t>
            </a:r>
            <a:r>
              <a:rPr lang="en-US" sz="2400" dirty="0" smtClean="0"/>
              <a:t>After running several different modes of the EM algorithm, how can I determine which number of modes is the best approximation of the data? </a:t>
            </a:r>
            <a:endParaRPr lang="en-US" sz="2400" b="1" dirty="0" smtClean="0"/>
          </a:p>
          <a:p>
            <a:r>
              <a:rPr lang="en-US" sz="2400" b="1" dirty="0" smtClean="0"/>
              <a:t>Solution: </a:t>
            </a:r>
            <a:r>
              <a:rPr lang="en-US" sz="2200" dirty="0" smtClean="0"/>
              <a:t>Use AIC/BIC to estimated number of modes that best fits the data</a:t>
            </a:r>
            <a:endParaRPr lang="en-US" sz="2400" dirty="0" smtClean="0"/>
          </a:p>
          <a:p>
            <a:endParaRPr lang="en-US" sz="2400" dirty="0"/>
          </a:p>
          <a:p>
            <a:pPr marL="0" indent="0" algn="ctr">
              <a:buNone/>
            </a:pPr>
            <a:endParaRPr lang="en-US" dirty="0" smtClean="0"/>
          </a:p>
          <a:p>
            <a:pPr marL="0" indent="0" algn="ctr">
              <a:buNone/>
            </a:pPr>
            <a:endParaRPr lang="en-US" dirty="0" smtClean="0"/>
          </a:p>
          <a:p>
            <a:pPr marL="0" indent="0" algn="ctr">
              <a:buNone/>
            </a:pPr>
            <a:endParaRPr lang="en-US" dirty="0" smtClean="0"/>
          </a:p>
        </p:txBody>
      </p:sp>
    </p:spTree>
    <p:extLst>
      <p:ext uri="{BB962C8B-B14F-4D97-AF65-F5344CB8AC3E}">
        <p14:creationId xmlns:p14="http://schemas.microsoft.com/office/powerpoint/2010/main" val="11800738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Akaike</a:t>
            </a:r>
            <a:r>
              <a:rPr lang="en-US" dirty="0"/>
              <a:t> Information Criterion (AIC) </a:t>
            </a:r>
          </a:p>
        </p:txBody>
      </p:sp>
      <p:sp>
        <p:nvSpPr>
          <p:cNvPr id="4" name="内容占位符 3"/>
          <p:cNvSpPr>
            <a:spLocks noGrp="1"/>
          </p:cNvSpPr>
          <p:nvPr>
            <p:ph idx="1"/>
          </p:nvPr>
        </p:nvSpPr>
        <p:spPr>
          <a:xfrm>
            <a:off x="2589212" y="1656411"/>
            <a:ext cx="8915400" cy="4254811"/>
          </a:xfrm>
        </p:spPr>
        <p:txBody>
          <a:bodyPr>
            <a:normAutofit lnSpcReduction="10000"/>
          </a:bodyPr>
          <a:lstStyle/>
          <a:p>
            <a:r>
              <a:rPr kumimoji="1" lang="en-US" altLang="zh-CN" sz="2400" dirty="0" smtClean="0"/>
              <a:t>Definition</a:t>
            </a:r>
          </a:p>
          <a:p>
            <a:pPr lvl="1"/>
            <a:r>
              <a:rPr kumimoji="1" lang="en-US" altLang="zh-CN" sz="2000" dirty="0" smtClean="0"/>
              <a:t>A measure of the relative quality of statistical models for a given set data</a:t>
            </a:r>
          </a:p>
          <a:p>
            <a:pPr marL="0" indent="0">
              <a:buNone/>
            </a:pPr>
            <a:endParaRPr kumimoji="1" lang="en-US" altLang="zh-CN" sz="2400" dirty="0" smtClean="0"/>
          </a:p>
          <a:p>
            <a:r>
              <a:rPr kumimoji="1" lang="en-US" altLang="zh-CN" sz="2400" dirty="0" smtClean="0"/>
              <a:t>Core idea of AIC</a:t>
            </a:r>
          </a:p>
          <a:p>
            <a:pPr lvl="1"/>
            <a:r>
              <a:rPr kumimoji="1" lang="en-US" altLang="zh-CN" sz="2000" dirty="0" smtClean="0"/>
              <a:t>Minimize</a:t>
            </a:r>
            <a:r>
              <a:rPr kumimoji="1" lang="zh-CN" altLang="en-US" sz="2000" dirty="0" smtClean="0"/>
              <a:t> </a:t>
            </a:r>
            <a:r>
              <a:rPr kumimoji="1" lang="en-US" altLang="zh-CN" sz="2000" dirty="0" smtClean="0"/>
              <a:t>the</a:t>
            </a:r>
            <a:r>
              <a:rPr kumimoji="1" lang="zh-CN" altLang="en-US" sz="2000" dirty="0" smtClean="0"/>
              <a:t> </a:t>
            </a:r>
            <a:r>
              <a:rPr kumimoji="1" lang="en-US" altLang="zh-CN" sz="2000" dirty="0" smtClean="0"/>
              <a:t>estimated</a:t>
            </a:r>
            <a:r>
              <a:rPr kumimoji="1" lang="zh-CN" altLang="en-US" sz="2000" dirty="0" smtClean="0"/>
              <a:t> </a:t>
            </a:r>
            <a:r>
              <a:rPr kumimoji="1" lang="en-US" altLang="zh-CN" sz="2000" dirty="0" smtClean="0"/>
              <a:t>lost</a:t>
            </a:r>
            <a:r>
              <a:rPr kumimoji="1" lang="zh-CN" altLang="en-US" sz="2000" dirty="0" smtClean="0"/>
              <a:t> </a:t>
            </a:r>
            <a:r>
              <a:rPr kumimoji="1" lang="en-US" altLang="zh-CN" sz="2000" dirty="0" smtClean="0"/>
              <a:t>information</a:t>
            </a:r>
          </a:p>
          <a:p>
            <a:r>
              <a:rPr kumimoji="1" lang="en-US" altLang="zh-CN" sz="2400" dirty="0" smtClean="0"/>
              <a:t>AIC</a:t>
            </a:r>
            <a:r>
              <a:rPr kumimoji="1" lang="en-US" altLang="zh-CN" sz="2400" dirty="0"/>
              <a:t> </a:t>
            </a:r>
            <a:r>
              <a:rPr kumimoji="1" lang="en-US" altLang="zh-CN" sz="2400" dirty="0" smtClean="0"/>
              <a:t>process</a:t>
            </a:r>
          </a:p>
          <a:p>
            <a:pPr lvl="1">
              <a:buFont typeface="+mj-lt"/>
              <a:buAutoNum type="arabicPeriod"/>
            </a:pPr>
            <a:r>
              <a:rPr kumimoji="1" lang="en-US" altLang="zh-CN" sz="2000" dirty="0" smtClean="0"/>
              <a:t>Start with a set of candidate models</a:t>
            </a:r>
          </a:p>
          <a:p>
            <a:pPr lvl="1">
              <a:buFont typeface="+mj-lt"/>
              <a:buAutoNum type="arabicPeriod"/>
            </a:pPr>
            <a:r>
              <a:rPr kumimoji="1" lang="en-US" altLang="zh-CN" sz="2000" dirty="0" smtClean="0"/>
              <a:t>Get the corresponding AIC value for each model</a:t>
            </a:r>
          </a:p>
          <a:p>
            <a:pPr lvl="1">
              <a:buFont typeface="+mj-lt"/>
              <a:buAutoNum type="arabicPeriod"/>
            </a:pPr>
            <a:r>
              <a:rPr kumimoji="1" lang="en-US" altLang="zh-CN" sz="2000" dirty="0" smtClean="0"/>
              <a:t>Compare these values to get the minimum one</a:t>
            </a:r>
          </a:p>
          <a:p>
            <a:endParaRPr kumimoji="1" lang="en-US" altLang="zh-CN" dirty="0" smtClean="0"/>
          </a:p>
        </p:txBody>
      </p:sp>
      <p:pic>
        <p:nvPicPr>
          <p:cNvPr id="5" name="图片 4" descr="屏幕快照 2016-12-08 上午11.50.3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612" y="2702351"/>
            <a:ext cx="2260600" cy="469900"/>
          </a:xfrm>
          <a:prstGeom prst="rect">
            <a:avLst/>
          </a:prstGeom>
        </p:spPr>
      </p:pic>
    </p:spTree>
    <p:extLst>
      <p:ext uri="{BB962C8B-B14F-4D97-AF65-F5344CB8AC3E}">
        <p14:creationId xmlns:p14="http://schemas.microsoft.com/office/powerpoint/2010/main" val="7071081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85722" y="614780"/>
            <a:ext cx="8522379" cy="1280890"/>
          </a:xfrm>
        </p:spPr>
        <p:txBody>
          <a:bodyPr/>
          <a:lstStyle/>
          <a:p>
            <a:pPr algn="ctr"/>
            <a:r>
              <a:rPr kumimoji="1" lang="en-US" altLang="zh-CN" dirty="0" err="1" smtClean="0"/>
              <a:t>Akaike</a:t>
            </a:r>
            <a:r>
              <a:rPr kumimoji="1" lang="en-US" altLang="zh-CN" dirty="0" smtClean="0"/>
              <a:t> Information Criterion Correction (</a:t>
            </a:r>
            <a:r>
              <a:rPr kumimoji="1" lang="en-US" altLang="zh-CN" dirty="0" err="1" smtClean="0"/>
              <a:t>AICc</a:t>
            </a:r>
            <a:r>
              <a:rPr kumimoji="1" lang="en-US" altLang="zh-CN" dirty="0" smtClean="0"/>
              <a:t>)</a:t>
            </a:r>
            <a:endParaRPr kumimoji="1" lang="zh-CN" altLang="en-US" dirty="0"/>
          </a:p>
        </p:txBody>
      </p:sp>
      <p:sp>
        <p:nvSpPr>
          <p:cNvPr id="3" name="内容占位符 2"/>
          <p:cNvSpPr>
            <a:spLocks noGrp="1"/>
          </p:cNvSpPr>
          <p:nvPr>
            <p:ph idx="1"/>
          </p:nvPr>
        </p:nvSpPr>
        <p:spPr>
          <a:xfrm>
            <a:off x="2589212" y="1895670"/>
            <a:ext cx="8915400" cy="4015552"/>
          </a:xfrm>
        </p:spPr>
        <p:txBody>
          <a:bodyPr>
            <a:normAutofit/>
          </a:bodyPr>
          <a:lstStyle/>
          <a:p>
            <a:r>
              <a:rPr kumimoji="1" lang="en-US" altLang="zh-CN" sz="3600" dirty="0" smtClean="0"/>
              <a:t>Definition</a:t>
            </a:r>
          </a:p>
          <a:p>
            <a:pPr lvl="1"/>
            <a:r>
              <a:rPr kumimoji="1" lang="en-US" altLang="zh-CN" sz="2400" dirty="0" smtClean="0"/>
              <a:t>AIC with a correction for finite sample sizes.</a:t>
            </a:r>
          </a:p>
          <a:p>
            <a:r>
              <a:rPr kumimoji="1" lang="en-US" altLang="zh-CN" sz="3600" dirty="0" smtClean="0"/>
              <a:t>Assumption</a:t>
            </a:r>
          </a:p>
          <a:p>
            <a:pPr lvl="1">
              <a:buFont typeface="+mj-lt"/>
              <a:buAutoNum type="arabicPeriod"/>
            </a:pPr>
            <a:r>
              <a:rPr kumimoji="1" lang="en-US" altLang="zh-CN" sz="2400" dirty="0" smtClean="0"/>
              <a:t>The model is univariate</a:t>
            </a:r>
          </a:p>
          <a:p>
            <a:pPr lvl="1">
              <a:buFont typeface="+mj-lt"/>
              <a:buAutoNum type="arabicPeriod"/>
            </a:pPr>
            <a:r>
              <a:rPr kumimoji="1" lang="en-US" altLang="zh-CN" sz="2400" dirty="0" smtClean="0"/>
              <a:t>Linear</a:t>
            </a:r>
          </a:p>
          <a:p>
            <a:pPr lvl="1">
              <a:buFont typeface="+mj-lt"/>
              <a:buAutoNum type="arabicPeriod"/>
            </a:pPr>
            <a:r>
              <a:rPr kumimoji="1" lang="en-US" altLang="zh-CN" sz="2400" dirty="0" smtClean="0"/>
              <a:t>Has normally distributed residuals</a:t>
            </a:r>
          </a:p>
          <a:p>
            <a:r>
              <a:rPr kumimoji="1" lang="en-US" altLang="zh-CN" sz="3600" dirty="0" smtClean="0"/>
              <a:t>Formula</a:t>
            </a:r>
          </a:p>
          <a:p>
            <a:endParaRPr kumimoji="1" lang="en-US" altLang="zh-CN" sz="2400" dirty="0" smtClean="0"/>
          </a:p>
        </p:txBody>
      </p:sp>
      <p:pic>
        <p:nvPicPr>
          <p:cNvPr id="4" name="图片 3" descr="屏幕快照 2016-12-08 下午12.33.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1162" y="5492122"/>
            <a:ext cx="3111500" cy="838200"/>
          </a:xfrm>
          <a:prstGeom prst="rect">
            <a:avLst/>
          </a:prstGeom>
        </p:spPr>
      </p:pic>
    </p:spTree>
    <p:extLst>
      <p:ext uri="{BB962C8B-B14F-4D97-AF65-F5344CB8AC3E}">
        <p14:creationId xmlns:p14="http://schemas.microsoft.com/office/powerpoint/2010/main" val="1534697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Information Criterion (BIC)</a:t>
            </a:r>
            <a:endParaRPr lang="en-US" dirty="0"/>
          </a:p>
        </p:txBody>
      </p:sp>
      <p:sp>
        <p:nvSpPr>
          <p:cNvPr id="6" name="内容占位符 5"/>
          <p:cNvSpPr>
            <a:spLocks noGrp="1"/>
          </p:cNvSpPr>
          <p:nvPr>
            <p:ph idx="1"/>
          </p:nvPr>
        </p:nvSpPr>
        <p:spPr/>
        <p:txBody>
          <a:bodyPr>
            <a:noAutofit/>
          </a:bodyPr>
          <a:lstStyle/>
          <a:p>
            <a:r>
              <a:rPr kumimoji="1" lang="en-US" altLang="zh-CN" sz="2800" dirty="0" smtClean="0"/>
              <a:t>Definition</a:t>
            </a:r>
          </a:p>
          <a:p>
            <a:pPr lvl="1"/>
            <a:r>
              <a:rPr kumimoji="1" lang="en-US" altLang="zh-CN" sz="2400" dirty="0" smtClean="0"/>
              <a:t>Bayesian approach to reducing information loss</a:t>
            </a:r>
          </a:p>
          <a:p>
            <a:pPr marL="0" indent="0">
              <a:buNone/>
            </a:pPr>
            <a:endParaRPr kumimoji="1" lang="en-US" altLang="zh-CN" sz="1600" dirty="0" smtClean="0"/>
          </a:p>
          <a:p>
            <a:pPr marL="0" indent="0">
              <a:buNone/>
            </a:pPr>
            <a:endParaRPr kumimoji="1" lang="en-US" altLang="zh-CN" sz="1600" dirty="0" smtClean="0"/>
          </a:p>
          <a:p>
            <a:r>
              <a:rPr kumimoji="1" lang="en-US" altLang="zh-CN" sz="2800" dirty="0" smtClean="0"/>
              <a:t>Theoretical disadvantage of BIC</a:t>
            </a:r>
          </a:p>
          <a:p>
            <a:pPr lvl="1">
              <a:buFont typeface="+mj-lt"/>
              <a:buAutoNum type="arabicPeriod"/>
            </a:pPr>
            <a:r>
              <a:rPr kumimoji="1" lang="en-US" altLang="zh-CN" sz="2000" dirty="0" smtClean="0"/>
              <a:t>Not derive from the principles of information</a:t>
            </a:r>
          </a:p>
          <a:p>
            <a:pPr lvl="1">
              <a:buFont typeface="+mj-lt"/>
              <a:buAutoNum type="arabicPeriod"/>
            </a:pPr>
            <a:r>
              <a:rPr kumimoji="1" lang="en-US" altLang="zh-CN" sz="2000" dirty="0" smtClean="0"/>
              <a:t>Not sensible because of 1/R, which is relative to the number of the models</a:t>
            </a:r>
          </a:p>
          <a:p>
            <a:pPr lvl="1">
              <a:buFont typeface="+mj-lt"/>
              <a:buAutoNum type="arabicPeriod"/>
            </a:pPr>
            <a:r>
              <a:rPr kumimoji="1" lang="en-US" altLang="zh-CN" sz="2000" dirty="0" smtClean="0"/>
              <a:t>AIC is much easier in simulation work</a:t>
            </a:r>
          </a:p>
        </p:txBody>
      </p:sp>
      <p:pic>
        <p:nvPicPr>
          <p:cNvPr id="7" name="图片 6" descr="屏幕快照 2016-12-08 下午12.49.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2912" y="3219059"/>
            <a:ext cx="3048000" cy="558800"/>
          </a:xfrm>
          <a:prstGeom prst="rect">
            <a:avLst/>
          </a:prstGeom>
        </p:spPr>
      </p:pic>
      <p:sp>
        <p:nvSpPr>
          <p:cNvPr id="8" name="文本框 7"/>
          <p:cNvSpPr txBox="1"/>
          <p:nvPr/>
        </p:nvSpPr>
        <p:spPr>
          <a:xfrm>
            <a:off x="3018665" y="2944730"/>
            <a:ext cx="184666"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27729098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Shiny Demonstration </a:t>
            </a:r>
            <a:endParaRPr lang="en-US" dirty="0"/>
          </a:p>
        </p:txBody>
      </p:sp>
      <p:sp>
        <p:nvSpPr>
          <p:cNvPr id="3" name="Content Placeholder 2"/>
          <p:cNvSpPr>
            <a:spLocks noGrp="1"/>
          </p:cNvSpPr>
          <p:nvPr>
            <p:ph idx="1"/>
          </p:nvPr>
        </p:nvSpPr>
        <p:spPr/>
        <p:txBody>
          <a:bodyPr/>
          <a:lstStyle/>
          <a:p>
            <a:pPr marL="0" indent="0" algn="ctr">
              <a:buNone/>
            </a:pPr>
            <a:r>
              <a:rPr lang="en-US" u="sng" dirty="0">
                <a:hlinkClick r:id="rId2"/>
              </a:rPr>
              <a:t>https://gn8bamboo.shinyapps.io/Project/</a:t>
            </a:r>
            <a:endParaRPr lang="en-US" dirty="0"/>
          </a:p>
          <a:p>
            <a:pPr marL="0" indent="0">
              <a:buNone/>
            </a:pPr>
            <a:endParaRPr lang="en-US" dirty="0"/>
          </a:p>
        </p:txBody>
      </p:sp>
    </p:spTree>
    <p:extLst>
      <p:ext uri="{BB962C8B-B14F-4D97-AF65-F5344CB8AC3E}">
        <p14:creationId xmlns:p14="http://schemas.microsoft.com/office/powerpoint/2010/main" val="1839179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AICc</a:t>
            </a:r>
            <a:r>
              <a:rPr lang="en-US" dirty="0" smtClean="0"/>
              <a:t> Plot for 10 modes</a:t>
            </a:r>
            <a:endParaRPr lang="en-US"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33333" t="32003" r="2307" b="15843"/>
          <a:stretch/>
        </p:blipFill>
        <p:spPr bwMode="auto">
          <a:xfrm>
            <a:off x="2735877" y="2133600"/>
            <a:ext cx="8622071" cy="37782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54085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Presentation Outline</a:t>
            </a:r>
            <a:endParaRPr lang="en-US" sz="4400" dirty="0"/>
          </a:p>
        </p:txBody>
      </p:sp>
      <p:sp>
        <p:nvSpPr>
          <p:cNvPr id="3" name="Content Placeholder 2"/>
          <p:cNvSpPr>
            <a:spLocks noGrp="1"/>
          </p:cNvSpPr>
          <p:nvPr>
            <p:ph idx="1"/>
          </p:nvPr>
        </p:nvSpPr>
        <p:spPr/>
        <p:txBody>
          <a:bodyPr>
            <a:normAutofit/>
          </a:bodyPr>
          <a:lstStyle/>
          <a:p>
            <a:r>
              <a:rPr lang="en-US" sz="3200" dirty="0" smtClean="0"/>
              <a:t>Maximum Likelihood Estimation </a:t>
            </a:r>
          </a:p>
          <a:p>
            <a:r>
              <a:rPr lang="en-US" sz="3200" dirty="0" smtClean="0"/>
              <a:t>EM Algorithm concept </a:t>
            </a:r>
          </a:p>
          <a:p>
            <a:r>
              <a:rPr lang="en-US" sz="3200" dirty="0" err="1" smtClean="0"/>
              <a:t>Akaike</a:t>
            </a:r>
            <a:r>
              <a:rPr lang="en-US" sz="3200" dirty="0" smtClean="0"/>
              <a:t> Information Criterion </a:t>
            </a:r>
          </a:p>
          <a:p>
            <a:r>
              <a:rPr lang="en-US" sz="3200" dirty="0" smtClean="0"/>
              <a:t>Shiny Demonstration </a:t>
            </a:r>
            <a:endParaRPr lang="en-US" sz="3200" dirty="0"/>
          </a:p>
        </p:txBody>
      </p:sp>
    </p:spTree>
    <p:extLst>
      <p:ext uri="{BB962C8B-B14F-4D97-AF65-F5344CB8AC3E}">
        <p14:creationId xmlns:p14="http://schemas.microsoft.com/office/powerpoint/2010/main" val="1619482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BIC Plot for 10 modes</a:t>
            </a:r>
            <a:endParaRPr lang="en-US"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32052" t="47412" r="1923" b="1383"/>
          <a:stretch/>
        </p:blipFill>
        <p:spPr bwMode="auto">
          <a:xfrm>
            <a:off x="2589213" y="2153239"/>
            <a:ext cx="8915400" cy="373897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25922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on the EM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904999"/>
                <a:ext cx="8915400" cy="4400797"/>
              </a:xfrm>
            </p:spPr>
            <p:txBody>
              <a:bodyPr>
                <a:normAutofit lnSpcReduction="10000"/>
              </a:bodyPr>
              <a:lstStyle/>
              <a:p>
                <a:r>
                  <a:rPr lang="en-US" sz="2400" dirty="0" smtClean="0"/>
                  <a:t>Initial guess for the parameter </a:t>
                </a:r>
                <a14:m>
                  <m:oMath xmlns:m="http://schemas.openxmlformats.org/officeDocument/2006/math">
                    <m:r>
                      <a:rPr lang="en-US" sz="2400" i="1" smtClean="0">
                        <a:latin typeface="Cambria Math" panose="02040503050406030204" pitchFamily="18" charset="0"/>
                        <a:ea typeface="Cambria Math" panose="02040503050406030204" pitchFamily="18" charset="0"/>
                      </a:rPr>
                      <m:t>𝜃</m:t>
                    </m:r>
                  </m:oMath>
                </a14:m>
                <a:r>
                  <a:rPr lang="en-US" sz="2400" dirty="0" smtClean="0"/>
                  <a:t> must be relatively accurate, otherwise the EM algorithm will fail to find an estimate </a:t>
                </a:r>
              </a:p>
              <a:p>
                <a:r>
                  <a:rPr lang="en-US" sz="2400" dirty="0" smtClean="0"/>
                  <a:t>Parameters must also have unique starting values; otherwise the parameter may converge to the same estimate for the multimodal dataset</a:t>
                </a:r>
              </a:p>
              <a:p>
                <a:r>
                  <a:rPr lang="en-US" sz="2400" dirty="0" smtClean="0"/>
                  <a:t>Using R’s ‘</a:t>
                </a:r>
                <a:r>
                  <a:rPr lang="en-US" sz="2400" dirty="0" err="1" smtClean="0"/>
                  <a:t>mixtools</a:t>
                </a:r>
                <a:r>
                  <a:rPr lang="en-US" sz="2400" dirty="0" smtClean="0"/>
                  <a:t>’ package, users does not have as much control, where iterations only go up to 1000 and errors between latent variables cannot be controlled  </a:t>
                </a:r>
              </a:p>
              <a:p>
                <a:pPr lvl="1"/>
                <a:r>
                  <a:rPr lang="en-US" sz="2200" dirty="0" smtClean="0"/>
                  <a:t>This package was used to help validate our code during production</a:t>
                </a:r>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904999"/>
                <a:ext cx="8915400" cy="4400797"/>
              </a:xfrm>
              <a:blipFill rotWithShape="0">
                <a:blip r:embed="rId3"/>
                <a:stretch>
                  <a:fillRect l="-958" t="-1801"/>
                </a:stretch>
              </a:blipFill>
            </p:spPr>
            <p:txBody>
              <a:bodyPr/>
              <a:lstStyle/>
              <a:p>
                <a:r>
                  <a:rPr lang="en-US">
                    <a:noFill/>
                  </a:rPr>
                  <a:t> </a:t>
                </a:r>
              </a:p>
            </p:txBody>
          </p:sp>
        </mc:Fallback>
      </mc:AlternateContent>
    </p:spTree>
    <p:extLst>
      <p:ext uri="{BB962C8B-B14F-4D97-AF65-F5344CB8AC3E}">
        <p14:creationId xmlns:p14="http://schemas.microsoft.com/office/powerpoint/2010/main" val="30126852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80861" y="441230"/>
            <a:ext cx="8911687" cy="128089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sz="3600" dirty="0" smtClean="0">
                <a:solidFill>
                  <a:schemeClr val="accent2">
                    <a:lumMod val="75000"/>
                  </a:schemeClr>
                </a:solidFill>
                <a:latin typeface="+mj-lt"/>
                <a:ea typeface="+mj-ea"/>
                <a:cs typeface="+mj-cs"/>
              </a:rPr>
              <a:t>EM algorithm limitation</a:t>
            </a:r>
          </a:p>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3600" b="0" i="0" u="none" strike="noStrike" kern="1200" cap="none" spc="0" normalizeH="0" baseline="0" noProof="0" dirty="0">
              <a:ln>
                <a:noFill/>
              </a:ln>
              <a:solidFill>
                <a:schemeClr val="accent2">
                  <a:lumMod val="75000"/>
                </a:schemeClr>
              </a:solidFill>
              <a:effectLst/>
              <a:uLnTx/>
              <a:uFillTx/>
              <a:latin typeface="+mj-lt"/>
              <a:ea typeface="+mj-ea"/>
              <a:cs typeface="+mj-cs"/>
            </a:endParaRPr>
          </a:p>
        </p:txBody>
      </p:sp>
      <p:sp>
        <p:nvSpPr>
          <p:cNvPr id="4" name="TextBox 3"/>
          <p:cNvSpPr txBox="1"/>
          <p:nvPr/>
        </p:nvSpPr>
        <p:spPr>
          <a:xfrm>
            <a:off x="2578608" y="1938528"/>
            <a:ext cx="9345168" cy="2308324"/>
          </a:xfrm>
          <a:prstGeom prst="rect">
            <a:avLst/>
          </a:prstGeom>
          <a:noFill/>
        </p:spPr>
        <p:txBody>
          <a:bodyPr wrap="square" rtlCol="0">
            <a:spAutoFit/>
          </a:bodyPr>
          <a:lstStyle/>
          <a:p>
            <a:r>
              <a:rPr lang="en-US" altLang="zh-CN" dirty="0" smtClean="0"/>
              <a:t>Initial value:</a:t>
            </a:r>
          </a:p>
          <a:p>
            <a:endParaRPr lang="en-US" altLang="zh-CN" dirty="0" smtClean="0"/>
          </a:p>
          <a:p>
            <a:endParaRPr lang="en-US" altLang="zh-CN" dirty="0" smtClean="0"/>
          </a:p>
          <a:p>
            <a:endParaRPr lang="en-US" altLang="zh-CN" dirty="0" smtClean="0"/>
          </a:p>
          <a:p>
            <a:r>
              <a:rPr lang="en-US" altLang="zh-CN" dirty="0" smtClean="0"/>
              <a:t>	Problem: we can’t set same value or zero for each mean value</a:t>
            </a:r>
          </a:p>
          <a:p>
            <a:endParaRPr lang="en-US" altLang="zh-CN" dirty="0" smtClean="0"/>
          </a:p>
          <a:p>
            <a:endParaRPr lang="en-US" altLang="zh-CN" dirty="0" smtClean="0"/>
          </a:p>
          <a:p>
            <a:r>
              <a:rPr lang="en-US" altLang="zh-CN" dirty="0" smtClean="0"/>
              <a:t>	Solution: (max-min)/(# of modes - 1)</a:t>
            </a:r>
            <a:endParaRPr lang="zh-CN" altLang="en-US" dirty="0"/>
          </a:p>
        </p:txBody>
      </p:sp>
    </p:spTree>
    <p:extLst>
      <p:ext uri="{BB962C8B-B14F-4D97-AF65-F5344CB8AC3E}">
        <p14:creationId xmlns:p14="http://schemas.microsoft.com/office/powerpoint/2010/main" val="23921622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a:buFont typeface="+mj-lt"/>
              <a:buAutoNum type="arabicPeriod"/>
            </a:pPr>
            <a:r>
              <a:rPr lang="en-US" dirty="0" smtClean="0"/>
              <a:t>JMP Statistical Discovery from SAS, “Likelihood, </a:t>
            </a:r>
            <a:r>
              <a:rPr lang="en-US" dirty="0" err="1" smtClean="0"/>
              <a:t>AICc</a:t>
            </a:r>
            <a:r>
              <a:rPr lang="en-US" dirty="0" smtClean="0"/>
              <a:t>, and BIC</a:t>
            </a:r>
            <a:r>
              <a:rPr lang="en-US" dirty="0"/>
              <a:t>”, Accessed: Dec 5, 2016, http://</a:t>
            </a:r>
            <a:r>
              <a:rPr lang="en-US" dirty="0" smtClean="0"/>
              <a:t>www.jmp.com/support/help/Likelihood_AICc_and_BIC.shtml</a:t>
            </a:r>
          </a:p>
          <a:p>
            <a:pPr>
              <a:buFont typeface="+mj-lt"/>
              <a:buAutoNum type="arabicPeriod"/>
            </a:pPr>
            <a:r>
              <a:rPr lang="en-US" dirty="0" smtClean="0"/>
              <a:t>Chan, Fong Chun, “Fitting a Mixture Model Using the Expectation-Maximization Algorithm in </a:t>
            </a:r>
            <a:r>
              <a:rPr lang="en-US" dirty="0"/>
              <a:t>R”, Jan 3 2016, </a:t>
            </a:r>
            <a:r>
              <a:rPr lang="en-US" dirty="0" smtClean="0"/>
              <a:t>Accessed: Dec 1 2016 http</a:t>
            </a:r>
            <a:r>
              <a:rPr lang="en-US" dirty="0"/>
              <a:t>://tinyheero.github.io/2016/01/03/gmm-em.html</a:t>
            </a:r>
            <a:endParaRPr lang="en-US" dirty="0" smtClean="0"/>
          </a:p>
          <a:p>
            <a:pPr>
              <a:buFont typeface="+mj-lt"/>
              <a:buAutoNum type="arabicPeriod"/>
            </a:pPr>
            <a:r>
              <a:rPr lang="en-US" dirty="0" smtClean="0"/>
              <a:t>“Understanding the EM Algorithm”, Accessed: Nov 9</a:t>
            </a:r>
            <a:r>
              <a:rPr lang="en-US" baseline="30000" dirty="0" smtClean="0"/>
              <a:t>th</a:t>
            </a:r>
            <a:r>
              <a:rPr lang="en-US" dirty="0" smtClean="0"/>
              <a:t> 2016, http</a:t>
            </a:r>
            <a:r>
              <a:rPr lang="en-US" dirty="0"/>
              <a:t>://</a:t>
            </a:r>
            <a:r>
              <a:rPr lang="en-US" dirty="0" smtClean="0"/>
              <a:t>rstudio-pubs-static.s3.amazonaws.com/1001_3177e85f5e4840be840c84452780db52.html</a:t>
            </a:r>
          </a:p>
          <a:p>
            <a:pPr>
              <a:buFont typeface="+mj-lt"/>
              <a:buAutoNum type="arabicPeriod"/>
            </a:pPr>
            <a:r>
              <a:rPr lang="en-US" dirty="0" smtClean="0"/>
              <a:t>“</a:t>
            </a:r>
            <a:r>
              <a:rPr lang="en-US" dirty="0"/>
              <a:t>An animation of the EM algorithm to a 2 component Gaussian mixture model on the Old Faithful </a:t>
            </a:r>
            <a:r>
              <a:rPr lang="en-US" dirty="0" smtClean="0"/>
              <a:t>dataset“, Mar 23 2009, https</a:t>
            </a:r>
            <a:r>
              <a:rPr lang="en-US" dirty="0"/>
              <a:t>://commons.wikimedia.org/wiki/File:Em_old_faithful.gif</a:t>
            </a:r>
          </a:p>
        </p:txBody>
      </p:sp>
    </p:spTree>
    <p:extLst>
      <p:ext uri="{BB962C8B-B14F-4D97-AF65-F5344CB8AC3E}">
        <p14:creationId xmlns:p14="http://schemas.microsoft.com/office/powerpoint/2010/main" val="2440022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Maximum Likelihood Estimation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342768"/>
                <a:ext cx="9197780" cy="5208344"/>
              </a:xfrm>
            </p:spPr>
            <p:txBody>
              <a:bodyPr>
                <a:normAutofit fontScale="85000" lnSpcReduction="20000"/>
              </a:bodyPr>
              <a:lstStyle/>
              <a:p>
                <a:pPr>
                  <a:lnSpc>
                    <a:spcPct val="120000"/>
                  </a:lnSpc>
                  <a:spcBef>
                    <a:spcPts val="600"/>
                  </a:spcBef>
                </a:pPr>
                <a:r>
                  <a:rPr lang="en-US" sz="2400" dirty="0" smtClean="0"/>
                  <a:t>Starting with likelihood function, where the random variables are </a:t>
                </a:r>
                <a:r>
                  <a:rPr lang="en-US" sz="2400" dirty="0" err="1" smtClean="0"/>
                  <a:t>i.i.d</a:t>
                </a:r>
                <a:endParaRPr lang="en-US" sz="2400" dirty="0" smtClean="0"/>
              </a:p>
              <a:p>
                <a:pPr marL="0" indent="0">
                  <a:lnSpc>
                    <a:spcPct val="120000"/>
                  </a:lnSpc>
                  <a:spcBef>
                    <a:spcPts val="600"/>
                  </a:spcBef>
                  <a:buNone/>
                </a:pPr>
                <a14:m>
                  <m:oMathPara xmlns:m="http://schemas.openxmlformats.org/officeDocument/2006/math">
                    <m:oMathParaPr>
                      <m:jc m:val="centerGroup"/>
                    </m:oMathParaPr>
                    <m:oMath xmlns:m="http://schemas.openxmlformats.org/officeDocument/2006/math">
                      <m:r>
                        <a:rPr lang="en-US" sz="3000" i="1" smtClean="0">
                          <a:solidFill>
                            <a:srgbClr val="002060"/>
                          </a:solidFill>
                          <a:latin typeface="Cambria Math" panose="02040503050406030204" pitchFamily="18" charset="0"/>
                        </a:rPr>
                        <m:t>𝐿</m:t>
                      </m:r>
                      <m:d>
                        <m:dPr>
                          <m:ctrlPr>
                            <a:rPr lang="en-US" sz="3000" i="1">
                              <a:solidFill>
                                <a:srgbClr val="002060"/>
                              </a:solidFill>
                              <a:latin typeface="Cambria Math" panose="02040503050406030204" pitchFamily="18" charset="0"/>
                            </a:rPr>
                          </m:ctrlPr>
                        </m:dPr>
                        <m:e>
                          <m:r>
                            <a:rPr lang="en-US" sz="3000" i="1">
                              <a:solidFill>
                                <a:srgbClr val="002060"/>
                              </a:solidFill>
                              <a:latin typeface="Cambria Math" panose="02040503050406030204" pitchFamily="18" charset="0"/>
                              <a:ea typeface="Cambria Math" panose="02040503050406030204" pitchFamily="18" charset="0"/>
                            </a:rPr>
                            <m:t>𝜃</m:t>
                          </m:r>
                        </m:e>
                        <m:e>
                          <m:r>
                            <a:rPr lang="en-US" sz="3000" i="1">
                              <a:solidFill>
                                <a:srgbClr val="002060"/>
                              </a:solidFill>
                              <a:latin typeface="Cambria Math" panose="02040503050406030204" pitchFamily="18" charset="0"/>
                              <a:ea typeface="Cambria Math" panose="02040503050406030204" pitchFamily="18" charset="0"/>
                            </a:rPr>
                            <m:t>𝑋</m:t>
                          </m:r>
                        </m:e>
                      </m:d>
                      <m:r>
                        <a:rPr lang="en-US" sz="3000" b="0" i="1" smtClean="0">
                          <a:solidFill>
                            <a:srgbClr val="002060"/>
                          </a:solidFill>
                          <a:latin typeface="Cambria Math" panose="02040503050406030204" pitchFamily="18" charset="0"/>
                          <a:ea typeface="Cambria Math" panose="02040503050406030204" pitchFamily="18" charset="0"/>
                        </a:rPr>
                        <m:t>=</m:t>
                      </m:r>
                      <m:sSubSup>
                        <m:sSubSupPr>
                          <m:ctrlPr>
                            <a:rPr lang="en-US" sz="2200" i="1">
                              <a:solidFill>
                                <a:srgbClr val="002060"/>
                              </a:solidFill>
                              <a:latin typeface="Cambria Math" panose="02040503050406030204" pitchFamily="18" charset="0"/>
                              <a:ea typeface="Cambria Math" panose="02040503050406030204" pitchFamily="18" charset="0"/>
                            </a:rPr>
                          </m:ctrlPr>
                        </m:sSubSupPr>
                        <m:e>
                          <m:r>
                            <m:rPr>
                              <m:sty m:val="p"/>
                            </m:rPr>
                            <a:rPr lang="el-GR" sz="2200" i="1">
                              <a:solidFill>
                                <a:srgbClr val="002060"/>
                              </a:solidFill>
                              <a:latin typeface="Cambria Math" panose="02040503050406030204" pitchFamily="18" charset="0"/>
                              <a:ea typeface="Cambria Math" panose="02040503050406030204" pitchFamily="18" charset="0"/>
                            </a:rPr>
                            <m:t>Π</m:t>
                          </m:r>
                        </m:e>
                        <m:sub>
                          <m:r>
                            <a:rPr lang="en-US" sz="2200" i="1">
                              <a:solidFill>
                                <a:srgbClr val="002060"/>
                              </a:solidFill>
                              <a:latin typeface="Cambria Math" panose="02040503050406030204" pitchFamily="18" charset="0"/>
                              <a:ea typeface="Cambria Math" panose="02040503050406030204" pitchFamily="18" charset="0"/>
                            </a:rPr>
                            <m:t>𝑖</m:t>
                          </m:r>
                          <m:r>
                            <a:rPr lang="en-US" sz="2200" i="1">
                              <a:solidFill>
                                <a:srgbClr val="002060"/>
                              </a:solidFill>
                              <a:latin typeface="Cambria Math" panose="02040503050406030204" pitchFamily="18" charset="0"/>
                              <a:ea typeface="Cambria Math" panose="02040503050406030204" pitchFamily="18" charset="0"/>
                            </a:rPr>
                            <m:t>=1</m:t>
                          </m:r>
                        </m:sub>
                        <m:sup>
                          <m:r>
                            <a:rPr lang="en-US" sz="2200" i="1">
                              <a:solidFill>
                                <a:srgbClr val="002060"/>
                              </a:solidFill>
                              <a:latin typeface="Cambria Math" panose="02040503050406030204" pitchFamily="18" charset="0"/>
                              <a:ea typeface="Cambria Math" panose="02040503050406030204" pitchFamily="18" charset="0"/>
                            </a:rPr>
                            <m:t>𝑛</m:t>
                          </m:r>
                        </m:sup>
                      </m:sSubSup>
                      <m:r>
                        <a:rPr lang="en-US" sz="2200" i="1">
                          <a:solidFill>
                            <a:srgbClr val="002060"/>
                          </a:solidFill>
                          <a:latin typeface="Cambria Math" panose="02040503050406030204" pitchFamily="18" charset="0"/>
                          <a:ea typeface="Cambria Math" panose="02040503050406030204" pitchFamily="18" charset="0"/>
                        </a:rPr>
                        <m:t>𝑓</m:t>
                      </m:r>
                      <m:r>
                        <a:rPr lang="en-US" sz="2200" i="1">
                          <a:solidFill>
                            <a:srgbClr val="002060"/>
                          </a:solidFill>
                          <a:latin typeface="Cambria Math" panose="02040503050406030204" pitchFamily="18" charset="0"/>
                          <a:ea typeface="Cambria Math" panose="02040503050406030204" pitchFamily="18" charset="0"/>
                        </a:rPr>
                        <m:t>(</m:t>
                      </m:r>
                      <m:sSub>
                        <m:sSubPr>
                          <m:ctrlPr>
                            <a:rPr lang="en-US" sz="2200" i="1">
                              <a:solidFill>
                                <a:srgbClr val="002060"/>
                              </a:solidFill>
                              <a:latin typeface="Cambria Math" panose="02040503050406030204" pitchFamily="18" charset="0"/>
                              <a:ea typeface="Cambria Math" panose="02040503050406030204" pitchFamily="18" charset="0"/>
                            </a:rPr>
                          </m:ctrlPr>
                        </m:sSubPr>
                        <m:e>
                          <m:r>
                            <a:rPr lang="en-US" sz="2200" i="1">
                              <a:solidFill>
                                <a:srgbClr val="002060"/>
                              </a:solidFill>
                              <a:latin typeface="Cambria Math" panose="02040503050406030204" pitchFamily="18" charset="0"/>
                              <a:ea typeface="Cambria Math" panose="02040503050406030204" pitchFamily="18" charset="0"/>
                            </a:rPr>
                            <m:t>𝑥</m:t>
                          </m:r>
                        </m:e>
                        <m:sub>
                          <m:r>
                            <a:rPr lang="en-US" sz="2200" i="1">
                              <a:solidFill>
                                <a:srgbClr val="002060"/>
                              </a:solidFill>
                              <a:latin typeface="Cambria Math" panose="02040503050406030204" pitchFamily="18" charset="0"/>
                              <a:ea typeface="Cambria Math" panose="02040503050406030204" pitchFamily="18" charset="0"/>
                            </a:rPr>
                            <m:t>𝑖</m:t>
                          </m:r>
                        </m:sub>
                      </m:sSub>
                      <m:r>
                        <a:rPr lang="en-US" sz="2200" i="1">
                          <a:solidFill>
                            <a:srgbClr val="002060"/>
                          </a:solidFill>
                          <a:latin typeface="Cambria Math" panose="02040503050406030204" pitchFamily="18" charset="0"/>
                          <a:ea typeface="Cambria Math" panose="02040503050406030204" pitchFamily="18" charset="0"/>
                        </a:rPr>
                        <m:t>|</m:t>
                      </m:r>
                      <m:r>
                        <a:rPr lang="en-US" sz="2200" i="1">
                          <a:solidFill>
                            <a:srgbClr val="002060"/>
                          </a:solidFill>
                          <a:latin typeface="Cambria Math" panose="02040503050406030204" pitchFamily="18" charset="0"/>
                          <a:ea typeface="Cambria Math" panose="02040503050406030204" pitchFamily="18" charset="0"/>
                        </a:rPr>
                        <m:t>𝜃</m:t>
                      </m:r>
                      <m:r>
                        <a:rPr lang="en-US" sz="2200" i="1">
                          <a:solidFill>
                            <a:srgbClr val="002060"/>
                          </a:solidFill>
                          <a:latin typeface="Cambria Math" panose="02040503050406030204" pitchFamily="18" charset="0"/>
                          <a:ea typeface="Cambria Math" panose="02040503050406030204" pitchFamily="18" charset="0"/>
                        </a:rPr>
                        <m:t>)</m:t>
                      </m:r>
                    </m:oMath>
                  </m:oMathPara>
                </a14:m>
                <a:endParaRPr lang="en-US" dirty="0" smtClean="0">
                  <a:solidFill>
                    <a:srgbClr val="002060"/>
                  </a:solidFill>
                  <a:ea typeface="Cambria Math" panose="02040503050406030204" pitchFamily="18" charset="0"/>
                </a:endParaRPr>
              </a:p>
              <a:p>
                <a:pPr marL="0" indent="0">
                  <a:lnSpc>
                    <a:spcPct val="120000"/>
                  </a:lnSpc>
                  <a:spcBef>
                    <a:spcPts val="600"/>
                  </a:spcBef>
                  <a:buNone/>
                </a:pPr>
                <a:endParaRPr lang="en-US" dirty="0">
                  <a:solidFill>
                    <a:srgbClr val="002060"/>
                  </a:solidFill>
                  <a:ea typeface="Cambria Math" panose="02040503050406030204" pitchFamily="18" charset="0"/>
                </a:endParaRPr>
              </a:p>
              <a:p>
                <a:pPr>
                  <a:lnSpc>
                    <a:spcPct val="120000"/>
                  </a:lnSpc>
                  <a:spcBef>
                    <a:spcPts val="600"/>
                  </a:spcBef>
                </a:pPr>
                <a:r>
                  <a:rPr lang="en-US" sz="2400" dirty="0" smtClean="0"/>
                  <a:t>Create log-likelihood function </a:t>
                </a:r>
              </a:p>
              <a:p>
                <a:pPr marL="0" indent="0">
                  <a:lnSpc>
                    <a:spcPct val="120000"/>
                  </a:lnSpc>
                  <a:spcBef>
                    <a:spcPts val="600"/>
                  </a:spcBef>
                  <a:buNone/>
                </a:pPr>
                <a14:m>
                  <m:oMathPara xmlns:m="http://schemas.openxmlformats.org/officeDocument/2006/math">
                    <m:oMathParaPr>
                      <m:jc m:val="centerGroup"/>
                    </m:oMathParaPr>
                    <m:oMath xmlns:m="http://schemas.openxmlformats.org/officeDocument/2006/math">
                      <m:r>
                        <m:rPr>
                          <m:sty m:val="p"/>
                        </m:rPr>
                        <a:rPr lang="en-US" sz="2400" smtClean="0">
                          <a:solidFill>
                            <a:srgbClr val="002060"/>
                          </a:solidFill>
                          <a:latin typeface="Cambria Math" panose="02040503050406030204" pitchFamily="18" charset="0"/>
                          <a:ea typeface="Cambria Math" panose="02040503050406030204" pitchFamily="18" charset="0"/>
                        </a:rPr>
                        <m:t>ln</m:t>
                      </m:r>
                      <m:r>
                        <a:rPr lang="en-US" sz="2400" i="1">
                          <a:solidFill>
                            <a:srgbClr val="002060"/>
                          </a:solidFill>
                          <a:latin typeface="Cambria Math" panose="02040503050406030204" pitchFamily="18" charset="0"/>
                          <a:ea typeface="Cambria Math" panose="02040503050406030204" pitchFamily="18" charset="0"/>
                        </a:rPr>
                        <m:t>⁡[</m:t>
                      </m:r>
                      <m:r>
                        <a:rPr lang="en-US" sz="2400" i="1">
                          <a:solidFill>
                            <a:srgbClr val="002060"/>
                          </a:solidFill>
                          <a:latin typeface="Cambria Math" panose="02040503050406030204" pitchFamily="18" charset="0"/>
                        </a:rPr>
                        <m:t>𝐿</m:t>
                      </m:r>
                      <m:d>
                        <m:dPr>
                          <m:ctrlPr>
                            <a:rPr lang="en-US" sz="2400" i="1">
                              <a:solidFill>
                                <a:srgbClr val="002060"/>
                              </a:solidFill>
                              <a:latin typeface="Cambria Math" panose="02040503050406030204" pitchFamily="18" charset="0"/>
                            </a:rPr>
                          </m:ctrlPr>
                        </m:dPr>
                        <m:e>
                          <m:r>
                            <a:rPr lang="en-US" sz="2400" i="1">
                              <a:solidFill>
                                <a:srgbClr val="002060"/>
                              </a:solidFill>
                              <a:latin typeface="Cambria Math" panose="02040503050406030204" pitchFamily="18" charset="0"/>
                              <a:ea typeface="Cambria Math" panose="02040503050406030204" pitchFamily="18" charset="0"/>
                            </a:rPr>
                            <m:t>𝜃</m:t>
                          </m:r>
                        </m:e>
                        <m:e>
                          <m:r>
                            <a:rPr lang="en-US" sz="2400" i="1">
                              <a:solidFill>
                                <a:srgbClr val="002060"/>
                              </a:solidFill>
                              <a:latin typeface="Cambria Math" panose="02040503050406030204" pitchFamily="18" charset="0"/>
                              <a:ea typeface="Cambria Math" panose="02040503050406030204" pitchFamily="18" charset="0"/>
                            </a:rPr>
                            <m:t>𝑋</m:t>
                          </m:r>
                        </m:e>
                      </m:d>
                      <m:r>
                        <a:rPr lang="en-US" sz="2400" i="1">
                          <a:solidFill>
                            <a:srgbClr val="002060"/>
                          </a:solidFill>
                          <a:latin typeface="Cambria Math" panose="02040503050406030204" pitchFamily="18" charset="0"/>
                          <a:ea typeface="Cambria Math" panose="02040503050406030204" pitchFamily="18" charset="0"/>
                        </a:rPr>
                        <m:t>]=</m:t>
                      </m:r>
                      <m:sSubSup>
                        <m:sSubSupPr>
                          <m:ctrlPr>
                            <a:rPr lang="en-US" sz="2400" i="1">
                              <a:solidFill>
                                <a:srgbClr val="002060"/>
                              </a:solidFill>
                              <a:latin typeface="Cambria Math" panose="02040503050406030204" pitchFamily="18" charset="0"/>
                              <a:ea typeface="Cambria Math" panose="02040503050406030204" pitchFamily="18" charset="0"/>
                            </a:rPr>
                          </m:ctrlPr>
                        </m:sSubSupPr>
                        <m:e>
                          <m:r>
                            <m:rPr>
                              <m:sty m:val="p"/>
                            </m:rPr>
                            <a:rPr lang="el-GR" sz="2400" i="1">
                              <a:solidFill>
                                <a:srgbClr val="002060"/>
                              </a:solidFill>
                              <a:latin typeface="Cambria Math" panose="02040503050406030204" pitchFamily="18" charset="0"/>
                              <a:ea typeface="Cambria Math" panose="02040503050406030204" pitchFamily="18" charset="0"/>
                            </a:rPr>
                            <m:t>Σ</m:t>
                          </m:r>
                        </m:e>
                        <m:sub>
                          <m:r>
                            <a:rPr lang="en-US" sz="2400" i="1">
                              <a:solidFill>
                                <a:srgbClr val="002060"/>
                              </a:solidFill>
                              <a:latin typeface="Cambria Math" panose="02040503050406030204" pitchFamily="18" charset="0"/>
                              <a:ea typeface="Cambria Math" panose="02040503050406030204" pitchFamily="18" charset="0"/>
                            </a:rPr>
                            <m:t>𝑖</m:t>
                          </m:r>
                          <m:r>
                            <a:rPr lang="en-US" sz="2400" i="1">
                              <a:solidFill>
                                <a:srgbClr val="002060"/>
                              </a:solidFill>
                              <a:latin typeface="Cambria Math" panose="02040503050406030204" pitchFamily="18" charset="0"/>
                              <a:ea typeface="Cambria Math" panose="02040503050406030204" pitchFamily="18" charset="0"/>
                            </a:rPr>
                            <m:t>=1</m:t>
                          </m:r>
                        </m:sub>
                        <m:sup>
                          <m:r>
                            <a:rPr lang="en-US" sz="2400" i="1">
                              <a:solidFill>
                                <a:srgbClr val="002060"/>
                              </a:solidFill>
                              <a:latin typeface="Cambria Math" panose="02040503050406030204" pitchFamily="18" charset="0"/>
                              <a:ea typeface="Cambria Math" panose="02040503050406030204" pitchFamily="18" charset="0"/>
                            </a:rPr>
                            <m:t>𝑛</m:t>
                          </m:r>
                        </m:sup>
                      </m:sSubSup>
                      <m:func>
                        <m:funcPr>
                          <m:ctrlPr>
                            <a:rPr lang="en-US" sz="2400" i="1">
                              <a:solidFill>
                                <a:srgbClr val="002060"/>
                              </a:solidFill>
                              <a:latin typeface="Cambria Math" panose="02040503050406030204" pitchFamily="18" charset="0"/>
                              <a:ea typeface="Cambria Math" panose="02040503050406030204" pitchFamily="18" charset="0"/>
                            </a:rPr>
                          </m:ctrlPr>
                        </m:funcPr>
                        <m:fName>
                          <m:r>
                            <m:rPr>
                              <m:sty m:val="p"/>
                            </m:rPr>
                            <a:rPr lang="en-US" sz="2400">
                              <a:solidFill>
                                <a:srgbClr val="002060"/>
                              </a:solidFill>
                              <a:latin typeface="Cambria Math" panose="02040503050406030204" pitchFamily="18" charset="0"/>
                              <a:ea typeface="Cambria Math" panose="02040503050406030204" pitchFamily="18" charset="0"/>
                            </a:rPr>
                            <m:t>ln</m:t>
                          </m:r>
                        </m:fName>
                        <m:e>
                          <m:d>
                            <m:dPr>
                              <m:begChr m:val="["/>
                              <m:endChr m:val="]"/>
                              <m:ctrlPr>
                                <a:rPr lang="en-US" sz="2400" i="1">
                                  <a:solidFill>
                                    <a:srgbClr val="002060"/>
                                  </a:solidFill>
                                  <a:latin typeface="Cambria Math" panose="02040503050406030204" pitchFamily="18" charset="0"/>
                                  <a:ea typeface="Cambria Math" panose="02040503050406030204" pitchFamily="18" charset="0"/>
                                </a:rPr>
                              </m:ctrlPr>
                            </m:dPr>
                            <m:e>
                              <m:r>
                                <a:rPr lang="en-US" sz="2400" i="1">
                                  <a:solidFill>
                                    <a:srgbClr val="002060"/>
                                  </a:solidFill>
                                  <a:latin typeface="Cambria Math" panose="02040503050406030204" pitchFamily="18" charset="0"/>
                                  <a:ea typeface="Cambria Math" panose="02040503050406030204" pitchFamily="18" charset="0"/>
                                </a:rPr>
                                <m:t>𝑓</m:t>
                              </m:r>
                              <m:d>
                                <m:dPr>
                                  <m:ctrlPr>
                                    <a:rPr lang="en-US" sz="2400" i="1">
                                      <a:solidFill>
                                        <a:srgbClr val="002060"/>
                                      </a:solidFill>
                                      <a:latin typeface="Cambria Math" panose="02040503050406030204" pitchFamily="18" charset="0"/>
                                      <a:ea typeface="Cambria Math" panose="02040503050406030204" pitchFamily="18" charset="0"/>
                                    </a:rPr>
                                  </m:ctrlPr>
                                </m:dPr>
                                <m:e>
                                  <m:sSub>
                                    <m:sSubPr>
                                      <m:ctrlPr>
                                        <a:rPr lang="en-US" sz="2400" i="1">
                                          <a:solidFill>
                                            <a:srgbClr val="002060"/>
                                          </a:solidFill>
                                          <a:latin typeface="Cambria Math" panose="02040503050406030204" pitchFamily="18" charset="0"/>
                                          <a:ea typeface="Cambria Math" panose="02040503050406030204" pitchFamily="18" charset="0"/>
                                        </a:rPr>
                                      </m:ctrlPr>
                                    </m:sSubPr>
                                    <m:e>
                                      <m:r>
                                        <a:rPr lang="en-US" sz="2400" i="1">
                                          <a:solidFill>
                                            <a:srgbClr val="002060"/>
                                          </a:solidFill>
                                          <a:latin typeface="Cambria Math" panose="02040503050406030204" pitchFamily="18" charset="0"/>
                                          <a:ea typeface="Cambria Math" panose="02040503050406030204" pitchFamily="18" charset="0"/>
                                        </a:rPr>
                                        <m:t>𝑥</m:t>
                                      </m:r>
                                    </m:e>
                                    <m:sub>
                                      <m:r>
                                        <a:rPr lang="en-US" sz="2400" i="1">
                                          <a:solidFill>
                                            <a:srgbClr val="002060"/>
                                          </a:solidFill>
                                          <a:latin typeface="Cambria Math" panose="02040503050406030204" pitchFamily="18" charset="0"/>
                                          <a:ea typeface="Cambria Math" panose="02040503050406030204" pitchFamily="18" charset="0"/>
                                        </a:rPr>
                                        <m:t>𝑖</m:t>
                                      </m:r>
                                    </m:sub>
                                  </m:sSub>
                                </m:e>
                                <m:e>
                                  <m:r>
                                    <a:rPr lang="en-US" sz="2400" i="1">
                                      <a:solidFill>
                                        <a:srgbClr val="002060"/>
                                      </a:solidFill>
                                      <a:latin typeface="Cambria Math" panose="02040503050406030204" pitchFamily="18" charset="0"/>
                                      <a:ea typeface="Cambria Math" panose="02040503050406030204" pitchFamily="18" charset="0"/>
                                    </a:rPr>
                                    <m:t>𝜃</m:t>
                                  </m:r>
                                </m:e>
                              </m:d>
                            </m:e>
                          </m:d>
                        </m:e>
                      </m:func>
                    </m:oMath>
                  </m:oMathPara>
                </a14:m>
                <a:endParaRPr lang="en-US" dirty="0" smtClean="0"/>
              </a:p>
              <a:p>
                <a:pPr marL="0" indent="0">
                  <a:lnSpc>
                    <a:spcPct val="120000"/>
                  </a:lnSpc>
                  <a:spcBef>
                    <a:spcPts val="600"/>
                  </a:spcBef>
                  <a:buNone/>
                </a:pPr>
                <a:endParaRPr lang="en-US" dirty="0" smtClean="0"/>
              </a:p>
              <a:p>
                <a:pPr>
                  <a:lnSpc>
                    <a:spcPct val="120000"/>
                  </a:lnSpc>
                  <a:spcBef>
                    <a:spcPts val="600"/>
                  </a:spcBef>
                </a:pPr>
                <a:r>
                  <a:rPr lang="en-US" sz="2400" dirty="0" smtClean="0"/>
                  <a:t>Take the derivative to solve for </a:t>
                </a:r>
                <a14:m>
                  <m:oMath xmlns:m="http://schemas.openxmlformats.org/officeDocument/2006/math">
                    <m:r>
                      <a:rPr lang="en-US" sz="2400" i="1" smtClean="0">
                        <a:latin typeface="Cambria Math" panose="02040503050406030204" pitchFamily="18" charset="0"/>
                        <a:ea typeface="Cambria Math" panose="02040503050406030204" pitchFamily="18" charset="0"/>
                      </a:rPr>
                      <m:t>𝜃</m:t>
                    </m:r>
                  </m:oMath>
                </a14:m>
                <a:endParaRPr lang="en-US" sz="2400" dirty="0" smtClean="0"/>
              </a:p>
              <a:p>
                <a:pPr marL="0" indent="0">
                  <a:lnSpc>
                    <a:spcPct val="120000"/>
                  </a:lnSpc>
                  <a:spcBef>
                    <a:spcPts val="600"/>
                  </a:spcBef>
                  <a:buNone/>
                </a:pPr>
                <a14:m>
                  <m:oMathPara xmlns:m="http://schemas.openxmlformats.org/officeDocument/2006/math">
                    <m:oMathParaPr>
                      <m:jc m:val="centerGroup"/>
                    </m:oMathParaPr>
                    <m:oMath xmlns:m="http://schemas.openxmlformats.org/officeDocument/2006/math">
                      <m:f>
                        <m:fPr>
                          <m:ctrlPr>
                            <a:rPr lang="en-US" sz="2400" b="0" i="1" smtClean="0">
                              <a:solidFill>
                                <a:srgbClr val="002060"/>
                              </a:solidFill>
                              <a:latin typeface="Cambria Math" panose="02040503050406030204" pitchFamily="18" charset="0"/>
                            </a:rPr>
                          </m:ctrlPr>
                        </m:fPr>
                        <m:num>
                          <m:r>
                            <a:rPr lang="en-US" sz="2400" b="0" i="1" smtClean="0">
                              <a:solidFill>
                                <a:srgbClr val="002060"/>
                              </a:solidFill>
                              <a:latin typeface="Cambria Math" panose="02040503050406030204" pitchFamily="18" charset="0"/>
                            </a:rPr>
                            <m:t>𝑑</m:t>
                          </m:r>
                        </m:num>
                        <m:den>
                          <m:r>
                            <a:rPr lang="en-US" sz="2400" b="0" i="1" smtClean="0">
                              <a:solidFill>
                                <a:srgbClr val="002060"/>
                              </a:solidFill>
                              <a:latin typeface="Cambria Math" panose="02040503050406030204" pitchFamily="18" charset="0"/>
                            </a:rPr>
                            <m:t>𝑑</m:t>
                          </m:r>
                          <m:r>
                            <a:rPr lang="en-US" sz="2400" b="0" i="1" smtClean="0">
                              <a:solidFill>
                                <a:srgbClr val="002060"/>
                              </a:solidFill>
                              <a:latin typeface="Cambria Math" panose="02040503050406030204" pitchFamily="18" charset="0"/>
                              <a:ea typeface="Cambria Math" panose="02040503050406030204" pitchFamily="18" charset="0"/>
                            </a:rPr>
                            <m:t>𝜃</m:t>
                          </m:r>
                        </m:den>
                      </m:f>
                      <m:d>
                        <m:dPr>
                          <m:begChr m:val="{"/>
                          <m:endChr m:val="}"/>
                          <m:ctrlPr>
                            <a:rPr lang="en-US" sz="2400" b="0" i="1" smtClean="0">
                              <a:solidFill>
                                <a:srgbClr val="002060"/>
                              </a:solidFill>
                              <a:latin typeface="Cambria Math" panose="02040503050406030204" pitchFamily="18" charset="0"/>
                              <a:ea typeface="Cambria Math" panose="02040503050406030204" pitchFamily="18" charset="0"/>
                            </a:rPr>
                          </m:ctrlPr>
                        </m:dPr>
                        <m:e>
                          <m:func>
                            <m:funcPr>
                              <m:ctrlPr>
                                <a:rPr lang="en-US" sz="2400" b="0" i="1" smtClean="0">
                                  <a:solidFill>
                                    <a:srgbClr val="002060"/>
                                  </a:solidFill>
                                  <a:latin typeface="Cambria Math" panose="02040503050406030204" pitchFamily="18" charset="0"/>
                                  <a:ea typeface="Cambria Math" panose="02040503050406030204" pitchFamily="18" charset="0"/>
                                </a:rPr>
                              </m:ctrlPr>
                            </m:funcPr>
                            <m:fName>
                              <m:r>
                                <m:rPr>
                                  <m:sty m:val="p"/>
                                </m:rPr>
                                <a:rPr lang="en-US" sz="2400" b="0" i="0" smtClean="0">
                                  <a:solidFill>
                                    <a:srgbClr val="002060"/>
                                  </a:solidFill>
                                  <a:latin typeface="Cambria Math" panose="02040503050406030204" pitchFamily="18" charset="0"/>
                                  <a:ea typeface="Cambria Math" panose="02040503050406030204" pitchFamily="18" charset="0"/>
                                </a:rPr>
                                <m:t>ln</m:t>
                              </m:r>
                            </m:fName>
                            <m:e>
                              <m:d>
                                <m:dPr>
                                  <m:begChr m:val="["/>
                                  <m:endChr m:val="]"/>
                                  <m:ctrlPr>
                                    <a:rPr lang="en-US" sz="2400" b="0" i="1" smtClean="0">
                                      <a:solidFill>
                                        <a:srgbClr val="002060"/>
                                      </a:solidFill>
                                      <a:latin typeface="Cambria Math" panose="02040503050406030204" pitchFamily="18" charset="0"/>
                                      <a:ea typeface="Cambria Math" panose="02040503050406030204" pitchFamily="18" charset="0"/>
                                    </a:rPr>
                                  </m:ctrlPr>
                                </m:dPr>
                                <m:e>
                                  <m:r>
                                    <a:rPr lang="en-US" sz="2400" b="0" i="1" smtClean="0">
                                      <a:solidFill>
                                        <a:srgbClr val="002060"/>
                                      </a:solidFill>
                                      <a:latin typeface="Cambria Math" panose="02040503050406030204" pitchFamily="18" charset="0"/>
                                      <a:ea typeface="Cambria Math" panose="02040503050406030204" pitchFamily="18" charset="0"/>
                                    </a:rPr>
                                    <m:t>𝐿</m:t>
                                  </m:r>
                                  <m:d>
                                    <m:dPr>
                                      <m:ctrlPr>
                                        <a:rPr lang="en-US" sz="2400" b="0" i="1" smtClean="0">
                                          <a:solidFill>
                                            <a:srgbClr val="002060"/>
                                          </a:solidFill>
                                          <a:latin typeface="Cambria Math" panose="02040503050406030204" pitchFamily="18" charset="0"/>
                                          <a:ea typeface="Cambria Math" panose="02040503050406030204" pitchFamily="18" charset="0"/>
                                        </a:rPr>
                                      </m:ctrlPr>
                                    </m:dPr>
                                    <m:e>
                                      <m:r>
                                        <a:rPr lang="en-US" sz="2400" b="0" i="1" smtClean="0">
                                          <a:solidFill>
                                            <a:srgbClr val="002060"/>
                                          </a:solidFill>
                                          <a:latin typeface="Cambria Math" panose="02040503050406030204" pitchFamily="18" charset="0"/>
                                          <a:ea typeface="Cambria Math" panose="02040503050406030204" pitchFamily="18" charset="0"/>
                                        </a:rPr>
                                        <m:t>𝜃</m:t>
                                      </m:r>
                                    </m:e>
                                    <m:e>
                                      <m:r>
                                        <a:rPr lang="en-US" sz="2400" b="0" i="1" smtClean="0">
                                          <a:solidFill>
                                            <a:srgbClr val="002060"/>
                                          </a:solidFill>
                                          <a:latin typeface="Cambria Math" panose="02040503050406030204" pitchFamily="18" charset="0"/>
                                          <a:ea typeface="Cambria Math" panose="02040503050406030204" pitchFamily="18" charset="0"/>
                                        </a:rPr>
                                        <m:t>𝑥</m:t>
                                      </m:r>
                                    </m:e>
                                  </m:d>
                                </m:e>
                              </m:d>
                            </m:e>
                          </m:func>
                        </m:e>
                      </m:d>
                      <m:r>
                        <a:rPr lang="en-US" sz="2400" b="0" i="1" smtClean="0">
                          <a:solidFill>
                            <a:srgbClr val="002060"/>
                          </a:solidFill>
                          <a:latin typeface="Cambria Math" panose="02040503050406030204" pitchFamily="18" charset="0"/>
                          <a:ea typeface="Cambria Math" panose="02040503050406030204" pitchFamily="18" charset="0"/>
                        </a:rPr>
                        <m:t>=</m:t>
                      </m:r>
                      <m:f>
                        <m:fPr>
                          <m:ctrlPr>
                            <a:rPr lang="en-US" sz="2400" b="0" i="1" smtClean="0">
                              <a:solidFill>
                                <a:srgbClr val="002060"/>
                              </a:solidFill>
                              <a:latin typeface="Cambria Math" panose="02040503050406030204" pitchFamily="18" charset="0"/>
                              <a:ea typeface="Cambria Math" panose="02040503050406030204" pitchFamily="18" charset="0"/>
                            </a:rPr>
                          </m:ctrlPr>
                        </m:fPr>
                        <m:num>
                          <m:r>
                            <a:rPr lang="en-US" sz="2400" b="0" i="1" smtClean="0">
                              <a:solidFill>
                                <a:srgbClr val="002060"/>
                              </a:solidFill>
                              <a:latin typeface="Cambria Math" panose="02040503050406030204" pitchFamily="18" charset="0"/>
                              <a:ea typeface="Cambria Math" panose="02040503050406030204" pitchFamily="18" charset="0"/>
                            </a:rPr>
                            <m:t>𝑑</m:t>
                          </m:r>
                        </m:num>
                        <m:den>
                          <m:r>
                            <a:rPr lang="en-US" sz="2400" b="0" i="1" smtClean="0">
                              <a:solidFill>
                                <a:srgbClr val="002060"/>
                              </a:solidFill>
                              <a:latin typeface="Cambria Math" panose="02040503050406030204" pitchFamily="18" charset="0"/>
                              <a:ea typeface="Cambria Math" panose="02040503050406030204" pitchFamily="18" charset="0"/>
                            </a:rPr>
                            <m:t>𝑑</m:t>
                          </m:r>
                          <m:r>
                            <a:rPr lang="en-US" sz="2400" b="0" i="1" smtClean="0">
                              <a:solidFill>
                                <a:srgbClr val="002060"/>
                              </a:solidFill>
                              <a:latin typeface="Cambria Math" panose="02040503050406030204" pitchFamily="18" charset="0"/>
                              <a:ea typeface="Cambria Math" panose="02040503050406030204" pitchFamily="18" charset="0"/>
                            </a:rPr>
                            <m:t>𝜃</m:t>
                          </m:r>
                        </m:den>
                      </m:f>
                      <m:d>
                        <m:dPr>
                          <m:begChr m:val="{"/>
                          <m:endChr m:val="}"/>
                          <m:ctrlPr>
                            <a:rPr lang="en-US" sz="2400" b="0" i="1" smtClean="0">
                              <a:solidFill>
                                <a:srgbClr val="002060"/>
                              </a:solidFill>
                              <a:latin typeface="Cambria Math" panose="02040503050406030204" pitchFamily="18" charset="0"/>
                              <a:ea typeface="Cambria Math" panose="02040503050406030204" pitchFamily="18" charset="0"/>
                            </a:rPr>
                          </m:ctrlPr>
                        </m:dPr>
                        <m:e>
                          <m:sSubSup>
                            <m:sSubSupPr>
                              <m:ctrlPr>
                                <a:rPr lang="en-US" sz="2400" b="0" i="1" smtClean="0">
                                  <a:solidFill>
                                    <a:srgbClr val="002060"/>
                                  </a:solidFill>
                                  <a:latin typeface="Cambria Math" panose="02040503050406030204" pitchFamily="18" charset="0"/>
                                  <a:ea typeface="Cambria Math" panose="02040503050406030204" pitchFamily="18" charset="0"/>
                                </a:rPr>
                              </m:ctrlPr>
                            </m:sSubSupPr>
                            <m:e>
                              <m:r>
                                <m:rPr>
                                  <m:sty m:val="p"/>
                                </m:rPr>
                                <a:rPr lang="el-GR" sz="2400" b="0" i="1" smtClean="0">
                                  <a:solidFill>
                                    <a:srgbClr val="002060"/>
                                  </a:solidFill>
                                  <a:latin typeface="Cambria Math" panose="02040503050406030204" pitchFamily="18" charset="0"/>
                                  <a:ea typeface="Cambria Math" panose="02040503050406030204" pitchFamily="18" charset="0"/>
                                </a:rPr>
                                <m:t>Σ</m:t>
                              </m:r>
                            </m:e>
                            <m:sub>
                              <m:r>
                                <a:rPr lang="en-US" sz="2400" b="0" i="1" smtClean="0">
                                  <a:solidFill>
                                    <a:srgbClr val="002060"/>
                                  </a:solidFill>
                                  <a:latin typeface="Cambria Math" panose="02040503050406030204" pitchFamily="18" charset="0"/>
                                  <a:ea typeface="Cambria Math" panose="02040503050406030204" pitchFamily="18" charset="0"/>
                                </a:rPr>
                                <m:t>𝑖</m:t>
                              </m:r>
                              <m:r>
                                <a:rPr lang="en-US" sz="2400" b="0" i="1" smtClean="0">
                                  <a:solidFill>
                                    <a:srgbClr val="002060"/>
                                  </a:solidFill>
                                  <a:latin typeface="Cambria Math" panose="02040503050406030204" pitchFamily="18" charset="0"/>
                                  <a:ea typeface="Cambria Math" panose="02040503050406030204" pitchFamily="18" charset="0"/>
                                </a:rPr>
                                <m:t>=1</m:t>
                              </m:r>
                            </m:sub>
                            <m:sup>
                              <m:r>
                                <a:rPr lang="en-US" sz="2400" b="0" i="1" smtClean="0">
                                  <a:solidFill>
                                    <a:srgbClr val="002060"/>
                                  </a:solidFill>
                                  <a:latin typeface="Cambria Math" panose="02040503050406030204" pitchFamily="18" charset="0"/>
                                  <a:ea typeface="Cambria Math" panose="02040503050406030204" pitchFamily="18" charset="0"/>
                                </a:rPr>
                                <m:t>𝑛</m:t>
                              </m:r>
                            </m:sup>
                          </m:sSubSup>
                          <m:func>
                            <m:funcPr>
                              <m:ctrlPr>
                                <a:rPr lang="en-US" sz="2400" b="0" i="1" smtClean="0">
                                  <a:solidFill>
                                    <a:srgbClr val="002060"/>
                                  </a:solidFill>
                                  <a:latin typeface="Cambria Math" panose="02040503050406030204" pitchFamily="18" charset="0"/>
                                  <a:ea typeface="Cambria Math" panose="02040503050406030204" pitchFamily="18" charset="0"/>
                                </a:rPr>
                              </m:ctrlPr>
                            </m:funcPr>
                            <m:fName>
                              <m:r>
                                <m:rPr>
                                  <m:sty m:val="p"/>
                                </m:rPr>
                                <a:rPr lang="en-US" sz="2400" b="0" i="0" smtClean="0">
                                  <a:solidFill>
                                    <a:srgbClr val="002060"/>
                                  </a:solidFill>
                                  <a:latin typeface="Cambria Math" panose="02040503050406030204" pitchFamily="18" charset="0"/>
                                  <a:ea typeface="Cambria Math" panose="02040503050406030204" pitchFamily="18" charset="0"/>
                                </a:rPr>
                                <m:t>ln</m:t>
                              </m:r>
                            </m:fName>
                            <m:e>
                              <m:d>
                                <m:dPr>
                                  <m:begChr m:val="["/>
                                  <m:endChr m:val="]"/>
                                  <m:ctrlPr>
                                    <a:rPr lang="en-US" sz="2400" b="0" i="1" smtClean="0">
                                      <a:solidFill>
                                        <a:srgbClr val="002060"/>
                                      </a:solidFill>
                                      <a:latin typeface="Cambria Math" panose="02040503050406030204" pitchFamily="18" charset="0"/>
                                      <a:ea typeface="Cambria Math" panose="02040503050406030204" pitchFamily="18" charset="0"/>
                                    </a:rPr>
                                  </m:ctrlPr>
                                </m:dPr>
                                <m:e>
                                  <m:r>
                                    <a:rPr lang="en-US" sz="2400" b="0" i="1" smtClean="0">
                                      <a:solidFill>
                                        <a:srgbClr val="002060"/>
                                      </a:solidFill>
                                      <a:latin typeface="Cambria Math" panose="02040503050406030204" pitchFamily="18" charset="0"/>
                                      <a:ea typeface="Cambria Math" panose="02040503050406030204" pitchFamily="18" charset="0"/>
                                    </a:rPr>
                                    <m:t>𝑓</m:t>
                                  </m:r>
                                  <m:d>
                                    <m:dPr>
                                      <m:ctrlPr>
                                        <a:rPr lang="en-US" sz="2400" b="0" i="1" smtClean="0">
                                          <a:solidFill>
                                            <a:srgbClr val="002060"/>
                                          </a:solidFill>
                                          <a:latin typeface="Cambria Math" panose="02040503050406030204" pitchFamily="18" charset="0"/>
                                          <a:ea typeface="Cambria Math" panose="02040503050406030204" pitchFamily="18" charset="0"/>
                                        </a:rPr>
                                      </m:ctrlPr>
                                    </m:dPr>
                                    <m:e>
                                      <m:sSub>
                                        <m:sSubPr>
                                          <m:ctrlPr>
                                            <a:rPr lang="en-US" sz="2400" b="0" i="1" smtClean="0">
                                              <a:solidFill>
                                                <a:srgbClr val="002060"/>
                                              </a:solidFill>
                                              <a:latin typeface="Cambria Math" panose="02040503050406030204" pitchFamily="18" charset="0"/>
                                              <a:ea typeface="Cambria Math" panose="02040503050406030204" pitchFamily="18" charset="0"/>
                                            </a:rPr>
                                          </m:ctrlPr>
                                        </m:sSubPr>
                                        <m:e>
                                          <m:r>
                                            <a:rPr lang="en-US" sz="2400" b="0" i="1" smtClean="0">
                                              <a:solidFill>
                                                <a:srgbClr val="002060"/>
                                              </a:solidFill>
                                              <a:latin typeface="Cambria Math" panose="02040503050406030204" pitchFamily="18" charset="0"/>
                                              <a:ea typeface="Cambria Math" panose="02040503050406030204" pitchFamily="18" charset="0"/>
                                            </a:rPr>
                                            <m:t>𝑥</m:t>
                                          </m:r>
                                        </m:e>
                                        <m:sub>
                                          <m:r>
                                            <a:rPr lang="en-US" sz="2400" b="0" i="1" smtClean="0">
                                              <a:solidFill>
                                                <a:srgbClr val="002060"/>
                                              </a:solidFill>
                                              <a:latin typeface="Cambria Math" panose="02040503050406030204" pitchFamily="18" charset="0"/>
                                              <a:ea typeface="Cambria Math" panose="02040503050406030204" pitchFamily="18" charset="0"/>
                                            </a:rPr>
                                            <m:t>𝑖</m:t>
                                          </m:r>
                                        </m:sub>
                                      </m:sSub>
                                    </m:e>
                                    <m:e>
                                      <m:r>
                                        <a:rPr lang="en-US" sz="2400" b="0" i="1" smtClean="0">
                                          <a:solidFill>
                                            <a:srgbClr val="002060"/>
                                          </a:solidFill>
                                          <a:latin typeface="Cambria Math" panose="02040503050406030204" pitchFamily="18" charset="0"/>
                                          <a:ea typeface="Cambria Math" panose="02040503050406030204" pitchFamily="18" charset="0"/>
                                        </a:rPr>
                                        <m:t>𝜃</m:t>
                                      </m:r>
                                    </m:e>
                                  </m:d>
                                </m:e>
                              </m:d>
                            </m:e>
                          </m:func>
                        </m:e>
                      </m:d>
                      <m:r>
                        <a:rPr lang="en-US" sz="2400" b="0" i="1" smtClean="0">
                          <a:solidFill>
                            <a:srgbClr val="002060"/>
                          </a:solidFill>
                          <a:latin typeface="Cambria Math" panose="02040503050406030204" pitchFamily="18" charset="0"/>
                          <a:ea typeface="Cambria Math" panose="02040503050406030204" pitchFamily="18" charset="0"/>
                        </a:rPr>
                        <m:t>=0</m:t>
                      </m:r>
                    </m:oMath>
                  </m:oMathPara>
                </a14:m>
                <a:endParaRPr lang="en-US" sz="2400" dirty="0" smtClean="0">
                  <a:solidFill>
                    <a:srgbClr val="002060"/>
                  </a:solidFill>
                </a:endParaRPr>
              </a:p>
              <a:p>
                <a:pPr marL="0" indent="0">
                  <a:lnSpc>
                    <a:spcPct val="120000"/>
                  </a:lnSpc>
                  <a:spcBef>
                    <a:spcPts val="600"/>
                  </a:spcBef>
                  <a:buNone/>
                </a:pPr>
                <a:endParaRPr lang="en-US" sz="2400" dirty="0" smtClean="0">
                  <a:solidFill>
                    <a:srgbClr val="002060"/>
                  </a:solidFill>
                </a:endParaRPr>
              </a:p>
              <a:p>
                <a:pPr>
                  <a:lnSpc>
                    <a:spcPct val="120000"/>
                  </a:lnSpc>
                  <a:spcBef>
                    <a:spcPts val="600"/>
                  </a:spcBef>
                </a:pPr>
                <a:r>
                  <a:rPr lang="en-US" sz="2400" dirty="0" smtClean="0"/>
                  <a:t>Ensure maximum value is found by solving for a negative second derivative for </a:t>
                </a:r>
                <a14:m>
                  <m:oMath xmlns:m="http://schemas.openxmlformats.org/officeDocument/2006/math">
                    <m:r>
                      <a:rPr lang="en-US" sz="2400" i="1" smtClean="0">
                        <a:latin typeface="Cambria Math" panose="02040503050406030204" pitchFamily="18" charset="0"/>
                        <a:ea typeface="Cambria Math" panose="02040503050406030204" pitchFamily="18" charset="0"/>
                      </a:rPr>
                      <m:t>𝜃</m:t>
                    </m:r>
                  </m:oMath>
                </a14:m>
                <a:endParaRPr lang="en-US" sz="2400" dirty="0" smtClean="0"/>
              </a:p>
              <a:p>
                <a:pPr marL="0" indent="0">
                  <a:lnSpc>
                    <a:spcPct val="120000"/>
                  </a:lnSpc>
                  <a:spcBef>
                    <a:spcPts val="600"/>
                  </a:spcBef>
                  <a:buNone/>
                </a:pPr>
                <a14:m>
                  <m:oMathPara xmlns:m="http://schemas.openxmlformats.org/officeDocument/2006/math">
                    <m:oMathParaPr>
                      <m:jc m:val="centerGroup"/>
                    </m:oMathParaPr>
                    <m:oMath xmlns:m="http://schemas.openxmlformats.org/officeDocument/2006/math">
                      <m:f>
                        <m:fPr>
                          <m:ctrlPr>
                            <a:rPr lang="en-US" sz="2400" i="1">
                              <a:solidFill>
                                <a:srgbClr val="002060"/>
                              </a:solidFill>
                              <a:latin typeface="Cambria Math" panose="02040503050406030204" pitchFamily="18" charset="0"/>
                            </a:rPr>
                          </m:ctrlPr>
                        </m:fPr>
                        <m:num>
                          <m:sSup>
                            <m:sSupPr>
                              <m:ctrlPr>
                                <a:rPr lang="en-US" sz="2400" b="0" i="1" smtClean="0">
                                  <a:solidFill>
                                    <a:srgbClr val="002060"/>
                                  </a:solidFill>
                                  <a:latin typeface="Cambria Math" panose="02040503050406030204" pitchFamily="18" charset="0"/>
                                </a:rPr>
                              </m:ctrlPr>
                            </m:sSupPr>
                            <m:e>
                              <m:r>
                                <a:rPr lang="en-US" sz="2400" i="1">
                                  <a:solidFill>
                                    <a:srgbClr val="002060"/>
                                  </a:solidFill>
                                  <a:latin typeface="Cambria Math" panose="02040503050406030204" pitchFamily="18" charset="0"/>
                                </a:rPr>
                                <m:t>𝑑</m:t>
                              </m:r>
                            </m:e>
                            <m:sup>
                              <m:r>
                                <a:rPr lang="en-US" sz="2400" b="0" i="1" smtClean="0">
                                  <a:solidFill>
                                    <a:srgbClr val="002060"/>
                                  </a:solidFill>
                                  <a:latin typeface="Cambria Math" panose="02040503050406030204" pitchFamily="18" charset="0"/>
                                </a:rPr>
                                <m:t>2</m:t>
                              </m:r>
                            </m:sup>
                          </m:sSup>
                        </m:num>
                        <m:den>
                          <m:r>
                            <a:rPr lang="en-US" sz="2400" i="1">
                              <a:solidFill>
                                <a:srgbClr val="002060"/>
                              </a:solidFill>
                              <a:latin typeface="Cambria Math" panose="02040503050406030204" pitchFamily="18" charset="0"/>
                            </a:rPr>
                            <m:t>𝑑</m:t>
                          </m:r>
                          <m:sSup>
                            <m:sSupPr>
                              <m:ctrlPr>
                                <a:rPr lang="en-US" sz="2400" b="0" i="1" smtClean="0">
                                  <a:solidFill>
                                    <a:srgbClr val="002060"/>
                                  </a:solidFill>
                                  <a:latin typeface="Cambria Math" panose="02040503050406030204" pitchFamily="18" charset="0"/>
                                  <a:ea typeface="Cambria Math" panose="02040503050406030204" pitchFamily="18" charset="0"/>
                                </a:rPr>
                              </m:ctrlPr>
                            </m:sSupPr>
                            <m:e>
                              <m:r>
                                <a:rPr lang="en-US" sz="2400" i="1">
                                  <a:solidFill>
                                    <a:srgbClr val="002060"/>
                                  </a:solidFill>
                                  <a:latin typeface="Cambria Math" panose="02040503050406030204" pitchFamily="18" charset="0"/>
                                  <a:ea typeface="Cambria Math" panose="02040503050406030204" pitchFamily="18" charset="0"/>
                                </a:rPr>
                                <m:t>𝜃</m:t>
                              </m:r>
                            </m:e>
                            <m:sup>
                              <m:r>
                                <a:rPr lang="en-US" sz="2400" b="0" i="1" smtClean="0">
                                  <a:solidFill>
                                    <a:srgbClr val="002060"/>
                                  </a:solidFill>
                                  <a:latin typeface="Cambria Math" panose="02040503050406030204" pitchFamily="18" charset="0"/>
                                  <a:ea typeface="Cambria Math" panose="02040503050406030204" pitchFamily="18" charset="0"/>
                                </a:rPr>
                                <m:t>2</m:t>
                              </m:r>
                            </m:sup>
                          </m:sSup>
                        </m:den>
                      </m:f>
                      <m:d>
                        <m:dPr>
                          <m:begChr m:val="{"/>
                          <m:endChr m:val="}"/>
                          <m:ctrlPr>
                            <a:rPr lang="en-US" sz="2400" i="1">
                              <a:solidFill>
                                <a:srgbClr val="002060"/>
                              </a:solidFill>
                              <a:latin typeface="Cambria Math" panose="02040503050406030204" pitchFamily="18" charset="0"/>
                              <a:ea typeface="Cambria Math" panose="02040503050406030204" pitchFamily="18" charset="0"/>
                            </a:rPr>
                          </m:ctrlPr>
                        </m:dPr>
                        <m:e>
                          <m:func>
                            <m:funcPr>
                              <m:ctrlPr>
                                <a:rPr lang="en-US" sz="2400" i="1">
                                  <a:solidFill>
                                    <a:srgbClr val="002060"/>
                                  </a:solidFill>
                                  <a:latin typeface="Cambria Math" panose="02040503050406030204" pitchFamily="18" charset="0"/>
                                  <a:ea typeface="Cambria Math" panose="02040503050406030204" pitchFamily="18" charset="0"/>
                                </a:rPr>
                              </m:ctrlPr>
                            </m:funcPr>
                            <m:fName>
                              <m:r>
                                <m:rPr>
                                  <m:sty m:val="p"/>
                                </m:rPr>
                                <a:rPr lang="en-US" sz="2400">
                                  <a:solidFill>
                                    <a:srgbClr val="002060"/>
                                  </a:solidFill>
                                  <a:latin typeface="Cambria Math" panose="02040503050406030204" pitchFamily="18" charset="0"/>
                                  <a:ea typeface="Cambria Math" panose="02040503050406030204" pitchFamily="18" charset="0"/>
                                </a:rPr>
                                <m:t>ln</m:t>
                              </m:r>
                            </m:fName>
                            <m:e>
                              <m:d>
                                <m:dPr>
                                  <m:begChr m:val="["/>
                                  <m:endChr m:val="]"/>
                                  <m:ctrlPr>
                                    <a:rPr lang="en-US" sz="2400" i="1">
                                      <a:solidFill>
                                        <a:srgbClr val="002060"/>
                                      </a:solidFill>
                                      <a:latin typeface="Cambria Math" panose="02040503050406030204" pitchFamily="18" charset="0"/>
                                      <a:ea typeface="Cambria Math" panose="02040503050406030204" pitchFamily="18" charset="0"/>
                                    </a:rPr>
                                  </m:ctrlPr>
                                </m:dPr>
                                <m:e>
                                  <m:r>
                                    <a:rPr lang="en-US" sz="2400" i="1">
                                      <a:solidFill>
                                        <a:srgbClr val="002060"/>
                                      </a:solidFill>
                                      <a:latin typeface="Cambria Math" panose="02040503050406030204" pitchFamily="18" charset="0"/>
                                      <a:ea typeface="Cambria Math" panose="02040503050406030204" pitchFamily="18" charset="0"/>
                                    </a:rPr>
                                    <m:t>𝐿</m:t>
                                  </m:r>
                                  <m:d>
                                    <m:dPr>
                                      <m:ctrlPr>
                                        <a:rPr lang="en-US" sz="2400" i="1">
                                          <a:solidFill>
                                            <a:srgbClr val="002060"/>
                                          </a:solidFill>
                                          <a:latin typeface="Cambria Math" panose="02040503050406030204" pitchFamily="18" charset="0"/>
                                          <a:ea typeface="Cambria Math" panose="02040503050406030204" pitchFamily="18" charset="0"/>
                                        </a:rPr>
                                      </m:ctrlPr>
                                    </m:dPr>
                                    <m:e>
                                      <m:r>
                                        <a:rPr lang="en-US" sz="2400" i="1">
                                          <a:solidFill>
                                            <a:srgbClr val="002060"/>
                                          </a:solidFill>
                                          <a:latin typeface="Cambria Math" panose="02040503050406030204" pitchFamily="18" charset="0"/>
                                          <a:ea typeface="Cambria Math" panose="02040503050406030204" pitchFamily="18" charset="0"/>
                                        </a:rPr>
                                        <m:t>𝜃</m:t>
                                      </m:r>
                                    </m:e>
                                    <m:e>
                                      <m:r>
                                        <a:rPr lang="en-US" sz="2400" i="1">
                                          <a:solidFill>
                                            <a:srgbClr val="002060"/>
                                          </a:solidFill>
                                          <a:latin typeface="Cambria Math" panose="02040503050406030204" pitchFamily="18" charset="0"/>
                                          <a:ea typeface="Cambria Math" panose="02040503050406030204" pitchFamily="18" charset="0"/>
                                        </a:rPr>
                                        <m:t>𝑥</m:t>
                                      </m:r>
                                    </m:e>
                                  </m:d>
                                </m:e>
                              </m:d>
                            </m:e>
                          </m:func>
                        </m:e>
                      </m:d>
                      <m:r>
                        <a:rPr lang="en-US" sz="2400" i="1">
                          <a:solidFill>
                            <a:srgbClr val="002060"/>
                          </a:solidFill>
                          <a:latin typeface="Cambria Math" panose="02040503050406030204" pitchFamily="18" charset="0"/>
                          <a:ea typeface="Cambria Math" panose="02040503050406030204" pitchFamily="18" charset="0"/>
                        </a:rPr>
                        <m:t>=</m:t>
                      </m:r>
                      <m:f>
                        <m:fPr>
                          <m:ctrlPr>
                            <a:rPr lang="en-US" sz="2400" i="1">
                              <a:solidFill>
                                <a:srgbClr val="002060"/>
                              </a:solidFill>
                              <a:latin typeface="Cambria Math" panose="02040503050406030204" pitchFamily="18" charset="0"/>
                              <a:ea typeface="Cambria Math" panose="02040503050406030204" pitchFamily="18" charset="0"/>
                            </a:rPr>
                          </m:ctrlPr>
                        </m:fPr>
                        <m:num>
                          <m:sSup>
                            <m:sSupPr>
                              <m:ctrlPr>
                                <a:rPr lang="en-US" sz="2400" b="0" i="1" smtClean="0">
                                  <a:solidFill>
                                    <a:srgbClr val="002060"/>
                                  </a:solidFill>
                                  <a:latin typeface="Cambria Math" panose="02040503050406030204" pitchFamily="18" charset="0"/>
                                  <a:ea typeface="Cambria Math" panose="02040503050406030204" pitchFamily="18" charset="0"/>
                                </a:rPr>
                              </m:ctrlPr>
                            </m:sSupPr>
                            <m:e>
                              <m:r>
                                <a:rPr lang="en-US" sz="2400" i="1">
                                  <a:solidFill>
                                    <a:srgbClr val="002060"/>
                                  </a:solidFill>
                                  <a:latin typeface="Cambria Math" panose="02040503050406030204" pitchFamily="18" charset="0"/>
                                  <a:ea typeface="Cambria Math" panose="02040503050406030204" pitchFamily="18" charset="0"/>
                                </a:rPr>
                                <m:t>𝑑</m:t>
                              </m:r>
                            </m:e>
                            <m:sup>
                              <m:r>
                                <a:rPr lang="en-US" sz="2400" b="0" i="1" smtClean="0">
                                  <a:solidFill>
                                    <a:srgbClr val="002060"/>
                                  </a:solidFill>
                                  <a:latin typeface="Cambria Math" panose="02040503050406030204" pitchFamily="18" charset="0"/>
                                  <a:ea typeface="Cambria Math" panose="02040503050406030204" pitchFamily="18" charset="0"/>
                                </a:rPr>
                                <m:t>2</m:t>
                              </m:r>
                            </m:sup>
                          </m:sSup>
                        </m:num>
                        <m:den>
                          <m:r>
                            <a:rPr lang="en-US" sz="2400" i="1">
                              <a:solidFill>
                                <a:srgbClr val="002060"/>
                              </a:solidFill>
                              <a:latin typeface="Cambria Math" panose="02040503050406030204" pitchFamily="18" charset="0"/>
                              <a:ea typeface="Cambria Math" panose="02040503050406030204" pitchFamily="18" charset="0"/>
                            </a:rPr>
                            <m:t>𝑑</m:t>
                          </m:r>
                          <m:sSup>
                            <m:sSupPr>
                              <m:ctrlPr>
                                <a:rPr lang="en-US" sz="2400" b="0" i="1" smtClean="0">
                                  <a:solidFill>
                                    <a:srgbClr val="002060"/>
                                  </a:solidFill>
                                  <a:latin typeface="Cambria Math" panose="02040503050406030204" pitchFamily="18" charset="0"/>
                                  <a:ea typeface="Cambria Math" panose="02040503050406030204" pitchFamily="18" charset="0"/>
                                </a:rPr>
                              </m:ctrlPr>
                            </m:sSupPr>
                            <m:e>
                              <m:r>
                                <a:rPr lang="en-US" sz="2400" i="1">
                                  <a:solidFill>
                                    <a:srgbClr val="002060"/>
                                  </a:solidFill>
                                  <a:latin typeface="Cambria Math" panose="02040503050406030204" pitchFamily="18" charset="0"/>
                                  <a:ea typeface="Cambria Math" panose="02040503050406030204" pitchFamily="18" charset="0"/>
                                </a:rPr>
                                <m:t>𝜃</m:t>
                              </m:r>
                            </m:e>
                            <m:sup>
                              <m:r>
                                <a:rPr lang="en-US" sz="2400" b="0" i="1" smtClean="0">
                                  <a:solidFill>
                                    <a:srgbClr val="002060"/>
                                  </a:solidFill>
                                  <a:latin typeface="Cambria Math" panose="02040503050406030204" pitchFamily="18" charset="0"/>
                                  <a:ea typeface="Cambria Math" panose="02040503050406030204" pitchFamily="18" charset="0"/>
                                </a:rPr>
                                <m:t>2</m:t>
                              </m:r>
                            </m:sup>
                          </m:sSup>
                        </m:den>
                      </m:f>
                      <m:d>
                        <m:dPr>
                          <m:begChr m:val="{"/>
                          <m:endChr m:val="}"/>
                          <m:ctrlPr>
                            <a:rPr lang="en-US" sz="2400" i="1">
                              <a:solidFill>
                                <a:srgbClr val="002060"/>
                              </a:solidFill>
                              <a:latin typeface="Cambria Math" panose="02040503050406030204" pitchFamily="18" charset="0"/>
                              <a:ea typeface="Cambria Math" panose="02040503050406030204" pitchFamily="18" charset="0"/>
                            </a:rPr>
                          </m:ctrlPr>
                        </m:dPr>
                        <m:e>
                          <m:sSubSup>
                            <m:sSubSupPr>
                              <m:ctrlPr>
                                <a:rPr lang="en-US" sz="2400" i="1">
                                  <a:solidFill>
                                    <a:srgbClr val="002060"/>
                                  </a:solidFill>
                                  <a:latin typeface="Cambria Math" panose="02040503050406030204" pitchFamily="18" charset="0"/>
                                  <a:ea typeface="Cambria Math" panose="02040503050406030204" pitchFamily="18" charset="0"/>
                                </a:rPr>
                              </m:ctrlPr>
                            </m:sSubSupPr>
                            <m:e>
                              <m:r>
                                <m:rPr>
                                  <m:sty m:val="p"/>
                                </m:rPr>
                                <a:rPr lang="el-GR" sz="2400" i="1">
                                  <a:solidFill>
                                    <a:srgbClr val="002060"/>
                                  </a:solidFill>
                                  <a:latin typeface="Cambria Math" panose="02040503050406030204" pitchFamily="18" charset="0"/>
                                  <a:ea typeface="Cambria Math" panose="02040503050406030204" pitchFamily="18" charset="0"/>
                                </a:rPr>
                                <m:t>Σ</m:t>
                              </m:r>
                            </m:e>
                            <m:sub>
                              <m:r>
                                <a:rPr lang="en-US" sz="2400" i="1">
                                  <a:solidFill>
                                    <a:srgbClr val="002060"/>
                                  </a:solidFill>
                                  <a:latin typeface="Cambria Math" panose="02040503050406030204" pitchFamily="18" charset="0"/>
                                  <a:ea typeface="Cambria Math" panose="02040503050406030204" pitchFamily="18" charset="0"/>
                                </a:rPr>
                                <m:t>𝑖</m:t>
                              </m:r>
                              <m:r>
                                <a:rPr lang="en-US" sz="2400" i="1">
                                  <a:solidFill>
                                    <a:srgbClr val="002060"/>
                                  </a:solidFill>
                                  <a:latin typeface="Cambria Math" panose="02040503050406030204" pitchFamily="18" charset="0"/>
                                  <a:ea typeface="Cambria Math" panose="02040503050406030204" pitchFamily="18" charset="0"/>
                                </a:rPr>
                                <m:t>=1</m:t>
                              </m:r>
                            </m:sub>
                            <m:sup>
                              <m:r>
                                <a:rPr lang="en-US" sz="2400" i="1">
                                  <a:solidFill>
                                    <a:srgbClr val="002060"/>
                                  </a:solidFill>
                                  <a:latin typeface="Cambria Math" panose="02040503050406030204" pitchFamily="18" charset="0"/>
                                  <a:ea typeface="Cambria Math" panose="02040503050406030204" pitchFamily="18" charset="0"/>
                                </a:rPr>
                                <m:t>𝑛</m:t>
                              </m:r>
                            </m:sup>
                          </m:sSubSup>
                          <m:func>
                            <m:funcPr>
                              <m:ctrlPr>
                                <a:rPr lang="en-US" sz="2400" i="1">
                                  <a:solidFill>
                                    <a:srgbClr val="002060"/>
                                  </a:solidFill>
                                  <a:latin typeface="Cambria Math" panose="02040503050406030204" pitchFamily="18" charset="0"/>
                                  <a:ea typeface="Cambria Math" panose="02040503050406030204" pitchFamily="18" charset="0"/>
                                </a:rPr>
                              </m:ctrlPr>
                            </m:funcPr>
                            <m:fName>
                              <m:r>
                                <m:rPr>
                                  <m:sty m:val="p"/>
                                </m:rPr>
                                <a:rPr lang="en-US" sz="2400">
                                  <a:solidFill>
                                    <a:srgbClr val="002060"/>
                                  </a:solidFill>
                                  <a:latin typeface="Cambria Math" panose="02040503050406030204" pitchFamily="18" charset="0"/>
                                  <a:ea typeface="Cambria Math" panose="02040503050406030204" pitchFamily="18" charset="0"/>
                                </a:rPr>
                                <m:t>ln</m:t>
                              </m:r>
                            </m:fName>
                            <m:e>
                              <m:d>
                                <m:dPr>
                                  <m:begChr m:val="["/>
                                  <m:endChr m:val="]"/>
                                  <m:ctrlPr>
                                    <a:rPr lang="en-US" sz="2400" i="1">
                                      <a:solidFill>
                                        <a:srgbClr val="002060"/>
                                      </a:solidFill>
                                      <a:latin typeface="Cambria Math" panose="02040503050406030204" pitchFamily="18" charset="0"/>
                                      <a:ea typeface="Cambria Math" panose="02040503050406030204" pitchFamily="18" charset="0"/>
                                    </a:rPr>
                                  </m:ctrlPr>
                                </m:dPr>
                                <m:e>
                                  <m:r>
                                    <a:rPr lang="en-US" sz="2400" i="1">
                                      <a:solidFill>
                                        <a:srgbClr val="002060"/>
                                      </a:solidFill>
                                      <a:latin typeface="Cambria Math" panose="02040503050406030204" pitchFamily="18" charset="0"/>
                                      <a:ea typeface="Cambria Math" panose="02040503050406030204" pitchFamily="18" charset="0"/>
                                    </a:rPr>
                                    <m:t>𝑓</m:t>
                                  </m:r>
                                  <m:d>
                                    <m:dPr>
                                      <m:ctrlPr>
                                        <a:rPr lang="en-US" sz="2400" i="1">
                                          <a:solidFill>
                                            <a:srgbClr val="002060"/>
                                          </a:solidFill>
                                          <a:latin typeface="Cambria Math" panose="02040503050406030204" pitchFamily="18" charset="0"/>
                                          <a:ea typeface="Cambria Math" panose="02040503050406030204" pitchFamily="18" charset="0"/>
                                        </a:rPr>
                                      </m:ctrlPr>
                                    </m:dPr>
                                    <m:e>
                                      <m:sSub>
                                        <m:sSubPr>
                                          <m:ctrlPr>
                                            <a:rPr lang="en-US" sz="2400" i="1">
                                              <a:solidFill>
                                                <a:srgbClr val="002060"/>
                                              </a:solidFill>
                                              <a:latin typeface="Cambria Math" panose="02040503050406030204" pitchFamily="18" charset="0"/>
                                              <a:ea typeface="Cambria Math" panose="02040503050406030204" pitchFamily="18" charset="0"/>
                                            </a:rPr>
                                          </m:ctrlPr>
                                        </m:sSubPr>
                                        <m:e>
                                          <m:r>
                                            <a:rPr lang="en-US" sz="2400" i="1">
                                              <a:solidFill>
                                                <a:srgbClr val="002060"/>
                                              </a:solidFill>
                                              <a:latin typeface="Cambria Math" panose="02040503050406030204" pitchFamily="18" charset="0"/>
                                              <a:ea typeface="Cambria Math" panose="02040503050406030204" pitchFamily="18" charset="0"/>
                                            </a:rPr>
                                            <m:t>𝑥</m:t>
                                          </m:r>
                                        </m:e>
                                        <m:sub>
                                          <m:r>
                                            <a:rPr lang="en-US" sz="2400" i="1">
                                              <a:solidFill>
                                                <a:srgbClr val="002060"/>
                                              </a:solidFill>
                                              <a:latin typeface="Cambria Math" panose="02040503050406030204" pitchFamily="18" charset="0"/>
                                              <a:ea typeface="Cambria Math" panose="02040503050406030204" pitchFamily="18" charset="0"/>
                                            </a:rPr>
                                            <m:t>𝑖</m:t>
                                          </m:r>
                                        </m:sub>
                                      </m:sSub>
                                    </m:e>
                                    <m:e>
                                      <m:r>
                                        <a:rPr lang="en-US" sz="2400" i="1">
                                          <a:solidFill>
                                            <a:srgbClr val="002060"/>
                                          </a:solidFill>
                                          <a:latin typeface="Cambria Math" panose="02040503050406030204" pitchFamily="18" charset="0"/>
                                          <a:ea typeface="Cambria Math" panose="02040503050406030204" pitchFamily="18" charset="0"/>
                                        </a:rPr>
                                        <m:t>𝜃</m:t>
                                      </m:r>
                                    </m:e>
                                  </m:d>
                                </m:e>
                              </m:d>
                            </m:e>
                          </m:func>
                        </m:e>
                      </m:d>
                    </m:oMath>
                  </m:oMathPara>
                </a14:m>
                <a:endParaRPr lang="en-US" sz="2400" dirty="0" smtClean="0"/>
              </a:p>
              <a:p>
                <a:pPr marL="0" indent="0">
                  <a:buNone/>
                </a:pPr>
                <a:endParaRPr lang="en-US" b="0" dirty="0" smtClean="0">
                  <a:ea typeface="Cambria Math" panose="02040503050406030204" pitchFamily="18" charset="0"/>
                </a:endParaRPr>
              </a:p>
              <a:p>
                <a:pPr marL="0" indent="0">
                  <a:buNone/>
                </a:pPr>
                <a:endParaRPr lang="en-US" b="0" dirty="0" smtClean="0">
                  <a:ea typeface="Cambria Math" panose="02040503050406030204" pitchFamily="18" charset="0"/>
                </a:endParaRPr>
              </a:p>
              <a:p>
                <a:pPr marL="0" indent="0">
                  <a:buNone/>
                </a:pPr>
                <a:endParaRPr lang="en-US" dirty="0" smtClean="0">
                  <a:ea typeface="Cambria Math" panose="02040503050406030204" pitchFamily="18" charset="0"/>
                </a:endParaRPr>
              </a:p>
              <a:p>
                <a:pPr marL="0" indent="0">
                  <a:buNone/>
                </a:pPr>
                <a:endParaRPr lang="en-US" dirty="0" smtClean="0">
                  <a:ea typeface="Cambria Math" panose="02040503050406030204" pitchFamily="18" charset="0"/>
                </a:endParaRPr>
              </a:p>
              <a:p>
                <a:pPr marL="0" indent="0">
                  <a:buNone/>
                </a:pPr>
                <a:endParaRPr lang="en-US" dirty="0">
                  <a:ea typeface="Cambria Math" panose="02040503050406030204" pitchFamily="18" charset="0"/>
                </a:endParaRPr>
              </a:p>
              <a:p>
                <a:pPr marL="0" indent="0">
                  <a:buNone/>
                </a:pPr>
                <a:endParaRPr lang="en-US" b="0" dirty="0" smtClean="0">
                  <a:ea typeface="Cambria Math" panose="02040503050406030204" pitchFamily="18" charset="0"/>
                </a:endParaRPr>
              </a:p>
              <a:p>
                <a:pPr marL="0" indent="0">
                  <a:buNone/>
                </a:pPr>
                <a:endParaRPr lang="en-US" b="0" dirty="0" smtClean="0">
                  <a:ea typeface="Cambria Math" panose="02040503050406030204" pitchFamily="18" charset="0"/>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342768"/>
                <a:ext cx="9197780" cy="5208344"/>
              </a:xfrm>
              <a:blipFill rotWithShape="0">
                <a:blip r:embed="rId3"/>
                <a:stretch>
                  <a:fillRect l="-663" t="-585"/>
                </a:stretch>
              </a:blipFill>
            </p:spPr>
            <p:txBody>
              <a:bodyPr/>
              <a:lstStyle/>
              <a:p>
                <a:r>
                  <a:rPr lang="en-US">
                    <a:noFill/>
                  </a:rPr>
                  <a:t> </a:t>
                </a:r>
              </a:p>
            </p:txBody>
          </p:sp>
        </mc:Fallback>
      </mc:AlternateContent>
    </p:spTree>
    <p:extLst>
      <p:ext uri="{BB962C8B-B14F-4D97-AF65-F5344CB8AC3E}">
        <p14:creationId xmlns:p14="http://schemas.microsoft.com/office/powerpoint/2010/main" val="1019044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9842" y="636636"/>
            <a:ext cx="8911687" cy="1280890"/>
          </a:xfrm>
        </p:spPr>
        <p:txBody>
          <a:bodyPr>
            <a:normAutofit fontScale="90000"/>
          </a:bodyPr>
          <a:lstStyle/>
          <a:p>
            <a:r>
              <a:rPr lang="en-US" dirty="0"/>
              <a:t>Maximum Likelihood </a:t>
            </a:r>
            <a:r>
              <a:rPr lang="en-US" dirty="0" smtClean="0"/>
              <a:t>Estimation – For Normal Probability Distribution</a:t>
            </a:r>
            <a:br>
              <a:rPr lang="en-US" dirty="0" smtClean="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29842" y="1603169"/>
                <a:ext cx="9700864" cy="5386354"/>
              </a:xfrm>
            </p:spPr>
            <p:txBody>
              <a:bodyPr>
                <a:normAutofit/>
              </a:bodyPr>
              <a:lstStyle/>
              <a:p>
                <a:r>
                  <a:rPr lang="en-US" sz="2400" dirty="0" smtClean="0"/>
                  <a:t>MLE of pdf for random variables </a:t>
                </a:r>
                <a14:m>
                  <m:oMath xmlns:m="http://schemas.openxmlformats.org/officeDocument/2006/math">
                    <m:r>
                      <a:rPr lang="en-US" sz="2400" i="1">
                        <a:latin typeface="Cambria Math" panose="02040503050406030204" pitchFamily="18" charset="0"/>
                        <a:ea typeface="Cambria Math" panose="02040503050406030204" pitchFamily="18" charset="0"/>
                      </a:rPr>
                      <m:t>𝑋</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𝑁</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𝜎</m:t>
                    </m:r>
                    <m:r>
                      <a:rPr lang="en-US" sz="2400" i="1">
                        <a:latin typeface="Cambria Math" panose="02040503050406030204" pitchFamily="18" charset="0"/>
                        <a:ea typeface="Cambria Math" panose="02040503050406030204" pitchFamily="18" charset="0"/>
                      </a:rPr>
                      <m:t>)</m:t>
                    </m:r>
                  </m:oMath>
                </a14:m>
                <a:r>
                  <a:rPr lang="en-US" sz="2400" dirty="0" smtClean="0"/>
                  <a:t> solving for </a:t>
                </a:r>
                <a14:m>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𝜇</m:t>
                    </m:r>
                  </m:oMath>
                </a14:m>
                <a:endParaRPr lang="en-US" sz="2400" dirty="0" smtClean="0"/>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002060"/>
                          </a:solidFill>
                          <a:latin typeface="Cambria Math" panose="02040503050406030204" pitchFamily="18" charset="0"/>
                        </a:rPr>
                        <m:t>𝐿</m:t>
                      </m:r>
                      <m:d>
                        <m:dPr>
                          <m:ctrlPr>
                            <a:rPr lang="en-US" sz="2400" b="0" i="1" smtClean="0">
                              <a:solidFill>
                                <a:srgbClr val="002060"/>
                              </a:solidFill>
                              <a:latin typeface="Cambria Math" panose="02040503050406030204" pitchFamily="18" charset="0"/>
                            </a:rPr>
                          </m:ctrlPr>
                        </m:dPr>
                        <m:e>
                          <m:r>
                            <a:rPr lang="en-US" sz="2400" b="0" i="1" smtClean="0">
                              <a:solidFill>
                                <a:srgbClr val="002060"/>
                              </a:solidFill>
                              <a:latin typeface="Cambria Math" panose="02040503050406030204" pitchFamily="18" charset="0"/>
                              <a:ea typeface="Cambria Math" panose="02040503050406030204" pitchFamily="18" charset="0"/>
                            </a:rPr>
                            <m:t>𝜃</m:t>
                          </m:r>
                        </m:e>
                        <m:e>
                          <m:r>
                            <a:rPr lang="en-US" sz="2400" b="0" i="1" smtClean="0">
                              <a:solidFill>
                                <a:srgbClr val="002060"/>
                              </a:solidFill>
                              <a:latin typeface="Cambria Math" panose="02040503050406030204" pitchFamily="18" charset="0"/>
                              <a:ea typeface="Cambria Math" panose="02040503050406030204" pitchFamily="18" charset="0"/>
                            </a:rPr>
                            <m:t>𝑋</m:t>
                          </m:r>
                        </m:e>
                      </m:d>
                      <m:r>
                        <a:rPr lang="en-US" sz="2400" b="0" i="1" smtClean="0">
                          <a:solidFill>
                            <a:srgbClr val="002060"/>
                          </a:solidFill>
                          <a:latin typeface="Cambria Math" panose="02040503050406030204" pitchFamily="18" charset="0"/>
                          <a:ea typeface="Cambria Math" panose="02040503050406030204" pitchFamily="18" charset="0"/>
                        </a:rPr>
                        <m:t>=</m:t>
                      </m:r>
                      <m:r>
                        <a:rPr lang="en-US" sz="2400" b="0" i="1" smtClean="0">
                          <a:solidFill>
                            <a:srgbClr val="002060"/>
                          </a:solidFill>
                          <a:latin typeface="Cambria Math" panose="02040503050406030204" pitchFamily="18" charset="0"/>
                          <a:ea typeface="Cambria Math" panose="02040503050406030204" pitchFamily="18" charset="0"/>
                        </a:rPr>
                        <m:t>𝐿</m:t>
                      </m:r>
                      <m:d>
                        <m:dPr>
                          <m:ctrlPr>
                            <a:rPr lang="en-US" sz="2400" b="0" i="1" smtClean="0">
                              <a:solidFill>
                                <a:srgbClr val="002060"/>
                              </a:solidFill>
                              <a:latin typeface="Cambria Math" panose="02040503050406030204" pitchFamily="18" charset="0"/>
                              <a:ea typeface="Cambria Math" panose="02040503050406030204" pitchFamily="18" charset="0"/>
                            </a:rPr>
                          </m:ctrlPr>
                        </m:dPr>
                        <m:e>
                          <m:r>
                            <a:rPr lang="en-US" sz="2400" b="0" i="1" smtClean="0">
                              <a:solidFill>
                                <a:srgbClr val="002060"/>
                              </a:solidFill>
                              <a:latin typeface="Cambria Math" panose="02040503050406030204" pitchFamily="18" charset="0"/>
                              <a:ea typeface="Cambria Math" panose="02040503050406030204" pitchFamily="18" charset="0"/>
                            </a:rPr>
                            <m:t>𝜇</m:t>
                          </m:r>
                        </m:e>
                        <m:e>
                          <m:r>
                            <a:rPr lang="en-US" sz="2400" b="0" i="1" smtClean="0">
                              <a:solidFill>
                                <a:srgbClr val="002060"/>
                              </a:solidFill>
                              <a:latin typeface="Cambria Math" panose="02040503050406030204" pitchFamily="18" charset="0"/>
                              <a:ea typeface="Cambria Math" panose="02040503050406030204" pitchFamily="18" charset="0"/>
                            </a:rPr>
                            <m:t>𝑋</m:t>
                          </m:r>
                        </m:e>
                      </m:d>
                      <m:r>
                        <a:rPr lang="en-US" sz="2400" b="0" i="1" smtClean="0">
                          <a:solidFill>
                            <a:srgbClr val="002060"/>
                          </a:solidFill>
                          <a:latin typeface="Cambria Math" panose="02040503050406030204" pitchFamily="18" charset="0"/>
                          <a:ea typeface="Cambria Math" panose="02040503050406030204" pitchFamily="18" charset="0"/>
                        </a:rPr>
                        <m:t>                                   </m:t>
                      </m:r>
                      <m:r>
                        <a:rPr lang="en-US" sz="2400" b="0" i="1" smtClean="0">
                          <a:solidFill>
                            <a:srgbClr val="002060"/>
                          </a:solidFill>
                          <a:latin typeface="Cambria Math" panose="02040503050406030204" pitchFamily="18" charset="0"/>
                        </a:rPr>
                        <m:t>𝑓</m:t>
                      </m:r>
                      <m:d>
                        <m:dPr>
                          <m:ctrlPr>
                            <a:rPr lang="en-US" sz="2400" b="0" i="1" smtClean="0">
                              <a:solidFill>
                                <a:srgbClr val="002060"/>
                              </a:solidFill>
                              <a:latin typeface="Cambria Math" panose="02040503050406030204" pitchFamily="18" charset="0"/>
                            </a:rPr>
                          </m:ctrlPr>
                        </m:dPr>
                        <m:e>
                          <m:r>
                            <a:rPr lang="en-US" sz="2400" b="0" i="1" smtClean="0">
                              <a:solidFill>
                                <a:srgbClr val="002060"/>
                              </a:solidFill>
                              <a:latin typeface="Cambria Math" panose="02040503050406030204" pitchFamily="18" charset="0"/>
                            </a:rPr>
                            <m:t>𝑋</m:t>
                          </m:r>
                        </m:e>
                        <m:e>
                          <m:r>
                            <a:rPr lang="en-US" sz="2400" b="0" i="1" smtClean="0">
                              <a:solidFill>
                                <a:srgbClr val="002060"/>
                              </a:solidFill>
                              <a:latin typeface="Cambria Math" panose="02040503050406030204" pitchFamily="18" charset="0"/>
                              <a:ea typeface="Cambria Math" panose="02040503050406030204" pitchFamily="18" charset="0"/>
                            </a:rPr>
                            <m:t>𝜇</m:t>
                          </m:r>
                        </m:e>
                      </m:d>
                      <m:r>
                        <a:rPr lang="en-US" sz="2400" b="0" i="1" smtClean="0">
                          <a:solidFill>
                            <a:srgbClr val="002060"/>
                          </a:solidFill>
                          <a:latin typeface="Cambria Math" panose="02040503050406030204" pitchFamily="18" charset="0"/>
                          <a:ea typeface="Cambria Math" panose="02040503050406030204" pitchFamily="18" charset="0"/>
                        </a:rPr>
                        <m:t>=</m:t>
                      </m:r>
                      <m:f>
                        <m:fPr>
                          <m:ctrlPr>
                            <a:rPr lang="en-US" sz="2400" b="0" i="1" smtClean="0">
                              <a:solidFill>
                                <a:srgbClr val="002060"/>
                              </a:solidFill>
                              <a:latin typeface="Cambria Math" panose="02040503050406030204" pitchFamily="18" charset="0"/>
                              <a:ea typeface="Cambria Math" panose="02040503050406030204" pitchFamily="18" charset="0"/>
                            </a:rPr>
                          </m:ctrlPr>
                        </m:fPr>
                        <m:num>
                          <m:r>
                            <a:rPr lang="en-US" sz="2400" b="0" i="1" smtClean="0">
                              <a:solidFill>
                                <a:srgbClr val="002060"/>
                              </a:solidFill>
                              <a:latin typeface="Cambria Math" panose="02040503050406030204" pitchFamily="18" charset="0"/>
                              <a:ea typeface="Cambria Math" panose="02040503050406030204" pitchFamily="18" charset="0"/>
                            </a:rPr>
                            <m:t>1</m:t>
                          </m:r>
                        </m:num>
                        <m:den>
                          <m:rad>
                            <m:radPr>
                              <m:degHide m:val="on"/>
                              <m:ctrlPr>
                                <a:rPr lang="en-US" sz="2400" b="0" i="1" smtClean="0">
                                  <a:solidFill>
                                    <a:srgbClr val="002060"/>
                                  </a:solidFill>
                                  <a:latin typeface="Cambria Math" panose="02040503050406030204" pitchFamily="18" charset="0"/>
                                  <a:ea typeface="Cambria Math" panose="02040503050406030204" pitchFamily="18" charset="0"/>
                                </a:rPr>
                              </m:ctrlPr>
                            </m:radPr>
                            <m:deg/>
                            <m:e>
                              <m:r>
                                <a:rPr lang="en-US" sz="2400" b="0" i="1" smtClean="0">
                                  <a:solidFill>
                                    <a:srgbClr val="002060"/>
                                  </a:solidFill>
                                  <a:latin typeface="Cambria Math" panose="02040503050406030204" pitchFamily="18" charset="0"/>
                                  <a:ea typeface="Cambria Math" panose="02040503050406030204" pitchFamily="18" charset="0"/>
                                </a:rPr>
                                <m:t>2</m:t>
                              </m:r>
                              <m:r>
                                <a:rPr lang="en-US" sz="2400" b="0" i="1" smtClean="0">
                                  <a:solidFill>
                                    <a:srgbClr val="002060"/>
                                  </a:solidFill>
                                  <a:latin typeface="Cambria Math" panose="02040503050406030204" pitchFamily="18" charset="0"/>
                                  <a:ea typeface="Cambria Math" panose="02040503050406030204" pitchFamily="18" charset="0"/>
                                </a:rPr>
                                <m:t>𝜋</m:t>
                              </m:r>
                              <m:sSup>
                                <m:sSupPr>
                                  <m:ctrlPr>
                                    <a:rPr lang="en-US" sz="2400" b="0" i="1" smtClean="0">
                                      <a:solidFill>
                                        <a:srgbClr val="002060"/>
                                      </a:solidFill>
                                      <a:latin typeface="Cambria Math" panose="02040503050406030204" pitchFamily="18" charset="0"/>
                                      <a:ea typeface="Cambria Math" panose="02040503050406030204" pitchFamily="18" charset="0"/>
                                    </a:rPr>
                                  </m:ctrlPr>
                                </m:sSupPr>
                                <m:e>
                                  <m:r>
                                    <a:rPr lang="en-US" sz="2400" b="0" i="1" smtClean="0">
                                      <a:solidFill>
                                        <a:srgbClr val="002060"/>
                                      </a:solidFill>
                                      <a:latin typeface="Cambria Math" panose="02040503050406030204" pitchFamily="18" charset="0"/>
                                      <a:ea typeface="Cambria Math" panose="02040503050406030204" pitchFamily="18" charset="0"/>
                                    </a:rPr>
                                    <m:t>𝜎</m:t>
                                  </m:r>
                                </m:e>
                                <m:sup>
                                  <m:r>
                                    <a:rPr lang="en-US" sz="2400" b="0" i="1" smtClean="0">
                                      <a:solidFill>
                                        <a:srgbClr val="002060"/>
                                      </a:solidFill>
                                      <a:latin typeface="Cambria Math" panose="02040503050406030204" pitchFamily="18" charset="0"/>
                                      <a:ea typeface="Cambria Math" panose="02040503050406030204" pitchFamily="18" charset="0"/>
                                    </a:rPr>
                                    <m:t>2</m:t>
                                  </m:r>
                                </m:sup>
                              </m:sSup>
                            </m:e>
                          </m:rad>
                        </m:den>
                      </m:f>
                      <m:sSup>
                        <m:sSupPr>
                          <m:ctrlPr>
                            <a:rPr lang="en-US" sz="2400" b="0" i="1" smtClean="0">
                              <a:solidFill>
                                <a:srgbClr val="002060"/>
                              </a:solidFill>
                              <a:latin typeface="Cambria Math" panose="02040503050406030204" pitchFamily="18" charset="0"/>
                              <a:ea typeface="Cambria Math" panose="02040503050406030204" pitchFamily="18" charset="0"/>
                            </a:rPr>
                          </m:ctrlPr>
                        </m:sSupPr>
                        <m:e>
                          <m:r>
                            <a:rPr lang="en-US" sz="2400" b="0" i="1" smtClean="0">
                              <a:solidFill>
                                <a:srgbClr val="002060"/>
                              </a:solidFill>
                              <a:latin typeface="Cambria Math" panose="02040503050406030204" pitchFamily="18" charset="0"/>
                              <a:ea typeface="Cambria Math" panose="02040503050406030204" pitchFamily="18" charset="0"/>
                            </a:rPr>
                            <m:t>𝑒</m:t>
                          </m:r>
                        </m:e>
                        <m:sup>
                          <m:f>
                            <m:fPr>
                              <m:ctrlPr>
                                <a:rPr lang="en-US" sz="2400" b="0" i="1" smtClean="0">
                                  <a:solidFill>
                                    <a:srgbClr val="002060"/>
                                  </a:solidFill>
                                  <a:latin typeface="Cambria Math" panose="02040503050406030204" pitchFamily="18" charset="0"/>
                                  <a:ea typeface="Cambria Math" panose="02040503050406030204" pitchFamily="18" charset="0"/>
                                </a:rPr>
                              </m:ctrlPr>
                            </m:fPr>
                            <m:num>
                              <m:sSup>
                                <m:sSupPr>
                                  <m:ctrlPr>
                                    <a:rPr lang="en-US" sz="2400" b="0" i="1" smtClean="0">
                                      <a:solidFill>
                                        <a:srgbClr val="002060"/>
                                      </a:solidFill>
                                      <a:latin typeface="Cambria Math" panose="02040503050406030204" pitchFamily="18" charset="0"/>
                                      <a:ea typeface="Cambria Math" panose="02040503050406030204" pitchFamily="18" charset="0"/>
                                    </a:rPr>
                                  </m:ctrlPr>
                                </m:sSupPr>
                                <m:e>
                                  <m:d>
                                    <m:dPr>
                                      <m:ctrlPr>
                                        <a:rPr lang="en-US" sz="2400" b="0" i="1" smtClean="0">
                                          <a:solidFill>
                                            <a:srgbClr val="002060"/>
                                          </a:solidFill>
                                          <a:latin typeface="Cambria Math" panose="02040503050406030204" pitchFamily="18" charset="0"/>
                                          <a:ea typeface="Cambria Math" panose="02040503050406030204" pitchFamily="18" charset="0"/>
                                        </a:rPr>
                                      </m:ctrlPr>
                                    </m:dPr>
                                    <m:e>
                                      <m:r>
                                        <a:rPr lang="en-US" sz="2400" b="0" i="1" smtClean="0">
                                          <a:solidFill>
                                            <a:srgbClr val="002060"/>
                                          </a:solidFill>
                                          <a:latin typeface="Cambria Math" panose="02040503050406030204" pitchFamily="18" charset="0"/>
                                          <a:ea typeface="Cambria Math" panose="02040503050406030204" pitchFamily="18" charset="0"/>
                                        </a:rPr>
                                        <m:t>𝑋</m:t>
                                      </m:r>
                                      <m:r>
                                        <a:rPr lang="en-US" sz="2400" b="0" i="1" smtClean="0">
                                          <a:solidFill>
                                            <a:srgbClr val="002060"/>
                                          </a:solidFill>
                                          <a:latin typeface="Cambria Math" panose="02040503050406030204" pitchFamily="18" charset="0"/>
                                          <a:ea typeface="Cambria Math" panose="02040503050406030204" pitchFamily="18" charset="0"/>
                                        </a:rPr>
                                        <m:t>−</m:t>
                                      </m:r>
                                      <m:r>
                                        <a:rPr lang="en-US" sz="2400" b="0" i="1" smtClean="0">
                                          <a:solidFill>
                                            <a:srgbClr val="002060"/>
                                          </a:solidFill>
                                          <a:latin typeface="Cambria Math" panose="02040503050406030204" pitchFamily="18" charset="0"/>
                                          <a:ea typeface="Cambria Math" panose="02040503050406030204" pitchFamily="18" charset="0"/>
                                        </a:rPr>
                                        <m:t>𝜇</m:t>
                                      </m:r>
                                    </m:e>
                                  </m:d>
                                </m:e>
                                <m:sup>
                                  <m:r>
                                    <a:rPr lang="en-US" sz="2400" b="0" i="1" smtClean="0">
                                      <a:solidFill>
                                        <a:srgbClr val="002060"/>
                                      </a:solidFill>
                                      <a:latin typeface="Cambria Math" panose="02040503050406030204" pitchFamily="18" charset="0"/>
                                      <a:ea typeface="Cambria Math" panose="02040503050406030204" pitchFamily="18" charset="0"/>
                                    </a:rPr>
                                    <m:t>2</m:t>
                                  </m:r>
                                </m:sup>
                              </m:sSup>
                            </m:num>
                            <m:den>
                              <m:r>
                                <a:rPr lang="en-US" sz="2400" b="0" i="1" smtClean="0">
                                  <a:solidFill>
                                    <a:srgbClr val="002060"/>
                                  </a:solidFill>
                                  <a:latin typeface="Cambria Math" panose="02040503050406030204" pitchFamily="18" charset="0"/>
                                  <a:ea typeface="Cambria Math" panose="02040503050406030204" pitchFamily="18" charset="0"/>
                                </a:rPr>
                                <m:t>2</m:t>
                              </m:r>
                              <m:sSup>
                                <m:sSupPr>
                                  <m:ctrlPr>
                                    <a:rPr lang="en-US" sz="2400" b="0" i="1" smtClean="0">
                                      <a:solidFill>
                                        <a:srgbClr val="002060"/>
                                      </a:solidFill>
                                      <a:latin typeface="Cambria Math" panose="02040503050406030204" pitchFamily="18" charset="0"/>
                                      <a:ea typeface="Cambria Math" panose="02040503050406030204" pitchFamily="18" charset="0"/>
                                    </a:rPr>
                                  </m:ctrlPr>
                                </m:sSupPr>
                                <m:e>
                                  <m:r>
                                    <a:rPr lang="en-US" sz="2400" b="0" i="1" smtClean="0">
                                      <a:solidFill>
                                        <a:srgbClr val="002060"/>
                                      </a:solidFill>
                                      <a:latin typeface="Cambria Math" panose="02040503050406030204" pitchFamily="18" charset="0"/>
                                      <a:ea typeface="Cambria Math" panose="02040503050406030204" pitchFamily="18" charset="0"/>
                                    </a:rPr>
                                    <m:t>𝜎</m:t>
                                  </m:r>
                                </m:e>
                                <m:sup>
                                  <m:r>
                                    <a:rPr lang="en-US" sz="2400" b="0" i="1" smtClean="0">
                                      <a:solidFill>
                                        <a:srgbClr val="002060"/>
                                      </a:solidFill>
                                      <a:latin typeface="Cambria Math" panose="02040503050406030204" pitchFamily="18" charset="0"/>
                                      <a:ea typeface="Cambria Math" panose="02040503050406030204" pitchFamily="18" charset="0"/>
                                    </a:rPr>
                                    <m:t>2</m:t>
                                  </m:r>
                                </m:sup>
                              </m:sSup>
                            </m:den>
                          </m:f>
                        </m:sup>
                      </m:sSup>
                    </m:oMath>
                  </m:oMathPara>
                </a14:m>
                <a:endParaRPr lang="en-US" sz="2400" dirty="0" smtClean="0">
                  <a:solidFill>
                    <a:srgbClr val="002060"/>
                  </a:solidFill>
                </a:endParaRPr>
              </a:p>
              <a:p>
                <a:pPr marL="0" indent="0">
                  <a:buNone/>
                </a:pPr>
                <a14:m>
                  <m:oMathPara xmlns:m="http://schemas.openxmlformats.org/officeDocument/2006/math">
                    <m:oMathParaPr>
                      <m:jc m:val="centerGroup"/>
                    </m:oMathParaPr>
                    <m:oMath xmlns:m="http://schemas.openxmlformats.org/officeDocument/2006/math">
                      <m:r>
                        <a:rPr lang="en-US" sz="2400" i="1">
                          <a:solidFill>
                            <a:srgbClr val="002060"/>
                          </a:solidFill>
                          <a:latin typeface="Cambria Math" panose="02040503050406030204" pitchFamily="18" charset="0"/>
                          <a:ea typeface="Cambria Math" panose="02040503050406030204" pitchFamily="18" charset="0"/>
                        </a:rPr>
                        <m:t>𝐿</m:t>
                      </m:r>
                      <m:d>
                        <m:dPr>
                          <m:ctrlPr>
                            <a:rPr lang="en-US" sz="2400" i="1">
                              <a:solidFill>
                                <a:srgbClr val="002060"/>
                              </a:solidFill>
                              <a:latin typeface="Cambria Math" panose="02040503050406030204" pitchFamily="18" charset="0"/>
                              <a:ea typeface="Cambria Math" panose="02040503050406030204" pitchFamily="18" charset="0"/>
                            </a:rPr>
                          </m:ctrlPr>
                        </m:dPr>
                        <m:e>
                          <m:r>
                            <a:rPr lang="en-US" sz="2400" i="1">
                              <a:solidFill>
                                <a:srgbClr val="002060"/>
                              </a:solidFill>
                              <a:latin typeface="Cambria Math" panose="02040503050406030204" pitchFamily="18" charset="0"/>
                              <a:ea typeface="Cambria Math" panose="02040503050406030204" pitchFamily="18" charset="0"/>
                            </a:rPr>
                            <m:t>𝜇</m:t>
                          </m:r>
                        </m:e>
                        <m:e>
                          <m:r>
                            <a:rPr lang="en-US" sz="2400" i="1">
                              <a:solidFill>
                                <a:srgbClr val="002060"/>
                              </a:solidFill>
                              <a:latin typeface="Cambria Math" panose="02040503050406030204" pitchFamily="18" charset="0"/>
                              <a:ea typeface="Cambria Math" panose="02040503050406030204" pitchFamily="18" charset="0"/>
                            </a:rPr>
                            <m:t>𝑋</m:t>
                          </m:r>
                        </m:e>
                      </m:d>
                      <m:r>
                        <a:rPr lang="en-US" sz="2400" b="0" i="1" smtClean="0">
                          <a:solidFill>
                            <a:srgbClr val="002060"/>
                          </a:solidFill>
                          <a:latin typeface="Cambria Math" panose="02040503050406030204" pitchFamily="18" charset="0"/>
                          <a:ea typeface="Cambria Math" panose="02040503050406030204" pitchFamily="18" charset="0"/>
                        </a:rPr>
                        <m:t>=</m:t>
                      </m:r>
                      <m:sSubSup>
                        <m:sSubSupPr>
                          <m:ctrlPr>
                            <a:rPr lang="en-US" sz="2400" i="1">
                              <a:solidFill>
                                <a:srgbClr val="002060"/>
                              </a:solidFill>
                              <a:latin typeface="Cambria Math" panose="02040503050406030204" pitchFamily="18" charset="0"/>
                              <a:ea typeface="Cambria Math" panose="02040503050406030204" pitchFamily="18" charset="0"/>
                            </a:rPr>
                          </m:ctrlPr>
                        </m:sSubSupPr>
                        <m:e>
                          <m:r>
                            <m:rPr>
                              <m:sty m:val="p"/>
                            </m:rPr>
                            <a:rPr lang="el-GR" sz="2400" i="1">
                              <a:solidFill>
                                <a:srgbClr val="002060"/>
                              </a:solidFill>
                              <a:latin typeface="Cambria Math" panose="02040503050406030204" pitchFamily="18" charset="0"/>
                              <a:ea typeface="Cambria Math" panose="02040503050406030204" pitchFamily="18" charset="0"/>
                            </a:rPr>
                            <m:t>Π</m:t>
                          </m:r>
                        </m:e>
                        <m:sub>
                          <m:r>
                            <a:rPr lang="en-US" sz="2400" i="1">
                              <a:solidFill>
                                <a:srgbClr val="002060"/>
                              </a:solidFill>
                              <a:latin typeface="Cambria Math" panose="02040503050406030204" pitchFamily="18" charset="0"/>
                              <a:ea typeface="Cambria Math" panose="02040503050406030204" pitchFamily="18" charset="0"/>
                            </a:rPr>
                            <m:t>𝑖</m:t>
                          </m:r>
                          <m:r>
                            <a:rPr lang="en-US" sz="2400" i="1">
                              <a:solidFill>
                                <a:srgbClr val="002060"/>
                              </a:solidFill>
                              <a:latin typeface="Cambria Math" panose="02040503050406030204" pitchFamily="18" charset="0"/>
                              <a:ea typeface="Cambria Math" panose="02040503050406030204" pitchFamily="18" charset="0"/>
                            </a:rPr>
                            <m:t>=1</m:t>
                          </m:r>
                        </m:sub>
                        <m:sup>
                          <m:r>
                            <a:rPr lang="en-US" sz="2400" i="1">
                              <a:solidFill>
                                <a:srgbClr val="002060"/>
                              </a:solidFill>
                              <a:latin typeface="Cambria Math" panose="02040503050406030204" pitchFamily="18" charset="0"/>
                              <a:ea typeface="Cambria Math" panose="02040503050406030204" pitchFamily="18" charset="0"/>
                            </a:rPr>
                            <m:t>𝑛</m:t>
                          </m:r>
                        </m:sup>
                      </m:sSubSup>
                      <m:r>
                        <a:rPr lang="en-US" sz="2400" b="0" i="1" smtClean="0">
                          <a:solidFill>
                            <a:srgbClr val="002060"/>
                          </a:solidFill>
                          <a:latin typeface="Cambria Math" panose="02040503050406030204" pitchFamily="18" charset="0"/>
                          <a:ea typeface="Cambria Math" panose="02040503050406030204" pitchFamily="18" charset="0"/>
                        </a:rPr>
                        <m:t>𝑓</m:t>
                      </m:r>
                      <m:d>
                        <m:dPr>
                          <m:ctrlPr>
                            <a:rPr lang="en-US" sz="2400" b="0" i="1" smtClean="0">
                              <a:solidFill>
                                <a:srgbClr val="002060"/>
                              </a:solidFill>
                              <a:latin typeface="Cambria Math" panose="02040503050406030204" pitchFamily="18" charset="0"/>
                              <a:ea typeface="Cambria Math" panose="02040503050406030204" pitchFamily="18" charset="0"/>
                            </a:rPr>
                          </m:ctrlPr>
                        </m:dPr>
                        <m:e>
                          <m:sSub>
                            <m:sSubPr>
                              <m:ctrlPr>
                                <a:rPr lang="en-US" sz="2400" b="0" i="1" smtClean="0">
                                  <a:solidFill>
                                    <a:srgbClr val="002060"/>
                                  </a:solidFill>
                                  <a:latin typeface="Cambria Math" panose="02040503050406030204" pitchFamily="18" charset="0"/>
                                  <a:ea typeface="Cambria Math" panose="02040503050406030204" pitchFamily="18" charset="0"/>
                                </a:rPr>
                              </m:ctrlPr>
                            </m:sSubPr>
                            <m:e>
                              <m:r>
                                <a:rPr lang="en-US" sz="2400" b="0" i="1" smtClean="0">
                                  <a:solidFill>
                                    <a:srgbClr val="002060"/>
                                  </a:solidFill>
                                  <a:latin typeface="Cambria Math" panose="02040503050406030204" pitchFamily="18" charset="0"/>
                                  <a:ea typeface="Cambria Math" panose="02040503050406030204" pitchFamily="18" charset="0"/>
                                </a:rPr>
                                <m:t>𝑥</m:t>
                              </m:r>
                            </m:e>
                            <m:sub>
                              <m:r>
                                <a:rPr lang="en-US" sz="2400" b="0" i="1" smtClean="0">
                                  <a:solidFill>
                                    <a:srgbClr val="002060"/>
                                  </a:solidFill>
                                  <a:latin typeface="Cambria Math" panose="02040503050406030204" pitchFamily="18" charset="0"/>
                                  <a:ea typeface="Cambria Math" panose="02040503050406030204" pitchFamily="18" charset="0"/>
                                </a:rPr>
                                <m:t>𝑖</m:t>
                              </m:r>
                            </m:sub>
                          </m:sSub>
                        </m:e>
                        <m:e>
                          <m:r>
                            <a:rPr lang="en-US" sz="2400" b="0" i="1" smtClean="0">
                              <a:solidFill>
                                <a:srgbClr val="002060"/>
                              </a:solidFill>
                              <a:latin typeface="Cambria Math" panose="02040503050406030204" pitchFamily="18" charset="0"/>
                              <a:ea typeface="Cambria Math" panose="02040503050406030204" pitchFamily="18" charset="0"/>
                            </a:rPr>
                            <m:t>𝜇</m:t>
                          </m:r>
                        </m:e>
                      </m:d>
                      <m:r>
                        <a:rPr lang="en-US" sz="2400" b="0" i="1" smtClean="0">
                          <a:solidFill>
                            <a:srgbClr val="002060"/>
                          </a:solidFill>
                          <a:latin typeface="Cambria Math" panose="02040503050406030204" pitchFamily="18" charset="0"/>
                          <a:ea typeface="Cambria Math" panose="02040503050406030204" pitchFamily="18" charset="0"/>
                        </a:rPr>
                        <m:t>=</m:t>
                      </m:r>
                      <m:sSubSup>
                        <m:sSubSupPr>
                          <m:ctrlPr>
                            <a:rPr lang="en-US" sz="2400" b="0" i="1" smtClean="0">
                              <a:solidFill>
                                <a:srgbClr val="002060"/>
                              </a:solidFill>
                              <a:latin typeface="Cambria Math" panose="02040503050406030204" pitchFamily="18" charset="0"/>
                              <a:ea typeface="Cambria Math" panose="02040503050406030204" pitchFamily="18" charset="0"/>
                            </a:rPr>
                          </m:ctrlPr>
                        </m:sSubSupPr>
                        <m:e>
                          <m:r>
                            <m:rPr>
                              <m:sty m:val="p"/>
                            </m:rPr>
                            <a:rPr lang="el-GR" sz="2400" b="0" i="1" smtClean="0">
                              <a:solidFill>
                                <a:srgbClr val="002060"/>
                              </a:solidFill>
                              <a:latin typeface="Cambria Math" panose="02040503050406030204" pitchFamily="18" charset="0"/>
                              <a:ea typeface="Cambria Math" panose="02040503050406030204" pitchFamily="18" charset="0"/>
                            </a:rPr>
                            <m:t>Π</m:t>
                          </m:r>
                        </m:e>
                        <m:sub>
                          <m:r>
                            <a:rPr lang="en-US" sz="2400" b="0" i="1" smtClean="0">
                              <a:solidFill>
                                <a:srgbClr val="002060"/>
                              </a:solidFill>
                              <a:latin typeface="Cambria Math" panose="02040503050406030204" pitchFamily="18" charset="0"/>
                              <a:ea typeface="Cambria Math" panose="02040503050406030204" pitchFamily="18" charset="0"/>
                            </a:rPr>
                            <m:t>𝑖</m:t>
                          </m:r>
                          <m:r>
                            <a:rPr lang="en-US" sz="2400" b="0" i="1" smtClean="0">
                              <a:solidFill>
                                <a:srgbClr val="002060"/>
                              </a:solidFill>
                              <a:latin typeface="Cambria Math" panose="02040503050406030204" pitchFamily="18" charset="0"/>
                              <a:ea typeface="Cambria Math" panose="02040503050406030204" pitchFamily="18" charset="0"/>
                            </a:rPr>
                            <m:t>=1</m:t>
                          </m:r>
                        </m:sub>
                        <m:sup>
                          <m:r>
                            <a:rPr lang="en-US" sz="2400" b="0" i="1" smtClean="0">
                              <a:solidFill>
                                <a:srgbClr val="002060"/>
                              </a:solidFill>
                              <a:latin typeface="Cambria Math" panose="02040503050406030204" pitchFamily="18" charset="0"/>
                              <a:ea typeface="Cambria Math" panose="02040503050406030204" pitchFamily="18" charset="0"/>
                            </a:rPr>
                            <m:t>𝑛</m:t>
                          </m:r>
                        </m:sup>
                      </m:sSubSup>
                      <m:f>
                        <m:fPr>
                          <m:ctrlPr>
                            <a:rPr lang="en-US" sz="2400" i="1">
                              <a:solidFill>
                                <a:srgbClr val="002060"/>
                              </a:solidFill>
                              <a:latin typeface="Cambria Math" panose="02040503050406030204" pitchFamily="18" charset="0"/>
                              <a:ea typeface="Cambria Math" panose="02040503050406030204" pitchFamily="18" charset="0"/>
                            </a:rPr>
                          </m:ctrlPr>
                        </m:fPr>
                        <m:num>
                          <m:r>
                            <a:rPr lang="en-US" sz="2400" i="1">
                              <a:solidFill>
                                <a:srgbClr val="002060"/>
                              </a:solidFill>
                              <a:latin typeface="Cambria Math" panose="02040503050406030204" pitchFamily="18" charset="0"/>
                              <a:ea typeface="Cambria Math" panose="02040503050406030204" pitchFamily="18" charset="0"/>
                            </a:rPr>
                            <m:t>1</m:t>
                          </m:r>
                        </m:num>
                        <m:den>
                          <m:rad>
                            <m:radPr>
                              <m:degHide m:val="on"/>
                              <m:ctrlPr>
                                <a:rPr lang="en-US" sz="2400" i="1">
                                  <a:solidFill>
                                    <a:srgbClr val="002060"/>
                                  </a:solidFill>
                                  <a:latin typeface="Cambria Math" panose="02040503050406030204" pitchFamily="18" charset="0"/>
                                  <a:ea typeface="Cambria Math" panose="02040503050406030204" pitchFamily="18" charset="0"/>
                                </a:rPr>
                              </m:ctrlPr>
                            </m:radPr>
                            <m:deg/>
                            <m:e>
                              <m:r>
                                <a:rPr lang="en-US" sz="2400" i="1">
                                  <a:solidFill>
                                    <a:srgbClr val="002060"/>
                                  </a:solidFill>
                                  <a:latin typeface="Cambria Math" panose="02040503050406030204" pitchFamily="18" charset="0"/>
                                  <a:ea typeface="Cambria Math" panose="02040503050406030204" pitchFamily="18" charset="0"/>
                                </a:rPr>
                                <m:t>2</m:t>
                              </m:r>
                              <m:r>
                                <a:rPr lang="en-US" sz="2400" i="1">
                                  <a:solidFill>
                                    <a:srgbClr val="002060"/>
                                  </a:solidFill>
                                  <a:latin typeface="Cambria Math" panose="02040503050406030204" pitchFamily="18" charset="0"/>
                                  <a:ea typeface="Cambria Math" panose="02040503050406030204" pitchFamily="18" charset="0"/>
                                </a:rPr>
                                <m:t>𝜋</m:t>
                              </m:r>
                              <m:sSup>
                                <m:sSupPr>
                                  <m:ctrlPr>
                                    <a:rPr lang="en-US" sz="2400" i="1">
                                      <a:solidFill>
                                        <a:srgbClr val="002060"/>
                                      </a:solidFill>
                                      <a:latin typeface="Cambria Math" panose="02040503050406030204" pitchFamily="18" charset="0"/>
                                      <a:ea typeface="Cambria Math" panose="02040503050406030204" pitchFamily="18" charset="0"/>
                                    </a:rPr>
                                  </m:ctrlPr>
                                </m:sSupPr>
                                <m:e>
                                  <m:r>
                                    <a:rPr lang="en-US" sz="2400" i="1">
                                      <a:solidFill>
                                        <a:srgbClr val="002060"/>
                                      </a:solidFill>
                                      <a:latin typeface="Cambria Math" panose="02040503050406030204" pitchFamily="18" charset="0"/>
                                      <a:ea typeface="Cambria Math" panose="02040503050406030204" pitchFamily="18" charset="0"/>
                                    </a:rPr>
                                    <m:t>𝜎</m:t>
                                  </m:r>
                                </m:e>
                                <m:sup>
                                  <m:r>
                                    <a:rPr lang="en-US" sz="2400" i="1">
                                      <a:solidFill>
                                        <a:srgbClr val="002060"/>
                                      </a:solidFill>
                                      <a:latin typeface="Cambria Math" panose="02040503050406030204" pitchFamily="18" charset="0"/>
                                      <a:ea typeface="Cambria Math" panose="02040503050406030204" pitchFamily="18" charset="0"/>
                                    </a:rPr>
                                    <m:t>2</m:t>
                                  </m:r>
                                </m:sup>
                              </m:sSup>
                            </m:e>
                          </m:rad>
                        </m:den>
                      </m:f>
                      <m:sSup>
                        <m:sSupPr>
                          <m:ctrlPr>
                            <a:rPr lang="en-US" sz="2400" i="1">
                              <a:solidFill>
                                <a:srgbClr val="002060"/>
                              </a:solidFill>
                              <a:latin typeface="Cambria Math" panose="02040503050406030204" pitchFamily="18" charset="0"/>
                              <a:ea typeface="Cambria Math" panose="02040503050406030204" pitchFamily="18" charset="0"/>
                            </a:rPr>
                          </m:ctrlPr>
                        </m:sSupPr>
                        <m:e>
                          <m:r>
                            <a:rPr lang="en-US" sz="2400" i="1">
                              <a:solidFill>
                                <a:srgbClr val="002060"/>
                              </a:solidFill>
                              <a:latin typeface="Cambria Math" panose="02040503050406030204" pitchFamily="18" charset="0"/>
                              <a:ea typeface="Cambria Math" panose="02040503050406030204" pitchFamily="18" charset="0"/>
                            </a:rPr>
                            <m:t>𝑒</m:t>
                          </m:r>
                        </m:e>
                        <m:sup>
                          <m:f>
                            <m:fPr>
                              <m:ctrlPr>
                                <a:rPr lang="en-US" sz="2400" i="1">
                                  <a:solidFill>
                                    <a:srgbClr val="002060"/>
                                  </a:solidFill>
                                  <a:latin typeface="Cambria Math" panose="02040503050406030204" pitchFamily="18" charset="0"/>
                                  <a:ea typeface="Cambria Math" panose="02040503050406030204" pitchFamily="18" charset="0"/>
                                </a:rPr>
                              </m:ctrlPr>
                            </m:fPr>
                            <m:num>
                              <m:sSup>
                                <m:sSupPr>
                                  <m:ctrlPr>
                                    <a:rPr lang="en-US" sz="2400" i="1">
                                      <a:solidFill>
                                        <a:srgbClr val="002060"/>
                                      </a:solidFill>
                                      <a:latin typeface="Cambria Math" panose="02040503050406030204" pitchFamily="18" charset="0"/>
                                      <a:ea typeface="Cambria Math" panose="02040503050406030204" pitchFamily="18" charset="0"/>
                                    </a:rPr>
                                  </m:ctrlPr>
                                </m:sSupPr>
                                <m:e>
                                  <m:d>
                                    <m:dPr>
                                      <m:ctrlPr>
                                        <a:rPr lang="en-US" sz="2400" i="1">
                                          <a:solidFill>
                                            <a:srgbClr val="002060"/>
                                          </a:solidFill>
                                          <a:latin typeface="Cambria Math" panose="02040503050406030204" pitchFamily="18" charset="0"/>
                                          <a:ea typeface="Cambria Math" panose="02040503050406030204" pitchFamily="18" charset="0"/>
                                        </a:rPr>
                                      </m:ctrlPr>
                                    </m:dPr>
                                    <m:e>
                                      <m:sSub>
                                        <m:sSubPr>
                                          <m:ctrlPr>
                                            <a:rPr lang="en-US" sz="2400" i="1">
                                              <a:solidFill>
                                                <a:srgbClr val="002060"/>
                                              </a:solidFill>
                                              <a:latin typeface="Cambria Math" panose="02040503050406030204" pitchFamily="18" charset="0"/>
                                              <a:ea typeface="Cambria Math" panose="02040503050406030204" pitchFamily="18" charset="0"/>
                                            </a:rPr>
                                          </m:ctrlPr>
                                        </m:sSubPr>
                                        <m:e>
                                          <m:r>
                                            <a:rPr lang="en-US" sz="2400" i="1">
                                              <a:solidFill>
                                                <a:srgbClr val="002060"/>
                                              </a:solidFill>
                                              <a:latin typeface="Cambria Math" panose="02040503050406030204" pitchFamily="18" charset="0"/>
                                              <a:ea typeface="Cambria Math" panose="02040503050406030204" pitchFamily="18" charset="0"/>
                                            </a:rPr>
                                            <m:t>𝑥</m:t>
                                          </m:r>
                                        </m:e>
                                        <m:sub>
                                          <m:r>
                                            <a:rPr lang="en-US" sz="2400" i="1">
                                              <a:solidFill>
                                                <a:srgbClr val="002060"/>
                                              </a:solidFill>
                                              <a:latin typeface="Cambria Math" panose="02040503050406030204" pitchFamily="18" charset="0"/>
                                              <a:ea typeface="Cambria Math" panose="02040503050406030204" pitchFamily="18" charset="0"/>
                                            </a:rPr>
                                            <m:t>𝑖</m:t>
                                          </m:r>
                                        </m:sub>
                                      </m:sSub>
                                      <m:r>
                                        <a:rPr lang="en-US" sz="2400" i="1">
                                          <a:solidFill>
                                            <a:srgbClr val="002060"/>
                                          </a:solidFill>
                                          <a:latin typeface="Cambria Math" panose="02040503050406030204" pitchFamily="18" charset="0"/>
                                          <a:ea typeface="Cambria Math" panose="02040503050406030204" pitchFamily="18" charset="0"/>
                                        </a:rPr>
                                        <m:t>−</m:t>
                                      </m:r>
                                      <m:r>
                                        <a:rPr lang="en-US" sz="2400" i="1">
                                          <a:solidFill>
                                            <a:srgbClr val="002060"/>
                                          </a:solidFill>
                                          <a:latin typeface="Cambria Math" panose="02040503050406030204" pitchFamily="18" charset="0"/>
                                          <a:ea typeface="Cambria Math" panose="02040503050406030204" pitchFamily="18" charset="0"/>
                                        </a:rPr>
                                        <m:t>𝜇</m:t>
                                      </m:r>
                                    </m:e>
                                  </m:d>
                                </m:e>
                                <m:sup>
                                  <m:r>
                                    <a:rPr lang="en-US" sz="2400" i="1">
                                      <a:solidFill>
                                        <a:srgbClr val="002060"/>
                                      </a:solidFill>
                                      <a:latin typeface="Cambria Math" panose="02040503050406030204" pitchFamily="18" charset="0"/>
                                      <a:ea typeface="Cambria Math" panose="02040503050406030204" pitchFamily="18" charset="0"/>
                                    </a:rPr>
                                    <m:t>2</m:t>
                                  </m:r>
                                </m:sup>
                              </m:sSup>
                            </m:num>
                            <m:den>
                              <m:r>
                                <a:rPr lang="en-US" sz="2400" i="1">
                                  <a:solidFill>
                                    <a:srgbClr val="002060"/>
                                  </a:solidFill>
                                  <a:latin typeface="Cambria Math" panose="02040503050406030204" pitchFamily="18" charset="0"/>
                                  <a:ea typeface="Cambria Math" panose="02040503050406030204" pitchFamily="18" charset="0"/>
                                </a:rPr>
                                <m:t>2</m:t>
                              </m:r>
                              <m:sSup>
                                <m:sSupPr>
                                  <m:ctrlPr>
                                    <a:rPr lang="en-US" sz="2400" i="1">
                                      <a:solidFill>
                                        <a:srgbClr val="002060"/>
                                      </a:solidFill>
                                      <a:latin typeface="Cambria Math" panose="02040503050406030204" pitchFamily="18" charset="0"/>
                                      <a:ea typeface="Cambria Math" panose="02040503050406030204" pitchFamily="18" charset="0"/>
                                    </a:rPr>
                                  </m:ctrlPr>
                                </m:sSupPr>
                                <m:e>
                                  <m:r>
                                    <a:rPr lang="en-US" sz="2400" i="1">
                                      <a:solidFill>
                                        <a:srgbClr val="002060"/>
                                      </a:solidFill>
                                      <a:latin typeface="Cambria Math" panose="02040503050406030204" pitchFamily="18" charset="0"/>
                                      <a:ea typeface="Cambria Math" panose="02040503050406030204" pitchFamily="18" charset="0"/>
                                    </a:rPr>
                                    <m:t>𝜎</m:t>
                                  </m:r>
                                </m:e>
                                <m:sup>
                                  <m:r>
                                    <a:rPr lang="en-US" sz="2400" i="1">
                                      <a:solidFill>
                                        <a:srgbClr val="002060"/>
                                      </a:solidFill>
                                      <a:latin typeface="Cambria Math" panose="02040503050406030204" pitchFamily="18" charset="0"/>
                                      <a:ea typeface="Cambria Math" panose="02040503050406030204" pitchFamily="18" charset="0"/>
                                    </a:rPr>
                                    <m:t>2</m:t>
                                  </m:r>
                                </m:sup>
                              </m:sSup>
                            </m:den>
                          </m:f>
                        </m:sup>
                      </m:sSup>
                      <m:r>
                        <a:rPr lang="en-US" sz="2400" b="0" i="1" smtClean="0">
                          <a:solidFill>
                            <a:srgbClr val="002060"/>
                          </a:solidFill>
                          <a:latin typeface="Cambria Math" panose="02040503050406030204" pitchFamily="18" charset="0"/>
                          <a:ea typeface="Cambria Math" panose="02040503050406030204" pitchFamily="18" charset="0"/>
                        </a:rPr>
                        <m:t>                            </m:t>
                      </m:r>
                    </m:oMath>
                  </m:oMathPara>
                </a14:m>
                <a:endParaRPr lang="en-US" sz="2400" b="0" dirty="0" smtClean="0">
                  <a:solidFill>
                    <a:srgbClr val="002060"/>
                  </a:solidFill>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sz="2000" b="0" i="1" smtClean="0">
                              <a:solidFill>
                                <a:srgbClr val="002060"/>
                              </a:solidFill>
                              <a:latin typeface="Cambria Math" panose="02040503050406030204" pitchFamily="18" charset="0"/>
                              <a:ea typeface="Cambria Math" panose="02040503050406030204" pitchFamily="18" charset="0"/>
                            </a:rPr>
                          </m:ctrlPr>
                        </m:funcPr>
                        <m:fName>
                          <m:r>
                            <m:rPr>
                              <m:sty m:val="p"/>
                            </m:rPr>
                            <a:rPr lang="en-US" sz="2000" b="0" i="0" smtClean="0">
                              <a:solidFill>
                                <a:srgbClr val="002060"/>
                              </a:solidFill>
                              <a:latin typeface="Cambria Math" panose="02040503050406030204" pitchFamily="18" charset="0"/>
                              <a:ea typeface="Cambria Math" panose="02040503050406030204" pitchFamily="18" charset="0"/>
                            </a:rPr>
                            <m:t>ln</m:t>
                          </m:r>
                        </m:fName>
                        <m:e>
                          <m:d>
                            <m:dPr>
                              <m:begChr m:val="["/>
                              <m:endChr m:val="]"/>
                              <m:ctrlPr>
                                <a:rPr lang="en-US" sz="2000" b="0" i="1" smtClean="0">
                                  <a:solidFill>
                                    <a:srgbClr val="002060"/>
                                  </a:solidFill>
                                  <a:latin typeface="Cambria Math" panose="02040503050406030204" pitchFamily="18" charset="0"/>
                                  <a:ea typeface="Cambria Math" panose="02040503050406030204" pitchFamily="18" charset="0"/>
                                </a:rPr>
                              </m:ctrlPr>
                            </m:dPr>
                            <m:e>
                              <m:r>
                                <a:rPr lang="en-US" sz="2000" i="1">
                                  <a:solidFill>
                                    <a:srgbClr val="002060"/>
                                  </a:solidFill>
                                  <a:latin typeface="Cambria Math" panose="02040503050406030204" pitchFamily="18" charset="0"/>
                                  <a:ea typeface="Cambria Math" panose="02040503050406030204" pitchFamily="18" charset="0"/>
                                </a:rPr>
                                <m:t>𝐿</m:t>
                              </m:r>
                              <m:d>
                                <m:dPr>
                                  <m:ctrlPr>
                                    <a:rPr lang="en-US" sz="2000" i="1">
                                      <a:solidFill>
                                        <a:srgbClr val="002060"/>
                                      </a:solidFill>
                                      <a:latin typeface="Cambria Math" panose="02040503050406030204" pitchFamily="18" charset="0"/>
                                      <a:ea typeface="Cambria Math" panose="02040503050406030204" pitchFamily="18" charset="0"/>
                                    </a:rPr>
                                  </m:ctrlPr>
                                </m:dPr>
                                <m:e>
                                  <m:r>
                                    <a:rPr lang="en-US" sz="2000" i="1">
                                      <a:solidFill>
                                        <a:srgbClr val="002060"/>
                                      </a:solidFill>
                                      <a:latin typeface="Cambria Math" panose="02040503050406030204" pitchFamily="18" charset="0"/>
                                      <a:ea typeface="Cambria Math" panose="02040503050406030204" pitchFamily="18" charset="0"/>
                                    </a:rPr>
                                    <m:t>𝜇</m:t>
                                  </m:r>
                                </m:e>
                                <m:e>
                                  <m:r>
                                    <a:rPr lang="en-US" sz="2000" i="1">
                                      <a:solidFill>
                                        <a:srgbClr val="002060"/>
                                      </a:solidFill>
                                      <a:latin typeface="Cambria Math" panose="02040503050406030204" pitchFamily="18" charset="0"/>
                                      <a:ea typeface="Cambria Math" panose="02040503050406030204" pitchFamily="18" charset="0"/>
                                    </a:rPr>
                                    <m:t>𝑋</m:t>
                                  </m:r>
                                </m:e>
                              </m:d>
                            </m:e>
                          </m:d>
                        </m:e>
                      </m:func>
                      <m:r>
                        <a:rPr lang="en-US" sz="2000" b="0" i="1" smtClean="0">
                          <a:solidFill>
                            <a:srgbClr val="002060"/>
                          </a:solidFill>
                          <a:latin typeface="Cambria Math" panose="02040503050406030204" pitchFamily="18" charset="0"/>
                          <a:ea typeface="Cambria Math" panose="02040503050406030204" pitchFamily="18" charset="0"/>
                        </a:rPr>
                        <m:t>=</m:t>
                      </m:r>
                      <m:nary>
                        <m:naryPr>
                          <m:chr m:val="∑"/>
                          <m:ctrlPr>
                            <a:rPr lang="en-US" sz="2000" b="0" i="1" smtClean="0">
                              <a:solidFill>
                                <a:srgbClr val="002060"/>
                              </a:solidFill>
                              <a:latin typeface="Cambria Math" panose="02040503050406030204" pitchFamily="18" charset="0"/>
                              <a:ea typeface="Cambria Math" panose="02040503050406030204" pitchFamily="18" charset="0"/>
                            </a:rPr>
                          </m:ctrlPr>
                        </m:naryPr>
                        <m:sub>
                          <m:r>
                            <m:rPr>
                              <m:brk m:alnAt="23"/>
                            </m:rPr>
                            <a:rPr lang="en-US" sz="2000" b="0" i="1" smtClean="0">
                              <a:solidFill>
                                <a:srgbClr val="002060"/>
                              </a:solidFill>
                              <a:latin typeface="Cambria Math" panose="02040503050406030204" pitchFamily="18" charset="0"/>
                              <a:ea typeface="Cambria Math" panose="02040503050406030204" pitchFamily="18" charset="0"/>
                            </a:rPr>
                            <m:t>𝑖</m:t>
                          </m:r>
                          <m:r>
                            <a:rPr lang="en-US" sz="2000" b="0" i="1" smtClean="0">
                              <a:solidFill>
                                <a:srgbClr val="002060"/>
                              </a:solidFill>
                              <a:latin typeface="Cambria Math" panose="02040503050406030204" pitchFamily="18" charset="0"/>
                              <a:ea typeface="Cambria Math" panose="02040503050406030204" pitchFamily="18" charset="0"/>
                            </a:rPr>
                            <m:t>=1</m:t>
                          </m:r>
                        </m:sub>
                        <m:sup>
                          <m:r>
                            <a:rPr lang="en-US" sz="2000" b="0" i="1" smtClean="0">
                              <a:solidFill>
                                <a:srgbClr val="002060"/>
                              </a:solidFill>
                              <a:latin typeface="Cambria Math" panose="02040503050406030204" pitchFamily="18" charset="0"/>
                              <a:ea typeface="Cambria Math" panose="02040503050406030204" pitchFamily="18" charset="0"/>
                            </a:rPr>
                            <m:t>𝑛</m:t>
                          </m:r>
                        </m:sup>
                        <m:e>
                          <m:func>
                            <m:funcPr>
                              <m:ctrlPr>
                                <a:rPr lang="en-US" sz="2000" b="0" i="1" smtClean="0">
                                  <a:solidFill>
                                    <a:srgbClr val="002060"/>
                                  </a:solidFill>
                                  <a:latin typeface="Cambria Math" panose="02040503050406030204" pitchFamily="18" charset="0"/>
                                  <a:ea typeface="Cambria Math" panose="02040503050406030204" pitchFamily="18" charset="0"/>
                                </a:rPr>
                              </m:ctrlPr>
                            </m:funcPr>
                            <m:fName>
                              <m:r>
                                <m:rPr>
                                  <m:sty m:val="p"/>
                                </m:rPr>
                                <a:rPr lang="en-US" sz="2000" b="0" i="0" smtClean="0">
                                  <a:solidFill>
                                    <a:srgbClr val="002060"/>
                                  </a:solidFill>
                                  <a:latin typeface="Cambria Math" panose="02040503050406030204" pitchFamily="18" charset="0"/>
                                  <a:ea typeface="Cambria Math" panose="02040503050406030204" pitchFamily="18" charset="0"/>
                                </a:rPr>
                                <m:t>ln</m:t>
                              </m:r>
                            </m:fName>
                            <m:e>
                              <m:d>
                                <m:dPr>
                                  <m:begChr m:val="["/>
                                  <m:endChr m:val="]"/>
                                  <m:ctrlPr>
                                    <a:rPr lang="en-US" sz="2000" b="0" i="1" smtClean="0">
                                      <a:solidFill>
                                        <a:srgbClr val="002060"/>
                                      </a:solidFill>
                                      <a:latin typeface="Cambria Math" panose="02040503050406030204" pitchFamily="18" charset="0"/>
                                      <a:ea typeface="Cambria Math" panose="02040503050406030204" pitchFamily="18" charset="0"/>
                                    </a:rPr>
                                  </m:ctrlPr>
                                </m:dPr>
                                <m:e>
                                  <m:f>
                                    <m:fPr>
                                      <m:ctrlPr>
                                        <a:rPr lang="en-US" sz="2000" i="1">
                                          <a:solidFill>
                                            <a:srgbClr val="002060"/>
                                          </a:solidFill>
                                          <a:latin typeface="Cambria Math" panose="02040503050406030204" pitchFamily="18" charset="0"/>
                                          <a:ea typeface="Cambria Math" panose="02040503050406030204" pitchFamily="18" charset="0"/>
                                        </a:rPr>
                                      </m:ctrlPr>
                                    </m:fPr>
                                    <m:num>
                                      <m:r>
                                        <a:rPr lang="en-US" sz="2000" i="1">
                                          <a:solidFill>
                                            <a:srgbClr val="002060"/>
                                          </a:solidFill>
                                          <a:latin typeface="Cambria Math" panose="02040503050406030204" pitchFamily="18" charset="0"/>
                                          <a:ea typeface="Cambria Math" panose="02040503050406030204" pitchFamily="18" charset="0"/>
                                        </a:rPr>
                                        <m:t>1</m:t>
                                      </m:r>
                                    </m:num>
                                    <m:den>
                                      <m:rad>
                                        <m:radPr>
                                          <m:degHide m:val="on"/>
                                          <m:ctrlPr>
                                            <a:rPr lang="en-US" sz="2000" i="1">
                                              <a:solidFill>
                                                <a:srgbClr val="002060"/>
                                              </a:solidFill>
                                              <a:latin typeface="Cambria Math" panose="02040503050406030204" pitchFamily="18" charset="0"/>
                                              <a:ea typeface="Cambria Math" panose="02040503050406030204" pitchFamily="18" charset="0"/>
                                            </a:rPr>
                                          </m:ctrlPr>
                                        </m:radPr>
                                        <m:deg/>
                                        <m:e>
                                          <m:r>
                                            <a:rPr lang="en-US" sz="2000" i="1">
                                              <a:solidFill>
                                                <a:srgbClr val="002060"/>
                                              </a:solidFill>
                                              <a:latin typeface="Cambria Math" panose="02040503050406030204" pitchFamily="18" charset="0"/>
                                              <a:ea typeface="Cambria Math" panose="02040503050406030204" pitchFamily="18" charset="0"/>
                                            </a:rPr>
                                            <m:t>2</m:t>
                                          </m:r>
                                          <m:r>
                                            <a:rPr lang="en-US" sz="2000" i="1">
                                              <a:solidFill>
                                                <a:srgbClr val="002060"/>
                                              </a:solidFill>
                                              <a:latin typeface="Cambria Math" panose="02040503050406030204" pitchFamily="18" charset="0"/>
                                              <a:ea typeface="Cambria Math" panose="02040503050406030204" pitchFamily="18" charset="0"/>
                                            </a:rPr>
                                            <m:t>𝜋</m:t>
                                          </m:r>
                                          <m:sSup>
                                            <m:sSupPr>
                                              <m:ctrlPr>
                                                <a:rPr lang="en-US" sz="2000" i="1">
                                                  <a:solidFill>
                                                    <a:srgbClr val="002060"/>
                                                  </a:solidFill>
                                                  <a:latin typeface="Cambria Math" panose="02040503050406030204" pitchFamily="18" charset="0"/>
                                                  <a:ea typeface="Cambria Math" panose="02040503050406030204" pitchFamily="18" charset="0"/>
                                                </a:rPr>
                                              </m:ctrlPr>
                                            </m:sSupPr>
                                            <m:e>
                                              <m:r>
                                                <a:rPr lang="en-US" sz="2000" i="1">
                                                  <a:solidFill>
                                                    <a:srgbClr val="002060"/>
                                                  </a:solidFill>
                                                  <a:latin typeface="Cambria Math" panose="02040503050406030204" pitchFamily="18" charset="0"/>
                                                  <a:ea typeface="Cambria Math" panose="02040503050406030204" pitchFamily="18" charset="0"/>
                                                </a:rPr>
                                                <m:t>𝜎</m:t>
                                              </m:r>
                                            </m:e>
                                            <m:sup>
                                              <m:r>
                                                <a:rPr lang="en-US" sz="2000" i="1">
                                                  <a:solidFill>
                                                    <a:srgbClr val="002060"/>
                                                  </a:solidFill>
                                                  <a:latin typeface="Cambria Math" panose="02040503050406030204" pitchFamily="18" charset="0"/>
                                                  <a:ea typeface="Cambria Math" panose="02040503050406030204" pitchFamily="18" charset="0"/>
                                                </a:rPr>
                                                <m:t>2</m:t>
                                              </m:r>
                                            </m:sup>
                                          </m:sSup>
                                        </m:e>
                                      </m:rad>
                                    </m:den>
                                  </m:f>
                                  <m:sSup>
                                    <m:sSupPr>
                                      <m:ctrlPr>
                                        <a:rPr lang="en-US" sz="2000" i="1">
                                          <a:solidFill>
                                            <a:srgbClr val="002060"/>
                                          </a:solidFill>
                                          <a:latin typeface="Cambria Math" panose="02040503050406030204" pitchFamily="18" charset="0"/>
                                          <a:ea typeface="Cambria Math" panose="02040503050406030204" pitchFamily="18" charset="0"/>
                                        </a:rPr>
                                      </m:ctrlPr>
                                    </m:sSupPr>
                                    <m:e>
                                      <m:r>
                                        <a:rPr lang="en-US" sz="2000" i="1">
                                          <a:solidFill>
                                            <a:srgbClr val="002060"/>
                                          </a:solidFill>
                                          <a:latin typeface="Cambria Math" panose="02040503050406030204" pitchFamily="18" charset="0"/>
                                          <a:ea typeface="Cambria Math" panose="02040503050406030204" pitchFamily="18" charset="0"/>
                                        </a:rPr>
                                        <m:t>𝑒</m:t>
                                      </m:r>
                                    </m:e>
                                    <m:sup>
                                      <m:f>
                                        <m:fPr>
                                          <m:ctrlPr>
                                            <a:rPr lang="en-US" sz="2000" i="1">
                                              <a:solidFill>
                                                <a:srgbClr val="002060"/>
                                              </a:solidFill>
                                              <a:latin typeface="Cambria Math" panose="02040503050406030204" pitchFamily="18" charset="0"/>
                                              <a:ea typeface="Cambria Math" panose="02040503050406030204" pitchFamily="18" charset="0"/>
                                            </a:rPr>
                                          </m:ctrlPr>
                                        </m:fPr>
                                        <m:num>
                                          <m:sSup>
                                            <m:sSupPr>
                                              <m:ctrlPr>
                                                <a:rPr lang="en-US" sz="2000" i="1">
                                                  <a:solidFill>
                                                    <a:srgbClr val="002060"/>
                                                  </a:solidFill>
                                                  <a:latin typeface="Cambria Math" panose="02040503050406030204" pitchFamily="18" charset="0"/>
                                                  <a:ea typeface="Cambria Math" panose="02040503050406030204" pitchFamily="18" charset="0"/>
                                                </a:rPr>
                                              </m:ctrlPr>
                                            </m:sSupPr>
                                            <m:e>
                                              <m:d>
                                                <m:dPr>
                                                  <m:ctrlPr>
                                                    <a:rPr lang="en-US" sz="2000" i="1">
                                                      <a:solidFill>
                                                        <a:srgbClr val="002060"/>
                                                      </a:solidFill>
                                                      <a:latin typeface="Cambria Math" panose="02040503050406030204" pitchFamily="18" charset="0"/>
                                                      <a:ea typeface="Cambria Math" panose="02040503050406030204" pitchFamily="18" charset="0"/>
                                                    </a:rPr>
                                                  </m:ctrlPr>
                                                </m:dPr>
                                                <m:e>
                                                  <m:sSub>
                                                    <m:sSubPr>
                                                      <m:ctrlPr>
                                                        <a:rPr lang="en-US" sz="2000" i="1">
                                                          <a:solidFill>
                                                            <a:srgbClr val="002060"/>
                                                          </a:solidFill>
                                                          <a:latin typeface="Cambria Math" panose="02040503050406030204" pitchFamily="18" charset="0"/>
                                                          <a:ea typeface="Cambria Math" panose="02040503050406030204" pitchFamily="18" charset="0"/>
                                                        </a:rPr>
                                                      </m:ctrlPr>
                                                    </m:sSubPr>
                                                    <m:e>
                                                      <m:r>
                                                        <a:rPr lang="en-US" sz="2000" i="1">
                                                          <a:solidFill>
                                                            <a:srgbClr val="002060"/>
                                                          </a:solidFill>
                                                          <a:latin typeface="Cambria Math" panose="02040503050406030204" pitchFamily="18" charset="0"/>
                                                          <a:ea typeface="Cambria Math" panose="02040503050406030204" pitchFamily="18" charset="0"/>
                                                        </a:rPr>
                                                        <m:t>𝑥</m:t>
                                                      </m:r>
                                                    </m:e>
                                                    <m:sub>
                                                      <m:r>
                                                        <a:rPr lang="en-US" sz="2000" i="1">
                                                          <a:solidFill>
                                                            <a:srgbClr val="002060"/>
                                                          </a:solidFill>
                                                          <a:latin typeface="Cambria Math" panose="02040503050406030204" pitchFamily="18" charset="0"/>
                                                          <a:ea typeface="Cambria Math" panose="02040503050406030204" pitchFamily="18" charset="0"/>
                                                        </a:rPr>
                                                        <m:t>𝑖</m:t>
                                                      </m:r>
                                                    </m:sub>
                                                  </m:sSub>
                                                  <m:r>
                                                    <a:rPr lang="en-US" sz="2000" i="1">
                                                      <a:solidFill>
                                                        <a:srgbClr val="002060"/>
                                                      </a:solidFill>
                                                      <a:latin typeface="Cambria Math" panose="02040503050406030204" pitchFamily="18" charset="0"/>
                                                      <a:ea typeface="Cambria Math" panose="02040503050406030204" pitchFamily="18" charset="0"/>
                                                    </a:rPr>
                                                    <m:t>−</m:t>
                                                  </m:r>
                                                  <m:r>
                                                    <a:rPr lang="en-US" sz="2000" i="1">
                                                      <a:solidFill>
                                                        <a:srgbClr val="002060"/>
                                                      </a:solidFill>
                                                      <a:latin typeface="Cambria Math" panose="02040503050406030204" pitchFamily="18" charset="0"/>
                                                      <a:ea typeface="Cambria Math" panose="02040503050406030204" pitchFamily="18" charset="0"/>
                                                    </a:rPr>
                                                    <m:t>𝜇</m:t>
                                                  </m:r>
                                                </m:e>
                                              </m:d>
                                            </m:e>
                                            <m:sup>
                                              <m:r>
                                                <a:rPr lang="en-US" sz="2000" i="1">
                                                  <a:solidFill>
                                                    <a:srgbClr val="002060"/>
                                                  </a:solidFill>
                                                  <a:latin typeface="Cambria Math" panose="02040503050406030204" pitchFamily="18" charset="0"/>
                                                  <a:ea typeface="Cambria Math" panose="02040503050406030204" pitchFamily="18" charset="0"/>
                                                </a:rPr>
                                                <m:t>2</m:t>
                                              </m:r>
                                            </m:sup>
                                          </m:sSup>
                                        </m:num>
                                        <m:den>
                                          <m:r>
                                            <a:rPr lang="en-US" sz="2000" i="1">
                                              <a:solidFill>
                                                <a:srgbClr val="002060"/>
                                              </a:solidFill>
                                              <a:latin typeface="Cambria Math" panose="02040503050406030204" pitchFamily="18" charset="0"/>
                                              <a:ea typeface="Cambria Math" panose="02040503050406030204" pitchFamily="18" charset="0"/>
                                            </a:rPr>
                                            <m:t>2</m:t>
                                          </m:r>
                                          <m:sSup>
                                            <m:sSupPr>
                                              <m:ctrlPr>
                                                <a:rPr lang="en-US" sz="2000" i="1">
                                                  <a:solidFill>
                                                    <a:srgbClr val="002060"/>
                                                  </a:solidFill>
                                                  <a:latin typeface="Cambria Math" panose="02040503050406030204" pitchFamily="18" charset="0"/>
                                                  <a:ea typeface="Cambria Math" panose="02040503050406030204" pitchFamily="18" charset="0"/>
                                                </a:rPr>
                                              </m:ctrlPr>
                                            </m:sSupPr>
                                            <m:e>
                                              <m:r>
                                                <a:rPr lang="en-US" sz="2000" i="1">
                                                  <a:solidFill>
                                                    <a:srgbClr val="002060"/>
                                                  </a:solidFill>
                                                  <a:latin typeface="Cambria Math" panose="02040503050406030204" pitchFamily="18" charset="0"/>
                                                  <a:ea typeface="Cambria Math" panose="02040503050406030204" pitchFamily="18" charset="0"/>
                                                </a:rPr>
                                                <m:t>𝜎</m:t>
                                              </m:r>
                                            </m:e>
                                            <m:sup>
                                              <m:r>
                                                <a:rPr lang="en-US" sz="2000" i="1">
                                                  <a:solidFill>
                                                    <a:srgbClr val="002060"/>
                                                  </a:solidFill>
                                                  <a:latin typeface="Cambria Math" panose="02040503050406030204" pitchFamily="18" charset="0"/>
                                                  <a:ea typeface="Cambria Math" panose="02040503050406030204" pitchFamily="18" charset="0"/>
                                                </a:rPr>
                                                <m:t>2</m:t>
                                              </m:r>
                                            </m:sup>
                                          </m:sSup>
                                        </m:den>
                                      </m:f>
                                    </m:sup>
                                  </m:sSup>
                                </m:e>
                              </m:d>
                              <m:r>
                                <a:rPr lang="en-US" sz="2000" b="0" i="1" smtClean="0">
                                  <a:solidFill>
                                    <a:srgbClr val="002060"/>
                                  </a:solidFill>
                                  <a:latin typeface="Cambria Math" panose="02040503050406030204" pitchFamily="18" charset="0"/>
                                  <a:ea typeface="Cambria Math" panose="02040503050406030204" pitchFamily="18" charset="0"/>
                                </a:rPr>
                                <m:t>=−</m:t>
                              </m:r>
                              <m:f>
                                <m:fPr>
                                  <m:ctrlPr>
                                    <a:rPr lang="en-US" sz="2000" b="0" i="1" smtClean="0">
                                      <a:solidFill>
                                        <a:srgbClr val="002060"/>
                                      </a:solidFill>
                                      <a:latin typeface="Cambria Math" panose="02040503050406030204" pitchFamily="18" charset="0"/>
                                      <a:ea typeface="Cambria Math" panose="02040503050406030204" pitchFamily="18" charset="0"/>
                                    </a:rPr>
                                  </m:ctrlPr>
                                </m:fPr>
                                <m:num>
                                  <m:r>
                                    <a:rPr lang="en-US" sz="2000" b="0" i="1" smtClean="0">
                                      <a:solidFill>
                                        <a:srgbClr val="002060"/>
                                      </a:solidFill>
                                      <a:latin typeface="Cambria Math" panose="02040503050406030204" pitchFamily="18" charset="0"/>
                                      <a:ea typeface="Cambria Math" panose="02040503050406030204" pitchFamily="18" charset="0"/>
                                    </a:rPr>
                                    <m:t>𝑛</m:t>
                                  </m:r>
                                </m:num>
                                <m:den>
                                  <m:r>
                                    <a:rPr lang="en-US" sz="2000" b="0" i="1" smtClean="0">
                                      <a:solidFill>
                                        <a:srgbClr val="002060"/>
                                      </a:solidFill>
                                      <a:latin typeface="Cambria Math" panose="02040503050406030204" pitchFamily="18" charset="0"/>
                                      <a:ea typeface="Cambria Math" panose="02040503050406030204" pitchFamily="18" charset="0"/>
                                    </a:rPr>
                                    <m:t>2</m:t>
                                  </m:r>
                                </m:den>
                              </m:f>
                              <m:func>
                                <m:funcPr>
                                  <m:ctrlPr>
                                    <a:rPr lang="en-US" sz="2000" b="0" i="1" smtClean="0">
                                      <a:solidFill>
                                        <a:srgbClr val="002060"/>
                                      </a:solidFill>
                                      <a:latin typeface="Cambria Math" panose="02040503050406030204" pitchFamily="18" charset="0"/>
                                      <a:ea typeface="Cambria Math" panose="02040503050406030204" pitchFamily="18" charset="0"/>
                                    </a:rPr>
                                  </m:ctrlPr>
                                </m:funcPr>
                                <m:fName>
                                  <m:r>
                                    <m:rPr>
                                      <m:sty m:val="p"/>
                                    </m:rPr>
                                    <a:rPr lang="en-US" sz="2000" b="0" i="0" smtClean="0">
                                      <a:solidFill>
                                        <a:srgbClr val="002060"/>
                                      </a:solidFill>
                                      <a:latin typeface="Cambria Math" panose="02040503050406030204" pitchFamily="18" charset="0"/>
                                      <a:ea typeface="Cambria Math" panose="02040503050406030204" pitchFamily="18" charset="0"/>
                                    </a:rPr>
                                    <m:t>ln</m:t>
                                  </m:r>
                                </m:fName>
                                <m:e>
                                  <m:d>
                                    <m:dPr>
                                      <m:ctrlPr>
                                        <a:rPr lang="en-US" sz="2000" b="0" i="1" smtClean="0">
                                          <a:solidFill>
                                            <a:srgbClr val="002060"/>
                                          </a:solidFill>
                                          <a:latin typeface="Cambria Math" panose="02040503050406030204" pitchFamily="18" charset="0"/>
                                          <a:ea typeface="Cambria Math" panose="02040503050406030204" pitchFamily="18" charset="0"/>
                                        </a:rPr>
                                      </m:ctrlPr>
                                    </m:dPr>
                                    <m:e>
                                      <m:r>
                                        <a:rPr lang="en-US" sz="2000" b="0" i="1" smtClean="0">
                                          <a:solidFill>
                                            <a:srgbClr val="002060"/>
                                          </a:solidFill>
                                          <a:latin typeface="Cambria Math" panose="02040503050406030204" pitchFamily="18" charset="0"/>
                                          <a:ea typeface="Cambria Math" panose="02040503050406030204" pitchFamily="18" charset="0"/>
                                        </a:rPr>
                                        <m:t>2</m:t>
                                      </m:r>
                                      <m:r>
                                        <a:rPr lang="en-US" sz="2000" b="0" i="1" smtClean="0">
                                          <a:solidFill>
                                            <a:srgbClr val="002060"/>
                                          </a:solidFill>
                                          <a:latin typeface="Cambria Math" panose="02040503050406030204" pitchFamily="18" charset="0"/>
                                          <a:ea typeface="Cambria Math" panose="02040503050406030204" pitchFamily="18" charset="0"/>
                                        </a:rPr>
                                        <m:t>𝜋</m:t>
                                      </m:r>
                                    </m:e>
                                  </m:d>
                                </m:e>
                              </m:func>
                              <m:r>
                                <a:rPr lang="en-US" sz="2000" b="0" i="1" smtClean="0">
                                  <a:solidFill>
                                    <a:srgbClr val="002060"/>
                                  </a:solidFill>
                                  <a:latin typeface="Cambria Math" panose="02040503050406030204" pitchFamily="18" charset="0"/>
                                  <a:ea typeface="Cambria Math" panose="02040503050406030204" pitchFamily="18" charset="0"/>
                                </a:rPr>
                                <m:t>−</m:t>
                              </m:r>
                              <m:f>
                                <m:fPr>
                                  <m:ctrlPr>
                                    <a:rPr lang="en-US" sz="2000" b="0" i="1" smtClean="0">
                                      <a:solidFill>
                                        <a:srgbClr val="002060"/>
                                      </a:solidFill>
                                      <a:latin typeface="Cambria Math" panose="02040503050406030204" pitchFamily="18" charset="0"/>
                                      <a:ea typeface="Cambria Math" panose="02040503050406030204" pitchFamily="18" charset="0"/>
                                    </a:rPr>
                                  </m:ctrlPr>
                                </m:fPr>
                                <m:num>
                                  <m:r>
                                    <a:rPr lang="en-US" sz="2000" b="0" i="1" smtClean="0">
                                      <a:solidFill>
                                        <a:srgbClr val="002060"/>
                                      </a:solidFill>
                                      <a:latin typeface="Cambria Math" panose="02040503050406030204" pitchFamily="18" charset="0"/>
                                      <a:ea typeface="Cambria Math" panose="02040503050406030204" pitchFamily="18" charset="0"/>
                                    </a:rPr>
                                    <m:t>𝑛</m:t>
                                  </m:r>
                                </m:num>
                                <m:den>
                                  <m:r>
                                    <a:rPr lang="en-US" sz="2000" b="0" i="1" smtClean="0">
                                      <a:solidFill>
                                        <a:srgbClr val="002060"/>
                                      </a:solidFill>
                                      <a:latin typeface="Cambria Math" panose="02040503050406030204" pitchFamily="18" charset="0"/>
                                      <a:ea typeface="Cambria Math" panose="02040503050406030204" pitchFamily="18" charset="0"/>
                                    </a:rPr>
                                    <m:t>2</m:t>
                                  </m:r>
                                </m:den>
                              </m:f>
                              <m:func>
                                <m:funcPr>
                                  <m:ctrlPr>
                                    <a:rPr lang="en-US" sz="2000" b="0" i="1" smtClean="0">
                                      <a:solidFill>
                                        <a:srgbClr val="002060"/>
                                      </a:solidFill>
                                      <a:latin typeface="Cambria Math" panose="02040503050406030204" pitchFamily="18" charset="0"/>
                                      <a:ea typeface="Cambria Math" panose="02040503050406030204" pitchFamily="18" charset="0"/>
                                    </a:rPr>
                                  </m:ctrlPr>
                                </m:funcPr>
                                <m:fName>
                                  <m:r>
                                    <m:rPr>
                                      <m:sty m:val="p"/>
                                    </m:rPr>
                                    <a:rPr lang="en-US" sz="2000" b="0" i="0" smtClean="0">
                                      <a:solidFill>
                                        <a:srgbClr val="002060"/>
                                      </a:solidFill>
                                      <a:latin typeface="Cambria Math" panose="02040503050406030204" pitchFamily="18" charset="0"/>
                                      <a:ea typeface="Cambria Math" panose="02040503050406030204" pitchFamily="18" charset="0"/>
                                    </a:rPr>
                                    <m:t>ln</m:t>
                                  </m:r>
                                </m:fName>
                                <m:e>
                                  <m:d>
                                    <m:dPr>
                                      <m:ctrlPr>
                                        <a:rPr lang="en-US" sz="2000" b="0" i="1" smtClean="0">
                                          <a:solidFill>
                                            <a:srgbClr val="002060"/>
                                          </a:solidFill>
                                          <a:latin typeface="Cambria Math" panose="02040503050406030204" pitchFamily="18" charset="0"/>
                                          <a:ea typeface="Cambria Math" panose="02040503050406030204" pitchFamily="18" charset="0"/>
                                        </a:rPr>
                                      </m:ctrlPr>
                                    </m:dPr>
                                    <m:e>
                                      <m:sSup>
                                        <m:sSupPr>
                                          <m:ctrlPr>
                                            <a:rPr lang="en-US" sz="2000" b="0" i="1" smtClean="0">
                                              <a:solidFill>
                                                <a:srgbClr val="002060"/>
                                              </a:solidFill>
                                              <a:latin typeface="Cambria Math" panose="02040503050406030204" pitchFamily="18" charset="0"/>
                                              <a:ea typeface="Cambria Math" panose="02040503050406030204" pitchFamily="18" charset="0"/>
                                            </a:rPr>
                                          </m:ctrlPr>
                                        </m:sSupPr>
                                        <m:e>
                                          <m:r>
                                            <a:rPr lang="en-US" sz="2000" b="0" i="1" smtClean="0">
                                              <a:solidFill>
                                                <a:srgbClr val="002060"/>
                                              </a:solidFill>
                                              <a:latin typeface="Cambria Math" panose="02040503050406030204" pitchFamily="18" charset="0"/>
                                              <a:ea typeface="Cambria Math" panose="02040503050406030204" pitchFamily="18" charset="0"/>
                                            </a:rPr>
                                            <m:t>𝜎</m:t>
                                          </m:r>
                                        </m:e>
                                        <m:sup>
                                          <m:r>
                                            <a:rPr lang="en-US" sz="2000" b="0" i="1" smtClean="0">
                                              <a:solidFill>
                                                <a:srgbClr val="002060"/>
                                              </a:solidFill>
                                              <a:latin typeface="Cambria Math" panose="02040503050406030204" pitchFamily="18" charset="0"/>
                                              <a:ea typeface="Cambria Math" panose="02040503050406030204" pitchFamily="18" charset="0"/>
                                            </a:rPr>
                                            <m:t>2</m:t>
                                          </m:r>
                                        </m:sup>
                                      </m:sSup>
                                    </m:e>
                                  </m:d>
                                </m:e>
                              </m:func>
                              <m:r>
                                <a:rPr lang="en-US" sz="2000" b="0" i="1" smtClean="0">
                                  <a:solidFill>
                                    <a:srgbClr val="002060"/>
                                  </a:solidFill>
                                  <a:latin typeface="Cambria Math" panose="02040503050406030204" pitchFamily="18" charset="0"/>
                                  <a:ea typeface="Cambria Math" panose="02040503050406030204" pitchFamily="18" charset="0"/>
                                </a:rPr>
                                <m:t>−</m:t>
                              </m:r>
                              <m:f>
                                <m:fPr>
                                  <m:ctrlPr>
                                    <a:rPr lang="en-US" sz="2000" b="0" i="1" smtClean="0">
                                      <a:solidFill>
                                        <a:srgbClr val="002060"/>
                                      </a:solidFill>
                                      <a:latin typeface="Cambria Math" panose="02040503050406030204" pitchFamily="18" charset="0"/>
                                      <a:ea typeface="Cambria Math" panose="02040503050406030204" pitchFamily="18" charset="0"/>
                                    </a:rPr>
                                  </m:ctrlPr>
                                </m:fPr>
                                <m:num>
                                  <m:r>
                                    <m:rPr>
                                      <m:sty m:val="p"/>
                                    </m:rPr>
                                    <a:rPr lang="el-GR" sz="2000" b="0" i="1" smtClean="0">
                                      <a:solidFill>
                                        <a:srgbClr val="002060"/>
                                      </a:solidFill>
                                      <a:latin typeface="Cambria Math" panose="02040503050406030204" pitchFamily="18" charset="0"/>
                                      <a:ea typeface="Cambria Math" panose="02040503050406030204" pitchFamily="18" charset="0"/>
                                    </a:rPr>
                                    <m:t>Σ</m:t>
                                  </m:r>
                                  <m:sSup>
                                    <m:sSupPr>
                                      <m:ctrlPr>
                                        <a:rPr lang="en-US" sz="2000" b="0" i="1" smtClean="0">
                                          <a:solidFill>
                                            <a:srgbClr val="002060"/>
                                          </a:solidFill>
                                          <a:latin typeface="Cambria Math" panose="02040503050406030204" pitchFamily="18" charset="0"/>
                                          <a:ea typeface="Cambria Math" panose="02040503050406030204" pitchFamily="18" charset="0"/>
                                        </a:rPr>
                                      </m:ctrlPr>
                                    </m:sSupPr>
                                    <m:e>
                                      <m:d>
                                        <m:dPr>
                                          <m:ctrlPr>
                                            <a:rPr lang="en-US" sz="2000" b="0" i="1" smtClean="0">
                                              <a:solidFill>
                                                <a:srgbClr val="002060"/>
                                              </a:solidFill>
                                              <a:latin typeface="Cambria Math" panose="02040503050406030204" pitchFamily="18" charset="0"/>
                                              <a:ea typeface="Cambria Math" panose="02040503050406030204" pitchFamily="18" charset="0"/>
                                            </a:rPr>
                                          </m:ctrlPr>
                                        </m:dPr>
                                        <m:e>
                                          <m:sSub>
                                            <m:sSubPr>
                                              <m:ctrlPr>
                                                <a:rPr lang="en-US" sz="2000" b="0" i="1" smtClean="0">
                                                  <a:solidFill>
                                                    <a:srgbClr val="002060"/>
                                                  </a:solidFill>
                                                  <a:latin typeface="Cambria Math" panose="02040503050406030204" pitchFamily="18" charset="0"/>
                                                  <a:ea typeface="Cambria Math" panose="02040503050406030204" pitchFamily="18" charset="0"/>
                                                </a:rPr>
                                              </m:ctrlPr>
                                            </m:sSubPr>
                                            <m:e>
                                              <m:r>
                                                <a:rPr lang="en-US" sz="2000" b="0" i="1" smtClean="0">
                                                  <a:solidFill>
                                                    <a:srgbClr val="002060"/>
                                                  </a:solidFill>
                                                  <a:latin typeface="Cambria Math" panose="02040503050406030204" pitchFamily="18" charset="0"/>
                                                  <a:ea typeface="Cambria Math" panose="02040503050406030204" pitchFamily="18" charset="0"/>
                                                </a:rPr>
                                                <m:t>𝑥</m:t>
                                              </m:r>
                                            </m:e>
                                            <m:sub>
                                              <m:r>
                                                <a:rPr lang="en-US" sz="2000" b="0" i="1" smtClean="0">
                                                  <a:solidFill>
                                                    <a:srgbClr val="002060"/>
                                                  </a:solidFill>
                                                  <a:latin typeface="Cambria Math" panose="02040503050406030204" pitchFamily="18" charset="0"/>
                                                  <a:ea typeface="Cambria Math" panose="02040503050406030204" pitchFamily="18" charset="0"/>
                                                </a:rPr>
                                                <m:t>𝑖</m:t>
                                              </m:r>
                                            </m:sub>
                                          </m:sSub>
                                          <m:r>
                                            <a:rPr lang="en-US" sz="2000" b="0" i="1" smtClean="0">
                                              <a:solidFill>
                                                <a:srgbClr val="002060"/>
                                              </a:solidFill>
                                              <a:latin typeface="Cambria Math" panose="02040503050406030204" pitchFamily="18" charset="0"/>
                                              <a:ea typeface="Cambria Math" panose="02040503050406030204" pitchFamily="18" charset="0"/>
                                            </a:rPr>
                                            <m:t>−</m:t>
                                          </m:r>
                                          <m:r>
                                            <a:rPr lang="en-US" sz="2000" b="0" i="1" smtClean="0">
                                              <a:solidFill>
                                                <a:srgbClr val="002060"/>
                                              </a:solidFill>
                                              <a:latin typeface="Cambria Math" panose="02040503050406030204" pitchFamily="18" charset="0"/>
                                              <a:ea typeface="Cambria Math" panose="02040503050406030204" pitchFamily="18" charset="0"/>
                                            </a:rPr>
                                            <m:t>𝜇</m:t>
                                          </m:r>
                                        </m:e>
                                      </m:d>
                                    </m:e>
                                    <m:sup>
                                      <m:r>
                                        <a:rPr lang="en-US" sz="2000" b="0" i="1" smtClean="0">
                                          <a:solidFill>
                                            <a:srgbClr val="002060"/>
                                          </a:solidFill>
                                          <a:latin typeface="Cambria Math" panose="02040503050406030204" pitchFamily="18" charset="0"/>
                                          <a:ea typeface="Cambria Math" panose="02040503050406030204" pitchFamily="18" charset="0"/>
                                        </a:rPr>
                                        <m:t>2</m:t>
                                      </m:r>
                                    </m:sup>
                                  </m:sSup>
                                </m:num>
                                <m:den>
                                  <m:r>
                                    <a:rPr lang="en-US" sz="2000" b="0" i="1" smtClean="0">
                                      <a:solidFill>
                                        <a:srgbClr val="002060"/>
                                      </a:solidFill>
                                      <a:latin typeface="Cambria Math" panose="02040503050406030204" pitchFamily="18" charset="0"/>
                                      <a:ea typeface="Cambria Math" panose="02040503050406030204" pitchFamily="18" charset="0"/>
                                    </a:rPr>
                                    <m:t>2</m:t>
                                  </m:r>
                                  <m:sSup>
                                    <m:sSupPr>
                                      <m:ctrlPr>
                                        <a:rPr lang="en-US" sz="2000" b="0" i="1" smtClean="0">
                                          <a:solidFill>
                                            <a:srgbClr val="002060"/>
                                          </a:solidFill>
                                          <a:latin typeface="Cambria Math" panose="02040503050406030204" pitchFamily="18" charset="0"/>
                                          <a:ea typeface="Cambria Math" panose="02040503050406030204" pitchFamily="18" charset="0"/>
                                        </a:rPr>
                                      </m:ctrlPr>
                                    </m:sSupPr>
                                    <m:e>
                                      <m:r>
                                        <a:rPr lang="en-US" sz="2000" b="0" i="1" smtClean="0">
                                          <a:solidFill>
                                            <a:srgbClr val="002060"/>
                                          </a:solidFill>
                                          <a:latin typeface="Cambria Math" panose="02040503050406030204" pitchFamily="18" charset="0"/>
                                          <a:ea typeface="Cambria Math" panose="02040503050406030204" pitchFamily="18" charset="0"/>
                                        </a:rPr>
                                        <m:t>𝜎</m:t>
                                      </m:r>
                                    </m:e>
                                    <m:sup>
                                      <m:r>
                                        <a:rPr lang="en-US" sz="2000" b="0" i="1" smtClean="0">
                                          <a:solidFill>
                                            <a:srgbClr val="002060"/>
                                          </a:solidFill>
                                          <a:latin typeface="Cambria Math" panose="02040503050406030204" pitchFamily="18" charset="0"/>
                                          <a:ea typeface="Cambria Math" panose="02040503050406030204" pitchFamily="18" charset="0"/>
                                        </a:rPr>
                                        <m:t>2</m:t>
                                      </m:r>
                                    </m:sup>
                                  </m:sSup>
                                </m:den>
                              </m:f>
                            </m:e>
                          </m:func>
                        </m:e>
                      </m:nary>
                    </m:oMath>
                  </m:oMathPara>
                </a14:m>
                <a:endParaRPr lang="en-US" sz="2400" b="0" dirty="0" smtClean="0">
                  <a:solidFill>
                    <a:srgbClr val="002060"/>
                  </a:solidFill>
                  <a:ea typeface="Cambria Math" panose="02040503050406030204" pitchFamily="18" charset="0"/>
                </a:endParaRPr>
              </a:p>
              <a:p>
                <a:pPr marL="0" indent="0">
                  <a:buNone/>
                </a:pPr>
                <a:endParaRPr lang="en-US" sz="2400" b="0" dirty="0" smtClean="0">
                  <a:solidFill>
                    <a:srgbClr val="002060"/>
                  </a:solidFill>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sz="2400" i="1">
                              <a:solidFill>
                                <a:srgbClr val="002060"/>
                              </a:solidFill>
                              <a:latin typeface="Cambria Math" panose="02040503050406030204" pitchFamily="18" charset="0"/>
                              <a:ea typeface="Cambria Math" panose="02040503050406030204" pitchFamily="18" charset="0"/>
                            </a:rPr>
                          </m:ctrlPr>
                        </m:fPr>
                        <m:num>
                          <m:func>
                            <m:funcPr>
                              <m:ctrlPr>
                                <a:rPr lang="en-US" sz="2400" i="1">
                                  <a:solidFill>
                                    <a:srgbClr val="002060"/>
                                  </a:solidFill>
                                  <a:latin typeface="Cambria Math" panose="02040503050406030204" pitchFamily="18" charset="0"/>
                                  <a:ea typeface="Cambria Math" panose="02040503050406030204" pitchFamily="18" charset="0"/>
                                </a:rPr>
                              </m:ctrlPr>
                            </m:funcPr>
                            <m:fName>
                              <m:r>
                                <m:rPr>
                                  <m:sty m:val="p"/>
                                </m:rPr>
                                <a:rPr lang="en-US" sz="2400">
                                  <a:solidFill>
                                    <a:srgbClr val="002060"/>
                                  </a:solidFill>
                                  <a:latin typeface="Cambria Math" panose="02040503050406030204" pitchFamily="18" charset="0"/>
                                  <a:ea typeface="Cambria Math" panose="02040503050406030204" pitchFamily="18" charset="0"/>
                                </a:rPr>
                                <m:t>d</m:t>
                              </m:r>
                              <m:r>
                                <a:rPr lang="en-US" sz="2400">
                                  <a:solidFill>
                                    <a:srgbClr val="002060"/>
                                  </a:solidFill>
                                  <a:latin typeface="Cambria Math" panose="02040503050406030204" pitchFamily="18" charset="0"/>
                                  <a:ea typeface="Cambria Math" panose="02040503050406030204" pitchFamily="18" charset="0"/>
                                </a:rPr>
                                <m:t>{</m:t>
                              </m:r>
                              <m:r>
                                <m:rPr>
                                  <m:sty m:val="p"/>
                                </m:rPr>
                                <a:rPr lang="en-US" sz="2400">
                                  <a:solidFill>
                                    <a:srgbClr val="002060"/>
                                  </a:solidFill>
                                  <a:latin typeface="Cambria Math" panose="02040503050406030204" pitchFamily="18" charset="0"/>
                                  <a:ea typeface="Cambria Math" panose="02040503050406030204" pitchFamily="18" charset="0"/>
                                </a:rPr>
                                <m:t>ln</m:t>
                              </m:r>
                            </m:fName>
                            <m:e>
                              <m:d>
                                <m:dPr>
                                  <m:begChr m:val="["/>
                                  <m:endChr m:val="]"/>
                                  <m:ctrlPr>
                                    <a:rPr lang="en-US" sz="2400" i="1">
                                      <a:solidFill>
                                        <a:srgbClr val="002060"/>
                                      </a:solidFill>
                                      <a:latin typeface="Cambria Math" panose="02040503050406030204" pitchFamily="18" charset="0"/>
                                      <a:ea typeface="Cambria Math" panose="02040503050406030204" pitchFamily="18" charset="0"/>
                                    </a:rPr>
                                  </m:ctrlPr>
                                </m:dPr>
                                <m:e>
                                  <m:r>
                                    <a:rPr lang="en-US" sz="2400" i="1">
                                      <a:solidFill>
                                        <a:srgbClr val="002060"/>
                                      </a:solidFill>
                                      <a:latin typeface="Cambria Math" panose="02040503050406030204" pitchFamily="18" charset="0"/>
                                      <a:ea typeface="Cambria Math" panose="02040503050406030204" pitchFamily="18" charset="0"/>
                                    </a:rPr>
                                    <m:t>𝐿</m:t>
                                  </m:r>
                                  <m:d>
                                    <m:dPr>
                                      <m:ctrlPr>
                                        <a:rPr lang="en-US" sz="2400" i="1">
                                          <a:solidFill>
                                            <a:srgbClr val="002060"/>
                                          </a:solidFill>
                                          <a:latin typeface="Cambria Math" panose="02040503050406030204" pitchFamily="18" charset="0"/>
                                          <a:ea typeface="Cambria Math" panose="02040503050406030204" pitchFamily="18" charset="0"/>
                                        </a:rPr>
                                      </m:ctrlPr>
                                    </m:dPr>
                                    <m:e>
                                      <m:r>
                                        <a:rPr lang="en-US" sz="2400" i="1">
                                          <a:solidFill>
                                            <a:srgbClr val="002060"/>
                                          </a:solidFill>
                                          <a:latin typeface="Cambria Math" panose="02040503050406030204" pitchFamily="18" charset="0"/>
                                          <a:ea typeface="Cambria Math" panose="02040503050406030204" pitchFamily="18" charset="0"/>
                                        </a:rPr>
                                        <m:t>𝜇</m:t>
                                      </m:r>
                                    </m:e>
                                    <m:e>
                                      <m:r>
                                        <a:rPr lang="en-US" sz="2400" i="1">
                                          <a:solidFill>
                                            <a:srgbClr val="002060"/>
                                          </a:solidFill>
                                          <a:latin typeface="Cambria Math" panose="02040503050406030204" pitchFamily="18" charset="0"/>
                                          <a:ea typeface="Cambria Math" panose="02040503050406030204" pitchFamily="18" charset="0"/>
                                        </a:rPr>
                                        <m:t>𝑋</m:t>
                                      </m:r>
                                    </m:e>
                                  </m:d>
                                </m:e>
                              </m:d>
                              <m:r>
                                <a:rPr lang="en-US" sz="2400" i="1">
                                  <a:solidFill>
                                    <a:srgbClr val="002060"/>
                                  </a:solidFill>
                                  <a:latin typeface="Cambria Math" panose="02040503050406030204" pitchFamily="18" charset="0"/>
                                  <a:ea typeface="Cambria Math" panose="02040503050406030204" pitchFamily="18" charset="0"/>
                                </a:rPr>
                                <m:t>}</m:t>
                              </m:r>
                            </m:e>
                          </m:func>
                        </m:num>
                        <m:den>
                          <m:r>
                            <a:rPr lang="en-US" sz="2400" i="1">
                              <a:solidFill>
                                <a:srgbClr val="002060"/>
                              </a:solidFill>
                              <a:latin typeface="Cambria Math" panose="02040503050406030204" pitchFamily="18" charset="0"/>
                              <a:ea typeface="Cambria Math" panose="02040503050406030204" pitchFamily="18" charset="0"/>
                            </a:rPr>
                            <m:t>𝑑</m:t>
                          </m:r>
                          <m:r>
                            <a:rPr lang="en-US" sz="2400" i="1" smtClean="0">
                              <a:solidFill>
                                <a:srgbClr val="002060"/>
                              </a:solidFill>
                              <a:latin typeface="Cambria Math" panose="02040503050406030204" pitchFamily="18" charset="0"/>
                              <a:ea typeface="Cambria Math" panose="02040503050406030204" pitchFamily="18" charset="0"/>
                            </a:rPr>
                            <m:t>𝜇</m:t>
                          </m:r>
                        </m:den>
                      </m:f>
                      <m:r>
                        <a:rPr lang="en-US" sz="2400" b="0" i="1" smtClean="0">
                          <a:solidFill>
                            <a:srgbClr val="002060"/>
                          </a:solidFill>
                          <a:latin typeface="Cambria Math" panose="02040503050406030204" pitchFamily="18" charset="0"/>
                          <a:ea typeface="Cambria Math" panose="02040503050406030204" pitchFamily="18" charset="0"/>
                        </a:rPr>
                        <m:t>=</m:t>
                      </m:r>
                      <m:f>
                        <m:fPr>
                          <m:ctrlPr>
                            <a:rPr lang="en-US" sz="2400" i="1">
                              <a:solidFill>
                                <a:srgbClr val="002060"/>
                              </a:solidFill>
                              <a:latin typeface="Cambria Math" panose="02040503050406030204" pitchFamily="18" charset="0"/>
                              <a:ea typeface="Cambria Math" panose="02040503050406030204" pitchFamily="18" charset="0"/>
                            </a:rPr>
                          </m:ctrlPr>
                        </m:fPr>
                        <m:num>
                          <m:r>
                            <m:rPr>
                              <m:sty m:val="p"/>
                            </m:rPr>
                            <a:rPr lang="el-GR" sz="2400" i="1">
                              <a:solidFill>
                                <a:srgbClr val="002060"/>
                              </a:solidFill>
                              <a:latin typeface="Cambria Math" panose="02040503050406030204" pitchFamily="18" charset="0"/>
                              <a:ea typeface="Cambria Math" panose="02040503050406030204" pitchFamily="18" charset="0"/>
                            </a:rPr>
                            <m:t>Σ</m:t>
                          </m:r>
                          <m:sSup>
                            <m:sSupPr>
                              <m:ctrlPr>
                                <a:rPr lang="en-US" sz="2400" i="1">
                                  <a:solidFill>
                                    <a:srgbClr val="002060"/>
                                  </a:solidFill>
                                  <a:latin typeface="Cambria Math" panose="02040503050406030204" pitchFamily="18" charset="0"/>
                                  <a:ea typeface="Cambria Math" panose="02040503050406030204" pitchFamily="18" charset="0"/>
                                </a:rPr>
                              </m:ctrlPr>
                            </m:sSupPr>
                            <m:e>
                              <m:d>
                                <m:dPr>
                                  <m:ctrlPr>
                                    <a:rPr lang="en-US" sz="2400" i="1">
                                      <a:solidFill>
                                        <a:srgbClr val="002060"/>
                                      </a:solidFill>
                                      <a:latin typeface="Cambria Math" panose="02040503050406030204" pitchFamily="18" charset="0"/>
                                      <a:ea typeface="Cambria Math" panose="02040503050406030204" pitchFamily="18" charset="0"/>
                                    </a:rPr>
                                  </m:ctrlPr>
                                </m:dPr>
                                <m:e>
                                  <m:sSub>
                                    <m:sSubPr>
                                      <m:ctrlPr>
                                        <a:rPr lang="en-US" sz="2400" i="1">
                                          <a:solidFill>
                                            <a:srgbClr val="002060"/>
                                          </a:solidFill>
                                          <a:latin typeface="Cambria Math" panose="02040503050406030204" pitchFamily="18" charset="0"/>
                                          <a:ea typeface="Cambria Math" panose="02040503050406030204" pitchFamily="18" charset="0"/>
                                        </a:rPr>
                                      </m:ctrlPr>
                                    </m:sSubPr>
                                    <m:e>
                                      <m:r>
                                        <a:rPr lang="en-US" sz="2400" i="1">
                                          <a:solidFill>
                                            <a:srgbClr val="002060"/>
                                          </a:solidFill>
                                          <a:latin typeface="Cambria Math" panose="02040503050406030204" pitchFamily="18" charset="0"/>
                                          <a:ea typeface="Cambria Math" panose="02040503050406030204" pitchFamily="18" charset="0"/>
                                        </a:rPr>
                                        <m:t>𝑥</m:t>
                                      </m:r>
                                    </m:e>
                                    <m:sub>
                                      <m:r>
                                        <a:rPr lang="en-US" sz="2400" i="1">
                                          <a:solidFill>
                                            <a:srgbClr val="002060"/>
                                          </a:solidFill>
                                          <a:latin typeface="Cambria Math" panose="02040503050406030204" pitchFamily="18" charset="0"/>
                                          <a:ea typeface="Cambria Math" panose="02040503050406030204" pitchFamily="18" charset="0"/>
                                        </a:rPr>
                                        <m:t>𝑖</m:t>
                                      </m:r>
                                    </m:sub>
                                  </m:sSub>
                                  <m:r>
                                    <a:rPr lang="en-US" sz="2400" i="1">
                                      <a:solidFill>
                                        <a:srgbClr val="002060"/>
                                      </a:solidFill>
                                      <a:latin typeface="Cambria Math" panose="02040503050406030204" pitchFamily="18" charset="0"/>
                                      <a:ea typeface="Cambria Math" panose="02040503050406030204" pitchFamily="18" charset="0"/>
                                    </a:rPr>
                                    <m:t>−</m:t>
                                  </m:r>
                                  <m:r>
                                    <a:rPr lang="en-US" sz="2400" i="1">
                                      <a:solidFill>
                                        <a:srgbClr val="002060"/>
                                      </a:solidFill>
                                      <a:latin typeface="Cambria Math" panose="02040503050406030204" pitchFamily="18" charset="0"/>
                                      <a:ea typeface="Cambria Math" panose="02040503050406030204" pitchFamily="18" charset="0"/>
                                    </a:rPr>
                                    <m:t>𝜇</m:t>
                                  </m:r>
                                </m:e>
                              </m:d>
                            </m:e>
                            <m:sup>
                              <m:r>
                                <a:rPr lang="en-US" sz="2400" i="1">
                                  <a:solidFill>
                                    <a:srgbClr val="002060"/>
                                  </a:solidFill>
                                  <a:latin typeface="Cambria Math" panose="02040503050406030204" pitchFamily="18" charset="0"/>
                                  <a:ea typeface="Cambria Math" panose="02040503050406030204" pitchFamily="18" charset="0"/>
                                </a:rPr>
                                <m:t>2</m:t>
                              </m:r>
                            </m:sup>
                          </m:sSup>
                        </m:num>
                        <m:den>
                          <m:sSup>
                            <m:sSupPr>
                              <m:ctrlPr>
                                <a:rPr lang="en-US" sz="2400" i="1">
                                  <a:solidFill>
                                    <a:srgbClr val="002060"/>
                                  </a:solidFill>
                                  <a:latin typeface="Cambria Math" panose="02040503050406030204" pitchFamily="18" charset="0"/>
                                  <a:ea typeface="Cambria Math" panose="02040503050406030204" pitchFamily="18" charset="0"/>
                                </a:rPr>
                              </m:ctrlPr>
                            </m:sSupPr>
                            <m:e>
                              <m:r>
                                <a:rPr lang="en-US" sz="2400" i="1">
                                  <a:solidFill>
                                    <a:srgbClr val="002060"/>
                                  </a:solidFill>
                                  <a:latin typeface="Cambria Math" panose="02040503050406030204" pitchFamily="18" charset="0"/>
                                  <a:ea typeface="Cambria Math" panose="02040503050406030204" pitchFamily="18" charset="0"/>
                                </a:rPr>
                                <m:t>𝜎</m:t>
                              </m:r>
                            </m:e>
                            <m:sup>
                              <m:r>
                                <a:rPr lang="en-US" sz="2400" i="1">
                                  <a:solidFill>
                                    <a:srgbClr val="002060"/>
                                  </a:solidFill>
                                  <a:latin typeface="Cambria Math" panose="02040503050406030204" pitchFamily="18" charset="0"/>
                                  <a:ea typeface="Cambria Math" panose="02040503050406030204" pitchFamily="18" charset="0"/>
                                </a:rPr>
                                <m:t>2</m:t>
                              </m:r>
                            </m:sup>
                          </m:sSup>
                        </m:den>
                      </m:f>
                      <m:r>
                        <a:rPr lang="en-US" sz="2400" b="0" i="1" smtClean="0">
                          <a:solidFill>
                            <a:srgbClr val="002060"/>
                          </a:solidFill>
                          <a:latin typeface="Cambria Math" panose="02040503050406030204" pitchFamily="18" charset="0"/>
                          <a:ea typeface="Cambria Math" panose="02040503050406030204" pitchFamily="18" charset="0"/>
                        </a:rPr>
                        <m:t>=0;  </m:t>
                      </m:r>
                      <m:r>
                        <a:rPr lang="en-US" sz="2400" b="0" i="1" smtClean="0">
                          <a:solidFill>
                            <a:srgbClr val="002060"/>
                          </a:solidFill>
                          <a:latin typeface="Cambria Math" panose="02040503050406030204" pitchFamily="18" charset="0"/>
                          <a:ea typeface="Cambria Math" panose="02040503050406030204" pitchFamily="18" charset="0"/>
                        </a:rPr>
                        <m:t>𝜇</m:t>
                      </m:r>
                      <m:r>
                        <a:rPr lang="en-US" sz="2400" b="0" i="1" smtClean="0">
                          <a:solidFill>
                            <a:srgbClr val="002060"/>
                          </a:solidFill>
                          <a:latin typeface="Cambria Math" panose="02040503050406030204" pitchFamily="18" charset="0"/>
                          <a:ea typeface="Cambria Math" panose="02040503050406030204" pitchFamily="18" charset="0"/>
                        </a:rPr>
                        <m:t>=</m:t>
                      </m:r>
                      <m:f>
                        <m:fPr>
                          <m:ctrlPr>
                            <a:rPr lang="en-US" sz="2400" b="0" i="1" smtClean="0">
                              <a:solidFill>
                                <a:srgbClr val="002060"/>
                              </a:solidFill>
                              <a:latin typeface="Cambria Math" panose="02040503050406030204" pitchFamily="18" charset="0"/>
                              <a:ea typeface="Cambria Math" panose="02040503050406030204" pitchFamily="18" charset="0"/>
                            </a:rPr>
                          </m:ctrlPr>
                        </m:fPr>
                        <m:num>
                          <m:r>
                            <m:rPr>
                              <m:sty m:val="p"/>
                            </m:rPr>
                            <a:rPr lang="el-GR" sz="2400" b="0" i="1" smtClean="0">
                              <a:solidFill>
                                <a:srgbClr val="002060"/>
                              </a:solidFill>
                              <a:latin typeface="Cambria Math" panose="02040503050406030204" pitchFamily="18" charset="0"/>
                              <a:ea typeface="Cambria Math" panose="02040503050406030204" pitchFamily="18" charset="0"/>
                            </a:rPr>
                            <m:t>Σ</m:t>
                          </m:r>
                          <m:sSub>
                            <m:sSubPr>
                              <m:ctrlPr>
                                <a:rPr lang="en-US" sz="2400" b="0" i="1" smtClean="0">
                                  <a:solidFill>
                                    <a:srgbClr val="002060"/>
                                  </a:solidFill>
                                  <a:latin typeface="Cambria Math" panose="02040503050406030204" pitchFamily="18" charset="0"/>
                                  <a:ea typeface="Cambria Math" panose="02040503050406030204" pitchFamily="18" charset="0"/>
                                </a:rPr>
                              </m:ctrlPr>
                            </m:sSubPr>
                            <m:e>
                              <m:r>
                                <a:rPr lang="en-US" sz="2400" b="0" i="1" smtClean="0">
                                  <a:solidFill>
                                    <a:srgbClr val="002060"/>
                                  </a:solidFill>
                                  <a:latin typeface="Cambria Math" panose="02040503050406030204" pitchFamily="18" charset="0"/>
                                  <a:ea typeface="Cambria Math" panose="02040503050406030204" pitchFamily="18" charset="0"/>
                                </a:rPr>
                                <m:t>𝑥</m:t>
                              </m:r>
                            </m:e>
                            <m:sub>
                              <m:r>
                                <a:rPr lang="en-US" sz="2400" b="0" i="1" smtClean="0">
                                  <a:solidFill>
                                    <a:srgbClr val="002060"/>
                                  </a:solidFill>
                                  <a:latin typeface="Cambria Math" panose="02040503050406030204" pitchFamily="18" charset="0"/>
                                  <a:ea typeface="Cambria Math" panose="02040503050406030204" pitchFamily="18" charset="0"/>
                                </a:rPr>
                                <m:t>𝑖</m:t>
                              </m:r>
                            </m:sub>
                          </m:sSub>
                        </m:num>
                        <m:den>
                          <m:r>
                            <a:rPr lang="en-US" sz="2400" b="0" i="1" smtClean="0">
                              <a:solidFill>
                                <a:srgbClr val="002060"/>
                              </a:solidFill>
                              <a:latin typeface="Cambria Math" panose="02040503050406030204" pitchFamily="18" charset="0"/>
                              <a:ea typeface="Cambria Math" panose="02040503050406030204" pitchFamily="18" charset="0"/>
                            </a:rPr>
                            <m:t>𝑛</m:t>
                          </m:r>
                        </m:den>
                      </m:f>
                      <m:r>
                        <a:rPr lang="en-US" sz="2400" b="0" i="1" smtClean="0">
                          <a:solidFill>
                            <a:srgbClr val="002060"/>
                          </a:solidFill>
                          <a:latin typeface="Cambria Math" panose="02040503050406030204" pitchFamily="18" charset="0"/>
                          <a:ea typeface="Cambria Math" panose="02040503050406030204" pitchFamily="18" charset="0"/>
                        </a:rPr>
                        <m:t>=</m:t>
                      </m:r>
                      <m:bar>
                        <m:barPr>
                          <m:pos m:val="top"/>
                          <m:ctrlPr>
                            <a:rPr lang="en-US" sz="2400" b="0" i="1" smtClean="0">
                              <a:solidFill>
                                <a:srgbClr val="002060"/>
                              </a:solidFill>
                              <a:latin typeface="Cambria Math" panose="02040503050406030204" pitchFamily="18" charset="0"/>
                              <a:ea typeface="Cambria Math" panose="02040503050406030204" pitchFamily="18" charset="0"/>
                            </a:rPr>
                          </m:ctrlPr>
                        </m:barPr>
                        <m:e>
                          <m:r>
                            <a:rPr lang="en-US" sz="2400" b="0" i="1" smtClean="0">
                              <a:solidFill>
                                <a:srgbClr val="002060"/>
                              </a:solidFill>
                              <a:latin typeface="Cambria Math" panose="02040503050406030204" pitchFamily="18" charset="0"/>
                              <a:ea typeface="Cambria Math" panose="02040503050406030204" pitchFamily="18" charset="0"/>
                            </a:rPr>
                            <m:t>𝑥</m:t>
                          </m:r>
                        </m:e>
                      </m:bar>
                    </m:oMath>
                  </m:oMathPara>
                </a14:m>
                <a:endParaRPr lang="en-US" sz="2400" b="0" dirty="0" smtClean="0">
                  <a:solidFill>
                    <a:srgbClr val="002060"/>
                  </a:solidFill>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sz="2600" i="1">
                              <a:solidFill>
                                <a:srgbClr val="002060"/>
                              </a:solidFill>
                              <a:latin typeface="Cambria Math" panose="02040503050406030204" pitchFamily="18" charset="0"/>
                              <a:ea typeface="Cambria Math" panose="02040503050406030204" pitchFamily="18" charset="0"/>
                            </a:rPr>
                          </m:ctrlPr>
                        </m:fPr>
                        <m:num>
                          <m:func>
                            <m:funcPr>
                              <m:ctrlPr>
                                <a:rPr lang="en-US" sz="2600" i="1">
                                  <a:solidFill>
                                    <a:srgbClr val="002060"/>
                                  </a:solidFill>
                                  <a:latin typeface="Cambria Math" panose="02040503050406030204" pitchFamily="18" charset="0"/>
                                  <a:ea typeface="Cambria Math" panose="02040503050406030204" pitchFamily="18" charset="0"/>
                                </a:rPr>
                              </m:ctrlPr>
                            </m:funcPr>
                            <m:fName>
                              <m:sSup>
                                <m:sSupPr>
                                  <m:ctrlPr>
                                    <a:rPr lang="en-US" sz="2600" b="0" i="1" smtClean="0">
                                      <a:solidFill>
                                        <a:srgbClr val="002060"/>
                                      </a:solidFill>
                                      <a:latin typeface="Cambria Math" panose="02040503050406030204" pitchFamily="18" charset="0"/>
                                      <a:ea typeface="Cambria Math" panose="02040503050406030204" pitchFamily="18" charset="0"/>
                                    </a:rPr>
                                  </m:ctrlPr>
                                </m:sSupPr>
                                <m:e>
                                  <m:r>
                                    <m:rPr>
                                      <m:sty m:val="p"/>
                                    </m:rPr>
                                    <a:rPr lang="en-US" sz="2600">
                                      <a:solidFill>
                                        <a:srgbClr val="002060"/>
                                      </a:solidFill>
                                      <a:latin typeface="Cambria Math" panose="02040503050406030204" pitchFamily="18" charset="0"/>
                                      <a:ea typeface="Cambria Math" panose="02040503050406030204" pitchFamily="18" charset="0"/>
                                    </a:rPr>
                                    <m:t>d</m:t>
                                  </m:r>
                                </m:e>
                                <m:sup>
                                  <m:r>
                                    <a:rPr lang="en-US" sz="2600" b="0" i="0" smtClean="0">
                                      <a:solidFill>
                                        <a:srgbClr val="002060"/>
                                      </a:solidFill>
                                      <a:latin typeface="Cambria Math" panose="02040503050406030204" pitchFamily="18" charset="0"/>
                                      <a:ea typeface="Cambria Math" panose="02040503050406030204" pitchFamily="18" charset="0"/>
                                    </a:rPr>
                                    <m:t>2</m:t>
                                  </m:r>
                                </m:sup>
                              </m:sSup>
                              <m:r>
                                <a:rPr lang="en-US" sz="2600">
                                  <a:solidFill>
                                    <a:srgbClr val="002060"/>
                                  </a:solidFill>
                                  <a:latin typeface="Cambria Math" panose="02040503050406030204" pitchFamily="18" charset="0"/>
                                  <a:ea typeface="Cambria Math" panose="02040503050406030204" pitchFamily="18" charset="0"/>
                                </a:rPr>
                                <m:t>{</m:t>
                              </m:r>
                              <m:r>
                                <m:rPr>
                                  <m:sty m:val="p"/>
                                </m:rPr>
                                <a:rPr lang="en-US" sz="2600">
                                  <a:solidFill>
                                    <a:srgbClr val="002060"/>
                                  </a:solidFill>
                                  <a:latin typeface="Cambria Math" panose="02040503050406030204" pitchFamily="18" charset="0"/>
                                  <a:ea typeface="Cambria Math" panose="02040503050406030204" pitchFamily="18" charset="0"/>
                                </a:rPr>
                                <m:t>ln</m:t>
                              </m:r>
                            </m:fName>
                            <m:e>
                              <m:d>
                                <m:dPr>
                                  <m:begChr m:val="["/>
                                  <m:endChr m:val="]"/>
                                  <m:ctrlPr>
                                    <a:rPr lang="en-US" sz="2600" i="1">
                                      <a:solidFill>
                                        <a:srgbClr val="002060"/>
                                      </a:solidFill>
                                      <a:latin typeface="Cambria Math" panose="02040503050406030204" pitchFamily="18" charset="0"/>
                                      <a:ea typeface="Cambria Math" panose="02040503050406030204" pitchFamily="18" charset="0"/>
                                    </a:rPr>
                                  </m:ctrlPr>
                                </m:dPr>
                                <m:e>
                                  <m:r>
                                    <a:rPr lang="en-US" sz="2600" i="1">
                                      <a:solidFill>
                                        <a:srgbClr val="002060"/>
                                      </a:solidFill>
                                      <a:latin typeface="Cambria Math" panose="02040503050406030204" pitchFamily="18" charset="0"/>
                                      <a:ea typeface="Cambria Math" panose="02040503050406030204" pitchFamily="18" charset="0"/>
                                    </a:rPr>
                                    <m:t>𝐿</m:t>
                                  </m:r>
                                  <m:d>
                                    <m:dPr>
                                      <m:ctrlPr>
                                        <a:rPr lang="en-US" sz="2600" i="1">
                                          <a:solidFill>
                                            <a:srgbClr val="002060"/>
                                          </a:solidFill>
                                          <a:latin typeface="Cambria Math" panose="02040503050406030204" pitchFamily="18" charset="0"/>
                                          <a:ea typeface="Cambria Math" panose="02040503050406030204" pitchFamily="18" charset="0"/>
                                        </a:rPr>
                                      </m:ctrlPr>
                                    </m:dPr>
                                    <m:e>
                                      <m:r>
                                        <a:rPr lang="en-US" sz="2600" i="1">
                                          <a:solidFill>
                                            <a:srgbClr val="002060"/>
                                          </a:solidFill>
                                          <a:latin typeface="Cambria Math" panose="02040503050406030204" pitchFamily="18" charset="0"/>
                                          <a:ea typeface="Cambria Math" panose="02040503050406030204" pitchFamily="18" charset="0"/>
                                        </a:rPr>
                                        <m:t>𝜇</m:t>
                                      </m:r>
                                    </m:e>
                                    <m:e>
                                      <m:r>
                                        <a:rPr lang="en-US" sz="2600" i="1">
                                          <a:solidFill>
                                            <a:srgbClr val="002060"/>
                                          </a:solidFill>
                                          <a:latin typeface="Cambria Math" panose="02040503050406030204" pitchFamily="18" charset="0"/>
                                          <a:ea typeface="Cambria Math" panose="02040503050406030204" pitchFamily="18" charset="0"/>
                                        </a:rPr>
                                        <m:t>𝑋</m:t>
                                      </m:r>
                                    </m:e>
                                  </m:d>
                                </m:e>
                              </m:d>
                              <m:r>
                                <a:rPr lang="en-US" sz="2600" i="1">
                                  <a:solidFill>
                                    <a:srgbClr val="002060"/>
                                  </a:solidFill>
                                  <a:latin typeface="Cambria Math" panose="02040503050406030204" pitchFamily="18" charset="0"/>
                                  <a:ea typeface="Cambria Math" panose="02040503050406030204" pitchFamily="18" charset="0"/>
                                </a:rPr>
                                <m:t>}</m:t>
                              </m:r>
                            </m:e>
                          </m:func>
                        </m:num>
                        <m:den>
                          <m:r>
                            <a:rPr lang="en-US" sz="2600" i="1">
                              <a:solidFill>
                                <a:srgbClr val="002060"/>
                              </a:solidFill>
                              <a:latin typeface="Cambria Math" panose="02040503050406030204" pitchFamily="18" charset="0"/>
                              <a:ea typeface="Cambria Math" panose="02040503050406030204" pitchFamily="18" charset="0"/>
                            </a:rPr>
                            <m:t>𝑑</m:t>
                          </m:r>
                          <m:sSup>
                            <m:sSupPr>
                              <m:ctrlPr>
                                <a:rPr lang="en-US" sz="2600" b="0" i="1" smtClean="0">
                                  <a:solidFill>
                                    <a:srgbClr val="002060"/>
                                  </a:solidFill>
                                  <a:latin typeface="Cambria Math" panose="02040503050406030204" pitchFamily="18" charset="0"/>
                                  <a:ea typeface="Cambria Math" panose="02040503050406030204" pitchFamily="18" charset="0"/>
                                </a:rPr>
                              </m:ctrlPr>
                            </m:sSupPr>
                            <m:e>
                              <m:r>
                                <a:rPr lang="en-US" sz="2600" b="0" i="1" smtClean="0">
                                  <a:solidFill>
                                    <a:srgbClr val="002060"/>
                                  </a:solidFill>
                                  <a:latin typeface="Cambria Math" panose="02040503050406030204" pitchFamily="18" charset="0"/>
                                  <a:ea typeface="Cambria Math" panose="02040503050406030204" pitchFamily="18" charset="0"/>
                                </a:rPr>
                                <m:t>𝜇</m:t>
                              </m:r>
                            </m:e>
                            <m:sup>
                              <m:r>
                                <a:rPr lang="en-US" sz="2600" b="0" i="1" smtClean="0">
                                  <a:solidFill>
                                    <a:srgbClr val="002060"/>
                                  </a:solidFill>
                                  <a:latin typeface="Cambria Math" panose="02040503050406030204" pitchFamily="18" charset="0"/>
                                  <a:ea typeface="Cambria Math" panose="02040503050406030204" pitchFamily="18" charset="0"/>
                                </a:rPr>
                                <m:t>2</m:t>
                              </m:r>
                            </m:sup>
                          </m:sSup>
                        </m:den>
                      </m:f>
                      <m:r>
                        <a:rPr lang="en-US" sz="2600" i="1">
                          <a:solidFill>
                            <a:srgbClr val="002060"/>
                          </a:solidFill>
                          <a:latin typeface="Cambria Math" panose="02040503050406030204" pitchFamily="18" charset="0"/>
                          <a:ea typeface="Cambria Math" panose="02040503050406030204" pitchFamily="18" charset="0"/>
                        </a:rPr>
                        <m:t>=</m:t>
                      </m:r>
                      <m:r>
                        <a:rPr lang="en-US" sz="2600" b="1" i="1" smtClean="0">
                          <a:solidFill>
                            <a:srgbClr val="002060"/>
                          </a:solidFill>
                          <a:latin typeface="Cambria Math" panose="02040503050406030204" pitchFamily="18" charset="0"/>
                          <a:ea typeface="Cambria Math" panose="02040503050406030204" pitchFamily="18" charset="0"/>
                        </a:rPr>
                        <m:t>−</m:t>
                      </m:r>
                      <m:f>
                        <m:fPr>
                          <m:ctrlPr>
                            <a:rPr lang="en-US" sz="2600" b="0" i="1" smtClean="0">
                              <a:solidFill>
                                <a:srgbClr val="002060"/>
                              </a:solidFill>
                              <a:latin typeface="Cambria Math" panose="02040503050406030204" pitchFamily="18" charset="0"/>
                              <a:ea typeface="Cambria Math" panose="02040503050406030204" pitchFamily="18" charset="0"/>
                            </a:rPr>
                          </m:ctrlPr>
                        </m:fPr>
                        <m:num>
                          <m:r>
                            <a:rPr lang="en-US" sz="2600" b="0" i="1" smtClean="0">
                              <a:solidFill>
                                <a:srgbClr val="002060"/>
                              </a:solidFill>
                              <a:latin typeface="Cambria Math" panose="02040503050406030204" pitchFamily="18" charset="0"/>
                              <a:ea typeface="Cambria Math" panose="02040503050406030204" pitchFamily="18" charset="0"/>
                            </a:rPr>
                            <m:t>𝑛</m:t>
                          </m:r>
                        </m:num>
                        <m:den>
                          <m:sSup>
                            <m:sSupPr>
                              <m:ctrlPr>
                                <a:rPr lang="en-US" sz="2600" b="0" i="1" smtClean="0">
                                  <a:solidFill>
                                    <a:srgbClr val="002060"/>
                                  </a:solidFill>
                                  <a:latin typeface="Cambria Math" panose="02040503050406030204" pitchFamily="18" charset="0"/>
                                  <a:ea typeface="Cambria Math" panose="02040503050406030204" pitchFamily="18" charset="0"/>
                                </a:rPr>
                              </m:ctrlPr>
                            </m:sSupPr>
                            <m:e>
                              <m:r>
                                <a:rPr lang="en-US" sz="2600" b="0" i="1" smtClean="0">
                                  <a:solidFill>
                                    <a:srgbClr val="002060"/>
                                  </a:solidFill>
                                  <a:latin typeface="Cambria Math" panose="02040503050406030204" pitchFamily="18" charset="0"/>
                                  <a:ea typeface="Cambria Math" panose="02040503050406030204" pitchFamily="18" charset="0"/>
                                </a:rPr>
                                <m:t>𝜎</m:t>
                              </m:r>
                            </m:e>
                            <m:sup>
                              <m:r>
                                <a:rPr lang="en-US" sz="2600" b="0" i="1" smtClean="0">
                                  <a:solidFill>
                                    <a:srgbClr val="002060"/>
                                  </a:solidFill>
                                  <a:latin typeface="Cambria Math" panose="02040503050406030204" pitchFamily="18" charset="0"/>
                                  <a:ea typeface="Cambria Math" panose="02040503050406030204" pitchFamily="18" charset="0"/>
                                </a:rPr>
                                <m:t>2</m:t>
                              </m:r>
                            </m:sup>
                          </m:sSup>
                        </m:den>
                      </m:f>
                    </m:oMath>
                  </m:oMathPara>
                </a14:m>
                <a:endParaRPr lang="en-US" sz="2400" b="0" dirty="0" smtClean="0">
                  <a:ea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29842" y="1603169"/>
                <a:ext cx="9700864" cy="5386354"/>
              </a:xfrm>
              <a:blipFill rotWithShape="0">
                <a:blip r:embed="rId3"/>
                <a:stretch>
                  <a:fillRect l="-879" t="-905"/>
                </a:stretch>
              </a:blipFill>
            </p:spPr>
            <p:txBody>
              <a:bodyPr/>
              <a:lstStyle/>
              <a:p>
                <a:r>
                  <a:rPr lang="en-US">
                    <a:noFill/>
                  </a:rPr>
                  <a:t> </a:t>
                </a:r>
              </a:p>
            </p:txBody>
          </p:sp>
        </mc:Fallback>
      </mc:AlternateContent>
    </p:spTree>
    <p:extLst>
      <p:ext uri="{BB962C8B-B14F-4D97-AF65-F5344CB8AC3E}">
        <p14:creationId xmlns:p14="http://schemas.microsoft.com/office/powerpoint/2010/main" val="1140335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80861" y="441230"/>
            <a:ext cx="8911687" cy="1280890"/>
          </a:xfrm>
        </p:spPr>
        <p:txBody>
          <a:bodyPr/>
          <a:lstStyle/>
          <a:p>
            <a:r>
              <a:rPr lang="en-US" dirty="0" smtClean="0"/>
              <a:t>Likelihood Function </a:t>
            </a:r>
            <a:endParaRPr lang="en-US" dirty="0"/>
          </a:p>
        </p:txBody>
      </p:sp>
      <p:pic>
        <p:nvPicPr>
          <p:cNvPr id="6" name="图片 5" descr="1.JPG"/>
          <p:cNvPicPr>
            <a:picLocks noChangeAspect="1"/>
          </p:cNvPicPr>
          <p:nvPr/>
        </p:nvPicPr>
        <p:blipFill>
          <a:blip r:embed="rId2"/>
          <a:stretch>
            <a:fillRect/>
          </a:stretch>
        </p:blipFill>
        <p:spPr>
          <a:xfrm>
            <a:off x="4624608" y="1787866"/>
            <a:ext cx="3867912" cy="1093105"/>
          </a:xfrm>
          <a:prstGeom prst="rect">
            <a:avLst/>
          </a:prstGeom>
        </p:spPr>
      </p:pic>
      <p:pic>
        <p:nvPicPr>
          <p:cNvPr id="7" name="图片 6" descr="2.JPG"/>
          <p:cNvPicPr>
            <a:picLocks noChangeAspect="1"/>
          </p:cNvPicPr>
          <p:nvPr/>
        </p:nvPicPr>
        <p:blipFill>
          <a:blip r:embed="rId3"/>
          <a:stretch>
            <a:fillRect/>
          </a:stretch>
        </p:blipFill>
        <p:spPr>
          <a:xfrm>
            <a:off x="1650010" y="1857001"/>
            <a:ext cx="2258302" cy="1020876"/>
          </a:xfrm>
          <a:prstGeom prst="rect">
            <a:avLst/>
          </a:prstGeom>
        </p:spPr>
      </p:pic>
      <p:pic>
        <p:nvPicPr>
          <p:cNvPr id="17" name="图片 16" descr="3获.JPG"/>
          <p:cNvPicPr>
            <a:picLocks noChangeAspect="1"/>
          </p:cNvPicPr>
          <p:nvPr/>
        </p:nvPicPr>
        <p:blipFill>
          <a:blip r:embed="rId4"/>
          <a:stretch>
            <a:fillRect/>
          </a:stretch>
        </p:blipFill>
        <p:spPr>
          <a:xfrm>
            <a:off x="1650010" y="3070080"/>
            <a:ext cx="10237190" cy="1193881"/>
          </a:xfrm>
          <a:prstGeom prst="rect">
            <a:avLst/>
          </a:prstGeom>
        </p:spPr>
      </p:pic>
      <p:sp>
        <p:nvSpPr>
          <p:cNvPr id="18" name="矩形 17"/>
          <p:cNvSpPr/>
          <p:nvPr/>
        </p:nvSpPr>
        <p:spPr>
          <a:xfrm>
            <a:off x="9305487" y="2071103"/>
            <a:ext cx="1592103" cy="523220"/>
          </a:xfrm>
          <a:prstGeom prst="rect">
            <a:avLst/>
          </a:prstGeom>
          <a:noFill/>
        </p:spPr>
        <p:txBody>
          <a:bodyPr wrap="none" lIns="91440" tIns="45720" rIns="91440" bIns="45720">
            <a:spAutoFit/>
          </a:bodyPr>
          <a:lstStyle/>
          <a:p>
            <a:pPr algn="ctr"/>
            <a:r>
              <a:rPr lang="en-US" altLang="zh-CN" sz="2800" b="1" cap="none" spc="0"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dnorm</a:t>
            </a:r>
            <a:r>
              <a:rPr lang="en-US" altLang="zh-CN" sz="28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a:t>
            </a:r>
            <a:endParaRPr lang="zh-CN" altLang="en-US" sz="28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cxnSp>
        <p:nvCxnSpPr>
          <p:cNvPr id="20" name="直接箭头连接符 19"/>
          <p:cNvCxnSpPr>
            <a:endCxn id="6" idx="3"/>
          </p:cNvCxnSpPr>
          <p:nvPr/>
        </p:nvCxnSpPr>
        <p:spPr>
          <a:xfrm rot="10800000" flipV="1">
            <a:off x="8492521" y="2332713"/>
            <a:ext cx="669417" cy="17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845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80861" y="441230"/>
            <a:ext cx="8911687" cy="128089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accent2">
                    <a:lumMod val="75000"/>
                  </a:schemeClr>
                </a:solidFill>
                <a:effectLst/>
                <a:uLnTx/>
                <a:uFillTx/>
                <a:latin typeface="+mj-lt"/>
                <a:ea typeface="+mj-ea"/>
                <a:cs typeface="+mj-cs"/>
              </a:rPr>
              <a:t>Likelihood function</a:t>
            </a:r>
            <a:endParaRPr kumimoji="0" lang="en-US" sz="3600" b="0" i="0" u="none" strike="noStrike" kern="1200" cap="none" spc="0" normalizeH="0" baseline="0" noProof="0" dirty="0">
              <a:ln>
                <a:noFill/>
              </a:ln>
              <a:solidFill>
                <a:schemeClr val="accent2">
                  <a:lumMod val="75000"/>
                </a:schemeClr>
              </a:solidFill>
              <a:effectLst/>
              <a:uLnTx/>
              <a:uFillTx/>
              <a:latin typeface="+mj-lt"/>
              <a:ea typeface="+mj-ea"/>
              <a:cs typeface="+mj-cs"/>
            </a:endParaRPr>
          </a:p>
        </p:txBody>
      </p:sp>
      <p:pic>
        <p:nvPicPr>
          <p:cNvPr id="3" name="图片 2" descr="4.JPG"/>
          <p:cNvPicPr>
            <a:picLocks noChangeAspect="1"/>
          </p:cNvPicPr>
          <p:nvPr/>
        </p:nvPicPr>
        <p:blipFill>
          <a:blip r:embed="rId2"/>
          <a:stretch>
            <a:fillRect/>
          </a:stretch>
        </p:blipFill>
        <p:spPr>
          <a:xfrm>
            <a:off x="2527363" y="1701164"/>
            <a:ext cx="8461747" cy="1407795"/>
          </a:xfrm>
          <a:prstGeom prst="rect">
            <a:avLst/>
          </a:prstGeom>
        </p:spPr>
      </p:pic>
      <p:pic>
        <p:nvPicPr>
          <p:cNvPr id="5" name="图片 4" descr="5.JPG"/>
          <p:cNvPicPr>
            <a:picLocks noChangeAspect="1"/>
          </p:cNvPicPr>
          <p:nvPr/>
        </p:nvPicPr>
        <p:blipFill>
          <a:blip r:embed="rId3"/>
          <a:stretch>
            <a:fillRect/>
          </a:stretch>
        </p:blipFill>
        <p:spPr>
          <a:xfrm>
            <a:off x="3786749" y="4297296"/>
            <a:ext cx="5499910" cy="1518285"/>
          </a:xfrm>
          <a:prstGeom prst="rect">
            <a:avLst/>
          </a:prstGeom>
        </p:spPr>
      </p:pic>
      <p:sp>
        <p:nvSpPr>
          <p:cNvPr id="6" name="矩形 25"/>
          <p:cNvSpPr/>
          <p:nvPr/>
        </p:nvSpPr>
        <p:spPr>
          <a:xfrm>
            <a:off x="5474554" y="3335327"/>
            <a:ext cx="2124300" cy="523220"/>
          </a:xfrm>
          <a:prstGeom prst="rect">
            <a:avLst/>
          </a:prstGeom>
          <a:noFill/>
        </p:spPr>
        <p:txBody>
          <a:bodyPr wrap="none" lIns="91440" tIns="45720" rIns="91440" bIns="45720">
            <a:spAutoFit/>
          </a:bodyPr>
          <a:lstStyle/>
          <a:p>
            <a:pPr algn="ctr"/>
            <a:r>
              <a:rPr lang="en-US" altLang="zh-CN" sz="28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R: result = 0</a:t>
            </a:r>
            <a:endParaRPr lang="zh-CN" altLang="en-US" sz="28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2235369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9737" y="624110"/>
            <a:ext cx="9224875" cy="1280890"/>
          </a:xfrm>
        </p:spPr>
        <p:txBody>
          <a:bodyPr>
            <a:normAutofit/>
          </a:bodyPr>
          <a:lstStyle/>
          <a:p>
            <a:r>
              <a:rPr lang="en-US" dirty="0" smtClean="0"/>
              <a:t>Expectation Maximization (EM) Algorithm – The Background</a:t>
            </a:r>
            <a:endParaRPr lang="en-US" dirty="0"/>
          </a:p>
        </p:txBody>
      </p:sp>
      <p:sp>
        <p:nvSpPr>
          <p:cNvPr id="3" name="Content Placeholder 2"/>
          <p:cNvSpPr>
            <a:spLocks noGrp="1"/>
          </p:cNvSpPr>
          <p:nvPr>
            <p:ph idx="1"/>
          </p:nvPr>
        </p:nvSpPr>
        <p:spPr>
          <a:xfrm>
            <a:off x="2279737" y="2133600"/>
            <a:ext cx="6137754" cy="4480142"/>
          </a:xfrm>
        </p:spPr>
        <p:txBody>
          <a:bodyPr>
            <a:normAutofit/>
          </a:bodyPr>
          <a:lstStyle/>
          <a:p>
            <a:r>
              <a:rPr lang="en-US" sz="2400" dirty="0" smtClean="0"/>
              <a:t>What if the dataset is mixture of models?</a:t>
            </a:r>
          </a:p>
          <a:p>
            <a:pPr lvl="1"/>
            <a:r>
              <a:rPr lang="en-US" sz="2000" dirty="0" smtClean="0"/>
              <a:t>A single distribution maximum likelihood will not be sufficiently accurate</a:t>
            </a:r>
          </a:p>
          <a:p>
            <a:r>
              <a:rPr lang="en-US" sz="2400" dirty="0" smtClean="0"/>
              <a:t>The EM algorithm is machine learning algorithm used to compute the maximum likelihood estimate of parameters in a set of data</a:t>
            </a:r>
          </a:p>
          <a:p>
            <a:endParaRPr lang="en-US" sz="24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2667" y="2133600"/>
            <a:ext cx="3429000" cy="3429000"/>
          </a:xfrm>
          <a:prstGeom prst="rect">
            <a:avLst/>
          </a:prstGeom>
        </p:spPr>
      </p:pic>
      <p:sp>
        <p:nvSpPr>
          <p:cNvPr id="5" name="TextBox 4"/>
          <p:cNvSpPr txBox="1"/>
          <p:nvPr/>
        </p:nvSpPr>
        <p:spPr>
          <a:xfrm>
            <a:off x="2743200" y="6056416"/>
            <a:ext cx="8122722" cy="307777"/>
          </a:xfrm>
          <a:prstGeom prst="rect">
            <a:avLst/>
          </a:prstGeom>
          <a:noFill/>
        </p:spPr>
        <p:txBody>
          <a:bodyPr wrap="square" rtlCol="0">
            <a:spAutoFit/>
          </a:bodyPr>
          <a:lstStyle/>
          <a:p>
            <a:r>
              <a:rPr lang="en-US" sz="1400" dirty="0" smtClean="0"/>
              <a:t>[4] https</a:t>
            </a:r>
            <a:r>
              <a:rPr lang="en-US" sz="1400" dirty="0"/>
              <a:t>://commons.wikimedia.org/wiki/File:Em_old_faithful.gif</a:t>
            </a:r>
          </a:p>
        </p:txBody>
      </p:sp>
    </p:spTree>
    <p:extLst>
      <p:ext uri="{BB962C8B-B14F-4D97-AF65-F5344CB8AC3E}">
        <p14:creationId xmlns:p14="http://schemas.microsoft.com/office/powerpoint/2010/main" val="296709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Expectation Maximization (EM) </a:t>
            </a:r>
            <a:r>
              <a:rPr lang="en-US" dirty="0" smtClean="0"/>
              <a:t>Algorithm – High Level Algorithm </a:t>
            </a:r>
            <a:endParaRPr lang="en-US" dirty="0"/>
          </a:p>
        </p:txBody>
      </p:sp>
      <p:sp>
        <p:nvSpPr>
          <p:cNvPr id="3" name="Content Placeholder 2"/>
          <p:cNvSpPr>
            <a:spLocks noGrp="1"/>
          </p:cNvSpPr>
          <p:nvPr>
            <p:ph idx="1"/>
          </p:nvPr>
        </p:nvSpPr>
        <p:spPr/>
        <p:txBody>
          <a:bodyPr/>
          <a:lstStyle/>
          <a:p>
            <a:r>
              <a:rPr lang="en-US" sz="2400" dirty="0" smtClean="0"/>
              <a:t>Mixture model can also be easily identified as multimodal distribution within a histogram</a:t>
            </a:r>
          </a:p>
          <a:p>
            <a:pPr lvl="1"/>
            <a:r>
              <a:rPr lang="en-US" sz="2000" dirty="0" smtClean="0"/>
              <a:t>Each distribution will have a proportional effect of the total dataset</a:t>
            </a:r>
          </a:p>
          <a:p>
            <a:endParaRPr lang="en-US" dirty="0"/>
          </a:p>
        </p:txBody>
      </p:sp>
      <p:pic>
        <p:nvPicPr>
          <p:cNvPr id="6" name="Picture 5"/>
          <p:cNvPicPr>
            <a:picLocks noChangeAspect="1"/>
          </p:cNvPicPr>
          <p:nvPr/>
        </p:nvPicPr>
        <p:blipFill>
          <a:blip r:embed="rId3"/>
          <a:stretch>
            <a:fillRect/>
          </a:stretch>
        </p:blipFill>
        <p:spPr>
          <a:xfrm>
            <a:off x="6893851" y="3693766"/>
            <a:ext cx="3747130" cy="2825788"/>
          </a:xfrm>
          <a:prstGeom prst="rect">
            <a:avLst/>
          </a:prstGeom>
        </p:spPr>
      </p:pic>
      <p:pic>
        <p:nvPicPr>
          <p:cNvPr id="7" name="Picture 6"/>
          <p:cNvPicPr>
            <a:picLocks noChangeAspect="1"/>
          </p:cNvPicPr>
          <p:nvPr/>
        </p:nvPicPr>
        <p:blipFill>
          <a:blip r:embed="rId4"/>
          <a:stretch>
            <a:fillRect/>
          </a:stretch>
        </p:blipFill>
        <p:spPr>
          <a:xfrm>
            <a:off x="2589212" y="3693766"/>
            <a:ext cx="3747129" cy="2825788"/>
          </a:xfrm>
          <a:prstGeom prst="rect">
            <a:avLst/>
          </a:prstGeom>
        </p:spPr>
      </p:pic>
    </p:spTree>
    <p:extLst>
      <p:ext uri="{BB962C8B-B14F-4D97-AF65-F5344CB8AC3E}">
        <p14:creationId xmlns:p14="http://schemas.microsoft.com/office/powerpoint/2010/main" val="3436448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Expectation Maximization (EM) Algorithm – </a:t>
            </a:r>
            <a:r>
              <a:rPr lang="en-US" dirty="0" smtClean="0"/>
              <a:t>Histogram Code</a:t>
            </a:r>
            <a:endParaRPr lang="en-US" dirty="0"/>
          </a:p>
        </p:txBody>
      </p:sp>
      <p:sp>
        <p:nvSpPr>
          <p:cNvPr id="3" name="Content Placeholder 2"/>
          <p:cNvSpPr>
            <a:spLocks noGrp="1"/>
          </p:cNvSpPr>
          <p:nvPr>
            <p:ph idx="1"/>
          </p:nvPr>
        </p:nvSpPr>
        <p:spPr/>
        <p:txBody>
          <a:bodyPr>
            <a:normAutofit fontScale="70000" lnSpcReduction="20000"/>
          </a:bodyPr>
          <a:lstStyle/>
          <a:p>
            <a:r>
              <a:rPr lang="en-US" dirty="0"/>
              <a:t># Two histograms of tri-modal mixture models </a:t>
            </a:r>
            <a:endParaRPr lang="en-US" dirty="0" smtClean="0"/>
          </a:p>
          <a:p>
            <a:endParaRPr lang="en-US" dirty="0"/>
          </a:p>
          <a:p>
            <a:r>
              <a:rPr lang="en-US" dirty="0"/>
              <a:t>pi1 &lt;- 0.5</a:t>
            </a:r>
          </a:p>
          <a:p>
            <a:r>
              <a:rPr lang="en-US" dirty="0"/>
              <a:t>pi2 &lt;- 0.3</a:t>
            </a:r>
          </a:p>
          <a:p>
            <a:r>
              <a:rPr lang="en-US" dirty="0"/>
              <a:t>pi3 &lt;- 0.2</a:t>
            </a:r>
          </a:p>
          <a:p>
            <a:r>
              <a:rPr lang="en-US" dirty="0" err="1"/>
              <a:t>hardTri</a:t>
            </a:r>
            <a:r>
              <a:rPr lang="en-US" dirty="0"/>
              <a:t> &lt;- c(</a:t>
            </a:r>
            <a:r>
              <a:rPr lang="en-US" dirty="0" err="1"/>
              <a:t>rnorm</a:t>
            </a:r>
            <a:r>
              <a:rPr lang="en-US" dirty="0"/>
              <a:t>(10000*pi1,mean = 5),</a:t>
            </a:r>
            <a:r>
              <a:rPr lang="en-US" dirty="0" err="1"/>
              <a:t>rnorm</a:t>
            </a:r>
            <a:r>
              <a:rPr lang="en-US" dirty="0"/>
              <a:t>(10000*pi2,mean = 8),</a:t>
            </a:r>
            <a:r>
              <a:rPr lang="en-US" dirty="0" err="1"/>
              <a:t>rnorm</a:t>
            </a:r>
            <a:r>
              <a:rPr lang="en-US" dirty="0"/>
              <a:t>(10000*pi3, mean = 10))</a:t>
            </a:r>
          </a:p>
          <a:p>
            <a:r>
              <a:rPr lang="en-US" dirty="0" err="1"/>
              <a:t>hist</a:t>
            </a:r>
            <a:r>
              <a:rPr lang="en-US" dirty="0"/>
              <a:t>(</a:t>
            </a:r>
            <a:r>
              <a:rPr lang="en-US" dirty="0" err="1"/>
              <a:t>hardTri</a:t>
            </a:r>
            <a:r>
              <a:rPr lang="en-US" dirty="0"/>
              <a:t>, </a:t>
            </a:r>
            <a:r>
              <a:rPr lang="en-US" dirty="0" err="1"/>
              <a:t>prob</a:t>
            </a:r>
            <a:r>
              <a:rPr lang="en-US" dirty="0"/>
              <a:t> = T, main = 'Bimodal Mixture Model - Mu: 5,8,10', </a:t>
            </a:r>
            <a:r>
              <a:rPr lang="en-US" dirty="0" err="1"/>
              <a:t>xlab</a:t>
            </a:r>
            <a:r>
              <a:rPr lang="en-US" dirty="0"/>
              <a:t> = 'Data Points')</a:t>
            </a:r>
          </a:p>
          <a:p>
            <a:endParaRPr lang="en-US" dirty="0"/>
          </a:p>
          <a:p>
            <a:r>
              <a:rPr lang="en-US" dirty="0"/>
              <a:t>pi1 &lt;- 0.5</a:t>
            </a:r>
          </a:p>
          <a:p>
            <a:r>
              <a:rPr lang="en-US" dirty="0"/>
              <a:t>pi2 &lt;- 0.3</a:t>
            </a:r>
          </a:p>
          <a:p>
            <a:r>
              <a:rPr lang="en-US" dirty="0"/>
              <a:t>pi3 &lt;- 0.2</a:t>
            </a:r>
          </a:p>
          <a:p>
            <a:r>
              <a:rPr lang="en-US" dirty="0" err="1"/>
              <a:t>easyTri</a:t>
            </a:r>
            <a:r>
              <a:rPr lang="en-US" dirty="0"/>
              <a:t> &lt;- c(</a:t>
            </a:r>
            <a:r>
              <a:rPr lang="en-US" dirty="0" err="1"/>
              <a:t>rnorm</a:t>
            </a:r>
            <a:r>
              <a:rPr lang="en-US" dirty="0"/>
              <a:t>(10000*pi1,mean = 5),</a:t>
            </a:r>
            <a:r>
              <a:rPr lang="en-US" dirty="0" err="1"/>
              <a:t>rnorm</a:t>
            </a:r>
            <a:r>
              <a:rPr lang="en-US" dirty="0"/>
              <a:t>(10000*pi2,mean = 10),</a:t>
            </a:r>
            <a:r>
              <a:rPr lang="en-US" dirty="0" err="1"/>
              <a:t>rnorm</a:t>
            </a:r>
            <a:r>
              <a:rPr lang="en-US" dirty="0"/>
              <a:t>(10000*pi3, mean = 15))</a:t>
            </a:r>
          </a:p>
          <a:p>
            <a:r>
              <a:rPr lang="en-US" dirty="0" err="1"/>
              <a:t>hist</a:t>
            </a:r>
            <a:r>
              <a:rPr lang="en-US" dirty="0"/>
              <a:t>(</a:t>
            </a:r>
            <a:r>
              <a:rPr lang="en-US" dirty="0" err="1"/>
              <a:t>easyTri</a:t>
            </a:r>
            <a:r>
              <a:rPr lang="en-US" dirty="0"/>
              <a:t>, </a:t>
            </a:r>
            <a:r>
              <a:rPr lang="en-US" dirty="0" err="1"/>
              <a:t>prob</a:t>
            </a:r>
            <a:r>
              <a:rPr lang="en-US" dirty="0"/>
              <a:t> = T, main = '</a:t>
            </a:r>
            <a:r>
              <a:rPr lang="en-US" dirty="0" err="1"/>
              <a:t>Trimodal</a:t>
            </a:r>
            <a:r>
              <a:rPr lang="en-US" dirty="0"/>
              <a:t> Mixture Model - Mu: 5,10,15', </a:t>
            </a:r>
            <a:r>
              <a:rPr lang="en-US" dirty="0" err="1"/>
              <a:t>xlab</a:t>
            </a:r>
            <a:r>
              <a:rPr lang="en-US" dirty="0"/>
              <a:t> = 'Data Points')</a:t>
            </a:r>
          </a:p>
          <a:p>
            <a:endParaRPr lang="en-US" dirty="0"/>
          </a:p>
        </p:txBody>
      </p:sp>
    </p:spTree>
    <p:extLst>
      <p:ext uri="{BB962C8B-B14F-4D97-AF65-F5344CB8AC3E}">
        <p14:creationId xmlns:p14="http://schemas.microsoft.com/office/powerpoint/2010/main" val="1214056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3335</TotalTime>
  <Words>2338</Words>
  <Application>Microsoft Office PowerPoint</Application>
  <PresentationFormat>Widescreen</PresentationFormat>
  <Paragraphs>220</Paragraphs>
  <Slides>23</Slides>
  <Notes>10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幼圆</vt:lpstr>
      <vt:lpstr>Arial</vt:lpstr>
      <vt:lpstr>Calibri</vt:lpstr>
      <vt:lpstr>Cambria Math</vt:lpstr>
      <vt:lpstr>Century Gothic</vt:lpstr>
      <vt:lpstr>Wingdings 3</vt:lpstr>
      <vt:lpstr>Wisp</vt:lpstr>
      <vt:lpstr>Expectation Maximization Algorithm </vt:lpstr>
      <vt:lpstr>Presentation Outline</vt:lpstr>
      <vt:lpstr>Maximum Likelihood Estimation</vt:lpstr>
      <vt:lpstr>Maximum Likelihood Estimation – For Normal Probability Distribution </vt:lpstr>
      <vt:lpstr>Likelihood Function </vt:lpstr>
      <vt:lpstr>PowerPoint Presentation</vt:lpstr>
      <vt:lpstr>Expectation Maximization (EM) Algorithm – The Background</vt:lpstr>
      <vt:lpstr>Expectation Maximization (EM) Algorithm – High Level Algorithm </vt:lpstr>
      <vt:lpstr>Expectation Maximization (EM) Algorithm – Histogram Code</vt:lpstr>
      <vt:lpstr>Expectation Maximization (EM) Algorithm – High Level Algorithm Continued</vt:lpstr>
      <vt:lpstr>EM Algorithm - Expectation</vt:lpstr>
      <vt:lpstr>EM Algorithm - Maximization</vt:lpstr>
      <vt:lpstr>EM Algorithm – Convergence </vt:lpstr>
      <vt:lpstr>Validating our work</vt:lpstr>
      <vt:lpstr>Akaike Information Criterion (AIC) </vt:lpstr>
      <vt:lpstr>Akaike Information Criterion Correction (AICc)</vt:lpstr>
      <vt:lpstr>Bayesian Information Criterion (BIC)</vt:lpstr>
      <vt:lpstr>Shiny Demonstration </vt:lpstr>
      <vt:lpstr>AICc Plot for 10 modes</vt:lpstr>
      <vt:lpstr>BIC Plot for 10 modes</vt:lpstr>
      <vt:lpstr>Notes on the EM Algorithm</vt:lpstr>
      <vt:lpstr>PowerPoint Presentation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Expectation Maximization Algorithm</dc:title>
  <dc:creator>AndrewTran</dc:creator>
  <cp:lastModifiedBy>AndrewTran</cp:lastModifiedBy>
  <cp:revision>88</cp:revision>
  <dcterms:created xsi:type="dcterms:W3CDTF">2016-12-06T03:14:55Z</dcterms:created>
  <dcterms:modified xsi:type="dcterms:W3CDTF">2016-12-08T22:49:55Z</dcterms:modified>
</cp:coreProperties>
</file>