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9"/>
  </p:notesMasterIdLst>
  <p:sldIdLst>
    <p:sldId id="256" r:id="rId2"/>
    <p:sldId id="287" r:id="rId3"/>
    <p:sldId id="258" r:id="rId4"/>
    <p:sldId id="260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71" r:id="rId13"/>
    <p:sldId id="274" r:id="rId14"/>
    <p:sldId id="275" r:id="rId15"/>
    <p:sldId id="276" r:id="rId16"/>
    <p:sldId id="315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31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9BB67-90D9-4507-A59D-DC3E13C3486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2C203-1FF9-43AD-88F6-42BEA6E7B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15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99CCB-CF0D-47F3-9C68-E928BAD6E8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27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38BD-6122-44A0-8002-071084D73B7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EFAC-42A2-4571-B612-2671DF2C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9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38BD-6122-44A0-8002-071084D73B7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EFAC-42A2-4571-B612-2671DF2C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1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38BD-6122-44A0-8002-071084D73B7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EFAC-42A2-4571-B612-2671DF2C841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88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38BD-6122-44A0-8002-071084D73B7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EFAC-42A2-4571-B612-2671DF2C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24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38BD-6122-44A0-8002-071084D73B7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EFAC-42A2-4571-B612-2671DF2C841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0719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38BD-6122-44A0-8002-071084D73B7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EFAC-42A2-4571-B612-2671DF2C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09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38BD-6122-44A0-8002-071084D73B7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EFAC-42A2-4571-B612-2671DF2C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56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38BD-6122-44A0-8002-071084D73B7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EFAC-42A2-4571-B612-2671DF2C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4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38BD-6122-44A0-8002-071084D73B7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EFAC-42A2-4571-B612-2671DF2C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4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38BD-6122-44A0-8002-071084D73B7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EFAC-42A2-4571-B612-2671DF2C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4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38BD-6122-44A0-8002-071084D73B7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EFAC-42A2-4571-B612-2671DF2C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0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38BD-6122-44A0-8002-071084D73B7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EFAC-42A2-4571-B612-2671DF2C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5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38BD-6122-44A0-8002-071084D73B7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EFAC-42A2-4571-B612-2671DF2C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3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38BD-6122-44A0-8002-071084D73B7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EFAC-42A2-4571-B612-2671DF2C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0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38BD-6122-44A0-8002-071084D73B7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EFAC-42A2-4571-B612-2671DF2C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8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EFAC-42A2-4571-B612-2671DF2C841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38BD-6122-44A0-8002-071084D73B71}" type="datetimeFigureOut">
              <a:rPr lang="en-US" smtClean="0"/>
              <a:t>3/9/2023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1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638BD-6122-44A0-8002-071084D73B7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B8AEFAC-42A2-4571-B612-2671DF2C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0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hanh.trinh@phenikaa-uni.edu.v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hyperlink" Target="https://en.wikipedia.org/wiki/Additive_smooth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hyperlink" Target="https://dominhhai.github.io/vi/2017/10/sampling-parameters-estim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iki/Suy_lu%E1%BA%ADn_Bayes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vi.wikipedia.org/wiki/USS_Scorpion_(SSN-589)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42C0-62E4-4943-9FAD-9C2492367A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ea typeface="PMingLiU" panose="02020500000000000000" pitchFamily="18" charset="-120"/>
              </a:rPr>
              <a:t>Lý thuyết Bayesian và </a:t>
            </a:r>
            <a:r>
              <a:rPr lang="en-US" altLang="zh-CN" dirty="0">
                <a:ea typeface="PMingLiU" panose="02020500000000000000" pitchFamily="18" charset="-120"/>
              </a:rPr>
              <a:t>Classification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C1815-3BB5-4FF6-BDB3-B7E24CBA2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Trịnh Thành</a:t>
            </a:r>
          </a:p>
          <a:p>
            <a:r>
              <a:rPr lang="en-US">
                <a:hlinkClick r:id="rId2"/>
              </a:rPr>
              <a:t>thanh.trinh@phenikaa-uni.edu.vn</a:t>
            </a:r>
            <a:endParaRPr lang="en-US"/>
          </a:p>
          <a:p>
            <a:r>
              <a:rPr lang="en-US"/>
              <a:t>Phenikaa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06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8BB3D-DEA8-4ADD-8BB6-302A833B8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11900"/>
            <a:ext cx="8596668" cy="824917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3FF569-4972-4A85-AD60-BADF190B7E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1786" y="1229097"/>
                <a:ext cx="8502215" cy="4812266"/>
              </a:xfrm>
            </p:spPr>
            <p:txBody>
              <a:bodyPr/>
              <a:lstStyle/>
              <a:p>
                <a:r>
                  <a:rPr lang="en-US" dirty="0"/>
                  <a:t>Một </a:t>
                </a:r>
                <a:r>
                  <a:rPr lang="en-US" dirty="0" err="1"/>
                  <a:t>hộp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3 </a:t>
                </a:r>
                <a:r>
                  <a:rPr lang="en-US" dirty="0" err="1"/>
                  <a:t>viên</a:t>
                </a:r>
                <a:r>
                  <a:rPr lang="en-US" dirty="0"/>
                  <a:t> </a:t>
                </a:r>
                <a:r>
                  <a:rPr lang="en-US" dirty="0" err="1"/>
                  <a:t>đỏ</a:t>
                </a:r>
                <a:r>
                  <a:rPr lang="en-US" dirty="0"/>
                  <a:t>, 7 </a:t>
                </a:r>
                <a:r>
                  <a:rPr lang="en-US" dirty="0" err="1"/>
                  <a:t>viên</a:t>
                </a:r>
                <a:r>
                  <a:rPr lang="en-US" dirty="0"/>
                  <a:t> </a:t>
                </a:r>
                <a:r>
                  <a:rPr lang="en-US" dirty="0" err="1"/>
                  <a:t>trắng</a:t>
                </a:r>
                <a:r>
                  <a:rPr lang="en-US" dirty="0"/>
                  <a:t>.  </a:t>
                </a:r>
                <a:r>
                  <a:rPr lang="en-US" dirty="0" err="1"/>
                  <a:t>Thực</a:t>
                </a:r>
                <a:r>
                  <a:rPr lang="en-US" dirty="0"/>
                  <a:t> </a:t>
                </a:r>
                <a:r>
                  <a:rPr lang="en-US" dirty="0" err="1"/>
                  <a:t>hiện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2 </a:t>
                </a:r>
                <a:r>
                  <a:rPr lang="en-US" dirty="0" err="1"/>
                  <a:t>lần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hoàn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endParaRPr lang="en-US" dirty="0"/>
              </a:p>
              <a:p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suất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 err="1"/>
                  <a:t>Giả</a:t>
                </a:r>
                <a:r>
                  <a:rPr lang="en-US" dirty="0"/>
                  <a:t> </a:t>
                </a:r>
                <a:r>
                  <a:rPr lang="en-US" dirty="0" err="1"/>
                  <a:t>sử</a:t>
                </a:r>
                <a:r>
                  <a:rPr lang="en-US" dirty="0"/>
                  <a:t> </a:t>
                </a:r>
                <a:r>
                  <a:rPr lang="en-US" dirty="0" err="1"/>
                  <a:t>lần</a:t>
                </a:r>
                <a:r>
                  <a:rPr lang="en-US" dirty="0"/>
                  <a:t> 1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đỏ</a:t>
                </a:r>
                <a:r>
                  <a:rPr lang="en-US" dirty="0"/>
                  <a:t>.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suất</a:t>
                </a:r>
                <a:r>
                  <a:rPr lang="en-US" dirty="0"/>
                  <a:t> </a:t>
                </a:r>
                <a:r>
                  <a:rPr lang="en-US" dirty="0" err="1"/>
                  <a:t>lần</a:t>
                </a:r>
                <a:r>
                  <a:rPr lang="en-US" dirty="0"/>
                  <a:t> 2 </a:t>
                </a:r>
                <a:r>
                  <a:rPr lang="en-US" dirty="0" err="1"/>
                  <a:t>cũng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đỏ</a:t>
                </a:r>
                <a:endParaRPr lang="en-US" dirty="0"/>
              </a:p>
              <a:p>
                <a:pPr lvl="1"/>
                <a:r>
                  <a:rPr lang="en-US" dirty="0" err="1"/>
                  <a:t>Giả</a:t>
                </a:r>
                <a:r>
                  <a:rPr lang="en-US" dirty="0"/>
                  <a:t> </a:t>
                </a:r>
                <a:r>
                  <a:rPr lang="en-US" dirty="0" err="1"/>
                  <a:t>sử</a:t>
                </a:r>
                <a:r>
                  <a:rPr lang="en-US" dirty="0"/>
                  <a:t> </a:t>
                </a:r>
                <a:r>
                  <a:rPr lang="en-US" dirty="0" err="1"/>
                  <a:t>lần</a:t>
                </a:r>
                <a:r>
                  <a:rPr lang="en-US" dirty="0"/>
                  <a:t> 1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đỏ</a:t>
                </a:r>
                <a:r>
                  <a:rPr lang="en-US" dirty="0"/>
                  <a:t>.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suất</a:t>
                </a:r>
                <a:r>
                  <a:rPr lang="en-US" dirty="0"/>
                  <a:t> </a:t>
                </a:r>
                <a:r>
                  <a:rPr lang="en-US" dirty="0" err="1"/>
                  <a:t>lần</a:t>
                </a:r>
                <a:r>
                  <a:rPr lang="en-US" dirty="0"/>
                  <a:t> 2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trắng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Gọi</a:t>
                </a:r>
                <a:r>
                  <a:rPr lang="en-US" dirty="0"/>
                  <a:t> A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sự</a:t>
                </a:r>
                <a:r>
                  <a:rPr lang="en-US" dirty="0"/>
                  <a:t> </a:t>
                </a:r>
                <a:r>
                  <a:rPr lang="en-US" dirty="0" err="1"/>
                  <a:t>kiện</a:t>
                </a:r>
                <a:r>
                  <a:rPr lang="en-US" dirty="0"/>
                  <a:t> </a:t>
                </a:r>
                <a:r>
                  <a:rPr lang="en-US" dirty="0" err="1"/>
                  <a:t>lần</a:t>
                </a:r>
                <a:r>
                  <a:rPr lang="en-US" dirty="0"/>
                  <a:t> 1 </a:t>
                </a:r>
                <a:r>
                  <a:rPr lang="en-US" dirty="0" err="1"/>
                  <a:t>đỏ</a:t>
                </a:r>
                <a:r>
                  <a:rPr lang="en-US" dirty="0"/>
                  <a:t>, B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sự</a:t>
                </a:r>
                <a:r>
                  <a:rPr lang="en-US" dirty="0"/>
                  <a:t> </a:t>
                </a:r>
                <a:r>
                  <a:rPr lang="en-US" dirty="0" err="1"/>
                  <a:t>kiện</a:t>
                </a:r>
                <a:r>
                  <a:rPr lang="en-US" dirty="0"/>
                  <a:t> </a:t>
                </a:r>
                <a:r>
                  <a:rPr lang="en-US" dirty="0" err="1"/>
                  <a:t>lần</a:t>
                </a:r>
                <a:r>
                  <a:rPr lang="en-US" dirty="0"/>
                  <a:t> 2 </a:t>
                </a:r>
                <a:r>
                  <a:rPr lang="en-US" dirty="0" err="1"/>
                  <a:t>đỏ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P(B|A) =  P(B, A)/ P(A)</a:t>
                </a:r>
              </a:p>
              <a:p>
                <a:r>
                  <a:rPr lang="en-US" dirty="0"/>
                  <a:t>P(A)  = 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lần</a:t>
                </a:r>
                <a:r>
                  <a:rPr lang="en-US" dirty="0"/>
                  <a:t> ra </a:t>
                </a:r>
                <a:r>
                  <a:rPr lang="en-US" dirty="0" err="1"/>
                  <a:t>bị</a:t>
                </a:r>
                <a:r>
                  <a:rPr lang="en-US" dirty="0"/>
                  <a:t> </a:t>
                </a:r>
                <a:r>
                  <a:rPr lang="en-US" dirty="0" err="1"/>
                  <a:t>đỏ</a:t>
                </a:r>
                <a:r>
                  <a:rPr lang="en-US" dirty="0"/>
                  <a:t>/</a:t>
                </a:r>
                <a:r>
                  <a:rPr lang="en-US" dirty="0" err="1"/>
                  <a:t>tổng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khả</a:t>
                </a:r>
                <a:r>
                  <a:rPr lang="en-US" dirty="0"/>
                  <a:t> </a:t>
                </a:r>
                <a:r>
                  <a:rPr lang="en-US" dirty="0" err="1"/>
                  <a:t>năng</a:t>
                </a:r>
                <a:r>
                  <a:rPr lang="en-US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  <m:sup/>
                        </m:sSup>
                      </m:num>
                      <m:den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400" dirty="0"/>
                  <a:t>    = 0.3</a:t>
                </a:r>
              </a:p>
              <a:p>
                <a:r>
                  <a:rPr lang="en-US" dirty="0"/>
                  <a:t>P(B,A)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dirty="0"/>
                          <m:t> ∗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dirty="0"/>
                          <m:t> ∗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den>
                    </m:f>
                  </m:oMath>
                </a14:m>
                <a:r>
                  <a:rPr lang="en-US" dirty="0"/>
                  <a:t>  = 0.0666</a:t>
                </a:r>
              </a:p>
              <a:p>
                <a:r>
                  <a:rPr lang="en-US" dirty="0" err="1"/>
                  <a:t>Vậy</a:t>
                </a:r>
                <a:r>
                  <a:rPr lang="en-US" dirty="0"/>
                  <a:t> P(B|A ) =  0.0666/0.3 = 0.222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3FF569-4972-4A85-AD60-BADF190B7E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1786" y="1229097"/>
                <a:ext cx="8502215" cy="4812266"/>
              </a:xfrm>
              <a:blipFill>
                <a:blip r:embed="rId2"/>
                <a:stretch>
                  <a:fillRect l="-215" t="-1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4B5D552-452D-4698-8F12-6F2531E95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588" y="2356127"/>
            <a:ext cx="37433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04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F04A-9805-4E90-B3F2-F1233430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4C0C52-74AB-4284-A900-8F1C4B65AF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</a:t>
                </a:r>
                <a:r>
                  <a:rPr lang="vi-VN" dirty="0"/>
                  <a:t>ư</a:t>
                </a:r>
                <a:r>
                  <a:rPr lang="en-US" dirty="0" err="1"/>
                  <a:t>ờng</a:t>
                </a:r>
                <a:r>
                  <a:rPr lang="en-US" dirty="0"/>
                  <a:t> </a:t>
                </a:r>
                <a:r>
                  <a:rPr lang="en-US" dirty="0" err="1"/>
                  <a:t>hợp</a:t>
                </a:r>
                <a:r>
                  <a:rPr lang="en-US" dirty="0"/>
                  <a:t> 2: </a:t>
                </a:r>
                <a:r>
                  <a:rPr lang="en-US" dirty="0" err="1"/>
                  <a:t>Gọi</a:t>
                </a:r>
                <a:r>
                  <a:rPr lang="en-US" dirty="0"/>
                  <a:t> C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sự</a:t>
                </a:r>
                <a:r>
                  <a:rPr lang="en-US" dirty="0"/>
                  <a:t> </a:t>
                </a:r>
                <a:r>
                  <a:rPr lang="en-US" dirty="0" err="1"/>
                  <a:t>kiện</a:t>
                </a:r>
                <a:r>
                  <a:rPr lang="en-US" dirty="0"/>
                  <a:t> </a:t>
                </a:r>
                <a:r>
                  <a:rPr lang="en-US" dirty="0" err="1"/>
                  <a:t>lần</a:t>
                </a:r>
                <a:r>
                  <a:rPr lang="en-US" dirty="0"/>
                  <a:t> 2 </a:t>
                </a:r>
                <a:r>
                  <a:rPr lang="en-US" dirty="0" err="1"/>
                  <a:t>bị</a:t>
                </a:r>
                <a:r>
                  <a:rPr lang="en-US" dirty="0"/>
                  <a:t> </a:t>
                </a:r>
                <a:r>
                  <a:rPr lang="en-US" dirty="0" err="1"/>
                  <a:t>trắng</a:t>
                </a:r>
                <a:r>
                  <a:rPr lang="en-US" dirty="0"/>
                  <a:t> </a:t>
                </a:r>
                <a:r>
                  <a:rPr lang="en-US" dirty="0" err="1"/>
                  <a:t>sau</a:t>
                </a:r>
                <a:r>
                  <a:rPr lang="en-US" dirty="0"/>
                  <a:t> </a:t>
                </a:r>
                <a:r>
                  <a:rPr lang="en-US" dirty="0" err="1"/>
                  <a:t>khi</a:t>
                </a:r>
                <a:r>
                  <a:rPr lang="en-US" dirty="0"/>
                  <a:t> </a:t>
                </a:r>
                <a:r>
                  <a:rPr lang="en-US" dirty="0" err="1"/>
                  <a:t>lần</a:t>
                </a:r>
                <a:r>
                  <a:rPr lang="en-US" dirty="0"/>
                  <a:t> 1 </a:t>
                </a:r>
                <a:r>
                  <a:rPr lang="en-US" dirty="0" err="1"/>
                  <a:t>là</a:t>
                </a:r>
                <a:r>
                  <a:rPr lang="en-US" dirty="0"/>
                  <a:t> bi </a:t>
                </a:r>
                <a:r>
                  <a:rPr lang="en-US" dirty="0" err="1"/>
                  <a:t>đỏ</a:t>
                </a:r>
                <a:endParaRPr lang="en-US" dirty="0"/>
              </a:p>
              <a:p>
                <a:r>
                  <a:rPr lang="en-US" dirty="0"/>
                  <a:t>P(C|A) = P(C,A)/P(A)</a:t>
                </a:r>
              </a:p>
              <a:p>
                <a:r>
                  <a:rPr lang="en-US" dirty="0"/>
                  <a:t>P(A) = 0.3</a:t>
                </a:r>
              </a:p>
              <a:p>
                <a:r>
                  <a:rPr lang="en-US" dirty="0"/>
                  <a:t>P(C,A)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dirty="0"/>
                          <m:t> ∗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dirty="0"/>
                          <m:t> ∗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= 21/90 = 0.2333</a:t>
                </a:r>
              </a:p>
              <a:p>
                <a:r>
                  <a:rPr lang="en-US" dirty="0"/>
                  <a:t>P(C|A) = 0.2333/0.3 = 0.7777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4C0C52-74AB-4284-A900-8F1C4B65AF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496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F4A6-8D8A-477B-A3E5-B2A9773B3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5251"/>
          </a:xfrm>
        </p:spPr>
        <p:txBody>
          <a:bodyPr/>
          <a:lstStyle/>
          <a:p>
            <a:r>
              <a:rPr lang="en-US" dirty="0"/>
              <a:t>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17E8B-1730-4697-89CD-910F1CD2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2573"/>
            <a:ext cx="9892794" cy="46487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Cho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–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B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P(B) &gt; 0;</a:t>
            </a:r>
          </a:p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ra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A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B </a:t>
            </a:r>
            <a:r>
              <a:rPr lang="en-US" dirty="0" err="1"/>
              <a:t>xảy</a:t>
            </a:r>
            <a:r>
              <a:rPr lang="en-US" dirty="0"/>
              <a:t> ra: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: ta </a:t>
            </a:r>
            <a:r>
              <a:rPr lang="en-US" dirty="0" err="1"/>
              <a:t>có</a:t>
            </a:r>
            <a:r>
              <a:rPr lang="en-US" dirty="0"/>
              <a:t> P(A ∩ B) = P(A)P(B|A) = P(A|B)P(B)</a:t>
            </a:r>
          </a:p>
          <a:p>
            <a:r>
              <a:rPr lang="en-US" dirty="0"/>
              <a:t>P(A|B): </a:t>
            </a:r>
            <a:r>
              <a:rPr lang="en-US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osteriori probability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la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ra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kiên</a:t>
            </a:r>
            <a:r>
              <a:rPr lang="en-US" dirty="0"/>
              <a:t> A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B </a:t>
            </a:r>
            <a:r>
              <a:rPr lang="en-US" dirty="0" err="1"/>
              <a:t>xảy</a:t>
            </a:r>
            <a:r>
              <a:rPr lang="en-US" dirty="0"/>
              <a:t> ra</a:t>
            </a:r>
          </a:p>
          <a:p>
            <a:r>
              <a:rPr lang="en-US" dirty="0"/>
              <a:t>P(A): Prior  probability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ra A;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  <a:p>
            <a:r>
              <a:rPr lang="en-US" dirty="0"/>
              <a:t>P(B):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Evidence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</a:p>
          <a:p>
            <a:r>
              <a:rPr lang="en-US" dirty="0"/>
              <a:t>P(B|A) </a:t>
            </a:r>
            <a:r>
              <a:rPr lang="en-US" dirty="0" err="1"/>
              <a:t>là</a:t>
            </a:r>
            <a:r>
              <a:rPr lang="en-US" dirty="0"/>
              <a:t> likelihood –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dĩ</a:t>
            </a:r>
            <a:r>
              <a:rPr lang="en-US" dirty="0"/>
              <a:t> </a:t>
            </a:r>
          </a:p>
          <a:p>
            <a:r>
              <a:rPr lang="en-US" dirty="0"/>
              <a:t>P(B|A) / P(B)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irrelevance index;  </a:t>
            </a:r>
            <a:r>
              <a:rPr lang="en-US" dirty="0">
                <a:sym typeface="Wingdings" panose="05000000000000000000" pitchFamily="2" charset="2"/>
              </a:rPr>
              <a:t>1 ; A </a:t>
            </a:r>
            <a:r>
              <a:rPr lang="en-US" dirty="0" err="1">
                <a:sym typeface="Wingdings" panose="05000000000000000000" pitchFamily="2" charset="2"/>
              </a:rPr>
              <a:t>và</a:t>
            </a:r>
            <a:r>
              <a:rPr lang="en-US" dirty="0">
                <a:sym typeface="Wingdings" panose="05000000000000000000" pitchFamily="2" charset="2"/>
              </a:rPr>
              <a:t> B </a:t>
            </a:r>
            <a:r>
              <a:rPr lang="en-US" err="1">
                <a:sym typeface="Wingdings" panose="05000000000000000000" pitchFamily="2" charset="2"/>
              </a:rPr>
              <a:t>độc</a:t>
            </a:r>
            <a:r>
              <a:rPr lang="en-US">
                <a:sym typeface="Wingdings" panose="05000000000000000000" pitchFamily="2" charset="2"/>
              </a:rPr>
              <a:t> lập    : </a:t>
            </a:r>
            <a:r>
              <a:rPr lang="en-US"/>
              <a:t>P(B|A) = P(B)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68BA4-8A72-45F1-BB37-455374BEE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856" y="2110074"/>
            <a:ext cx="3048425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9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A46E-CDD6-4EE6-B951-E4C3E145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en-US" dirty="0"/>
              <a:t>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E4069-BD01-472A-AE93-465B18822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49293"/>
            <a:ext cx="9263620" cy="489207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Bayes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đấy</a:t>
            </a:r>
            <a:endParaRPr lang="en-US" dirty="0"/>
          </a:p>
          <a:p>
            <a:r>
              <a:rPr lang="en-US" dirty="0"/>
              <a:t>P(</a:t>
            </a:r>
            <a:r>
              <a:rPr lang="en-US" dirty="0" err="1"/>
              <a:t>h|D</a:t>
            </a:r>
            <a:r>
              <a:rPr lang="en-US" dirty="0"/>
              <a:t>)  = P(</a:t>
            </a:r>
            <a:r>
              <a:rPr lang="en-US" dirty="0" err="1"/>
              <a:t>D|h</a:t>
            </a:r>
            <a:r>
              <a:rPr lang="en-US" dirty="0"/>
              <a:t>) * P(h) /P(D)</a:t>
            </a:r>
          </a:p>
          <a:p>
            <a:r>
              <a:rPr lang="vi-VN" i="1" dirty="0"/>
              <a:t>Trong đó:</a:t>
            </a:r>
            <a:endParaRPr lang="vi-VN" dirty="0"/>
          </a:p>
          <a:p>
            <a:pPr lvl="1"/>
            <a:r>
              <a:rPr lang="vi-VN" dirty="0"/>
              <a:t>D : Data</a:t>
            </a:r>
            <a:r>
              <a:rPr lang="en-US" dirty="0"/>
              <a:t> </a:t>
            </a:r>
            <a:endParaRPr lang="vi-VN" dirty="0"/>
          </a:p>
          <a:p>
            <a:pPr lvl="1"/>
            <a:r>
              <a:rPr lang="vi-VN" dirty="0"/>
              <a:t>h : Hypothesis (giả thuyết)</a:t>
            </a:r>
          </a:p>
          <a:p>
            <a:r>
              <a:rPr lang="vi-VN" dirty="0"/>
              <a:t>P(h) : Xác suất giả thuyết </a:t>
            </a:r>
            <a:r>
              <a:rPr lang="vi-VN" dirty="0">
                <a:solidFill>
                  <a:srgbClr val="FF0000"/>
                </a:solidFill>
              </a:rPr>
              <a:t>h</a:t>
            </a:r>
            <a:r>
              <a:rPr lang="vi-VN" dirty="0"/>
              <a:t> (tri thức có được về giả thuyết h trước khi có dữ liệu </a:t>
            </a:r>
            <a:r>
              <a:rPr lang="vi-VN" dirty="0">
                <a:solidFill>
                  <a:srgbClr val="FF0000"/>
                </a:solidFill>
              </a:rPr>
              <a:t>D</a:t>
            </a:r>
            <a:r>
              <a:rPr lang="vi-VN" dirty="0"/>
              <a:t>) và gọi là  </a:t>
            </a:r>
            <a:r>
              <a:rPr lang="vi-VN" b="1" i="1" dirty="0"/>
              <a:t>prior </a:t>
            </a:r>
            <a:r>
              <a:rPr lang="vi-VN" dirty="0"/>
              <a:t>probability của giả thuyết </a:t>
            </a:r>
            <a:r>
              <a:rPr lang="vi-VN" dirty="0">
                <a:solidFill>
                  <a:srgbClr val="FF0000"/>
                </a:solidFill>
              </a:rPr>
              <a:t>h</a:t>
            </a:r>
            <a:r>
              <a:rPr lang="vi-VN" dirty="0"/>
              <a:t>.</a:t>
            </a:r>
          </a:p>
          <a:p>
            <a:r>
              <a:rPr lang="vi-VN" dirty="0"/>
              <a:t>P(D| h): Xác suất có điều kiện </a:t>
            </a:r>
            <a:r>
              <a:rPr lang="vi-VN" dirty="0">
                <a:solidFill>
                  <a:srgbClr val="FF0000"/>
                </a:solidFill>
              </a:rPr>
              <a:t>D</a:t>
            </a:r>
            <a:r>
              <a:rPr lang="vi-VN" dirty="0"/>
              <a:t> khi biết giả thuyết </a:t>
            </a:r>
            <a:r>
              <a:rPr lang="vi-VN" dirty="0">
                <a:solidFill>
                  <a:srgbClr val="FF0000"/>
                </a:solidFill>
              </a:rPr>
              <a:t>h</a:t>
            </a:r>
            <a:r>
              <a:rPr lang="vi-VN" dirty="0"/>
              <a:t> (gọi là  </a:t>
            </a:r>
            <a:r>
              <a:rPr lang="vi-VN" b="1" i="1" dirty="0"/>
              <a:t>likelihood </a:t>
            </a:r>
            <a:r>
              <a:rPr lang="vi-VN" dirty="0"/>
              <a:t>probability).</a:t>
            </a:r>
          </a:p>
          <a:p>
            <a:r>
              <a:rPr lang="vi-VN" dirty="0"/>
              <a:t>P(D):  xác suất của dữ liệu quan sát </a:t>
            </a:r>
            <a:r>
              <a:rPr lang="vi-VN" dirty="0">
                <a:solidFill>
                  <a:srgbClr val="FF0000"/>
                </a:solidFill>
              </a:rPr>
              <a:t>D</a:t>
            </a:r>
            <a:r>
              <a:rPr lang="vi-VN" dirty="0"/>
              <a:t> không quan tâm đến bất kỳ giả thuyết </a:t>
            </a:r>
            <a:r>
              <a:rPr lang="vi-VN" dirty="0">
                <a:solidFill>
                  <a:srgbClr val="FF0000"/>
                </a:solidFill>
              </a:rPr>
              <a:t>h</a:t>
            </a:r>
            <a:r>
              <a:rPr lang="vi-VN" dirty="0"/>
              <a:t> nào</a:t>
            </a:r>
            <a:r>
              <a:rPr lang="en-US" dirty="0"/>
              <a:t>; hay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evidence –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. 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P(</a:t>
            </a:r>
            <a:r>
              <a:rPr lang="en-US" dirty="0" err="1"/>
              <a:t>h|D</a:t>
            </a:r>
            <a:r>
              <a:rPr lang="en-US" dirty="0"/>
              <a:t>) :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 (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 </a:t>
            </a:r>
            <a:r>
              <a:rPr lang="en-US" b="1" i="1" dirty="0"/>
              <a:t>posterior </a:t>
            </a:r>
            <a:r>
              <a:rPr lang="en-US" dirty="0"/>
              <a:t>probability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/>
              <a:t>)</a:t>
            </a:r>
          </a:p>
          <a:p>
            <a:br>
              <a:rPr lang="en-US" dirty="0"/>
            </a:br>
            <a:endParaRPr lang="vi-V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3768B-66FF-45EB-B0F4-2AEC9F63F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306" y="619788"/>
            <a:ext cx="2543175" cy="8572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516727-B9E1-41C5-90BF-746F385B6828}"/>
              </a:ext>
            </a:extLst>
          </p:cNvPr>
          <p:cNvCxnSpPr/>
          <p:nvPr/>
        </p:nvCxnSpPr>
        <p:spPr>
          <a:xfrm flipV="1">
            <a:off x="4175760" y="1043940"/>
            <a:ext cx="4838700" cy="586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098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A5F6-683E-40EC-AACC-70E5915A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87" y="78407"/>
            <a:ext cx="8596668" cy="397079"/>
          </a:xfrm>
        </p:spPr>
        <p:txBody>
          <a:bodyPr>
            <a:normAutofit fontScale="90000"/>
          </a:bodyPr>
          <a:lstStyle/>
          <a:p>
            <a:r>
              <a:rPr lang="en-US" dirty="0"/>
              <a:t>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7BC8C9A-97BA-4019-9104-1F16751FBD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1290" y="1040210"/>
                <a:ext cx="8442651" cy="5008252"/>
              </a:xfrm>
            </p:spPr>
            <p:txBody>
              <a:bodyPr/>
              <a:lstStyle/>
              <a:p>
                <a:r>
                  <a:rPr lang="en-US" dirty="0"/>
                  <a:t>Với </a:t>
                </a:r>
                <a:r>
                  <a:rPr lang="en-US" dirty="0" err="1"/>
                  <a:t>giả</a:t>
                </a:r>
                <a:r>
                  <a:rPr lang="en-US" dirty="0"/>
                  <a:t> </a:t>
                </a:r>
                <a:r>
                  <a:rPr lang="en-US" dirty="0" err="1"/>
                  <a:t>thuyết</a:t>
                </a:r>
                <a:r>
                  <a:rPr lang="en-US" dirty="0"/>
                  <a:t> h1 </a:t>
                </a:r>
                <a:r>
                  <a:rPr lang="en-US" dirty="0" err="1"/>
                  <a:t>xảy</a:t>
                </a:r>
                <a:r>
                  <a:rPr lang="en-US" dirty="0"/>
                  <a:t> ra </a:t>
                </a:r>
                <a:r>
                  <a:rPr lang="en-US" dirty="0" err="1"/>
                  <a:t>trong</a:t>
                </a:r>
                <a:r>
                  <a:rPr lang="en-US" dirty="0"/>
                  <a:t> D</a:t>
                </a:r>
              </a:p>
              <a:p>
                <a:r>
                  <a:rPr lang="en-US" dirty="0"/>
                  <a:t>P(h1|D) = P(D|h1) * P(h1)  / P(D)     (CT1)</a:t>
                </a:r>
              </a:p>
              <a:p>
                <a:endParaRPr lang="en-US" dirty="0"/>
              </a:p>
              <a:p>
                <a:r>
                  <a:rPr lang="en-US" dirty="0"/>
                  <a:t>P(D)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giã</a:t>
                </a:r>
                <a:r>
                  <a:rPr lang="en-US" dirty="0"/>
                  <a:t> </a:t>
                </a:r>
                <a:r>
                  <a:rPr lang="en-US" dirty="0" err="1"/>
                  <a:t>thành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P(D </a:t>
                </a:r>
                <a:r>
                  <a:rPr lang="en-US" dirty="0">
                    <a:sym typeface="Symbol" panose="05050102010706020507" pitchFamily="18" charset="2"/>
                  </a:rPr>
                  <a:t> h</a:t>
                </a:r>
                <a:r>
                  <a:rPr lang="en-US" baseline="-25000" dirty="0">
                    <a:sym typeface="Symbol" panose="05050102010706020507" pitchFamily="18" charset="2"/>
                  </a:rPr>
                  <a:t>i</a:t>
                </a:r>
                <a:r>
                  <a:rPr lang="en-US" dirty="0">
                    <a:sym typeface="Symbol" panose="05050102010706020507" pitchFamily="18" charset="2"/>
                  </a:rPr>
                  <a:t>) 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P(D)  = </a:t>
                </a:r>
                <a:r>
                  <a:rPr lang="en-US" dirty="0"/>
                  <a:t>P(D </a:t>
                </a:r>
                <a:r>
                  <a:rPr lang="en-US" dirty="0">
                    <a:sym typeface="Symbol" panose="05050102010706020507" pitchFamily="18" charset="2"/>
                  </a:rPr>
                  <a:t> h</a:t>
                </a:r>
                <a:r>
                  <a:rPr lang="en-US" baseline="-25000" dirty="0">
                    <a:sym typeface="Symbol" panose="05050102010706020507" pitchFamily="18" charset="2"/>
                  </a:rPr>
                  <a:t>1</a:t>
                </a:r>
                <a:r>
                  <a:rPr lang="en-US" dirty="0">
                    <a:sym typeface="Symbol" panose="05050102010706020507" pitchFamily="18" charset="2"/>
                  </a:rPr>
                  <a:t>)  </a:t>
                </a:r>
                <a:r>
                  <a:rPr lang="en-US" dirty="0"/>
                  <a:t>P(D </a:t>
                </a:r>
                <a:r>
                  <a:rPr lang="en-US" dirty="0">
                    <a:sym typeface="Symbol" panose="05050102010706020507" pitchFamily="18" charset="2"/>
                  </a:rPr>
                  <a:t> h</a:t>
                </a:r>
                <a:r>
                  <a:rPr lang="en-US" baseline="-25000" dirty="0">
                    <a:sym typeface="Symbol" panose="05050102010706020507" pitchFamily="18" charset="2"/>
                  </a:rPr>
                  <a:t>2</a:t>
                </a:r>
                <a:r>
                  <a:rPr lang="en-US" dirty="0">
                    <a:sym typeface="Symbol" panose="05050102010706020507" pitchFamily="18" charset="2"/>
                  </a:rPr>
                  <a:t>)  ….   </a:t>
                </a:r>
                <a:r>
                  <a:rPr lang="en-US" dirty="0"/>
                  <a:t>P(D </a:t>
                </a:r>
                <a:r>
                  <a:rPr lang="en-US" dirty="0">
                    <a:sym typeface="Symbol" panose="05050102010706020507" pitchFamily="18" charset="2"/>
                  </a:rPr>
                  <a:t> </a:t>
                </a:r>
                <a:r>
                  <a:rPr lang="en-US" dirty="0" err="1">
                    <a:sym typeface="Symbol" panose="05050102010706020507" pitchFamily="18" charset="2"/>
                  </a:rPr>
                  <a:t>h</a:t>
                </a:r>
                <a:r>
                  <a:rPr lang="en-US" baseline="-25000" dirty="0" err="1">
                    <a:sym typeface="Symbol" panose="05050102010706020507" pitchFamily="18" charset="2"/>
                  </a:rPr>
                  <a:t>k</a:t>
                </a:r>
                <a:r>
                  <a:rPr lang="en-US" dirty="0">
                    <a:sym typeface="Symbol" panose="05050102010706020507" pitchFamily="18" charset="2"/>
                  </a:rPr>
                  <a:t>)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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ym typeface="Symbol" panose="05050102010706020507" pitchFamily="18" charset="2"/>
                  </a:rPr>
                  <a:t> </a:t>
                </a:r>
                <a:r>
                  <a:rPr lang="en-US" dirty="0"/>
                  <a:t>P(D </a:t>
                </a:r>
                <a:r>
                  <a:rPr lang="en-US" dirty="0">
                    <a:sym typeface="Symbol" panose="05050102010706020507" pitchFamily="18" charset="2"/>
                  </a:rPr>
                  <a:t> h</a:t>
                </a:r>
                <a:r>
                  <a:rPr lang="en-US" baseline="-25000" dirty="0">
                    <a:sym typeface="Symbol" panose="05050102010706020507" pitchFamily="18" charset="2"/>
                  </a:rPr>
                  <a:t>i</a:t>
                </a:r>
                <a:r>
                  <a:rPr lang="en-US" dirty="0">
                    <a:sym typeface="Symbol" panose="05050102010706020507" pitchFamily="18" charset="2"/>
                  </a:rPr>
                  <a:t>)</a:t>
                </a:r>
              </a:p>
              <a:p>
                <a:r>
                  <a:rPr lang="en-US" dirty="0"/>
                  <a:t>Ta </a:t>
                </a:r>
                <a:r>
                  <a:rPr lang="en-US" dirty="0" err="1"/>
                  <a:t>có</a:t>
                </a:r>
                <a:r>
                  <a:rPr lang="en-US" dirty="0"/>
                  <a:t> :  P(D </a:t>
                </a:r>
                <a:r>
                  <a:rPr lang="en-US" dirty="0">
                    <a:sym typeface="Symbol" panose="05050102010706020507" pitchFamily="18" charset="2"/>
                  </a:rPr>
                  <a:t> h</a:t>
                </a:r>
                <a:r>
                  <a:rPr lang="en-US" baseline="-25000" dirty="0">
                    <a:sym typeface="Symbol" panose="05050102010706020507" pitchFamily="18" charset="2"/>
                  </a:rPr>
                  <a:t>i</a:t>
                </a:r>
                <a:r>
                  <a:rPr lang="en-US" dirty="0">
                    <a:sym typeface="Symbol" panose="05050102010706020507" pitchFamily="18" charset="2"/>
                  </a:rPr>
                  <a:t>)  =P(</a:t>
                </a:r>
                <a:r>
                  <a:rPr lang="en-US" dirty="0" err="1">
                    <a:sym typeface="Symbol" panose="05050102010706020507" pitchFamily="18" charset="2"/>
                  </a:rPr>
                  <a:t>D|h</a:t>
                </a:r>
                <a:r>
                  <a:rPr lang="en-US" baseline="-25000" dirty="0" err="1">
                    <a:sym typeface="Symbol" panose="05050102010706020507" pitchFamily="18" charset="2"/>
                  </a:rPr>
                  <a:t>i</a:t>
                </a:r>
                <a:r>
                  <a:rPr lang="en-US" dirty="0">
                    <a:sym typeface="Symbol" panose="05050102010706020507" pitchFamily="18" charset="2"/>
                  </a:rPr>
                  <a:t>) * P(h</a:t>
                </a:r>
                <a:r>
                  <a:rPr lang="en-US" baseline="-25000" dirty="0">
                    <a:sym typeface="Symbol" panose="05050102010706020507" pitchFamily="18" charset="2"/>
                  </a:rPr>
                  <a:t>i</a:t>
                </a:r>
                <a:r>
                  <a:rPr lang="en-US" dirty="0">
                    <a:sym typeface="Symbol" panose="05050102010706020507" pitchFamily="18" charset="2"/>
                  </a:rPr>
                  <a:t>) </a:t>
                </a:r>
              </a:p>
              <a:p>
                <a:r>
                  <a:rPr lang="en-US" dirty="0" err="1">
                    <a:sym typeface="Symbol" panose="05050102010706020507" pitchFamily="18" charset="2"/>
                  </a:rPr>
                  <a:t>Vậy</a:t>
                </a:r>
                <a:r>
                  <a:rPr lang="en-US" dirty="0">
                    <a:sym typeface="Symbol" panose="05050102010706020507" pitchFamily="18" charset="2"/>
                  </a:rPr>
                  <a:t> P(D)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>
                            <a:sym typeface="Symbol" panose="05050102010706020507" pitchFamily="18" charset="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sym typeface="Symbol" panose="05050102010706020507" pitchFamily="18" charset="2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dirty="0">
                            <a:sym typeface="Symbol" panose="05050102010706020507" pitchFamily="18" charset="2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dirty="0">
                            <a:sym typeface="Symbol" panose="05050102010706020507" pitchFamily="18" charset="2"/>
                          </a:rPr>
                          <m:t>hi</m:t>
                        </m:r>
                        <m:r>
                          <m:rPr>
                            <m:nor/>
                          </m:rPr>
                          <a:rPr lang="en-US" dirty="0">
                            <a:sym typeface="Symbol" panose="05050102010706020507" pitchFamily="18" charset="2"/>
                          </a:rPr>
                          <m:t>) ∗ </m:t>
                        </m:r>
                        <m:r>
                          <m:rPr>
                            <m:nor/>
                          </m:rPr>
                          <a:rPr lang="en-US" dirty="0">
                            <a:sym typeface="Symbol" panose="05050102010706020507" pitchFamily="18" charset="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sym typeface="Symbol" panose="05050102010706020507" pitchFamily="18" charset="2"/>
                          </a:rPr>
                          <m:t>hi</m:t>
                        </m:r>
                        <m:r>
                          <m:rPr>
                            <m:nor/>
                          </m:rPr>
                          <a:rPr lang="en-US" dirty="0">
                            <a:sym typeface="Symbol" panose="05050102010706020507" pitchFamily="18" charset="2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ym typeface="Symbol" panose="05050102010706020507" pitchFamily="18" charset="2"/>
                </a:endParaRPr>
              </a:p>
              <a:p>
                <a:endParaRPr lang="en-US" dirty="0">
                  <a:sym typeface="Symbol" panose="05050102010706020507" pitchFamily="18" charset="2"/>
                </a:endParaRPr>
              </a:p>
              <a:p>
                <a:r>
                  <a:rPr lang="en-US" dirty="0" err="1">
                    <a:sym typeface="Symbol" panose="05050102010706020507" pitchFamily="18" charset="2"/>
                  </a:rPr>
                  <a:t>Vậy</a:t>
                </a:r>
                <a:r>
                  <a:rPr lang="en-US" dirty="0">
                    <a:sym typeface="Symbol" panose="05050102010706020507" pitchFamily="18" charset="2"/>
                  </a:rPr>
                  <a:t> CT1 đ</a:t>
                </a:r>
                <a:r>
                  <a:rPr lang="vi-VN" dirty="0">
                    <a:sym typeface="Symbol" panose="05050102010706020507" pitchFamily="18" charset="2"/>
                  </a:rPr>
                  <a:t>ư</a:t>
                </a:r>
                <a:r>
                  <a:rPr lang="en-US" dirty="0" err="1">
                    <a:sym typeface="Symbol" panose="05050102010706020507" pitchFamily="18" charset="2"/>
                  </a:rPr>
                  <a:t>ợc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viết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lại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nh</a:t>
                </a:r>
                <a:r>
                  <a:rPr lang="vi-VN" dirty="0">
                    <a:sym typeface="Symbol" panose="05050102010706020507" pitchFamily="18" charset="2"/>
                  </a:rPr>
                  <a:t>ư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sau</a:t>
                </a:r>
                <a:r>
                  <a:rPr lang="en-US" dirty="0">
                    <a:sym typeface="Symbol" panose="05050102010706020507" pitchFamily="18" charset="2"/>
                  </a:rPr>
                  <a:t>:    P(</a:t>
                </a:r>
                <a:r>
                  <a:rPr lang="en-US" dirty="0" err="1">
                    <a:sym typeface="Symbol" panose="05050102010706020507" pitchFamily="18" charset="2"/>
                  </a:rPr>
                  <a:t>h</a:t>
                </a:r>
                <a:r>
                  <a:rPr lang="en-US" baseline="-25000" dirty="0" err="1">
                    <a:sym typeface="Symbol" panose="05050102010706020507" pitchFamily="18" charset="2"/>
                  </a:rPr>
                  <a:t>i</a:t>
                </a:r>
                <a:r>
                  <a:rPr lang="en-US" dirty="0" err="1">
                    <a:sym typeface="Symbol" panose="05050102010706020507" pitchFamily="18" charset="2"/>
                  </a:rPr>
                  <a:t>|D</a:t>
                </a:r>
                <a:r>
                  <a:rPr lang="en-US" dirty="0">
                    <a:sym typeface="Symbol" panose="05050102010706020507" pitchFamily="18" charset="2"/>
                  </a:rPr>
                  <a:t>)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D</m:t>
                        </m:r>
                        <m:r>
                          <m:rPr>
                            <m:nor/>
                          </m:rPr>
                          <a:rPr lang="en-US" dirty="0"/>
                          <m:t>|</m:t>
                        </m:r>
                        <m:r>
                          <m:rPr>
                            <m:nor/>
                          </m:rPr>
                          <a:rPr lang="en-US" dirty="0"/>
                          <m:t>h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i</m:t>
                        </m:r>
                        <m:r>
                          <m:rPr>
                            <m:nor/>
                          </m:rPr>
                          <a:rPr lang="en-US" dirty="0"/>
                          <m:t>) ∗ </m:t>
                        </m:r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sym typeface="Symbol" panose="05050102010706020507" pitchFamily="18" charset="2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i="1" baseline="-25000" dirty="0">
                            <a:sym typeface="Symbol" panose="05050102010706020507" pitchFamily="18" charset="2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sym typeface="Symbol" panose="05050102010706020507" pitchFamily="18" charset="2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ym typeface="Symbol" panose="05050102010706020507" pitchFamily="18" charset="2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ym typeface="Symbol" panose="05050102010706020507" pitchFamily="18" charset="2"/>
                              </a:rPr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ym typeface="Symbol" panose="05050102010706020507" pitchFamily="18" charset="2"/>
                              </a:rPr>
                              <m:t>|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ym typeface="Symbol" panose="05050102010706020507" pitchFamily="18" charset="2"/>
                              </a:rPr>
                              <m:t>h</m:t>
                            </m:r>
                            <m:r>
                              <m:rPr>
                                <m:nor/>
                              </m:rPr>
                              <a:rPr lang="en-US" i="1" baseline="-25000" dirty="0">
                                <a:sym typeface="Symbol" panose="05050102010706020507" pitchFamily="18" charset="2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ym typeface="Symbol" panose="05050102010706020507" pitchFamily="18" charset="2"/>
                              </a:rPr>
                              <m:t>) ∗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ym typeface="Symbol" panose="05050102010706020507" pitchFamily="18" charset="2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ym typeface="Symbol" panose="05050102010706020507" pitchFamily="18" charset="2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ym typeface="Symbol" panose="05050102010706020507" pitchFamily="18" charset="2"/>
                              </a:rPr>
                              <m:t>h</m:t>
                            </m:r>
                            <m:r>
                              <m:rPr>
                                <m:nor/>
                              </m:rPr>
                              <a:rPr lang="en-US" i="1" baseline="-25000" dirty="0">
                                <a:sym typeface="Symbol" panose="05050102010706020507" pitchFamily="18" charset="2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ym typeface="Symbol" panose="05050102010706020507" pitchFamily="18" charset="2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  ; </a:t>
                </a:r>
                <a:r>
                  <a:rPr lang="en-US" dirty="0" err="1">
                    <a:sym typeface="Symbol" panose="05050102010706020507" pitchFamily="18" charset="2"/>
                  </a:rPr>
                  <a:t>đây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là</a:t>
                </a:r>
                <a:r>
                  <a:rPr lang="en-US" dirty="0">
                    <a:sym typeface="Symbol" panose="05050102010706020507" pitchFamily="18" charset="2"/>
                  </a:rPr>
                  <a:t> Bayes </a:t>
                </a:r>
              </a:p>
              <a:p>
                <a:endParaRPr lang="en-US" baseline="-25000" dirty="0">
                  <a:sym typeface="Symbol" panose="05050102010706020507" pitchFamily="18" charset="2"/>
                </a:endParaRPr>
              </a:p>
              <a:p>
                <a:endParaRPr lang="en-US" dirty="0">
                  <a:sym typeface="Symbol" panose="05050102010706020507" pitchFamily="18" charset="2"/>
                </a:endParaRPr>
              </a:p>
              <a:p>
                <a:endParaRPr lang="en-US" baseline="-250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7BC8C9A-97BA-4019-9104-1F16751FB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1290" y="1040210"/>
                <a:ext cx="8442651" cy="5008252"/>
              </a:xfrm>
              <a:blipFill>
                <a:blip r:embed="rId2"/>
                <a:stretch>
                  <a:fillRect l="-144" t="-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B1C35EE-5BDC-413B-A4B2-112D6E91A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097" y="1087802"/>
            <a:ext cx="5883916" cy="1640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E8A82F-9D75-4037-BCDE-E3BA0D9CF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818" y="189940"/>
            <a:ext cx="2543175" cy="85725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DB90F21-A396-4918-AD48-45554E908C54}"/>
              </a:ext>
            </a:extLst>
          </p:cNvPr>
          <p:cNvCxnSpPr/>
          <p:nvPr/>
        </p:nvCxnSpPr>
        <p:spPr>
          <a:xfrm>
            <a:off x="4782721" y="1791474"/>
            <a:ext cx="355336" cy="254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3F3FC4-6F1F-450A-93EC-D25394600A19}"/>
              </a:ext>
            </a:extLst>
          </p:cNvPr>
          <p:cNvCxnSpPr/>
          <p:nvPr/>
        </p:nvCxnSpPr>
        <p:spPr>
          <a:xfrm flipH="1">
            <a:off x="4229100" y="618565"/>
            <a:ext cx="1909997" cy="80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5E0734C-2191-4EDE-8B80-785EBAEA249C}"/>
              </a:ext>
            </a:extLst>
          </p:cNvPr>
          <p:cNvSpPr/>
          <p:nvPr/>
        </p:nvSpPr>
        <p:spPr>
          <a:xfrm>
            <a:off x="975360" y="3093720"/>
            <a:ext cx="6896100" cy="133236"/>
          </a:xfrm>
          <a:custGeom>
            <a:avLst/>
            <a:gdLst>
              <a:gd name="connsiteX0" fmla="*/ 0 w 6896100"/>
              <a:gd name="connsiteY0" fmla="*/ 121920 h 133236"/>
              <a:gd name="connsiteX1" fmla="*/ 388620 w 6896100"/>
              <a:gd name="connsiteY1" fmla="*/ 121920 h 133236"/>
              <a:gd name="connsiteX2" fmla="*/ 1371600 w 6896100"/>
              <a:gd name="connsiteY2" fmla="*/ 106680 h 133236"/>
              <a:gd name="connsiteX3" fmla="*/ 1630680 w 6896100"/>
              <a:gd name="connsiteY3" fmla="*/ 83820 h 133236"/>
              <a:gd name="connsiteX4" fmla="*/ 1676400 w 6896100"/>
              <a:gd name="connsiteY4" fmla="*/ 76200 h 133236"/>
              <a:gd name="connsiteX5" fmla="*/ 2354580 w 6896100"/>
              <a:gd name="connsiteY5" fmla="*/ 68580 h 133236"/>
              <a:gd name="connsiteX6" fmla="*/ 2697480 w 6896100"/>
              <a:gd name="connsiteY6" fmla="*/ 53340 h 133236"/>
              <a:gd name="connsiteX7" fmla="*/ 3238500 w 6896100"/>
              <a:gd name="connsiteY7" fmla="*/ 30480 h 133236"/>
              <a:gd name="connsiteX8" fmla="*/ 4434840 w 6896100"/>
              <a:gd name="connsiteY8" fmla="*/ 0 h 133236"/>
              <a:gd name="connsiteX9" fmla="*/ 5669280 w 6896100"/>
              <a:gd name="connsiteY9" fmla="*/ 7620 h 133236"/>
              <a:gd name="connsiteX10" fmla="*/ 5943600 w 6896100"/>
              <a:gd name="connsiteY10" fmla="*/ 38100 h 133236"/>
              <a:gd name="connsiteX11" fmla="*/ 6896100 w 6896100"/>
              <a:gd name="connsiteY11" fmla="*/ 45720 h 13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96100" h="133236">
                <a:moveTo>
                  <a:pt x="0" y="121920"/>
                </a:moveTo>
                <a:cubicBezTo>
                  <a:pt x="170548" y="143238"/>
                  <a:pt x="34182" y="129228"/>
                  <a:pt x="388620" y="121920"/>
                </a:cubicBezTo>
                <a:lnTo>
                  <a:pt x="1371600" y="106680"/>
                </a:lnTo>
                <a:cubicBezTo>
                  <a:pt x="1593654" y="82007"/>
                  <a:pt x="1167542" y="128640"/>
                  <a:pt x="1630680" y="83820"/>
                </a:cubicBezTo>
                <a:cubicBezTo>
                  <a:pt x="1646058" y="82332"/>
                  <a:pt x="1660953" y="76525"/>
                  <a:pt x="1676400" y="76200"/>
                </a:cubicBezTo>
                <a:lnTo>
                  <a:pt x="2354580" y="68580"/>
                </a:lnTo>
                <a:cubicBezTo>
                  <a:pt x="2516324" y="48362"/>
                  <a:pt x="2360656" y="65815"/>
                  <a:pt x="2697480" y="53340"/>
                </a:cubicBezTo>
                <a:lnTo>
                  <a:pt x="3238500" y="30480"/>
                </a:lnTo>
                <a:cubicBezTo>
                  <a:pt x="4089838" y="-13938"/>
                  <a:pt x="2873218" y="13820"/>
                  <a:pt x="4434840" y="0"/>
                </a:cubicBezTo>
                <a:lnTo>
                  <a:pt x="5669280" y="7620"/>
                </a:lnTo>
                <a:cubicBezTo>
                  <a:pt x="5962416" y="10970"/>
                  <a:pt x="5494745" y="26591"/>
                  <a:pt x="5943600" y="38100"/>
                </a:cubicBezTo>
                <a:cubicBezTo>
                  <a:pt x="6459148" y="51319"/>
                  <a:pt x="6141687" y="45720"/>
                  <a:pt x="6896100" y="457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2977DD-19A2-412A-A47D-1CA28028D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4972" y="3347754"/>
            <a:ext cx="6581775" cy="74295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1848DA-D8C0-43FA-9428-5D2B4935DDA4}"/>
              </a:ext>
            </a:extLst>
          </p:cNvPr>
          <p:cNvCxnSpPr/>
          <p:nvPr/>
        </p:nvCxnSpPr>
        <p:spPr>
          <a:xfrm flipH="1" flipV="1">
            <a:off x="4480560" y="3429000"/>
            <a:ext cx="1295400" cy="24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A02C870-1394-4275-BCD8-35B20BCCECC1}"/>
              </a:ext>
            </a:extLst>
          </p:cNvPr>
          <p:cNvSpPr/>
          <p:nvPr/>
        </p:nvSpPr>
        <p:spPr>
          <a:xfrm>
            <a:off x="4083456" y="4137660"/>
            <a:ext cx="5276844" cy="1805940"/>
          </a:xfrm>
          <a:custGeom>
            <a:avLst/>
            <a:gdLst>
              <a:gd name="connsiteX0" fmla="*/ 99924 w 5276844"/>
              <a:gd name="connsiteY0" fmla="*/ 518160 h 1805940"/>
              <a:gd name="connsiteX1" fmla="*/ 122784 w 5276844"/>
              <a:gd name="connsiteY1" fmla="*/ 449580 h 1805940"/>
              <a:gd name="connsiteX2" fmla="*/ 138024 w 5276844"/>
              <a:gd name="connsiteY2" fmla="*/ 426720 h 1805940"/>
              <a:gd name="connsiteX3" fmla="*/ 282804 w 5276844"/>
              <a:gd name="connsiteY3" fmla="*/ 289560 h 1805940"/>
              <a:gd name="connsiteX4" fmla="*/ 336144 w 5276844"/>
              <a:gd name="connsiteY4" fmla="*/ 251460 h 1805940"/>
              <a:gd name="connsiteX5" fmla="*/ 740004 w 5276844"/>
              <a:gd name="connsiteY5" fmla="*/ 83820 h 1805940"/>
              <a:gd name="connsiteX6" fmla="*/ 1380084 w 5276844"/>
              <a:gd name="connsiteY6" fmla="*/ 0 h 1805940"/>
              <a:gd name="connsiteX7" fmla="*/ 2896464 w 5276844"/>
              <a:gd name="connsiteY7" fmla="*/ 53340 h 1805940"/>
              <a:gd name="connsiteX8" fmla="*/ 3041244 w 5276844"/>
              <a:gd name="connsiteY8" fmla="*/ 68580 h 1805940"/>
              <a:gd name="connsiteX9" fmla="*/ 3361284 w 5276844"/>
              <a:gd name="connsiteY9" fmla="*/ 114300 h 1805940"/>
              <a:gd name="connsiteX10" fmla="*/ 3506064 w 5276844"/>
              <a:gd name="connsiteY10" fmla="*/ 137160 h 1805940"/>
              <a:gd name="connsiteX11" fmla="*/ 4008984 w 5276844"/>
              <a:gd name="connsiteY11" fmla="*/ 198120 h 1805940"/>
              <a:gd name="connsiteX12" fmla="*/ 4222344 w 5276844"/>
              <a:gd name="connsiteY12" fmla="*/ 236220 h 1805940"/>
              <a:gd name="connsiteX13" fmla="*/ 4588104 w 5276844"/>
              <a:gd name="connsiteY13" fmla="*/ 327660 h 1805940"/>
              <a:gd name="connsiteX14" fmla="*/ 4976724 w 5276844"/>
              <a:gd name="connsiteY14" fmla="*/ 411480 h 1805940"/>
              <a:gd name="connsiteX15" fmla="*/ 5030064 w 5276844"/>
              <a:gd name="connsiteY15" fmla="*/ 426720 h 1805940"/>
              <a:gd name="connsiteX16" fmla="*/ 5197704 w 5276844"/>
              <a:gd name="connsiteY16" fmla="*/ 480060 h 1805940"/>
              <a:gd name="connsiteX17" fmla="*/ 5266284 w 5276844"/>
              <a:gd name="connsiteY17" fmla="*/ 731520 h 1805940"/>
              <a:gd name="connsiteX18" fmla="*/ 5212944 w 5276844"/>
              <a:gd name="connsiteY18" fmla="*/ 982980 h 1805940"/>
              <a:gd name="connsiteX19" fmla="*/ 5190084 w 5276844"/>
              <a:gd name="connsiteY19" fmla="*/ 1036320 h 1805940"/>
              <a:gd name="connsiteX20" fmla="*/ 5014824 w 5276844"/>
              <a:gd name="connsiteY20" fmla="*/ 1257300 h 1805940"/>
              <a:gd name="connsiteX21" fmla="*/ 4969104 w 5276844"/>
              <a:gd name="connsiteY21" fmla="*/ 1303020 h 1805940"/>
              <a:gd name="connsiteX22" fmla="*/ 4595724 w 5276844"/>
              <a:gd name="connsiteY22" fmla="*/ 1531620 h 1805940"/>
              <a:gd name="connsiteX23" fmla="*/ 4130904 w 5276844"/>
              <a:gd name="connsiteY23" fmla="*/ 1714500 h 1805940"/>
              <a:gd name="connsiteX24" fmla="*/ 4062324 w 5276844"/>
              <a:gd name="connsiteY24" fmla="*/ 1737360 h 1805940"/>
              <a:gd name="connsiteX25" fmla="*/ 3749904 w 5276844"/>
              <a:gd name="connsiteY25" fmla="*/ 1783080 h 1805940"/>
              <a:gd name="connsiteX26" fmla="*/ 3688944 w 5276844"/>
              <a:gd name="connsiteY26" fmla="*/ 1790700 h 1805940"/>
              <a:gd name="connsiteX27" fmla="*/ 3170784 w 5276844"/>
              <a:gd name="connsiteY27" fmla="*/ 1805940 h 1805940"/>
              <a:gd name="connsiteX28" fmla="*/ 2622144 w 5276844"/>
              <a:gd name="connsiteY28" fmla="*/ 1752600 h 1805940"/>
              <a:gd name="connsiteX29" fmla="*/ 2530704 w 5276844"/>
              <a:gd name="connsiteY29" fmla="*/ 1722120 h 1805940"/>
              <a:gd name="connsiteX30" fmla="*/ 1959204 w 5276844"/>
              <a:gd name="connsiteY30" fmla="*/ 1592580 h 1805940"/>
              <a:gd name="connsiteX31" fmla="*/ 1852524 w 5276844"/>
              <a:gd name="connsiteY31" fmla="*/ 1562100 h 1805940"/>
              <a:gd name="connsiteX32" fmla="*/ 1418184 w 5276844"/>
              <a:gd name="connsiteY32" fmla="*/ 1493520 h 1805940"/>
              <a:gd name="connsiteX33" fmla="*/ 1029564 w 5276844"/>
              <a:gd name="connsiteY33" fmla="*/ 1371600 h 1805940"/>
              <a:gd name="connsiteX34" fmla="*/ 968604 w 5276844"/>
              <a:gd name="connsiteY34" fmla="*/ 1356360 h 1805940"/>
              <a:gd name="connsiteX35" fmla="*/ 694284 w 5276844"/>
              <a:gd name="connsiteY35" fmla="*/ 1234440 h 1805940"/>
              <a:gd name="connsiteX36" fmla="*/ 450444 w 5276844"/>
              <a:gd name="connsiteY36" fmla="*/ 1104900 h 1805940"/>
              <a:gd name="connsiteX37" fmla="*/ 404724 w 5276844"/>
              <a:gd name="connsiteY37" fmla="*/ 1089660 h 1805940"/>
              <a:gd name="connsiteX38" fmla="*/ 244704 w 5276844"/>
              <a:gd name="connsiteY38" fmla="*/ 998220 h 1805940"/>
              <a:gd name="connsiteX39" fmla="*/ 122784 w 5276844"/>
              <a:gd name="connsiteY39" fmla="*/ 906780 h 1805940"/>
              <a:gd name="connsiteX40" fmla="*/ 107544 w 5276844"/>
              <a:gd name="connsiteY40" fmla="*/ 883920 h 1805940"/>
              <a:gd name="connsiteX41" fmla="*/ 46584 w 5276844"/>
              <a:gd name="connsiteY41" fmla="*/ 815340 h 1805940"/>
              <a:gd name="connsiteX42" fmla="*/ 8484 w 5276844"/>
              <a:gd name="connsiteY42" fmla="*/ 723900 h 1805940"/>
              <a:gd name="connsiteX43" fmla="*/ 864 w 5276844"/>
              <a:gd name="connsiteY43" fmla="*/ 678180 h 1805940"/>
              <a:gd name="connsiteX44" fmla="*/ 16104 w 5276844"/>
              <a:gd name="connsiteY44" fmla="*/ 510540 h 1805940"/>
              <a:gd name="connsiteX45" fmla="*/ 38964 w 5276844"/>
              <a:gd name="connsiteY45" fmla="*/ 464820 h 1805940"/>
              <a:gd name="connsiteX46" fmla="*/ 92304 w 5276844"/>
              <a:gd name="connsiteY46" fmla="*/ 396240 h 1805940"/>
              <a:gd name="connsiteX47" fmla="*/ 160884 w 5276844"/>
              <a:gd name="connsiteY47" fmla="*/ 381000 h 1805940"/>
              <a:gd name="connsiteX48" fmla="*/ 221844 w 5276844"/>
              <a:gd name="connsiteY48" fmla="*/ 365760 h 180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5276844" h="1805940">
                <a:moveTo>
                  <a:pt x="99924" y="518160"/>
                </a:moveTo>
                <a:cubicBezTo>
                  <a:pt x="107544" y="495300"/>
                  <a:pt x="113516" y="471823"/>
                  <a:pt x="122784" y="449580"/>
                </a:cubicBezTo>
                <a:cubicBezTo>
                  <a:pt x="126306" y="441126"/>
                  <a:pt x="131548" y="433196"/>
                  <a:pt x="138024" y="426720"/>
                </a:cubicBezTo>
                <a:cubicBezTo>
                  <a:pt x="185031" y="379713"/>
                  <a:pt x="228708" y="328200"/>
                  <a:pt x="282804" y="289560"/>
                </a:cubicBezTo>
                <a:cubicBezTo>
                  <a:pt x="300584" y="276860"/>
                  <a:pt x="316219" y="260426"/>
                  <a:pt x="336144" y="251460"/>
                </a:cubicBezTo>
                <a:cubicBezTo>
                  <a:pt x="469063" y="191646"/>
                  <a:pt x="598300" y="117953"/>
                  <a:pt x="740004" y="83820"/>
                </a:cubicBezTo>
                <a:cubicBezTo>
                  <a:pt x="949202" y="33429"/>
                  <a:pt x="1380084" y="0"/>
                  <a:pt x="1380084" y="0"/>
                </a:cubicBezTo>
                <a:lnTo>
                  <a:pt x="2896464" y="53340"/>
                </a:lnTo>
                <a:cubicBezTo>
                  <a:pt x="2944949" y="55342"/>
                  <a:pt x="2993129" y="62270"/>
                  <a:pt x="3041244" y="68580"/>
                </a:cubicBezTo>
                <a:cubicBezTo>
                  <a:pt x="3148092" y="82593"/>
                  <a:pt x="3254675" y="98571"/>
                  <a:pt x="3361284" y="114300"/>
                </a:cubicBezTo>
                <a:cubicBezTo>
                  <a:pt x="3409619" y="121431"/>
                  <a:pt x="3457610" y="130890"/>
                  <a:pt x="3506064" y="137160"/>
                </a:cubicBezTo>
                <a:cubicBezTo>
                  <a:pt x="3673534" y="158833"/>
                  <a:pt x="3842747" y="168435"/>
                  <a:pt x="4008984" y="198120"/>
                </a:cubicBezTo>
                <a:cubicBezTo>
                  <a:pt x="4080104" y="210820"/>
                  <a:pt x="4151841" y="220450"/>
                  <a:pt x="4222344" y="236220"/>
                </a:cubicBezTo>
                <a:cubicBezTo>
                  <a:pt x="4344986" y="263653"/>
                  <a:pt x="4463695" y="309887"/>
                  <a:pt x="4588104" y="327660"/>
                </a:cubicBezTo>
                <a:cubicBezTo>
                  <a:pt x="4750105" y="350803"/>
                  <a:pt x="4654544" y="335673"/>
                  <a:pt x="4976724" y="411480"/>
                </a:cubicBezTo>
                <a:cubicBezTo>
                  <a:pt x="4994724" y="415715"/>
                  <a:pt x="5012403" y="421239"/>
                  <a:pt x="5030064" y="426720"/>
                </a:cubicBezTo>
                <a:lnTo>
                  <a:pt x="5197704" y="480060"/>
                </a:lnTo>
                <a:cubicBezTo>
                  <a:pt x="5291795" y="560710"/>
                  <a:pt x="5282971" y="531275"/>
                  <a:pt x="5266284" y="731520"/>
                </a:cubicBezTo>
                <a:cubicBezTo>
                  <a:pt x="5259168" y="816909"/>
                  <a:pt x="5233726" y="899853"/>
                  <a:pt x="5212944" y="982980"/>
                </a:cubicBezTo>
                <a:cubicBezTo>
                  <a:pt x="5208252" y="1001746"/>
                  <a:pt x="5201410" y="1020638"/>
                  <a:pt x="5190084" y="1036320"/>
                </a:cubicBezTo>
                <a:cubicBezTo>
                  <a:pt x="5135040" y="1112535"/>
                  <a:pt x="5074807" y="1184907"/>
                  <a:pt x="5014824" y="1257300"/>
                </a:cubicBezTo>
                <a:cubicBezTo>
                  <a:pt x="5001073" y="1273896"/>
                  <a:pt x="4987137" y="1291217"/>
                  <a:pt x="4969104" y="1303020"/>
                </a:cubicBezTo>
                <a:cubicBezTo>
                  <a:pt x="4847001" y="1382942"/>
                  <a:pt x="4726724" y="1467311"/>
                  <a:pt x="4595724" y="1531620"/>
                </a:cubicBezTo>
                <a:cubicBezTo>
                  <a:pt x="4446262" y="1604992"/>
                  <a:pt x="4288861" y="1661848"/>
                  <a:pt x="4130904" y="1714500"/>
                </a:cubicBezTo>
                <a:cubicBezTo>
                  <a:pt x="4108044" y="1722120"/>
                  <a:pt x="4086039" y="1733091"/>
                  <a:pt x="4062324" y="1737360"/>
                </a:cubicBezTo>
                <a:cubicBezTo>
                  <a:pt x="3958739" y="1756005"/>
                  <a:pt x="3854095" y="1768196"/>
                  <a:pt x="3749904" y="1783080"/>
                </a:cubicBezTo>
                <a:cubicBezTo>
                  <a:pt x="3729632" y="1785976"/>
                  <a:pt x="3709406" y="1789892"/>
                  <a:pt x="3688944" y="1790700"/>
                </a:cubicBezTo>
                <a:cubicBezTo>
                  <a:pt x="3516284" y="1797516"/>
                  <a:pt x="3343504" y="1800860"/>
                  <a:pt x="3170784" y="1805940"/>
                </a:cubicBezTo>
                <a:cubicBezTo>
                  <a:pt x="2987904" y="1788160"/>
                  <a:pt x="2804331" y="1776458"/>
                  <a:pt x="2622144" y="1752600"/>
                </a:cubicBezTo>
                <a:cubicBezTo>
                  <a:pt x="2590287" y="1748428"/>
                  <a:pt x="2561936" y="1729659"/>
                  <a:pt x="2530704" y="1722120"/>
                </a:cubicBezTo>
                <a:cubicBezTo>
                  <a:pt x="2340825" y="1676287"/>
                  <a:pt x="2149316" y="1637438"/>
                  <a:pt x="1959204" y="1592580"/>
                </a:cubicBezTo>
                <a:cubicBezTo>
                  <a:pt x="1923209" y="1584087"/>
                  <a:pt x="1888902" y="1568761"/>
                  <a:pt x="1852524" y="1562100"/>
                </a:cubicBezTo>
                <a:cubicBezTo>
                  <a:pt x="1708347" y="1535701"/>
                  <a:pt x="1560982" y="1526575"/>
                  <a:pt x="1418184" y="1493520"/>
                </a:cubicBezTo>
                <a:cubicBezTo>
                  <a:pt x="1285916" y="1462902"/>
                  <a:pt x="1161276" y="1404528"/>
                  <a:pt x="1029564" y="1371600"/>
                </a:cubicBezTo>
                <a:cubicBezTo>
                  <a:pt x="1009244" y="1366520"/>
                  <a:pt x="987990" y="1364291"/>
                  <a:pt x="968604" y="1356360"/>
                </a:cubicBezTo>
                <a:cubicBezTo>
                  <a:pt x="875990" y="1318472"/>
                  <a:pt x="784308" y="1278128"/>
                  <a:pt x="694284" y="1234440"/>
                </a:cubicBezTo>
                <a:cubicBezTo>
                  <a:pt x="611482" y="1194256"/>
                  <a:pt x="537759" y="1134005"/>
                  <a:pt x="450444" y="1104900"/>
                </a:cubicBezTo>
                <a:cubicBezTo>
                  <a:pt x="435204" y="1099820"/>
                  <a:pt x="418849" y="1097311"/>
                  <a:pt x="404724" y="1089660"/>
                </a:cubicBezTo>
                <a:cubicBezTo>
                  <a:pt x="212706" y="985650"/>
                  <a:pt x="325592" y="1025183"/>
                  <a:pt x="244704" y="998220"/>
                </a:cubicBezTo>
                <a:cubicBezTo>
                  <a:pt x="204064" y="967740"/>
                  <a:pt x="161810" y="939301"/>
                  <a:pt x="122784" y="906780"/>
                </a:cubicBezTo>
                <a:cubicBezTo>
                  <a:pt x="115749" y="900917"/>
                  <a:pt x="113407" y="890955"/>
                  <a:pt x="107544" y="883920"/>
                </a:cubicBezTo>
                <a:cubicBezTo>
                  <a:pt x="87964" y="860423"/>
                  <a:pt x="66904" y="838200"/>
                  <a:pt x="46584" y="815340"/>
                </a:cubicBezTo>
                <a:cubicBezTo>
                  <a:pt x="33884" y="784860"/>
                  <a:pt x="18926" y="755226"/>
                  <a:pt x="8484" y="723900"/>
                </a:cubicBezTo>
                <a:cubicBezTo>
                  <a:pt x="3598" y="709243"/>
                  <a:pt x="864" y="693630"/>
                  <a:pt x="864" y="678180"/>
                </a:cubicBezTo>
                <a:cubicBezTo>
                  <a:pt x="864" y="646820"/>
                  <a:pt x="-5462" y="559063"/>
                  <a:pt x="16104" y="510540"/>
                </a:cubicBezTo>
                <a:cubicBezTo>
                  <a:pt x="23024" y="494970"/>
                  <a:pt x="30805" y="479778"/>
                  <a:pt x="38964" y="464820"/>
                </a:cubicBezTo>
                <a:cubicBezTo>
                  <a:pt x="51943" y="441025"/>
                  <a:pt x="68109" y="411362"/>
                  <a:pt x="92304" y="396240"/>
                </a:cubicBezTo>
                <a:cubicBezTo>
                  <a:pt x="97286" y="393126"/>
                  <a:pt x="159587" y="381216"/>
                  <a:pt x="160884" y="381000"/>
                </a:cubicBezTo>
                <a:cubicBezTo>
                  <a:pt x="219406" y="371246"/>
                  <a:pt x="201199" y="386405"/>
                  <a:pt x="221844" y="3657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23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0B79-6B79-4FEE-A0CF-7830245A6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568BF-D312-4CA9-842D-9BA143BE5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45" y="1266737"/>
            <a:ext cx="7558481" cy="5461234"/>
          </a:xfrm>
        </p:spPr>
        <p:txBody>
          <a:bodyPr/>
          <a:lstStyle/>
          <a:p>
            <a:pPr>
              <a:buNone/>
            </a:pPr>
            <a:r>
              <a:rPr kumimoji="1" lang="en-US" altLang="zh-CN" dirty="0" err="1">
                <a:ea typeface="宋体" panose="02010600030101010101" pitchFamily="2" charset="-122"/>
              </a:rPr>
              <a:t>Dữ</a:t>
            </a:r>
            <a:r>
              <a:rPr kumimoji="1" lang="en-US" altLang="zh-CN" dirty="0">
                <a:ea typeface="宋体" panose="02010600030101010101" pitchFamily="2" charset="-122"/>
              </a:rPr>
              <a:t> </a:t>
            </a:r>
            <a:r>
              <a:rPr kumimoji="1" lang="en-US" altLang="zh-CN" dirty="0" err="1">
                <a:ea typeface="宋体" panose="02010600030101010101" pitchFamily="2" charset="-122"/>
              </a:rPr>
              <a:t>liệu</a:t>
            </a:r>
            <a:r>
              <a:rPr kumimoji="1" lang="en-US" altLang="zh-CN" dirty="0">
                <a:ea typeface="宋体" panose="02010600030101010101" pitchFamily="2" charset="-122"/>
              </a:rPr>
              <a:t> </a:t>
            </a:r>
            <a:r>
              <a:rPr kumimoji="1" lang="en-US" altLang="zh-CN" dirty="0" err="1">
                <a:ea typeface="宋体" panose="02010600030101010101" pitchFamily="2" charset="-122"/>
              </a:rPr>
              <a:t>mới</a:t>
            </a:r>
            <a:r>
              <a:rPr kumimoji="1" lang="en-US" altLang="zh-CN" dirty="0">
                <a:ea typeface="宋体" panose="02010600030101010101" pitchFamily="2" charset="-122"/>
              </a:rPr>
              <a:t> D = {Sunny, Cool, High,  True} – </a:t>
            </a:r>
            <a:r>
              <a:rPr kumimoji="1" lang="en-US" altLang="zh-CN" dirty="0" err="1">
                <a:ea typeface="宋体" panose="02010600030101010101" pitchFamily="2" charset="-122"/>
              </a:rPr>
              <a:t>Dự</a:t>
            </a:r>
            <a:r>
              <a:rPr kumimoji="1" lang="en-US" altLang="zh-CN" dirty="0">
                <a:ea typeface="宋体" panose="02010600030101010101" pitchFamily="2" charset="-122"/>
              </a:rPr>
              <a:t> </a:t>
            </a:r>
            <a:r>
              <a:rPr kumimoji="1" lang="en-US" altLang="zh-CN" dirty="0" err="1">
                <a:ea typeface="宋体" panose="02010600030101010101" pitchFamily="2" charset="-122"/>
              </a:rPr>
              <a:t>đoán</a:t>
            </a:r>
            <a:r>
              <a:rPr kumimoji="1" lang="en-US" altLang="zh-CN" dirty="0">
                <a:ea typeface="宋体" panose="02010600030101010101" pitchFamily="2" charset="-122"/>
              </a:rPr>
              <a:t> </a:t>
            </a:r>
            <a:r>
              <a:rPr kumimoji="1" lang="en-US" altLang="zh-CN" dirty="0" err="1">
                <a:ea typeface="宋体" panose="02010600030101010101" pitchFamily="2" charset="-122"/>
              </a:rPr>
              <a:t>đội</a:t>
            </a:r>
            <a:r>
              <a:rPr kumimoji="1" lang="en-US" altLang="zh-CN" dirty="0">
                <a:ea typeface="宋体" panose="02010600030101010101" pitchFamily="2" charset="-122"/>
              </a:rPr>
              <a:t> </a:t>
            </a:r>
            <a:r>
              <a:rPr kumimoji="1" lang="en-US" altLang="zh-CN" dirty="0" err="1">
                <a:ea typeface="宋体" panose="02010600030101010101" pitchFamily="2" charset="-122"/>
              </a:rPr>
              <a:t>bóng</a:t>
            </a:r>
            <a:r>
              <a:rPr kumimoji="1" lang="en-US" altLang="zh-CN" dirty="0">
                <a:ea typeface="宋体" panose="02010600030101010101" pitchFamily="2" charset="-122"/>
              </a:rPr>
              <a:t> </a:t>
            </a:r>
            <a:r>
              <a:rPr kumimoji="1" lang="en-US" altLang="zh-CN" dirty="0" err="1">
                <a:ea typeface="宋体" panose="02010600030101010101" pitchFamily="2" charset="-122"/>
              </a:rPr>
              <a:t>thi</a:t>
            </a:r>
            <a:r>
              <a:rPr kumimoji="1" lang="en-US" altLang="zh-CN" dirty="0">
                <a:ea typeface="宋体" panose="02010600030101010101" pitchFamily="2" charset="-122"/>
              </a:rPr>
              <a:t> </a:t>
            </a:r>
            <a:r>
              <a:rPr kumimoji="1" lang="en-US" altLang="zh-CN" dirty="0" err="1">
                <a:ea typeface="宋体" panose="02010600030101010101" pitchFamily="2" charset="-122"/>
              </a:rPr>
              <a:t>đấu</a:t>
            </a:r>
            <a:r>
              <a:rPr kumimoji="1" lang="en-US" altLang="zh-CN" dirty="0">
                <a:ea typeface="宋体" panose="02010600030101010101" pitchFamily="2" charset="-122"/>
              </a:rPr>
              <a:t> hay </a:t>
            </a:r>
            <a:r>
              <a:rPr kumimoji="1" lang="en-US" altLang="zh-CN" dirty="0" err="1">
                <a:ea typeface="宋体" panose="02010600030101010101" pitchFamily="2" charset="-122"/>
              </a:rPr>
              <a:t>không</a:t>
            </a:r>
            <a:r>
              <a:rPr kumimoji="1" lang="en-US" altLang="zh-CN" dirty="0">
                <a:ea typeface="宋体" panose="02010600030101010101" pitchFamily="2" charset="-122"/>
              </a:rPr>
              <a:t> ?</a:t>
            </a:r>
          </a:p>
          <a:p>
            <a:endParaRPr lang="en-US" dirty="0"/>
          </a:p>
          <a:p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h</a:t>
            </a:r>
            <a:r>
              <a:rPr lang="en-US" baseline="-25000" dirty="0"/>
              <a:t>1 </a:t>
            </a:r>
            <a:r>
              <a:rPr lang="en-US" dirty="0"/>
              <a:t> = yes </a:t>
            </a:r>
            <a:r>
              <a:rPr lang="en-US" dirty="0" err="1"/>
              <a:t>và</a:t>
            </a:r>
            <a:r>
              <a:rPr lang="en-US" dirty="0"/>
              <a:t> h</a:t>
            </a:r>
            <a:r>
              <a:rPr lang="en-US" baseline="-25000" dirty="0"/>
              <a:t>2</a:t>
            </a:r>
            <a:r>
              <a:rPr lang="en-US" dirty="0"/>
              <a:t> = no</a:t>
            </a:r>
          </a:p>
          <a:p>
            <a:endParaRPr lang="en-US" dirty="0"/>
          </a:p>
          <a:p>
            <a:r>
              <a:rPr lang="en-US" dirty="0"/>
              <a:t>P(</a:t>
            </a:r>
            <a:r>
              <a:rPr lang="en-US" dirty="0" err="1"/>
              <a:t>yes|D</a:t>
            </a:r>
            <a:r>
              <a:rPr lang="en-US" dirty="0"/>
              <a:t>) = P(yes) * P(</a:t>
            </a:r>
            <a:r>
              <a:rPr lang="en-US" dirty="0" err="1"/>
              <a:t>D|yes</a:t>
            </a:r>
            <a:r>
              <a:rPr lang="en-US" dirty="0"/>
              <a:t>) /P(D)   </a:t>
            </a:r>
          </a:p>
          <a:p>
            <a:r>
              <a:rPr lang="en-US" dirty="0"/>
              <a:t>P(yes) = </a:t>
            </a:r>
            <a:r>
              <a:rPr lang="en-US" dirty="0">
                <a:solidFill>
                  <a:srgbClr val="FF0000"/>
                </a:solidFill>
              </a:rPr>
              <a:t>9/14 </a:t>
            </a:r>
            <a:r>
              <a:rPr lang="en-US" dirty="0"/>
              <a:t>;</a:t>
            </a:r>
          </a:p>
          <a:p>
            <a:r>
              <a:rPr lang="en-US" dirty="0"/>
              <a:t>P(</a:t>
            </a:r>
            <a:r>
              <a:rPr lang="en-US" dirty="0" err="1"/>
              <a:t>D|yes</a:t>
            </a:r>
            <a:r>
              <a:rPr lang="en-US" dirty="0"/>
              <a:t>) = P(</a:t>
            </a:r>
            <a:r>
              <a:rPr lang="en-US" dirty="0" err="1"/>
              <a:t>sunny|yes</a:t>
            </a:r>
            <a:r>
              <a:rPr lang="en-US" dirty="0"/>
              <a:t>)* P(</a:t>
            </a:r>
            <a:r>
              <a:rPr lang="en-US" dirty="0" err="1"/>
              <a:t>cool|yes</a:t>
            </a:r>
            <a:r>
              <a:rPr lang="en-US" dirty="0"/>
              <a:t>)* P(</a:t>
            </a:r>
            <a:r>
              <a:rPr lang="en-US" dirty="0" err="1"/>
              <a:t>high|yes</a:t>
            </a:r>
            <a:r>
              <a:rPr lang="en-US" dirty="0"/>
              <a:t>)*P(</a:t>
            </a:r>
            <a:r>
              <a:rPr lang="en-US" dirty="0" err="1"/>
              <a:t>True|yes</a:t>
            </a:r>
            <a:r>
              <a:rPr lang="en-US" dirty="0"/>
              <a:t>)</a:t>
            </a:r>
          </a:p>
          <a:p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</a:rPr>
              <a:t>2/9  * 3/9 *  3/9  * 3/9 </a:t>
            </a:r>
            <a:r>
              <a:rPr lang="en-US" dirty="0"/>
              <a:t>= </a:t>
            </a:r>
          </a:p>
          <a:p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P(</a:t>
            </a:r>
            <a:r>
              <a:rPr lang="en-US" dirty="0" err="1"/>
              <a:t>yes|D</a:t>
            </a:r>
            <a:r>
              <a:rPr lang="en-US" dirty="0"/>
              <a:t>) = 0.0053/ P(D) </a:t>
            </a:r>
          </a:p>
          <a:p>
            <a:endParaRPr lang="en-US" dirty="0"/>
          </a:p>
          <a:p>
            <a:r>
              <a:rPr lang="en-US" dirty="0"/>
              <a:t>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P(</a:t>
            </a:r>
            <a:r>
              <a:rPr lang="en-US" dirty="0" err="1"/>
              <a:t>no|D</a:t>
            </a:r>
            <a:r>
              <a:rPr lang="en-US" dirty="0"/>
              <a:t>) = P(no) *P(</a:t>
            </a:r>
            <a:r>
              <a:rPr lang="en-US" dirty="0" err="1"/>
              <a:t>D|no</a:t>
            </a:r>
            <a:r>
              <a:rPr lang="en-US" dirty="0"/>
              <a:t>) / P(D)</a:t>
            </a:r>
          </a:p>
          <a:p>
            <a:r>
              <a:rPr lang="en-US" dirty="0"/>
              <a:t>P(</a:t>
            </a:r>
            <a:r>
              <a:rPr lang="en-US" dirty="0" err="1"/>
              <a:t>no|D</a:t>
            </a:r>
            <a:r>
              <a:rPr lang="en-US" dirty="0"/>
              <a:t>) = 0.0206 / P(D)</a:t>
            </a:r>
          </a:p>
          <a:p>
            <a:endParaRPr lang="en-US" baseline="-25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F18458D-D765-4D95-9CE7-8CBE456C160F}"/>
              </a:ext>
            </a:extLst>
          </p:cNvPr>
          <p:cNvGrpSpPr/>
          <p:nvPr/>
        </p:nvGrpSpPr>
        <p:grpSpPr>
          <a:xfrm>
            <a:off x="7407928" y="-100916"/>
            <a:ext cx="4677462" cy="3506332"/>
            <a:chOff x="4815074" y="1294721"/>
            <a:chExt cx="5921829" cy="58869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8E4B86-F552-4048-AEBF-313EB8E89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5074" y="1902990"/>
              <a:ext cx="5921829" cy="527863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A2447B1-EE5D-4940-8FCC-739392B0848B}"/>
                </a:ext>
              </a:extLst>
            </p:cNvPr>
            <p:cNvSpPr txBox="1"/>
            <p:nvPr/>
          </p:nvSpPr>
          <p:spPr>
            <a:xfrm>
              <a:off x="5740250" y="1294721"/>
              <a:ext cx="2689463" cy="620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a typeface="宋体" panose="02010600030101010101" pitchFamily="2" charset="-122"/>
                </a:rPr>
                <a:t>Weather Data</a:t>
              </a:r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77568C9-6ED9-4D6B-8C16-94BDB033D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475" y="3733984"/>
            <a:ext cx="5434368" cy="28612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A0BF58-DFD9-451B-B379-81E7709A2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10" y="117705"/>
            <a:ext cx="3190875" cy="581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7EBF95-6998-4169-B675-2A5DC36123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5691" y="54611"/>
            <a:ext cx="3181350" cy="98107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D18E58-3EE3-4B61-B780-BD813BDCCDFF}"/>
              </a:ext>
            </a:extLst>
          </p:cNvPr>
          <p:cNvCxnSpPr/>
          <p:nvPr/>
        </p:nvCxnSpPr>
        <p:spPr>
          <a:xfrm flipV="1">
            <a:off x="2087880" y="1692823"/>
            <a:ext cx="76200" cy="2304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63934C-0586-40E9-933C-5994F15AF3BE}"/>
              </a:ext>
            </a:extLst>
          </p:cNvPr>
          <p:cNvCxnSpPr/>
          <p:nvPr/>
        </p:nvCxnSpPr>
        <p:spPr>
          <a:xfrm flipH="1" flipV="1">
            <a:off x="2917998" y="1584960"/>
            <a:ext cx="562135" cy="246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CD81A7-6A49-452D-8394-8D872B51A683}"/>
              </a:ext>
            </a:extLst>
          </p:cNvPr>
          <p:cNvCxnSpPr/>
          <p:nvPr/>
        </p:nvCxnSpPr>
        <p:spPr>
          <a:xfrm flipH="1" flipV="1">
            <a:off x="3574626" y="1531620"/>
            <a:ext cx="1401042" cy="246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6FF7B0-63D4-4CF2-AF55-3C6E9863EC77}"/>
              </a:ext>
            </a:extLst>
          </p:cNvPr>
          <p:cNvCxnSpPr/>
          <p:nvPr/>
        </p:nvCxnSpPr>
        <p:spPr>
          <a:xfrm flipH="1" flipV="1">
            <a:off x="4228922" y="1584960"/>
            <a:ext cx="2051764" cy="246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D72076-2A9F-4C03-88C6-050930974A6C}"/>
              </a:ext>
            </a:extLst>
          </p:cNvPr>
          <p:cNvCxnSpPr>
            <a:cxnSpLocks/>
          </p:cNvCxnSpPr>
          <p:nvPr/>
        </p:nvCxnSpPr>
        <p:spPr>
          <a:xfrm>
            <a:off x="1014752" y="4450080"/>
            <a:ext cx="6938011" cy="82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ED8D05-AA44-466D-864E-9988CF097EFA}"/>
              </a:ext>
            </a:extLst>
          </p:cNvPr>
          <p:cNvCxnSpPr>
            <a:cxnSpLocks/>
          </p:cNvCxnSpPr>
          <p:nvPr/>
        </p:nvCxnSpPr>
        <p:spPr>
          <a:xfrm>
            <a:off x="1699260" y="4621847"/>
            <a:ext cx="7160893" cy="108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93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>
            <a:off x="1722888" y="828928"/>
            <a:ext cx="1074057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245599" y="829634"/>
            <a:ext cx="35687" cy="82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619753" y="773337"/>
            <a:ext cx="1555377" cy="736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25025" y="871782"/>
            <a:ext cx="94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50666" y="968637"/>
            <a:ext cx="94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88830" y="1035785"/>
            <a:ext cx="121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overcast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93051" y="160112"/>
            <a:ext cx="1248229" cy="61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Outlook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92486" y="1540128"/>
            <a:ext cx="1375968" cy="57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36312" y="2082285"/>
            <a:ext cx="730091" cy="85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1680470" y="2112608"/>
            <a:ext cx="0" cy="835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54208" y="2112608"/>
            <a:ext cx="642737" cy="82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4118" y="2297274"/>
            <a:ext cx="60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32211" y="2297274"/>
            <a:ext cx="8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mild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57509" y="2342994"/>
            <a:ext cx="77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cool</a:t>
            </a:r>
          </a:p>
        </p:txBody>
      </p:sp>
      <p:sp>
        <p:nvSpPr>
          <p:cNvPr id="19" name="Oval 18"/>
          <p:cNvSpPr/>
          <p:nvPr/>
        </p:nvSpPr>
        <p:spPr>
          <a:xfrm>
            <a:off x="271267" y="2912410"/>
            <a:ext cx="721219" cy="47578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0" name="Oval 19"/>
          <p:cNvSpPr/>
          <p:nvPr/>
        </p:nvSpPr>
        <p:spPr>
          <a:xfrm>
            <a:off x="2546053" y="2935568"/>
            <a:ext cx="748308" cy="44051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50705" y="2912410"/>
            <a:ext cx="1117749" cy="46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humidity</a:t>
            </a:r>
          </a:p>
        </p:txBody>
      </p:sp>
      <p:cxnSp>
        <p:nvCxnSpPr>
          <p:cNvPr id="22" name="Straight Arrow Connector 21"/>
          <p:cNvCxnSpPr>
            <a:stCxn id="21" idx="2"/>
            <a:endCxn id="24" idx="0"/>
          </p:cNvCxnSpPr>
          <p:nvPr/>
        </p:nvCxnSpPr>
        <p:spPr>
          <a:xfrm flipH="1">
            <a:off x="1224706" y="3376083"/>
            <a:ext cx="584874" cy="50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5" idx="0"/>
          </p:cNvCxnSpPr>
          <p:nvPr/>
        </p:nvCxnSpPr>
        <p:spPr>
          <a:xfrm>
            <a:off x="2030946" y="3388195"/>
            <a:ext cx="542908" cy="51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64096" y="3881541"/>
            <a:ext cx="721219" cy="4602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5" name="Oval 24"/>
          <p:cNvSpPr/>
          <p:nvPr/>
        </p:nvSpPr>
        <p:spPr>
          <a:xfrm>
            <a:off x="2199700" y="3901301"/>
            <a:ext cx="748308" cy="44051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3735" y="3391501"/>
            <a:ext cx="82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59882" y="3460082"/>
            <a:ext cx="93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28" name="Oval 27"/>
          <p:cNvSpPr/>
          <p:nvPr/>
        </p:nvSpPr>
        <p:spPr>
          <a:xfrm>
            <a:off x="2871445" y="1652594"/>
            <a:ext cx="748308" cy="44051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606384" y="1511202"/>
            <a:ext cx="1375968" cy="57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Temp.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606384" y="2089264"/>
            <a:ext cx="603165" cy="85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236467" y="2077571"/>
            <a:ext cx="966697" cy="794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72936" y="2273930"/>
            <a:ext cx="73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mild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57370" y="2248021"/>
            <a:ext cx="67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cool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768205" y="2918144"/>
            <a:ext cx="1335595" cy="428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humidity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831065" y="3358659"/>
            <a:ext cx="334213" cy="47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53" idx="0"/>
          </p:cNvCxnSpPr>
          <p:nvPr/>
        </p:nvCxnSpPr>
        <p:spPr>
          <a:xfrm>
            <a:off x="4410619" y="3392040"/>
            <a:ext cx="542908" cy="51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4579373" y="3905146"/>
            <a:ext cx="748308" cy="44051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652691" y="3412770"/>
            <a:ext cx="79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639555" y="3463927"/>
            <a:ext cx="93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371868" y="3905146"/>
            <a:ext cx="792674" cy="419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windy</a:t>
            </a:r>
          </a:p>
        </p:txBody>
      </p:sp>
      <p:cxnSp>
        <p:nvCxnSpPr>
          <p:cNvPr id="61" name="Straight Arrow Connector 60"/>
          <p:cNvCxnSpPr>
            <a:stCxn id="58" idx="2"/>
            <a:endCxn id="67" idx="7"/>
          </p:cNvCxnSpPr>
          <p:nvPr/>
        </p:nvCxnSpPr>
        <p:spPr>
          <a:xfrm flipH="1">
            <a:off x="3474804" y="4324392"/>
            <a:ext cx="293401" cy="51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998171" y="4338451"/>
            <a:ext cx="400646" cy="43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859205" y="4770653"/>
            <a:ext cx="721219" cy="4602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68" name="Oval 67"/>
          <p:cNvSpPr/>
          <p:nvPr/>
        </p:nvSpPr>
        <p:spPr>
          <a:xfrm>
            <a:off x="4194809" y="4790413"/>
            <a:ext cx="748308" cy="44051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71868" y="4355875"/>
            <a:ext cx="67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220106" y="4375226"/>
            <a:ext cx="73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868208" y="2972794"/>
            <a:ext cx="792674" cy="419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windy</a:t>
            </a:r>
          </a:p>
        </p:txBody>
      </p:sp>
      <p:cxnSp>
        <p:nvCxnSpPr>
          <p:cNvPr id="78" name="Straight Arrow Connector 77"/>
          <p:cNvCxnSpPr>
            <a:stCxn id="77" idx="2"/>
            <a:endCxn id="80" idx="7"/>
          </p:cNvCxnSpPr>
          <p:nvPr/>
        </p:nvCxnSpPr>
        <p:spPr>
          <a:xfrm flipH="1">
            <a:off x="6200519" y="3392040"/>
            <a:ext cx="64026" cy="51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723886" y="3406099"/>
            <a:ext cx="400646" cy="43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584920" y="3838301"/>
            <a:ext cx="721219" cy="4602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81" name="Oval 80"/>
          <p:cNvSpPr/>
          <p:nvPr/>
        </p:nvSpPr>
        <p:spPr>
          <a:xfrm>
            <a:off x="6920524" y="3858061"/>
            <a:ext cx="748308" cy="44051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945821" y="3442874"/>
            <a:ext cx="73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761913" y="3403808"/>
            <a:ext cx="70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8295312" y="566677"/>
            <a:ext cx="1074057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0617598" y="465077"/>
            <a:ext cx="1088571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642169" y="755363"/>
            <a:ext cx="94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1234454" y="686811"/>
            <a:ext cx="94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900954" y="755363"/>
            <a:ext cx="121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overcast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9383397" y="55642"/>
            <a:ext cx="1248229" cy="84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Outlook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0037261" y="685063"/>
            <a:ext cx="21838" cy="703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642169" y="1313381"/>
            <a:ext cx="1320633" cy="659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Humidity </a:t>
            </a:r>
          </a:p>
        </p:txBody>
      </p:sp>
      <p:cxnSp>
        <p:nvCxnSpPr>
          <p:cNvPr id="66" name="Straight Arrow Connector 65"/>
          <p:cNvCxnSpPr>
            <a:endCxn id="71" idx="0"/>
          </p:cNvCxnSpPr>
          <p:nvPr/>
        </p:nvCxnSpPr>
        <p:spPr>
          <a:xfrm flipH="1">
            <a:off x="7489072" y="1981947"/>
            <a:ext cx="584874" cy="50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72" idx="0"/>
          </p:cNvCxnSpPr>
          <p:nvPr/>
        </p:nvCxnSpPr>
        <p:spPr>
          <a:xfrm>
            <a:off x="8295312" y="1994059"/>
            <a:ext cx="542908" cy="51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7128462" y="2487405"/>
            <a:ext cx="721219" cy="4602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72" name="Oval 71"/>
          <p:cNvSpPr/>
          <p:nvPr/>
        </p:nvSpPr>
        <p:spPr>
          <a:xfrm>
            <a:off x="8464066" y="2507165"/>
            <a:ext cx="748308" cy="44051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065360" y="1997365"/>
            <a:ext cx="79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524248" y="2065946"/>
            <a:ext cx="93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1234454" y="1243081"/>
            <a:ext cx="943429" cy="649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windy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1867235" y="1972478"/>
            <a:ext cx="104782" cy="453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11103022" y="1942074"/>
            <a:ext cx="454526" cy="424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10381803" y="2425806"/>
            <a:ext cx="721219" cy="4602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87" name="Oval 86"/>
          <p:cNvSpPr/>
          <p:nvPr/>
        </p:nvSpPr>
        <p:spPr>
          <a:xfrm>
            <a:off x="11447524" y="2474592"/>
            <a:ext cx="748308" cy="44051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767130" y="1892240"/>
            <a:ext cx="1007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9" name="Oval 88"/>
          <p:cNvSpPr/>
          <p:nvPr/>
        </p:nvSpPr>
        <p:spPr>
          <a:xfrm>
            <a:off x="9716586" y="1388546"/>
            <a:ext cx="748308" cy="44051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78EA8A7-A028-4B1A-905B-40C6339979E7}"/>
              </a:ext>
            </a:extLst>
          </p:cNvPr>
          <p:cNvSpPr/>
          <p:nvPr/>
        </p:nvSpPr>
        <p:spPr>
          <a:xfrm>
            <a:off x="3741280" y="55440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= {rainy, hot, high, false} </a:t>
            </a:r>
          </a:p>
          <a:p>
            <a:r>
              <a:rPr lang="en-US" dirty="0"/>
              <a:t>Play = YES  or NO ???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4E2959D7-3D27-49A4-BD35-543BE2A65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555" y="6136429"/>
            <a:ext cx="6457950" cy="3619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326518-E51C-429A-BB8A-898C30827EA2}"/>
              </a:ext>
            </a:extLst>
          </p:cNvPr>
          <p:cNvSpPr/>
          <p:nvPr/>
        </p:nvSpPr>
        <p:spPr>
          <a:xfrm>
            <a:off x="8314877" y="3956078"/>
            <a:ext cx="34666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>
                <a:ea typeface="宋体" panose="02010600030101010101" pitchFamily="2" charset="-122"/>
              </a:rPr>
              <a:t>D = {Sunny, Cool, High,  True}</a:t>
            </a:r>
            <a:endParaRPr lang="en-US" sz="20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FB7EDEF-F2C3-4C2B-98A6-F7FE92D808DE}"/>
              </a:ext>
            </a:extLst>
          </p:cNvPr>
          <p:cNvSpPr/>
          <p:nvPr/>
        </p:nvSpPr>
        <p:spPr>
          <a:xfrm>
            <a:off x="2919369" y="2783705"/>
            <a:ext cx="604007" cy="731687"/>
          </a:xfrm>
          <a:custGeom>
            <a:avLst/>
            <a:gdLst>
              <a:gd name="connsiteX0" fmla="*/ 218114 w 604007"/>
              <a:gd name="connsiteY0" fmla="*/ 714504 h 731687"/>
              <a:gd name="connsiteX1" fmla="*/ 260059 w 604007"/>
              <a:gd name="connsiteY1" fmla="*/ 731282 h 731687"/>
              <a:gd name="connsiteX2" fmla="*/ 318781 w 604007"/>
              <a:gd name="connsiteY2" fmla="*/ 722893 h 731687"/>
              <a:gd name="connsiteX3" fmla="*/ 436227 w 604007"/>
              <a:gd name="connsiteY3" fmla="*/ 655781 h 731687"/>
              <a:gd name="connsiteX4" fmla="*/ 528506 w 604007"/>
              <a:gd name="connsiteY4" fmla="*/ 563502 h 731687"/>
              <a:gd name="connsiteX5" fmla="*/ 604007 w 604007"/>
              <a:gd name="connsiteY5" fmla="*/ 244721 h 731687"/>
              <a:gd name="connsiteX6" fmla="*/ 587229 w 604007"/>
              <a:gd name="connsiteY6" fmla="*/ 160831 h 731687"/>
              <a:gd name="connsiteX7" fmla="*/ 503339 w 604007"/>
              <a:gd name="connsiteY7" fmla="*/ 85330 h 731687"/>
              <a:gd name="connsiteX8" fmla="*/ 444616 w 604007"/>
              <a:gd name="connsiteY8" fmla="*/ 43385 h 731687"/>
              <a:gd name="connsiteX9" fmla="*/ 385893 w 604007"/>
              <a:gd name="connsiteY9" fmla="*/ 26607 h 731687"/>
              <a:gd name="connsiteX10" fmla="*/ 142613 w 604007"/>
              <a:gd name="connsiteY10" fmla="*/ 9829 h 731687"/>
              <a:gd name="connsiteX11" fmla="*/ 0 w 604007"/>
              <a:gd name="connsiteY11" fmla="*/ 1440 h 73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4007" h="731687">
                <a:moveTo>
                  <a:pt x="218114" y="714504"/>
                </a:moveTo>
                <a:cubicBezTo>
                  <a:pt x="232096" y="720097"/>
                  <a:pt x="245052" y="730031"/>
                  <a:pt x="260059" y="731282"/>
                </a:cubicBezTo>
                <a:cubicBezTo>
                  <a:pt x="279763" y="732924"/>
                  <a:pt x="300136" y="729474"/>
                  <a:pt x="318781" y="722893"/>
                </a:cubicBezTo>
                <a:cubicBezTo>
                  <a:pt x="349385" y="712092"/>
                  <a:pt x="407083" y="682982"/>
                  <a:pt x="436227" y="655781"/>
                </a:cubicBezTo>
                <a:cubicBezTo>
                  <a:pt x="468028" y="626100"/>
                  <a:pt x="497746" y="594262"/>
                  <a:pt x="528506" y="563502"/>
                </a:cubicBezTo>
                <a:cubicBezTo>
                  <a:pt x="608029" y="324933"/>
                  <a:pt x="590578" y="432729"/>
                  <a:pt x="604007" y="244721"/>
                </a:cubicBezTo>
                <a:cubicBezTo>
                  <a:pt x="598414" y="216758"/>
                  <a:pt x="602457" y="184942"/>
                  <a:pt x="587229" y="160831"/>
                </a:cubicBezTo>
                <a:cubicBezTo>
                  <a:pt x="567140" y="129023"/>
                  <a:pt x="532380" y="109246"/>
                  <a:pt x="503339" y="85330"/>
                </a:cubicBezTo>
                <a:cubicBezTo>
                  <a:pt x="484770" y="70038"/>
                  <a:pt x="466131" y="54143"/>
                  <a:pt x="444616" y="43385"/>
                </a:cubicBezTo>
                <a:cubicBezTo>
                  <a:pt x="426408" y="34281"/>
                  <a:pt x="405855" y="30599"/>
                  <a:pt x="385893" y="26607"/>
                </a:cubicBezTo>
                <a:cubicBezTo>
                  <a:pt x="322189" y="13866"/>
                  <a:pt x="180293" y="11623"/>
                  <a:pt x="142613" y="9829"/>
                </a:cubicBezTo>
                <a:cubicBezTo>
                  <a:pt x="67764" y="-5141"/>
                  <a:pt x="114927" y="1440"/>
                  <a:pt x="0" y="14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09BCD25-52EE-4195-9AC9-C92938DDF53D}"/>
              </a:ext>
            </a:extLst>
          </p:cNvPr>
          <p:cNvSpPr/>
          <p:nvPr/>
        </p:nvSpPr>
        <p:spPr>
          <a:xfrm>
            <a:off x="7071919" y="2910980"/>
            <a:ext cx="881013" cy="159391"/>
          </a:xfrm>
          <a:custGeom>
            <a:avLst/>
            <a:gdLst>
              <a:gd name="connsiteX0" fmla="*/ 0 w 881013"/>
              <a:gd name="connsiteY0" fmla="*/ 83890 h 159391"/>
              <a:gd name="connsiteX1" fmla="*/ 75501 w 881013"/>
              <a:gd name="connsiteY1" fmla="*/ 109057 h 159391"/>
              <a:gd name="connsiteX2" fmla="*/ 176169 w 881013"/>
              <a:gd name="connsiteY2" fmla="*/ 134224 h 159391"/>
              <a:gd name="connsiteX3" fmla="*/ 478173 w 881013"/>
              <a:gd name="connsiteY3" fmla="*/ 159391 h 159391"/>
              <a:gd name="connsiteX4" fmla="*/ 671120 w 881013"/>
              <a:gd name="connsiteY4" fmla="*/ 83890 h 159391"/>
              <a:gd name="connsiteX5" fmla="*/ 696287 w 881013"/>
              <a:gd name="connsiteY5" fmla="*/ 75501 h 159391"/>
              <a:gd name="connsiteX6" fmla="*/ 838899 w 881013"/>
              <a:gd name="connsiteY6" fmla="*/ 33556 h 159391"/>
              <a:gd name="connsiteX7" fmla="*/ 880844 w 881013"/>
              <a:gd name="connsiteY7" fmla="*/ 0 h 15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1013" h="159391">
                <a:moveTo>
                  <a:pt x="0" y="83890"/>
                </a:moveTo>
                <a:cubicBezTo>
                  <a:pt x="72309" y="112813"/>
                  <a:pt x="12284" y="90995"/>
                  <a:pt x="75501" y="109057"/>
                </a:cubicBezTo>
                <a:cubicBezTo>
                  <a:pt x="134672" y="125963"/>
                  <a:pt x="64205" y="114466"/>
                  <a:pt x="176169" y="134224"/>
                </a:cubicBezTo>
                <a:cubicBezTo>
                  <a:pt x="250120" y="147274"/>
                  <a:pt x="468181" y="158677"/>
                  <a:pt x="478173" y="159391"/>
                </a:cubicBezTo>
                <a:cubicBezTo>
                  <a:pt x="657719" y="120917"/>
                  <a:pt x="537735" y="161698"/>
                  <a:pt x="671120" y="83890"/>
                </a:cubicBezTo>
                <a:cubicBezTo>
                  <a:pt x="678758" y="79434"/>
                  <a:pt x="687817" y="78042"/>
                  <a:pt x="696287" y="75501"/>
                </a:cubicBezTo>
                <a:cubicBezTo>
                  <a:pt x="743748" y="61263"/>
                  <a:pt x="791681" y="48580"/>
                  <a:pt x="838899" y="33556"/>
                </a:cubicBezTo>
                <a:cubicBezTo>
                  <a:pt x="886037" y="18558"/>
                  <a:pt x="880844" y="30404"/>
                  <a:pt x="88084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39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91D01-1641-43FE-8F1D-E950A0884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4041"/>
            <a:ext cx="8596668" cy="741027"/>
          </a:xfrm>
        </p:spPr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46B6E-06D3-4DE9-944E-2F189EEFC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4459"/>
            <a:ext cx="8596668" cy="5092117"/>
          </a:xfrm>
        </p:spPr>
        <p:txBody>
          <a:bodyPr/>
          <a:lstStyle/>
          <a:p>
            <a:r>
              <a:rPr lang="en-US" dirty="0"/>
              <a:t>Mô </a:t>
            </a:r>
            <a:r>
              <a:rPr lang="en-US" dirty="0" err="1"/>
              <a:t>hình</a:t>
            </a:r>
            <a:r>
              <a:rPr lang="en-US" dirty="0"/>
              <a:t>:</a:t>
            </a:r>
          </a:p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 </a:t>
            </a:r>
            <a:r>
              <a:rPr lang="en-US" dirty="0" err="1"/>
              <a:t>mẫu</a:t>
            </a:r>
            <a:r>
              <a:rPr lang="en-US" dirty="0"/>
              <a:t> x ={x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,..,x</a:t>
            </a:r>
            <a:r>
              <a:rPr lang="en-US" baseline="-25000" dirty="0"/>
              <a:t>d</a:t>
            </a:r>
            <a:r>
              <a:rPr lang="en-US" dirty="0"/>
              <a:t>} </a:t>
            </a:r>
          </a:p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 class: c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dirty="0"/>
              <a:t> {1,2,…,C}. </a:t>
            </a:r>
          </a:p>
          <a:p>
            <a:r>
              <a:rPr lang="vi-VN" dirty="0"/>
              <a:t>Hãy tính xác suất để điểm dữ liệu này rơi vào class c: Tính</a:t>
            </a:r>
            <a:r>
              <a:rPr lang="en-US" dirty="0"/>
              <a:t> </a:t>
            </a:r>
            <a:r>
              <a:rPr lang="vi-VN" b="1" dirty="0"/>
              <a:t>p(c|x)</a:t>
            </a:r>
            <a:r>
              <a:rPr lang="vi-VN" dirty="0"/>
              <a:t>??? , nghĩa</a:t>
            </a:r>
            <a:r>
              <a:rPr lang="en-US" dirty="0"/>
              <a:t> </a:t>
            </a:r>
            <a:r>
              <a:rPr lang="vi-VN" dirty="0"/>
              <a:t>là</a:t>
            </a:r>
            <a:r>
              <a:rPr lang="en-US" dirty="0"/>
              <a:t> </a:t>
            </a:r>
            <a:r>
              <a:rPr lang="vi-VN" dirty="0"/>
              <a:t>tính xác suất để đầu ra là class c biết rằng đầu vào là vector </a:t>
            </a:r>
            <a:r>
              <a:rPr lang="en-US" dirty="0"/>
              <a:t> </a:t>
            </a:r>
            <a:r>
              <a:rPr lang="vi-VN" dirty="0"/>
              <a:t>x</a:t>
            </a:r>
            <a:r>
              <a:rPr lang="en-US" dirty="0"/>
              <a:t> </a:t>
            </a:r>
            <a:r>
              <a:rPr lang="vi-VN" dirty="0"/>
              <a:t>(đây</a:t>
            </a:r>
            <a:r>
              <a:rPr lang="en-US" dirty="0"/>
              <a:t> </a:t>
            </a:r>
            <a:r>
              <a:rPr lang="vi-VN" dirty="0"/>
              <a:t>chính</a:t>
            </a:r>
            <a:r>
              <a:rPr lang="en-US" dirty="0"/>
              <a:t> </a:t>
            </a:r>
            <a:r>
              <a:rPr lang="vi-VN" dirty="0"/>
              <a:t>là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- </a:t>
            </a:r>
            <a:r>
              <a:rPr lang="vi-VN" dirty="0"/>
              <a:t>posterior probability)</a:t>
            </a:r>
            <a:endParaRPr lang="en-US" dirty="0"/>
          </a:p>
          <a:p>
            <a:endParaRPr lang="vi-VN" dirty="0"/>
          </a:p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class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x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ra class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marL="1371600" lvl="3" indent="0">
              <a:buNone/>
            </a:pPr>
            <a:r>
              <a:rPr lang="en-US" sz="2000" dirty="0"/>
              <a:t>c  = argmax (P(</a:t>
            </a:r>
            <a:r>
              <a:rPr lang="en-US" sz="2000" dirty="0" err="1"/>
              <a:t>c|X</a:t>
            </a:r>
            <a:r>
              <a:rPr lang="en-US" sz="2000" dirty="0"/>
              <a:t>))   ; c </a:t>
            </a:r>
            <a:r>
              <a:rPr lang="en-US" sz="2000" dirty="0">
                <a:sym typeface="Symbol" panose="05050102010706020507" pitchFamily="18" charset="2"/>
              </a:rPr>
              <a:t></a:t>
            </a:r>
            <a:r>
              <a:rPr lang="en-US" sz="2000" dirty="0"/>
              <a:t> {1,2,…,C}.    (1)</a:t>
            </a:r>
          </a:p>
          <a:p>
            <a:r>
              <a:rPr lang="en-US" dirty="0"/>
              <a:t>Theo Bayes</a:t>
            </a:r>
          </a:p>
          <a:p>
            <a:pPr lvl="1"/>
            <a:r>
              <a:rPr lang="en-US" dirty="0"/>
              <a:t>P(</a:t>
            </a:r>
            <a:r>
              <a:rPr lang="en-US" dirty="0" err="1"/>
              <a:t>c|X</a:t>
            </a:r>
            <a:r>
              <a:rPr lang="en-US" dirty="0"/>
              <a:t>) =  p(c) * P(</a:t>
            </a:r>
            <a:r>
              <a:rPr lang="en-US" dirty="0" err="1"/>
              <a:t>X|c</a:t>
            </a:r>
            <a:r>
              <a:rPr lang="en-US" dirty="0"/>
              <a:t>) / P(X)</a:t>
            </a:r>
          </a:p>
          <a:p>
            <a:pPr lvl="1"/>
            <a:r>
              <a:rPr lang="en-US" dirty="0"/>
              <a:t>=&gt; P(</a:t>
            </a:r>
            <a:r>
              <a:rPr lang="en-US" dirty="0" err="1"/>
              <a:t>c|X</a:t>
            </a:r>
            <a:r>
              <a:rPr lang="en-US" dirty="0"/>
              <a:t>) = P(c) * P(</a:t>
            </a:r>
            <a:r>
              <a:rPr lang="en-US" dirty="0" err="1"/>
              <a:t>X|c</a:t>
            </a:r>
            <a:r>
              <a:rPr lang="en-US" dirty="0"/>
              <a:t>);    </a:t>
            </a:r>
            <a:r>
              <a:rPr lang="en-US" dirty="0" err="1"/>
              <a:t>vì</a:t>
            </a:r>
            <a:r>
              <a:rPr lang="en-US" dirty="0"/>
              <a:t> P(X)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evidence –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;</a:t>
            </a:r>
          </a:p>
          <a:p>
            <a:pPr lvl="3"/>
            <a:r>
              <a:rPr lang="en-US" dirty="0"/>
              <a:t>  	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57EA68-DA15-446C-A6BE-12D58E485FF7}"/>
              </a:ext>
            </a:extLst>
          </p:cNvPr>
          <p:cNvCxnSpPr/>
          <p:nvPr/>
        </p:nvCxnSpPr>
        <p:spPr>
          <a:xfrm>
            <a:off x="3832860" y="5486400"/>
            <a:ext cx="32004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454199-8D22-4C9B-BF10-AD71F6D00021}"/>
              </a:ext>
            </a:extLst>
          </p:cNvPr>
          <p:cNvCxnSpPr/>
          <p:nvPr/>
        </p:nvCxnSpPr>
        <p:spPr>
          <a:xfrm>
            <a:off x="2583180" y="5486400"/>
            <a:ext cx="71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B3044A-BF4D-4C99-B11E-D1D1E3F49C2E}"/>
              </a:ext>
            </a:extLst>
          </p:cNvPr>
          <p:cNvCxnSpPr/>
          <p:nvPr/>
        </p:nvCxnSpPr>
        <p:spPr>
          <a:xfrm>
            <a:off x="2758440" y="5935980"/>
            <a:ext cx="107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461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4D9CA-4A26-44BF-BE71-7BC9D248F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62730"/>
            <a:ext cx="10358966" cy="5915869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800" dirty="0" err="1"/>
              <a:t>Vậy</a:t>
            </a:r>
            <a:r>
              <a:rPr lang="en-US" sz="2800" dirty="0"/>
              <a:t> : c  = argmax (P(</a:t>
            </a:r>
            <a:r>
              <a:rPr lang="en-US" sz="2800" dirty="0" err="1"/>
              <a:t>c|X</a:t>
            </a:r>
            <a:r>
              <a:rPr lang="en-US" sz="2800" dirty="0"/>
              <a:t>)   ; c </a:t>
            </a:r>
            <a:r>
              <a:rPr lang="en-US" sz="2800" dirty="0">
                <a:sym typeface="Symbol" panose="05050102010706020507" pitchFamily="18" charset="2"/>
              </a:rPr>
              <a:t></a:t>
            </a:r>
            <a:r>
              <a:rPr lang="en-US" sz="2800" dirty="0"/>
              <a:t> {1,2,…,C}.    (1)</a:t>
            </a:r>
          </a:p>
          <a:p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suy</a:t>
            </a:r>
            <a:r>
              <a:rPr lang="en-US" sz="2800" dirty="0"/>
              <a:t> </a:t>
            </a:r>
            <a:r>
              <a:rPr lang="en-US" sz="2800" dirty="0" err="1"/>
              <a:t>diễn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:  c  =  argmax (P(c) * P(</a:t>
            </a:r>
            <a:r>
              <a:rPr lang="en-US" sz="2800" dirty="0" err="1"/>
              <a:t>X|c</a:t>
            </a:r>
            <a:r>
              <a:rPr lang="en-US" sz="2800" dirty="0"/>
              <a:t>) ) ;</a:t>
            </a:r>
          </a:p>
          <a:p>
            <a:pPr marL="0" indent="0">
              <a:buNone/>
            </a:pPr>
            <a:r>
              <a:rPr lang="en-US" sz="2800" dirty="0"/>
              <a:t>	 c </a:t>
            </a:r>
            <a:r>
              <a:rPr lang="en-US" sz="2800" dirty="0">
                <a:sym typeface="Symbol" panose="05050102010706020507" pitchFamily="18" charset="2"/>
              </a:rPr>
              <a:t></a:t>
            </a:r>
            <a:r>
              <a:rPr lang="en-US" sz="2800" dirty="0"/>
              <a:t> {1,2,…,C}.    (2)</a:t>
            </a:r>
          </a:p>
          <a:p>
            <a:endParaRPr lang="en-US" sz="2800" dirty="0"/>
          </a:p>
          <a:p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:   </a:t>
            </a:r>
          </a:p>
          <a:p>
            <a:pPr lvl="1"/>
            <a:r>
              <a:rPr lang="it-IT" sz="1800" b="1" dirty="0"/>
              <a:t>p(c|X)</a:t>
            </a:r>
            <a:r>
              <a:rPr lang="it-IT" sz="1800" dirty="0"/>
              <a:t>: Xác suất hậu nghiệm - posterior probability </a:t>
            </a:r>
          </a:p>
          <a:p>
            <a:pPr lvl="1"/>
            <a:r>
              <a:rPr lang="vi-VN" sz="1800" b="1" dirty="0"/>
              <a:t>p(c)</a:t>
            </a:r>
            <a:r>
              <a:rPr lang="vi-VN" sz="1800" dirty="0"/>
              <a:t>: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suất</a:t>
            </a:r>
            <a:r>
              <a:rPr lang="en-US" sz="1800" dirty="0"/>
              <a:t> </a:t>
            </a:r>
            <a:r>
              <a:rPr lang="en-US" sz="1800" dirty="0" err="1"/>
              <a:t>tiên</a:t>
            </a:r>
            <a:r>
              <a:rPr lang="en-US" sz="1800" dirty="0"/>
              <a:t> </a:t>
            </a:r>
            <a:r>
              <a:rPr lang="en-US" sz="1800" dirty="0" err="1"/>
              <a:t>nghiệm</a:t>
            </a:r>
            <a:r>
              <a:rPr lang="en-US" sz="1800" dirty="0"/>
              <a:t> - </a:t>
            </a:r>
            <a:r>
              <a:rPr lang="vi-VN" sz="1800" dirty="0"/>
              <a:t>prior probability</a:t>
            </a:r>
            <a:r>
              <a:rPr lang="en-US" sz="1800" dirty="0"/>
              <a:t>. Đ</a:t>
            </a:r>
            <a:r>
              <a:rPr lang="vi-VN" sz="1800" dirty="0"/>
              <a:t>ư</a:t>
            </a:r>
            <a:r>
              <a:rPr lang="en-US" sz="1800" dirty="0"/>
              <a:t>ợ</a:t>
            </a:r>
            <a:r>
              <a:rPr lang="vi-VN" sz="1800" dirty="0"/>
              <a:t>c </a:t>
            </a:r>
            <a:r>
              <a:rPr lang="en-US" sz="1800" dirty="0" err="1"/>
              <a:t>ước</a:t>
            </a:r>
            <a:r>
              <a:rPr lang="en-US" sz="1800" dirty="0"/>
              <a:t> </a:t>
            </a:r>
            <a:r>
              <a:rPr lang="en-US" sz="1800" dirty="0" err="1"/>
              <a:t>tính</a:t>
            </a:r>
            <a:r>
              <a:rPr lang="en-US" sz="1800" dirty="0"/>
              <a:t> </a:t>
            </a:r>
            <a:r>
              <a:rPr lang="vi-VN" sz="1800" dirty="0"/>
              <a:t>bằng |N</a:t>
            </a:r>
            <a:r>
              <a:rPr lang="vi-VN" sz="1800" baseline="-25000" dirty="0"/>
              <a:t>i</a:t>
            </a:r>
            <a:r>
              <a:rPr lang="vi-VN" sz="1800" dirty="0"/>
              <a:t>|/|N|, trong đó N</a:t>
            </a:r>
            <a:r>
              <a:rPr lang="vi-VN" sz="1800" baseline="-25000" dirty="0"/>
              <a:t>i</a:t>
            </a:r>
            <a:r>
              <a:rPr lang="en-US" sz="1800" dirty="0"/>
              <a:t> l</a:t>
            </a:r>
            <a:r>
              <a:rPr lang="vi-VN" sz="1800" dirty="0"/>
              <a:t>à tập các phần tử dữ liệu thuộc lớp c</a:t>
            </a:r>
            <a:r>
              <a:rPr lang="vi-VN" sz="1800" baseline="-25000" dirty="0"/>
              <a:t>i</a:t>
            </a:r>
            <a:r>
              <a:rPr lang="vi-VN" sz="1800" dirty="0"/>
              <a:t>. </a:t>
            </a:r>
          </a:p>
          <a:p>
            <a:pPr lvl="1"/>
            <a:r>
              <a:rPr lang="vi-VN" sz="1800" b="1" dirty="0"/>
              <a:t>p(</a:t>
            </a:r>
            <a:r>
              <a:rPr lang="en-US" sz="1800" b="1" dirty="0"/>
              <a:t>X</a:t>
            </a:r>
            <a:r>
              <a:rPr lang="vi-VN" sz="1800" b="1" dirty="0"/>
              <a:t>|c)</a:t>
            </a:r>
            <a:r>
              <a:rPr lang="vi-VN" sz="1800" dirty="0"/>
              <a:t>:</a:t>
            </a:r>
            <a:r>
              <a:rPr lang="en-US" sz="1800" dirty="0"/>
              <a:t> </a:t>
            </a:r>
            <a:r>
              <a:rPr lang="vi-VN" sz="1800" dirty="0"/>
              <a:t>likelihood, tức phân phối của các điểm dữ liệu trong class </a:t>
            </a:r>
            <a:r>
              <a:rPr lang="vi-VN" sz="1800" dirty="0">
                <a:solidFill>
                  <a:srgbClr val="FF0000"/>
                </a:solidFill>
              </a:rPr>
              <a:t>c</a:t>
            </a:r>
            <a:r>
              <a:rPr lang="vi-VN" sz="1800" dirty="0"/>
              <a:t>, thường rất khó tính toán vì </a:t>
            </a:r>
            <a:r>
              <a:rPr lang="en-US" sz="1800" dirty="0">
                <a:solidFill>
                  <a:srgbClr val="FF0000"/>
                </a:solidFill>
              </a:rPr>
              <a:t>X</a:t>
            </a:r>
            <a:r>
              <a:rPr lang="vi-VN" sz="1800" dirty="0"/>
              <a:t> là một biến ngẫu nhiên nhiều chiều, cần rất rất nhiều dữ liệu training để có thể xây dựng được phân phối đó</a:t>
            </a:r>
            <a:r>
              <a:rPr lang="en-US" sz="1800" dirty="0"/>
              <a:t>.</a:t>
            </a:r>
            <a:endParaRPr lang="vi-VN" sz="18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9133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B6B6A-C00D-426F-8173-8258A3DAA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38899"/>
            <a:ext cx="8596668" cy="5202463"/>
          </a:xfrm>
        </p:spPr>
        <p:txBody>
          <a:bodyPr/>
          <a:lstStyle/>
          <a:p>
            <a:r>
              <a:rPr lang="vi-VN" dirty="0"/>
              <a:t>Khi số lượng các thuộc tính mô tả dữ liệu là lớn thì chi phí tính toàn </a:t>
            </a:r>
            <a:r>
              <a:rPr lang="vi-VN" b="1" dirty="0"/>
              <a:t>p(x|c)</a:t>
            </a:r>
            <a:r>
              <a:rPr lang="en-US" b="1" dirty="0"/>
              <a:t> </a:t>
            </a:r>
            <a:r>
              <a:rPr lang="vi-VN" dirty="0"/>
              <a:t>là rất lớn.</a:t>
            </a:r>
          </a:p>
          <a:p>
            <a:r>
              <a:rPr lang="en-US" dirty="0" err="1"/>
              <a:t>Dó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Naïve Bayes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b="1" dirty="0" err="1"/>
              <a:t>độc</a:t>
            </a:r>
            <a:r>
              <a:rPr lang="en-US" b="1" dirty="0"/>
              <a:t> </a:t>
            </a:r>
            <a:r>
              <a:rPr lang="en-US" b="1" dirty="0" err="1"/>
              <a:t>lập</a:t>
            </a:r>
            <a:r>
              <a:rPr lang="en-US" b="1" dirty="0"/>
              <a:t> </a:t>
            </a:r>
            <a:r>
              <a:rPr lang="en-US" b="1" dirty="0" err="1"/>
              <a:t>nhau</a:t>
            </a:r>
            <a:r>
              <a:rPr lang="en-US" dirty="0"/>
              <a:t>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Log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vế</a:t>
            </a:r>
            <a:r>
              <a:rPr lang="en-US" dirty="0"/>
              <a:t> </a:t>
            </a:r>
            <a:r>
              <a:rPr lang="en-US" err="1"/>
              <a:t>bên</a:t>
            </a:r>
            <a:r>
              <a:rPr lang="en-US"/>
              <a:t> phải:</a:t>
            </a:r>
            <a:endParaRPr lang="en-US" dirty="0"/>
          </a:p>
          <a:p>
            <a:pPr lvl="1"/>
            <a:r>
              <a:rPr lang="en-US" dirty="0"/>
              <a:t>(3)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/>
              <a:t> Log(a*b) = log (a) + log(b)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0BDD6B-1974-4406-91A8-4479E608F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436" y="2063691"/>
            <a:ext cx="3762464" cy="10633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97CEC0-1961-4CA9-9836-D9849346A3ED}"/>
              </a:ext>
            </a:extLst>
          </p:cNvPr>
          <p:cNvSpPr txBox="1"/>
          <p:nvPr/>
        </p:nvSpPr>
        <p:spPr>
          <a:xfrm>
            <a:off x="7927596" y="2399251"/>
            <a:ext cx="52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451EF-43D4-4B48-A7AC-6E9F66571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436" y="3784079"/>
            <a:ext cx="4629150" cy="800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EEDBC5-28A3-4941-ADA2-11F718ABB6B6}"/>
              </a:ext>
            </a:extLst>
          </p:cNvPr>
          <p:cNvSpPr txBox="1"/>
          <p:nvPr/>
        </p:nvSpPr>
        <p:spPr>
          <a:xfrm>
            <a:off x="7927596" y="3999463"/>
            <a:ext cx="64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267304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A207-1A0F-4A3A-8C3D-547D1EB9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F36DA-EED2-4198-A103-AD1241240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  <a:p>
            <a:r>
              <a:rPr lang="en-US" dirty="0" err="1"/>
              <a:t>Baysian</a:t>
            </a:r>
            <a:endParaRPr lang="en-US" dirty="0"/>
          </a:p>
          <a:p>
            <a:pPr lvl="1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pPr lvl="1"/>
            <a:r>
              <a:rPr lang="en-US" dirty="0"/>
              <a:t>Bayes</a:t>
            </a:r>
          </a:p>
          <a:p>
            <a:r>
              <a:rPr lang="en-US" dirty="0"/>
              <a:t>Naïve Bayes classifier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Distribution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Navie</a:t>
            </a:r>
            <a:r>
              <a:rPr lang="en-US" dirty="0"/>
              <a:t> </a:t>
            </a:r>
            <a:r>
              <a:rPr lang="en-US" dirty="0" err="1"/>
              <a:t>bayes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16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10C7-6B0D-4142-A3E0-531429BA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Naïve </a:t>
            </a:r>
            <a:r>
              <a:rPr lang="en-US" dirty="0" err="1"/>
              <a:t>bayes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23C28-6F08-4CE6-A95A-608383568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8301"/>
            <a:ext cx="9469966" cy="4403062"/>
          </a:xfrm>
        </p:spPr>
        <p:txBody>
          <a:bodyPr>
            <a:normAutofit/>
          </a:bodyPr>
          <a:lstStyle/>
          <a:p>
            <a:r>
              <a:rPr lang="en-US" sz="2400" dirty="0" err="1"/>
              <a:t>Giả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Navie</a:t>
            </a:r>
            <a:r>
              <a:rPr lang="en-US" sz="2400" dirty="0"/>
              <a:t> </a:t>
            </a:r>
            <a:r>
              <a:rPr lang="en-US" sz="2400" dirty="0" err="1"/>
              <a:t>bayes</a:t>
            </a:r>
            <a:r>
              <a:rPr lang="en-US" sz="2400" dirty="0"/>
              <a:t>:</a:t>
            </a:r>
          </a:p>
          <a:p>
            <a:pPr lvl="1"/>
            <a:r>
              <a:rPr lang="vi-VN" sz="2000" dirty="0"/>
              <a:t>Các</a:t>
            </a:r>
            <a:r>
              <a:rPr lang="en-US" sz="2000" dirty="0"/>
              <a:t> </a:t>
            </a:r>
            <a:r>
              <a:rPr lang="vi-VN" sz="2000" dirty="0"/>
              <a:t>thuộc</a:t>
            </a:r>
            <a:r>
              <a:rPr lang="en-US" sz="2000" dirty="0"/>
              <a:t> </a:t>
            </a:r>
            <a:r>
              <a:rPr lang="vi-VN" sz="2000" dirty="0"/>
              <a:t>tính</a:t>
            </a:r>
            <a:r>
              <a:rPr lang="en-US" sz="2000" dirty="0"/>
              <a:t> </a:t>
            </a:r>
            <a:r>
              <a:rPr lang="vi-VN" sz="2000" dirty="0"/>
              <a:t>(biến)</a:t>
            </a:r>
            <a:r>
              <a:rPr lang="en-US" sz="2000" dirty="0"/>
              <a:t> </a:t>
            </a:r>
            <a:r>
              <a:rPr lang="vi-VN" sz="2000" dirty="0"/>
              <a:t>có</a:t>
            </a:r>
            <a:r>
              <a:rPr lang="en-US" sz="2000" dirty="0"/>
              <a:t> </a:t>
            </a:r>
            <a:r>
              <a:rPr lang="vi-VN" sz="2000" dirty="0"/>
              <a:t>độ</a:t>
            </a:r>
            <a:r>
              <a:rPr lang="en-US" sz="2000" dirty="0"/>
              <a:t> </a:t>
            </a:r>
            <a:r>
              <a:rPr lang="vi-VN" sz="2000" dirty="0"/>
              <a:t>quan</a:t>
            </a:r>
            <a:r>
              <a:rPr lang="en-US" sz="2000" dirty="0"/>
              <a:t> </a:t>
            </a:r>
            <a:r>
              <a:rPr lang="vi-VN" sz="2000" dirty="0"/>
              <a:t>trọng</a:t>
            </a:r>
            <a:r>
              <a:rPr lang="en-US" sz="2000" dirty="0"/>
              <a:t> </a:t>
            </a:r>
            <a:r>
              <a:rPr lang="vi-VN" sz="2000" dirty="0"/>
              <a:t>như</a:t>
            </a:r>
            <a:r>
              <a:rPr lang="en-US" sz="2000" dirty="0"/>
              <a:t> </a:t>
            </a:r>
            <a:r>
              <a:rPr lang="vi-VN" sz="2000" dirty="0"/>
              <a:t>nhau</a:t>
            </a:r>
          </a:p>
          <a:p>
            <a:pPr lvl="1"/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(</a:t>
            </a:r>
            <a:r>
              <a:rPr lang="en-US" sz="2000" dirty="0" err="1"/>
              <a:t>biến</a:t>
            </a:r>
            <a:r>
              <a:rPr lang="en-US" sz="2000" dirty="0"/>
              <a:t>) </a:t>
            </a:r>
            <a:r>
              <a:rPr lang="en-US" sz="2000" dirty="0" err="1"/>
              <a:t>độc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</a:p>
          <a:p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tế</a:t>
            </a:r>
            <a:endParaRPr lang="en-US" sz="2400" dirty="0"/>
          </a:p>
          <a:p>
            <a:pPr lvl="1"/>
            <a:r>
              <a:rPr lang="en-US" sz="2000" dirty="0" err="1"/>
              <a:t>Giả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độc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Không</a:t>
            </a:r>
            <a:r>
              <a:rPr lang="en-US" sz="2000" dirty="0">
                <a:sym typeface="Wingdings" panose="05000000000000000000" pitchFamily="2" charset="2"/>
              </a:rPr>
              <a:t> bao </a:t>
            </a:r>
            <a:r>
              <a:rPr lang="en-US" sz="2000" dirty="0" err="1">
                <a:sym typeface="Wingdings" panose="05000000000000000000" pitchFamily="2" charset="2"/>
              </a:rPr>
              <a:t>giờ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đúng</a:t>
            </a:r>
            <a:r>
              <a:rPr lang="en-US" sz="2000" dirty="0">
                <a:sym typeface="Wingdings" panose="05000000000000000000" pitchFamily="2" charset="2"/>
              </a:rPr>
              <a:t> – phi </a:t>
            </a:r>
            <a:r>
              <a:rPr lang="en-US" sz="2000" dirty="0" err="1">
                <a:sym typeface="Wingdings" panose="05000000000000000000" pitchFamily="2" charset="2"/>
              </a:rPr>
              <a:t>thực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tể</a:t>
            </a:r>
            <a:endParaRPr lang="en-US" sz="2000" dirty="0"/>
          </a:p>
          <a:p>
            <a:r>
              <a:rPr lang="en-US" sz="2400" dirty="0" err="1"/>
              <a:t>Tuy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Naïve Bayes </a:t>
            </a:r>
            <a:r>
              <a:rPr lang="en-US" sz="2000" dirty="0" err="1"/>
              <a:t>khá</a:t>
            </a:r>
            <a:r>
              <a:rPr lang="en-US" sz="2000" dirty="0"/>
              <a:t> </a:t>
            </a:r>
            <a:r>
              <a:rPr lang="en-US" sz="2000" dirty="0" err="1"/>
              <a:t>tốt</a:t>
            </a:r>
            <a:r>
              <a:rPr lang="en-US" sz="2000" dirty="0"/>
              <a:t>, </a:t>
            </a:r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biệt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dạng</a:t>
            </a:r>
            <a:r>
              <a:rPr lang="en-US" sz="2000" dirty="0"/>
              <a:t> text</a:t>
            </a:r>
          </a:p>
          <a:p>
            <a:pPr lvl="1"/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class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dựa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Navie</a:t>
            </a:r>
            <a:r>
              <a:rPr lang="en-US" sz="2000" dirty="0"/>
              <a:t> Bayes </a:t>
            </a:r>
            <a:r>
              <a:rPr lang="en-US" sz="2000" dirty="0" err="1"/>
              <a:t>classifers</a:t>
            </a:r>
            <a:r>
              <a:rPr lang="en-US" sz="2000" dirty="0"/>
              <a:t> (NBC)</a:t>
            </a:r>
          </a:p>
          <a:p>
            <a:pPr lvl="1"/>
            <a:r>
              <a:rPr lang="en-US" sz="2000" dirty="0" err="1"/>
              <a:t>Ưu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: </a:t>
            </a:r>
            <a:r>
              <a:rPr lang="en-US" sz="2000" dirty="0" err="1"/>
              <a:t>Tốc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training </a:t>
            </a:r>
            <a:r>
              <a:rPr lang="en-US" sz="2000" dirty="0" err="1"/>
              <a:t>và</a:t>
            </a:r>
            <a:r>
              <a:rPr lang="en-US" sz="2000" dirty="0"/>
              <a:t> testing </a:t>
            </a:r>
            <a:r>
              <a:rPr lang="en-US" sz="2000" dirty="0" err="1"/>
              <a:t>nhanh</a:t>
            </a:r>
            <a:r>
              <a:rPr lang="en-US" sz="2000" dirty="0"/>
              <a:t>. </a:t>
            </a:r>
            <a:r>
              <a:rPr lang="en-US" sz="2000" dirty="0" err="1"/>
              <a:t>Tốt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ở </a:t>
            </a:r>
            <a:r>
              <a:rPr lang="en-US" sz="2000" dirty="0" err="1"/>
              <a:t>tỷ</a:t>
            </a:r>
            <a:r>
              <a:rPr lang="en-US" sz="2000" dirty="0"/>
              <a:t> </a:t>
            </a:r>
            <a:r>
              <a:rPr lang="en-US" sz="2000" dirty="0" err="1"/>
              <a:t>lệ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2656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0225F-A898-4351-8842-63DB7FD4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–likelihood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7D211-9AD2-4599-809D-6F7D2497B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9409"/>
            <a:ext cx="8596668" cy="43719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  =  argmax (P(c) * P(</a:t>
            </a:r>
            <a:r>
              <a:rPr lang="en-US" dirty="0" err="1"/>
              <a:t>X|c</a:t>
            </a:r>
            <a:r>
              <a:rPr lang="en-US" dirty="0"/>
              <a:t>) )</a:t>
            </a:r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c,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P(</a:t>
            </a:r>
            <a:r>
              <a:rPr lang="en-US" dirty="0" err="1"/>
              <a:t>X|c</a:t>
            </a:r>
            <a:r>
              <a:rPr lang="en-US" dirty="0"/>
              <a:t>) – likelihood</a:t>
            </a:r>
          </a:p>
          <a:p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: </a:t>
            </a:r>
          </a:p>
          <a:p>
            <a:pPr lvl="1"/>
            <a:r>
              <a:rPr lang="en-US"/>
              <a:t>X là rời rạc   </a:t>
            </a:r>
          </a:p>
          <a:p>
            <a:pPr lvl="1"/>
            <a:r>
              <a:rPr lang="en-US"/>
              <a:t>X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P(</a:t>
            </a:r>
            <a:r>
              <a:rPr lang="en-US" dirty="0" err="1"/>
              <a:t>X|c</a:t>
            </a:r>
            <a:r>
              <a:rPr lang="en-US" dirty="0"/>
              <a:t>):</a:t>
            </a:r>
          </a:p>
          <a:p>
            <a:pPr lvl="1"/>
            <a:r>
              <a:rPr lang="vi-VN" dirty="0"/>
              <a:t>Gaussian</a:t>
            </a:r>
            <a:r>
              <a:rPr lang="en-US" dirty="0"/>
              <a:t> </a:t>
            </a:r>
            <a:r>
              <a:rPr lang="vi-VN" dirty="0"/>
              <a:t>Naïve</a:t>
            </a:r>
            <a:r>
              <a:rPr lang="en-US" dirty="0"/>
              <a:t> </a:t>
            </a:r>
            <a:r>
              <a:rPr lang="vi-VN" dirty="0"/>
              <a:t>Bayes</a:t>
            </a:r>
            <a:endParaRPr lang="en-US" dirty="0"/>
          </a:p>
          <a:p>
            <a:pPr lvl="1"/>
            <a:r>
              <a:rPr lang="vi-VN" dirty="0"/>
              <a:t>Multinomial</a:t>
            </a:r>
            <a:r>
              <a:rPr lang="en-US" dirty="0"/>
              <a:t> </a:t>
            </a:r>
            <a:r>
              <a:rPr lang="vi-VN" dirty="0"/>
              <a:t>Naïve</a:t>
            </a:r>
            <a:r>
              <a:rPr lang="en-US" dirty="0"/>
              <a:t> </a:t>
            </a:r>
            <a:r>
              <a:rPr lang="vi-VN" dirty="0"/>
              <a:t>Bayes</a:t>
            </a:r>
            <a:endParaRPr lang="en-US" dirty="0"/>
          </a:p>
          <a:p>
            <a:pPr lvl="1"/>
            <a:r>
              <a:rPr lang="vi-VN" dirty="0"/>
              <a:t>Bernoulli</a:t>
            </a:r>
            <a:r>
              <a:rPr lang="en-US" dirty="0"/>
              <a:t> </a:t>
            </a:r>
            <a:r>
              <a:rPr lang="vi-VN" dirty="0"/>
              <a:t>Naive.</a:t>
            </a:r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D1043-6FA2-472A-A7D9-5146D895B9DB}"/>
              </a:ext>
            </a:extLst>
          </p:cNvPr>
          <p:cNvSpPr txBox="1"/>
          <p:nvPr/>
        </p:nvSpPr>
        <p:spPr>
          <a:xfrm>
            <a:off x="5814060" y="2910840"/>
            <a:ext cx="3649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P(D| h): Xác suất có điều kiện D khi biết giả thuyết h (gọi là  </a:t>
            </a:r>
            <a:r>
              <a:rPr lang="vi-VN" b="1" i="1"/>
              <a:t>likelihood </a:t>
            </a:r>
            <a:r>
              <a:rPr lang="vi-VN"/>
              <a:t>probability).</a:t>
            </a:r>
          </a:p>
          <a:p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8B75E6-C506-47A4-A1B4-8E7EA2D2D03B}"/>
              </a:ext>
            </a:extLst>
          </p:cNvPr>
          <p:cNvCxnSpPr/>
          <p:nvPr/>
        </p:nvCxnSpPr>
        <p:spPr>
          <a:xfrm flipH="1">
            <a:off x="3204594" y="3137483"/>
            <a:ext cx="2609466" cy="973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579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3531-9818-4993-9CA1-235E4A176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3916"/>
          </a:xfrm>
        </p:spPr>
        <p:txBody>
          <a:bodyPr>
            <a:normAutofit fontScale="90000"/>
          </a:bodyPr>
          <a:lstStyle/>
          <a:p>
            <a:r>
              <a:rPr lang="en-US" dirty="0"/>
              <a:t>Multinomial Naive Bayes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A8DD1-3D4F-4DFB-B981-0A14F751C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019"/>
            <a:ext cx="8596668" cy="4531344"/>
          </a:xfrm>
        </p:spPr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:</a:t>
            </a:r>
          </a:p>
          <a:p>
            <a:r>
              <a:rPr lang="en-US" b="1" dirty="0"/>
              <a:t>P</a:t>
            </a:r>
            <a:r>
              <a:rPr lang="vi-VN" b="1" dirty="0"/>
              <a:t>(</a:t>
            </a:r>
            <a:r>
              <a:rPr lang="en-US" b="1" dirty="0"/>
              <a:t>X</a:t>
            </a:r>
            <a:r>
              <a:rPr lang="vi-VN" b="1" baseline="-25000" dirty="0"/>
              <a:t>i</a:t>
            </a:r>
            <a:r>
              <a:rPr lang="vi-VN" b="1" dirty="0"/>
              <a:t>|c) </a:t>
            </a:r>
            <a:r>
              <a:rPr lang="vi-VN" dirty="0"/>
              <a:t>tỉ lệ với tần suất thuộc tính</a:t>
            </a:r>
            <a:r>
              <a:rPr lang="en-US" dirty="0"/>
              <a:t> </a:t>
            </a:r>
            <a:r>
              <a:rPr lang="vi-VN" dirty="0"/>
              <a:t>thứ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{x</a:t>
            </a:r>
            <a:r>
              <a:rPr lang="en-US" baseline="-25000" dirty="0"/>
              <a:t>1</a:t>
            </a:r>
            <a:r>
              <a:rPr lang="en-US" dirty="0"/>
              <a:t>,...,</a:t>
            </a:r>
            <a:r>
              <a:rPr lang="en-US" dirty="0" err="1"/>
              <a:t>x</a:t>
            </a:r>
            <a:r>
              <a:rPr lang="en-US" baseline="-25000" dirty="0" err="1"/>
              <a:t>d</a:t>
            </a:r>
            <a:r>
              <a:rPr lang="en-US" dirty="0"/>
              <a:t>}</a:t>
            </a:r>
            <a:r>
              <a:rPr lang="vi-VN" dirty="0"/>
              <a:t> xuất hiện trong các data của class</a:t>
            </a:r>
            <a:r>
              <a:rPr lang="en-US" dirty="0"/>
              <a:t> </a:t>
            </a:r>
            <a:r>
              <a:rPr lang="vi-VN" dirty="0"/>
              <a:t>c</a:t>
            </a:r>
            <a:r>
              <a:rPr lang="en-US" dirty="0"/>
              <a:t>.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Trongđó</a:t>
            </a:r>
            <a:r>
              <a:rPr lang="en-US" dirty="0"/>
              <a:t>: </a:t>
            </a:r>
            <a:r>
              <a:rPr lang="en-US" dirty="0" err="1"/>
              <a:t>N</a:t>
            </a:r>
            <a:r>
              <a:rPr lang="en-US" baseline="-25000" dirty="0" err="1"/>
              <a:t>ci</a:t>
            </a:r>
            <a:r>
              <a:rPr lang="en-US" dirty="0"/>
              <a:t>:  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X</a:t>
            </a:r>
            <a:r>
              <a:rPr lang="en-US" i="1" dirty="0"/>
              <a:t>i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 (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c = yes </a:t>
            </a:r>
            <a:r>
              <a:rPr lang="en-US" dirty="0" err="1"/>
              <a:t>hoặc</a:t>
            </a:r>
            <a:r>
              <a:rPr lang="en-US" dirty="0"/>
              <a:t> no).</a:t>
            </a:r>
          </a:p>
          <a:p>
            <a:r>
              <a:rPr lang="en-US" dirty="0"/>
              <a:t>Nc: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 (</a:t>
            </a:r>
            <a:r>
              <a:rPr lang="en-US" dirty="0" err="1"/>
              <a:t>Tổng</a:t>
            </a:r>
            <a:r>
              <a:rPr lang="en-US" dirty="0"/>
              <a:t> Yes </a:t>
            </a:r>
            <a:r>
              <a:rPr lang="en-US" dirty="0" err="1"/>
              <a:t>hoặc</a:t>
            </a:r>
            <a:r>
              <a:rPr lang="en-US" dirty="0"/>
              <a:t> No);</a:t>
            </a:r>
          </a:p>
          <a:p>
            <a:endParaRPr lang="en-US" dirty="0"/>
          </a:p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: </a:t>
            </a:r>
            <a:r>
              <a:rPr lang="en-US" dirty="0" err="1"/>
              <a:t>Nếu</a:t>
            </a:r>
            <a:r>
              <a:rPr lang="en-US" dirty="0"/>
              <a:t> X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c. </a:t>
            </a:r>
            <a:r>
              <a:rPr lang="en-US" dirty="0" err="1"/>
              <a:t>Vậy</a:t>
            </a:r>
            <a:r>
              <a:rPr lang="en-US" dirty="0"/>
              <a:t> p(</a:t>
            </a:r>
            <a:r>
              <a:rPr lang="en-US" dirty="0" err="1"/>
              <a:t>x</a:t>
            </a:r>
            <a:r>
              <a:rPr lang="en-US" baseline="-25000" dirty="0" err="1"/>
              <a:t>i</a:t>
            </a:r>
            <a:r>
              <a:rPr lang="en-US" dirty="0" err="1"/>
              <a:t>|c</a:t>
            </a:r>
            <a:r>
              <a:rPr lang="en-US" dirty="0"/>
              <a:t>) =0 ?</a:t>
            </a:r>
            <a:endParaRPr lang="en-US" baseline="-25000" dirty="0"/>
          </a:p>
          <a:p>
            <a:endParaRPr lang="vi-V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024CB2-D2EB-4E8C-9A6F-AF516D48C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194" y="2634100"/>
            <a:ext cx="2395587" cy="79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0EDC-479F-4DCA-B393-609D2ADB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7472"/>
          </a:xfrm>
        </p:spPr>
        <p:txBody>
          <a:bodyPr/>
          <a:lstStyle/>
          <a:p>
            <a:r>
              <a:rPr lang="en-US" dirty="0"/>
              <a:t>Multinomial Naive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0FEA21-7AE7-4878-BF0F-B613C51895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17072"/>
                <a:ext cx="8596668" cy="4724290"/>
              </a:xfrm>
            </p:spPr>
            <p:txBody>
              <a:bodyPr/>
              <a:lstStyle/>
              <a:p>
                <a:r>
                  <a:rPr lang="en-US" dirty="0" err="1"/>
                  <a:t>Dùng</a:t>
                </a:r>
                <a:r>
                  <a:rPr lang="en-US" dirty="0"/>
                  <a:t> Laplace smoothing (</a:t>
                </a:r>
                <a:r>
                  <a:rPr lang="en-US" dirty="0">
                    <a:hlinkClick r:id="rId2"/>
                  </a:rPr>
                  <a:t>link</a:t>
                </a:r>
                <a:r>
                  <a:rPr lang="en-US" dirty="0"/>
                  <a:t>)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tránh</a:t>
                </a:r>
                <a:r>
                  <a:rPr lang="en-US" dirty="0"/>
                  <a:t> tr</a:t>
                </a:r>
                <a:r>
                  <a:rPr lang="vi-VN" dirty="0"/>
                  <a:t>ư</a:t>
                </a:r>
                <a:r>
                  <a:rPr lang="en-US" dirty="0" err="1"/>
                  <a:t>ờng</a:t>
                </a:r>
                <a:r>
                  <a:rPr lang="en-US" dirty="0"/>
                  <a:t> </a:t>
                </a:r>
                <a:r>
                  <a:rPr lang="en-US" dirty="0" err="1"/>
                  <a:t>hợp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X</a:t>
                </a:r>
                <a:r>
                  <a:rPr lang="en-US" baseline="-25000" dirty="0"/>
                  <a:t>i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đấy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>
                    <a:sym typeface="Symbol" panose="05050102010706020507" pitchFamily="18" charset="2"/>
                  </a:rPr>
                  <a:t> </a:t>
                </a:r>
                <a:r>
                  <a:rPr lang="en-US" dirty="0" err="1">
                    <a:sym typeface="Symbol" panose="05050102010706020507" pitchFamily="18" charset="2"/>
                  </a:rPr>
                  <a:t>là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số</a:t>
                </a:r>
                <a:r>
                  <a:rPr lang="en-US" dirty="0">
                    <a:sym typeface="Symbol" panose="05050102010706020507" pitchFamily="18" charset="2"/>
                  </a:rPr>
                  <a:t> d</a:t>
                </a:r>
                <a:r>
                  <a:rPr lang="vi-VN" dirty="0">
                    <a:sym typeface="Symbol" panose="05050102010706020507" pitchFamily="18" charset="2"/>
                  </a:rPr>
                  <a:t>ư</a:t>
                </a:r>
                <a:r>
                  <a:rPr lang="en-US" dirty="0" err="1">
                    <a:sym typeface="Symbol" panose="05050102010706020507" pitchFamily="18" charset="2"/>
                  </a:rPr>
                  <a:t>ơng</a:t>
                </a:r>
                <a:r>
                  <a:rPr lang="en-US" dirty="0">
                    <a:sym typeface="Symbol" panose="05050102010706020507" pitchFamily="18" charset="2"/>
                  </a:rPr>
                  <a:t>, </a:t>
                </a:r>
                <a:r>
                  <a:rPr lang="en-US" dirty="0" err="1">
                    <a:sym typeface="Symbol" panose="05050102010706020507" pitchFamily="18" charset="2"/>
                  </a:rPr>
                  <a:t>mặc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định</a:t>
                </a:r>
                <a:r>
                  <a:rPr lang="en-US" dirty="0">
                    <a:sym typeface="Symbol" panose="05050102010706020507" pitchFamily="18" charset="2"/>
                  </a:rPr>
                  <a:t> 1;</a:t>
                </a:r>
              </a:p>
              <a:p>
                <a:pPr marL="800100" lvl="1"/>
                <a:r>
                  <a:rPr lang="en-US" dirty="0">
                    <a:sym typeface="Symbol" panose="05050102010706020507" pitchFamily="18" charset="2"/>
                  </a:rPr>
                  <a:t>d </a:t>
                </a:r>
                <a:r>
                  <a:rPr lang="en-US" dirty="0" err="1">
                    <a:sym typeface="Symbol" panose="05050102010706020507" pitchFamily="18" charset="2"/>
                  </a:rPr>
                  <a:t>là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số</a:t>
                </a:r>
                <a:r>
                  <a:rPr lang="en-US" dirty="0">
                    <a:sym typeface="Symbol" panose="05050102010706020507" pitchFamily="18" charset="2"/>
                  </a:rPr>
                  <a:t> l</a:t>
                </a:r>
                <a:r>
                  <a:rPr lang="vi-VN" dirty="0">
                    <a:sym typeface="Symbol" panose="05050102010706020507" pitchFamily="18" charset="2"/>
                  </a:rPr>
                  <a:t>ư</a:t>
                </a:r>
                <a:r>
                  <a:rPr lang="en-US" dirty="0" err="1">
                    <a:sym typeface="Symbol" panose="05050102010706020507" pitchFamily="18" charset="2"/>
                  </a:rPr>
                  <a:t>ợng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các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thuộc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tính</a:t>
                </a:r>
                <a:r>
                  <a:rPr lang="en-US" dirty="0">
                    <a:sym typeface="Symbol" panose="05050102010706020507" pitchFamily="18" charset="2"/>
                  </a:rPr>
                  <a:t> X.  </a:t>
                </a:r>
                <a:r>
                  <a:rPr lang="en-US" dirty="0" err="1">
                    <a:sym typeface="Symbol" panose="05050102010706020507" pitchFamily="18" charset="2"/>
                  </a:rPr>
                  <a:t>Để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đảm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sym typeface="Symbol" panose="05050102010706020507" pitchFamily="18" charset="2"/>
                  </a:rPr>
                  <a:t>bảo</a:t>
                </a:r>
                <a:r>
                  <a:rPr lang="en-US" dirty="0">
                    <a:sym typeface="Symbol" panose="05050102010706020507" pitchFamily="18" charset="2"/>
                  </a:rPr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xi</m:t>
                        </m:r>
                        <m:r>
                          <m:rPr>
                            <m:nor/>
                          </m:rPr>
                          <a:rPr lang="en-US" dirty="0"/>
                          <m:t>|</m:t>
                        </m:r>
                        <m:r>
                          <m:rPr>
                            <m:nor/>
                          </m:rPr>
                          <a:rPr lang="en-US" dirty="0"/>
                          <m:t>c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</m:nary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=1.</a:t>
                </a:r>
              </a:p>
              <a:p>
                <a:pPr marL="400050"/>
                <a:endParaRPr lang="en-US" dirty="0">
                  <a:sym typeface="Symbol" panose="05050102010706020507" pitchFamily="18" charset="2"/>
                </a:endParaRPr>
              </a:p>
              <a:p>
                <a:r>
                  <a:rPr lang="vi-VN" dirty="0"/>
                  <a:t>Như vậy, mỗi class c sẽ được mô tả bởi bộ các số dương có tổng bằng 1:</a:t>
                </a:r>
                <a:endParaRPr lang="en-US" dirty="0"/>
              </a:p>
              <a:p>
                <a:endParaRPr lang="vi-VN" dirty="0"/>
              </a:p>
              <a:p>
                <a:pPr marL="400050"/>
                <a:endParaRPr lang="en-US" dirty="0">
                  <a:sym typeface="Symbol" panose="05050102010706020507" pitchFamily="18" charset="2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0FEA21-7AE7-4878-BF0F-B613C51895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17072"/>
                <a:ext cx="8596668" cy="4724290"/>
              </a:xfrm>
              <a:blipFill>
                <a:blip r:embed="rId3"/>
                <a:stretch>
                  <a:fillRect l="-142" t="-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69C817D-6C44-4C34-B3A9-F01047F11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6323" y="1837190"/>
            <a:ext cx="1695892" cy="635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858E7D-9688-4CF4-8DAC-068B396F64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5611" y="4670242"/>
            <a:ext cx="3300114" cy="63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80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65E39-628F-47E7-BD91-3258FFFCC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4179"/>
            <a:ext cx="8596668" cy="824917"/>
          </a:xfrm>
        </p:spPr>
        <p:txBody>
          <a:bodyPr>
            <a:normAutofit fontScale="90000"/>
          </a:bodyPr>
          <a:lstStyle/>
          <a:p>
            <a:r>
              <a:rPr lang="vi-VN" dirty="0"/>
              <a:t>Bernoulli</a:t>
            </a:r>
            <a:r>
              <a:rPr lang="en-US" dirty="0"/>
              <a:t> </a:t>
            </a:r>
            <a:r>
              <a:rPr lang="vi-VN" dirty="0"/>
              <a:t>Naive</a:t>
            </a:r>
            <a:br>
              <a:rPr lang="vi-V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AADB3-23F3-49F8-8B17-7D38392A2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0295"/>
            <a:ext cx="8596668" cy="4741068"/>
          </a:xfrm>
        </p:spPr>
        <p:txBody>
          <a:bodyPr/>
          <a:lstStyle/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vi-VN" dirty="0"/>
              <a:t>dụng cho các loại dữ liệu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Binary –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(</a:t>
            </a:r>
            <a:r>
              <a:rPr lang="vi-VN" dirty="0"/>
              <a:t>0 hoặc 1</a:t>
            </a:r>
            <a:r>
              <a:rPr lang="en-US" dirty="0"/>
              <a:t>)</a:t>
            </a:r>
            <a:r>
              <a:rPr lang="vi-VN" dirty="0"/>
              <a:t>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x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0 </a:t>
            </a:r>
            <a:r>
              <a:rPr lang="en-US" dirty="0" err="1"/>
              <a:t>hoặc</a:t>
            </a:r>
            <a:r>
              <a:rPr lang="en-US" dirty="0"/>
              <a:t> 1;</a:t>
            </a:r>
          </a:p>
          <a:p>
            <a:r>
              <a:rPr lang="vi-VN" b="1" dirty="0"/>
              <a:t>p(i|c) </a:t>
            </a:r>
            <a:r>
              <a:rPr lang="vi-VN" dirty="0"/>
              <a:t>có thể được hiểu là xác suất thuộc tính</a:t>
            </a:r>
            <a:r>
              <a:rPr lang="en-US" dirty="0"/>
              <a:t> </a:t>
            </a:r>
            <a:r>
              <a:rPr lang="vi-VN" dirty="0"/>
              <a:t>thứ </a:t>
            </a:r>
            <a:r>
              <a:rPr lang="en-US" i="1" dirty="0" err="1"/>
              <a:t>i</a:t>
            </a:r>
            <a:r>
              <a:rPr lang="vi-VN" dirty="0"/>
              <a:t> xuất hiện trong các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vi-VN" dirty="0"/>
              <a:t> của class c.</a:t>
            </a:r>
            <a:endParaRPr lang="en-US" baseline="-250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4287F7-17F2-4B6D-84B7-068EF7F55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848855"/>
            <a:ext cx="32289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2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8C5F-963E-4990-9A02-25FEDC6F5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1596"/>
            <a:ext cx="8596668" cy="850084"/>
          </a:xfrm>
        </p:spPr>
        <p:txBody>
          <a:bodyPr>
            <a:normAutofit fontScale="90000"/>
          </a:bodyPr>
          <a:lstStyle/>
          <a:p>
            <a:r>
              <a:rPr lang="vi-VN" dirty="0"/>
              <a:t>Gaussian</a:t>
            </a:r>
            <a:r>
              <a:rPr lang="en-US" dirty="0"/>
              <a:t> </a:t>
            </a:r>
            <a:r>
              <a:rPr lang="vi-VN" dirty="0"/>
              <a:t>Naïve</a:t>
            </a:r>
            <a:r>
              <a:rPr lang="en-US" dirty="0"/>
              <a:t> </a:t>
            </a:r>
            <a:r>
              <a:rPr lang="vi-VN" dirty="0"/>
              <a:t>Bayes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53590D-1934-47D0-AAA5-844C335AB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98" y="1218653"/>
            <a:ext cx="8596668" cy="4799682"/>
          </a:xfrm>
        </p:spPr>
        <p:txBody>
          <a:bodyPr/>
          <a:lstStyle/>
          <a:p>
            <a:r>
              <a:rPr lang="en-US" dirty="0" err="1"/>
              <a:t>Guasian</a:t>
            </a:r>
            <a:r>
              <a:rPr lang="en-US" dirty="0"/>
              <a:t> distribution </a:t>
            </a:r>
            <a:r>
              <a:rPr lang="en-US" dirty="0" err="1"/>
              <a:t>dùng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đấy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x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; 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: </a:t>
            </a:r>
            <a:r>
              <a:rPr lang="en-US" dirty="0" err="1">
                <a:sym typeface="Symbol" panose="05050102010706020507" pitchFamily="18" charset="2"/>
              </a:rPr>
              <a:t>Độ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lệch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chuẩn</a:t>
            </a:r>
            <a:r>
              <a:rPr lang="en-US" dirty="0">
                <a:sym typeface="Symbol" panose="05050102010706020507" pitchFamily="18" charset="2"/>
              </a:rPr>
              <a:t>;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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: Ph</a:t>
            </a:r>
            <a:r>
              <a:rPr lang="vi-VN" dirty="0">
                <a:sym typeface="Symbol" panose="05050102010706020507" pitchFamily="18" charset="2"/>
              </a:rPr>
              <a:t>ư</a:t>
            </a:r>
            <a:r>
              <a:rPr lang="en-US" dirty="0" err="1">
                <a:sym typeface="Symbol" panose="05050102010706020507" pitchFamily="18" charset="2"/>
              </a:rPr>
              <a:t>ơng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sai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: </a:t>
            </a:r>
            <a:r>
              <a:rPr lang="en-US" dirty="0" err="1">
                <a:sym typeface="Symbol" panose="05050102010706020507" pitchFamily="18" charset="2"/>
              </a:rPr>
              <a:t>giá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trị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kỳ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vọng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: 3.14</a:t>
            </a:r>
          </a:p>
          <a:p>
            <a:r>
              <a:rPr lang="en-US" dirty="0" err="1">
                <a:sym typeface="Symbol" panose="05050102010706020507" pitchFamily="18" charset="2"/>
              </a:rPr>
              <a:t>Nếu</a:t>
            </a:r>
            <a:r>
              <a:rPr lang="en-US" dirty="0">
                <a:sym typeface="Symbol" panose="05050102010706020507" pitchFamily="18" charset="2"/>
              </a:rPr>
              <a:t>  =1; </a:t>
            </a:r>
            <a:r>
              <a:rPr lang="en-US" dirty="0" err="1">
                <a:sym typeface="Symbol" panose="05050102010706020507" pitchFamily="18" charset="2"/>
              </a:rPr>
              <a:t>và</a:t>
            </a:r>
            <a:r>
              <a:rPr lang="en-US" dirty="0">
                <a:sym typeface="Symbol" panose="05050102010706020507" pitchFamily="18" charset="2"/>
              </a:rPr>
              <a:t>  =0 ta đ</a:t>
            </a:r>
            <a:r>
              <a:rPr lang="vi-VN" dirty="0">
                <a:sym typeface="Symbol" panose="05050102010706020507" pitchFamily="18" charset="2"/>
              </a:rPr>
              <a:t>ư</a:t>
            </a:r>
            <a:r>
              <a:rPr lang="en-US" dirty="0" err="1">
                <a:sym typeface="Symbol" panose="05050102010706020507" pitchFamily="18" charset="2"/>
              </a:rPr>
              <a:t>ợc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một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phân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phối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chuẩn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30" name="Picture 6" descr="https://programmer.group/images/article/a140311db71cacfc5e00e4800d37b5a2.jpg">
            <a:extLst>
              <a:ext uri="{FF2B5EF4-FFF2-40B4-BE49-F238E27FC236}">
                <a16:creationId xmlns:a16="http://schemas.microsoft.com/office/drawing/2014/main" id="{10A6B89D-13A6-4D32-8FF8-9A1CE9C09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990" y="1867949"/>
            <a:ext cx="3244265" cy="69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àm mật độ xác suất của phân phối chuẩn">
            <a:extLst>
              <a:ext uri="{FF2B5EF4-FFF2-40B4-BE49-F238E27FC236}">
                <a16:creationId xmlns:a16="http://schemas.microsoft.com/office/drawing/2014/main" id="{7D013ABF-D130-4392-A895-AC5D94531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690" y="2609601"/>
            <a:ext cx="5270674" cy="336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836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61CD-DE5D-4B9D-8E29-1944EB31F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Gaussian</a:t>
            </a:r>
            <a:r>
              <a:rPr lang="en-US" dirty="0"/>
              <a:t> </a:t>
            </a:r>
            <a:r>
              <a:rPr lang="vi-VN" dirty="0"/>
              <a:t>Naïve</a:t>
            </a:r>
            <a:r>
              <a:rPr lang="en-US" dirty="0"/>
              <a:t> </a:t>
            </a:r>
            <a:r>
              <a:rPr lang="vi-VN" dirty="0"/>
              <a:t>Bayes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C460-BA99-467B-AFDE-CBBAD1179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Với mỗi chiều dữ liệu i và một class c,</a:t>
            </a:r>
            <a:r>
              <a:rPr lang="en-US" dirty="0"/>
              <a:t> </a:t>
            </a:r>
            <a:r>
              <a:rPr lang="vi-VN" dirty="0"/>
              <a:t>x</a:t>
            </a:r>
            <a:r>
              <a:rPr lang="vi-VN" baseline="-25000" dirty="0"/>
              <a:t>i</a:t>
            </a:r>
            <a:r>
              <a:rPr lang="en-US" dirty="0"/>
              <a:t> </a:t>
            </a:r>
            <a:r>
              <a:rPr lang="vi-VN" dirty="0"/>
              <a:t>tuân theo một </a:t>
            </a:r>
            <a:r>
              <a:rPr lang="vi-VN" b="1" dirty="0"/>
              <a:t>phân phối chuẩn </a:t>
            </a:r>
            <a:r>
              <a:rPr lang="vi-VN" dirty="0"/>
              <a:t>có kỳ vọng </a:t>
            </a:r>
            <a:r>
              <a:rPr lang="el-GR" dirty="0"/>
              <a:t>μ</a:t>
            </a:r>
            <a:r>
              <a:rPr lang="vi-VN" baseline="-25000" dirty="0"/>
              <a:t>ci</a:t>
            </a:r>
            <a:r>
              <a:rPr lang="en-US" dirty="0"/>
              <a:t> </a:t>
            </a:r>
            <a:r>
              <a:rPr lang="vi-VN" dirty="0"/>
              <a:t>và phương sai </a:t>
            </a:r>
            <a:r>
              <a:rPr lang="el-GR" dirty="0"/>
              <a:t>σ</a:t>
            </a:r>
            <a:r>
              <a:rPr lang="el-GR" baseline="30000" dirty="0"/>
              <a:t>2</a:t>
            </a:r>
            <a:r>
              <a:rPr lang="vi-VN" baseline="-25000" dirty="0"/>
              <a:t>ci</a:t>
            </a:r>
            <a:endParaRPr lang="en-US" baseline="-25000" dirty="0"/>
          </a:p>
          <a:p>
            <a:endParaRPr lang="en-US" baseline="-25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vi-VN" dirty="0"/>
              <a:t>Trong đó, bộ tham số </a:t>
            </a:r>
            <a:r>
              <a:rPr lang="el-GR" dirty="0"/>
              <a:t>{μ</a:t>
            </a:r>
            <a:r>
              <a:rPr lang="vi-VN" baseline="-25000" dirty="0"/>
              <a:t>ci</a:t>
            </a:r>
            <a:r>
              <a:rPr lang="en-US" dirty="0"/>
              <a:t> </a:t>
            </a:r>
            <a:r>
              <a:rPr lang="vi-VN" dirty="0"/>
              <a:t>,</a:t>
            </a:r>
            <a:r>
              <a:rPr lang="el-GR" dirty="0"/>
              <a:t> σ</a:t>
            </a:r>
            <a:r>
              <a:rPr lang="el-GR" baseline="30000" dirty="0"/>
              <a:t>2</a:t>
            </a:r>
            <a:r>
              <a:rPr lang="vi-VN" baseline="-25000" dirty="0"/>
              <a:t>ci</a:t>
            </a:r>
            <a:r>
              <a:rPr lang="vi-VN" dirty="0"/>
              <a:t>} được xác định bằng Maximum Likelihood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  <a:endParaRPr lang="vi-VN" dirty="0"/>
          </a:p>
          <a:p>
            <a:endParaRPr lang="vi-VN" baseline="-250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4CF1D-7ABB-4F8F-89C3-CD3338984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645" y="2931459"/>
            <a:ext cx="5020235" cy="995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27490D-5D37-47BF-B786-233FC01D3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515" y="4942884"/>
            <a:ext cx="3478306" cy="66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89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4BC923-8D86-D15A-9F16-17FD2C6B8E54}"/>
              </a:ext>
            </a:extLst>
          </p:cNvPr>
          <p:cNvSpPr/>
          <p:nvPr/>
        </p:nvSpPr>
        <p:spPr>
          <a:xfrm>
            <a:off x="1311965" y="861391"/>
            <a:ext cx="2544418" cy="1046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Loading 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5E5FB6-37DD-210A-98EB-2F0CADA0270D}"/>
              </a:ext>
            </a:extLst>
          </p:cNvPr>
          <p:cNvCxnSpPr>
            <a:stCxn id="4" idx="3"/>
          </p:cNvCxnSpPr>
          <p:nvPr/>
        </p:nvCxnSpPr>
        <p:spPr>
          <a:xfrm>
            <a:off x="3856383" y="1384852"/>
            <a:ext cx="2146852" cy="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C737789-D6D5-403E-1A04-144E69DFA786}"/>
              </a:ext>
            </a:extLst>
          </p:cNvPr>
          <p:cNvSpPr/>
          <p:nvPr/>
        </p:nvSpPr>
        <p:spPr>
          <a:xfrm>
            <a:off x="6003235" y="344556"/>
            <a:ext cx="3432313" cy="2610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Chia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70-30</a:t>
            </a:r>
          </a:p>
          <a:p>
            <a:pPr algn="ctr"/>
            <a:r>
              <a:rPr lang="en-US" dirty="0"/>
              <a:t>Stratified sampling</a:t>
            </a:r>
          </a:p>
          <a:p>
            <a:pPr algn="ctr"/>
            <a:r>
              <a:rPr lang="en-US" dirty="0"/>
              <a:t>Cross-validation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511C46-24C9-E6CB-1988-A85E82BC5E8B}"/>
              </a:ext>
            </a:extLst>
          </p:cNvPr>
          <p:cNvCxnSpPr>
            <a:cxnSpLocks/>
          </p:cNvCxnSpPr>
          <p:nvPr/>
        </p:nvCxnSpPr>
        <p:spPr>
          <a:xfrm flipH="1">
            <a:off x="7739270" y="3670852"/>
            <a:ext cx="2292626" cy="56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6D53935-0DBC-9AAD-5EE2-464BB111A3B0}"/>
              </a:ext>
            </a:extLst>
          </p:cNvPr>
          <p:cNvSpPr/>
          <p:nvPr/>
        </p:nvSpPr>
        <p:spPr>
          <a:xfrm>
            <a:off x="5579165" y="4240696"/>
            <a:ext cx="4724400" cy="132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training (</a:t>
            </a:r>
            <a:r>
              <a:rPr lang="en-US" dirty="0" err="1"/>
              <a:t>đã</a:t>
            </a:r>
            <a:r>
              <a:rPr lang="en-US" dirty="0"/>
              <a:t> chia ở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51A3D9-A9EF-A8DC-8892-4106B7D92E60}"/>
              </a:ext>
            </a:extLst>
          </p:cNvPr>
          <p:cNvSpPr/>
          <p:nvPr/>
        </p:nvSpPr>
        <p:spPr>
          <a:xfrm>
            <a:off x="2358887" y="4280453"/>
            <a:ext cx="2146852" cy="1040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4012F2-C375-68CD-4CA5-537EDB56D900}"/>
              </a:ext>
            </a:extLst>
          </p:cNvPr>
          <p:cNvCxnSpPr>
            <a:stCxn id="10" idx="1"/>
            <a:endCxn id="11" idx="6"/>
          </p:cNvCxnSpPr>
          <p:nvPr/>
        </p:nvCxnSpPr>
        <p:spPr>
          <a:xfrm flipH="1" flipV="1">
            <a:off x="4505739" y="4800601"/>
            <a:ext cx="1073426" cy="10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E6C80D-5564-FB41-BB59-B7A48B4D98A0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3591339" y="3023153"/>
            <a:ext cx="553279" cy="972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0B9426F-7261-1DBF-0BFB-59957F01A80A}"/>
              </a:ext>
            </a:extLst>
          </p:cNvPr>
          <p:cNvSpPr/>
          <p:nvPr/>
        </p:nvSpPr>
        <p:spPr>
          <a:xfrm>
            <a:off x="7315200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98F886-8872-7DC2-7B2B-0A259351D5CD}"/>
              </a:ext>
            </a:extLst>
          </p:cNvPr>
          <p:cNvSpPr/>
          <p:nvPr/>
        </p:nvSpPr>
        <p:spPr>
          <a:xfrm>
            <a:off x="460512" y="5840897"/>
            <a:ext cx="4336775" cy="13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Total accuracy</a:t>
            </a:r>
          </a:p>
          <a:p>
            <a:pPr algn="ctr"/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779A43-2613-09E5-7CF1-D1A6D9DE595A}"/>
              </a:ext>
            </a:extLst>
          </p:cNvPr>
          <p:cNvCxnSpPr/>
          <p:nvPr/>
        </p:nvCxnSpPr>
        <p:spPr>
          <a:xfrm flipH="1">
            <a:off x="2173357" y="5320749"/>
            <a:ext cx="940904" cy="559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7D7E3DE-A746-4B94-7DE7-84C0483CDBC1}"/>
              </a:ext>
            </a:extLst>
          </p:cNvPr>
          <p:cNvSpPr/>
          <p:nvPr/>
        </p:nvSpPr>
        <p:spPr>
          <a:xfrm>
            <a:off x="9621078" y="2544417"/>
            <a:ext cx="1530627" cy="1126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D4DF19-CFBF-6E86-A778-5CD343A6A4A2}"/>
              </a:ext>
            </a:extLst>
          </p:cNvPr>
          <p:cNvCxnSpPr/>
          <p:nvPr/>
        </p:nvCxnSpPr>
        <p:spPr>
          <a:xfrm>
            <a:off x="7924800" y="3061252"/>
            <a:ext cx="1696278" cy="36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AA06F62-79E4-CF46-A34C-30298668D71A}"/>
              </a:ext>
            </a:extLst>
          </p:cNvPr>
          <p:cNvSpPr/>
          <p:nvPr/>
        </p:nvSpPr>
        <p:spPr>
          <a:xfrm>
            <a:off x="4144618" y="2428461"/>
            <a:ext cx="1530627" cy="118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6ABE66-B2C6-7DC2-B90B-F8F7D7D5E412}"/>
              </a:ext>
            </a:extLst>
          </p:cNvPr>
          <p:cNvCxnSpPr/>
          <p:nvPr/>
        </p:nvCxnSpPr>
        <p:spPr>
          <a:xfrm flipH="1">
            <a:off x="5675245" y="2202346"/>
            <a:ext cx="434007" cy="342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62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A8FF-ED6D-4F9C-94A7-FB42FCCF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tàu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5DD6A-6BFE-4000-ACE6-FC38B8CE7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230" y="1251285"/>
            <a:ext cx="7034141" cy="5216628"/>
          </a:xfrm>
        </p:spPr>
        <p:txBody>
          <a:bodyPr/>
          <a:lstStyle/>
          <a:p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1968, </a:t>
            </a:r>
            <a:r>
              <a:rPr lang="en-US" i="1" dirty="0">
                <a:hlinkClick r:id="rId2" tooltip="USS Scorpion (SSN-589)"/>
              </a:rPr>
              <a:t>Scorpion</a:t>
            </a:r>
            <a:r>
              <a:rPr lang="en-US" dirty="0">
                <a:hlinkClick r:id="rId2" tooltip="USS Scorpion (SSN-589)"/>
              </a:rPr>
              <a:t> (SSN-589)</a:t>
            </a:r>
            <a:r>
              <a:rPr lang="en-US" dirty="0"/>
              <a:t>, </a:t>
            </a:r>
            <a:r>
              <a:rPr lang="en-US" dirty="0" err="1"/>
              <a:t>tàu</a:t>
            </a:r>
            <a:r>
              <a:rPr lang="en-US" dirty="0"/>
              <a:t> </a:t>
            </a:r>
            <a:r>
              <a:rPr lang="en-US" dirty="0" err="1"/>
              <a:t>ngầm</a:t>
            </a:r>
            <a:r>
              <a:rPr lang="en-US" dirty="0"/>
              <a:t> </a:t>
            </a:r>
            <a:r>
              <a:rPr lang="en-US" dirty="0" err="1"/>
              <a:t>hạt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Mỹ</a:t>
            </a:r>
            <a:endParaRPr lang="en-US" dirty="0"/>
          </a:p>
          <a:p>
            <a:r>
              <a:rPr lang="en-US" dirty="0"/>
              <a:t>John Crave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Bayes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con </a:t>
            </a:r>
            <a:r>
              <a:rPr lang="en-US" dirty="0" err="1">
                <a:hlinkClick r:id="rId3"/>
              </a:rPr>
              <a:t>tàu</a:t>
            </a:r>
            <a:r>
              <a:rPr lang="en-US" dirty="0"/>
              <a:t>.</a:t>
            </a:r>
          </a:p>
          <a:p>
            <a:r>
              <a:rPr lang="vi-VN" dirty="0"/>
              <a:t>Giả sử một ô vuông có xác suất xác tàu nằm tại đó là </a:t>
            </a:r>
            <a:r>
              <a:rPr lang="vi-VN" i="1" dirty="0">
                <a:solidFill>
                  <a:srgbClr val="FF0000"/>
                </a:solidFill>
              </a:rPr>
              <a:t>p</a:t>
            </a:r>
            <a:r>
              <a:rPr lang="vi-VN" dirty="0"/>
              <a:t> và xác suất tìm thấy xác tàu nếu nó nằm tại đó là </a:t>
            </a:r>
            <a:r>
              <a:rPr lang="vi-VN" i="1" dirty="0">
                <a:solidFill>
                  <a:srgbClr val="FF0000"/>
                </a:solidFill>
              </a:rPr>
              <a:t>q</a:t>
            </a:r>
            <a:r>
              <a:rPr lang="vi-VN" dirty="0"/>
              <a:t>. </a:t>
            </a:r>
            <a:endParaRPr lang="en-US" dirty="0"/>
          </a:p>
          <a:p>
            <a:r>
              <a:rPr lang="vi-VN" dirty="0"/>
              <a:t>Nếu ô đó được tìm và không thấy gì, thì theo định lý Bayes, xác suất được tính lại cho việc xác tàu nằm tại ô đó là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ô l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(prior probability)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/>
              <a:t>r 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(posterior probability) 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100046-4FBB-4024-81C0-4C4A03840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675869"/>
              </p:ext>
            </p:extLst>
          </p:nvPr>
        </p:nvGraphicFramePr>
        <p:xfrm>
          <a:off x="7772372" y="2480287"/>
          <a:ext cx="3417116" cy="342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279">
                  <a:extLst>
                    <a:ext uri="{9D8B030D-6E8A-4147-A177-3AD203B41FA5}">
                      <a16:colId xmlns:a16="http://schemas.microsoft.com/office/drawing/2014/main" val="2503947752"/>
                    </a:ext>
                  </a:extLst>
                </a:gridCol>
                <a:gridCol w="854279">
                  <a:extLst>
                    <a:ext uri="{9D8B030D-6E8A-4147-A177-3AD203B41FA5}">
                      <a16:colId xmlns:a16="http://schemas.microsoft.com/office/drawing/2014/main" val="3912318621"/>
                    </a:ext>
                  </a:extLst>
                </a:gridCol>
                <a:gridCol w="854279">
                  <a:extLst>
                    <a:ext uri="{9D8B030D-6E8A-4147-A177-3AD203B41FA5}">
                      <a16:colId xmlns:a16="http://schemas.microsoft.com/office/drawing/2014/main" val="597985440"/>
                    </a:ext>
                  </a:extLst>
                </a:gridCol>
                <a:gridCol w="854279">
                  <a:extLst>
                    <a:ext uri="{9D8B030D-6E8A-4147-A177-3AD203B41FA5}">
                      <a16:colId xmlns:a16="http://schemas.microsoft.com/office/drawing/2014/main" val="1807243671"/>
                    </a:ext>
                  </a:extLst>
                </a:gridCol>
              </a:tblGrid>
              <a:tr h="5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49625"/>
                  </a:ext>
                </a:extLst>
              </a:tr>
              <a:tr h="5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609531"/>
                  </a:ext>
                </a:extLst>
              </a:tr>
              <a:tr h="5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816877"/>
                  </a:ext>
                </a:extLst>
              </a:tr>
              <a:tr h="5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295632"/>
                  </a:ext>
                </a:extLst>
              </a:tr>
              <a:tr h="5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754605"/>
                  </a:ext>
                </a:extLst>
              </a:tr>
              <a:tr h="5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705651"/>
                  </a:ext>
                </a:extLst>
              </a:tr>
            </a:tbl>
          </a:graphicData>
        </a:graphic>
      </p:graphicFrame>
      <p:pic>
        <p:nvPicPr>
          <p:cNvPr id="6" name="Graphic 5" descr="Cruise ship">
            <a:extLst>
              <a:ext uri="{FF2B5EF4-FFF2-40B4-BE49-F238E27FC236}">
                <a16:creationId xmlns:a16="http://schemas.microsoft.com/office/drawing/2014/main" id="{76C94B1C-3535-428D-BABA-0FB86B04A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24789" y="3671376"/>
            <a:ext cx="457200" cy="457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E0B511-4590-41DA-A7E6-7089E545A5AC}"/>
              </a:ext>
            </a:extLst>
          </p:cNvPr>
          <p:cNvSpPr txBox="1"/>
          <p:nvPr/>
        </p:nvSpPr>
        <p:spPr>
          <a:xfrm>
            <a:off x="7899662" y="1716401"/>
            <a:ext cx="103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Biển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E021F0-ED92-4065-A7DB-C0C793896F98}"/>
              </a:ext>
            </a:extLst>
          </p:cNvPr>
          <p:cNvCxnSpPr/>
          <p:nvPr/>
        </p:nvCxnSpPr>
        <p:spPr>
          <a:xfrm>
            <a:off x="8113525" y="2012180"/>
            <a:ext cx="1342239" cy="19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98FC4FD-0F35-412B-95C3-84820FBFAE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9787" y="3859599"/>
            <a:ext cx="4391025" cy="800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94C808-58BF-410A-8BF9-B0E81D4590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9561" y="5610002"/>
            <a:ext cx="19240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9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0B79-6B79-4FEE-A0CF-7830245A6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568BF-D312-4CA9-842D-9BA143BE5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2160589"/>
            <a:ext cx="5079654" cy="4016276"/>
          </a:xfrm>
        </p:spPr>
        <p:txBody>
          <a:bodyPr/>
          <a:lstStyle/>
          <a:p>
            <a:pPr>
              <a:buNone/>
            </a:pPr>
            <a:r>
              <a:rPr kumimoji="1" lang="en-US" altLang="zh-CN" dirty="0" err="1">
                <a:ea typeface="宋体" panose="02010600030101010101" pitchFamily="2" charset="-122"/>
              </a:rPr>
              <a:t>Dữ</a:t>
            </a:r>
            <a:r>
              <a:rPr kumimoji="1" lang="en-US" altLang="zh-CN" dirty="0">
                <a:ea typeface="宋体" panose="02010600030101010101" pitchFamily="2" charset="-122"/>
              </a:rPr>
              <a:t> </a:t>
            </a:r>
            <a:r>
              <a:rPr kumimoji="1" lang="en-US" altLang="zh-CN" dirty="0" err="1">
                <a:ea typeface="宋体" panose="02010600030101010101" pitchFamily="2" charset="-122"/>
              </a:rPr>
              <a:t>liệu</a:t>
            </a:r>
            <a:r>
              <a:rPr kumimoji="1" lang="en-US" altLang="zh-CN" dirty="0">
                <a:ea typeface="宋体" panose="02010600030101010101" pitchFamily="2" charset="-122"/>
              </a:rPr>
              <a:t> </a:t>
            </a:r>
            <a:r>
              <a:rPr kumimoji="1" lang="en-US" altLang="zh-CN" dirty="0" err="1">
                <a:ea typeface="宋体" panose="02010600030101010101" pitchFamily="2" charset="-122"/>
              </a:rPr>
              <a:t>mới</a:t>
            </a:r>
            <a:r>
              <a:rPr kumimoji="1" lang="en-US" altLang="zh-CN" dirty="0">
                <a:ea typeface="宋体" panose="02010600030101010101" pitchFamily="2" charset="-122"/>
              </a:rPr>
              <a:t> {Sunny, Cool, High,  True} – </a:t>
            </a:r>
            <a:r>
              <a:rPr kumimoji="1" lang="en-US" altLang="zh-CN" dirty="0" err="1">
                <a:ea typeface="宋体" panose="02010600030101010101" pitchFamily="2" charset="-122"/>
              </a:rPr>
              <a:t>Dự</a:t>
            </a:r>
            <a:r>
              <a:rPr kumimoji="1" lang="en-US" altLang="zh-CN" dirty="0">
                <a:ea typeface="宋体" panose="02010600030101010101" pitchFamily="2" charset="-122"/>
              </a:rPr>
              <a:t> </a:t>
            </a:r>
            <a:r>
              <a:rPr kumimoji="1" lang="en-US" altLang="zh-CN" dirty="0" err="1">
                <a:ea typeface="宋体" panose="02010600030101010101" pitchFamily="2" charset="-122"/>
              </a:rPr>
              <a:t>đoán</a:t>
            </a:r>
            <a:r>
              <a:rPr kumimoji="1" lang="en-US" altLang="zh-CN" dirty="0">
                <a:ea typeface="宋体" panose="02010600030101010101" pitchFamily="2" charset="-122"/>
              </a:rPr>
              <a:t> </a:t>
            </a:r>
            <a:r>
              <a:rPr kumimoji="1" lang="en-US" altLang="zh-CN" dirty="0" err="1">
                <a:ea typeface="宋体" panose="02010600030101010101" pitchFamily="2" charset="-122"/>
              </a:rPr>
              <a:t>đội</a:t>
            </a:r>
            <a:r>
              <a:rPr kumimoji="1" lang="en-US" altLang="zh-CN" dirty="0">
                <a:ea typeface="宋体" panose="02010600030101010101" pitchFamily="2" charset="-122"/>
              </a:rPr>
              <a:t> </a:t>
            </a:r>
            <a:r>
              <a:rPr kumimoji="1" lang="en-US" altLang="zh-CN" dirty="0" err="1">
                <a:ea typeface="宋体" panose="02010600030101010101" pitchFamily="2" charset="-122"/>
              </a:rPr>
              <a:t>bóng</a:t>
            </a:r>
            <a:r>
              <a:rPr kumimoji="1" lang="en-US" altLang="zh-CN" dirty="0">
                <a:ea typeface="宋体" panose="02010600030101010101" pitchFamily="2" charset="-122"/>
              </a:rPr>
              <a:t> </a:t>
            </a:r>
            <a:r>
              <a:rPr kumimoji="1" lang="en-US" altLang="zh-CN" dirty="0" err="1">
                <a:ea typeface="宋体" panose="02010600030101010101" pitchFamily="2" charset="-122"/>
              </a:rPr>
              <a:t>thi</a:t>
            </a:r>
            <a:r>
              <a:rPr kumimoji="1" lang="en-US" altLang="zh-CN" dirty="0">
                <a:ea typeface="宋体" panose="02010600030101010101" pitchFamily="2" charset="-122"/>
              </a:rPr>
              <a:t> </a:t>
            </a:r>
            <a:r>
              <a:rPr kumimoji="1" lang="en-US" altLang="zh-CN" dirty="0" err="1">
                <a:ea typeface="宋体" panose="02010600030101010101" pitchFamily="2" charset="-122"/>
              </a:rPr>
              <a:t>đấu</a:t>
            </a:r>
            <a:r>
              <a:rPr kumimoji="1" lang="en-US" altLang="zh-CN" dirty="0">
                <a:ea typeface="宋体" panose="02010600030101010101" pitchFamily="2" charset="-122"/>
              </a:rPr>
              <a:t> hay </a:t>
            </a:r>
            <a:r>
              <a:rPr kumimoji="1" lang="en-US" altLang="zh-CN" dirty="0" err="1">
                <a:ea typeface="宋体" panose="02010600030101010101" pitchFamily="2" charset="-122"/>
              </a:rPr>
              <a:t>không</a:t>
            </a:r>
            <a:r>
              <a:rPr kumimoji="1" lang="en-US" altLang="zh-CN" dirty="0">
                <a:ea typeface="宋体" panose="02010600030101010101" pitchFamily="2" charset="-122"/>
              </a:rPr>
              <a:t> ?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F18458D-D765-4D95-9CE7-8CBE456C160F}"/>
              </a:ext>
            </a:extLst>
          </p:cNvPr>
          <p:cNvGrpSpPr/>
          <p:nvPr/>
        </p:nvGrpSpPr>
        <p:grpSpPr>
          <a:xfrm>
            <a:off x="6096000" y="444869"/>
            <a:ext cx="5921829" cy="5731996"/>
            <a:chOff x="4674635" y="816638"/>
            <a:chExt cx="5921829" cy="57319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8E4B86-F552-4048-AEBF-313EB8E89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4635" y="1270000"/>
              <a:ext cx="5921829" cy="527863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A2447B1-EE5D-4940-8FCC-739392B0848B}"/>
                </a:ext>
              </a:extLst>
            </p:cNvPr>
            <p:cNvSpPr txBox="1"/>
            <p:nvPr/>
          </p:nvSpPr>
          <p:spPr>
            <a:xfrm>
              <a:off x="6643396" y="816638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a typeface="宋体" panose="02010600030101010101" pitchFamily="2" charset="-122"/>
                </a:rPr>
                <a:t>Weather Data</a:t>
              </a:r>
              <a:endParaRPr lang="en-US" dirty="0"/>
            </a:p>
          </p:txBody>
        </p: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3AD204A-6CA7-4953-A869-9F0E6527C4F2}"/>
              </a:ext>
            </a:extLst>
          </p:cNvPr>
          <p:cNvSpPr/>
          <p:nvPr/>
        </p:nvSpPr>
        <p:spPr>
          <a:xfrm>
            <a:off x="5528345" y="755009"/>
            <a:ext cx="5806961" cy="5712903"/>
          </a:xfrm>
          <a:custGeom>
            <a:avLst/>
            <a:gdLst>
              <a:gd name="connsiteX0" fmla="*/ 562062 w 5806961"/>
              <a:gd name="connsiteY0" fmla="*/ 268448 h 5712903"/>
              <a:gd name="connsiteX1" fmla="*/ 679508 w 5806961"/>
              <a:gd name="connsiteY1" fmla="*/ 218114 h 5712903"/>
              <a:gd name="connsiteX2" fmla="*/ 1132514 w 5806961"/>
              <a:gd name="connsiteY2" fmla="*/ 100668 h 5712903"/>
              <a:gd name="connsiteX3" fmla="*/ 1249960 w 5806961"/>
              <a:gd name="connsiteY3" fmla="*/ 75501 h 5712903"/>
              <a:gd name="connsiteX4" fmla="*/ 1820411 w 5806961"/>
              <a:gd name="connsiteY4" fmla="*/ 0 h 5712903"/>
              <a:gd name="connsiteX5" fmla="*/ 2575420 w 5806961"/>
              <a:gd name="connsiteY5" fmla="*/ 16778 h 5712903"/>
              <a:gd name="connsiteX6" fmla="*/ 2701255 w 5806961"/>
              <a:gd name="connsiteY6" fmla="*/ 25167 h 5712903"/>
              <a:gd name="connsiteX7" fmla="*/ 3271706 w 5806961"/>
              <a:gd name="connsiteY7" fmla="*/ 117446 h 5712903"/>
              <a:gd name="connsiteX8" fmla="*/ 3699545 w 5806961"/>
              <a:gd name="connsiteY8" fmla="*/ 268448 h 5712903"/>
              <a:gd name="connsiteX9" fmla="*/ 3758268 w 5806961"/>
              <a:gd name="connsiteY9" fmla="*/ 293615 h 5712903"/>
              <a:gd name="connsiteX10" fmla="*/ 3967993 w 5806961"/>
              <a:gd name="connsiteY10" fmla="*/ 411061 h 5712903"/>
              <a:gd name="connsiteX11" fmla="*/ 4009938 w 5806961"/>
              <a:gd name="connsiteY11" fmla="*/ 444617 h 5712903"/>
              <a:gd name="connsiteX12" fmla="*/ 4194495 w 5806961"/>
              <a:gd name="connsiteY12" fmla="*/ 662730 h 5712903"/>
              <a:gd name="connsiteX13" fmla="*/ 4219662 w 5806961"/>
              <a:gd name="connsiteY13" fmla="*/ 687897 h 5712903"/>
              <a:gd name="connsiteX14" fmla="*/ 4504888 w 5806961"/>
              <a:gd name="connsiteY14" fmla="*/ 1057013 h 5712903"/>
              <a:gd name="connsiteX15" fmla="*/ 5041783 w 5806961"/>
              <a:gd name="connsiteY15" fmla="*/ 1719743 h 5712903"/>
              <a:gd name="connsiteX16" fmla="*/ 5545123 w 5806961"/>
              <a:gd name="connsiteY16" fmla="*/ 2474752 h 5712903"/>
              <a:gd name="connsiteX17" fmla="*/ 5612235 w 5806961"/>
              <a:gd name="connsiteY17" fmla="*/ 2592198 h 5712903"/>
              <a:gd name="connsiteX18" fmla="*/ 5729681 w 5806961"/>
              <a:gd name="connsiteY18" fmla="*/ 2952925 h 5712903"/>
              <a:gd name="connsiteX19" fmla="*/ 5746459 w 5806961"/>
              <a:gd name="connsiteY19" fmla="*/ 3020037 h 5712903"/>
              <a:gd name="connsiteX20" fmla="*/ 5796793 w 5806961"/>
              <a:gd name="connsiteY20" fmla="*/ 3347208 h 5712903"/>
              <a:gd name="connsiteX21" fmla="*/ 5788404 w 5806961"/>
              <a:gd name="connsiteY21" fmla="*/ 4412609 h 5712903"/>
              <a:gd name="connsiteX22" fmla="*/ 5696125 w 5806961"/>
              <a:gd name="connsiteY22" fmla="*/ 4723002 h 5712903"/>
              <a:gd name="connsiteX23" fmla="*/ 5587068 w 5806961"/>
              <a:gd name="connsiteY23" fmla="*/ 4899171 h 5712903"/>
              <a:gd name="connsiteX24" fmla="*/ 5561901 w 5806961"/>
              <a:gd name="connsiteY24" fmla="*/ 4932727 h 5712903"/>
              <a:gd name="connsiteX25" fmla="*/ 5385732 w 5806961"/>
              <a:gd name="connsiteY25" fmla="*/ 5100507 h 5712903"/>
              <a:gd name="connsiteX26" fmla="*/ 4857226 w 5806961"/>
              <a:gd name="connsiteY26" fmla="*/ 5368954 h 5712903"/>
              <a:gd name="connsiteX27" fmla="*/ 4345497 w 5806961"/>
              <a:gd name="connsiteY27" fmla="*/ 5494789 h 5712903"/>
              <a:gd name="connsiteX28" fmla="*/ 3657600 w 5806961"/>
              <a:gd name="connsiteY28" fmla="*/ 5662569 h 5712903"/>
              <a:gd name="connsiteX29" fmla="*/ 3523376 w 5806961"/>
              <a:gd name="connsiteY29" fmla="*/ 5679347 h 5712903"/>
              <a:gd name="connsiteX30" fmla="*/ 3087149 w 5806961"/>
              <a:gd name="connsiteY30" fmla="*/ 5704514 h 5712903"/>
              <a:gd name="connsiteX31" fmla="*/ 2365695 w 5806961"/>
              <a:gd name="connsiteY31" fmla="*/ 5712903 h 5712903"/>
              <a:gd name="connsiteX32" fmla="*/ 1468073 w 5806961"/>
              <a:gd name="connsiteY32" fmla="*/ 5704514 h 5712903"/>
              <a:gd name="connsiteX33" fmla="*/ 1375794 w 5806961"/>
              <a:gd name="connsiteY33" fmla="*/ 5696125 h 5712903"/>
              <a:gd name="connsiteX34" fmla="*/ 1015068 w 5806961"/>
              <a:gd name="connsiteY34" fmla="*/ 5637402 h 5712903"/>
              <a:gd name="connsiteX35" fmla="*/ 956345 w 5806961"/>
              <a:gd name="connsiteY35" fmla="*/ 5620624 h 5712903"/>
              <a:gd name="connsiteX36" fmla="*/ 746620 w 5806961"/>
              <a:gd name="connsiteY36" fmla="*/ 5553512 h 5712903"/>
              <a:gd name="connsiteX37" fmla="*/ 494950 w 5806961"/>
              <a:gd name="connsiteY37" fmla="*/ 5394121 h 5712903"/>
              <a:gd name="connsiteX38" fmla="*/ 444616 w 5806961"/>
              <a:gd name="connsiteY38" fmla="*/ 5343787 h 5712903"/>
              <a:gd name="connsiteX39" fmla="*/ 285226 w 5806961"/>
              <a:gd name="connsiteY39" fmla="*/ 5092118 h 5712903"/>
              <a:gd name="connsiteX40" fmla="*/ 234892 w 5806961"/>
              <a:gd name="connsiteY40" fmla="*/ 4974672 h 5712903"/>
              <a:gd name="connsiteX41" fmla="*/ 0 w 5806961"/>
              <a:gd name="connsiteY41" fmla="*/ 3993160 h 5712903"/>
              <a:gd name="connsiteX42" fmla="*/ 58723 w 5806961"/>
              <a:gd name="connsiteY42" fmla="*/ 2902591 h 5712903"/>
              <a:gd name="connsiteX43" fmla="*/ 67112 w 5806961"/>
              <a:gd name="connsiteY43" fmla="*/ 2818701 h 5712903"/>
              <a:gd name="connsiteX44" fmla="*/ 142613 w 5806961"/>
              <a:gd name="connsiteY44" fmla="*/ 2374085 h 5712903"/>
              <a:gd name="connsiteX45" fmla="*/ 151002 w 5806961"/>
              <a:gd name="connsiteY45" fmla="*/ 2315362 h 5712903"/>
              <a:gd name="connsiteX46" fmla="*/ 209725 w 5806961"/>
              <a:gd name="connsiteY46" fmla="*/ 2038525 h 5712903"/>
              <a:gd name="connsiteX47" fmla="*/ 276837 w 5806961"/>
              <a:gd name="connsiteY47" fmla="*/ 1677798 h 5712903"/>
              <a:gd name="connsiteX48" fmla="*/ 327171 w 5806961"/>
              <a:gd name="connsiteY48" fmla="*/ 1451296 h 5712903"/>
              <a:gd name="connsiteX49" fmla="*/ 343949 w 5806961"/>
              <a:gd name="connsiteY49" fmla="*/ 1392573 h 5712903"/>
              <a:gd name="connsiteX50" fmla="*/ 394283 w 5806961"/>
              <a:gd name="connsiteY50" fmla="*/ 1149292 h 5712903"/>
              <a:gd name="connsiteX51" fmla="*/ 427838 w 5806961"/>
              <a:gd name="connsiteY51" fmla="*/ 1023457 h 5712903"/>
              <a:gd name="connsiteX52" fmla="*/ 436227 w 5806961"/>
              <a:gd name="connsiteY52" fmla="*/ 998290 h 5712903"/>
              <a:gd name="connsiteX53" fmla="*/ 478172 w 5806961"/>
              <a:gd name="connsiteY53" fmla="*/ 780176 h 5712903"/>
              <a:gd name="connsiteX54" fmla="*/ 486561 w 5806961"/>
              <a:gd name="connsiteY54" fmla="*/ 746620 h 5712903"/>
              <a:gd name="connsiteX55" fmla="*/ 503339 w 5806961"/>
              <a:gd name="connsiteY55" fmla="*/ 654341 h 5712903"/>
              <a:gd name="connsiteX56" fmla="*/ 528506 w 5806961"/>
              <a:gd name="connsiteY56" fmla="*/ 528507 h 5712903"/>
              <a:gd name="connsiteX57" fmla="*/ 595618 w 5806961"/>
              <a:gd name="connsiteY57" fmla="*/ 461395 h 5712903"/>
              <a:gd name="connsiteX58" fmla="*/ 662730 w 5806961"/>
              <a:gd name="connsiteY58" fmla="*/ 385894 h 571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806961" h="5712903">
                <a:moveTo>
                  <a:pt x="562062" y="268448"/>
                </a:moveTo>
                <a:cubicBezTo>
                  <a:pt x="601211" y="251670"/>
                  <a:pt x="638279" y="228803"/>
                  <a:pt x="679508" y="218114"/>
                </a:cubicBezTo>
                <a:lnTo>
                  <a:pt x="1132514" y="100668"/>
                </a:lnTo>
                <a:cubicBezTo>
                  <a:pt x="1171356" y="90958"/>
                  <a:pt x="1210345" y="81298"/>
                  <a:pt x="1249960" y="75501"/>
                </a:cubicBezTo>
                <a:cubicBezTo>
                  <a:pt x="1439747" y="47727"/>
                  <a:pt x="1630261" y="25167"/>
                  <a:pt x="1820411" y="0"/>
                </a:cubicBezTo>
                <a:lnTo>
                  <a:pt x="2575420" y="16778"/>
                </a:lnTo>
                <a:cubicBezTo>
                  <a:pt x="2617441" y="17979"/>
                  <a:pt x="2659649" y="19152"/>
                  <a:pt x="2701255" y="25167"/>
                </a:cubicBezTo>
                <a:cubicBezTo>
                  <a:pt x="2891895" y="52729"/>
                  <a:pt x="3081556" y="86686"/>
                  <a:pt x="3271706" y="117446"/>
                </a:cubicBezTo>
                <a:cubicBezTo>
                  <a:pt x="3414319" y="167780"/>
                  <a:pt x="3560538" y="208874"/>
                  <a:pt x="3699545" y="268448"/>
                </a:cubicBezTo>
                <a:cubicBezTo>
                  <a:pt x="3719119" y="276837"/>
                  <a:pt x="3739461" y="283624"/>
                  <a:pt x="3758268" y="293615"/>
                </a:cubicBezTo>
                <a:cubicBezTo>
                  <a:pt x="3829026" y="331205"/>
                  <a:pt x="3899288" y="369838"/>
                  <a:pt x="3967993" y="411061"/>
                </a:cubicBezTo>
                <a:cubicBezTo>
                  <a:pt x="3983347" y="420273"/>
                  <a:pt x="3997960" y="431308"/>
                  <a:pt x="4009938" y="444617"/>
                </a:cubicBezTo>
                <a:cubicBezTo>
                  <a:pt x="4073650" y="515408"/>
                  <a:pt x="4132310" y="590595"/>
                  <a:pt x="4194495" y="662730"/>
                </a:cubicBezTo>
                <a:cubicBezTo>
                  <a:pt x="4202241" y="671716"/>
                  <a:pt x="4212324" y="678575"/>
                  <a:pt x="4219662" y="687897"/>
                </a:cubicBezTo>
                <a:cubicBezTo>
                  <a:pt x="4315843" y="810073"/>
                  <a:pt x="4398662" y="943461"/>
                  <a:pt x="4504888" y="1057013"/>
                </a:cubicBezTo>
                <a:cubicBezTo>
                  <a:pt x="4841530" y="1416871"/>
                  <a:pt x="4706393" y="1251261"/>
                  <a:pt x="5041783" y="1719743"/>
                </a:cubicBezTo>
                <a:cubicBezTo>
                  <a:pt x="5192836" y="1930738"/>
                  <a:pt x="5420745" y="2257091"/>
                  <a:pt x="5545123" y="2474752"/>
                </a:cubicBezTo>
                <a:cubicBezTo>
                  <a:pt x="5567494" y="2513901"/>
                  <a:pt x="5595999" y="2550133"/>
                  <a:pt x="5612235" y="2592198"/>
                </a:cubicBezTo>
                <a:cubicBezTo>
                  <a:pt x="5657768" y="2710171"/>
                  <a:pt x="5691828" y="2832269"/>
                  <a:pt x="5729681" y="2952925"/>
                </a:cubicBezTo>
                <a:cubicBezTo>
                  <a:pt x="5736584" y="2974927"/>
                  <a:pt x="5742282" y="2997359"/>
                  <a:pt x="5746459" y="3020037"/>
                </a:cubicBezTo>
                <a:cubicBezTo>
                  <a:pt x="5785190" y="3230289"/>
                  <a:pt x="5781209" y="3206949"/>
                  <a:pt x="5796793" y="3347208"/>
                </a:cubicBezTo>
                <a:cubicBezTo>
                  <a:pt x="5804503" y="3694149"/>
                  <a:pt x="5818775" y="4072456"/>
                  <a:pt x="5788404" y="4412609"/>
                </a:cubicBezTo>
                <a:cubicBezTo>
                  <a:pt x="5787979" y="4417365"/>
                  <a:pt x="5737789" y="4650090"/>
                  <a:pt x="5696125" y="4723002"/>
                </a:cubicBezTo>
                <a:cubicBezTo>
                  <a:pt x="5661859" y="4782967"/>
                  <a:pt x="5624297" y="4841000"/>
                  <a:pt x="5587068" y="4899171"/>
                </a:cubicBezTo>
                <a:cubicBezTo>
                  <a:pt x="5579531" y="4910947"/>
                  <a:pt x="5571788" y="4922840"/>
                  <a:pt x="5561901" y="4932727"/>
                </a:cubicBezTo>
                <a:cubicBezTo>
                  <a:pt x="5504559" y="4990069"/>
                  <a:pt x="5450111" y="5051196"/>
                  <a:pt x="5385732" y="5100507"/>
                </a:cubicBezTo>
                <a:cubicBezTo>
                  <a:pt x="5268162" y="5190560"/>
                  <a:pt x="4986446" y="5337179"/>
                  <a:pt x="4857226" y="5368954"/>
                </a:cubicBezTo>
                <a:cubicBezTo>
                  <a:pt x="4686650" y="5410899"/>
                  <a:pt x="4514746" y="5447775"/>
                  <a:pt x="4345497" y="5494789"/>
                </a:cubicBezTo>
                <a:cubicBezTo>
                  <a:pt x="4073363" y="5570382"/>
                  <a:pt x="4048394" y="5579525"/>
                  <a:pt x="3657600" y="5662569"/>
                </a:cubicBezTo>
                <a:cubicBezTo>
                  <a:pt x="3613495" y="5671941"/>
                  <a:pt x="3568344" y="5676041"/>
                  <a:pt x="3523376" y="5679347"/>
                </a:cubicBezTo>
                <a:cubicBezTo>
                  <a:pt x="3378117" y="5690028"/>
                  <a:pt x="3232739" y="5700294"/>
                  <a:pt x="3087149" y="5704514"/>
                </a:cubicBezTo>
                <a:cubicBezTo>
                  <a:pt x="2846749" y="5711482"/>
                  <a:pt x="2606180" y="5710107"/>
                  <a:pt x="2365695" y="5712903"/>
                </a:cubicBezTo>
                <a:lnTo>
                  <a:pt x="1468073" y="5704514"/>
                </a:lnTo>
                <a:cubicBezTo>
                  <a:pt x="1437191" y="5703991"/>
                  <a:pt x="1406347" y="5700651"/>
                  <a:pt x="1375794" y="5696125"/>
                </a:cubicBezTo>
                <a:cubicBezTo>
                  <a:pt x="1255284" y="5678272"/>
                  <a:pt x="1134966" y="5658984"/>
                  <a:pt x="1015068" y="5637402"/>
                </a:cubicBezTo>
                <a:cubicBezTo>
                  <a:pt x="995032" y="5633796"/>
                  <a:pt x="975776" y="5626696"/>
                  <a:pt x="956345" y="5620624"/>
                </a:cubicBezTo>
                <a:lnTo>
                  <a:pt x="746620" y="5553512"/>
                </a:lnTo>
                <a:cubicBezTo>
                  <a:pt x="601300" y="5444522"/>
                  <a:pt x="990381" y="5734730"/>
                  <a:pt x="494950" y="5394121"/>
                </a:cubicBezTo>
                <a:cubicBezTo>
                  <a:pt x="475397" y="5380679"/>
                  <a:pt x="458150" y="5363276"/>
                  <a:pt x="444616" y="5343787"/>
                </a:cubicBezTo>
                <a:cubicBezTo>
                  <a:pt x="387976" y="5262226"/>
                  <a:pt x="334281" y="5178454"/>
                  <a:pt x="285226" y="5092118"/>
                </a:cubicBezTo>
                <a:cubicBezTo>
                  <a:pt x="264185" y="5055086"/>
                  <a:pt x="247909" y="5015226"/>
                  <a:pt x="234892" y="4974672"/>
                </a:cubicBezTo>
                <a:cubicBezTo>
                  <a:pt x="42200" y="4374363"/>
                  <a:pt x="86713" y="4535118"/>
                  <a:pt x="0" y="3993160"/>
                </a:cubicBezTo>
                <a:cubicBezTo>
                  <a:pt x="19574" y="3629637"/>
                  <a:pt x="37954" y="3266048"/>
                  <a:pt x="58723" y="2902591"/>
                </a:cubicBezTo>
                <a:cubicBezTo>
                  <a:pt x="60326" y="2874534"/>
                  <a:pt x="62706" y="2846456"/>
                  <a:pt x="67112" y="2818701"/>
                </a:cubicBezTo>
                <a:cubicBezTo>
                  <a:pt x="90678" y="2670233"/>
                  <a:pt x="117899" y="2522367"/>
                  <a:pt x="142613" y="2374085"/>
                </a:cubicBezTo>
                <a:cubicBezTo>
                  <a:pt x="145864" y="2354581"/>
                  <a:pt x="147124" y="2334751"/>
                  <a:pt x="151002" y="2315362"/>
                </a:cubicBezTo>
                <a:cubicBezTo>
                  <a:pt x="169502" y="2222862"/>
                  <a:pt x="191459" y="2131072"/>
                  <a:pt x="209725" y="2038525"/>
                </a:cubicBezTo>
                <a:cubicBezTo>
                  <a:pt x="233407" y="1918534"/>
                  <a:pt x="250305" y="1797191"/>
                  <a:pt x="276837" y="1677798"/>
                </a:cubicBezTo>
                <a:cubicBezTo>
                  <a:pt x="293615" y="1602297"/>
                  <a:pt x="309456" y="1526582"/>
                  <a:pt x="327171" y="1451296"/>
                </a:cubicBezTo>
                <a:cubicBezTo>
                  <a:pt x="331834" y="1431480"/>
                  <a:pt x="339533" y="1412446"/>
                  <a:pt x="343949" y="1392573"/>
                </a:cubicBezTo>
                <a:cubicBezTo>
                  <a:pt x="361913" y="1311734"/>
                  <a:pt x="375931" y="1230044"/>
                  <a:pt x="394283" y="1149292"/>
                </a:cubicBezTo>
                <a:cubicBezTo>
                  <a:pt x="403904" y="1106961"/>
                  <a:pt x="414110" y="1064640"/>
                  <a:pt x="427838" y="1023457"/>
                </a:cubicBezTo>
                <a:cubicBezTo>
                  <a:pt x="430634" y="1015068"/>
                  <a:pt x="434435" y="1006949"/>
                  <a:pt x="436227" y="998290"/>
                </a:cubicBezTo>
                <a:cubicBezTo>
                  <a:pt x="451227" y="925789"/>
                  <a:pt x="463652" y="852775"/>
                  <a:pt x="478172" y="780176"/>
                </a:cubicBezTo>
                <a:cubicBezTo>
                  <a:pt x="480433" y="768870"/>
                  <a:pt x="484300" y="757926"/>
                  <a:pt x="486561" y="746620"/>
                </a:cubicBezTo>
                <a:cubicBezTo>
                  <a:pt x="492692" y="715963"/>
                  <a:pt x="498918" y="685291"/>
                  <a:pt x="503339" y="654341"/>
                </a:cubicBezTo>
                <a:cubicBezTo>
                  <a:pt x="512094" y="593059"/>
                  <a:pt x="501898" y="576401"/>
                  <a:pt x="528506" y="528507"/>
                </a:cubicBezTo>
                <a:cubicBezTo>
                  <a:pt x="550897" y="488204"/>
                  <a:pt x="560069" y="493982"/>
                  <a:pt x="595618" y="461395"/>
                </a:cubicBezTo>
                <a:cubicBezTo>
                  <a:pt x="653905" y="407965"/>
                  <a:pt x="643058" y="425238"/>
                  <a:pt x="662730" y="3858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4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A0DD-289B-4034-AA72-07E12E3A0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1153"/>
            <a:ext cx="8596668" cy="1320800"/>
          </a:xfrm>
        </p:spPr>
        <p:txBody>
          <a:bodyPr/>
          <a:lstStyle/>
          <a:p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Baysian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2764FE-0402-4533-994D-F5AC721DB8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08684"/>
                <a:ext cx="9909572" cy="4380342"/>
              </a:xfrm>
            </p:spPr>
            <p:txBody>
              <a:bodyPr>
                <a:noAutofit/>
              </a:bodyPr>
              <a:lstStyle/>
              <a:p>
                <a:r>
                  <a:rPr lang="en-US" b="1" dirty="0"/>
                  <a:t>Xác </a:t>
                </a:r>
                <a:r>
                  <a:rPr lang="en-US" b="1" dirty="0" err="1"/>
                  <a:t>suất</a:t>
                </a:r>
                <a:r>
                  <a:rPr lang="en-US" b="1" dirty="0"/>
                  <a:t> </a:t>
                </a:r>
                <a:r>
                  <a:rPr lang="en-US" b="1" dirty="0" err="1"/>
                  <a:t>có</a:t>
                </a:r>
                <a:r>
                  <a:rPr lang="en-US" b="1" dirty="0"/>
                  <a:t> </a:t>
                </a:r>
                <a:r>
                  <a:rPr lang="en-US" b="1" dirty="0" err="1"/>
                  <a:t>điều</a:t>
                </a:r>
                <a:r>
                  <a:rPr lang="en-US" b="1" dirty="0"/>
                  <a:t> </a:t>
                </a:r>
                <a:r>
                  <a:rPr lang="en-US" b="1" dirty="0" err="1"/>
                  <a:t>kiện</a:t>
                </a:r>
                <a:endParaRPr lang="en-US" b="1" dirty="0"/>
              </a:p>
              <a:p>
                <a:r>
                  <a:rPr lang="en-US" b="1" dirty="0"/>
                  <a:t>  		 P(A|B)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b="1" dirty="0"/>
                  <a:t>                 (1)</a:t>
                </a:r>
              </a:p>
              <a:p>
                <a:r>
                  <a:rPr lang="en-US" b="1" dirty="0" err="1"/>
                  <a:t>Trong</a:t>
                </a:r>
                <a:r>
                  <a:rPr lang="en-US" b="1" dirty="0"/>
                  <a:t> </a:t>
                </a:r>
                <a:r>
                  <a:rPr lang="en-US" b="1" dirty="0" err="1"/>
                  <a:t>đó</a:t>
                </a:r>
                <a:r>
                  <a:rPr lang="en-US" b="1" dirty="0"/>
                  <a:t>:</a:t>
                </a:r>
              </a:p>
              <a:p>
                <a:pPr lvl="1"/>
                <a:r>
                  <a:rPr lang="en-US" sz="1800" b="1" dirty="0"/>
                  <a:t>A </a:t>
                </a:r>
                <a:r>
                  <a:rPr lang="en-US" sz="1800" b="1" dirty="0" err="1"/>
                  <a:t>và</a:t>
                </a:r>
                <a:r>
                  <a:rPr lang="en-US" sz="1800" b="1" dirty="0"/>
                  <a:t> B </a:t>
                </a:r>
                <a:r>
                  <a:rPr lang="en-US" sz="1800" b="1" dirty="0" err="1"/>
                  <a:t>là</a:t>
                </a:r>
                <a:r>
                  <a:rPr lang="en-US" sz="1800" b="1" dirty="0"/>
                  <a:t> </a:t>
                </a:r>
                <a:r>
                  <a:rPr lang="en-US" sz="1800" dirty="0"/>
                  <a:t>2 </a:t>
                </a:r>
                <a:r>
                  <a:rPr lang="en-US" sz="1800" dirty="0" err="1"/>
                  <a:t>sự</a:t>
                </a:r>
                <a:r>
                  <a:rPr lang="en-US" sz="1800" dirty="0"/>
                  <a:t> </a:t>
                </a:r>
                <a:r>
                  <a:rPr lang="en-US" sz="1800" dirty="0" err="1"/>
                  <a:t>kiện</a:t>
                </a:r>
                <a:r>
                  <a:rPr lang="en-US" sz="1800" b="1" dirty="0"/>
                  <a:t>.</a:t>
                </a:r>
              </a:p>
              <a:p>
                <a:pPr lvl="1"/>
                <a:r>
                  <a:rPr lang="en-US" sz="1800" b="1" dirty="0"/>
                  <a:t>P(A) </a:t>
                </a:r>
                <a:r>
                  <a:rPr lang="en-US" sz="1800" dirty="0" err="1"/>
                  <a:t>là</a:t>
                </a:r>
                <a:r>
                  <a:rPr lang="en-US" sz="1800" dirty="0"/>
                  <a:t> </a:t>
                </a:r>
                <a:r>
                  <a:rPr lang="en-US" sz="1800" dirty="0" err="1"/>
                  <a:t>xác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suất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của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điều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kiện</a:t>
                </a:r>
                <a:r>
                  <a:rPr lang="en-US" sz="1800" dirty="0"/>
                  <a:t> A</a:t>
                </a:r>
              </a:p>
              <a:p>
                <a:pPr lvl="1"/>
                <a:r>
                  <a:rPr lang="en-US" sz="1800" b="1" dirty="0"/>
                  <a:t>P(B) - </a:t>
                </a:r>
                <a:r>
                  <a:rPr lang="en-US" sz="1800" dirty="0"/>
                  <a:t>Marginal Probability: </a:t>
                </a:r>
                <a:r>
                  <a:rPr lang="en-US" sz="1800" dirty="0" err="1"/>
                  <a:t>Xác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suất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của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sự</a:t>
                </a:r>
                <a:r>
                  <a:rPr lang="en-US" sz="1800" dirty="0"/>
                  <a:t> </a:t>
                </a:r>
                <a:r>
                  <a:rPr lang="en-US" sz="1800" dirty="0" err="1"/>
                  <a:t>kiện</a:t>
                </a:r>
                <a:r>
                  <a:rPr lang="en-US" sz="1800" dirty="0"/>
                  <a:t> B</a:t>
                </a:r>
              </a:p>
              <a:p>
                <a:pPr lvl="1"/>
                <a:r>
                  <a:rPr lang="en-US" sz="1800" b="1" dirty="0"/>
                  <a:t>P(A, B); </a:t>
                </a:r>
                <a:r>
                  <a:rPr lang="en-US" sz="1800" dirty="0" err="1"/>
                  <a:t>hoặc</a:t>
                </a:r>
                <a:r>
                  <a:rPr lang="en-US" sz="1800" b="1" dirty="0"/>
                  <a:t> P(A </a:t>
                </a:r>
                <a:r>
                  <a:rPr lang="en-US" sz="1800" b="1" dirty="0" err="1"/>
                  <a:t>và</a:t>
                </a:r>
                <a:r>
                  <a:rPr lang="en-US" sz="1800" b="1" dirty="0"/>
                  <a:t> B); </a:t>
                </a:r>
                <a:r>
                  <a:rPr lang="en-US" sz="1800" b="1" dirty="0" err="1"/>
                  <a:t>hoặc</a:t>
                </a:r>
                <a:r>
                  <a:rPr lang="en-US" sz="1800" b="1" dirty="0"/>
                  <a:t> P(AB);  </a:t>
                </a:r>
                <a:r>
                  <a:rPr lang="en-US" sz="1800" b="1" dirty="0" err="1"/>
                  <a:t>hoặc</a:t>
                </a:r>
                <a:r>
                  <a:rPr lang="en-US" sz="1800" b="1" dirty="0"/>
                  <a:t> P (A </a:t>
                </a:r>
                <a:r>
                  <a:rPr lang="en-US" sz="1800" b="1" dirty="0">
                    <a:sym typeface="Symbol" panose="05050102010706020507" pitchFamily="18" charset="2"/>
                  </a:rPr>
                  <a:t> B ) </a:t>
                </a:r>
                <a:r>
                  <a:rPr lang="en-US" sz="1800" b="1" dirty="0"/>
                  <a:t>- </a:t>
                </a:r>
                <a:r>
                  <a:rPr lang="en-US" sz="1800" dirty="0"/>
                  <a:t>Joint Probability</a:t>
                </a:r>
                <a:r>
                  <a:rPr lang="en-US" sz="1800" b="1" dirty="0"/>
                  <a:t>: </a:t>
                </a:r>
                <a:r>
                  <a:rPr lang="en-US" sz="1800" dirty="0" err="1"/>
                  <a:t>là</a:t>
                </a:r>
                <a:r>
                  <a:rPr lang="en-US" sz="1800" dirty="0"/>
                  <a:t> </a:t>
                </a:r>
                <a:r>
                  <a:rPr lang="en-US" sz="1800" dirty="0" err="1"/>
                  <a:t>xác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suất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kết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hợp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đồng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thời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cả</a:t>
                </a:r>
                <a:r>
                  <a:rPr lang="en-US" sz="1800" dirty="0"/>
                  <a:t> A </a:t>
                </a:r>
                <a:r>
                  <a:rPr lang="en-US" sz="1800" dirty="0" err="1"/>
                  <a:t>và</a:t>
                </a:r>
                <a:r>
                  <a:rPr lang="en-US" sz="1800" dirty="0"/>
                  <a:t> B</a:t>
                </a:r>
              </a:p>
              <a:p>
                <a:pPr lvl="1"/>
                <a:r>
                  <a:rPr lang="en-US" sz="1800" b="1"/>
                  <a:t>P</a:t>
                </a:r>
                <a:r>
                  <a:rPr lang="en-US" sz="1800" b="1" dirty="0"/>
                  <a:t>(A|B) </a:t>
                </a:r>
                <a:r>
                  <a:rPr lang="en-US" sz="1800" dirty="0" err="1"/>
                  <a:t>Xác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suất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xảy</a:t>
                </a:r>
                <a:r>
                  <a:rPr lang="en-US" sz="1800" dirty="0"/>
                  <a:t> ra A </a:t>
                </a:r>
                <a:r>
                  <a:rPr lang="en-US" sz="1800" dirty="0" err="1"/>
                  <a:t>với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điều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kiện</a:t>
                </a:r>
                <a:r>
                  <a:rPr lang="en-US" sz="1800" dirty="0"/>
                  <a:t> </a:t>
                </a:r>
                <a:r>
                  <a:rPr lang="en-US" sz="1800"/>
                  <a:t>B xẩy </a:t>
                </a:r>
                <a:r>
                  <a:rPr lang="en-US" sz="1800" dirty="0"/>
                  <a:t>ra</a:t>
                </a:r>
              </a:p>
              <a:p>
                <a:pPr lvl="1"/>
                <a:endParaRPr lang="en-US" sz="1800" b="1" dirty="0"/>
              </a:p>
              <a:p>
                <a:pPr lvl="1"/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2764FE-0402-4533-994D-F5AC721DB8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08684"/>
                <a:ext cx="9909572" cy="4380342"/>
              </a:xfrm>
              <a:blipFill>
                <a:blip r:embed="rId2"/>
                <a:stretch>
                  <a:fillRect l="-123" t="-1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73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AE34-96D0-4F75-9241-5CE92025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975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Xác</a:t>
            </a:r>
            <a:r>
              <a:rPr lang="en-US" b="1" dirty="0"/>
              <a:t> </a:t>
            </a:r>
            <a:r>
              <a:rPr lang="en-US" b="1" dirty="0" err="1"/>
              <a:t>suất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kiện</a:t>
            </a:r>
            <a:br>
              <a:rPr lang="en-US" b="1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D8922-1D8B-4682-BEAB-AA3DF62874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44911"/>
                <a:ext cx="8596668" cy="4296452"/>
              </a:xfrm>
            </p:spPr>
            <p:txBody>
              <a:bodyPr/>
              <a:lstStyle/>
              <a:p>
                <a:r>
                  <a:rPr lang="en-US" dirty="0"/>
                  <a:t>Do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chất</a:t>
                </a:r>
                <a:r>
                  <a:rPr lang="en-US" dirty="0"/>
                  <a:t> </a:t>
                </a:r>
                <a:r>
                  <a:rPr lang="en-US" dirty="0" err="1"/>
                  <a:t>đối</a:t>
                </a:r>
                <a:r>
                  <a:rPr lang="en-US" dirty="0"/>
                  <a:t> </a:t>
                </a:r>
                <a:r>
                  <a:rPr lang="en-US" dirty="0" err="1"/>
                  <a:t>xứng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suất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hợp</a:t>
                </a:r>
                <a:r>
                  <a:rPr lang="en-US" dirty="0"/>
                  <a:t> </a:t>
                </a:r>
                <a:r>
                  <a:rPr lang="en-US" dirty="0" err="1"/>
                  <a:t>nên</a:t>
                </a:r>
                <a:r>
                  <a:rPr lang="en-US" dirty="0"/>
                  <a:t> :</a:t>
                </a:r>
                <a:r>
                  <a:rPr lang="en-US" b="1" dirty="0"/>
                  <a:t> P (A, B) = P (B, A)    (2)</a:t>
                </a:r>
              </a:p>
              <a:p>
                <a:r>
                  <a:rPr lang="en-US" dirty="0" err="1"/>
                  <a:t>Từ</a:t>
                </a:r>
                <a:r>
                  <a:rPr lang="en-US" dirty="0"/>
                  <a:t> </a:t>
                </a:r>
                <a:r>
                  <a:rPr lang="en-US" dirty="0" err="1"/>
                  <a:t>công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 1: Ta </a:t>
                </a:r>
                <a:r>
                  <a:rPr lang="en-US" dirty="0" err="1"/>
                  <a:t>có</a:t>
                </a:r>
                <a:endParaRPr lang="en-US" dirty="0"/>
              </a:p>
              <a:p>
                <a:pPr lvl="1"/>
                <a:r>
                  <a:rPr lang="en-US" sz="1800" dirty="0"/>
                  <a:t>P(A,B) = P(A|B) * P(B)   (3)</a:t>
                </a:r>
              </a:p>
              <a:p>
                <a:pPr lvl="2"/>
                <a:r>
                  <a:rPr lang="en-US" sz="1600" dirty="0" err="1"/>
                  <a:t>Nếu</a:t>
                </a:r>
                <a:r>
                  <a:rPr lang="en-US" sz="1600" dirty="0"/>
                  <a:t> A </a:t>
                </a:r>
                <a:r>
                  <a:rPr lang="en-US" sz="1600" dirty="0" err="1"/>
                  <a:t>và</a:t>
                </a:r>
                <a:r>
                  <a:rPr lang="en-US" sz="1600" dirty="0"/>
                  <a:t> B </a:t>
                </a:r>
                <a:r>
                  <a:rPr lang="en-US" sz="1600" dirty="0" err="1"/>
                  <a:t>độc</a:t>
                </a:r>
                <a:r>
                  <a:rPr lang="en-US" sz="1600" dirty="0"/>
                  <a:t> </a:t>
                </a:r>
                <a:r>
                  <a:rPr lang="en-US" sz="1600" dirty="0" err="1"/>
                  <a:t>lập</a:t>
                </a:r>
                <a:r>
                  <a:rPr lang="en-US" sz="1600" dirty="0"/>
                  <a:t> P(A,B)  = P(A) *P(B)</a:t>
                </a:r>
              </a:p>
              <a:p>
                <a:pPr lvl="1"/>
                <a:r>
                  <a:rPr lang="en-US" sz="1800" b="1" dirty="0"/>
                  <a:t>P(B|A)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 ,   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b="1" i="1">
                        <a:latin typeface="Cambria Math" panose="02040503050406030204" pitchFamily="18" charset="0"/>
                      </a:rPr>
                      <m:t>          </m:t>
                    </m:r>
                  </m:oMath>
                </a14:m>
                <a:r>
                  <a:rPr lang="en-US" sz="1800" dirty="0"/>
                  <a:t>      (4)</a:t>
                </a:r>
              </a:p>
              <a:p>
                <a:r>
                  <a:rPr lang="en-US" dirty="0" err="1"/>
                  <a:t>Từ</a:t>
                </a:r>
                <a:r>
                  <a:rPr lang="en-US" dirty="0"/>
                  <a:t> (1)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đ</a:t>
                </a:r>
                <a:r>
                  <a:rPr lang="vi-VN" dirty="0"/>
                  <a:t>ư</a:t>
                </a:r>
                <a:r>
                  <a:rPr lang="en-US" dirty="0" err="1"/>
                  <a:t>ợc</a:t>
                </a:r>
                <a:r>
                  <a:rPr lang="en-US" dirty="0"/>
                  <a:t> </a:t>
                </a:r>
                <a:r>
                  <a:rPr lang="en-US" dirty="0" err="1"/>
                  <a:t>viết</a:t>
                </a:r>
                <a:r>
                  <a:rPr lang="en-US" dirty="0"/>
                  <a:t> </a:t>
                </a:r>
                <a:r>
                  <a:rPr lang="en-US" dirty="0" err="1"/>
                  <a:t>thành</a:t>
                </a:r>
                <a:r>
                  <a:rPr lang="en-US" dirty="0"/>
                  <a:t>     P( A|B)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 </a:t>
                </a:r>
                <a:r>
                  <a:rPr lang="en-US" dirty="0" err="1">
                    <a:solidFill>
                      <a:schemeClr val="tx1"/>
                    </a:solidFill>
                  </a:rPr>
                  <a:t>và</a:t>
                </a:r>
                <a:r>
                  <a:rPr lang="en-US" dirty="0">
                    <a:solidFill>
                      <a:schemeClr val="tx1"/>
                    </a:solidFill>
                  </a:rPr>
                  <a:t> B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không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độc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lập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P(A|B )  ?? P (B|A) ;  ?? </a:t>
                </a:r>
                <a:r>
                  <a:rPr lang="en-US" dirty="0" err="1">
                    <a:solidFill>
                      <a:srgbClr val="FF0000"/>
                    </a:solidFill>
                  </a:rPr>
                  <a:t>Là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gì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D8922-1D8B-4682-BEAB-AA3DF62874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44911"/>
                <a:ext cx="8596668" cy="4296452"/>
              </a:xfrm>
              <a:blipFill>
                <a:blip r:embed="rId2"/>
                <a:stretch>
                  <a:fillRect l="-142" t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2D5EE85-CF58-47BA-99C2-7C9737C58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576" y="2307308"/>
            <a:ext cx="3743325" cy="7334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9E30A3-F806-49C4-A187-A97E7D0C4D19}"/>
              </a:ext>
            </a:extLst>
          </p:cNvPr>
          <p:cNvCxnSpPr/>
          <p:nvPr/>
        </p:nvCxnSpPr>
        <p:spPr>
          <a:xfrm flipH="1">
            <a:off x="4320540" y="2727960"/>
            <a:ext cx="2529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ABFAF74-C523-424D-9DB3-66AE483AC2CF}"/>
              </a:ext>
            </a:extLst>
          </p:cNvPr>
          <p:cNvSpPr/>
          <p:nvPr/>
        </p:nvSpPr>
        <p:spPr>
          <a:xfrm>
            <a:off x="5334000" y="4794250"/>
            <a:ext cx="679450" cy="488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42C312-9A0A-4388-911C-AD76B225E276}"/>
              </a:ext>
            </a:extLst>
          </p:cNvPr>
          <p:cNvSpPr/>
          <p:nvPr/>
        </p:nvSpPr>
        <p:spPr>
          <a:xfrm>
            <a:off x="6362700" y="4730750"/>
            <a:ext cx="1219200" cy="733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E537DE-E5C2-402D-A3C0-EA47EE7596A8}"/>
              </a:ext>
            </a:extLst>
          </p:cNvPr>
          <p:cNvCxnSpPr/>
          <p:nvPr/>
        </p:nvCxnSpPr>
        <p:spPr>
          <a:xfrm flipV="1">
            <a:off x="3587750" y="2921000"/>
            <a:ext cx="277495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6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89D68-7A22-46C1-A5CC-B175976EE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31357-C556-4E97-B5A1-6D290B4DC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1481"/>
            <a:ext cx="8596668" cy="4499882"/>
          </a:xfrm>
        </p:spPr>
        <p:txBody>
          <a:bodyPr/>
          <a:lstStyle/>
          <a:p>
            <a:r>
              <a:rPr lang="en-US" dirty="0"/>
              <a:t>Cho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: 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Giả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sử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xác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suất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xảy</a:t>
            </a:r>
            <a:r>
              <a:rPr lang="en-US" dirty="0">
                <a:sym typeface="Symbol" panose="05050102010706020507" pitchFamily="18" charset="2"/>
              </a:rPr>
              <a:t> ra 14 </a:t>
            </a:r>
            <a:r>
              <a:rPr lang="en-US" dirty="0" err="1">
                <a:sym typeface="Symbol" panose="05050102010706020507" pitchFamily="18" charset="2"/>
              </a:rPr>
              <a:t>lần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là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nh</a:t>
            </a:r>
            <a:r>
              <a:rPr lang="vi-VN" dirty="0">
                <a:sym typeface="Symbol" panose="05050102010706020507" pitchFamily="18" charset="2"/>
              </a:rPr>
              <a:t>ư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nhau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trong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không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gian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sz="1800" dirty="0">
                <a:sym typeface="Symbol" panose="05050102010706020507" pitchFamily="18" charset="2"/>
              </a:rPr>
              <a:t>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Trong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đấy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có</a:t>
            </a:r>
            <a:r>
              <a:rPr lang="en-US" dirty="0">
                <a:sym typeface="Symbol" panose="05050102010706020507" pitchFamily="18" charset="2"/>
              </a:rPr>
              <a:t> 8 </a:t>
            </a:r>
            <a:r>
              <a:rPr lang="en-US" dirty="0" err="1">
                <a:sym typeface="Symbol" panose="05050102010706020507" pitchFamily="18" charset="2"/>
              </a:rPr>
              <a:t>lần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xảy</a:t>
            </a:r>
            <a:r>
              <a:rPr lang="en-US" dirty="0">
                <a:sym typeface="Symbol" panose="05050102010706020507" pitchFamily="18" charset="2"/>
              </a:rPr>
              <a:t> ra </a:t>
            </a:r>
            <a:r>
              <a:rPr lang="en-US" dirty="0" err="1">
                <a:sym typeface="Symbol" panose="05050102010706020507" pitchFamily="18" charset="2"/>
              </a:rPr>
              <a:t>trong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sự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kiện</a:t>
            </a:r>
            <a:r>
              <a:rPr lang="en-US" dirty="0">
                <a:sym typeface="Symbol" panose="05050102010706020507" pitchFamily="18" charset="2"/>
              </a:rPr>
              <a:t> A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Trong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đấy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có</a:t>
            </a:r>
            <a:r>
              <a:rPr lang="en-US" dirty="0">
                <a:sym typeface="Symbol" panose="05050102010706020507" pitchFamily="18" charset="2"/>
              </a:rPr>
              <a:t> 6 </a:t>
            </a:r>
            <a:r>
              <a:rPr lang="en-US" dirty="0" err="1">
                <a:sym typeface="Symbol" panose="05050102010706020507" pitchFamily="18" charset="2"/>
              </a:rPr>
              <a:t>lần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xảy</a:t>
            </a:r>
            <a:r>
              <a:rPr lang="en-US" dirty="0">
                <a:sym typeface="Symbol" panose="05050102010706020507" pitchFamily="18" charset="2"/>
              </a:rPr>
              <a:t> ra </a:t>
            </a:r>
            <a:r>
              <a:rPr lang="en-US" dirty="0" err="1">
                <a:sym typeface="Symbol" panose="05050102010706020507" pitchFamily="18" charset="2"/>
              </a:rPr>
              <a:t>trong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sự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kiện</a:t>
            </a:r>
            <a:r>
              <a:rPr lang="en-US" dirty="0">
                <a:sym typeface="Symbol" panose="05050102010706020507" pitchFamily="18" charset="2"/>
              </a:rPr>
              <a:t> B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 err="1">
                <a:sym typeface="Symbol" panose="05050102010706020507" pitchFamily="18" charset="2"/>
              </a:rPr>
              <a:t>Xác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suất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trong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sự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kiện</a:t>
            </a:r>
            <a:r>
              <a:rPr lang="en-US" dirty="0">
                <a:sym typeface="Symbol" panose="05050102010706020507" pitchFamily="18" charset="2"/>
              </a:rPr>
              <a:t> A </a:t>
            </a:r>
            <a:r>
              <a:rPr lang="en-US" dirty="0" err="1">
                <a:sym typeface="Symbol" panose="05050102010706020507" pitchFamily="18" charset="2"/>
              </a:rPr>
              <a:t>xảy</a:t>
            </a:r>
            <a:r>
              <a:rPr lang="en-US" dirty="0">
                <a:sym typeface="Symbol" panose="05050102010706020507" pitchFamily="18" charset="2"/>
              </a:rPr>
              <a:t> ra </a:t>
            </a:r>
            <a:r>
              <a:rPr lang="en-US" dirty="0" err="1">
                <a:sym typeface="Symbol" panose="05050102010706020507" pitchFamily="18" charset="2"/>
              </a:rPr>
              <a:t>trong</a:t>
            </a:r>
            <a:r>
              <a:rPr lang="en-US" dirty="0">
                <a:sym typeface="Symbol" panose="05050102010706020507" pitchFamily="18" charset="2"/>
              </a:rPr>
              <a:t> </a:t>
            </a:r>
          </a:p>
          <a:p>
            <a:r>
              <a:rPr lang="en-US" dirty="0">
                <a:sym typeface="Symbol" panose="05050102010706020507" pitchFamily="18" charset="2"/>
              </a:rPr>
              <a:t> P(A) = 8/14;</a:t>
            </a:r>
          </a:p>
          <a:p>
            <a:r>
              <a:rPr lang="en-US" dirty="0" err="1">
                <a:sym typeface="Symbol" panose="05050102010706020507" pitchFamily="18" charset="2"/>
              </a:rPr>
              <a:t>Xác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suất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trong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sự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kiện</a:t>
            </a:r>
            <a:r>
              <a:rPr lang="en-US" dirty="0">
                <a:sym typeface="Symbol" panose="05050102010706020507" pitchFamily="18" charset="2"/>
              </a:rPr>
              <a:t> B </a:t>
            </a:r>
            <a:r>
              <a:rPr lang="en-US" dirty="0" err="1">
                <a:sym typeface="Symbol" panose="05050102010706020507" pitchFamily="18" charset="2"/>
              </a:rPr>
              <a:t>xảy</a:t>
            </a:r>
            <a:r>
              <a:rPr lang="en-US" dirty="0">
                <a:sym typeface="Symbol" panose="05050102010706020507" pitchFamily="18" charset="2"/>
              </a:rPr>
              <a:t> ra </a:t>
            </a:r>
            <a:r>
              <a:rPr lang="en-US" dirty="0" err="1">
                <a:sym typeface="Symbol" panose="05050102010706020507" pitchFamily="18" charset="2"/>
              </a:rPr>
              <a:t>trong</a:t>
            </a:r>
            <a:r>
              <a:rPr lang="en-US" dirty="0">
                <a:sym typeface="Symbol" panose="05050102010706020507" pitchFamily="18" charset="2"/>
              </a:rPr>
              <a:t> </a:t>
            </a:r>
          </a:p>
          <a:p>
            <a:r>
              <a:rPr lang="en-US" dirty="0">
                <a:sym typeface="Symbol" panose="05050102010706020507" pitchFamily="18" charset="2"/>
              </a:rPr>
              <a:t> P(B) = 6/14; 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BDBE9FA-7325-4C83-9514-75AE1F34DFE4}"/>
              </a:ext>
            </a:extLst>
          </p:cNvPr>
          <p:cNvGrpSpPr/>
          <p:nvPr/>
        </p:nvGrpSpPr>
        <p:grpSpPr>
          <a:xfrm>
            <a:off x="6327759" y="2899635"/>
            <a:ext cx="4938655" cy="2804878"/>
            <a:chOff x="3391613" y="2740245"/>
            <a:chExt cx="4938655" cy="28048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4CEE555-72C4-4AAB-A4E0-D9979E21179B}"/>
                </a:ext>
              </a:extLst>
            </p:cNvPr>
            <p:cNvGrpSpPr/>
            <p:nvPr/>
          </p:nvGrpSpPr>
          <p:grpSpPr>
            <a:xfrm>
              <a:off x="3426902" y="2812409"/>
              <a:ext cx="4903366" cy="2732714"/>
              <a:chOff x="3426902" y="2812409"/>
              <a:chExt cx="4903366" cy="2732714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247848F-65A7-41CD-AE5E-DC86143690E1}"/>
                  </a:ext>
                </a:extLst>
              </p:cNvPr>
              <p:cNvGrpSpPr/>
              <p:nvPr/>
            </p:nvGrpSpPr>
            <p:grpSpPr>
              <a:xfrm>
                <a:off x="3426902" y="2812409"/>
                <a:ext cx="4903366" cy="2732714"/>
                <a:chOff x="3670183" y="2686574"/>
                <a:chExt cx="4903366" cy="2732714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CEA434C-6DFA-4D4C-9CF1-86EE6ECA3FCB}"/>
                    </a:ext>
                  </a:extLst>
                </p:cNvPr>
                <p:cNvSpPr/>
                <p:nvPr/>
              </p:nvSpPr>
              <p:spPr>
                <a:xfrm>
                  <a:off x="3670183" y="2686574"/>
                  <a:ext cx="4903366" cy="27327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C7631D34-CC9B-49D7-A37E-67DEB3EF321F}"/>
                    </a:ext>
                  </a:extLst>
                </p:cNvPr>
                <p:cNvGrpSpPr/>
                <p:nvPr/>
              </p:nvGrpSpPr>
              <p:grpSpPr>
                <a:xfrm>
                  <a:off x="4026716" y="2936147"/>
                  <a:ext cx="3906124" cy="2095148"/>
                  <a:chOff x="4026716" y="2936147"/>
                  <a:chExt cx="3906124" cy="2095148"/>
                </a:xfrm>
              </p:grpSpPr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96B3732D-5C04-44BF-AAC1-5CEC897F4765}"/>
                      </a:ext>
                    </a:extLst>
                  </p:cNvPr>
                  <p:cNvSpPr/>
                  <p:nvPr/>
                </p:nvSpPr>
                <p:spPr>
                  <a:xfrm>
                    <a:off x="5246266" y="3303164"/>
                    <a:ext cx="2686574" cy="1728131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60A2DB22-D36E-4398-A9BB-E4E4EA46D7DC}"/>
                      </a:ext>
                    </a:extLst>
                  </p:cNvPr>
                  <p:cNvSpPr/>
                  <p:nvPr/>
                </p:nvSpPr>
                <p:spPr>
                  <a:xfrm>
                    <a:off x="4026716" y="2936147"/>
                    <a:ext cx="2206304" cy="1728132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0" name="Graphic 9" descr="Smiling face with no fill">
                <a:extLst>
                  <a:ext uri="{FF2B5EF4-FFF2-40B4-BE49-F238E27FC236}">
                    <a16:creationId xmlns:a16="http://schemas.microsoft.com/office/drawing/2014/main" id="{B2B4A9E1-8A76-4773-A350-69862F4491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362277" y="3253530"/>
                <a:ext cx="244680" cy="244680"/>
              </a:xfrm>
              <a:prstGeom prst="rect">
                <a:avLst/>
              </a:prstGeom>
            </p:spPr>
          </p:pic>
          <p:pic>
            <p:nvPicPr>
              <p:cNvPr id="11" name="Graphic 10" descr="Smiling face with no fill">
                <a:extLst>
                  <a:ext uri="{FF2B5EF4-FFF2-40B4-BE49-F238E27FC236}">
                    <a16:creationId xmlns:a16="http://schemas.microsoft.com/office/drawing/2014/main" id="{BF223F0D-1005-4DE5-8B3A-EF2B133336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49784" y="3631736"/>
                <a:ext cx="244680" cy="244680"/>
              </a:xfrm>
              <a:prstGeom prst="rect">
                <a:avLst/>
              </a:prstGeom>
            </p:spPr>
          </p:pic>
          <p:pic>
            <p:nvPicPr>
              <p:cNvPr id="12" name="Graphic 11" descr="Smiling face with no fill">
                <a:extLst>
                  <a:ext uri="{FF2B5EF4-FFF2-40B4-BE49-F238E27FC236}">
                    <a16:creationId xmlns:a16="http://schemas.microsoft.com/office/drawing/2014/main" id="{3B42B58F-DD94-4D16-AC0B-A1B86FFA2E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087542" y="3612162"/>
                <a:ext cx="244680" cy="244680"/>
              </a:xfrm>
              <a:prstGeom prst="rect">
                <a:avLst/>
              </a:prstGeom>
            </p:spPr>
          </p:pic>
          <p:pic>
            <p:nvPicPr>
              <p:cNvPr id="13" name="Graphic 12" descr="Smiling face with no fill">
                <a:extLst>
                  <a:ext uri="{FF2B5EF4-FFF2-40B4-BE49-F238E27FC236}">
                    <a16:creationId xmlns:a16="http://schemas.microsoft.com/office/drawing/2014/main" id="{BFADA1E2-4B88-4805-8812-37B41C438A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246617" y="3888300"/>
                <a:ext cx="244680" cy="244680"/>
              </a:xfrm>
              <a:prstGeom prst="rect">
                <a:avLst/>
              </a:prstGeom>
            </p:spPr>
          </p:pic>
          <p:pic>
            <p:nvPicPr>
              <p:cNvPr id="14" name="Graphic 13" descr="Smiling face with no fill">
                <a:extLst>
                  <a:ext uri="{FF2B5EF4-FFF2-40B4-BE49-F238E27FC236}">
                    <a16:creationId xmlns:a16="http://schemas.microsoft.com/office/drawing/2014/main" id="{22CB3EE1-4246-4932-8211-FA2F07563E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84779" y="3326932"/>
                <a:ext cx="244680" cy="244680"/>
              </a:xfrm>
              <a:prstGeom prst="rect">
                <a:avLst/>
              </a:prstGeom>
            </p:spPr>
          </p:pic>
          <p:pic>
            <p:nvPicPr>
              <p:cNvPr id="15" name="Graphic 14" descr="Smiling face with no fill">
                <a:extLst>
                  <a:ext uri="{FF2B5EF4-FFF2-40B4-BE49-F238E27FC236}">
                    <a16:creationId xmlns:a16="http://schemas.microsoft.com/office/drawing/2014/main" id="{DEB0F26E-AEFB-46D4-8EB4-5309E0E284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92369" y="4139968"/>
                <a:ext cx="244680" cy="244680"/>
              </a:xfrm>
              <a:prstGeom prst="rect">
                <a:avLst/>
              </a:prstGeom>
            </p:spPr>
          </p:pic>
          <p:pic>
            <p:nvPicPr>
              <p:cNvPr id="16" name="Graphic 15" descr="Smiling face with no fill">
                <a:extLst>
                  <a:ext uri="{FF2B5EF4-FFF2-40B4-BE49-F238E27FC236}">
                    <a16:creationId xmlns:a16="http://schemas.microsoft.com/office/drawing/2014/main" id="{0A2CFDC6-902D-43DC-B839-4E2DA79CA5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246617" y="4246928"/>
                <a:ext cx="244680" cy="244680"/>
              </a:xfrm>
              <a:prstGeom prst="rect">
                <a:avLst/>
              </a:prstGeom>
            </p:spPr>
          </p:pic>
          <p:pic>
            <p:nvPicPr>
              <p:cNvPr id="17" name="Graphic 16" descr="Smiling face with no fill">
                <a:extLst>
                  <a:ext uri="{FF2B5EF4-FFF2-40B4-BE49-F238E27FC236}">
                    <a16:creationId xmlns:a16="http://schemas.microsoft.com/office/drawing/2014/main" id="{DFB3AAB4-820B-4AB8-81A7-5189EC781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73440" y="3779240"/>
                <a:ext cx="244680" cy="244680"/>
              </a:xfrm>
              <a:prstGeom prst="rect">
                <a:avLst/>
              </a:prstGeom>
            </p:spPr>
          </p:pic>
          <p:pic>
            <p:nvPicPr>
              <p:cNvPr id="18" name="Graphic 17" descr="Smiling face with no fill">
                <a:extLst>
                  <a:ext uri="{FF2B5EF4-FFF2-40B4-BE49-F238E27FC236}">
                    <a16:creationId xmlns:a16="http://schemas.microsoft.com/office/drawing/2014/main" id="{1A6CC10C-FA40-467F-86E5-3F1D4D54BA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94863" y="3893190"/>
                <a:ext cx="244680" cy="244680"/>
              </a:xfrm>
              <a:prstGeom prst="rect">
                <a:avLst/>
              </a:prstGeom>
            </p:spPr>
          </p:pic>
          <p:pic>
            <p:nvPicPr>
              <p:cNvPr id="19" name="Graphic 18" descr="Smiling face with no fill">
                <a:extLst>
                  <a:ext uri="{FF2B5EF4-FFF2-40B4-BE49-F238E27FC236}">
                    <a16:creationId xmlns:a16="http://schemas.microsoft.com/office/drawing/2014/main" id="{CFF14F85-5547-4BAA-8E6C-047C789BEA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45891" y="4667774"/>
                <a:ext cx="244680" cy="244680"/>
              </a:xfrm>
              <a:prstGeom prst="rect">
                <a:avLst/>
              </a:prstGeom>
            </p:spPr>
          </p:pic>
          <p:pic>
            <p:nvPicPr>
              <p:cNvPr id="20" name="Graphic 19" descr="Smiling face with no fill">
                <a:extLst>
                  <a:ext uri="{FF2B5EF4-FFF2-40B4-BE49-F238E27FC236}">
                    <a16:creationId xmlns:a16="http://schemas.microsoft.com/office/drawing/2014/main" id="{24D6143C-3C0A-44E4-89A1-CD55BF68B7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888066" y="4197990"/>
                <a:ext cx="244680" cy="244680"/>
              </a:xfrm>
              <a:prstGeom prst="rect">
                <a:avLst/>
              </a:prstGeom>
            </p:spPr>
          </p:pic>
          <p:pic>
            <p:nvPicPr>
              <p:cNvPr id="21" name="Graphic 20" descr="Smiling face with no fill">
                <a:extLst>
                  <a:ext uri="{FF2B5EF4-FFF2-40B4-BE49-F238E27FC236}">
                    <a16:creationId xmlns:a16="http://schemas.microsoft.com/office/drawing/2014/main" id="{5DBB5A28-7811-498D-83EF-B56CC89835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39937" y="4988653"/>
                <a:ext cx="244680" cy="244680"/>
              </a:xfrm>
              <a:prstGeom prst="rect">
                <a:avLst/>
              </a:prstGeom>
            </p:spPr>
          </p:pic>
          <p:pic>
            <p:nvPicPr>
              <p:cNvPr id="22" name="Graphic 21" descr="Smiling face with no fill">
                <a:extLst>
                  <a:ext uri="{FF2B5EF4-FFF2-40B4-BE49-F238E27FC236}">
                    <a16:creationId xmlns:a16="http://schemas.microsoft.com/office/drawing/2014/main" id="{26435593-A064-4D1B-AF29-C2A2E644AA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167131" y="3082252"/>
                <a:ext cx="244680" cy="244680"/>
              </a:xfrm>
              <a:prstGeom prst="rect">
                <a:avLst/>
              </a:prstGeom>
            </p:spPr>
          </p:pic>
          <p:pic>
            <p:nvPicPr>
              <p:cNvPr id="23" name="Graphic 22" descr="Smiling face with no fill">
                <a:extLst>
                  <a:ext uri="{FF2B5EF4-FFF2-40B4-BE49-F238E27FC236}">
                    <a16:creationId xmlns:a16="http://schemas.microsoft.com/office/drawing/2014/main" id="{E3FDAFDD-529E-4C32-B527-B4B61F45D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037663" y="3108820"/>
                <a:ext cx="244680" cy="244680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09F605-4EA9-4890-934F-A4FD80CFBB05}"/>
                </a:ext>
              </a:extLst>
            </p:cNvPr>
            <p:cNvSpPr txBox="1"/>
            <p:nvPr/>
          </p:nvSpPr>
          <p:spPr>
            <a:xfrm>
              <a:off x="4717863" y="3001855"/>
              <a:ext cx="3532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737808-CFCD-4CA7-9A10-6B42DFEF7D51}"/>
                </a:ext>
              </a:extLst>
            </p:cNvPr>
            <p:cNvSpPr txBox="1"/>
            <p:nvPr/>
          </p:nvSpPr>
          <p:spPr>
            <a:xfrm>
              <a:off x="5719121" y="4523657"/>
              <a:ext cx="3532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ABBB11-24AC-4A28-8143-EDEC0B8486F5}"/>
                </a:ext>
              </a:extLst>
            </p:cNvPr>
            <p:cNvSpPr txBox="1"/>
            <p:nvPr/>
          </p:nvSpPr>
          <p:spPr>
            <a:xfrm>
              <a:off x="3391613" y="2740245"/>
              <a:ext cx="3532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FF00"/>
                  </a:solidFill>
                  <a:sym typeface="Symbol" panose="05050102010706020507" pitchFamily="18" charset="2"/>
                </a:rPr>
                <a:t></a:t>
              </a:r>
              <a:endParaRPr lang="en-US" sz="28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748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F61413-F8A9-4A6F-AFBE-A37B1AD31E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0294" y="530916"/>
                <a:ext cx="8596668" cy="5071085"/>
              </a:xfrm>
            </p:spPr>
            <p:txBody>
              <a:bodyPr/>
              <a:lstStyle/>
              <a:p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suất</a:t>
                </a:r>
                <a:r>
                  <a:rPr lang="en-US" dirty="0"/>
                  <a:t> A </a:t>
                </a:r>
                <a:r>
                  <a:rPr lang="en-US" dirty="0" err="1"/>
                  <a:t>xảy</a:t>
                </a:r>
                <a:r>
                  <a:rPr lang="en-US" dirty="0"/>
                  <a:t> ra </a:t>
                </a:r>
                <a:r>
                  <a:rPr lang="en-US" dirty="0" err="1"/>
                  <a:t>khi</a:t>
                </a:r>
                <a:r>
                  <a:rPr lang="en-US" dirty="0"/>
                  <a:t> B </a:t>
                </a:r>
                <a:r>
                  <a:rPr lang="en-US" dirty="0" err="1"/>
                  <a:t>đã</a:t>
                </a:r>
                <a:r>
                  <a:rPr lang="en-US" dirty="0"/>
                  <a:t> </a:t>
                </a:r>
                <a:r>
                  <a:rPr lang="en-US" dirty="0" err="1"/>
                  <a:t>xảy</a:t>
                </a:r>
                <a:r>
                  <a:rPr lang="en-US" dirty="0"/>
                  <a:t> ra;</a:t>
                </a:r>
              </a:p>
              <a:p>
                <a:r>
                  <a:rPr lang="en-US" b="1" dirty="0"/>
                  <a:t>P(A|B)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b="1" dirty="0"/>
                  <a:t> </a:t>
                </a:r>
              </a:p>
              <a:p>
                <a:r>
                  <a:rPr lang="en-US" b="1" dirty="0"/>
                  <a:t>P(A, B) = P (A </a:t>
                </a:r>
                <a:r>
                  <a:rPr lang="en-US" b="1" dirty="0">
                    <a:sym typeface="Symbol" panose="05050102010706020507" pitchFamily="18" charset="2"/>
                  </a:rPr>
                  <a:t> B ) </a:t>
                </a:r>
                <a:r>
                  <a:rPr lang="en-US" b="1" dirty="0"/>
                  <a:t> = 3/14;</a:t>
                </a:r>
              </a:p>
              <a:p>
                <a:r>
                  <a:rPr lang="en-US" b="1" dirty="0"/>
                  <a:t>P (B) = 6/14;</a:t>
                </a:r>
              </a:p>
              <a:p>
                <a:r>
                  <a:rPr lang="en-US" b="1" dirty="0" err="1"/>
                  <a:t>Vậy</a:t>
                </a:r>
                <a:r>
                  <a:rPr lang="en-US" b="1" dirty="0"/>
                  <a:t> P (A|B) =  (3/14)/ (6/14) = ½ = 0.5</a:t>
                </a:r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F61413-F8A9-4A6F-AFBE-A37B1AD31E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294" y="530916"/>
                <a:ext cx="8596668" cy="5071085"/>
              </a:xfrm>
              <a:blipFill>
                <a:blip r:embed="rId2"/>
                <a:stretch>
                  <a:fillRect l="-213" t="-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405B26F-0DD1-47B4-848A-F0D3B6E4723F}"/>
              </a:ext>
            </a:extLst>
          </p:cNvPr>
          <p:cNvGrpSpPr/>
          <p:nvPr/>
        </p:nvGrpSpPr>
        <p:grpSpPr>
          <a:xfrm>
            <a:off x="6804674" y="209179"/>
            <a:ext cx="4938655" cy="2804878"/>
            <a:chOff x="3391613" y="2740245"/>
            <a:chExt cx="4938655" cy="28048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A90DE65-0473-4B02-A242-FFBC0E3798BD}"/>
                </a:ext>
              </a:extLst>
            </p:cNvPr>
            <p:cNvGrpSpPr/>
            <p:nvPr/>
          </p:nvGrpSpPr>
          <p:grpSpPr>
            <a:xfrm>
              <a:off x="3426902" y="2812409"/>
              <a:ext cx="4903366" cy="2732714"/>
              <a:chOff x="3426902" y="2812409"/>
              <a:chExt cx="4903366" cy="2732714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7CF89BE-791F-4321-940A-F298C7DF65ED}"/>
                  </a:ext>
                </a:extLst>
              </p:cNvPr>
              <p:cNvGrpSpPr/>
              <p:nvPr/>
            </p:nvGrpSpPr>
            <p:grpSpPr>
              <a:xfrm>
                <a:off x="3426902" y="2812409"/>
                <a:ext cx="4903366" cy="2732714"/>
                <a:chOff x="3670183" y="2686574"/>
                <a:chExt cx="4903366" cy="2732714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FA74B5F-3357-4628-805A-96CC927E23F8}"/>
                    </a:ext>
                  </a:extLst>
                </p:cNvPr>
                <p:cNvSpPr/>
                <p:nvPr/>
              </p:nvSpPr>
              <p:spPr>
                <a:xfrm>
                  <a:off x="3670183" y="2686574"/>
                  <a:ext cx="4903366" cy="27327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601B9089-6AA5-4D39-9458-E6BE336C8A95}"/>
                    </a:ext>
                  </a:extLst>
                </p:cNvPr>
                <p:cNvGrpSpPr/>
                <p:nvPr/>
              </p:nvGrpSpPr>
              <p:grpSpPr>
                <a:xfrm>
                  <a:off x="4026716" y="2936147"/>
                  <a:ext cx="3906124" cy="2095148"/>
                  <a:chOff x="4026716" y="2936147"/>
                  <a:chExt cx="3906124" cy="2095148"/>
                </a:xfrm>
              </p:grpSpPr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11D69E6E-2900-49A9-B66E-10C087C21FFA}"/>
                      </a:ext>
                    </a:extLst>
                  </p:cNvPr>
                  <p:cNvSpPr/>
                  <p:nvPr/>
                </p:nvSpPr>
                <p:spPr>
                  <a:xfrm>
                    <a:off x="5246266" y="3303164"/>
                    <a:ext cx="2686574" cy="1728131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3DD1D874-96FB-46FD-80D8-B8EABF995C07}"/>
                      </a:ext>
                    </a:extLst>
                  </p:cNvPr>
                  <p:cNvSpPr/>
                  <p:nvPr/>
                </p:nvSpPr>
                <p:spPr>
                  <a:xfrm>
                    <a:off x="4026716" y="2936147"/>
                    <a:ext cx="2206304" cy="1728132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0" name="Graphic 9" descr="Smiling face with no fill">
                <a:extLst>
                  <a:ext uri="{FF2B5EF4-FFF2-40B4-BE49-F238E27FC236}">
                    <a16:creationId xmlns:a16="http://schemas.microsoft.com/office/drawing/2014/main" id="{E1DD231F-903A-4419-B424-56D98A1BED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362277" y="3253530"/>
                <a:ext cx="244680" cy="244680"/>
              </a:xfrm>
              <a:prstGeom prst="rect">
                <a:avLst/>
              </a:prstGeom>
            </p:spPr>
          </p:pic>
          <p:pic>
            <p:nvPicPr>
              <p:cNvPr id="11" name="Graphic 10" descr="Smiling face with no fill">
                <a:extLst>
                  <a:ext uri="{FF2B5EF4-FFF2-40B4-BE49-F238E27FC236}">
                    <a16:creationId xmlns:a16="http://schemas.microsoft.com/office/drawing/2014/main" id="{F597837B-9E69-4881-90F2-C420ACC647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649784" y="3631736"/>
                <a:ext cx="244680" cy="244680"/>
              </a:xfrm>
              <a:prstGeom prst="rect">
                <a:avLst/>
              </a:prstGeom>
            </p:spPr>
          </p:pic>
          <p:pic>
            <p:nvPicPr>
              <p:cNvPr id="12" name="Graphic 11" descr="Smiling face with no fill">
                <a:extLst>
                  <a:ext uri="{FF2B5EF4-FFF2-40B4-BE49-F238E27FC236}">
                    <a16:creationId xmlns:a16="http://schemas.microsoft.com/office/drawing/2014/main" id="{9B62160F-5E83-454F-BD3A-382C88DBE3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087542" y="3612162"/>
                <a:ext cx="244680" cy="244680"/>
              </a:xfrm>
              <a:prstGeom prst="rect">
                <a:avLst/>
              </a:prstGeom>
            </p:spPr>
          </p:pic>
          <p:pic>
            <p:nvPicPr>
              <p:cNvPr id="13" name="Graphic 12" descr="Smiling face with no fill">
                <a:extLst>
                  <a:ext uri="{FF2B5EF4-FFF2-40B4-BE49-F238E27FC236}">
                    <a16:creationId xmlns:a16="http://schemas.microsoft.com/office/drawing/2014/main" id="{EBB9E8DE-2147-4B09-B88C-583D5F572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246617" y="3888300"/>
                <a:ext cx="244680" cy="244680"/>
              </a:xfrm>
              <a:prstGeom prst="rect">
                <a:avLst/>
              </a:prstGeom>
            </p:spPr>
          </p:pic>
          <p:pic>
            <p:nvPicPr>
              <p:cNvPr id="14" name="Graphic 13" descr="Smiling face with no fill">
                <a:extLst>
                  <a:ext uri="{FF2B5EF4-FFF2-40B4-BE49-F238E27FC236}">
                    <a16:creationId xmlns:a16="http://schemas.microsoft.com/office/drawing/2014/main" id="{636098EE-CF5C-4E55-A893-573FB132E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084779" y="3326932"/>
                <a:ext cx="244680" cy="244680"/>
              </a:xfrm>
              <a:prstGeom prst="rect">
                <a:avLst/>
              </a:prstGeom>
            </p:spPr>
          </p:pic>
          <p:pic>
            <p:nvPicPr>
              <p:cNvPr id="15" name="Graphic 14" descr="Smiling face with no fill">
                <a:extLst>
                  <a:ext uri="{FF2B5EF4-FFF2-40B4-BE49-F238E27FC236}">
                    <a16:creationId xmlns:a16="http://schemas.microsoft.com/office/drawing/2014/main" id="{1CE5B4F6-566E-4102-8E17-F6B2BB2C32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292369" y="4139968"/>
                <a:ext cx="244680" cy="244680"/>
              </a:xfrm>
              <a:prstGeom prst="rect">
                <a:avLst/>
              </a:prstGeom>
            </p:spPr>
          </p:pic>
          <p:pic>
            <p:nvPicPr>
              <p:cNvPr id="16" name="Graphic 15" descr="Smiling face with no fill">
                <a:extLst>
                  <a:ext uri="{FF2B5EF4-FFF2-40B4-BE49-F238E27FC236}">
                    <a16:creationId xmlns:a16="http://schemas.microsoft.com/office/drawing/2014/main" id="{7F33FCAC-9BCB-4AB6-98C5-3EAA25B20F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246617" y="4246928"/>
                <a:ext cx="244680" cy="244680"/>
              </a:xfrm>
              <a:prstGeom prst="rect">
                <a:avLst/>
              </a:prstGeom>
            </p:spPr>
          </p:pic>
          <p:pic>
            <p:nvPicPr>
              <p:cNvPr id="17" name="Graphic 16" descr="Smiling face with no fill">
                <a:extLst>
                  <a:ext uri="{FF2B5EF4-FFF2-40B4-BE49-F238E27FC236}">
                    <a16:creationId xmlns:a16="http://schemas.microsoft.com/office/drawing/2014/main" id="{51D16C7C-32FE-4D11-ABA7-85ACDE95A2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573440" y="3779240"/>
                <a:ext cx="244680" cy="244680"/>
              </a:xfrm>
              <a:prstGeom prst="rect">
                <a:avLst/>
              </a:prstGeom>
            </p:spPr>
          </p:pic>
          <p:pic>
            <p:nvPicPr>
              <p:cNvPr id="18" name="Graphic 17" descr="Smiling face with no fill">
                <a:extLst>
                  <a:ext uri="{FF2B5EF4-FFF2-40B4-BE49-F238E27FC236}">
                    <a16:creationId xmlns:a16="http://schemas.microsoft.com/office/drawing/2014/main" id="{83661285-0E31-434D-BBE9-74ACC3FECC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394863" y="3893190"/>
                <a:ext cx="244680" cy="244680"/>
              </a:xfrm>
              <a:prstGeom prst="rect">
                <a:avLst/>
              </a:prstGeom>
            </p:spPr>
          </p:pic>
          <p:pic>
            <p:nvPicPr>
              <p:cNvPr id="19" name="Graphic 18" descr="Smiling face with no fill">
                <a:extLst>
                  <a:ext uri="{FF2B5EF4-FFF2-40B4-BE49-F238E27FC236}">
                    <a16:creationId xmlns:a16="http://schemas.microsoft.com/office/drawing/2014/main" id="{828B2239-2D24-4A41-A774-2A84B05DB7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445891" y="4667774"/>
                <a:ext cx="244680" cy="244680"/>
              </a:xfrm>
              <a:prstGeom prst="rect">
                <a:avLst/>
              </a:prstGeom>
            </p:spPr>
          </p:pic>
          <p:pic>
            <p:nvPicPr>
              <p:cNvPr id="20" name="Graphic 19" descr="Smiling face with no fill">
                <a:extLst>
                  <a:ext uri="{FF2B5EF4-FFF2-40B4-BE49-F238E27FC236}">
                    <a16:creationId xmlns:a16="http://schemas.microsoft.com/office/drawing/2014/main" id="{20630EC0-CDDD-4983-BBB9-EA74B6D125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888066" y="4197990"/>
                <a:ext cx="244680" cy="244680"/>
              </a:xfrm>
              <a:prstGeom prst="rect">
                <a:avLst/>
              </a:prstGeom>
            </p:spPr>
          </p:pic>
          <p:pic>
            <p:nvPicPr>
              <p:cNvPr id="21" name="Graphic 20" descr="Smiling face with no fill">
                <a:extLst>
                  <a:ext uri="{FF2B5EF4-FFF2-40B4-BE49-F238E27FC236}">
                    <a16:creationId xmlns:a16="http://schemas.microsoft.com/office/drawing/2014/main" id="{AFA2AB36-8D07-4805-B8D8-E44C5C8807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239937" y="4988653"/>
                <a:ext cx="244680" cy="244680"/>
              </a:xfrm>
              <a:prstGeom prst="rect">
                <a:avLst/>
              </a:prstGeom>
            </p:spPr>
          </p:pic>
          <p:pic>
            <p:nvPicPr>
              <p:cNvPr id="22" name="Graphic 21" descr="Smiling face with no fill">
                <a:extLst>
                  <a:ext uri="{FF2B5EF4-FFF2-40B4-BE49-F238E27FC236}">
                    <a16:creationId xmlns:a16="http://schemas.microsoft.com/office/drawing/2014/main" id="{39F6CBB0-52F5-447A-8212-89B0E06333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167131" y="3082252"/>
                <a:ext cx="244680" cy="244680"/>
              </a:xfrm>
              <a:prstGeom prst="rect">
                <a:avLst/>
              </a:prstGeom>
            </p:spPr>
          </p:pic>
          <p:pic>
            <p:nvPicPr>
              <p:cNvPr id="23" name="Graphic 22" descr="Smiling face with no fill">
                <a:extLst>
                  <a:ext uri="{FF2B5EF4-FFF2-40B4-BE49-F238E27FC236}">
                    <a16:creationId xmlns:a16="http://schemas.microsoft.com/office/drawing/2014/main" id="{610D39E3-5B27-4C5F-80FE-A7BEC285E8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037663" y="3108820"/>
                <a:ext cx="244680" cy="244680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F901096-DA34-4DCF-9587-84CE0B3C1224}"/>
                </a:ext>
              </a:extLst>
            </p:cNvPr>
            <p:cNvSpPr txBox="1"/>
            <p:nvPr/>
          </p:nvSpPr>
          <p:spPr>
            <a:xfrm>
              <a:off x="4717863" y="3001855"/>
              <a:ext cx="3532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151699-B0FA-417F-8A38-7AC461CB5A81}"/>
                </a:ext>
              </a:extLst>
            </p:cNvPr>
            <p:cNvSpPr txBox="1"/>
            <p:nvPr/>
          </p:nvSpPr>
          <p:spPr>
            <a:xfrm>
              <a:off x="5719121" y="4523657"/>
              <a:ext cx="3532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DA98B8-626B-41C2-A56C-CA6BAF9F7F08}"/>
                </a:ext>
              </a:extLst>
            </p:cNvPr>
            <p:cNvSpPr txBox="1"/>
            <p:nvPr/>
          </p:nvSpPr>
          <p:spPr>
            <a:xfrm>
              <a:off x="3391613" y="2740245"/>
              <a:ext cx="3532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FF00"/>
                  </a:solidFill>
                  <a:sym typeface="Symbol" panose="05050102010706020507" pitchFamily="18" charset="2"/>
                </a:rPr>
                <a:t></a:t>
              </a:r>
              <a:endParaRPr lang="en-US" sz="2800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4DA72B4-67E4-440A-B2B6-F8482C0BCCFB}"/>
              </a:ext>
            </a:extLst>
          </p:cNvPr>
          <p:cNvCxnSpPr>
            <a:cxnSpLocks/>
          </p:cNvCxnSpPr>
          <p:nvPr/>
        </p:nvCxnSpPr>
        <p:spPr>
          <a:xfrm>
            <a:off x="9110444" y="3145872"/>
            <a:ext cx="0" cy="47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A67DF5B-AE24-4F60-A692-29A5063D1909}"/>
              </a:ext>
            </a:extLst>
          </p:cNvPr>
          <p:cNvGrpSpPr/>
          <p:nvPr/>
        </p:nvGrpSpPr>
        <p:grpSpPr>
          <a:xfrm>
            <a:off x="6662854" y="3620163"/>
            <a:ext cx="4938655" cy="2804878"/>
            <a:chOff x="3391613" y="2740245"/>
            <a:chExt cx="4938655" cy="280487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449ABD0-9381-4496-9668-55AFA7E3AD29}"/>
                </a:ext>
              </a:extLst>
            </p:cNvPr>
            <p:cNvGrpSpPr/>
            <p:nvPr/>
          </p:nvGrpSpPr>
          <p:grpSpPr>
            <a:xfrm>
              <a:off x="3426902" y="2812409"/>
              <a:ext cx="4903366" cy="2732714"/>
              <a:chOff x="3426902" y="2812409"/>
              <a:chExt cx="4903366" cy="2732714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8FFE331-E813-4990-B68B-BEBF0DC90415}"/>
                  </a:ext>
                </a:extLst>
              </p:cNvPr>
              <p:cNvGrpSpPr/>
              <p:nvPr/>
            </p:nvGrpSpPr>
            <p:grpSpPr>
              <a:xfrm>
                <a:off x="3426902" y="2812409"/>
                <a:ext cx="4903366" cy="2732714"/>
                <a:chOff x="3670183" y="2686574"/>
                <a:chExt cx="4903366" cy="2732714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21EDF10D-A1E8-45DC-BC9F-14CB53BDF3B1}"/>
                    </a:ext>
                  </a:extLst>
                </p:cNvPr>
                <p:cNvSpPr/>
                <p:nvPr/>
              </p:nvSpPr>
              <p:spPr>
                <a:xfrm>
                  <a:off x="3670183" y="2686574"/>
                  <a:ext cx="4903366" cy="27327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4AE3C4ED-1BC6-432C-B684-99B9E6B8BB67}"/>
                    </a:ext>
                  </a:extLst>
                </p:cNvPr>
                <p:cNvGrpSpPr/>
                <p:nvPr/>
              </p:nvGrpSpPr>
              <p:grpSpPr>
                <a:xfrm>
                  <a:off x="4026716" y="2936147"/>
                  <a:ext cx="3906124" cy="2095148"/>
                  <a:chOff x="4026716" y="2936147"/>
                  <a:chExt cx="3906124" cy="209514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142E2208-3BC9-48DE-BBD1-7E1C9CDF9096}"/>
                      </a:ext>
                    </a:extLst>
                  </p:cNvPr>
                  <p:cNvSpPr/>
                  <p:nvPr/>
                </p:nvSpPr>
                <p:spPr>
                  <a:xfrm>
                    <a:off x="5246266" y="3303164"/>
                    <a:ext cx="2686574" cy="1728131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673FF5FC-7960-4D2D-9DAA-CE2D1D9E5498}"/>
                      </a:ext>
                    </a:extLst>
                  </p:cNvPr>
                  <p:cNvSpPr/>
                  <p:nvPr/>
                </p:nvSpPr>
                <p:spPr>
                  <a:xfrm>
                    <a:off x="4026716" y="2936147"/>
                    <a:ext cx="2206304" cy="1728132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37" name="Graphic 36" descr="Smiling face with no fill">
                <a:extLst>
                  <a:ext uri="{FF2B5EF4-FFF2-40B4-BE49-F238E27FC236}">
                    <a16:creationId xmlns:a16="http://schemas.microsoft.com/office/drawing/2014/main" id="{D2896B61-1D2D-49CE-884A-D5BD6FE03D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362277" y="3253530"/>
                <a:ext cx="244680" cy="244680"/>
              </a:xfrm>
              <a:prstGeom prst="rect">
                <a:avLst/>
              </a:prstGeom>
            </p:spPr>
          </p:pic>
          <p:pic>
            <p:nvPicPr>
              <p:cNvPr id="38" name="Graphic 37" descr="Smiling face with no fill">
                <a:extLst>
                  <a:ext uri="{FF2B5EF4-FFF2-40B4-BE49-F238E27FC236}">
                    <a16:creationId xmlns:a16="http://schemas.microsoft.com/office/drawing/2014/main" id="{7B6D19D9-6D0C-4662-99D8-5DA1CEEBDA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649784" y="3631736"/>
                <a:ext cx="244680" cy="244680"/>
              </a:xfrm>
              <a:prstGeom prst="rect">
                <a:avLst/>
              </a:prstGeom>
            </p:spPr>
          </p:pic>
          <p:pic>
            <p:nvPicPr>
              <p:cNvPr id="39" name="Graphic 38" descr="Smiling face with no fill">
                <a:extLst>
                  <a:ext uri="{FF2B5EF4-FFF2-40B4-BE49-F238E27FC236}">
                    <a16:creationId xmlns:a16="http://schemas.microsoft.com/office/drawing/2014/main" id="{5123E303-6BFA-4ACB-88D1-582B19F569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087542" y="3612162"/>
                <a:ext cx="244680" cy="244680"/>
              </a:xfrm>
              <a:prstGeom prst="rect">
                <a:avLst/>
              </a:prstGeom>
            </p:spPr>
          </p:pic>
          <p:pic>
            <p:nvPicPr>
              <p:cNvPr id="40" name="Graphic 39" descr="Smiling face with no fill">
                <a:extLst>
                  <a:ext uri="{FF2B5EF4-FFF2-40B4-BE49-F238E27FC236}">
                    <a16:creationId xmlns:a16="http://schemas.microsoft.com/office/drawing/2014/main" id="{543202C9-110F-4AD8-BAD6-57BCC94AC5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246617" y="3888300"/>
                <a:ext cx="244680" cy="244680"/>
              </a:xfrm>
              <a:prstGeom prst="rect">
                <a:avLst/>
              </a:prstGeom>
            </p:spPr>
          </p:pic>
          <p:pic>
            <p:nvPicPr>
              <p:cNvPr id="41" name="Graphic 40" descr="Smiling face with no fill">
                <a:extLst>
                  <a:ext uri="{FF2B5EF4-FFF2-40B4-BE49-F238E27FC236}">
                    <a16:creationId xmlns:a16="http://schemas.microsoft.com/office/drawing/2014/main" id="{73823853-5E0A-421D-98BC-FB23692829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084779" y="3326932"/>
                <a:ext cx="244680" cy="244680"/>
              </a:xfrm>
              <a:prstGeom prst="rect">
                <a:avLst/>
              </a:prstGeom>
            </p:spPr>
          </p:pic>
          <p:pic>
            <p:nvPicPr>
              <p:cNvPr id="42" name="Graphic 41" descr="Smiling face with no fill">
                <a:extLst>
                  <a:ext uri="{FF2B5EF4-FFF2-40B4-BE49-F238E27FC236}">
                    <a16:creationId xmlns:a16="http://schemas.microsoft.com/office/drawing/2014/main" id="{E9A6F7DF-AA45-4DAA-875C-7AB7A6A0F3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292369" y="4139968"/>
                <a:ext cx="244680" cy="244680"/>
              </a:xfrm>
              <a:prstGeom prst="rect">
                <a:avLst/>
              </a:prstGeom>
            </p:spPr>
          </p:pic>
          <p:pic>
            <p:nvPicPr>
              <p:cNvPr id="43" name="Graphic 42" descr="Smiling face with no fill">
                <a:extLst>
                  <a:ext uri="{FF2B5EF4-FFF2-40B4-BE49-F238E27FC236}">
                    <a16:creationId xmlns:a16="http://schemas.microsoft.com/office/drawing/2014/main" id="{28EC332B-00B3-40C8-BE49-AE116106D5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246617" y="4246928"/>
                <a:ext cx="244680" cy="244680"/>
              </a:xfrm>
              <a:prstGeom prst="rect">
                <a:avLst/>
              </a:prstGeom>
            </p:spPr>
          </p:pic>
          <p:pic>
            <p:nvPicPr>
              <p:cNvPr id="44" name="Graphic 43" descr="Smiling face with no fill">
                <a:extLst>
                  <a:ext uri="{FF2B5EF4-FFF2-40B4-BE49-F238E27FC236}">
                    <a16:creationId xmlns:a16="http://schemas.microsoft.com/office/drawing/2014/main" id="{48D793B8-B3F6-475E-AC33-231AF92BDB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573440" y="3779240"/>
                <a:ext cx="244680" cy="244680"/>
              </a:xfrm>
              <a:prstGeom prst="rect">
                <a:avLst/>
              </a:prstGeom>
            </p:spPr>
          </p:pic>
          <p:pic>
            <p:nvPicPr>
              <p:cNvPr id="45" name="Graphic 44" descr="Smiling face with no fill">
                <a:extLst>
                  <a:ext uri="{FF2B5EF4-FFF2-40B4-BE49-F238E27FC236}">
                    <a16:creationId xmlns:a16="http://schemas.microsoft.com/office/drawing/2014/main" id="{E393CFD4-D245-4DA1-91C7-C6C88CE393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394863" y="3893190"/>
                <a:ext cx="244680" cy="244680"/>
              </a:xfrm>
              <a:prstGeom prst="rect">
                <a:avLst/>
              </a:prstGeom>
            </p:spPr>
          </p:pic>
          <p:pic>
            <p:nvPicPr>
              <p:cNvPr id="46" name="Graphic 45" descr="Smiling face with no fill">
                <a:extLst>
                  <a:ext uri="{FF2B5EF4-FFF2-40B4-BE49-F238E27FC236}">
                    <a16:creationId xmlns:a16="http://schemas.microsoft.com/office/drawing/2014/main" id="{8AACC075-18AB-4E30-9562-B3224A2911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445891" y="4667774"/>
                <a:ext cx="244680" cy="244680"/>
              </a:xfrm>
              <a:prstGeom prst="rect">
                <a:avLst/>
              </a:prstGeom>
            </p:spPr>
          </p:pic>
          <p:pic>
            <p:nvPicPr>
              <p:cNvPr id="47" name="Graphic 46" descr="Smiling face with no fill">
                <a:extLst>
                  <a:ext uri="{FF2B5EF4-FFF2-40B4-BE49-F238E27FC236}">
                    <a16:creationId xmlns:a16="http://schemas.microsoft.com/office/drawing/2014/main" id="{112C5D8F-8513-413A-AF81-5902BAFEC5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888066" y="4197990"/>
                <a:ext cx="244680" cy="244680"/>
              </a:xfrm>
              <a:prstGeom prst="rect">
                <a:avLst/>
              </a:prstGeom>
            </p:spPr>
          </p:pic>
          <p:pic>
            <p:nvPicPr>
              <p:cNvPr id="48" name="Graphic 47" descr="Smiling face with no fill">
                <a:extLst>
                  <a:ext uri="{FF2B5EF4-FFF2-40B4-BE49-F238E27FC236}">
                    <a16:creationId xmlns:a16="http://schemas.microsoft.com/office/drawing/2014/main" id="{2225E3C9-A15E-4B25-9AE7-CAE7DC87E4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239937" y="4988653"/>
                <a:ext cx="244680" cy="244680"/>
              </a:xfrm>
              <a:prstGeom prst="rect">
                <a:avLst/>
              </a:prstGeom>
            </p:spPr>
          </p:pic>
          <p:pic>
            <p:nvPicPr>
              <p:cNvPr id="49" name="Graphic 48" descr="Smiling face with no fill">
                <a:extLst>
                  <a:ext uri="{FF2B5EF4-FFF2-40B4-BE49-F238E27FC236}">
                    <a16:creationId xmlns:a16="http://schemas.microsoft.com/office/drawing/2014/main" id="{13CFA73C-2B48-45AE-AE8E-C6D64A7B18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167131" y="3082252"/>
                <a:ext cx="244680" cy="244680"/>
              </a:xfrm>
              <a:prstGeom prst="rect">
                <a:avLst/>
              </a:prstGeom>
            </p:spPr>
          </p:pic>
          <p:pic>
            <p:nvPicPr>
              <p:cNvPr id="50" name="Graphic 49" descr="Smiling face with no fill">
                <a:extLst>
                  <a:ext uri="{FF2B5EF4-FFF2-40B4-BE49-F238E27FC236}">
                    <a16:creationId xmlns:a16="http://schemas.microsoft.com/office/drawing/2014/main" id="{55541949-7F06-4A7A-BC42-41E9B24E9B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037663" y="3108820"/>
                <a:ext cx="244680" cy="244680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234C57-E0F2-40FF-A46C-4B5A6B5F07D8}"/>
                </a:ext>
              </a:extLst>
            </p:cNvPr>
            <p:cNvSpPr txBox="1"/>
            <p:nvPr/>
          </p:nvSpPr>
          <p:spPr>
            <a:xfrm>
              <a:off x="4717863" y="3001855"/>
              <a:ext cx="3532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E2F553-57F1-4C21-A234-3F60E76A3AF7}"/>
                </a:ext>
              </a:extLst>
            </p:cNvPr>
            <p:cNvSpPr txBox="1"/>
            <p:nvPr/>
          </p:nvSpPr>
          <p:spPr>
            <a:xfrm>
              <a:off x="5719121" y="4523657"/>
              <a:ext cx="3532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1A697E3-F81D-42E2-AECF-D83BDB7E4501}"/>
                </a:ext>
              </a:extLst>
            </p:cNvPr>
            <p:cNvSpPr txBox="1"/>
            <p:nvPr/>
          </p:nvSpPr>
          <p:spPr>
            <a:xfrm>
              <a:off x="3391613" y="2740245"/>
              <a:ext cx="3532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FF00"/>
                  </a:solidFill>
                  <a:sym typeface="Symbol" panose="05050102010706020507" pitchFamily="18" charset="2"/>
                </a:rPr>
                <a:t></a:t>
              </a:r>
              <a:endParaRPr lang="en-US" sz="2800" dirty="0">
                <a:solidFill>
                  <a:srgbClr val="FFFF00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28C7570-71AF-44DF-8596-49BE447F2405}"/>
              </a:ext>
            </a:extLst>
          </p:cNvPr>
          <p:cNvSpPr txBox="1"/>
          <p:nvPr/>
        </p:nvSpPr>
        <p:spPr>
          <a:xfrm>
            <a:off x="10698770" y="3831695"/>
            <a:ext cx="75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3/14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9AD17AC-69D1-4B4E-8BDB-AC900941627A}"/>
              </a:ext>
            </a:extLst>
          </p:cNvPr>
          <p:cNvSpPr txBox="1"/>
          <p:nvPr/>
        </p:nvSpPr>
        <p:spPr>
          <a:xfrm>
            <a:off x="9504612" y="5034243"/>
            <a:ext cx="67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3/14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BD3A0DF-6E89-4A58-882C-2C6CD7326539}"/>
              </a:ext>
            </a:extLst>
          </p:cNvPr>
          <p:cNvSpPr txBox="1"/>
          <p:nvPr/>
        </p:nvSpPr>
        <p:spPr>
          <a:xfrm>
            <a:off x="8446852" y="4883454"/>
            <a:ext cx="67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446BDF9-61F1-43B5-90D2-BB46490750BB}"/>
              </a:ext>
            </a:extLst>
          </p:cNvPr>
          <p:cNvSpPr txBox="1"/>
          <p:nvPr/>
        </p:nvSpPr>
        <p:spPr>
          <a:xfrm>
            <a:off x="7274731" y="4715248"/>
            <a:ext cx="67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5/14</a:t>
            </a:r>
          </a:p>
        </p:txBody>
      </p:sp>
    </p:spTree>
    <p:extLst>
      <p:ext uri="{BB962C8B-B14F-4D97-AF65-F5344CB8AC3E}">
        <p14:creationId xmlns:p14="http://schemas.microsoft.com/office/powerpoint/2010/main" val="3588416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C751-59A4-448D-80D4-9DB9B9A7A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62731"/>
            <a:ext cx="8596668" cy="5378632"/>
          </a:xfrm>
        </p:spPr>
        <p:txBody>
          <a:bodyPr/>
          <a:lstStyle/>
          <a:p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 </a:t>
            </a:r>
          </a:p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ra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B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ra,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ra A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B:</a:t>
            </a:r>
          </a:p>
          <a:p>
            <a:r>
              <a:rPr lang="en-US" dirty="0"/>
              <a:t>P(A|B) = 3/6; 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2907F94-8089-4983-81C4-24FDF167C6AC}"/>
              </a:ext>
            </a:extLst>
          </p:cNvPr>
          <p:cNvGrpSpPr/>
          <p:nvPr/>
        </p:nvGrpSpPr>
        <p:grpSpPr>
          <a:xfrm>
            <a:off x="3475038" y="1829108"/>
            <a:ext cx="4938655" cy="2804878"/>
            <a:chOff x="3391613" y="2740245"/>
            <a:chExt cx="4938655" cy="28048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987493C-F383-4982-AD8F-16E1CBCD65C1}"/>
                </a:ext>
              </a:extLst>
            </p:cNvPr>
            <p:cNvGrpSpPr/>
            <p:nvPr/>
          </p:nvGrpSpPr>
          <p:grpSpPr>
            <a:xfrm>
              <a:off x="3426902" y="2812409"/>
              <a:ext cx="4903366" cy="2732714"/>
              <a:chOff x="3426902" y="2812409"/>
              <a:chExt cx="4903366" cy="2732714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6F62FD2-F9AD-4FD5-A35B-E303925EDB9C}"/>
                  </a:ext>
                </a:extLst>
              </p:cNvPr>
              <p:cNvGrpSpPr/>
              <p:nvPr/>
            </p:nvGrpSpPr>
            <p:grpSpPr>
              <a:xfrm>
                <a:off x="3426902" y="2812409"/>
                <a:ext cx="4903366" cy="2732714"/>
                <a:chOff x="3670183" y="2686574"/>
                <a:chExt cx="4903366" cy="2732714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C7A9D540-144B-45D9-8333-1EE914E2C612}"/>
                    </a:ext>
                  </a:extLst>
                </p:cNvPr>
                <p:cNvSpPr/>
                <p:nvPr/>
              </p:nvSpPr>
              <p:spPr>
                <a:xfrm>
                  <a:off x="3670183" y="2686574"/>
                  <a:ext cx="4903366" cy="27327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29013377-196B-49D1-9B67-70091633092E}"/>
                    </a:ext>
                  </a:extLst>
                </p:cNvPr>
                <p:cNvGrpSpPr/>
                <p:nvPr/>
              </p:nvGrpSpPr>
              <p:grpSpPr>
                <a:xfrm>
                  <a:off x="4026716" y="2936147"/>
                  <a:ext cx="3906124" cy="2095148"/>
                  <a:chOff x="4026716" y="2936147"/>
                  <a:chExt cx="3906124" cy="2095148"/>
                </a:xfrm>
              </p:grpSpPr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59744C21-9D7D-4EF5-9B3D-1CE131579F9C}"/>
                      </a:ext>
                    </a:extLst>
                  </p:cNvPr>
                  <p:cNvSpPr/>
                  <p:nvPr/>
                </p:nvSpPr>
                <p:spPr>
                  <a:xfrm>
                    <a:off x="5246266" y="3303164"/>
                    <a:ext cx="2686574" cy="1728131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EC4645C6-87DC-4937-AEA6-FE698FB203AF}"/>
                      </a:ext>
                    </a:extLst>
                  </p:cNvPr>
                  <p:cNvSpPr/>
                  <p:nvPr/>
                </p:nvSpPr>
                <p:spPr>
                  <a:xfrm>
                    <a:off x="4026716" y="2936147"/>
                    <a:ext cx="2206304" cy="1728132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" name="Graphic 12" descr="Smiling face with no fill">
                <a:extLst>
                  <a:ext uri="{FF2B5EF4-FFF2-40B4-BE49-F238E27FC236}">
                    <a16:creationId xmlns:a16="http://schemas.microsoft.com/office/drawing/2014/main" id="{0ED986D0-31C4-4CF5-AC8F-FFE8AE72EB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246617" y="3888300"/>
                <a:ext cx="244680" cy="244680"/>
              </a:xfrm>
              <a:prstGeom prst="rect">
                <a:avLst/>
              </a:prstGeom>
            </p:spPr>
          </p:pic>
          <p:pic>
            <p:nvPicPr>
              <p:cNvPr id="16" name="Graphic 15" descr="Smiling face with no fill">
                <a:extLst>
                  <a:ext uri="{FF2B5EF4-FFF2-40B4-BE49-F238E27FC236}">
                    <a16:creationId xmlns:a16="http://schemas.microsoft.com/office/drawing/2014/main" id="{BDB02BDB-5D12-4D1A-8B0F-87730B19E7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246617" y="4246928"/>
                <a:ext cx="244680" cy="244680"/>
              </a:xfrm>
              <a:prstGeom prst="rect">
                <a:avLst/>
              </a:prstGeom>
            </p:spPr>
          </p:pic>
          <p:pic>
            <p:nvPicPr>
              <p:cNvPr id="17" name="Graphic 16" descr="Smiling face with no fill">
                <a:extLst>
                  <a:ext uri="{FF2B5EF4-FFF2-40B4-BE49-F238E27FC236}">
                    <a16:creationId xmlns:a16="http://schemas.microsoft.com/office/drawing/2014/main" id="{CF05B197-E101-4C4D-8FC5-275D0758C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73440" y="3779240"/>
                <a:ext cx="244680" cy="244680"/>
              </a:xfrm>
              <a:prstGeom prst="rect">
                <a:avLst/>
              </a:prstGeom>
            </p:spPr>
          </p:pic>
          <p:pic>
            <p:nvPicPr>
              <p:cNvPr id="18" name="Graphic 17" descr="Smiling face with no fill">
                <a:extLst>
                  <a:ext uri="{FF2B5EF4-FFF2-40B4-BE49-F238E27FC236}">
                    <a16:creationId xmlns:a16="http://schemas.microsoft.com/office/drawing/2014/main" id="{5D7F832C-8D34-4B49-A59D-05C1311F45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94863" y="3893190"/>
                <a:ext cx="244680" cy="244680"/>
              </a:xfrm>
              <a:prstGeom prst="rect">
                <a:avLst/>
              </a:prstGeom>
            </p:spPr>
          </p:pic>
          <p:pic>
            <p:nvPicPr>
              <p:cNvPr id="19" name="Graphic 18" descr="Smiling face with no fill">
                <a:extLst>
                  <a:ext uri="{FF2B5EF4-FFF2-40B4-BE49-F238E27FC236}">
                    <a16:creationId xmlns:a16="http://schemas.microsoft.com/office/drawing/2014/main" id="{A368B90A-84FA-4BAD-8484-A4A3DAA686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45891" y="4667774"/>
                <a:ext cx="244680" cy="244680"/>
              </a:xfrm>
              <a:prstGeom prst="rect">
                <a:avLst/>
              </a:prstGeom>
            </p:spPr>
          </p:pic>
          <p:pic>
            <p:nvPicPr>
              <p:cNvPr id="20" name="Graphic 19" descr="Smiling face with no fill">
                <a:extLst>
                  <a:ext uri="{FF2B5EF4-FFF2-40B4-BE49-F238E27FC236}">
                    <a16:creationId xmlns:a16="http://schemas.microsoft.com/office/drawing/2014/main" id="{4BF93372-0418-4BEB-A44F-D9185395DD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888066" y="4197990"/>
                <a:ext cx="244680" cy="244680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6FF9CBC-591B-4F99-97FA-9C4CF9FBCC4D}"/>
                </a:ext>
              </a:extLst>
            </p:cNvPr>
            <p:cNvSpPr txBox="1"/>
            <p:nvPr/>
          </p:nvSpPr>
          <p:spPr>
            <a:xfrm>
              <a:off x="4717863" y="3001855"/>
              <a:ext cx="3532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20CB46-9392-4CFB-95CC-727B89EBA812}"/>
                </a:ext>
              </a:extLst>
            </p:cNvPr>
            <p:cNvSpPr txBox="1"/>
            <p:nvPr/>
          </p:nvSpPr>
          <p:spPr>
            <a:xfrm>
              <a:off x="5719121" y="4523657"/>
              <a:ext cx="3532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B3CF5E-BF20-45D4-B99F-43E35778047E}"/>
                </a:ext>
              </a:extLst>
            </p:cNvPr>
            <p:cNvSpPr txBox="1"/>
            <p:nvPr/>
          </p:nvSpPr>
          <p:spPr>
            <a:xfrm>
              <a:off x="3391613" y="2740245"/>
              <a:ext cx="3532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FF00"/>
                  </a:solidFill>
                  <a:sym typeface="Symbol" panose="05050102010706020507" pitchFamily="18" charset="2"/>
                </a:rPr>
                <a:t></a:t>
              </a:r>
              <a:endParaRPr lang="en-US" sz="28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96570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4185</TotalTime>
  <Words>2641</Words>
  <Application>Microsoft Office PowerPoint</Application>
  <PresentationFormat>Widescreen</PresentationFormat>
  <Paragraphs>312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 Math</vt:lpstr>
      <vt:lpstr>Tahoma</vt:lpstr>
      <vt:lpstr>Trebuchet MS</vt:lpstr>
      <vt:lpstr>Wingdings 3</vt:lpstr>
      <vt:lpstr>Facet</vt:lpstr>
      <vt:lpstr>Lý thuyết Bayesian và Classification</vt:lpstr>
      <vt:lpstr>PowerPoint Presentation</vt:lpstr>
      <vt:lpstr>Tìm tàu!</vt:lpstr>
      <vt:lpstr>PowerPoint Presentation</vt:lpstr>
      <vt:lpstr>Lý thuyết Baysian</vt:lpstr>
      <vt:lpstr>Xác suất có điều kiện </vt:lpstr>
      <vt:lpstr>Ví dụ:</vt:lpstr>
      <vt:lpstr>PowerPoint Presentation</vt:lpstr>
      <vt:lpstr>PowerPoint Presentation</vt:lpstr>
      <vt:lpstr>Ví dụ: </vt:lpstr>
      <vt:lpstr>PowerPoint Presentation</vt:lpstr>
      <vt:lpstr>Bayes</vt:lpstr>
      <vt:lpstr>Bayes</vt:lpstr>
      <vt:lpstr>Bayes</vt:lpstr>
      <vt:lpstr>Ví dụ:</vt:lpstr>
      <vt:lpstr>PowerPoint Presentation</vt:lpstr>
      <vt:lpstr>Naïve bayes</vt:lpstr>
      <vt:lpstr>PowerPoint Presentation</vt:lpstr>
      <vt:lpstr>PowerPoint Presentation</vt:lpstr>
      <vt:lpstr>Một số vấn đề của Naïve bayes</vt:lpstr>
      <vt:lpstr>Sự phụ thuộc –likelihood</vt:lpstr>
      <vt:lpstr>Multinomial Naive Bayes  </vt:lpstr>
      <vt:lpstr>Multinomial Naive Bayes</vt:lpstr>
      <vt:lpstr>Bernoulli Naive </vt:lpstr>
      <vt:lpstr>Gaussian Naïve Bayes </vt:lpstr>
      <vt:lpstr>Gaussian Naïve Bayes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Decision Theory and Classification</dc:title>
  <dc:creator>Trinh . Thanh</dc:creator>
  <cp:lastModifiedBy>Trinh Thanh</cp:lastModifiedBy>
  <cp:revision>405</cp:revision>
  <dcterms:created xsi:type="dcterms:W3CDTF">2021-09-15T16:29:20Z</dcterms:created>
  <dcterms:modified xsi:type="dcterms:W3CDTF">2023-03-09T08:34:59Z</dcterms:modified>
</cp:coreProperties>
</file>