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8.jpeg" ContentType="image/jpeg"/>
  <Override PartName="/ppt/media/image17.jpeg" ContentType="image/jpeg"/>
  <Override PartName="/ppt/media/image15.jpeg" ContentType="image/jpeg"/>
  <Override PartName="/ppt/media/image14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20.jpeg" ContentType="image/jpeg"/>
  <Override PartName="/ppt/media/image19.jpeg" ContentType="image/jpe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10.jpeg" ContentType="image/jpeg"/>
  <Override PartName="/ppt/media/image8.png" ContentType="image/png"/>
  <Override PartName="/ppt/media/image13.jpeg" ContentType="image/jpeg"/>
  <Override PartName="/ppt/media/image9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B835758-01A1-4317-881D-C4DB063AB14A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14.5.20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73AE67-16A1-41EF-86EE-06CD2E3B55F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12266EB-F19C-4A88-8586-9D8E7A74088E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14.5.20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BA3CCA-3583-4569-B98D-918E8314D85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94600" y="1812600"/>
            <a:ext cx="10515240" cy="140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b="0" lang="ru-RU" sz="1800" spc="-1" strike="noStrike" cap="all">
                <a:solidFill>
                  <a:srgbClr val="000000"/>
                </a:solidFill>
                <a:latin typeface="Times New Roman"/>
              </a:rPr>
              <a:t>МИНОБРНАУКИ РОССИИ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Федеральное государственное бюджетное образовательное учреждение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высшего образования</a:t>
            </a:r>
            <a:br/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«МИРЭА – Российский технологический университет»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РТУ МИРЭА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83" name="Рисунок 2" descr=""/>
          <p:cNvPicPr/>
          <p:nvPr/>
        </p:nvPicPr>
        <p:blipFill>
          <a:blip r:embed="rId1"/>
          <a:stretch/>
        </p:blipFill>
        <p:spPr>
          <a:xfrm>
            <a:off x="5451120" y="235440"/>
            <a:ext cx="1289520" cy="1454760"/>
          </a:xfrm>
          <a:prstGeom prst="rect">
            <a:avLst/>
          </a:prstGeom>
          <a:ln>
            <a:noFill/>
          </a:ln>
        </p:spPr>
      </p:pic>
      <p:sp>
        <p:nvSpPr>
          <p:cNvPr id="84" name="Line 2"/>
          <p:cNvSpPr/>
          <p:nvPr/>
        </p:nvSpPr>
        <p:spPr>
          <a:xfrm>
            <a:off x="988920" y="3220920"/>
            <a:ext cx="10213920" cy="3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1143360" y="3238920"/>
            <a:ext cx="10017720" cy="33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Институт информационных технологий (ИИТ)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Кафедра инструментального и прикладного программного обеспечения(ИиППО)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КУРСОВАЯ РАБОТА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 дисциплине: Разработка программных приложений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 профилю:  Разработка программных продуктов и проектирование информационных систем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направления профессиональной подготовки: 09.03.04 «Программная инженерия»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Тема: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Создание программного приложения в среде Android Studio «Умный Будильник»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Студент: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Замилацкая Диана Владимировна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Группа: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ИКБО-13-18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Руководитель: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к.т.н., старший преподаватель Куликов Александр Анатольевич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Москва 2020г.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6242400"/>
            <a:ext cx="10515240" cy="500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algn="ctr">
              <a:lnSpc>
                <a:spcPct val="15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Рисунок 6 – UML диаграмма класса AlarmSQLiteOpenHelper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UML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Рисунок 5" descr=""/>
          <p:cNvPicPr/>
          <p:nvPr/>
        </p:nvPicPr>
        <p:blipFill>
          <a:blip r:embed="rId1"/>
          <a:stretch/>
        </p:blipFill>
        <p:spPr>
          <a:xfrm>
            <a:off x="3408840" y="1400040"/>
            <a:ext cx="5374080" cy="484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6242400"/>
            <a:ext cx="10515240" cy="500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algn="ctr">
              <a:lnSpc>
                <a:spcPct val="15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Рисунок 7 – MainActivity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Пример работы приложения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Рисунок 4" descr=""/>
          <p:cNvPicPr/>
          <p:nvPr/>
        </p:nvPicPr>
        <p:blipFill>
          <a:blip r:embed="rId1"/>
          <a:stretch/>
        </p:blipFill>
        <p:spPr>
          <a:xfrm>
            <a:off x="3399840" y="1761480"/>
            <a:ext cx="2399760" cy="4409280"/>
          </a:xfrm>
          <a:prstGeom prst="rect">
            <a:avLst/>
          </a:prstGeom>
          <a:ln>
            <a:noFill/>
          </a:ln>
        </p:spPr>
      </p:pic>
      <p:pic>
        <p:nvPicPr>
          <p:cNvPr id="115" name="Рисунок 6" descr=""/>
          <p:cNvPicPr/>
          <p:nvPr/>
        </p:nvPicPr>
        <p:blipFill>
          <a:blip r:embed="rId2"/>
          <a:stretch/>
        </p:blipFill>
        <p:spPr>
          <a:xfrm>
            <a:off x="6392160" y="1761480"/>
            <a:ext cx="2399760" cy="440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6242400"/>
            <a:ext cx="10515240" cy="500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algn="ctr">
              <a:lnSpc>
                <a:spcPct val="15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Рисунок 8 – работа AlarmEditDialog и AlarmTimePicker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Пример работы приложения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1644120" y="1690560"/>
            <a:ext cx="2225520" cy="4409280"/>
          </a:xfrm>
          <a:prstGeom prst="rect">
            <a:avLst/>
          </a:prstGeom>
          <a:ln>
            <a:noFill/>
          </a:ln>
        </p:spPr>
      </p:pic>
      <p:pic>
        <p:nvPicPr>
          <p:cNvPr id="119" name="Рисунок 7" descr=""/>
          <p:cNvPicPr/>
          <p:nvPr/>
        </p:nvPicPr>
        <p:blipFill>
          <a:blip r:embed="rId2"/>
          <a:stretch/>
        </p:blipFill>
        <p:spPr>
          <a:xfrm>
            <a:off x="6095880" y="1690560"/>
            <a:ext cx="2225520" cy="4409280"/>
          </a:xfrm>
          <a:prstGeom prst="rect">
            <a:avLst/>
          </a:prstGeom>
          <a:ln>
            <a:noFill/>
          </a:ln>
        </p:spPr>
      </p:pic>
      <p:pic>
        <p:nvPicPr>
          <p:cNvPr id="120" name="Рисунок 8" descr=""/>
          <p:cNvPicPr/>
          <p:nvPr/>
        </p:nvPicPr>
        <p:blipFill>
          <a:blip r:embed="rId3"/>
          <a:stretch/>
        </p:blipFill>
        <p:spPr>
          <a:xfrm>
            <a:off x="8321760" y="1690560"/>
            <a:ext cx="2225520" cy="4409280"/>
          </a:xfrm>
          <a:prstGeom prst="rect">
            <a:avLst/>
          </a:prstGeom>
          <a:ln>
            <a:noFill/>
          </a:ln>
        </p:spPr>
      </p:pic>
      <p:pic>
        <p:nvPicPr>
          <p:cNvPr id="121" name="Рисунок 9" descr=""/>
          <p:cNvPicPr/>
          <p:nvPr/>
        </p:nvPicPr>
        <p:blipFill>
          <a:blip r:embed="rId4"/>
          <a:stretch/>
        </p:blipFill>
        <p:spPr>
          <a:xfrm>
            <a:off x="3870000" y="1690560"/>
            <a:ext cx="2225520" cy="440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6242400"/>
            <a:ext cx="10515240" cy="500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algn="ctr">
              <a:lnSpc>
                <a:spcPct val="15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Рисунок 9 – Диалог удаления будильника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Пример работы приложения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Рисунок 5" descr=""/>
          <p:cNvPicPr/>
          <p:nvPr/>
        </p:nvPicPr>
        <p:blipFill>
          <a:blip r:embed="rId1"/>
          <a:stretch/>
        </p:blipFill>
        <p:spPr>
          <a:xfrm>
            <a:off x="4896000" y="1761480"/>
            <a:ext cx="2399760" cy="440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6242400"/>
            <a:ext cx="10515240" cy="500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algn="ctr">
              <a:lnSpc>
                <a:spcPct val="15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Рисунок 10 – Выключение будильника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Пример работы приложения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Рисунок 4" descr=""/>
          <p:cNvPicPr/>
          <p:nvPr/>
        </p:nvPicPr>
        <p:blipFill>
          <a:blip r:embed="rId1"/>
          <a:stretch/>
        </p:blipFill>
        <p:spPr>
          <a:xfrm>
            <a:off x="1296000" y="1761480"/>
            <a:ext cx="2399760" cy="4409280"/>
          </a:xfrm>
          <a:prstGeom prst="rect">
            <a:avLst/>
          </a:prstGeom>
          <a:ln>
            <a:noFill/>
          </a:ln>
        </p:spPr>
      </p:pic>
      <p:pic>
        <p:nvPicPr>
          <p:cNvPr id="128" name="Рисунок 6" descr=""/>
          <p:cNvPicPr/>
          <p:nvPr/>
        </p:nvPicPr>
        <p:blipFill>
          <a:blip r:embed="rId2"/>
          <a:stretch/>
        </p:blipFill>
        <p:spPr>
          <a:xfrm>
            <a:off x="3696120" y="1764720"/>
            <a:ext cx="2399760" cy="4406040"/>
          </a:xfrm>
          <a:prstGeom prst="rect">
            <a:avLst/>
          </a:prstGeom>
          <a:ln>
            <a:noFill/>
          </a:ln>
        </p:spPr>
      </p:pic>
      <p:pic>
        <p:nvPicPr>
          <p:cNvPr id="129" name="Рисунок 7" descr=""/>
          <p:cNvPicPr/>
          <p:nvPr/>
        </p:nvPicPr>
        <p:blipFill>
          <a:blip r:embed="rId3"/>
          <a:stretch/>
        </p:blipFill>
        <p:spPr>
          <a:xfrm>
            <a:off x="6095880" y="1761480"/>
            <a:ext cx="2399760" cy="4406040"/>
          </a:xfrm>
          <a:prstGeom prst="rect">
            <a:avLst/>
          </a:prstGeom>
          <a:ln>
            <a:noFill/>
          </a:ln>
        </p:spPr>
      </p:pic>
      <p:pic>
        <p:nvPicPr>
          <p:cNvPr id="130" name="Рисунок 8" descr=""/>
          <p:cNvPicPr/>
          <p:nvPr/>
        </p:nvPicPr>
        <p:blipFill>
          <a:blip r:embed="rId4"/>
          <a:stretch/>
        </p:blipFill>
        <p:spPr>
          <a:xfrm>
            <a:off x="8496000" y="1758600"/>
            <a:ext cx="2399760" cy="448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Результат курсовой работы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Исходный код приложения, разработанного в ходе КР, можно увидеть в гит-репозитории, доступном по ссылке: https://github.com/DianaZam/MathAlarmClock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По итогам разработки курсовой работы были выполнены следующие цели: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• 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Для приложения был спроектирован и разработан интерфейс, который доступно демонстрирует возможности, предоставляемые пользователю.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• 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Все функции приложения, указанные в техническом задании, реализованы в полной мере и работают без ошибок.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Исходя из представленных тезисов, поставленную в начале данной работы цель можно считать выполненной.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Список информационных источников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28560" y="1530000"/>
            <a:ext cx="10934280" cy="5327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4000"/>
          </a:bodyPr>
          <a:p>
            <a:pPr marL="343080" indent="-34272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Лафоре, Р. Структуры данных и алгоритмы в Java / Роберт Лафоре.- 2-е изд., перераб. и доп.- СПб.: Питер, 2013.- 704 с.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Алгоритмы: построение и анализ / Томас Кормен Х. [и др.].— 2-е изд.- М.: Издательский дом “Вильямс”, 2005.- 1296 с.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Уоррен-Младший, Г. Алгоритмические трюки для программистов / Генри Уоррен-Младший.— 2-е изд.— М.: ООО “И. Д. Вильямс”, 2014.— 512 с.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Макконелл, Дж. Основы современных алгоритмов / Джон Макконелл.- 2-е изд., перераб - М.: Техносфера, 2004.- 368 с.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Android. Программирование для профессионалов Харди Брайан. [и др.].— 2-е изд.- СПб Питер, 2016.— 640 c.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Цели и 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389240"/>
            <a:ext cx="10515240" cy="5257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Тема работы: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Создание программного приложения в среде Android Studio «Умный Будильник»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Цель работы: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Освоить на практике основные подходы программирования для разработки приложений для Android.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Задачи работы: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Определение перечня функциональных требований к программе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Выбрать инструментальные средства для разработки программы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Спроектировать модули программного приложения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Реализовать модули программного приложения 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Подготовка технической документации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Функциональные требования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690560"/>
            <a:ext cx="10515240" cy="4873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ru-RU" sz="2600" spc="-1" strike="noStrike">
                <a:solidFill>
                  <a:srgbClr val="000000"/>
                </a:solidFill>
                <a:latin typeface="Times New Roman"/>
              </a:rPr>
              <a:t>Приложение должно реализовывать следующие функции:</a:t>
            </a: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Создание неограниченного количества будильников, информация о которых должна храниться в таблице базы данных.</a:t>
            </a: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Удаление любого существующего будильника.</a:t>
            </a: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Изменение любого существующего будильника.</a:t>
            </a: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Установка времени срабатывания будильника.</a:t>
            </a: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Установка мелодии будильника из аудиофайлов, хранящихся на устройстве.</a:t>
            </a: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Задание ежедневного или одноразового повтора будильника.</a:t>
            </a: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Задание параметра активности будильника (если будильник создан, но выключен, при наступлении момента срабатывания ничего не произойдёт).</a:t>
            </a: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Выключение работающего будильника по средству решения простого математического примера.</a:t>
            </a: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Среда и языки разработки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Приложение было разработано на языке Java.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Разработка велась при помощи IDE Android Studio (version 3.6.1).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7608240" y="3014640"/>
            <a:ext cx="3294000" cy="329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6242400"/>
            <a:ext cx="10515240" cy="500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algn="ctr">
              <a:lnSpc>
                <a:spcPct val="15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Рисунок 1 – UML диаграмма пакета ru.riddlezone.mathalarmclock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Рисунок 3" descr=""/>
          <p:cNvPicPr/>
          <p:nvPr/>
        </p:nvPicPr>
        <p:blipFill>
          <a:blip r:embed="rId1"/>
          <a:stretch/>
        </p:blipFill>
        <p:spPr>
          <a:xfrm>
            <a:off x="1365840" y="1371600"/>
            <a:ext cx="9460080" cy="4870440"/>
          </a:xfrm>
          <a:prstGeom prst="rect">
            <a:avLst/>
          </a:prstGeom>
          <a:ln>
            <a:noFill/>
          </a:ln>
        </p:spPr>
      </p:pic>
      <p:sp>
        <p:nvSpPr>
          <p:cNvPr id="95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UML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6242400"/>
            <a:ext cx="10515240" cy="500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algn="ctr">
              <a:lnSpc>
                <a:spcPct val="15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Рисунок 2 – UML диаграмма класса MainActivity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UML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Рисунок 4" descr=""/>
          <p:cNvPicPr/>
          <p:nvPr/>
        </p:nvPicPr>
        <p:blipFill>
          <a:blip r:embed="rId1"/>
          <a:stretch/>
        </p:blipFill>
        <p:spPr>
          <a:xfrm>
            <a:off x="3112920" y="1427040"/>
            <a:ext cx="5965560" cy="481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6242400"/>
            <a:ext cx="10515240" cy="500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algn="ctr">
              <a:lnSpc>
                <a:spcPct val="15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Рисунок 3 – UML диаграмма класса AlarmBroadcastReceiver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UML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Рисунок 5" descr=""/>
          <p:cNvPicPr/>
          <p:nvPr/>
        </p:nvPicPr>
        <p:blipFill>
          <a:blip r:embed="rId1"/>
          <a:stretch/>
        </p:blipFill>
        <p:spPr>
          <a:xfrm>
            <a:off x="2637720" y="1783440"/>
            <a:ext cx="7290360" cy="436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6242400"/>
            <a:ext cx="10515240" cy="500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algn="ctr">
              <a:lnSpc>
                <a:spcPct val="15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Рисунок 4 – UML диаграмма класса AlarmService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UML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Рисунок 6" descr=""/>
          <p:cNvPicPr/>
          <p:nvPr/>
        </p:nvPicPr>
        <p:blipFill>
          <a:blip r:embed="rId1"/>
          <a:stretch/>
        </p:blipFill>
        <p:spPr>
          <a:xfrm>
            <a:off x="2893680" y="2352240"/>
            <a:ext cx="6404400" cy="301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6242400"/>
            <a:ext cx="10515240" cy="500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algn="ctr">
              <a:lnSpc>
                <a:spcPct val="15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Рисунок 5 – UML диаграммы классов AlarmEditDialog и AlarmDialog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UML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Рисунок 4" descr=""/>
          <p:cNvPicPr/>
          <p:nvPr/>
        </p:nvPicPr>
        <p:blipFill>
          <a:blip r:embed="rId1"/>
          <a:stretch/>
        </p:blipFill>
        <p:spPr>
          <a:xfrm>
            <a:off x="1406880" y="1468800"/>
            <a:ext cx="5052240" cy="4345920"/>
          </a:xfrm>
          <a:prstGeom prst="rect">
            <a:avLst/>
          </a:prstGeom>
          <a:ln>
            <a:noFill/>
          </a:ln>
        </p:spPr>
      </p:pic>
      <p:pic>
        <p:nvPicPr>
          <p:cNvPr id="108" name="Рисунок 5" descr=""/>
          <p:cNvPicPr/>
          <p:nvPr/>
        </p:nvPicPr>
        <p:blipFill>
          <a:blip r:embed="rId2"/>
          <a:stretch/>
        </p:blipFill>
        <p:spPr>
          <a:xfrm>
            <a:off x="6506280" y="2157840"/>
            <a:ext cx="4278600" cy="296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Collabora_Office/6.0.10.29$Linux_X86_64 LibreOffice_project/bcd9acfedc6f303398df125830739154ddf1c664</Application>
  <Words>584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2020-05-11T11:09:50Z</dcterms:created>
  <dc:creator>Diana Z.</dc:creator>
  <dc:description/>
  <dc:language>ru-RU</dc:language>
  <cp:lastModifiedBy/>
  <dcterms:modified xsi:type="dcterms:W3CDTF">2020-05-14T11:42:24Z</dcterms:modified>
  <cp:revision>12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