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D7AF0B-DABE-4DAB-9C23-6DE0AE9A9F66}">
  <a:tblStyle styleId="{6FD7AF0B-DABE-4DAB-9C23-6DE0AE9A9F6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ab861874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ab861874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b6efd23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b6efd23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afed3311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afed3311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b6efd23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b6efd23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b67c55c7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b67c55c7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b6197a6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4b6197a6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4b6efd23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4b6efd23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d1d1ff62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4d1d1ff62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d1d1ff62e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d1d1ff62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b6197a6a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4b6197a6a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b5cb7fe57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4b5cb7fe57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ab861874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ab861874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ab861874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0ab861874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d19b8dd0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d19b8dd0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ab861874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ab861874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86dd9e07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86dd9e07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b6197a6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b6197a6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afed331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afed331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afed3311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afed3311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86dd9e077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86dd9e077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ctrTitle"/>
          </p:nvPr>
        </p:nvSpPr>
        <p:spPr>
          <a:xfrm>
            <a:off x="470950" y="1506425"/>
            <a:ext cx="69522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00">
                <a:solidFill>
                  <a:srgbClr val="000000"/>
                </a:solidFill>
              </a:rPr>
              <a:t>Building storage and processing pipelines for European football teams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4294967295" type="subTitle"/>
          </p:nvPr>
        </p:nvSpPr>
        <p:spPr>
          <a:xfrm>
            <a:off x="5166750" y="3116225"/>
            <a:ext cx="3494100" cy="18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TRAN TIEN BANG</a:t>
            </a:r>
            <a:r>
              <a:rPr lang="en">
                <a:solidFill>
                  <a:srgbClr val="000000"/>
                </a:solidFill>
              </a:rPr>
              <a:t> (20241173M)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BUI DUC (20242464M)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LE HUY PHONG (20242462M)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solidFill>
                  <a:srgbClr val="000000"/>
                </a:solidFill>
              </a:rPr>
              <a:t>Hanoi, 12th April 2025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0" name="Google Shape;130;p13"/>
          <p:cNvSpPr txBox="1"/>
          <p:nvPr>
            <p:ph idx="4294967295" type="subTitle"/>
          </p:nvPr>
        </p:nvSpPr>
        <p:spPr>
          <a:xfrm>
            <a:off x="417577" y="3190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Hanoi University of Science and Technology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1879" y="319000"/>
            <a:ext cx="969096" cy="14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Processing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16" name="Google Shape;216;p22"/>
          <p:cNvSpPr txBox="1"/>
          <p:nvPr>
            <p:ph type="title"/>
          </p:nvPr>
        </p:nvSpPr>
        <p:spPr>
          <a:xfrm>
            <a:off x="387900" y="761775"/>
            <a:ext cx="8689800" cy="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>
                <a:solidFill>
                  <a:srgbClr val="000000"/>
                </a:solidFill>
              </a:rPr>
              <a:t>After that, we check for the null values in each column</a:t>
            </a:r>
            <a:endParaRPr sz="16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40">
              <a:solidFill>
                <a:srgbClr val="000000"/>
              </a:solidFill>
            </a:endParaRPr>
          </a:p>
        </p:txBody>
      </p:sp>
      <p:sp>
        <p:nvSpPr>
          <p:cNvPr id="217" name="Google Shape;217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31975"/>
            <a:ext cx="4288310" cy="37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 txBox="1"/>
          <p:nvPr>
            <p:ph type="title"/>
          </p:nvPr>
        </p:nvSpPr>
        <p:spPr>
          <a:xfrm>
            <a:off x="5228975" y="1258050"/>
            <a:ext cx="3299100" cy="26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>
                <a:solidFill>
                  <a:srgbClr val="000000"/>
                </a:solidFill>
              </a:rPr>
              <a:t>Notice that in the “result” column, there exist more than 900 null values, the reason for that is because those game havent </a:t>
            </a:r>
            <a:r>
              <a:rPr lang="en" sz="1640">
                <a:solidFill>
                  <a:srgbClr val="000000"/>
                </a:solidFill>
              </a:rPr>
              <a:t>happened</a:t>
            </a:r>
            <a:r>
              <a:rPr lang="en" sz="1640">
                <a:solidFill>
                  <a:srgbClr val="000000"/>
                </a:solidFill>
              </a:rPr>
              <a:t> yet or hadn’t happened at all.</a:t>
            </a:r>
            <a:endParaRPr sz="16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>
                <a:solidFill>
                  <a:srgbClr val="000000"/>
                </a:solidFill>
              </a:rPr>
              <a:t>For those values, we choose to drop them as they can’t contribute anything to the model</a:t>
            </a:r>
            <a:endParaRPr sz="16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>
                <a:solidFill>
                  <a:srgbClr val="000000"/>
                </a:solidFill>
              </a:rPr>
              <a:t>As for the null values for other column we choose to ignore them completely.</a:t>
            </a:r>
            <a:endParaRPr sz="16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387900" y="891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Explore &amp; Analysis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25" name="Google Shape;225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498350" y="667375"/>
            <a:ext cx="6951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0">
                <a:latin typeface="Roboto Slab"/>
                <a:ea typeface="Roboto Slab"/>
                <a:cs typeface="Roboto Slab"/>
                <a:sym typeface="Roboto Slab"/>
              </a:rPr>
              <a:t>Some features Total games. W,L,D rate of each team of all season:</a:t>
            </a:r>
            <a:endParaRPr/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027675"/>
            <a:ext cx="8167650" cy="348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387900" y="891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Explore &amp; Analysis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33" name="Google Shape;233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98350" y="667375"/>
            <a:ext cx="69510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0">
                <a:latin typeface="Roboto Slab"/>
                <a:ea typeface="Roboto Slab"/>
                <a:cs typeface="Roboto Slab"/>
                <a:sym typeface="Roboto Slab"/>
              </a:rPr>
              <a:t>Some features:  W,L,D of individual team in a specific season</a:t>
            </a:r>
            <a:endParaRPr/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064400"/>
            <a:ext cx="7742557" cy="38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387900" y="891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Explore &amp; Analysis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41" name="Google Shape;241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2" name="Google Shape;2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051" y="775200"/>
            <a:ext cx="5519879" cy="43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387900" y="891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Explore &amp; Analysis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48" name="Google Shape;248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682100"/>
            <a:ext cx="8167657" cy="405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387900" y="891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Explore &amp; Analysis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55" name="Google Shape;255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471675" y="605075"/>
            <a:ext cx="4076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0">
                <a:latin typeface="Roboto Slab"/>
                <a:ea typeface="Roboto Slab"/>
                <a:cs typeface="Roboto Slab"/>
                <a:sym typeface="Roboto Slab"/>
              </a:rPr>
              <a:t>A total game of result of goals between 2 specific team</a:t>
            </a:r>
            <a:endParaRPr/>
          </a:p>
        </p:txBody>
      </p:sp>
      <p:pic>
        <p:nvPicPr>
          <p:cNvPr id="257" name="Google Shape;2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75" y="965375"/>
            <a:ext cx="4013351" cy="387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801" y="965363"/>
            <a:ext cx="3279671" cy="3393042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/>
        </p:nvSpPr>
        <p:spPr>
          <a:xfrm>
            <a:off x="4984475" y="605075"/>
            <a:ext cx="4076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0">
                <a:latin typeface="Roboto Slab"/>
                <a:ea typeface="Roboto Slab"/>
                <a:cs typeface="Roboto Slab"/>
                <a:sym typeface="Roboto Slab"/>
              </a:rPr>
              <a:t>Team Ranking Based on Calculated Points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387900" y="891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</a:t>
            </a:r>
            <a:r>
              <a:rPr b="1" lang="en">
                <a:solidFill>
                  <a:srgbClr val="000000"/>
                </a:solidFill>
              </a:rPr>
              <a:t>Visualize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65" name="Google Shape;265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471675" y="605075"/>
            <a:ext cx="4076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0">
                <a:latin typeface="Roboto Slab"/>
                <a:ea typeface="Roboto Slab"/>
                <a:cs typeface="Roboto Slab"/>
                <a:sym typeface="Roboto Slab"/>
              </a:rPr>
              <a:t>A </a:t>
            </a:r>
            <a:r>
              <a:rPr lang="en" sz="1140">
                <a:latin typeface="Roboto Slab"/>
                <a:ea typeface="Roboto Slab"/>
                <a:cs typeface="Roboto Slab"/>
                <a:sym typeface="Roboto Slab"/>
              </a:rPr>
              <a:t>summary of the </a:t>
            </a:r>
            <a:r>
              <a:rPr lang="en" sz="1140">
                <a:latin typeface="Roboto Slab"/>
                <a:ea typeface="Roboto Slab"/>
                <a:cs typeface="Roboto Slab"/>
                <a:sym typeface="Roboto Slab"/>
              </a:rPr>
              <a:t>team</a:t>
            </a:r>
            <a:endParaRPr/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175" y="912450"/>
            <a:ext cx="7056601" cy="391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387900" y="891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Visualize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471675" y="605075"/>
            <a:ext cx="40767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0">
                <a:latin typeface="Roboto Slab"/>
                <a:ea typeface="Roboto Slab"/>
                <a:cs typeface="Roboto Slab"/>
                <a:sym typeface="Roboto Slab"/>
              </a:rPr>
              <a:t>A s</a:t>
            </a:r>
            <a:r>
              <a:rPr lang="en" sz="1140">
                <a:latin typeface="Roboto Slab"/>
                <a:ea typeface="Roboto Slab"/>
                <a:cs typeface="Roboto Slab"/>
                <a:sym typeface="Roboto Slab"/>
              </a:rPr>
              <a:t>tatistic</a:t>
            </a:r>
            <a:r>
              <a:rPr lang="en" sz="1140">
                <a:latin typeface="Roboto Slab"/>
                <a:ea typeface="Roboto Slab"/>
                <a:cs typeface="Roboto Slab"/>
                <a:sym typeface="Roboto Slab"/>
              </a:rPr>
              <a:t> of the team </a:t>
            </a:r>
            <a:r>
              <a:rPr lang="en" sz="1140">
                <a:latin typeface="Roboto Slab"/>
                <a:ea typeface="Roboto Slab"/>
                <a:cs typeface="Roboto Slab"/>
                <a:sym typeface="Roboto Slab"/>
              </a:rPr>
              <a:t>vs team</a:t>
            </a:r>
            <a:endParaRPr/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300" y="1002075"/>
            <a:ext cx="7156778" cy="38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387900" y="891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Analysis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81" name="Google Shape;281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82" name="Google Shape;282;p30"/>
          <p:cNvGraphicFramePr/>
          <p:nvPr/>
        </p:nvGraphicFramePr>
        <p:xfrm>
          <a:off x="152400" y="6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{6FD7AF0B-DABE-4DAB-9C23-6DE0AE9A9F66}</a:tableStyleId>
              </a:tblPr>
              <a:tblGrid>
                <a:gridCol w="1340250"/>
                <a:gridCol w="983325"/>
                <a:gridCol w="529500"/>
                <a:gridCol w="634250"/>
                <a:gridCol w="1018225"/>
                <a:gridCol w="826225"/>
                <a:gridCol w="826225"/>
                <a:gridCol w="826225"/>
                <a:gridCol w="903675"/>
                <a:gridCol w="606750"/>
              </a:tblGrid>
              <a:tr h="51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+/-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Poss%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xG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Arsenal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 City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65.20%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Liverpool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61.30%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Tottenham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61.60%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Aston Villa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53.10%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Chelsea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58.60%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 United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50.60%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Newcastle Utd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52.20%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West Ham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41.10%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Wolves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48.90%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dk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387900" y="770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Result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88" name="Google Shape;288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289" name="Google Shape;289;p31"/>
          <p:cNvGraphicFramePr/>
          <p:nvPr/>
        </p:nvGraphicFramePr>
        <p:xfrm>
          <a:off x="551188" y="129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{6FD7AF0B-DABE-4DAB-9C23-6DE0AE9A9F66}</a:tableStyleId>
              </a:tblPr>
              <a:tblGrid>
                <a:gridCol w="1608325"/>
                <a:gridCol w="1608325"/>
                <a:gridCol w="1608325"/>
                <a:gridCol w="1608325"/>
                <a:gridCol w="1608325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Naive Bayes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387900" y="770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</a:rPr>
              <a:t>Table of Contents</a:t>
            </a:r>
            <a:endParaRPr sz="3100">
              <a:solidFill>
                <a:srgbClr val="000000"/>
              </a:solidFill>
            </a:endParaRPr>
          </a:p>
        </p:txBody>
      </p:sp>
      <p:sp>
        <p:nvSpPr>
          <p:cNvPr id="138" name="Google Shape;138;p14"/>
          <p:cNvSpPr txBox="1"/>
          <p:nvPr>
            <p:ph type="title"/>
          </p:nvPr>
        </p:nvSpPr>
        <p:spPr>
          <a:xfrm>
            <a:off x="387900" y="779725"/>
            <a:ext cx="7978800" cy="3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Introduction</a:t>
            </a:r>
            <a:endParaRPr sz="20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Data Pipeline</a:t>
            </a:r>
            <a:endParaRPr sz="20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Data Collection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Data Processing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rabicPeriod"/>
            </a:pPr>
            <a:r>
              <a:rPr lang="en" sz="2200">
                <a:solidFill>
                  <a:srgbClr val="000000"/>
                </a:solidFill>
              </a:rPr>
              <a:t>Demo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Thank you!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5" name="Google Shape;295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Introduction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325" y="741450"/>
            <a:ext cx="4919324" cy="399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387900" y="839325"/>
            <a:ext cx="3884400" cy="4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Soccer</a:t>
            </a:r>
            <a:r>
              <a:rPr b="1"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Data</a:t>
            </a: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Timely information, large volume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Objectives:</a:t>
            </a:r>
            <a:endParaRPr b="1"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Dashboard for statistics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Ranking Team base on point &amp; W/L/D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387900" y="1532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Pipeline</a:t>
            </a:r>
            <a:endParaRPr b="1">
              <a:solidFill>
                <a:srgbClr val="000000"/>
              </a:solidFill>
            </a:endParaRPr>
          </a:p>
        </p:txBody>
      </p:sp>
      <p:grpSp>
        <p:nvGrpSpPr>
          <p:cNvPr id="152" name="Google Shape;152;p16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153" name="Google Shape;153;p16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Collection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6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Collect match and tournament data from various sources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Tool: soccerdata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2263425" y="1189775"/>
            <a:ext cx="2541300" cy="3483050"/>
            <a:chOff x="2263425" y="1189775"/>
            <a:chExt cx="2541300" cy="3483050"/>
          </a:xfrm>
        </p:grpSpPr>
        <p:sp>
          <p:nvSpPr>
            <p:cNvPr id="156" name="Google Shape;156;p16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Processing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2512200" y="2057125"/>
              <a:ext cx="19917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Standardize, clean, and transform data for ease of use.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Tool: pyspark, Power Query Editor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16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159" name="Google Shape;159;p16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Storage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6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Where processed data is stored, for analysis purposes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162" name="Google Shape;162;p16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6439350" y="2057125"/>
              <a:ext cx="24561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The data will be used for: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Statistics: team performance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"/>
                  <a:ea typeface="Roboto"/>
                  <a:cs typeface="Roboto"/>
                  <a:sym typeface="Roboto"/>
                </a:rPr>
                <a:t>Visualization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548" y="3611887"/>
            <a:ext cx="1331626" cy="75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98" y="3611866"/>
            <a:ext cx="1572849" cy="89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4800" y="3493225"/>
            <a:ext cx="266717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1800" y="3974776"/>
            <a:ext cx="1053025" cy="10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387900" y="8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Collection: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387900" y="551125"/>
            <a:ext cx="8084400" cy="3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b="1" lang="en" sz="1400">
                <a:solidFill>
                  <a:srgbClr val="000000"/>
                </a:solidFill>
              </a:rPr>
              <a:t>FBref </a:t>
            </a:r>
            <a:r>
              <a:rPr lang="en" sz="1400">
                <a:solidFill>
                  <a:srgbClr val="000000"/>
                </a:solidFill>
              </a:rPr>
              <a:t>provides detailed and advanced football statistics (like xG, xA) from StatsBomb, suitable for tactical and data analysis.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74" name="Google Shape;174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7578" l="0" r="0" t="0"/>
          <a:stretch/>
        </p:blipFill>
        <p:spPr>
          <a:xfrm>
            <a:off x="506475" y="1249150"/>
            <a:ext cx="8131048" cy="35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387900" y="8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Collection: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81" name="Google Shape;181;p18"/>
          <p:cNvSpPr txBox="1"/>
          <p:nvPr>
            <p:ph type="title"/>
          </p:nvPr>
        </p:nvSpPr>
        <p:spPr>
          <a:xfrm>
            <a:off x="387900" y="551125"/>
            <a:ext cx="8084400" cy="3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Data from fbref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Includes 46231 matches from 5 big European leagues from 2000 to 2025 with 217 football club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-"/>
            </a:pPr>
            <a:r>
              <a:rPr lang="en" sz="2100">
                <a:solidFill>
                  <a:srgbClr val="000000"/>
                </a:solidFill>
              </a:rPr>
              <a:t>Includes 170 columns of status for each team in each match about keeper, shooting, passing, passing types, goal shot creation, defense, possession, fouls, cards 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overview</a:t>
            </a:r>
            <a:r>
              <a:rPr b="1" lang="en">
                <a:solidFill>
                  <a:srgbClr val="000000"/>
                </a:solidFill>
              </a:rPr>
              <a:t>: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88" name="Google Shape;188;p19"/>
          <p:cNvSpPr txBox="1"/>
          <p:nvPr>
            <p:ph type="title"/>
          </p:nvPr>
        </p:nvSpPr>
        <p:spPr>
          <a:xfrm>
            <a:off x="387900" y="779725"/>
            <a:ext cx="5818800" cy="3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2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solidFill>
                  <a:srgbClr val="000000"/>
                </a:solidFill>
              </a:rPr>
              <a:t>ENG-</a:t>
            </a:r>
            <a:r>
              <a:rPr b="1" lang="en" sz="1820">
                <a:solidFill>
                  <a:srgbClr val="000000"/>
                </a:solidFill>
              </a:rPr>
              <a:t>Premier league</a:t>
            </a:r>
            <a:endParaRPr b="1" sz="1820">
              <a:solidFill>
                <a:srgbClr val="000000"/>
              </a:solidFill>
            </a:endParaRPr>
          </a:p>
          <a:p>
            <a:pPr indent="-3327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Char char="-"/>
            </a:pPr>
            <a:r>
              <a:rPr lang="en" sz="1640">
                <a:solidFill>
                  <a:srgbClr val="000000"/>
                </a:solidFill>
              </a:rPr>
              <a:t>The Premier League is England’s top-tier football league, featuring 20 clubs competing each season. </a:t>
            </a:r>
            <a:endParaRPr sz="1640">
              <a:solidFill>
                <a:srgbClr val="000000"/>
              </a:solidFill>
            </a:endParaRPr>
          </a:p>
          <a:p>
            <a:pPr indent="-3327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Char char="-"/>
            </a:pPr>
            <a:r>
              <a:rPr lang="en" sz="1640">
                <a:solidFill>
                  <a:srgbClr val="000000"/>
                </a:solidFill>
              </a:rPr>
              <a:t>It’s known for its high intensity, global viewership, and iconic teams like Manchester United and Liverpool.</a:t>
            </a:r>
            <a:endParaRPr sz="164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40">
                <a:solidFill>
                  <a:srgbClr val="000000"/>
                </a:solidFill>
              </a:rPr>
              <a:t>ESP-</a:t>
            </a:r>
            <a:r>
              <a:rPr b="1" lang="en" sz="1840">
                <a:solidFill>
                  <a:srgbClr val="000000"/>
                </a:solidFill>
              </a:rPr>
              <a:t>La Liga</a:t>
            </a:r>
            <a:endParaRPr sz="1640">
              <a:solidFill>
                <a:srgbClr val="000000"/>
              </a:solidFill>
            </a:endParaRPr>
          </a:p>
          <a:p>
            <a:pPr indent="-3327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Char char="-"/>
            </a:pPr>
            <a:r>
              <a:rPr lang="en" sz="1640">
                <a:solidFill>
                  <a:srgbClr val="000000"/>
                </a:solidFill>
              </a:rPr>
              <a:t>La Liga is Spain’s premier professional football league, also made up of 20 competitive teams.</a:t>
            </a:r>
            <a:endParaRPr sz="1640">
              <a:solidFill>
                <a:srgbClr val="000000"/>
              </a:solidFill>
            </a:endParaRPr>
          </a:p>
          <a:p>
            <a:pPr indent="-3327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0"/>
              <a:buChar char="-"/>
            </a:pPr>
            <a:r>
              <a:rPr lang="en" sz="1640">
                <a:solidFill>
                  <a:srgbClr val="000000"/>
                </a:solidFill>
              </a:rPr>
              <a:t>It’s famous for technical style and legendary rivalries, especially between Real Madrid and Barcelona.</a:t>
            </a:r>
            <a:endParaRPr sz="1640">
              <a:solidFill>
                <a:srgbClr val="000000"/>
              </a:solidFill>
            </a:endParaRPr>
          </a:p>
        </p:txBody>
      </p: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975" y="915513"/>
            <a:ext cx="2600325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5775" y="2745888"/>
            <a:ext cx="2161062" cy="2161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overview: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97" name="Google Shape;197;p20"/>
          <p:cNvSpPr txBox="1"/>
          <p:nvPr>
            <p:ph type="title"/>
          </p:nvPr>
        </p:nvSpPr>
        <p:spPr>
          <a:xfrm>
            <a:off x="387900" y="779725"/>
            <a:ext cx="5170200" cy="39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FRA-Ligue 1</a:t>
            </a:r>
            <a:endParaRPr b="1" sz="1800">
              <a:solidFill>
                <a:srgbClr val="000000"/>
              </a:solidFill>
            </a:endParaRPr>
          </a:p>
          <a:p>
            <a:pPr indent="-342900" lvl="0" marL="7429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600">
                <a:solidFill>
                  <a:srgbClr val="000000"/>
                </a:solidFill>
              </a:rPr>
              <a:t>Ligue 1 is France’s top football league with 18 clubs. </a:t>
            </a:r>
            <a:r>
              <a:rPr lang="en" sz="1600">
                <a:solidFill>
                  <a:srgbClr val="000000"/>
                </a:solidFill>
              </a:rPr>
              <a:t>It’s known for young talents and PSG’s dominance.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GER-Bundesliga</a:t>
            </a:r>
            <a:endParaRPr b="1" sz="1800">
              <a:solidFill>
                <a:srgbClr val="000000"/>
              </a:solidFill>
            </a:endParaRPr>
          </a:p>
          <a:p>
            <a:pPr indent="-342900" lvl="0" marL="7429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600">
                <a:solidFill>
                  <a:srgbClr val="000000"/>
                </a:solidFill>
              </a:rPr>
              <a:t>The Bundesliga is Germany’s top-tier league with 18 teams. Famous for attacking football and passionate fans.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ITA-Serie A</a:t>
            </a:r>
            <a:endParaRPr sz="1600">
              <a:solidFill>
                <a:srgbClr val="000000"/>
              </a:solidFill>
            </a:endParaRPr>
          </a:p>
          <a:p>
            <a:pPr indent="-330200" lvl="0" marL="7429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Serie A is Italy’s highest football league with 20 clubs.Renowned for tactical play and historic teams.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98" name="Google Shape;198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400" y="464475"/>
            <a:ext cx="1428775" cy="14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5400" y="2175875"/>
            <a:ext cx="1428774" cy="14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7750" y="3604650"/>
            <a:ext cx="1904075" cy="12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Data Processing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07" name="Google Shape;207;p21"/>
          <p:cNvSpPr txBox="1"/>
          <p:nvPr>
            <p:ph type="title"/>
          </p:nvPr>
        </p:nvSpPr>
        <p:spPr>
          <a:xfrm>
            <a:off x="387900" y="1692275"/>
            <a:ext cx="8689800" cy="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40">
                <a:solidFill>
                  <a:srgbClr val="000000"/>
                </a:solidFill>
              </a:rPr>
              <a:t>After having merged all 5 leagues into 1, we create a dataframe that consist of only columns that we used for the model.</a:t>
            </a:r>
            <a:endParaRPr sz="11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140">
              <a:solidFill>
                <a:srgbClr val="000000"/>
              </a:solidFill>
            </a:endParaRPr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25" y="915525"/>
            <a:ext cx="7173427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5775" y="1986275"/>
            <a:ext cx="4502775" cy="285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