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60" r:id="rId4"/>
    <p:sldId id="259" r:id="rId5"/>
    <p:sldId id="262" r:id="rId6"/>
    <p:sldId id="265" r:id="rId7"/>
    <p:sldId id="266"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264340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87984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9BE6F7-1169-482B-9F1B-1D284CEE5C7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032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2106912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9BE6F7-1169-482B-9F1B-1D284CEE5C7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54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142704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128159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414415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100677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4D366-7DF7-4234-BA71-0A2F3A20E99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408928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329565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54D366-7DF7-4234-BA71-0A2F3A20E99A}"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36437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54D366-7DF7-4234-BA71-0A2F3A20E99A}"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414812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4D366-7DF7-4234-BA71-0A2F3A20E99A}"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25491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370262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4D366-7DF7-4234-BA71-0A2F3A20E99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9BE6F7-1169-482B-9F1B-1D284CEE5C7C}" type="slidenum">
              <a:rPr lang="en-US" smtClean="0"/>
              <a:t>‹#›</a:t>
            </a:fld>
            <a:endParaRPr lang="en-US"/>
          </a:p>
        </p:txBody>
      </p:sp>
    </p:spTree>
    <p:extLst>
      <p:ext uri="{BB962C8B-B14F-4D97-AF65-F5344CB8AC3E}">
        <p14:creationId xmlns:p14="http://schemas.microsoft.com/office/powerpoint/2010/main" val="298143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854D366-7DF7-4234-BA71-0A2F3A20E99A}" type="datetimeFigureOut">
              <a:rPr lang="en-US" smtClean="0"/>
              <a:t>12/21/2019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9BE6F7-1169-482B-9F1B-1D284CEE5C7C}" type="slidenum">
              <a:rPr lang="en-US" smtClean="0"/>
              <a:t>‹#›</a:t>
            </a:fld>
            <a:endParaRPr lang="en-US"/>
          </a:p>
        </p:txBody>
      </p:sp>
    </p:spTree>
    <p:extLst>
      <p:ext uri="{BB962C8B-B14F-4D97-AF65-F5344CB8AC3E}">
        <p14:creationId xmlns:p14="http://schemas.microsoft.com/office/powerpoint/2010/main" val="153600426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vi.wikipedia.org/wiki/Tr%C3%B2_ch%C6%A1i_%C4%91i%E1%BB%87n_t%E1%BB%AD" TargetMode="External"/><Relationship Id="rId13" Type="http://schemas.openxmlformats.org/officeDocument/2006/relationships/hyperlink" Target="https://vi.wikipedia.org/wiki/Microsoft" TargetMode="External"/><Relationship Id="rId3" Type="http://schemas.openxmlformats.org/officeDocument/2006/relationships/hyperlink" Target="https://vi.wikipedia.org/wiki/Giao_di%E1%BB%87n_l%E1%BA%ADp_tr%C3%ACnh_%E1%BB%A9ng_d%E1%BB%A5ng" TargetMode="External"/><Relationship Id="rId7" Type="http://schemas.openxmlformats.org/officeDocument/2006/relationships/hyperlink" Target="https://vi.wikipedia.org/wiki/H%C3%A0m" TargetMode="External"/><Relationship Id="rId12" Type="http://schemas.openxmlformats.org/officeDocument/2006/relationships/hyperlink" Target="https://vi.wikipedia.org/wiki/DirectX" TargetMode="External"/><Relationship Id="rId17" Type="http://schemas.openxmlformats.org/officeDocument/2006/relationships/image" Target="../media/image2.png"/><Relationship Id="rId2" Type="http://schemas.openxmlformats.org/officeDocument/2006/relationships/hyperlink" Target="https://vi.wikipedia.org/wiki/%C4%90%E1%BB%93_h%E1%BB%8Da" TargetMode="External"/><Relationship Id="rId16" Type="http://schemas.openxmlformats.org/officeDocument/2006/relationships/hyperlink" Target="https://vi.wikipedia.org/wiki/V%C3%B4_t%E1%BA%ADn" TargetMode="External"/><Relationship Id="rId1" Type="http://schemas.openxmlformats.org/officeDocument/2006/relationships/slideLayout" Target="../slideLayouts/slideLayout2.xml"/><Relationship Id="rId6" Type="http://schemas.openxmlformats.org/officeDocument/2006/relationships/hyperlink" Target="https://vi.wikipedia.org/w/index.php?title=%C4%90%E1%BB%93_h%E1%BB%8Da_2_chi%E1%BB%81u&amp;action=edit&amp;redlink=1" TargetMode="External"/><Relationship Id="rId11" Type="http://schemas.openxmlformats.org/officeDocument/2006/relationships/hyperlink" Target="https://vi.wikipedia.org/w/index.php?title=Ph%C3%A1t_tri%E1%BB%83n_tr%C3%B2_ch%C6%A1i&amp;action=edit&amp;redlink=1" TargetMode="External"/><Relationship Id="rId5" Type="http://schemas.openxmlformats.org/officeDocument/2006/relationships/hyperlink" Target="https://vi.wikipedia.org/wiki/%C4%90%E1%BB%93_h%E1%BB%8Da_3_chi%E1%BB%81u" TargetMode="External"/><Relationship Id="rId15" Type="http://schemas.openxmlformats.org/officeDocument/2006/relationships/hyperlink" Target="https://vi.wikipedia.org/wiki/H%E1%BB%87_t%E1%BB%8Da_%C4%91%E1%BB%99" TargetMode="External"/><Relationship Id="rId10" Type="http://schemas.openxmlformats.org/officeDocument/2006/relationships/hyperlink" Target="https://vi.wikipedia.org/wiki/Th%E1%BB%B1c_t%E1%BA%BF_%E1%BA%A3o" TargetMode="External"/><Relationship Id="rId4" Type="http://schemas.openxmlformats.org/officeDocument/2006/relationships/hyperlink" Target="https://vi.wikipedia.org/wiki/Ti%E1%BA%BFng_Anh" TargetMode="External"/><Relationship Id="rId9" Type="http://schemas.openxmlformats.org/officeDocument/2006/relationships/hyperlink" Target="https://vi.wikipedia.org/wiki/CAD" TargetMode="External"/><Relationship Id="rId14" Type="http://schemas.openxmlformats.org/officeDocument/2006/relationships/hyperlink" Target="https://vi.wikipedia.org/w/index.php?title=H%C3%ACnh_h%E1%BB%8Dc_x%E1%BA%A1_%E1%BA%A3nh&amp;action=edit&amp;redlink=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wikipedia.org/w/index.php?title=GLSL&amp;action=edit&amp;redlink=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ransmissionzero.co.uk/software/freeglut-deve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5812" y="466165"/>
            <a:ext cx="9789459" cy="954107"/>
          </a:xfrm>
          <a:prstGeom prst="rect">
            <a:avLst/>
          </a:prstGeom>
          <a:noFill/>
        </p:spPr>
        <p:txBody>
          <a:bodyPr wrap="square" rtlCol="0">
            <a:spAutoFit/>
          </a:bodyPr>
          <a:lstStyle/>
          <a:p>
            <a:pPr algn="ctr" hangingPunct="0"/>
            <a:r>
              <a:rPr lang="en-US" sz="2800" b="1">
                <a:latin typeface="Tahoma" panose="020B0604030504040204" pitchFamily="34" charset="0"/>
                <a:ea typeface="Tahoma" panose="020B0604030504040204" pitchFamily="34" charset="0"/>
                <a:cs typeface="Tahoma" panose="020B0604030504040204" pitchFamily="34" charset="0"/>
              </a:rPr>
              <a:t>BÁO CÁO KẾT THÚC MÔN </a:t>
            </a:r>
            <a:r>
              <a:rPr lang="en-US" sz="2800" b="1" smtClean="0">
                <a:latin typeface="Tahoma" panose="020B0604030504040204" pitchFamily="34" charset="0"/>
                <a:ea typeface="Tahoma" panose="020B0604030504040204" pitchFamily="34" charset="0"/>
                <a:cs typeface="Tahoma" panose="020B0604030504040204" pitchFamily="34" charset="0"/>
              </a:rPr>
              <a:t>HỌC</a:t>
            </a:r>
          </a:p>
          <a:p>
            <a:pPr algn="ctr"/>
            <a:r>
              <a:rPr lang="en-US" sz="2800" b="1" smtClean="0">
                <a:latin typeface="Tahoma" panose="020B0604030504040204" pitchFamily="34" charset="0"/>
                <a:ea typeface="Tahoma" panose="020B0604030504040204" pitchFamily="34" charset="0"/>
                <a:cs typeface="Tahoma" panose="020B0604030504040204" pitchFamily="34" charset="0"/>
              </a:rPr>
              <a:t>ĐỒ HỌA MÁY TÍNH</a:t>
            </a:r>
            <a:endParaRPr lang="en-US" sz="2800" b="1">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13239181_1162997900411837_9150061128145648638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879" y="1420272"/>
            <a:ext cx="3921779" cy="237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76879" y="3945561"/>
            <a:ext cx="5209896" cy="646331"/>
          </a:xfrm>
          <a:prstGeom prst="rect">
            <a:avLst/>
          </a:prstGeom>
          <a:noFill/>
        </p:spPr>
        <p:txBody>
          <a:bodyPr wrap="square" rtlCol="0">
            <a:spAutoFit/>
          </a:bodyPr>
          <a:lstStyle/>
          <a:p>
            <a:pPr hangingPunct="0"/>
            <a:r>
              <a:rPr lang="en-US" b="1">
                <a:latin typeface="Tahoma" panose="020B0604030504040204" pitchFamily="34" charset="0"/>
                <a:ea typeface="Tahoma" panose="020B0604030504040204" pitchFamily="34" charset="0"/>
                <a:cs typeface="Tahoma" panose="020B0604030504040204" pitchFamily="34" charset="0"/>
              </a:rPr>
              <a:t>ĐỀ </a:t>
            </a:r>
            <a:r>
              <a:rPr lang="en-US" b="1" smtClean="0">
                <a:latin typeface="Tahoma" panose="020B0604030504040204" pitchFamily="34" charset="0"/>
                <a:ea typeface="Tahoma" panose="020B0604030504040204" pitchFamily="34" charset="0"/>
                <a:cs typeface="Tahoma" panose="020B0604030504040204" pitchFamily="34" charset="0"/>
              </a:rPr>
              <a:t>TÀI:   </a:t>
            </a:r>
            <a:r>
              <a:rPr lang="en-US"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panose="020B0604030504040204" pitchFamily="34" charset="0"/>
                <a:ea typeface="Tahoma" panose="020B0604030504040204" pitchFamily="34" charset="0"/>
                <a:cs typeface="Tahoma" panose="020B0604030504040204" pitchFamily="34" charset="0"/>
              </a:rPr>
              <a:t>SNAKE </a:t>
            </a:r>
            <a:r>
              <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panose="020B0604030504040204" pitchFamily="34" charset="0"/>
                <a:ea typeface="Tahoma" panose="020B0604030504040204" pitchFamily="34" charset="0"/>
                <a:cs typeface="Tahoma" panose="020B0604030504040204" pitchFamily="34" charset="0"/>
              </a:rPr>
              <a:t>– GAME RẮN SĂN MỒI</a:t>
            </a:r>
          </a:p>
          <a:p>
            <a:pPr hangingPunct="0"/>
            <a:r>
              <a:rPr lang="en-US" b="1">
                <a:latin typeface="Tahoma" panose="020B0604030504040204" pitchFamily="34" charset="0"/>
                <a:ea typeface="Tahoma" panose="020B0604030504040204" pitchFamily="34" charset="0"/>
                <a:cs typeface="Tahoma" panose="020B0604030504040204" pitchFamily="34" charset="0"/>
              </a:rPr>
              <a:t> </a:t>
            </a:r>
          </a:p>
        </p:txBody>
      </p:sp>
      <p:sp>
        <p:nvSpPr>
          <p:cNvPr id="6" name="TextBox 5"/>
          <p:cNvSpPr txBox="1"/>
          <p:nvPr/>
        </p:nvSpPr>
        <p:spPr>
          <a:xfrm>
            <a:off x="3353780" y="4591892"/>
            <a:ext cx="5056094" cy="1754326"/>
          </a:xfrm>
          <a:prstGeom prst="rect">
            <a:avLst/>
          </a:prstGeom>
          <a:noFill/>
        </p:spPr>
        <p:txBody>
          <a:bodyPr wrap="square" rtlCol="0">
            <a:spAutoFit/>
          </a:bodyPr>
          <a:lstStyle/>
          <a:p>
            <a:pPr hangingPunct="0"/>
            <a:r>
              <a:rPr lang="en-US" b="1">
                <a:latin typeface="Tahoma" panose="020B0604030504040204" pitchFamily="34" charset="0"/>
                <a:ea typeface="Tahoma" panose="020B0604030504040204" pitchFamily="34" charset="0"/>
                <a:cs typeface="Tahoma" panose="020B0604030504040204" pitchFamily="34" charset="0"/>
              </a:rPr>
              <a:t>GVHD :	PHẠM ANH PHƯƠNG</a:t>
            </a:r>
          </a:p>
          <a:p>
            <a:pPr hangingPunct="0"/>
            <a:r>
              <a:rPr lang="en-US" b="1">
                <a:latin typeface="Tahoma" panose="020B0604030504040204" pitchFamily="34" charset="0"/>
                <a:ea typeface="Tahoma" panose="020B0604030504040204" pitchFamily="34" charset="0"/>
                <a:cs typeface="Tahoma" panose="020B0604030504040204" pitchFamily="34" charset="0"/>
              </a:rPr>
              <a:t>SVTH  : 	TRẦN LIÊM CHÍ</a:t>
            </a:r>
          </a:p>
          <a:p>
            <a:pPr hangingPunct="0"/>
            <a:r>
              <a:rPr lang="en-US" b="1">
                <a:latin typeface="Tahoma" panose="020B0604030504040204" pitchFamily="34" charset="0"/>
                <a:ea typeface="Tahoma" panose="020B0604030504040204" pitchFamily="34" charset="0"/>
                <a:cs typeface="Tahoma" panose="020B0604030504040204" pitchFamily="34" charset="0"/>
              </a:rPr>
              <a:t>	NGUYỄN HIỆP NHẤT</a:t>
            </a:r>
          </a:p>
          <a:p>
            <a:pPr hangingPunct="0"/>
            <a:r>
              <a:rPr lang="en-US" b="1">
                <a:latin typeface="Tahoma" panose="020B0604030504040204" pitchFamily="34" charset="0"/>
                <a:ea typeface="Tahoma" panose="020B0604030504040204" pitchFamily="34" charset="0"/>
                <a:cs typeface="Tahoma" panose="020B0604030504040204" pitchFamily="34" charset="0"/>
              </a:rPr>
              <a:t>	NGUYỄN THỊ THẢO LY</a:t>
            </a:r>
          </a:p>
          <a:p>
            <a:pPr hangingPunct="0"/>
            <a:r>
              <a:rPr lang="en-US" b="1">
                <a:latin typeface="Tahoma" panose="020B0604030504040204" pitchFamily="34" charset="0"/>
                <a:ea typeface="Tahoma" panose="020B0604030504040204" pitchFamily="34" charset="0"/>
                <a:cs typeface="Tahoma" panose="020B0604030504040204" pitchFamily="34" charset="0"/>
              </a:rPr>
              <a:t>LỚP    :	18CNTT2</a:t>
            </a:r>
          </a:p>
          <a:p>
            <a:endParaRPr lang="en-US"/>
          </a:p>
        </p:txBody>
      </p:sp>
    </p:spTree>
    <p:extLst>
      <p:ext uri="{BB962C8B-B14F-4D97-AF65-F5344CB8AC3E}">
        <p14:creationId xmlns:p14="http://schemas.microsoft.com/office/powerpoint/2010/main" val="2751361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3247" y="750815"/>
            <a:ext cx="7503459"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609601" y="1288396"/>
            <a:ext cx="10067364" cy="1200329"/>
          </a:xfrm>
          <a:prstGeom prst="rect">
            <a:avLst/>
          </a:prstGeom>
          <a:noFill/>
        </p:spPr>
        <p:txBody>
          <a:bodyPr wrap="square" rtlCol="0">
            <a:spAutoFit/>
          </a:bodyPr>
          <a:lstStyle/>
          <a:p>
            <a:r>
              <a:rPr lang="en-US" b="1" smtClean="0"/>
              <a:t>2.Cài đặt &amp; Cấu hình:</a:t>
            </a:r>
          </a:p>
          <a:p>
            <a:r>
              <a:rPr lang="en-US" smtClean="0"/>
              <a:t>       a. Cài đặt</a:t>
            </a:r>
          </a:p>
          <a:p>
            <a:pPr marL="285750" lvl="2" indent="-285750">
              <a:buFont typeface="Wingdings" panose="05000000000000000000" pitchFamily="2" charset="2"/>
              <a:buChar char="v"/>
            </a:pPr>
            <a:r>
              <a:rPr lang="en-US"/>
              <a:t>Copy và dán vào thư mục </a:t>
            </a:r>
            <a:r>
              <a:rPr lang="en-US" smtClean="0"/>
              <a:t>lib</a:t>
            </a:r>
          </a:p>
          <a:p>
            <a:pPr marL="285750" lvl="2" indent="-285750">
              <a:buFont typeface="Wingdings" panose="05000000000000000000" pitchFamily="2" charset="2"/>
              <a:buChar char="Ø"/>
            </a:pPr>
            <a:r>
              <a:rPr lang="en-US" i="1"/>
              <a:t>Sau khi kích đúp vào ở thư mục tải xuống bạn copy và dán vào thư mục lib ở ổ đĩa C</a:t>
            </a:r>
            <a:endParaRPr lang="en-US" b="1"/>
          </a:p>
        </p:txBody>
      </p:sp>
      <p:pic>
        <p:nvPicPr>
          <p:cNvPr id="122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551" y="2957243"/>
            <a:ext cx="673258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551" y="2957243"/>
            <a:ext cx="6772275"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3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12290"/>
                                        </p:tgtEl>
                                      </p:cBhvr>
                                    </p:animEffect>
                                    <p:set>
                                      <p:cBhvr>
                                        <p:cTn id="7" dur="1" fill="hold">
                                          <p:stCondLst>
                                            <p:cond delay="1999"/>
                                          </p:stCondLst>
                                        </p:cTn>
                                        <p:tgtEl>
                                          <p:spTgt spid="1229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barn(inVertical)">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881" y="745414"/>
            <a:ext cx="7664825"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762001" y="1391745"/>
            <a:ext cx="9457764" cy="923330"/>
          </a:xfrm>
          <a:prstGeom prst="rect">
            <a:avLst/>
          </a:prstGeom>
          <a:noFill/>
        </p:spPr>
        <p:txBody>
          <a:bodyPr wrap="square" rtlCol="0">
            <a:spAutoFit/>
          </a:bodyPr>
          <a:lstStyle/>
          <a:p>
            <a:r>
              <a:rPr lang="en-US" b="1" smtClean="0"/>
              <a:t>2.Cài đặt &amp; Cấu hình:</a:t>
            </a:r>
          </a:p>
          <a:p>
            <a:r>
              <a:rPr lang="en-US" smtClean="0"/>
              <a:t>       a. Cài đặt</a:t>
            </a:r>
          </a:p>
          <a:p>
            <a:pPr marL="285750" lvl="2" indent="-285750">
              <a:buFont typeface="Wingdings" panose="05000000000000000000" pitchFamily="2" charset="2"/>
              <a:buChar char="v"/>
            </a:pPr>
            <a:r>
              <a:rPr lang="en-US" smtClean="0"/>
              <a:t>Copy và dán thư mục bin vào thư mục System32</a:t>
            </a:r>
            <a:r>
              <a:rPr lang="en-US" b="1" smtClean="0"/>
              <a:t>.</a:t>
            </a:r>
            <a:endParaRPr lang="en-US" b="1"/>
          </a:p>
        </p:txBody>
      </p:sp>
      <p:sp>
        <p:nvSpPr>
          <p:cNvPr id="5" name="TextBox 4"/>
          <p:cNvSpPr txBox="1"/>
          <p:nvPr/>
        </p:nvSpPr>
        <p:spPr>
          <a:xfrm>
            <a:off x="762001" y="2211309"/>
            <a:ext cx="8166847" cy="646331"/>
          </a:xfrm>
          <a:prstGeom prst="rect">
            <a:avLst/>
          </a:prstGeom>
          <a:noFill/>
        </p:spPr>
        <p:txBody>
          <a:bodyPr wrap="square" rtlCol="0">
            <a:spAutoFit/>
          </a:bodyPr>
          <a:lstStyle/>
          <a:p>
            <a:pPr marL="285750" lvl="0" indent="-285750">
              <a:buFont typeface="Wingdings" panose="05000000000000000000" pitchFamily="2" charset="2"/>
              <a:buChar char="Ø"/>
            </a:pPr>
            <a:r>
              <a:rPr lang="en-US"/>
              <a:t>Bạn copy ở thư mục bin và dán vào </a:t>
            </a:r>
            <a:r>
              <a:rPr lang="en-US" b="1"/>
              <a:t>C:\Windows\System32.</a:t>
            </a:r>
            <a:endParaRPr lang="en-US"/>
          </a:p>
          <a:p>
            <a:endParaRPr lang="en-US"/>
          </a:p>
        </p:txBody>
      </p:sp>
      <p:pic>
        <p:nvPicPr>
          <p:cNvPr id="1331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234" y="3094533"/>
            <a:ext cx="7550637" cy="35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61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wipe(down)">
                                      <p:cBhvr>
                                        <p:cTn id="25"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1858" y="717602"/>
            <a:ext cx="7987554" cy="677108"/>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a:p>
        </p:txBody>
      </p:sp>
      <p:sp>
        <p:nvSpPr>
          <p:cNvPr id="3" name="TextBox 2"/>
          <p:cNvSpPr txBox="1"/>
          <p:nvPr/>
        </p:nvSpPr>
        <p:spPr>
          <a:xfrm>
            <a:off x="663389" y="1224521"/>
            <a:ext cx="9457764" cy="923330"/>
          </a:xfrm>
          <a:prstGeom prst="rect">
            <a:avLst/>
          </a:prstGeom>
          <a:noFill/>
        </p:spPr>
        <p:txBody>
          <a:bodyPr wrap="square" rtlCol="0">
            <a:spAutoFit/>
          </a:bodyPr>
          <a:lstStyle/>
          <a:p>
            <a:r>
              <a:rPr lang="en-US" b="1" smtClean="0"/>
              <a:t>2.Cài đặt &amp; Cấu hình:</a:t>
            </a:r>
          </a:p>
          <a:p>
            <a:r>
              <a:rPr lang="en-US" smtClean="0"/>
              <a:t>       a. Cài đặt</a:t>
            </a:r>
          </a:p>
          <a:p>
            <a:pPr marL="285750" lvl="2" indent="-285750">
              <a:buFont typeface="Wingdings" panose="05000000000000000000" pitchFamily="2" charset="2"/>
              <a:buChar char="v"/>
            </a:pPr>
            <a:r>
              <a:rPr lang="en-US" smtClean="0"/>
              <a:t>Copy và dán thư mục bin vào thư mục System32</a:t>
            </a:r>
            <a:r>
              <a:rPr lang="en-US" b="1" smtClean="0"/>
              <a:t>.</a:t>
            </a:r>
            <a:endParaRPr lang="en-US" b="1"/>
          </a:p>
        </p:txBody>
      </p:sp>
      <p:sp>
        <p:nvSpPr>
          <p:cNvPr id="5" name="TextBox 4"/>
          <p:cNvSpPr txBox="1"/>
          <p:nvPr/>
        </p:nvSpPr>
        <p:spPr>
          <a:xfrm>
            <a:off x="851647" y="2147851"/>
            <a:ext cx="8937811" cy="369332"/>
          </a:xfrm>
          <a:prstGeom prst="rect">
            <a:avLst/>
          </a:prstGeom>
          <a:noFill/>
        </p:spPr>
        <p:txBody>
          <a:bodyPr wrap="square" rtlCol="0">
            <a:spAutoFit/>
          </a:bodyPr>
          <a:lstStyle/>
          <a:p>
            <a:pPr marL="285750" indent="-285750">
              <a:buFont typeface="Wingdings" panose="05000000000000000000" pitchFamily="2" charset="2"/>
              <a:buChar char="Ø"/>
            </a:pPr>
            <a:r>
              <a:rPr lang="en-US"/>
              <a:t>Vào bên trong </a:t>
            </a:r>
            <a:r>
              <a:rPr lang="en-US" b="1"/>
              <a:t>bin</a:t>
            </a:r>
            <a:r>
              <a:rPr lang="en-US"/>
              <a:t> kích đúp </a:t>
            </a:r>
            <a:r>
              <a:rPr lang="en-US" b="1"/>
              <a:t>x64 </a:t>
            </a:r>
            <a:r>
              <a:rPr lang="en-US"/>
              <a:t>→ copy và dán vào </a:t>
            </a:r>
            <a:r>
              <a:rPr lang="en-US" b="1"/>
              <a:t>C:\Windows\System32</a:t>
            </a:r>
            <a:endParaRPr lang="en-US"/>
          </a:p>
        </p:txBody>
      </p:sp>
      <p:pic>
        <p:nvPicPr>
          <p:cNvPr id="1433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407" y="3059951"/>
            <a:ext cx="68453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407" y="3059951"/>
            <a:ext cx="6850837" cy="32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55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4339"/>
                                        </p:tgtEl>
                                        <p:attrNameLst>
                                          <p:attrName>ppt_w</p:attrName>
                                        </p:attrNameLst>
                                      </p:cBhvr>
                                      <p:tavLst>
                                        <p:tav tm="0">
                                          <p:val>
                                            <p:strVal val="ppt_w"/>
                                          </p:val>
                                        </p:tav>
                                        <p:tav tm="100000">
                                          <p:val>
                                            <p:fltVal val="0"/>
                                          </p:val>
                                        </p:tav>
                                      </p:tavLst>
                                    </p:anim>
                                    <p:anim calcmode="lin" valueType="num">
                                      <p:cBhvr>
                                        <p:cTn id="7" dur="500"/>
                                        <p:tgtEl>
                                          <p:spTgt spid="14339"/>
                                        </p:tgtEl>
                                        <p:attrNameLst>
                                          <p:attrName>ppt_h</p:attrName>
                                        </p:attrNameLst>
                                      </p:cBhvr>
                                      <p:tavLst>
                                        <p:tav tm="0">
                                          <p:val>
                                            <p:strVal val="ppt_h"/>
                                          </p:val>
                                        </p:tav>
                                        <p:tav tm="100000">
                                          <p:val>
                                            <p:fltVal val="0"/>
                                          </p:val>
                                        </p:tav>
                                      </p:tavLst>
                                    </p:anim>
                                    <p:animEffect transition="out" filter="fade">
                                      <p:cBhvr>
                                        <p:cTn id="8" dur="500"/>
                                        <p:tgtEl>
                                          <p:spTgt spid="14339"/>
                                        </p:tgtEl>
                                      </p:cBhvr>
                                    </p:animEffect>
                                    <p:set>
                                      <p:cBhvr>
                                        <p:cTn id="9" dur="1" fill="hold">
                                          <p:stCondLst>
                                            <p:cond delay="499"/>
                                          </p:stCondLst>
                                        </p:cTn>
                                        <p:tgtEl>
                                          <p:spTgt spid="1433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4340"/>
                                        </p:tgtEl>
                                        <p:attrNameLst>
                                          <p:attrName>style.visibility</p:attrName>
                                        </p:attrNameLst>
                                      </p:cBhvr>
                                      <p:to>
                                        <p:strVal val="visible"/>
                                      </p:to>
                                    </p:set>
                                    <p:animEffect transition="in" filter="circle(in)">
                                      <p:cBhvr>
                                        <p:cTn id="14"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727920"/>
            <a:ext cx="7593106" cy="677108"/>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a:p>
        </p:txBody>
      </p:sp>
      <p:sp>
        <p:nvSpPr>
          <p:cNvPr id="3" name="TextBox 2"/>
          <p:cNvSpPr txBox="1"/>
          <p:nvPr/>
        </p:nvSpPr>
        <p:spPr>
          <a:xfrm>
            <a:off x="591671" y="1235752"/>
            <a:ext cx="9457764" cy="923330"/>
          </a:xfrm>
          <a:prstGeom prst="rect">
            <a:avLst/>
          </a:prstGeom>
          <a:noFill/>
        </p:spPr>
        <p:txBody>
          <a:bodyPr wrap="square" rtlCol="0">
            <a:spAutoFit/>
          </a:bodyPr>
          <a:lstStyle/>
          <a:p>
            <a:r>
              <a:rPr lang="en-US" b="1" smtClean="0"/>
              <a:t>2.Cài đặt &amp; Cấu hình</a:t>
            </a:r>
            <a:r>
              <a:rPr lang="en-US" smtClean="0"/>
              <a:t>:</a:t>
            </a:r>
          </a:p>
          <a:p>
            <a:r>
              <a:rPr lang="en-US" smtClean="0"/>
              <a:t>       b. Cấu hình</a:t>
            </a:r>
          </a:p>
          <a:p>
            <a:endParaRPr lang="en-US" b="1"/>
          </a:p>
        </p:txBody>
      </p:sp>
      <p:sp>
        <p:nvSpPr>
          <p:cNvPr id="2" name="TextBox 1"/>
          <p:cNvSpPr txBox="1"/>
          <p:nvPr/>
        </p:nvSpPr>
        <p:spPr>
          <a:xfrm>
            <a:off x="950259" y="1789750"/>
            <a:ext cx="8740588" cy="369332"/>
          </a:xfrm>
          <a:prstGeom prst="rect">
            <a:avLst/>
          </a:prstGeom>
          <a:noFill/>
        </p:spPr>
        <p:txBody>
          <a:bodyPr wrap="square" rtlCol="0">
            <a:spAutoFit/>
          </a:bodyPr>
          <a:lstStyle/>
          <a:p>
            <a:pPr marL="285750" indent="-285750">
              <a:buFont typeface="Wingdings" panose="05000000000000000000" pitchFamily="2" charset="2"/>
              <a:buChar char="Ø"/>
            </a:pPr>
            <a:r>
              <a:rPr lang="en-US"/>
              <a:t>Bạn mở phần mềm DEV C++  → File → New → Project →  Console Application → OK</a:t>
            </a:r>
          </a:p>
        </p:txBody>
      </p:sp>
      <p:pic>
        <p:nvPicPr>
          <p:cNvPr id="1536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351" y="2557558"/>
            <a:ext cx="6548437" cy="399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48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p:cTn id="17" dur="1000" fill="hold"/>
                                        <p:tgtEl>
                                          <p:spTgt spid="15362"/>
                                        </p:tgtEl>
                                        <p:attrNameLst>
                                          <p:attrName>ppt_w</p:attrName>
                                        </p:attrNameLst>
                                      </p:cBhvr>
                                      <p:tavLst>
                                        <p:tav tm="0">
                                          <p:val>
                                            <p:fltVal val="0"/>
                                          </p:val>
                                        </p:tav>
                                        <p:tav tm="100000">
                                          <p:val>
                                            <p:strVal val="#ppt_w"/>
                                          </p:val>
                                        </p:tav>
                                      </p:tavLst>
                                    </p:anim>
                                    <p:anim calcmode="lin" valueType="num">
                                      <p:cBhvr>
                                        <p:cTn id="18" dur="1000" fill="hold"/>
                                        <p:tgtEl>
                                          <p:spTgt spid="15362"/>
                                        </p:tgtEl>
                                        <p:attrNameLst>
                                          <p:attrName>ppt_h</p:attrName>
                                        </p:attrNameLst>
                                      </p:cBhvr>
                                      <p:tavLst>
                                        <p:tav tm="0">
                                          <p:val>
                                            <p:fltVal val="0"/>
                                          </p:val>
                                        </p:tav>
                                        <p:tav tm="100000">
                                          <p:val>
                                            <p:strVal val="#ppt_h"/>
                                          </p:val>
                                        </p:tav>
                                      </p:tavLst>
                                    </p:anim>
                                    <p:anim calcmode="lin" valueType="num">
                                      <p:cBhvr>
                                        <p:cTn id="19" dur="1000" fill="hold"/>
                                        <p:tgtEl>
                                          <p:spTgt spid="15362"/>
                                        </p:tgtEl>
                                        <p:attrNameLst>
                                          <p:attrName>style.rotation</p:attrName>
                                        </p:attrNameLst>
                                      </p:cBhvr>
                                      <p:tavLst>
                                        <p:tav tm="0">
                                          <p:val>
                                            <p:fltVal val="90"/>
                                          </p:val>
                                        </p:tav>
                                        <p:tav tm="100000">
                                          <p:val>
                                            <p:fltVal val="0"/>
                                          </p:val>
                                        </p:tav>
                                      </p:tavLst>
                                    </p:anim>
                                    <p:animEffect transition="in" filter="fade">
                                      <p:cBhvr>
                                        <p:cTn id="20"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2126" y="727920"/>
            <a:ext cx="7811803" cy="677108"/>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a:p>
        </p:txBody>
      </p:sp>
      <p:sp>
        <p:nvSpPr>
          <p:cNvPr id="3" name="TextBox 2"/>
          <p:cNvSpPr txBox="1"/>
          <p:nvPr/>
        </p:nvSpPr>
        <p:spPr>
          <a:xfrm>
            <a:off x="591671" y="1340867"/>
            <a:ext cx="9457764" cy="923330"/>
          </a:xfrm>
          <a:prstGeom prst="rect">
            <a:avLst/>
          </a:prstGeom>
          <a:noFill/>
        </p:spPr>
        <p:txBody>
          <a:bodyPr wrap="square" rtlCol="0">
            <a:spAutoFit/>
          </a:bodyPr>
          <a:lstStyle/>
          <a:p>
            <a:r>
              <a:rPr lang="en-US" b="1" smtClean="0"/>
              <a:t>2.Cài đặt &amp; Cấu hình</a:t>
            </a:r>
            <a:r>
              <a:rPr lang="en-US" smtClean="0"/>
              <a:t>:</a:t>
            </a:r>
          </a:p>
          <a:p>
            <a:r>
              <a:rPr lang="en-US" smtClean="0"/>
              <a:t>       b. Cấu hình</a:t>
            </a:r>
          </a:p>
          <a:p>
            <a:endParaRPr lang="en-US" b="1"/>
          </a:p>
        </p:txBody>
      </p:sp>
      <p:sp>
        <p:nvSpPr>
          <p:cNvPr id="2" name="TextBox 1"/>
          <p:cNvSpPr txBox="1"/>
          <p:nvPr/>
        </p:nvSpPr>
        <p:spPr>
          <a:xfrm>
            <a:off x="797858" y="1974416"/>
            <a:ext cx="8740588" cy="2031325"/>
          </a:xfrm>
          <a:prstGeom prst="rect">
            <a:avLst/>
          </a:prstGeom>
          <a:noFill/>
        </p:spPr>
        <p:txBody>
          <a:bodyPr wrap="square" rtlCol="0">
            <a:spAutoFit/>
          </a:bodyPr>
          <a:lstStyle/>
          <a:p>
            <a:pPr marL="285750" lvl="0" indent="-285750">
              <a:buFont typeface="Wingdings" panose="05000000000000000000" pitchFamily="2" charset="2"/>
              <a:buChar char="Ø"/>
            </a:pPr>
            <a:r>
              <a:rPr lang="en-US"/>
              <a:t>Tiếp theo vào </a:t>
            </a:r>
            <a:r>
              <a:rPr lang="en-US" b="1"/>
              <a:t>Project Option</a:t>
            </a:r>
            <a:r>
              <a:rPr lang="en-US"/>
              <a:t> bằng cách nhấn tổ hợp phím </a:t>
            </a:r>
            <a:r>
              <a:rPr lang="en-US" b="1"/>
              <a:t>Ctrl + H</a:t>
            </a:r>
            <a:r>
              <a:rPr lang="en-US"/>
              <a:t>. Chọn tab </a:t>
            </a:r>
            <a:r>
              <a:rPr lang="en-US" b="1"/>
              <a:t>Parameters</a:t>
            </a:r>
            <a:r>
              <a:rPr lang="en-US"/>
              <a:t> và trong mục </a:t>
            </a:r>
            <a:r>
              <a:rPr lang="en-US" b="1"/>
              <a:t>Linker</a:t>
            </a:r>
            <a:r>
              <a:rPr lang="en-US"/>
              <a:t> điền đoạn lệnh sau:</a:t>
            </a:r>
          </a:p>
          <a:p>
            <a:r>
              <a:rPr lang="en-US" b="1"/>
              <a:t>-lopengl32 </a:t>
            </a:r>
            <a:endParaRPr lang="en-US"/>
          </a:p>
          <a:p>
            <a:r>
              <a:rPr lang="en-US" b="1"/>
              <a:t>-lfreeglut </a:t>
            </a:r>
            <a:endParaRPr lang="en-US"/>
          </a:p>
          <a:p>
            <a:pPr hangingPunct="0"/>
            <a:r>
              <a:rPr lang="en-US" b="1"/>
              <a:t>-glu32</a:t>
            </a:r>
            <a:r>
              <a:rPr lang="en-US"/>
              <a:t> </a:t>
            </a:r>
          </a:p>
          <a:p>
            <a:pPr marL="285750" lvl="0" indent="-285750" hangingPunct="0">
              <a:buFont typeface="Wingdings" panose="05000000000000000000" pitchFamily="2" charset="2"/>
              <a:buChar char="Ø"/>
            </a:pPr>
            <a:r>
              <a:rPr lang="en-US"/>
              <a:t> nhấn </a:t>
            </a:r>
            <a:r>
              <a:rPr lang="en-US" b="1"/>
              <a:t>OK</a:t>
            </a:r>
            <a:endParaRPr lang="en-US"/>
          </a:p>
          <a:p>
            <a:pPr marL="285750" indent="-285750">
              <a:buFont typeface="Wingdings" panose="05000000000000000000" pitchFamily="2" charset="2"/>
              <a:buChar char="Ø"/>
            </a:pPr>
            <a:endParaRPr lang="en-US"/>
          </a:p>
        </p:txBody>
      </p:sp>
      <p:pic>
        <p:nvPicPr>
          <p:cNvPr id="1638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438" y="2713079"/>
            <a:ext cx="7166722" cy="355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438" y="2713079"/>
            <a:ext cx="7586189" cy="400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27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6386"/>
                                        </p:tgtEl>
                                        <p:attrNameLst>
                                          <p:attrName>ppt_w</p:attrName>
                                        </p:attrNameLst>
                                      </p:cBhvr>
                                      <p:tavLst>
                                        <p:tav tm="0">
                                          <p:val>
                                            <p:strVal val="ppt_w"/>
                                          </p:val>
                                        </p:tav>
                                        <p:tav tm="100000">
                                          <p:val>
                                            <p:fltVal val="0"/>
                                          </p:val>
                                        </p:tav>
                                      </p:tavLst>
                                    </p:anim>
                                    <p:anim calcmode="lin" valueType="num">
                                      <p:cBhvr>
                                        <p:cTn id="7" dur="500"/>
                                        <p:tgtEl>
                                          <p:spTgt spid="16386"/>
                                        </p:tgtEl>
                                        <p:attrNameLst>
                                          <p:attrName>ppt_h</p:attrName>
                                        </p:attrNameLst>
                                      </p:cBhvr>
                                      <p:tavLst>
                                        <p:tav tm="0">
                                          <p:val>
                                            <p:strVal val="ppt_h"/>
                                          </p:val>
                                        </p:tav>
                                        <p:tav tm="100000">
                                          <p:val>
                                            <p:fltVal val="0"/>
                                          </p:val>
                                        </p:tav>
                                      </p:tavLst>
                                    </p:anim>
                                    <p:animEffect transition="out" filter="fade">
                                      <p:cBhvr>
                                        <p:cTn id="8" dur="500"/>
                                        <p:tgtEl>
                                          <p:spTgt spid="16386"/>
                                        </p:tgtEl>
                                      </p:cBhvr>
                                    </p:animEffect>
                                    <p:set>
                                      <p:cBhvr>
                                        <p:cTn id="9" dur="1" fill="hold">
                                          <p:stCondLst>
                                            <p:cond delay="499"/>
                                          </p:stCondLst>
                                        </p:cTn>
                                        <p:tgtEl>
                                          <p:spTgt spid="1638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6388"/>
                                        </p:tgtEl>
                                        <p:attrNameLst>
                                          <p:attrName>style.visibility</p:attrName>
                                        </p:attrNameLst>
                                      </p:cBhvr>
                                      <p:to>
                                        <p:strVal val="visible"/>
                                      </p:to>
                                    </p:set>
                                    <p:animEffect transition="in" filter="circle(in)">
                                      <p:cBhvr>
                                        <p:cTn id="14"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4329" y="801816"/>
            <a:ext cx="7126941"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28918" y="1295783"/>
            <a:ext cx="9457764" cy="646331"/>
          </a:xfrm>
          <a:prstGeom prst="rect">
            <a:avLst/>
          </a:prstGeom>
          <a:noFill/>
        </p:spPr>
        <p:txBody>
          <a:bodyPr wrap="square" rtlCol="0">
            <a:spAutoFit/>
          </a:bodyPr>
          <a:lstStyle/>
          <a:p>
            <a:r>
              <a:rPr lang="en-US" b="1" smtClean="0"/>
              <a:t>1. Các lệnh vẽ trong OPENGL</a:t>
            </a:r>
            <a:r>
              <a:rPr lang="en-US" smtClean="0"/>
              <a:t>:</a:t>
            </a:r>
          </a:p>
          <a:p>
            <a:r>
              <a:rPr lang="en-US" smtClean="0"/>
              <a:t>       </a:t>
            </a:r>
            <a:endParaRPr lang="en-US" b="1"/>
          </a:p>
        </p:txBody>
      </p:sp>
      <p:sp>
        <p:nvSpPr>
          <p:cNvPr id="2" name="TextBox 1"/>
          <p:cNvSpPr txBox="1"/>
          <p:nvPr/>
        </p:nvSpPr>
        <p:spPr>
          <a:xfrm>
            <a:off x="887506" y="1697417"/>
            <a:ext cx="8740588"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7" name="TextBox 6"/>
          <p:cNvSpPr txBox="1"/>
          <p:nvPr/>
        </p:nvSpPr>
        <p:spPr>
          <a:xfrm>
            <a:off x="738375" y="1755243"/>
            <a:ext cx="5728447" cy="3693319"/>
          </a:xfrm>
          <a:prstGeom prst="rect">
            <a:avLst/>
          </a:prstGeom>
          <a:noFill/>
        </p:spPr>
        <p:txBody>
          <a:bodyPr wrap="square" rtlCol="0">
            <a:spAutoFit/>
          </a:bodyPr>
          <a:lstStyle/>
          <a:p>
            <a:pPr lvl="0" hangingPunct="0"/>
            <a:r>
              <a:rPr lang="en-US"/>
              <a:t>Một số hàm vẽ như sau:</a:t>
            </a:r>
          </a:p>
          <a:p>
            <a:pPr marL="285750" lvl="0" indent="-285750" hangingPunct="0">
              <a:buFont typeface="Wingdings" panose="05000000000000000000" pitchFamily="2" charset="2"/>
              <a:buChar char="q"/>
            </a:pPr>
            <a:r>
              <a:rPr lang="en-US" i="1"/>
              <a:t>GL_POINT    Vẽ điểm.</a:t>
            </a:r>
            <a:endParaRPr lang="en-US"/>
          </a:p>
          <a:p>
            <a:pPr marL="285750" lvl="0" indent="-285750" hangingPunct="0">
              <a:buFont typeface="Wingdings" panose="05000000000000000000" pitchFamily="2" charset="2"/>
              <a:buChar char="q"/>
            </a:pPr>
            <a:r>
              <a:rPr lang="en-US" i="1"/>
              <a:t>GL_LINE    Vẽ đường thẳng.</a:t>
            </a:r>
            <a:endParaRPr lang="en-US"/>
          </a:p>
          <a:p>
            <a:pPr marL="285750" lvl="0" indent="-285750" hangingPunct="0">
              <a:buFont typeface="Wingdings" panose="05000000000000000000" pitchFamily="2" charset="2"/>
              <a:buChar char="q"/>
            </a:pPr>
            <a:r>
              <a:rPr lang="en-US" i="1"/>
              <a:t>GL_LINE_STRIP    Tập hợp của những đoạn thẳng được nối với nhau. </a:t>
            </a:r>
            <a:endParaRPr lang="en-US"/>
          </a:p>
          <a:p>
            <a:pPr marL="285750" lvl="0" indent="-285750" hangingPunct="0">
              <a:buFont typeface="Wingdings" panose="05000000000000000000" pitchFamily="2" charset="2"/>
              <a:buChar char="q"/>
            </a:pPr>
            <a:r>
              <a:rPr lang="en-US" i="1"/>
              <a:t>GL_LINE_LOOP    Đường gấp khúp khép kín.</a:t>
            </a:r>
            <a:endParaRPr lang="en-US"/>
          </a:p>
          <a:p>
            <a:pPr marL="285750" lvl="0" indent="-285750" hangingPunct="0">
              <a:buFont typeface="Wingdings" panose="05000000000000000000" pitchFamily="2" charset="2"/>
              <a:buChar char="q"/>
            </a:pPr>
            <a:r>
              <a:rPr lang="en-US" i="1"/>
              <a:t>GL_TRIANGLES    Vẽ hình tam giác.</a:t>
            </a:r>
            <a:endParaRPr lang="en-US"/>
          </a:p>
          <a:p>
            <a:pPr marL="285750" lvl="0" indent="-285750" hangingPunct="0">
              <a:buFont typeface="Wingdings" panose="05000000000000000000" pitchFamily="2" charset="2"/>
              <a:buChar char="q"/>
            </a:pPr>
            <a:r>
              <a:rPr lang="en-US" i="1"/>
              <a:t>GL_QUADS    Vẽ hình tứ giác.</a:t>
            </a:r>
            <a:endParaRPr lang="en-US"/>
          </a:p>
          <a:p>
            <a:pPr marL="285750" lvl="0" indent="-285750" hangingPunct="0">
              <a:buFont typeface="Wingdings" panose="05000000000000000000" pitchFamily="2" charset="2"/>
              <a:buChar char="q"/>
            </a:pPr>
            <a:r>
              <a:rPr lang="en-US" i="1"/>
              <a:t>GL_TRIANGLES_STRIP    Vẽ tập hợp các tam giác đều liền nhau,chung cạnh.</a:t>
            </a:r>
            <a:endParaRPr lang="en-US"/>
          </a:p>
          <a:p>
            <a:pPr marL="285750" lvl="0" indent="-285750" hangingPunct="0">
              <a:buFont typeface="Wingdings" panose="05000000000000000000" pitchFamily="2" charset="2"/>
              <a:buChar char="q"/>
            </a:pPr>
            <a:r>
              <a:rPr lang="en-US" i="1"/>
              <a:t>GL_QUAD_STRIP    Vẽ tập hợp các tứ giác liền nhau,chung một cạnh.</a:t>
            </a:r>
            <a:endParaRPr lang="en-US"/>
          </a:p>
          <a:p>
            <a:pPr marL="285750" indent="-285750">
              <a:buFont typeface="Wingdings" panose="05000000000000000000" pitchFamily="2" charset="2"/>
              <a:buChar char="q"/>
            </a:pPr>
            <a:r>
              <a:rPr lang="en-US" i="1"/>
              <a:t>GL_TRIANGLE_FAN    Vẽ hình quạt</a:t>
            </a:r>
            <a:endParaRPr lang="en-US"/>
          </a:p>
        </p:txBody>
      </p:sp>
      <p:pic>
        <p:nvPicPr>
          <p:cNvPr id="17412" name="Picture 24" descr="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525" y="1295783"/>
            <a:ext cx="5578475"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164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circle(in)">
                                      <p:cBhvr>
                                        <p:cTn id="27"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2588" y="779929"/>
            <a:ext cx="7243482"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82706" y="1266239"/>
            <a:ext cx="9457764" cy="646331"/>
          </a:xfrm>
          <a:prstGeom prst="rect">
            <a:avLst/>
          </a:prstGeom>
          <a:noFill/>
        </p:spPr>
        <p:txBody>
          <a:bodyPr wrap="square" rtlCol="0">
            <a:spAutoFit/>
          </a:bodyPr>
          <a:lstStyle/>
          <a:p>
            <a:r>
              <a:rPr lang="en-US" b="1" smtClean="0"/>
              <a:t>2. Màu trong OPENGL:</a:t>
            </a:r>
          </a:p>
          <a:p>
            <a:r>
              <a:rPr lang="en-US" b="1" smtClean="0"/>
              <a:t>       </a:t>
            </a:r>
            <a:endParaRPr lang="en-US" b="1"/>
          </a:p>
        </p:txBody>
      </p:sp>
      <p:sp>
        <p:nvSpPr>
          <p:cNvPr id="2" name="TextBox 1"/>
          <p:cNvSpPr txBox="1"/>
          <p:nvPr/>
        </p:nvSpPr>
        <p:spPr>
          <a:xfrm>
            <a:off x="887506" y="1697417"/>
            <a:ext cx="8740588" cy="3416320"/>
          </a:xfrm>
          <a:prstGeom prst="rect">
            <a:avLst/>
          </a:prstGeom>
          <a:noFill/>
        </p:spPr>
        <p:txBody>
          <a:bodyPr wrap="square" rtlCol="0">
            <a:spAutoFit/>
          </a:bodyPr>
          <a:lstStyle/>
          <a:p>
            <a:pPr marL="285750" lvl="0" indent="-285750" hangingPunct="0">
              <a:buFont typeface="Wingdings" panose="05000000000000000000" pitchFamily="2" charset="2"/>
              <a:buChar char="v"/>
            </a:pPr>
            <a:r>
              <a:rPr lang="en-US"/>
              <a:t>Hàm thiết lập màu cho hình vẽ : glColor3f(x,x,x</a:t>
            </a:r>
            <a:r>
              <a:rPr lang="en-US" smtClean="0"/>
              <a:t>)</a:t>
            </a:r>
          </a:p>
          <a:p>
            <a:pPr lvl="0" hangingPunct="0"/>
            <a:endParaRPr lang="en-US"/>
          </a:p>
          <a:p>
            <a:pPr marL="285750" lvl="0" indent="-285750" hangingPunct="0">
              <a:buFont typeface="Wingdings" panose="05000000000000000000" pitchFamily="2" charset="2"/>
              <a:buChar char="v"/>
            </a:pPr>
            <a:r>
              <a:rPr lang="en-US"/>
              <a:t>Một số màu cơ bản</a:t>
            </a:r>
            <a:r>
              <a:rPr lang="en-US" smtClean="0"/>
              <a:t>:</a:t>
            </a:r>
          </a:p>
          <a:p>
            <a:pPr lvl="0" hangingPunct="0"/>
            <a:endParaRPr lang="en-US"/>
          </a:p>
          <a:p>
            <a:pPr marL="285750" lvl="0" indent="-285750" hangingPunct="0">
              <a:buFont typeface="Wingdings" panose="05000000000000000000" pitchFamily="2" charset="2"/>
              <a:buChar char="Ø"/>
            </a:pPr>
            <a:r>
              <a:rPr lang="en-US"/>
              <a:t>glColor3f(0.0,0.0,0.0); //màu đen</a:t>
            </a:r>
          </a:p>
          <a:p>
            <a:pPr marL="285750" lvl="0" indent="-285750" hangingPunct="0">
              <a:buFont typeface="Wingdings" panose="05000000000000000000" pitchFamily="2" charset="2"/>
              <a:buChar char="Ø"/>
            </a:pPr>
            <a:r>
              <a:rPr lang="en-US"/>
              <a:t>glColor3f(1.0,1.0,1.0); //màu trắng</a:t>
            </a:r>
          </a:p>
          <a:p>
            <a:pPr marL="285750" lvl="0" indent="-285750" hangingPunct="0">
              <a:buFont typeface="Wingdings" panose="05000000000000000000" pitchFamily="2" charset="2"/>
              <a:buChar char="Ø"/>
            </a:pPr>
            <a:r>
              <a:rPr lang="en-US"/>
              <a:t>glColor3f(1.0,0.0,0.0); //màu đỏ</a:t>
            </a:r>
          </a:p>
          <a:p>
            <a:pPr marL="285750" lvl="0" indent="-285750" hangingPunct="0">
              <a:buFont typeface="Wingdings" panose="05000000000000000000" pitchFamily="2" charset="2"/>
              <a:buChar char="Ø"/>
            </a:pPr>
            <a:r>
              <a:rPr lang="en-US"/>
              <a:t>glColor3f(1.0,0.0,1.0); //màu tím</a:t>
            </a:r>
          </a:p>
          <a:p>
            <a:pPr marL="285750" lvl="0" indent="-285750" hangingPunct="0">
              <a:buFont typeface="Wingdings" panose="05000000000000000000" pitchFamily="2" charset="2"/>
              <a:buChar char="Ø"/>
            </a:pPr>
            <a:r>
              <a:rPr lang="en-US"/>
              <a:t>glColor3f(1.0,1.0,0.0); //màu vàng</a:t>
            </a:r>
          </a:p>
          <a:p>
            <a:pPr marL="285750" lvl="0" indent="-285750" hangingPunct="0">
              <a:buFont typeface="Wingdings" panose="05000000000000000000" pitchFamily="2" charset="2"/>
              <a:buChar char="Ø"/>
            </a:pPr>
            <a:r>
              <a:rPr lang="en-US"/>
              <a:t>glColor3f(0.0,1.0,0.0); //màu lục</a:t>
            </a:r>
          </a:p>
          <a:p>
            <a:pPr marL="285750" lvl="0" indent="-285750" hangingPunct="0">
              <a:buFont typeface="Wingdings" panose="05000000000000000000" pitchFamily="2" charset="2"/>
              <a:buChar char="Ø"/>
            </a:pPr>
            <a:r>
              <a:rPr lang="en-US"/>
              <a:t>glColor3f(0.0,1.0,1.0); //màu tím xanh</a:t>
            </a:r>
          </a:p>
          <a:p>
            <a:pPr marL="285750" lvl="0" indent="-285750" hangingPunct="0">
              <a:buFont typeface="Wingdings" panose="05000000000000000000" pitchFamily="2" charset="2"/>
              <a:buChar char="Ø"/>
            </a:pPr>
            <a:r>
              <a:rPr lang="en-US"/>
              <a:t>glColor3f(0.0,0.0,1.0); //màu xanh lơ</a:t>
            </a:r>
          </a:p>
        </p:txBody>
      </p:sp>
    </p:spTree>
    <p:extLst>
      <p:ext uri="{BB962C8B-B14F-4D97-AF65-F5344CB8AC3E}">
        <p14:creationId xmlns:p14="http://schemas.microsoft.com/office/powerpoint/2010/main" val="37287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arn(inVertic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down)">
                                      <p:cBhvr>
                                        <p:cTn id="20" dur="500"/>
                                        <p:tgtEl>
                                          <p:spTgt spid="2">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down)">
                                      <p:cBhvr>
                                        <p:cTn id="29" dur="500"/>
                                        <p:tgtEl>
                                          <p:spTgt spid="2">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wipe(down)">
                                      <p:cBhvr>
                                        <p:cTn id="35" dur="500"/>
                                        <p:tgtEl>
                                          <p:spTgt spid="2">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wipe(down)">
                                      <p:cBhvr>
                                        <p:cTn id="38" dur="500"/>
                                        <p:tgtEl>
                                          <p:spTgt spid="2">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down)">
                                      <p:cBhvr>
                                        <p:cTn id="41" dur="500"/>
                                        <p:tgtEl>
                                          <p:spTgt spid="2">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wipe(down)">
                                      <p:cBhvr>
                                        <p:cTn id="4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6023" y="712678"/>
            <a:ext cx="7028329"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430307" y="1420418"/>
            <a:ext cx="9457764" cy="646331"/>
          </a:xfrm>
          <a:prstGeom prst="rect">
            <a:avLst/>
          </a:prstGeom>
          <a:noFill/>
        </p:spPr>
        <p:txBody>
          <a:bodyPr wrap="square" rtlCol="0">
            <a:spAutoFit/>
          </a:bodyPr>
          <a:lstStyle/>
          <a:p>
            <a:r>
              <a:rPr lang="en-US" b="1"/>
              <a:t>3</a:t>
            </a:r>
            <a:r>
              <a:rPr lang="en-US" b="1" smtClean="0"/>
              <a:t>. Một số câu lệnh điều khiển trong OPENGL:</a:t>
            </a:r>
          </a:p>
          <a:p>
            <a:r>
              <a:rPr lang="en-US" b="1" smtClean="0"/>
              <a:t>       </a:t>
            </a:r>
            <a:endParaRPr lang="en-US" b="1"/>
          </a:p>
        </p:txBody>
      </p:sp>
      <p:sp>
        <p:nvSpPr>
          <p:cNvPr id="5" name="TextBox 4"/>
          <p:cNvSpPr txBox="1"/>
          <p:nvPr/>
        </p:nvSpPr>
        <p:spPr>
          <a:xfrm>
            <a:off x="753034" y="1882083"/>
            <a:ext cx="4114800"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 Điều </a:t>
            </a:r>
            <a:r>
              <a:rPr lang="en-US"/>
              <a:t>khiển chuột </a:t>
            </a:r>
          </a:p>
        </p:txBody>
      </p:sp>
      <p:sp>
        <p:nvSpPr>
          <p:cNvPr id="7" name="Rounded Rectangle 6"/>
          <p:cNvSpPr/>
          <p:nvPr/>
        </p:nvSpPr>
        <p:spPr>
          <a:xfrm>
            <a:off x="2949388" y="1882083"/>
            <a:ext cx="8435788" cy="479662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en-US" sz="1600" smtClean="0">
                <a:solidFill>
                  <a:schemeClr val="accent2">
                    <a:lumMod val="50000"/>
                  </a:schemeClr>
                </a:solidFill>
              </a:rPr>
              <a:t>void mouse(int button, int state, int x, int y) </a:t>
            </a:r>
          </a:p>
          <a:p>
            <a:pPr hangingPunct="0"/>
            <a:r>
              <a:rPr lang="en-US" sz="1600" smtClean="0">
                <a:solidFill>
                  <a:schemeClr val="accent2">
                    <a:lumMod val="50000"/>
                  </a:schemeClr>
                </a:solidFill>
              </a:rPr>
              <a:t>{</a:t>
            </a:r>
          </a:p>
          <a:p>
            <a:pPr hangingPunct="0"/>
            <a:r>
              <a:rPr lang="en-US" sz="1600" smtClean="0">
                <a:solidFill>
                  <a:schemeClr val="accent2">
                    <a:lumMod val="50000"/>
                  </a:schemeClr>
                </a:solidFill>
              </a:rPr>
              <a:t>   switch (button) </a:t>
            </a:r>
          </a:p>
          <a:p>
            <a:pPr hangingPunct="0"/>
            <a:r>
              <a:rPr lang="en-US" sz="1600" smtClean="0">
                <a:solidFill>
                  <a:schemeClr val="accent2">
                    <a:lumMod val="50000"/>
                  </a:schemeClr>
                </a:solidFill>
              </a:rPr>
              <a:t>   {</a:t>
            </a:r>
          </a:p>
          <a:p>
            <a:pPr hangingPunct="0"/>
            <a:r>
              <a:rPr lang="en-US" sz="1600" smtClean="0">
                <a:solidFill>
                  <a:schemeClr val="accent2">
                    <a:lumMod val="50000"/>
                  </a:schemeClr>
                </a:solidFill>
              </a:rPr>
              <a:t>      case GLUT_LEFT_BUTTON:  /* khi nhấn chuột trái */</a:t>
            </a:r>
          </a:p>
          <a:p>
            <a:pPr hangingPunct="0"/>
            <a:r>
              <a:rPr lang="en-US" sz="1600" smtClean="0">
                <a:solidFill>
                  <a:schemeClr val="accent2">
                    <a:lumMod val="50000"/>
                  </a:schemeClr>
                </a:solidFill>
              </a:rPr>
              <a:t>        if (state == GLUT_DOWN)</a:t>
            </a:r>
          </a:p>
          <a:p>
            <a:pPr hangingPunct="0"/>
            <a:r>
              <a:rPr lang="en-US" sz="1600" smtClean="0">
                <a:solidFill>
                  <a:schemeClr val="accent2">
                    <a:lumMod val="50000"/>
                  </a:schemeClr>
                </a:solidFill>
              </a:rPr>
              <a:t>          glutIdleFunc(spinDisplay); </a:t>
            </a:r>
          </a:p>
          <a:p>
            <a:pPr hangingPunct="0"/>
            <a:r>
              <a:rPr lang="en-US" sz="1600" smtClean="0">
                <a:solidFill>
                  <a:schemeClr val="accent2">
                    <a:lumMod val="50000"/>
                  </a:schemeClr>
                </a:solidFill>
              </a:rPr>
              <a:t>        /* khi chương trình đang trong trạng thái idle (không phải xử lý gì cả) thì sẽ thực hiện hàm spinDisplay */</a:t>
            </a:r>
          </a:p>
          <a:p>
            <a:pPr hangingPunct="0"/>
            <a:r>
              <a:rPr lang="en-US" sz="1600" smtClean="0">
                <a:solidFill>
                  <a:schemeClr val="accent2">
                    <a:lumMod val="50000"/>
                  </a:schemeClr>
                </a:solidFill>
              </a:rPr>
              <a:t>     break;</a:t>
            </a:r>
          </a:p>
          <a:p>
            <a:pPr hangingPunct="0"/>
            <a:r>
              <a:rPr lang="en-US" sz="1600" smtClean="0">
                <a:solidFill>
                  <a:schemeClr val="accent2">
                    <a:lumMod val="50000"/>
                  </a:schemeClr>
                </a:solidFill>
              </a:rPr>
              <a:t>     case GLUT_MIDDLE_BUTTON:  /* khi nhấn nút giữa */</a:t>
            </a:r>
          </a:p>
          <a:p>
            <a:pPr hangingPunct="0"/>
            <a:r>
              <a:rPr lang="en-US" sz="1600" smtClean="0">
                <a:solidFill>
                  <a:schemeClr val="accent2">
                    <a:lumMod val="50000"/>
                  </a:schemeClr>
                </a:solidFill>
              </a:rPr>
              <a:t>        if (state == GLUT_DOWN)</a:t>
            </a:r>
          </a:p>
          <a:p>
            <a:pPr hangingPunct="0"/>
            <a:r>
              <a:rPr lang="en-US" sz="1600" smtClean="0">
                <a:solidFill>
                  <a:schemeClr val="accent2">
                    <a:lumMod val="50000"/>
                  </a:schemeClr>
                </a:solidFill>
              </a:rPr>
              <a:t>          glutIdleFunc(NULL);</a:t>
            </a:r>
          </a:p>
          <a:p>
            <a:pPr hangingPunct="0"/>
            <a:r>
              <a:rPr lang="en-US" sz="1600" smtClean="0">
                <a:solidFill>
                  <a:schemeClr val="accent2">
                    <a:lumMod val="50000"/>
                  </a:schemeClr>
                </a:solidFill>
              </a:rPr>
              <a:t>     break;</a:t>
            </a:r>
          </a:p>
          <a:p>
            <a:pPr hangingPunct="0"/>
            <a:r>
              <a:rPr lang="en-US" sz="1600" smtClean="0">
                <a:solidFill>
                  <a:schemeClr val="accent2">
                    <a:lumMod val="50000"/>
                  </a:schemeClr>
                </a:solidFill>
              </a:rPr>
              <a:t>     default:</a:t>
            </a:r>
          </a:p>
          <a:p>
            <a:pPr hangingPunct="0"/>
            <a:r>
              <a:rPr lang="en-US" sz="1600" smtClean="0">
                <a:solidFill>
                  <a:schemeClr val="accent2">
                    <a:lumMod val="50000"/>
                  </a:schemeClr>
                </a:solidFill>
              </a:rPr>
              <a:t>     break;</a:t>
            </a:r>
          </a:p>
          <a:p>
            <a:pPr hangingPunct="0"/>
            <a:r>
              <a:rPr lang="en-US" sz="1600" smtClean="0">
                <a:solidFill>
                  <a:schemeClr val="accent2">
                    <a:lumMod val="50000"/>
                  </a:schemeClr>
                </a:solidFill>
              </a:rPr>
              <a:t>   }</a:t>
            </a:r>
          </a:p>
          <a:p>
            <a:r>
              <a:rPr lang="en-US" sz="1600" smtClean="0">
                <a:solidFill>
                  <a:schemeClr val="accent2">
                    <a:lumMod val="50000"/>
                  </a:schemeClr>
                </a:solidFill>
              </a:rPr>
              <a:t>}</a:t>
            </a:r>
            <a:endParaRPr lang="en-US" sz="1600">
              <a:solidFill>
                <a:schemeClr val="accent2">
                  <a:lumMod val="50000"/>
                </a:schemeClr>
              </a:solidFill>
            </a:endParaRPr>
          </a:p>
        </p:txBody>
      </p:sp>
    </p:spTree>
    <p:extLst>
      <p:ext uri="{BB962C8B-B14F-4D97-AF65-F5344CB8AC3E}">
        <p14:creationId xmlns:p14="http://schemas.microsoft.com/office/powerpoint/2010/main" val="153818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3975" y="672353"/>
            <a:ext cx="7530353"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82706" y="1235752"/>
            <a:ext cx="9457764" cy="923330"/>
          </a:xfrm>
          <a:prstGeom prst="rect">
            <a:avLst/>
          </a:prstGeom>
          <a:noFill/>
        </p:spPr>
        <p:txBody>
          <a:bodyPr wrap="square" rtlCol="0">
            <a:spAutoFit/>
          </a:bodyPr>
          <a:lstStyle/>
          <a:p>
            <a:r>
              <a:rPr lang="en-US" b="1" smtClean="0"/>
              <a:t>3. Một số câu lệnh điều khiển trong OPENGL:</a:t>
            </a:r>
          </a:p>
          <a:p>
            <a:endParaRPr lang="en-US" b="1" smtClean="0"/>
          </a:p>
          <a:p>
            <a:r>
              <a:rPr lang="en-US" b="1" smtClean="0"/>
              <a:t>       </a:t>
            </a:r>
            <a:endParaRPr lang="en-US" b="1"/>
          </a:p>
        </p:txBody>
      </p:sp>
      <p:sp>
        <p:nvSpPr>
          <p:cNvPr id="2" name="TextBox 1"/>
          <p:cNvSpPr txBox="1"/>
          <p:nvPr/>
        </p:nvSpPr>
        <p:spPr>
          <a:xfrm>
            <a:off x="887506" y="1697417"/>
            <a:ext cx="8740588" cy="2585323"/>
          </a:xfrm>
          <a:prstGeom prst="rect">
            <a:avLst/>
          </a:prstGeom>
          <a:noFill/>
        </p:spPr>
        <p:txBody>
          <a:bodyPr wrap="square" rtlCol="0">
            <a:spAutoFit/>
          </a:bodyPr>
          <a:lstStyle/>
          <a:p>
            <a:pPr marL="285750" lvl="0" indent="-285750" hangingPunct="0">
              <a:buFont typeface="Wingdings" panose="05000000000000000000" pitchFamily="2" charset="2"/>
              <a:buChar char="v"/>
            </a:pPr>
            <a:r>
              <a:rPr lang="en-US"/>
              <a:t>Hàm xử lý từ bàn phím với các kí tự nhận biết được dưới mã ASCII:</a:t>
            </a:r>
            <a:br>
              <a:rPr lang="en-US"/>
            </a:br>
            <a:r>
              <a:rPr lang="en-US"/>
              <a:t>void glutKeyboardFunc(void (*func) (unsigned char key, int x, int y))</a:t>
            </a:r>
            <a:br>
              <a:rPr lang="en-US"/>
            </a:br>
            <a:r>
              <a:rPr lang="en-US"/>
              <a:t>Tham số (*func)(unsigned char key, int x, int y) – con trỏ tới hàm xử lý</a:t>
            </a:r>
          </a:p>
          <a:p>
            <a:pPr marL="285750" lvl="0" indent="-285750" hangingPunct="0">
              <a:buFont typeface="Wingdings" panose="05000000000000000000" pitchFamily="2" charset="2"/>
              <a:buChar char="Ø"/>
            </a:pPr>
            <a:r>
              <a:rPr lang="en-US" i="1"/>
              <a:t>x – tọa độ x của chuột (hoành độ).</a:t>
            </a:r>
            <a:endParaRPr lang="en-US"/>
          </a:p>
          <a:p>
            <a:pPr marL="285750" lvl="0" indent="-285750" hangingPunct="0">
              <a:buFont typeface="Wingdings" panose="05000000000000000000" pitchFamily="2" charset="2"/>
              <a:buChar char="Ø"/>
            </a:pPr>
            <a:r>
              <a:rPr lang="en-US" i="1"/>
              <a:t>y – tọa độ y của chuột (tung độ).</a:t>
            </a:r>
            <a:endParaRPr lang="en-US"/>
          </a:p>
          <a:p>
            <a:pPr marL="285750" lvl="0" indent="-285750" hangingPunct="0">
              <a:buFont typeface="Wingdings" panose="05000000000000000000" pitchFamily="2" charset="2"/>
              <a:buChar char="v"/>
            </a:pPr>
            <a:r>
              <a:rPr lang="en-US"/>
              <a:t>Hàm xử lý các kí tự trên bàn phím nhận biết được dưới mã ASCII :</a:t>
            </a:r>
            <a:br>
              <a:rPr lang="en-US"/>
            </a:br>
            <a:r>
              <a:rPr lang="en-US"/>
              <a:t>void glutSpecialFunc (void (*func) (int key, int x, int y)).</a:t>
            </a:r>
          </a:p>
          <a:p>
            <a:pPr marL="285750" lvl="0" indent="-285750" hangingPunct="0">
              <a:buFont typeface="Arial" panose="020B0604020202020204" pitchFamily="34" charset="0"/>
              <a:buChar char="•"/>
            </a:pPr>
            <a:r>
              <a:rPr lang="en-US"/>
              <a:t>Tham số tương tự glutKeyboardFunc().</a:t>
            </a:r>
          </a:p>
          <a:p>
            <a:pPr marL="285750" lvl="0" indent="-285750" hangingPunct="0">
              <a:buFont typeface="Wingdings" panose="05000000000000000000" pitchFamily="2" charset="2"/>
              <a:buChar char="v"/>
            </a:pPr>
            <a:endParaRPr lang="en-US"/>
          </a:p>
        </p:txBody>
      </p:sp>
    </p:spTree>
    <p:extLst>
      <p:ext uri="{BB962C8B-B14F-4D97-AF65-F5344CB8AC3E}">
        <p14:creationId xmlns:p14="http://schemas.microsoft.com/office/powerpoint/2010/main" val="263386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7412" y="737825"/>
            <a:ext cx="7216588"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82706" y="1309954"/>
            <a:ext cx="9457764" cy="646331"/>
          </a:xfrm>
          <a:prstGeom prst="rect">
            <a:avLst/>
          </a:prstGeom>
          <a:noFill/>
        </p:spPr>
        <p:txBody>
          <a:bodyPr wrap="square" rtlCol="0">
            <a:spAutoFit/>
          </a:bodyPr>
          <a:lstStyle/>
          <a:p>
            <a:r>
              <a:rPr lang="en-US" b="1" smtClean="0"/>
              <a:t>3. Một số câu lệnh điều khiển trong OPENGL:</a:t>
            </a:r>
          </a:p>
          <a:p>
            <a:r>
              <a:rPr lang="en-US" smtClean="0"/>
              <a:t>       </a:t>
            </a:r>
            <a:endParaRPr lang="en-US" b="1"/>
          </a:p>
        </p:txBody>
      </p:sp>
      <p:sp>
        <p:nvSpPr>
          <p:cNvPr id="5" name="TextBox 4"/>
          <p:cNvSpPr txBox="1"/>
          <p:nvPr/>
        </p:nvSpPr>
        <p:spPr>
          <a:xfrm>
            <a:off x="887506" y="1697417"/>
            <a:ext cx="7109012" cy="646331"/>
          </a:xfrm>
          <a:prstGeom prst="rect">
            <a:avLst/>
          </a:prstGeom>
          <a:noFill/>
        </p:spPr>
        <p:txBody>
          <a:bodyPr wrap="square" rtlCol="0">
            <a:spAutoFit/>
          </a:bodyPr>
          <a:lstStyle/>
          <a:p>
            <a:pPr lvl="0"/>
            <a:r>
              <a:rPr lang="en-US"/>
              <a:t>Những key được định nghĩa sẵn là một trong số mã sau:</a:t>
            </a:r>
          </a:p>
          <a:p>
            <a:endParaRPr lang="en-US"/>
          </a:p>
        </p:txBody>
      </p:sp>
      <p:sp>
        <p:nvSpPr>
          <p:cNvPr id="6" name="Rounded Rectangle 5"/>
          <p:cNvSpPr/>
          <p:nvPr/>
        </p:nvSpPr>
        <p:spPr>
          <a:xfrm>
            <a:off x="1416424" y="2215154"/>
            <a:ext cx="6185647" cy="439183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hangingPunct="0"/>
            <a:r>
              <a:rPr lang="en-US" i="1">
                <a:solidFill>
                  <a:schemeClr val="accent2">
                    <a:lumMod val="50000"/>
                  </a:schemeClr>
                </a:solidFill>
              </a:rPr>
              <a:t>GLUT_KEY_F1 F1</a:t>
            </a:r>
            <a:endParaRPr lang="en-US">
              <a:solidFill>
                <a:schemeClr val="accent2">
                  <a:lumMod val="50000"/>
                </a:schemeClr>
              </a:solidFill>
            </a:endParaRPr>
          </a:p>
          <a:p>
            <a:pPr lvl="0" hangingPunct="0"/>
            <a:r>
              <a:rPr lang="en-US" i="1">
                <a:solidFill>
                  <a:schemeClr val="accent2">
                    <a:lumMod val="50000"/>
                  </a:schemeClr>
                </a:solidFill>
              </a:rPr>
              <a:t>GLUT_KEY_F2 F</a:t>
            </a:r>
            <a:endParaRPr lang="en-US">
              <a:solidFill>
                <a:schemeClr val="accent2">
                  <a:lumMod val="50000"/>
                </a:schemeClr>
              </a:solidFill>
            </a:endParaRPr>
          </a:p>
          <a:p>
            <a:pPr hangingPunct="0"/>
            <a:r>
              <a:rPr lang="en-US" i="1">
                <a:solidFill>
                  <a:schemeClr val="accent2">
                    <a:lumMod val="50000"/>
                  </a:schemeClr>
                </a:solidFill>
              </a:rPr>
              <a:t>……………………</a:t>
            </a:r>
            <a:endParaRPr lang="en-US">
              <a:solidFill>
                <a:schemeClr val="accent2">
                  <a:lumMod val="50000"/>
                </a:schemeClr>
              </a:solidFill>
            </a:endParaRPr>
          </a:p>
          <a:p>
            <a:pPr lvl="0" hangingPunct="0"/>
            <a:r>
              <a:rPr lang="en-US" i="1">
                <a:solidFill>
                  <a:schemeClr val="accent2">
                    <a:lumMod val="50000"/>
                  </a:schemeClr>
                </a:solidFill>
              </a:rPr>
              <a:t>GLUT_KEY_F12 F12</a:t>
            </a:r>
            <a:endParaRPr lang="en-US">
              <a:solidFill>
                <a:schemeClr val="accent2">
                  <a:lumMod val="50000"/>
                </a:schemeClr>
              </a:solidFill>
            </a:endParaRPr>
          </a:p>
          <a:p>
            <a:pPr lvl="0" hangingPunct="0"/>
            <a:r>
              <a:rPr lang="en-US" i="1">
                <a:solidFill>
                  <a:schemeClr val="accent2">
                    <a:lumMod val="50000"/>
                  </a:schemeClr>
                </a:solidFill>
              </a:rPr>
              <a:t>GLUT_KEY_LEFT //phím chức năng trái.</a:t>
            </a:r>
            <a:endParaRPr lang="en-US">
              <a:solidFill>
                <a:schemeClr val="accent2">
                  <a:lumMod val="50000"/>
                </a:schemeClr>
              </a:solidFill>
            </a:endParaRPr>
          </a:p>
          <a:p>
            <a:pPr lvl="0" hangingPunct="0"/>
            <a:r>
              <a:rPr lang="en-US" i="1">
                <a:solidFill>
                  <a:schemeClr val="accent2">
                    <a:lumMod val="50000"/>
                  </a:schemeClr>
                </a:solidFill>
              </a:rPr>
              <a:t>GLUT_KEY_RIGHT //phím chức năng phải.</a:t>
            </a:r>
            <a:endParaRPr lang="en-US">
              <a:solidFill>
                <a:schemeClr val="accent2">
                  <a:lumMod val="50000"/>
                </a:schemeClr>
              </a:solidFill>
            </a:endParaRPr>
          </a:p>
          <a:p>
            <a:pPr lvl="0" hangingPunct="0"/>
            <a:r>
              <a:rPr lang="en-US" i="1">
                <a:solidFill>
                  <a:schemeClr val="accent2">
                    <a:lumMod val="50000"/>
                  </a:schemeClr>
                </a:solidFill>
              </a:rPr>
              <a:t>GLUT_KEY_UP //phím chức năng trên.</a:t>
            </a:r>
            <a:endParaRPr lang="en-US">
              <a:solidFill>
                <a:schemeClr val="accent2">
                  <a:lumMod val="50000"/>
                </a:schemeClr>
              </a:solidFill>
            </a:endParaRPr>
          </a:p>
          <a:p>
            <a:pPr lvl="0" hangingPunct="0"/>
            <a:r>
              <a:rPr lang="en-US" i="1">
                <a:solidFill>
                  <a:schemeClr val="accent2">
                    <a:lumMod val="50000"/>
                  </a:schemeClr>
                </a:solidFill>
              </a:rPr>
              <a:t>GLUT_KEY_DOWN //phím chức năng dưới.</a:t>
            </a:r>
            <a:endParaRPr lang="en-US">
              <a:solidFill>
                <a:schemeClr val="accent2">
                  <a:lumMod val="50000"/>
                </a:schemeClr>
              </a:solidFill>
            </a:endParaRPr>
          </a:p>
          <a:p>
            <a:pPr lvl="0" hangingPunct="0"/>
            <a:r>
              <a:rPr lang="en-US" i="1">
                <a:solidFill>
                  <a:schemeClr val="accent2">
                    <a:lumMod val="50000"/>
                  </a:schemeClr>
                </a:solidFill>
              </a:rPr>
              <a:t>GLUT_KEY_PAGE_UP //phím chức năng Page Up.</a:t>
            </a:r>
            <a:endParaRPr lang="en-US">
              <a:solidFill>
                <a:schemeClr val="accent2">
                  <a:lumMod val="50000"/>
                </a:schemeClr>
              </a:solidFill>
            </a:endParaRPr>
          </a:p>
          <a:p>
            <a:pPr lvl="0" hangingPunct="0"/>
            <a:r>
              <a:rPr lang="en-US" i="1">
                <a:solidFill>
                  <a:schemeClr val="accent2">
                    <a:lumMod val="50000"/>
                  </a:schemeClr>
                </a:solidFill>
              </a:rPr>
              <a:t>GLUT_KEY_PAGE_DOWN //phím chức năng Page Down.</a:t>
            </a:r>
            <a:endParaRPr lang="en-US">
              <a:solidFill>
                <a:schemeClr val="accent2">
                  <a:lumMod val="50000"/>
                </a:schemeClr>
              </a:solidFill>
            </a:endParaRPr>
          </a:p>
          <a:p>
            <a:pPr lvl="0" hangingPunct="0"/>
            <a:r>
              <a:rPr lang="en-US" i="1">
                <a:solidFill>
                  <a:schemeClr val="accent2">
                    <a:lumMod val="50000"/>
                  </a:schemeClr>
                </a:solidFill>
              </a:rPr>
              <a:t>GLUT_KEY_HOME //phím chức năng Home.</a:t>
            </a:r>
            <a:endParaRPr lang="en-US">
              <a:solidFill>
                <a:schemeClr val="accent2">
                  <a:lumMod val="50000"/>
                </a:schemeClr>
              </a:solidFill>
            </a:endParaRPr>
          </a:p>
          <a:p>
            <a:pPr lvl="0" hangingPunct="0"/>
            <a:r>
              <a:rPr lang="en-US" i="1">
                <a:solidFill>
                  <a:schemeClr val="accent2">
                    <a:lumMod val="50000"/>
                  </a:schemeClr>
                </a:solidFill>
              </a:rPr>
              <a:t>GLUT_KEY_END //phím chức năng End.</a:t>
            </a:r>
            <a:br>
              <a:rPr lang="en-US" i="1">
                <a:solidFill>
                  <a:schemeClr val="accent2">
                    <a:lumMod val="50000"/>
                  </a:schemeClr>
                </a:solidFill>
              </a:rPr>
            </a:br>
            <a:endParaRPr lang="en-US">
              <a:solidFill>
                <a:schemeClr val="accent2">
                  <a:lumMod val="50000"/>
                </a:schemeClr>
              </a:solidFill>
            </a:endParaRPr>
          </a:p>
          <a:p>
            <a:r>
              <a:rPr lang="en-US" i="1">
                <a:solidFill>
                  <a:schemeClr val="accent2">
                    <a:lumMod val="50000"/>
                  </a:schemeClr>
                </a:solidFill>
              </a:rPr>
              <a:t>GLUT_KEY_INSERT //phím chức năng Insert</a:t>
            </a:r>
            <a:endParaRPr lang="en-US">
              <a:solidFill>
                <a:schemeClr val="accent2">
                  <a:lumMod val="50000"/>
                </a:schemeClr>
              </a:solidFill>
            </a:endParaRPr>
          </a:p>
        </p:txBody>
      </p:sp>
    </p:spTree>
    <p:extLst>
      <p:ext uri="{BB962C8B-B14F-4D97-AF65-F5344CB8AC3E}">
        <p14:creationId xmlns:p14="http://schemas.microsoft.com/office/powerpoint/2010/main" val="14581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9834" y="815788"/>
            <a:ext cx="4894729" cy="707886"/>
          </a:xfrm>
          <a:prstGeom prst="rect">
            <a:avLst/>
          </a:prstGeom>
          <a:noFill/>
        </p:spPr>
        <p:txBody>
          <a:bodyPr wrap="square" rtlCol="0">
            <a:spAutoFit/>
          </a:bodyPr>
          <a:lstStyle/>
          <a:p>
            <a:r>
              <a:rPr lang="en-US" sz="2000" b="1" smtClean="0">
                <a:ln w="22225">
                  <a:solidFill>
                    <a:schemeClr val="accent2"/>
                  </a:solidFill>
                  <a:prstDash val="solid"/>
                </a:ln>
                <a:solidFill>
                  <a:schemeClr val="accent2">
                    <a:lumMod val="40000"/>
                    <a:lumOff val="60000"/>
                  </a:schemeClr>
                </a:solidFill>
              </a:rPr>
              <a:t> GIỚI </a:t>
            </a:r>
            <a:r>
              <a:rPr lang="en-US" sz="2000" b="1">
                <a:ln w="22225">
                  <a:solidFill>
                    <a:schemeClr val="accent2"/>
                  </a:solidFill>
                  <a:prstDash val="solid"/>
                </a:ln>
                <a:solidFill>
                  <a:schemeClr val="accent2">
                    <a:lumMod val="40000"/>
                    <a:lumOff val="60000"/>
                  </a:schemeClr>
                </a:solidFill>
              </a:rPr>
              <a:t>THIỆU VỀ OPENGL</a:t>
            </a:r>
          </a:p>
          <a:p>
            <a:endParaRPr lang="en-US" sz="2000" b="1">
              <a:ln w="22225">
                <a:solidFill>
                  <a:schemeClr val="accent2"/>
                </a:solidFill>
                <a:prstDash val="solid"/>
              </a:ln>
              <a:solidFill>
                <a:schemeClr val="accent2">
                  <a:lumMod val="40000"/>
                  <a:lumOff val="60000"/>
                </a:schemeClr>
              </a:solidFill>
            </a:endParaRPr>
          </a:p>
        </p:txBody>
      </p:sp>
      <p:sp>
        <p:nvSpPr>
          <p:cNvPr id="10" name="TextBox 9"/>
          <p:cNvSpPr txBox="1"/>
          <p:nvPr/>
        </p:nvSpPr>
        <p:spPr>
          <a:xfrm>
            <a:off x="770965" y="1295924"/>
            <a:ext cx="8444753" cy="3970318"/>
          </a:xfrm>
          <a:prstGeom prst="rect">
            <a:avLst/>
          </a:prstGeom>
          <a:noFill/>
        </p:spPr>
        <p:txBody>
          <a:bodyPr wrap="square" rtlCol="0">
            <a:spAutoFit/>
          </a:bodyPr>
          <a:lstStyle/>
          <a:p>
            <a:r>
              <a:rPr lang="en-US" b="1" dirty="0"/>
              <a:t> </a:t>
            </a:r>
            <a:r>
              <a:rPr lang="en-US" b="1" dirty="0" smtClean="0"/>
              <a:t>1. OpenGL </a:t>
            </a:r>
            <a:r>
              <a:rPr lang="en-US" b="1" dirty="0" err="1"/>
              <a:t>là</a:t>
            </a:r>
            <a:r>
              <a:rPr lang="en-US" b="1" dirty="0"/>
              <a:t> </a:t>
            </a:r>
            <a:r>
              <a:rPr lang="en-US" b="1" dirty="0" err="1"/>
              <a:t>gì</a:t>
            </a:r>
            <a:r>
              <a:rPr lang="en-US" b="1" dirty="0"/>
              <a:t> </a:t>
            </a:r>
            <a:r>
              <a:rPr lang="en-US" b="1" dirty="0" smtClean="0"/>
              <a:t>?</a:t>
            </a:r>
          </a:p>
          <a:p>
            <a:pPr marL="285750" indent="-285750">
              <a:buFont typeface="Wingdings" panose="05000000000000000000" pitchFamily="2" charset="2"/>
              <a:buChar char="q"/>
            </a:pPr>
            <a:r>
              <a:rPr lang="en-US" dirty="0"/>
              <a:t>OpenGL (</a:t>
            </a:r>
            <a:r>
              <a:rPr lang="en-US" dirty="0" err="1"/>
              <a:t>tiếng</a:t>
            </a:r>
            <a:r>
              <a:rPr lang="en-US" dirty="0"/>
              <a:t> </a:t>
            </a:r>
            <a:r>
              <a:rPr lang="en-US" dirty="0" err="1"/>
              <a:t>Anh</a:t>
            </a:r>
            <a:r>
              <a:rPr lang="en-US" dirty="0"/>
              <a:t> Open Graphics Library) </a:t>
            </a:r>
            <a:r>
              <a:rPr lang="en-US" dirty="0" err="1"/>
              <a:t>là</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kỹ</a:t>
            </a:r>
            <a:r>
              <a:rPr lang="en-US" dirty="0"/>
              <a:t> </a:t>
            </a:r>
            <a:r>
              <a:rPr lang="en-US" dirty="0" err="1"/>
              <a:t>thuật</a:t>
            </a:r>
            <a:r>
              <a:rPr lang="en-US" dirty="0"/>
              <a:t> </a:t>
            </a:r>
            <a:r>
              <a:rPr lang="en-US" u="sng" dirty="0" err="1">
                <a:hlinkClick r:id="rId2" tooltip="Đồ họa"/>
              </a:rPr>
              <a:t>đồ</a:t>
            </a:r>
            <a:r>
              <a:rPr lang="en-US" u="sng" dirty="0">
                <a:hlinkClick r:id="rId2" tooltip="Đồ họa"/>
              </a:rPr>
              <a:t> </a:t>
            </a:r>
            <a:r>
              <a:rPr lang="en-US" u="sng" dirty="0" err="1">
                <a:hlinkClick r:id="rId2" tooltip="Đồ họa"/>
              </a:rPr>
              <a:t>họa</a:t>
            </a:r>
            <a:r>
              <a:rPr lang="en-US" dirty="0"/>
              <a:t> </a:t>
            </a:r>
            <a:r>
              <a:rPr lang="en-US" dirty="0" err="1"/>
              <a:t>có</a:t>
            </a:r>
            <a:r>
              <a:rPr lang="en-US" dirty="0"/>
              <a:t> </a:t>
            </a:r>
            <a:r>
              <a:rPr lang="en-US" dirty="0" err="1"/>
              <a:t>mục</a:t>
            </a:r>
            <a:r>
              <a:rPr lang="en-US" dirty="0"/>
              <a:t> </a:t>
            </a:r>
            <a:r>
              <a:rPr lang="en-US" dirty="0" err="1"/>
              <a:t>đích</a:t>
            </a:r>
            <a:r>
              <a:rPr lang="en-US" dirty="0"/>
              <a:t> </a:t>
            </a:r>
            <a:r>
              <a:rPr lang="en-US" dirty="0" err="1"/>
              <a:t>định</a:t>
            </a:r>
            <a:r>
              <a:rPr lang="en-US" dirty="0"/>
              <a:t> </a:t>
            </a:r>
            <a:r>
              <a:rPr lang="en-US" dirty="0" err="1"/>
              <a:t>ra</a:t>
            </a:r>
            <a:r>
              <a:rPr lang="en-US" dirty="0"/>
              <a:t> </a:t>
            </a:r>
            <a:r>
              <a:rPr lang="en-US" dirty="0" err="1"/>
              <a:t>một</a:t>
            </a:r>
            <a:r>
              <a:rPr lang="en-US" dirty="0"/>
              <a:t> </a:t>
            </a:r>
            <a:r>
              <a:rPr lang="en-US" u="sng" dirty="0" err="1">
                <a:hlinkClick r:id="rId3" tooltip="Giao diện lập trình ứng dụng"/>
              </a:rPr>
              <a:t>giao</a:t>
            </a:r>
            <a:r>
              <a:rPr lang="en-US" u="sng" dirty="0">
                <a:hlinkClick r:id="rId3" tooltip="Giao diện lập trình ứng dụng"/>
              </a:rPr>
              <a:t> </a:t>
            </a:r>
            <a:r>
              <a:rPr lang="en-US" u="sng" dirty="0" err="1">
                <a:hlinkClick r:id="rId3" tooltip="Giao diện lập trình ứng dụng"/>
              </a:rPr>
              <a:t>diện</a:t>
            </a:r>
            <a:r>
              <a:rPr lang="en-US" u="sng" dirty="0">
                <a:hlinkClick r:id="rId3" tooltip="Giao diện lập trình ứng dụng"/>
              </a:rPr>
              <a:t> </a:t>
            </a:r>
            <a:r>
              <a:rPr lang="en-US" u="sng" dirty="0" err="1">
                <a:hlinkClick r:id="rId3" tooltip="Giao diện lập trình ứng dụng"/>
              </a:rPr>
              <a:t>lập</a:t>
            </a:r>
            <a:r>
              <a:rPr lang="en-US" u="sng" dirty="0">
                <a:hlinkClick r:id="rId3" tooltip="Giao diện lập trình ứng dụng"/>
              </a:rPr>
              <a:t> </a:t>
            </a:r>
            <a:r>
              <a:rPr lang="en-US" u="sng" dirty="0" err="1">
                <a:hlinkClick r:id="rId3" tooltip="Giao diện lập trình ứng dụng"/>
              </a:rPr>
              <a:t>trình</a:t>
            </a:r>
            <a:r>
              <a:rPr lang="en-US" u="sng" dirty="0">
                <a:hlinkClick r:id="rId3" tooltip="Giao diện lập trình ứng dụng"/>
              </a:rPr>
              <a:t> </a:t>
            </a:r>
            <a:r>
              <a:rPr lang="en-US" u="sng" dirty="0" err="1">
                <a:hlinkClick r:id="rId3" tooltip="Giao diện lập trình ứng dụng"/>
              </a:rPr>
              <a:t>ứng</a:t>
            </a:r>
            <a:r>
              <a:rPr lang="en-US" u="sng" dirty="0">
                <a:hlinkClick r:id="rId3" tooltip="Giao diện lập trình ứng dụng"/>
              </a:rPr>
              <a:t> </a:t>
            </a:r>
            <a:r>
              <a:rPr lang="en-US" u="sng" dirty="0" err="1">
                <a:hlinkClick r:id="rId3" tooltip="Giao diện lập trình ứng dụng"/>
              </a:rPr>
              <a:t>dụng</a:t>
            </a:r>
            <a:r>
              <a:rPr lang="en-US" dirty="0"/>
              <a:t> (</a:t>
            </a:r>
            <a:r>
              <a:rPr lang="en-US" u="sng" dirty="0" err="1">
                <a:hlinkClick r:id="rId4" tooltip="Tiếng Anh"/>
              </a:rPr>
              <a:t>tiếng</a:t>
            </a:r>
            <a:r>
              <a:rPr lang="en-US" u="sng" dirty="0">
                <a:hlinkClick r:id="rId4" tooltip="Tiếng Anh"/>
              </a:rPr>
              <a:t> </a:t>
            </a:r>
            <a:r>
              <a:rPr lang="en-US" u="sng" dirty="0" err="1">
                <a:hlinkClick r:id="rId4" tooltip="Tiếng Anh"/>
              </a:rPr>
              <a:t>Anh</a:t>
            </a:r>
            <a:r>
              <a:rPr lang="en-US" dirty="0"/>
              <a:t>: API) </a:t>
            </a:r>
            <a:r>
              <a:rPr lang="en-US" u="sng" dirty="0" err="1">
                <a:hlinkClick r:id="rId5" tooltip="Đồ họa 3 chiều"/>
              </a:rPr>
              <a:t>đồ</a:t>
            </a:r>
            <a:r>
              <a:rPr lang="en-US" u="sng" dirty="0">
                <a:hlinkClick r:id="rId5" tooltip="Đồ họa 3 chiều"/>
              </a:rPr>
              <a:t> </a:t>
            </a:r>
            <a:r>
              <a:rPr lang="en-US" u="sng" dirty="0" err="1">
                <a:hlinkClick r:id="rId5" tooltip="Đồ họa 3 chiều"/>
              </a:rPr>
              <a:t>họa</a:t>
            </a:r>
            <a:r>
              <a:rPr lang="en-US" u="sng" dirty="0">
                <a:hlinkClick r:id="rId5" tooltip="Đồ họa 3 chiều"/>
              </a:rPr>
              <a:t> 3 </a:t>
            </a:r>
            <a:r>
              <a:rPr lang="en-US" u="sng" dirty="0" err="1">
                <a:hlinkClick r:id="rId5" tooltip="Đồ họa 3 chiều"/>
              </a:rPr>
              <a:t>chiều</a:t>
            </a:r>
            <a:r>
              <a:rPr lang="en-US" dirty="0"/>
              <a:t>. OpenGL </a:t>
            </a:r>
            <a:r>
              <a:rPr lang="en-US" dirty="0" err="1"/>
              <a:t>cũng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u="sng" dirty="0" err="1">
                <a:hlinkClick r:id="rId6" tooltip="Đồ họa 2 chiều (trang chưa được viết)"/>
              </a:rPr>
              <a:t>đồ</a:t>
            </a:r>
            <a:r>
              <a:rPr lang="en-US" u="sng" dirty="0">
                <a:hlinkClick r:id="rId6" tooltip="Đồ họa 2 chiều (trang chưa được viết)"/>
              </a:rPr>
              <a:t> </a:t>
            </a:r>
            <a:r>
              <a:rPr lang="en-US" u="sng" dirty="0" err="1">
                <a:hlinkClick r:id="rId6" tooltip="Đồ họa 2 chiều (trang chưa được viết)"/>
              </a:rPr>
              <a:t>họa</a:t>
            </a:r>
            <a:r>
              <a:rPr lang="en-US" u="sng" dirty="0">
                <a:hlinkClick r:id="rId6" tooltip="Đồ họa 2 chiều (trang chưa được viết)"/>
              </a:rPr>
              <a:t> 2 </a:t>
            </a:r>
            <a:r>
              <a:rPr lang="en-US" u="sng" dirty="0" err="1">
                <a:hlinkClick r:id="rId6" tooltip="Đồ họa 2 chiều (trang chưa được viết)"/>
              </a:rPr>
              <a:t>chiều</a:t>
            </a:r>
            <a:r>
              <a:rPr lang="en-US" dirty="0"/>
              <a:t>. </a:t>
            </a:r>
            <a:r>
              <a:rPr lang="en-US" dirty="0" err="1"/>
              <a:t>Giao</a:t>
            </a:r>
            <a:r>
              <a:rPr lang="en-US" dirty="0"/>
              <a:t> </a:t>
            </a:r>
            <a:r>
              <a:rPr lang="en-US" dirty="0" err="1"/>
              <a:t>diện</a:t>
            </a:r>
            <a:r>
              <a:rPr lang="en-US" dirty="0"/>
              <a:t> </a:t>
            </a:r>
            <a:r>
              <a:rPr lang="en-US" dirty="0" err="1"/>
              <a:t>lập</a:t>
            </a:r>
            <a:r>
              <a:rPr lang="en-US" dirty="0"/>
              <a:t> </a:t>
            </a:r>
            <a:r>
              <a:rPr lang="en-US" dirty="0" err="1"/>
              <a:t>trình</a:t>
            </a:r>
            <a:r>
              <a:rPr lang="en-US" dirty="0"/>
              <a:t> </a:t>
            </a:r>
            <a:r>
              <a:rPr lang="en-US" dirty="0" err="1"/>
              <a:t>này</a:t>
            </a:r>
            <a:r>
              <a:rPr lang="en-US" dirty="0"/>
              <a:t> </a:t>
            </a:r>
            <a:r>
              <a:rPr lang="en-US" dirty="0" err="1"/>
              <a:t>chứa</a:t>
            </a:r>
            <a:r>
              <a:rPr lang="en-US" dirty="0"/>
              <a:t> </a:t>
            </a:r>
            <a:r>
              <a:rPr lang="en-US" dirty="0" err="1"/>
              <a:t>khoảng</a:t>
            </a:r>
            <a:r>
              <a:rPr lang="en-US" dirty="0"/>
              <a:t> 250 </a:t>
            </a:r>
            <a:r>
              <a:rPr lang="en-US" u="sng" dirty="0" err="1">
                <a:hlinkClick r:id="rId7" tooltip="Hàm"/>
              </a:rPr>
              <a:t>hàm</a:t>
            </a:r>
            <a:r>
              <a:rPr lang="en-US" dirty="0"/>
              <a:t> </a:t>
            </a:r>
            <a:r>
              <a:rPr lang="en-US" dirty="0" err="1"/>
              <a:t>để</a:t>
            </a:r>
            <a:r>
              <a:rPr lang="en-US" dirty="0"/>
              <a:t> </a:t>
            </a:r>
            <a:r>
              <a:rPr lang="en-US" dirty="0" err="1"/>
              <a:t>vẽ</a:t>
            </a:r>
            <a:r>
              <a:rPr lang="en-US" dirty="0"/>
              <a:t> </a:t>
            </a:r>
            <a:r>
              <a:rPr lang="en-US" dirty="0" err="1"/>
              <a:t>các</a:t>
            </a:r>
            <a:r>
              <a:rPr lang="en-US" dirty="0"/>
              <a:t> </a:t>
            </a:r>
            <a:r>
              <a:rPr lang="en-US" dirty="0" err="1"/>
              <a:t>cảnh</a:t>
            </a:r>
            <a:r>
              <a:rPr lang="en-US" dirty="0"/>
              <a:t> </a:t>
            </a:r>
            <a:r>
              <a:rPr lang="en-US" dirty="0" err="1"/>
              <a:t>phức</a:t>
            </a:r>
            <a:r>
              <a:rPr lang="en-US" dirty="0"/>
              <a:t> </a:t>
            </a:r>
            <a:r>
              <a:rPr lang="en-US" dirty="0" err="1"/>
              <a:t>tạp</a:t>
            </a:r>
            <a:r>
              <a:rPr lang="en-US" dirty="0"/>
              <a:t> </a:t>
            </a:r>
            <a:r>
              <a:rPr lang="en-US" dirty="0" err="1"/>
              <a:t>từ</a:t>
            </a:r>
            <a:r>
              <a:rPr lang="en-US" dirty="0"/>
              <a:t> </a:t>
            </a:r>
            <a:r>
              <a:rPr lang="en-US" dirty="0" err="1"/>
              <a:t>những</a:t>
            </a:r>
            <a:r>
              <a:rPr lang="en-US" dirty="0"/>
              <a:t> </a:t>
            </a:r>
            <a:r>
              <a:rPr lang="en-US" dirty="0" err="1"/>
              <a:t>hàm</a:t>
            </a:r>
            <a:r>
              <a:rPr lang="en-US" dirty="0"/>
              <a:t> </a:t>
            </a:r>
            <a:r>
              <a:rPr lang="en-US" dirty="0" err="1"/>
              <a:t>đơn</a:t>
            </a:r>
            <a:r>
              <a:rPr lang="en-US" dirty="0"/>
              <a:t> </a:t>
            </a:r>
            <a:r>
              <a:rPr lang="en-US" dirty="0" err="1"/>
              <a:t>giản</a:t>
            </a:r>
            <a:r>
              <a:rPr lang="en-US" dirty="0"/>
              <a:t>. </a:t>
            </a:r>
            <a:r>
              <a:rPr lang="en-US" dirty="0" err="1"/>
              <a:t>Nó</a:t>
            </a:r>
            <a:r>
              <a:rPr lang="en-US" dirty="0"/>
              <a:t> </a:t>
            </a:r>
            <a:r>
              <a:rPr lang="en-US" dirty="0" err="1"/>
              <a:t>được</a:t>
            </a:r>
            <a:r>
              <a:rPr lang="en-US" dirty="0"/>
              <a:t> </a:t>
            </a:r>
            <a:r>
              <a:rPr lang="en-US" dirty="0" err="1"/>
              <a:t>dùng</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các</a:t>
            </a:r>
            <a:r>
              <a:rPr lang="en-US" dirty="0"/>
              <a:t> </a:t>
            </a:r>
            <a:r>
              <a:rPr lang="en-US" u="sng" dirty="0" err="1">
                <a:hlinkClick r:id="rId8" tooltip="Trò chơi điện tử"/>
              </a:rPr>
              <a:t>trò</a:t>
            </a:r>
            <a:r>
              <a:rPr lang="en-US" u="sng" dirty="0">
                <a:hlinkClick r:id="rId8" tooltip="Trò chơi điện tử"/>
              </a:rPr>
              <a:t> </a:t>
            </a:r>
            <a:r>
              <a:rPr lang="en-US" u="sng" dirty="0" err="1">
                <a:hlinkClick r:id="rId8" tooltip="Trò chơi điện tử"/>
              </a:rPr>
              <a:t>chơi</a:t>
            </a:r>
            <a:r>
              <a:rPr lang="en-US" u="sng" dirty="0">
                <a:hlinkClick r:id="rId8" tooltip="Trò chơi điện tử"/>
              </a:rPr>
              <a:t> </a:t>
            </a:r>
            <a:r>
              <a:rPr lang="en-US" u="sng" dirty="0" err="1">
                <a:hlinkClick r:id="rId8" tooltip="Trò chơi điện tử"/>
              </a:rPr>
              <a:t>điện</a:t>
            </a:r>
            <a:r>
              <a:rPr lang="en-US" u="sng" dirty="0">
                <a:hlinkClick r:id="rId8" tooltip="Trò chơi điện tử"/>
              </a:rPr>
              <a:t> </a:t>
            </a:r>
            <a:r>
              <a:rPr lang="en-US" u="sng" dirty="0" err="1">
                <a:hlinkClick r:id="rId8" tooltip="Trò chơi điện tử"/>
              </a:rPr>
              <a:t>tử</a:t>
            </a:r>
            <a:r>
              <a:rPr lang="en-US" dirty="0"/>
              <a:t>. </a:t>
            </a:r>
            <a:r>
              <a:rPr lang="en-US" dirty="0" err="1"/>
              <a:t>Ngoài</a:t>
            </a:r>
            <a:r>
              <a:rPr lang="en-US" dirty="0"/>
              <a:t> </a:t>
            </a:r>
            <a:r>
              <a:rPr lang="en-US" dirty="0" err="1"/>
              <a:t>ra</a:t>
            </a:r>
            <a:r>
              <a:rPr lang="en-US" dirty="0"/>
              <a:t> </a:t>
            </a:r>
            <a:r>
              <a:rPr lang="en-US" dirty="0" err="1"/>
              <a:t>nó</a:t>
            </a:r>
            <a:r>
              <a:rPr lang="en-US" dirty="0"/>
              <a:t> </a:t>
            </a:r>
            <a:r>
              <a:rPr lang="en-US" dirty="0" err="1"/>
              <a:t>còn</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u="sng" dirty="0">
                <a:hlinkClick r:id="rId9" tooltip="CAD"/>
              </a:rPr>
              <a:t>CAD</a:t>
            </a:r>
            <a:r>
              <a:rPr lang="en-US" dirty="0"/>
              <a:t>, </a:t>
            </a:r>
            <a:r>
              <a:rPr lang="en-US" u="sng" dirty="0" err="1">
                <a:hlinkClick r:id="rId10" tooltip="Thực tế ảo"/>
              </a:rPr>
              <a:t>thực</a:t>
            </a:r>
            <a:r>
              <a:rPr lang="en-US" u="sng" dirty="0">
                <a:hlinkClick r:id="rId10" tooltip="Thực tế ảo"/>
              </a:rPr>
              <a:t> </a:t>
            </a:r>
            <a:r>
              <a:rPr lang="en-US" u="sng" dirty="0" err="1">
                <a:hlinkClick r:id="rId10" tooltip="Thực tế ảo"/>
              </a:rPr>
              <a:t>tế</a:t>
            </a:r>
            <a:r>
              <a:rPr lang="en-US" u="sng" dirty="0">
                <a:hlinkClick r:id="rId10" tooltip="Thực tế ảo"/>
              </a:rPr>
              <a:t> </a:t>
            </a:r>
            <a:r>
              <a:rPr lang="en-US" u="sng" dirty="0" err="1">
                <a:hlinkClick r:id="rId10" tooltip="Thực tế ảo"/>
              </a:rPr>
              <a:t>ảo</a:t>
            </a:r>
            <a:r>
              <a:rPr lang="en-US" dirty="0"/>
              <a:t>, </a:t>
            </a:r>
            <a:r>
              <a:rPr lang="en-US" dirty="0" err="1"/>
              <a:t>mô</a:t>
            </a:r>
            <a:r>
              <a:rPr lang="en-US" dirty="0"/>
              <a:t> </a:t>
            </a:r>
            <a:r>
              <a:rPr lang="en-US" dirty="0" err="1"/>
              <a:t>phỏng</a:t>
            </a:r>
            <a:r>
              <a:rPr lang="en-US" dirty="0"/>
              <a:t> </a:t>
            </a:r>
            <a:r>
              <a:rPr lang="en-US" dirty="0" err="1"/>
              <a:t>khoa</a:t>
            </a:r>
            <a:r>
              <a:rPr lang="en-US" dirty="0"/>
              <a:t> </a:t>
            </a:r>
            <a:r>
              <a:rPr lang="en-US" dirty="0" err="1"/>
              <a:t>học</a:t>
            </a:r>
            <a:r>
              <a:rPr lang="en-US" dirty="0"/>
              <a:t>, </a:t>
            </a:r>
            <a:r>
              <a:rPr lang="en-US" dirty="0" err="1"/>
              <a:t>mô</a:t>
            </a:r>
            <a:r>
              <a:rPr lang="en-US" dirty="0"/>
              <a:t> </a:t>
            </a:r>
            <a:r>
              <a:rPr lang="en-US" dirty="0" err="1"/>
              <a:t>phỏng</a:t>
            </a:r>
            <a:r>
              <a:rPr lang="en-US" dirty="0"/>
              <a:t> </a:t>
            </a:r>
            <a:r>
              <a:rPr lang="en-US" dirty="0" err="1"/>
              <a:t>thông</a:t>
            </a:r>
            <a:r>
              <a:rPr lang="en-US" dirty="0"/>
              <a:t> tin, </a:t>
            </a:r>
            <a:r>
              <a:rPr lang="en-US" u="sng" dirty="0" err="1">
                <a:hlinkClick r:id="rId11" tooltip="Phát triển trò chơi (trang chưa được viết)"/>
              </a:rPr>
              <a:t>phát</a:t>
            </a:r>
            <a:r>
              <a:rPr lang="en-US" u="sng" dirty="0">
                <a:hlinkClick r:id="rId11" tooltip="Phát triển trò chơi (trang chưa được viết)"/>
              </a:rPr>
              <a:t> </a:t>
            </a:r>
            <a:r>
              <a:rPr lang="en-US" u="sng" dirty="0" err="1">
                <a:hlinkClick r:id="rId11" tooltip="Phát triển trò chơi (trang chưa được viết)"/>
              </a:rPr>
              <a:t>triển</a:t>
            </a:r>
            <a:r>
              <a:rPr lang="en-US" u="sng" dirty="0">
                <a:hlinkClick r:id="rId11" tooltip="Phát triển trò chơi (trang chưa được viết)"/>
              </a:rPr>
              <a:t> </a:t>
            </a:r>
            <a:r>
              <a:rPr lang="en-US" u="sng" dirty="0" err="1">
                <a:hlinkClick r:id="rId11" tooltip="Phát triển trò chơi (trang chưa được viết)"/>
              </a:rPr>
              <a:t>trò</a:t>
            </a:r>
            <a:r>
              <a:rPr lang="en-US" u="sng" dirty="0">
                <a:hlinkClick r:id="rId11" tooltip="Phát triển trò chơi (trang chưa được viết)"/>
              </a:rPr>
              <a:t> </a:t>
            </a:r>
            <a:r>
              <a:rPr lang="en-US" u="sng" dirty="0" err="1">
                <a:hlinkClick r:id="rId11" tooltip="Phát triển trò chơi (trang chưa được viết)"/>
              </a:rPr>
              <a:t>chơi</a:t>
            </a:r>
            <a:r>
              <a:rPr lang="en-US" dirty="0"/>
              <a:t>. OpenGL </a:t>
            </a:r>
            <a:r>
              <a:rPr lang="en-US" dirty="0" err="1"/>
              <a:t>còn</a:t>
            </a:r>
            <a:r>
              <a:rPr lang="en-US" dirty="0"/>
              <a:t> </a:t>
            </a:r>
            <a:r>
              <a:rPr lang="en-US" dirty="0" err="1"/>
              <a:t>có</a:t>
            </a:r>
            <a:r>
              <a:rPr lang="en-US" dirty="0"/>
              <a:t> </a:t>
            </a:r>
            <a:r>
              <a:rPr lang="en-US" dirty="0" err="1"/>
              <a:t>một</a:t>
            </a:r>
            <a:r>
              <a:rPr lang="en-US" dirty="0"/>
              <a:t> </a:t>
            </a:r>
            <a:r>
              <a:rPr lang="en-US" dirty="0" err="1"/>
              <a:t>đối</a:t>
            </a:r>
            <a:r>
              <a:rPr lang="en-US" dirty="0"/>
              <a:t> </a:t>
            </a:r>
            <a:r>
              <a:rPr lang="en-US" dirty="0" err="1"/>
              <a:t>thủ</a:t>
            </a:r>
            <a:r>
              <a:rPr lang="en-US" dirty="0"/>
              <a:t> </a:t>
            </a:r>
            <a:r>
              <a:rPr lang="en-US" dirty="0" err="1"/>
              <a:t>cạnh</a:t>
            </a:r>
            <a:r>
              <a:rPr lang="en-US" dirty="0"/>
              <a:t> </a:t>
            </a:r>
            <a:r>
              <a:rPr lang="en-US" dirty="0" err="1"/>
              <a:t>tranh</a:t>
            </a:r>
            <a:r>
              <a:rPr lang="en-US" dirty="0"/>
              <a:t> </a:t>
            </a:r>
            <a:r>
              <a:rPr lang="en-US" dirty="0" err="1"/>
              <a:t>là</a:t>
            </a:r>
            <a:r>
              <a:rPr lang="en-US" dirty="0"/>
              <a:t> </a:t>
            </a:r>
            <a:r>
              <a:rPr lang="en-US" u="sng" dirty="0">
                <a:hlinkClick r:id="rId12" tooltip="DirectX"/>
              </a:rPr>
              <a:t>DirectX</a:t>
            </a:r>
            <a:r>
              <a:rPr lang="en-US" dirty="0"/>
              <a:t> </a:t>
            </a:r>
            <a:r>
              <a:rPr lang="en-US" dirty="0" err="1"/>
              <a:t>của</a:t>
            </a:r>
            <a:r>
              <a:rPr lang="en-US" dirty="0"/>
              <a:t> </a:t>
            </a:r>
            <a:r>
              <a:rPr lang="en-US" u="sng" dirty="0" smtClean="0">
                <a:hlinkClick r:id="rId13" tooltip="Microsoft"/>
              </a:rPr>
              <a:t>Microsoft</a:t>
            </a:r>
            <a:endParaRPr lang="en-US" u="sng" dirty="0" smtClean="0"/>
          </a:p>
          <a:p>
            <a:endParaRPr lang="en-US" u="sng" dirty="0" smtClean="0"/>
          </a:p>
          <a:p>
            <a:pPr marL="285750" lvl="0" indent="-285750">
              <a:buFont typeface="Wingdings" panose="05000000000000000000" pitchFamily="2" charset="2"/>
              <a:buChar char="q"/>
            </a:pPr>
            <a:r>
              <a:rPr lang="en-US" dirty="0" err="1"/>
              <a:t>Không</a:t>
            </a:r>
            <a:r>
              <a:rPr lang="en-US" dirty="0"/>
              <a:t> </a:t>
            </a:r>
            <a:r>
              <a:rPr lang="en-US" dirty="0" err="1"/>
              <a:t>gian</a:t>
            </a:r>
            <a:r>
              <a:rPr lang="en-US" dirty="0"/>
              <a:t> </a:t>
            </a:r>
            <a:r>
              <a:rPr lang="en-US" dirty="0" err="1"/>
              <a:t>trong</a:t>
            </a:r>
            <a:r>
              <a:rPr lang="en-US" dirty="0"/>
              <a:t> OpenGL </a:t>
            </a:r>
            <a:r>
              <a:rPr lang="en-US" dirty="0" err="1"/>
              <a:t>được</a:t>
            </a:r>
            <a:r>
              <a:rPr lang="en-US" dirty="0"/>
              <a:t> </a:t>
            </a:r>
            <a:r>
              <a:rPr lang="en-US" dirty="0" err="1"/>
              <a:t>miêu</a:t>
            </a:r>
            <a:r>
              <a:rPr lang="en-US" dirty="0"/>
              <a:t> </a:t>
            </a:r>
            <a:r>
              <a:rPr lang="en-US" dirty="0" err="1"/>
              <a:t>tả</a:t>
            </a:r>
            <a:r>
              <a:rPr lang="en-US" dirty="0"/>
              <a:t> qua </a:t>
            </a:r>
            <a:r>
              <a:rPr lang="en-US" u="sng" dirty="0" err="1">
                <a:hlinkClick r:id="rId14" tooltip="Hình học xạ ảnh (trang chưa được viết)"/>
              </a:rPr>
              <a:t>hình</a:t>
            </a:r>
            <a:r>
              <a:rPr lang="en-US" u="sng" dirty="0">
                <a:hlinkClick r:id="rId14" tooltip="Hình học xạ ảnh (trang chưa được viết)"/>
              </a:rPr>
              <a:t> </a:t>
            </a:r>
            <a:r>
              <a:rPr lang="en-US" u="sng" dirty="0" err="1">
                <a:hlinkClick r:id="rId14" tooltip="Hình học xạ ảnh (trang chưa được viết)"/>
              </a:rPr>
              <a:t>học</a:t>
            </a:r>
            <a:r>
              <a:rPr lang="en-US" u="sng" dirty="0">
                <a:hlinkClick r:id="rId14" tooltip="Hình học xạ ảnh (trang chưa được viết)"/>
              </a:rPr>
              <a:t> </a:t>
            </a:r>
            <a:r>
              <a:rPr lang="en-US" u="sng" dirty="0" err="1">
                <a:hlinkClick r:id="rId14" tooltip="Hình học xạ ảnh (trang chưa được viết)"/>
              </a:rPr>
              <a:t>xạ</a:t>
            </a:r>
            <a:r>
              <a:rPr lang="en-US" u="sng" dirty="0">
                <a:hlinkClick r:id="rId14" tooltip="Hình học xạ ảnh (trang chưa được viết)"/>
              </a:rPr>
              <a:t> </a:t>
            </a:r>
            <a:r>
              <a:rPr lang="en-US" u="sng" dirty="0" err="1">
                <a:hlinkClick r:id="rId14" tooltip="Hình học xạ ảnh (trang chưa được viết)"/>
              </a:rPr>
              <a:t>ảnh</a:t>
            </a:r>
            <a:r>
              <a:rPr lang="en-US" dirty="0"/>
              <a:t>. </a:t>
            </a:r>
            <a:r>
              <a:rPr lang="en-US" dirty="0" err="1"/>
              <a:t>Một</a:t>
            </a:r>
            <a:r>
              <a:rPr lang="en-US" dirty="0"/>
              <a:t> </a:t>
            </a:r>
            <a:r>
              <a:rPr lang="en-US" dirty="0" err="1"/>
              <a:t>điểm</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này</a:t>
            </a:r>
            <a:r>
              <a:rPr lang="en-US" dirty="0"/>
              <a:t> </a:t>
            </a:r>
            <a:r>
              <a:rPr lang="en-US" dirty="0" err="1"/>
              <a:t>có</a:t>
            </a:r>
            <a:r>
              <a:rPr lang="en-US" dirty="0"/>
              <a:t> </a:t>
            </a:r>
            <a:r>
              <a:rPr lang="en-US" dirty="0" err="1"/>
              <a:t>tất</a:t>
            </a:r>
            <a:r>
              <a:rPr lang="en-US" dirty="0"/>
              <a:t> </a:t>
            </a:r>
            <a:r>
              <a:rPr lang="en-US" dirty="0" err="1"/>
              <a:t>cả</a:t>
            </a:r>
            <a:r>
              <a:rPr lang="en-US" dirty="0"/>
              <a:t> </a:t>
            </a:r>
            <a:r>
              <a:rPr lang="en-US" dirty="0" err="1"/>
              <a:t>bốn</a:t>
            </a:r>
            <a:r>
              <a:rPr lang="en-US" dirty="0"/>
              <a:t> </a:t>
            </a:r>
            <a:r>
              <a:rPr lang="en-US" u="sng" dirty="0" err="1">
                <a:hlinkClick r:id="rId15" tooltip="Hệ tọa độ"/>
              </a:rPr>
              <a:t>tọa</a:t>
            </a:r>
            <a:r>
              <a:rPr lang="en-US" u="sng" dirty="0">
                <a:hlinkClick r:id="rId15" tooltip="Hệ tọa độ"/>
              </a:rPr>
              <a:t> </a:t>
            </a:r>
            <a:r>
              <a:rPr lang="en-US" u="sng" dirty="0" err="1">
                <a:hlinkClick r:id="rId15" tooltip="Hệ tọa độ"/>
              </a:rPr>
              <a:t>độ</a:t>
            </a:r>
            <a:r>
              <a:rPr lang="en-US" dirty="0"/>
              <a:t>. </a:t>
            </a:r>
            <a:r>
              <a:rPr lang="en-US" dirty="0" err="1"/>
              <a:t>Cách</a:t>
            </a:r>
            <a:r>
              <a:rPr lang="en-US" dirty="0"/>
              <a:t> </a:t>
            </a:r>
            <a:r>
              <a:rPr lang="en-US" dirty="0" err="1"/>
              <a:t>thể</a:t>
            </a:r>
            <a:r>
              <a:rPr lang="en-US" dirty="0"/>
              <a:t> </a:t>
            </a:r>
            <a:r>
              <a:rPr lang="en-US" dirty="0" err="1"/>
              <a:t>hiện</a:t>
            </a:r>
            <a:r>
              <a:rPr lang="en-US" dirty="0"/>
              <a:t> </a:t>
            </a:r>
            <a:r>
              <a:rPr lang="en-US" dirty="0" err="1"/>
              <a:t>các</a:t>
            </a:r>
            <a:r>
              <a:rPr lang="en-US" dirty="0"/>
              <a:t> </a:t>
            </a:r>
            <a:r>
              <a:rPr lang="en-US" dirty="0" err="1"/>
              <a:t>điểm</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bằng</a:t>
            </a:r>
            <a:r>
              <a:rPr lang="en-US" dirty="0"/>
              <a:t> 4 </a:t>
            </a:r>
            <a:r>
              <a:rPr lang="en-US" dirty="0" err="1"/>
              <a:t>tọa</a:t>
            </a:r>
            <a:r>
              <a:rPr lang="en-US" dirty="0"/>
              <a:t> </a:t>
            </a:r>
            <a:r>
              <a:rPr lang="en-US" dirty="0" err="1"/>
              <a:t>độ</a:t>
            </a:r>
            <a:r>
              <a:rPr lang="en-US" dirty="0"/>
              <a:t> </a:t>
            </a:r>
            <a:r>
              <a:rPr lang="en-US" dirty="0" err="1"/>
              <a:t>cho</a:t>
            </a:r>
            <a:r>
              <a:rPr lang="en-US" dirty="0"/>
              <a:t> </a:t>
            </a:r>
            <a:r>
              <a:rPr lang="en-US" dirty="0" err="1"/>
              <a:t>phép</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điểm</a:t>
            </a:r>
            <a:r>
              <a:rPr lang="en-US" dirty="0"/>
              <a:t> </a:t>
            </a:r>
            <a:r>
              <a:rPr lang="en-US" u="sng" dirty="0" err="1">
                <a:hlinkClick r:id="rId16" tooltip="Vô tận"/>
              </a:rPr>
              <a:t>vô</a:t>
            </a:r>
            <a:r>
              <a:rPr lang="en-US" u="sng" dirty="0">
                <a:hlinkClick r:id="rId16" tooltip="Vô tận"/>
              </a:rPr>
              <a:t> </a:t>
            </a:r>
            <a:r>
              <a:rPr lang="en-US" u="sng" dirty="0" err="1">
                <a:hlinkClick r:id="rId16" tooltip="Vô tận"/>
              </a:rPr>
              <a:t>tận</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quát</a:t>
            </a:r>
            <a:r>
              <a:rPr lang="en-US" dirty="0"/>
              <a:t>. </a:t>
            </a:r>
            <a:r>
              <a:rPr lang="en-US" dirty="0" err="1"/>
              <a:t>Vì</a:t>
            </a:r>
            <a:r>
              <a:rPr lang="en-US" dirty="0"/>
              <a:t> </a:t>
            </a:r>
            <a:r>
              <a:rPr lang="en-US" dirty="0" err="1"/>
              <a:t>vậy</a:t>
            </a:r>
            <a:r>
              <a:rPr lang="en-US" dirty="0"/>
              <a:t> </a:t>
            </a:r>
            <a:r>
              <a:rPr lang="en-US" dirty="0" err="1"/>
              <a:t>mã</a:t>
            </a:r>
            <a:r>
              <a:rPr lang="en-US" dirty="0"/>
              <a:t> </a:t>
            </a:r>
            <a:r>
              <a:rPr lang="en-US" dirty="0" err="1"/>
              <a:t>nguồn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đã</a:t>
            </a:r>
            <a:r>
              <a:rPr lang="en-US" dirty="0"/>
              <a:t> </a:t>
            </a:r>
            <a:r>
              <a:rPr lang="en-US" dirty="0" err="1"/>
              <a:t>được</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đi</a:t>
            </a:r>
            <a:r>
              <a:rPr lang="en-US" dirty="0"/>
              <a:t> </a:t>
            </a:r>
            <a:r>
              <a:rPr lang="en-US" dirty="0" err="1"/>
              <a:t>nhiều</a:t>
            </a:r>
            <a:r>
              <a:rPr lang="en-US" dirty="0"/>
              <a:t>.</a:t>
            </a:r>
          </a:p>
          <a:p>
            <a:endParaRPr lang="en-US" dirty="0"/>
          </a:p>
        </p:txBody>
      </p:sp>
      <p:pic>
        <p:nvPicPr>
          <p:cNvPr id="2055" name="Picture 7" descr="1280px-OpenGL_log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00565" y="1743916"/>
            <a:ext cx="2891839" cy="15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065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19"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7412" y="719879"/>
            <a:ext cx="7324164"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672353" y="1266427"/>
            <a:ext cx="9457764" cy="369332"/>
          </a:xfrm>
          <a:prstGeom prst="rect">
            <a:avLst/>
          </a:prstGeom>
          <a:noFill/>
        </p:spPr>
        <p:txBody>
          <a:bodyPr wrap="square" rtlCol="0">
            <a:spAutoFit/>
          </a:bodyPr>
          <a:lstStyle/>
          <a:p>
            <a:r>
              <a:rPr lang="en-US" b="1" smtClean="0"/>
              <a:t>4.Hàm </a:t>
            </a:r>
            <a:r>
              <a:rPr lang="en-US" b="1"/>
              <a:t>trong OpenGL</a:t>
            </a:r>
          </a:p>
        </p:txBody>
      </p:sp>
      <p:sp>
        <p:nvSpPr>
          <p:cNvPr id="2" name="TextBox 1"/>
          <p:cNvSpPr txBox="1"/>
          <p:nvPr/>
        </p:nvSpPr>
        <p:spPr>
          <a:xfrm>
            <a:off x="672353" y="1586753"/>
            <a:ext cx="4993340" cy="1477328"/>
          </a:xfrm>
          <a:prstGeom prst="rect">
            <a:avLst/>
          </a:prstGeom>
          <a:noFill/>
        </p:spPr>
        <p:txBody>
          <a:bodyPr wrap="square" rtlCol="0">
            <a:spAutoFit/>
          </a:bodyPr>
          <a:lstStyle/>
          <a:p>
            <a:pPr marL="285750" lvl="0" indent="-285750" hangingPunct="0">
              <a:buFont typeface="Wingdings" panose="05000000000000000000" pitchFamily="2" charset="2"/>
              <a:buChar char="v"/>
            </a:pPr>
            <a:r>
              <a:rPr lang="en-US" b="1" smtClean="0"/>
              <a:t>glutInit</a:t>
            </a:r>
            <a:r>
              <a:rPr lang="en-US" smtClean="0"/>
              <a:t>(int* pargc,char **argv): Khởi tạo thông số cho cửa sổ của glut. Các tham số pargc và argv được lấy từ hàm main().</a:t>
            </a:r>
          </a:p>
          <a:p>
            <a:pPr marL="285750" lvl="0" indent="-285750" hangingPunct="0">
              <a:buFont typeface="Wingdings" panose="05000000000000000000" pitchFamily="2" charset="2"/>
              <a:buChar char="v"/>
            </a:pPr>
            <a:r>
              <a:rPr lang="en-US" smtClean="0"/>
              <a:t>Danh sách các thiết lập:</a:t>
            </a:r>
          </a:p>
          <a:p>
            <a:pPr hangingPunct="0"/>
            <a:r>
              <a:rPr lang="en-US" smtClean="0"/>
              <a:t> </a:t>
            </a:r>
          </a:p>
        </p:txBody>
      </p:sp>
      <p:sp>
        <p:nvSpPr>
          <p:cNvPr id="9" name="Rounded Rectangle 8"/>
          <p:cNvSpPr/>
          <p:nvPr/>
        </p:nvSpPr>
        <p:spPr>
          <a:xfrm>
            <a:off x="5665693" y="2151529"/>
            <a:ext cx="5853953" cy="412376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hangingPunct="0"/>
            <a:r>
              <a:rPr lang="en-US" sz="1600" smtClean="0">
                <a:solidFill>
                  <a:schemeClr val="accent2">
                    <a:lumMod val="50000"/>
                  </a:schemeClr>
                </a:solidFill>
              </a:rPr>
              <a:t>GLUT_RGBA: thiết lâp cho chế độ màn hình RGBA.</a:t>
            </a:r>
          </a:p>
          <a:p>
            <a:pPr lvl="0" hangingPunct="0"/>
            <a:r>
              <a:rPr lang="en-US" sz="1600" smtClean="0">
                <a:solidFill>
                  <a:schemeClr val="accent2">
                    <a:lumMod val="50000"/>
                  </a:schemeClr>
                </a:solidFill>
              </a:rPr>
              <a:t>GLUT_RGB: tương tự GLUT_RGBA.</a:t>
            </a:r>
          </a:p>
          <a:p>
            <a:pPr lvl="0" hangingPunct="0"/>
            <a:r>
              <a:rPr lang="en-US" sz="1600" smtClean="0">
                <a:solidFill>
                  <a:schemeClr val="accent2">
                    <a:lumMod val="50000"/>
                  </a:schemeClr>
                </a:solidFill>
              </a:rPr>
              <a:t>GLUT_INDEX: thiết lập chế độ màu mặc định.</a:t>
            </a:r>
          </a:p>
          <a:p>
            <a:pPr lvl="0" hangingPunct="0"/>
            <a:r>
              <a:rPr lang="en-US" sz="1600" smtClean="0">
                <a:solidFill>
                  <a:schemeClr val="accent2">
                    <a:lumMod val="50000"/>
                  </a:schemeClr>
                </a:solidFill>
              </a:rPr>
              <a:t>GLUT_SINGLE: thiết lập chế độ màn hình buffer đơn </a:t>
            </a:r>
          </a:p>
          <a:p>
            <a:pPr lvl="0" hangingPunct="0"/>
            <a:r>
              <a:rPr lang="en-US" sz="1600" smtClean="0">
                <a:solidFill>
                  <a:schemeClr val="accent2">
                    <a:lumMod val="50000"/>
                  </a:schemeClr>
                </a:solidFill>
              </a:rPr>
              <a:t>GLUT_DOUBLE: thiết lập chế độ màn hình buffer đôi.</a:t>
            </a:r>
          </a:p>
          <a:p>
            <a:pPr lvl="0" hangingPunct="0"/>
            <a:r>
              <a:rPr lang="en-US" sz="1600" smtClean="0">
                <a:solidFill>
                  <a:schemeClr val="accent2">
                    <a:lumMod val="50000"/>
                  </a:schemeClr>
                </a:solidFill>
              </a:rPr>
              <a:t>GLUT_ACCUM: thiết lập chế độ accumulation buffer.</a:t>
            </a:r>
          </a:p>
          <a:p>
            <a:pPr lvl="0" hangingPunct="0"/>
            <a:r>
              <a:rPr lang="en-US" sz="1600" smtClean="0">
                <a:solidFill>
                  <a:schemeClr val="accent2">
                    <a:lumMod val="50000"/>
                  </a:schemeClr>
                </a:solidFill>
              </a:rPr>
              <a:t>GLUT_ALPHA: thiết lập chế độ đối tương anpha cho buffer màu.</a:t>
            </a:r>
          </a:p>
          <a:p>
            <a:pPr lvl="0" hangingPunct="0"/>
            <a:r>
              <a:rPr lang="en-US" sz="1600" smtClean="0">
                <a:solidFill>
                  <a:schemeClr val="accent2">
                    <a:lumMod val="50000"/>
                  </a:schemeClr>
                </a:solidFill>
              </a:rPr>
              <a:t>GLUT_DEPTH: thiết lập cho depth buffer.</a:t>
            </a:r>
          </a:p>
          <a:p>
            <a:pPr lvl="0" hangingPunct="0"/>
            <a:r>
              <a:rPr lang="en-US" sz="1600" smtClean="0">
                <a:solidFill>
                  <a:schemeClr val="accent2">
                    <a:lumMod val="50000"/>
                  </a:schemeClr>
                </a:solidFill>
              </a:rPr>
              <a:t>GLUT_STENCIL: thiết lập cho stencil buffer.</a:t>
            </a:r>
          </a:p>
          <a:p>
            <a:pPr lvl="0" hangingPunct="0"/>
            <a:r>
              <a:rPr lang="en-US" sz="1600" smtClean="0">
                <a:solidFill>
                  <a:schemeClr val="accent2">
                    <a:lumMod val="50000"/>
                  </a:schemeClr>
                </a:solidFill>
              </a:rPr>
              <a:t>GLUT_MULTISAMPLE: thiết lập cho multisampling.</a:t>
            </a:r>
          </a:p>
          <a:p>
            <a:pPr lvl="0" hangingPunct="0"/>
            <a:r>
              <a:rPr lang="en-US" sz="1600" smtClean="0">
                <a:solidFill>
                  <a:schemeClr val="accent2">
                    <a:lumMod val="50000"/>
                  </a:schemeClr>
                </a:solidFill>
              </a:rPr>
              <a:t>GLUT_STEREO: thiết lập chế độ stereo.</a:t>
            </a:r>
          </a:p>
          <a:p>
            <a:r>
              <a:rPr lang="en-US" sz="1600" smtClean="0">
                <a:solidFill>
                  <a:schemeClr val="accent2">
                    <a:lumMod val="50000"/>
                  </a:schemeClr>
                </a:solidFill>
              </a:rPr>
              <a:t> GLUT_LUMINANCE: thiết lập cho chế độ màu "luminance".</a:t>
            </a:r>
          </a:p>
          <a:p>
            <a:pPr hangingPunct="0"/>
            <a:r>
              <a:rPr lang="en-US" sz="1600" smtClean="0">
                <a:solidFill>
                  <a:schemeClr val="accent2">
                    <a:lumMod val="50000"/>
                  </a:schemeClr>
                </a:solidFill>
              </a:rPr>
              <a:t> </a:t>
            </a:r>
          </a:p>
        </p:txBody>
      </p:sp>
    </p:spTree>
    <p:extLst>
      <p:ext uri="{BB962C8B-B14F-4D97-AF65-F5344CB8AC3E}">
        <p14:creationId xmlns:p14="http://schemas.microsoft.com/office/powerpoint/2010/main" val="20682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circle(in)">
                                      <p:cBhvr>
                                        <p:cTn id="15" dur="2000"/>
                                        <p:tgtEl>
                                          <p:spTgt spid="2">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circle(in)">
                                      <p:cBhvr>
                                        <p:cTn id="18" dur="20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4305" y="750186"/>
            <a:ext cx="7763436"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425823" y="1287324"/>
            <a:ext cx="9457764" cy="369332"/>
          </a:xfrm>
          <a:prstGeom prst="rect">
            <a:avLst/>
          </a:prstGeom>
          <a:noFill/>
        </p:spPr>
        <p:txBody>
          <a:bodyPr wrap="square" rtlCol="0">
            <a:spAutoFit/>
          </a:bodyPr>
          <a:lstStyle/>
          <a:p>
            <a:r>
              <a:rPr lang="en-US" b="1" smtClean="0"/>
              <a:t>4.Hàm </a:t>
            </a:r>
            <a:r>
              <a:rPr lang="en-US" b="1"/>
              <a:t>trong OpenGL</a:t>
            </a:r>
          </a:p>
        </p:txBody>
      </p:sp>
      <p:sp>
        <p:nvSpPr>
          <p:cNvPr id="2" name="TextBox 1"/>
          <p:cNvSpPr txBox="1"/>
          <p:nvPr/>
        </p:nvSpPr>
        <p:spPr>
          <a:xfrm>
            <a:off x="672353" y="1586753"/>
            <a:ext cx="4993340" cy="1200329"/>
          </a:xfrm>
          <a:prstGeom prst="rect">
            <a:avLst/>
          </a:prstGeom>
          <a:noFill/>
        </p:spPr>
        <p:txBody>
          <a:bodyPr wrap="square" rtlCol="0">
            <a:spAutoFit/>
          </a:bodyPr>
          <a:lstStyle/>
          <a:p>
            <a:pPr marL="285750" lvl="0" indent="-285750" hangingPunct="0">
              <a:buFont typeface="Wingdings" panose="05000000000000000000" pitchFamily="2" charset="2"/>
              <a:buChar char="v"/>
            </a:pPr>
            <a:r>
              <a:rPr lang="en-US"/>
              <a:t>Sử dụng toán tử OR để kết hợp các chế độ màu, buffer với nhau.</a:t>
            </a:r>
          </a:p>
          <a:p>
            <a:pPr fontAlgn="ctr"/>
            <a:r>
              <a:rPr lang="en-US"/>
              <a:t> </a:t>
            </a:r>
          </a:p>
          <a:p>
            <a:pPr marL="285750" lvl="0" indent="-285750" hangingPunct="0">
              <a:buFont typeface="Wingdings" panose="05000000000000000000" pitchFamily="2" charset="2"/>
              <a:buChar char="v"/>
            </a:pPr>
            <a:endParaRPr lang="en-US" smtClean="0"/>
          </a:p>
        </p:txBody>
      </p:sp>
      <p:sp>
        <p:nvSpPr>
          <p:cNvPr id="9" name="Rounded Rectangle 8"/>
          <p:cNvSpPr/>
          <p:nvPr/>
        </p:nvSpPr>
        <p:spPr>
          <a:xfrm>
            <a:off x="591671" y="2330823"/>
            <a:ext cx="7037295" cy="43030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ctr">
              <a:buFont typeface="Wingdings" panose="05000000000000000000" pitchFamily="2" charset="2"/>
              <a:buChar char="Ø"/>
            </a:pPr>
            <a:r>
              <a:rPr lang="en-US" sz="1600" b="1">
                <a:solidFill>
                  <a:schemeClr val="accent2">
                    <a:lumMod val="50000"/>
                  </a:schemeClr>
                </a:solidFill>
              </a:rPr>
              <a:t>glutInitWindowPosition</a:t>
            </a:r>
            <a:r>
              <a:rPr lang="en-US" sz="1600">
                <a:solidFill>
                  <a:schemeClr val="accent2">
                    <a:lumMod val="50000"/>
                  </a:schemeClr>
                </a:solidFill>
              </a:rPr>
              <a:t>(int x, int y): tọa độ cửa sổ màn hình.</a:t>
            </a:r>
          </a:p>
          <a:p>
            <a:pPr marL="285750" indent="-285750" fontAlgn="ctr">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glutInitWindowSize</a:t>
            </a:r>
            <a:r>
              <a:rPr lang="en-US" sz="1600" smtClean="0">
                <a:solidFill>
                  <a:schemeClr val="accent2">
                    <a:lumMod val="50000"/>
                  </a:schemeClr>
                </a:solidFill>
              </a:rPr>
              <a:t>(int </a:t>
            </a:r>
            <a:r>
              <a:rPr lang="en-US" sz="1600">
                <a:solidFill>
                  <a:schemeClr val="accent2">
                    <a:lumMod val="50000"/>
                  </a:schemeClr>
                </a:solidFill>
              </a:rPr>
              <a:t>x, int y): thiết lập kích thước cửa sổ màn hình.</a:t>
            </a:r>
          </a:p>
          <a:p>
            <a:pPr marL="285750" indent="-285750">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glutCreateWindow</a:t>
            </a:r>
            <a:r>
              <a:rPr lang="en-US" sz="1600" smtClean="0">
                <a:solidFill>
                  <a:schemeClr val="accent2">
                    <a:lumMod val="50000"/>
                  </a:schemeClr>
                </a:solidFill>
              </a:rPr>
              <a:t>(char</a:t>
            </a:r>
            <a:r>
              <a:rPr lang="en-US" sz="1600">
                <a:solidFill>
                  <a:schemeClr val="accent2">
                    <a:lumMod val="50000"/>
                  </a:schemeClr>
                </a:solidFill>
              </a:rPr>
              <a:t>* title): tạo cửa sổ màn hình với tiêu đề là title.</a:t>
            </a:r>
          </a:p>
          <a:p>
            <a:pPr marL="285750" indent="-285750">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glClearColor(</a:t>
            </a:r>
            <a:r>
              <a:rPr lang="en-US" sz="1600" smtClean="0">
                <a:solidFill>
                  <a:schemeClr val="accent2">
                    <a:lumMod val="50000"/>
                  </a:schemeClr>
                </a:solidFill>
              </a:rPr>
              <a:t>Glclampf </a:t>
            </a:r>
            <a:r>
              <a:rPr lang="en-US" sz="1600">
                <a:solidFill>
                  <a:schemeClr val="accent2">
                    <a:lumMod val="50000"/>
                  </a:schemeClr>
                </a:solidFill>
              </a:rPr>
              <a:t>red, Glclampf green, Glclampf blue, Glclampf alpha</a:t>
            </a:r>
            <a:r>
              <a:rPr lang="en-US" sz="1600" b="1">
                <a:solidFill>
                  <a:schemeClr val="accent2">
                    <a:lumMod val="50000"/>
                  </a:schemeClr>
                </a:solidFill>
              </a:rPr>
              <a:t>): </a:t>
            </a:r>
            <a:r>
              <a:rPr lang="en-US" sz="1600">
                <a:solidFill>
                  <a:schemeClr val="accent2">
                    <a:lumMod val="50000"/>
                  </a:schemeClr>
                </a:solidFill>
              </a:rPr>
              <a:t>thiết lập chế độ màu mới cho toàn bộ ứng dụng.</a:t>
            </a:r>
          </a:p>
          <a:p>
            <a:pPr marL="285750" indent="-285750">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glClear</a:t>
            </a:r>
            <a:r>
              <a:rPr lang="en-US" sz="1600" smtClean="0">
                <a:solidFill>
                  <a:schemeClr val="accent2">
                    <a:lumMod val="50000"/>
                  </a:schemeClr>
                </a:solidFill>
              </a:rPr>
              <a:t>(int </a:t>
            </a:r>
            <a:r>
              <a:rPr lang="en-US" sz="1600">
                <a:solidFill>
                  <a:schemeClr val="accent2">
                    <a:lumMod val="50000"/>
                  </a:schemeClr>
                </a:solidFill>
              </a:rPr>
              <a:t>mode): GL_COLOR_BUFFER_BIT: thông số để thiết lập cho màu sắc. Còn một số thiết lập nữa sẽ được đề cập sau.</a:t>
            </a:r>
          </a:p>
          <a:p>
            <a:pPr marL="285750" indent="-285750">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glOrtho</a:t>
            </a:r>
            <a:r>
              <a:rPr lang="en-US" sz="1600" b="1">
                <a:solidFill>
                  <a:schemeClr val="accent2">
                    <a:lumMod val="50000"/>
                  </a:schemeClr>
                </a:solidFill>
              </a:rPr>
              <a:t>(...): </a:t>
            </a:r>
            <a:r>
              <a:rPr lang="en-US" sz="1600">
                <a:solidFill>
                  <a:schemeClr val="accent2">
                    <a:lumMod val="50000"/>
                  </a:schemeClr>
                </a:solidFill>
              </a:rPr>
              <a:t>thiết lập tầm nhìn trực giao, sẽ được nói chi tiết trong bài về phép biến trongOpenGL.</a:t>
            </a:r>
          </a:p>
          <a:p>
            <a:pPr marL="285750" indent="-285750">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glutDisplayFunc(void </a:t>
            </a:r>
            <a:r>
              <a:rPr lang="en-US" sz="1600" b="1">
                <a:solidFill>
                  <a:schemeClr val="accent2">
                    <a:lumMod val="50000"/>
                  </a:schemeClr>
                </a:solidFill>
              </a:rPr>
              <a:t>(*f)(void)):</a:t>
            </a:r>
            <a:r>
              <a:rPr lang="en-US" sz="1600">
                <a:solidFill>
                  <a:schemeClr val="accent2">
                    <a:lumMod val="50000"/>
                  </a:schemeClr>
                </a:solidFill>
              </a:rPr>
              <a:t> gọi hàm để thực hiện việc vẽ khi cửa sổ màn hình hiển thị. Trong ví dụ này là gọi hàm display.</a:t>
            </a:r>
          </a:p>
          <a:p>
            <a:pPr marL="285750" indent="-285750" fontAlgn="ctr">
              <a:buFont typeface="Wingdings" panose="05000000000000000000" pitchFamily="2" charset="2"/>
              <a:buChar char="Ø"/>
            </a:pPr>
            <a:r>
              <a:rPr lang="en-US" sz="1600">
                <a:solidFill>
                  <a:schemeClr val="accent2">
                    <a:lumMod val="50000"/>
                  </a:schemeClr>
                </a:solidFill>
              </a:rPr>
              <a:t> </a:t>
            </a:r>
            <a:r>
              <a:rPr lang="en-US" sz="1600" b="1" smtClean="0">
                <a:solidFill>
                  <a:schemeClr val="accent2">
                    <a:lumMod val="50000"/>
                  </a:schemeClr>
                </a:solidFill>
              </a:rPr>
              <a:t>glutMainLoop</a:t>
            </a:r>
            <a:r>
              <a:rPr lang="en-US" sz="1600" b="1">
                <a:solidFill>
                  <a:schemeClr val="accent2">
                    <a:lumMod val="50000"/>
                  </a:schemeClr>
                </a:solidFill>
              </a:rPr>
              <a:t>():</a:t>
            </a:r>
            <a:r>
              <a:rPr lang="en-US" sz="1600">
                <a:solidFill>
                  <a:schemeClr val="accent2">
                    <a:lumMod val="50000"/>
                  </a:schemeClr>
                </a:solidFill>
              </a:rPr>
              <a:t> Lặp đi lặp lại các hàm callback - sẽ đề cập sau - đến khi nao cửa sổ đóng lại.</a:t>
            </a:r>
          </a:p>
        </p:txBody>
      </p:sp>
      <p:sp>
        <p:nvSpPr>
          <p:cNvPr id="5" name="TextBox 4"/>
          <p:cNvSpPr txBox="1"/>
          <p:nvPr/>
        </p:nvSpPr>
        <p:spPr>
          <a:xfrm>
            <a:off x="8301317" y="1586753"/>
            <a:ext cx="3675530" cy="369332"/>
          </a:xfrm>
          <a:prstGeom prst="rect">
            <a:avLst/>
          </a:prstGeom>
          <a:noFill/>
        </p:spPr>
        <p:txBody>
          <a:bodyPr wrap="square" rtlCol="0">
            <a:spAutoFit/>
          </a:bodyPr>
          <a:lstStyle/>
          <a:p>
            <a:pPr marL="285750" indent="-285750">
              <a:buFont typeface="Wingdings" panose="05000000000000000000" pitchFamily="2" charset="2"/>
              <a:buChar char="v"/>
            </a:pPr>
            <a:r>
              <a:rPr lang="en-US"/>
              <a:t>Trong hàm display </a:t>
            </a:r>
          </a:p>
        </p:txBody>
      </p:sp>
      <p:sp>
        <p:nvSpPr>
          <p:cNvPr id="6" name="Rounded Rectangle 5"/>
          <p:cNvSpPr/>
          <p:nvPr/>
        </p:nvSpPr>
        <p:spPr>
          <a:xfrm>
            <a:off x="8041341" y="2330823"/>
            <a:ext cx="3881718" cy="249218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ctr">
              <a:buFont typeface="Wingdings" panose="05000000000000000000" pitchFamily="2" charset="2"/>
              <a:buChar char="Ø"/>
            </a:pPr>
            <a:r>
              <a:rPr lang="en-US" b="1">
                <a:solidFill>
                  <a:schemeClr val="accent2">
                    <a:lumMod val="50000"/>
                  </a:schemeClr>
                </a:solidFill>
              </a:rPr>
              <a:t>glColor3f</a:t>
            </a:r>
            <a:r>
              <a:rPr lang="en-US">
                <a:solidFill>
                  <a:schemeClr val="accent2">
                    <a:lumMod val="50000"/>
                  </a:schemeClr>
                </a:solidFill>
              </a:rPr>
              <a:t>( red, green, blue ): thiết lập màu sắc cho đối tượng sắp vẽ</a:t>
            </a:r>
            <a:r>
              <a:rPr lang="en-US" smtClean="0">
                <a:solidFill>
                  <a:schemeClr val="accent2">
                    <a:lumMod val="50000"/>
                  </a:schemeClr>
                </a:solidFill>
              </a:rPr>
              <a:t>.</a:t>
            </a:r>
            <a:endParaRPr lang="en-US">
              <a:solidFill>
                <a:schemeClr val="accent2">
                  <a:lumMod val="50000"/>
                </a:schemeClr>
              </a:solidFill>
            </a:endParaRPr>
          </a:p>
          <a:p>
            <a:pPr marL="285750" lvl="0" indent="-285750" fontAlgn="ctr">
              <a:buFont typeface="Wingdings" panose="05000000000000000000" pitchFamily="2" charset="2"/>
              <a:buChar char="Ø"/>
            </a:pPr>
            <a:r>
              <a:rPr lang="en-US" b="1">
                <a:solidFill>
                  <a:schemeClr val="accent2">
                    <a:lumMod val="50000"/>
                  </a:schemeClr>
                </a:solidFill>
              </a:rPr>
              <a:t>glPointSize</a:t>
            </a:r>
            <a:r>
              <a:rPr lang="en-US">
                <a:solidFill>
                  <a:schemeClr val="accent2">
                    <a:lumMod val="50000"/>
                  </a:schemeClr>
                </a:solidFill>
              </a:rPr>
              <a:t>(float size): kích thước điểm ảnh</a:t>
            </a:r>
            <a:r>
              <a:rPr lang="en-US" smtClean="0">
                <a:solidFill>
                  <a:schemeClr val="accent2">
                    <a:lumMod val="50000"/>
                  </a:schemeClr>
                </a:solidFill>
              </a:rPr>
              <a:t>.</a:t>
            </a:r>
            <a:endParaRPr lang="en-US">
              <a:solidFill>
                <a:schemeClr val="accent2">
                  <a:lumMod val="50000"/>
                </a:schemeClr>
              </a:solidFill>
            </a:endParaRPr>
          </a:p>
          <a:p>
            <a:pPr marL="285750" lvl="0" indent="-285750" fontAlgn="ctr">
              <a:buFont typeface="Wingdings" panose="05000000000000000000" pitchFamily="2" charset="2"/>
              <a:buChar char="Ø"/>
            </a:pPr>
            <a:r>
              <a:rPr lang="en-US" b="1">
                <a:solidFill>
                  <a:schemeClr val="accent2">
                    <a:lumMod val="50000"/>
                  </a:schemeClr>
                </a:solidFill>
              </a:rPr>
              <a:t>glBegin(int mode): </a:t>
            </a:r>
            <a:r>
              <a:rPr lang="en-US">
                <a:solidFill>
                  <a:schemeClr val="accent2">
                    <a:lumMod val="50000"/>
                  </a:schemeClr>
                </a:solidFill>
              </a:rPr>
              <a:t>gồm các thông.</a:t>
            </a:r>
          </a:p>
        </p:txBody>
      </p:sp>
    </p:spTree>
    <p:extLst>
      <p:ext uri="{BB962C8B-B14F-4D97-AF65-F5344CB8AC3E}">
        <p14:creationId xmlns:p14="http://schemas.microsoft.com/office/powerpoint/2010/main" val="16869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80">
                                          <p:stCondLst>
                                            <p:cond delay="0"/>
                                          </p:stCondLst>
                                        </p:cTn>
                                        <p:tgtEl>
                                          <p:spTgt spid="5">
                                            <p:txEl>
                                              <p:pRg st="0" end="0"/>
                                            </p:txEl>
                                          </p:spTgt>
                                        </p:tgtEl>
                                      </p:cBhvr>
                                    </p:animEffect>
                                    <p:anim calcmode="lin" valueType="num">
                                      <p:cBhvr>
                                        <p:cTn id="20"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xEl>
                                              <p:pRg st="0" end="0"/>
                                            </p:txEl>
                                          </p:spTgt>
                                        </p:tgtEl>
                                      </p:cBhvr>
                                      <p:to x="100000" y="60000"/>
                                    </p:animScale>
                                    <p:animScale>
                                      <p:cBhvr>
                                        <p:cTn id="26" dur="166" decel="50000">
                                          <p:stCondLst>
                                            <p:cond delay="676"/>
                                          </p:stCondLst>
                                        </p:cTn>
                                        <p:tgtEl>
                                          <p:spTgt spid="5">
                                            <p:txEl>
                                              <p:pRg st="0" end="0"/>
                                            </p:txEl>
                                          </p:spTgt>
                                        </p:tgtEl>
                                      </p:cBhvr>
                                      <p:to x="100000" y="100000"/>
                                    </p:animScale>
                                    <p:animScale>
                                      <p:cBhvr>
                                        <p:cTn id="27" dur="26">
                                          <p:stCondLst>
                                            <p:cond delay="1312"/>
                                          </p:stCondLst>
                                        </p:cTn>
                                        <p:tgtEl>
                                          <p:spTgt spid="5">
                                            <p:txEl>
                                              <p:pRg st="0" end="0"/>
                                            </p:txEl>
                                          </p:spTgt>
                                        </p:tgtEl>
                                      </p:cBhvr>
                                      <p:to x="100000" y="80000"/>
                                    </p:animScale>
                                    <p:animScale>
                                      <p:cBhvr>
                                        <p:cTn id="28" dur="166" decel="50000">
                                          <p:stCondLst>
                                            <p:cond delay="1338"/>
                                          </p:stCondLst>
                                        </p:cTn>
                                        <p:tgtEl>
                                          <p:spTgt spid="5">
                                            <p:txEl>
                                              <p:pRg st="0" end="0"/>
                                            </p:txEl>
                                          </p:spTgt>
                                        </p:tgtEl>
                                      </p:cBhvr>
                                      <p:to x="100000" y="100000"/>
                                    </p:animScale>
                                    <p:animScale>
                                      <p:cBhvr>
                                        <p:cTn id="29" dur="26">
                                          <p:stCondLst>
                                            <p:cond delay="1642"/>
                                          </p:stCondLst>
                                        </p:cTn>
                                        <p:tgtEl>
                                          <p:spTgt spid="5">
                                            <p:txEl>
                                              <p:pRg st="0" end="0"/>
                                            </p:txEl>
                                          </p:spTgt>
                                        </p:tgtEl>
                                      </p:cBhvr>
                                      <p:to x="100000" y="90000"/>
                                    </p:animScale>
                                    <p:animScale>
                                      <p:cBhvr>
                                        <p:cTn id="30" dur="166" decel="50000">
                                          <p:stCondLst>
                                            <p:cond delay="1668"/>
                                          </p:stCondLst>
                                        </p:cTn>
                                        <p:tgtEl>
                                          <p:spTgt spid="5">
                                            <p:txEl>
                                              <p:pRg st="0" end="0"/>
                                            </p:txEl>
                                          </p:spTgt>
                                        </p:tgtEl>
                                      </p:cBhvr>
                                      <p:to x="100000" y="100000"/>
                                    </p:animScale>
                                    <p:animScale>
                                      <p:cBhvr>
                                        <p:cTn id="31" dur="26">
                                          <p:stCondLst>
                                            <p:cond delay="1808"/>
                                          </p:stCondLst>
                                        </p:cTn>
                                        <p:tgtEl>
                                          <p:spTgt spid="5">
                                            <p:txEl>
                                              <p:pRg st="0" end="0"/>
                                            </p:txEl>
                                          </p:spTgt>
                                        </p:tgtEl>
                                      </p:cBhvr>
                                      <p:to x="100000" y="95000"/>
                                    </p:animScale>
                                    <p:animScale>
                                      <p:cBhvr>
                                        <p:cTn id="32" dur="166" decel="50000">
                                          <p:stCondLst>
                                            <p:cond delay="1834"/>
                                          </p:stCondLst>
                                        </p:cTn>
                                        <p:tgtEl>
                                          <p:spTgt spid="5">
                                            <p:txEl>
                                              <p:pRg st="0" end="0"/>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623" y="758334"/>
            <a:ext cx="8166847"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82706" y="1230380"/>
            <a:ext cx="9457764" cy="369332"/>
          </a:xfrm>
          <a:prstGeom prst="rect">
            <a:avLst/>
          </a:prstGeom>
          <a:noFill/>
        </p:spPr>
        <p:txBody>
          <a:bodyPr wrap="square" rtlCol="0">
            <a:spAutoFit/>
          </a:bodyPr>
          <a:lstStyle/>
          <a:p>
            <a:r>
              <a:rPr lang="en-US" b="1" smtClean="0"/>
              <a:t>5. Sơ đồ chính của chương trình</a:t>
            </a:r>
            <a:endParaRPr lang="en-US" b="1"/>
          </a:p>
        </p:txBody>
      </p:sp>
      <p:pic>
        <p:nvPicPr>
          <p:cNvPr id="18434" name="Picture 23" descr="https://4.bp.blogspot.com/-LqA9dHmu7mw/VRzPqTBToSI/AAAAAAAAC0I/zvF-XMTxnVg/s16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633" y="1743584"/>
            <a:ext cx="6460377" cy="480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62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 calcmode="lin" valueType="num">
                                      <p:cBhvr>
                                        <p:cTn id="12" dur="1000" fill="hold"/>
                                        <p:tgtEl>
                                          <p:spTgt spid="18434"/>
                                        </p:tgtEl>
                                        <p:attrNameLst>
                                          <p:attrName>ppt_w</p:attrName>
                                        </p:attrNameLst>
                                      </p:cBhvr>
                                      <p:tavLst>
                                        <p:tav tm="0">
                                          <p:val>
                                            <p:fltVal val="0"/>
                                          </p:val>
                                        </p:tav>
                                        <p:tav tm="100000">
                                          <p:val>
                                            <p:strVal val="#ppt_w"/>
                                          </p:val>
                                        </p:tav>
                                      </p:tavLst>
                                    </p:anim>
                                    <p:anim calcmode="lin" valueType="num">
                                      <p:cBhvr>
                                        <p:cTn id="13" dur="1000" fill="hold"/>
                                        <p:tgtEl>
                                          <p:spTgt spid="18434"/>
                                        </p:tgtEl>
                                        <p:attrNameLst>
                                          <p:attrName>ppt_h</p:attrName>
                                        </p:attrNameLst>
                                      </p:cBhvr>
                                      <p:tavLst>
                                        <p:tav tm="0">
                                          <p:val>
                                            <p:fltVal val="0"/>
                                          </p:val>
                                        </p:tav>
                                        <p:tav tm="100000">
                                          <p:val>
                                            <p:strVal val="#ppt_h"/>
                                          </p:val>
                                        </p:tav>
                                      </p:tavLst>
                                    </p:anim>
                                    <p:anim calcmode="lin" valueType="num">
                                      <p:cBhvr>
                                        <p:cTn id="14" dur="1000" fill="hold"/>
                                        <p:tgtEl>
                                          <p:spTgt spid="18434"/>
                                        </p:tgtEl>
                                        <p:attrNameLst>
                                          <p:attrName>style.rotation</p:attrName>
                                        </p:attrNameLst>
                                      </p:cBhvr>
                                      <p:tavLst>
                                        <p:tav tm="0">
                                          <p:val>
                                            <p:fltVal val="90"/>
                                          </p:val>
                                        </p:tav>
                                        <p:tav tm="100000">
                                          <p:val>
                                            <p:fltVal val="0"/>
                                          </p:val>
                                        </p:tav>
                                      </p:tavLst>
                                    </p:anim>
                                    <p:animEffect transition="in" filter="fade">
                                      <p:cBhvr>
                                        <p:cTn id="15" dur="1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9811" y="699687"/>
            <a:ext cx="7557247"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2: </a:t>
            </a:r>
            <a:r>
              <a:rPr lang="en-US" sz="2000" b="1">
                <a:ln w="22225">
                  <a:solidFill>
                    <a:schemeClr val="accent2"/>
                  </a:solidFill>
                  <a:prstDash val="solid"/>
                </a:ln>
                <a:solidFill>
                  <a:schemeClr val="accent2">
                    <a:lumMod val="40000"/>
                    <a:lumOff val="60000"/>
                  </a:schemeClr>
                </a:solidFill>
              </a:rPr>
              <a:t>CHƯƠNG TRÌNH SỬ DỤNG ĐỒ HỌA OPENGL</a:t>
            </a:r>
          </a:p>
        </p:txBody>
      </p:sp>
      <p:sp>
        <p:nvSpPr>
          <p:cNvPr id="3" name="TextBox 2"/>
          <p:cNvSpPr txBox="1"/>
          <p:nvPr/>
        </p:nvSpPr>
        <p:spPr>
          <a:xfrm>
            <a:off x="582706" y="1222819"/>
            <a:ext cx="9457764" cy="369332"/>
          </a:xfrm>
          <a:prstGeom prst="rect">
            <a:avLst/>
          </a:prstGeom>
          <a:noFill/>
        </p:spPr>
        <p:txBody>
          <a:bodyPr wrap="square" rtlCol="0">
            <a:spAutoFit/>
          </a:bodyPr>
          <a:lstStyle/>
          <a:p>
            <a:r>
              <a:rPr lang="en-US" b="1" smtClean="0"/>
              <a:t>6. Mô tả chương trình</a:t>
            </a:r>
            <a:endParaRPr lang="en-US" b="1"/>
          </a:p>
        </p:txBody>
      </p:sp>
      <p:sp>
        <p:nvSpPr>
          <p:cNvPr id="5" name="Rounded Rectangle 4"/>
          <p:cNvSpPr/>
          <p:nvPr/>
        </p:nvSpPr>
        <p:spPr>
          <a:xfrm>
            <a:off x="755275" y="1748338"/>
            <a:ext cx="5342965" cy="47512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hangingPunct="0"/>
            <a:r>
              <a:rPr lang="en-US">
                <a:solidFill>
                  <a:schemeClr val="accent2">
                    <a:lumMod val="50000"/>
                  </a:schemeClr>
                </a:solidFill>
              </a:rPr>
              <a:t>Bước 1: Khởi tạo</a:t>
            </a:r>
          </a:p>
        </p:txBody>
      </p:sp>
      <p:sp>
        <p:nvSpPr>
          <p:cNvPr id="6" name="Rounded Rectangle 5"/>
          <p:cNvSpPr/>
          <p:nvPr/>
        </p:nvSpPr>
        <p:spPr>
          <a:xfrm>
            <a:off x="869576" y="2430362"/>
            <a:ext cx="5065059" cy="84268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50000"/>
                  </a:schemeClr>
                </a:solidFill>
              </a:rPr>
              <a:t>Tạo khung nhìn Form gồm : Chế độ nhập, Chế độ nhìn, Chế độ màu, Form size, Vị trí Form , Tiêu đề Form</a:t>
            </a:r>
          </a:p>
        </p:txBody>
      </p:sp>
      <p:sp>
        <p:nvSpPr>
          <p:cNvPr id="7" name="Rounded Rectangle 6"/>
          <p:cNvSpPr/>
          <p:nvPr/>
        </p:nvSpPr>
        <p:spPr>
          <a:xfrm>
            <a:off x="869576" y="2975309"/>
            <a:ext cx="5065059" cy="51995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a:solidFill>
                  <a:schemeClr val="accent2">
                    <a:lumMod val="50000"/>
                  </a:schemeClr>
                </a:solidFill>
              </a:rPr>
              <a:t>Khởi tạo Chế độ nhập Init().</a:t>
            </a:r>
          </a:p>
        </p:txBody>
      </p:sp>
      <p:sp>
        <p:nvSpPr>
          <p:cNvPr id="8" name="Rounded Rectangle 7"/>
          <p:cNvSpPr/>
          <p:nvPr/>
        </p:nvSpPr>
        <p:spPr>
          <a:xfrm>
            <a:off x="730622" y="1770528"/>
            <a:ext cx="5342965" cy="47512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hangingPunct="0"/>
            <a:r>
              <a:rPr lang="en-US">
                <a:solidFill>
                  <a:schemeClr val="accent2">
                    <a:lumMod val="50000"/>
                  </a:schemeClr>
                </a:solidFill>
              </a:rPr>
              <a:t>Bước 2: Chức năng xử lý</a:t>
            </a:r>
          </a:p>
        </p:txBody>
      </p:sp>
      <p:sp>
        <p:nvSpPr>
          <p:cNvPr id="9" name="Rounded Rectangle 8"/>
          <p:cNvSpPr/>
          <p:nvPr/>
        </p:nvSpPr>
        <p:spPr>
          <a:xfrm>
            <a:off x="869576" y="2491701"/>
            <a:ext cx="5266766" cy="1828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50000"/>
                  </a:schemeClr>
                </a:solidFill>
              </a:rPr>
              <a:t>Dùng hàm Display() để xử lý vẽ hình, tô màu, quay hình</a:t>
            </a:r>
            <a:r>
              <a:rPr lang="en-US" smtClean="0">
                <a:solidFill>
                  <a:schemeClr val="accent2">
                    <a:lumMod val="50000"/>
                  </a:schemeClr>
                </a:solidFill>
              </a:rPr>
              <a:t>.</a:t>
            </a:r>
          </a:p>
          <a:p>
            <a:pPr marL="285750" lvl="0" indent="-285750" fontAlgn="base">
              <a:buFont typeface="Wingdings" panose="05000000000000000000" pitchFamily="2" charset="2"/>
              <a:buChar char="Ø"/>
            </a:pPr>
            <a:r>
              <a:rPr lang="en-US">
                <a:solidFill>
                  <a:schemeClr val="accent2">
                    <a:lumMod val="50000"/>
                  </a:schemeClr>
                </a:solidFill>
              </a:rPr>
              <a:t>Khởi tạo màu nền và chế độ buffers</a:t>
            </a:r>
            <a:r>
              <a:rPr lang="en-US" smtClean="0">
                <a:solidFill>
                  <a:schemeClr val="accent2">
                    <a:lumMod val="50000"/>
                  </a:schemeClr>
                </a:solidFill>
              </a:rPr>
              <a:t>.</a:t>
            </a:r>
            <a:endParaRPr lang="en-US">
              <a:solidFill>
                <a:schemeClr val="accent2">
                  <a:lumMod val="50000"/>
                </a:schemeClr>
              </a:solidFill>
            </a:endParaRPr>
          </a:p>
          <a:p>
            <a:pPr marL="285750" lvl="0" indent="-285750" fontAlgn="base">
              <a:buFont typeface="Wingdings" panose="05000000000000000000" pitchFamily="2" charset="2"/>
              <a:buChar char="Ø"/>
            </a:pPr>
            <a:r>
              <a:rPr lang="en-US">
                <a:solidFill>
                  <a:schemeClr val="accent2">
                    <a:lumMod val="50000"/>
                  </a:schemeClr>
                </a:solidFill>
              </a:rPr>
              <a:t>Xử lý xoay hình theo bàn phím key = { “L”, “R”, “U”, “</a:t>
            </a:r>
            <a:r>
              <a:rPr lang="en-US" smtClean="0">
                <a:solidFill>
                  <a:schemeClr val="accent2">
                    <a:lumMod val="50000"/>
                  </a:schemeClr>
                </a:solidFill>
              </a:rPr>
              <a:t>D”}</a:t>
            </a:r>
            <a:endParaRPr lang="en-US">
              <a:solidFill>
                <a:schemeClr val="accent2">
                  <a:lumMod val="50000"/>
                </a:schemeClr>
              </a:solidFill>
            </a:endParaRPr>
          </a:p>
        </p:txBody>
      </p:sp>
      <p:sp>
        <p:nvSpPr>
          <p:cNvPr id="10" name="Rounded Rectangle 9"/>
          <p:cNvSpPr/>
          <p:nvPr/>
        </p:nvSpPr>
        <p:spPr>
          <a:xfrm>
            <a:off x="793375" y="4400210"/>
            <a:ext cx="5266766" cy="22860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a:solidFill>
                  <a:schemeClr val="accent2">
                    <a:lumMod val="50000"/>
                  </a:schemeClr>
                </a:solidFill>
              </a:rPr>
              <a:t>Gọi hàm SpinDisplay() thực hiện quay. Tăng góc quay sau mỗi lần thực hiện cho đến khi góc quay Spin lớn hơn 360 độ thì trả lại giá trị ban đầu cho Spin</a:t>
            </a:r>
            <a:r>
              <a:rPr lang="en-US" smtClean="0">
                <a:solidFill>
                  <a:schemeClr val="accent2">
                    <a:lumMod val="50000"/>
                  </a:schemeClr>
                </a:solidFill>
              </a:rPr>
              <a:t>.</a:t>
            </a:r>
            <a:endParaRPr lang="en-US">
              <a:solidFill>
                <a:schemeClr val="accent2">
                  <a:lumMod val="50000"/>
                </a:schemeClr>
              </a:solidFill>
            </a:endParaRPr>
          </a:p>
          <a:p>
            <a:pPr marL="285750" lvl="0" indent="-285750" fontAlgn="base">
              <a:buFont typeface="Wingdings" panose="05000000000000000000" pitchFamily="2" charset="2"/>
              <a:buChar char="Ø"/>
            </a:pPr>
            <a:r>
              <a:rPr lang="en-US">
                <a:solidFill>
                  <a:schemeClr val="accent2">
                    <a:lumMod val="50000"/>
                  </a:schemeClr>
                </a:solidFill>
              </a:rPr>
              <a:t>Xử lý góc nhìn và độ sau góc nhìn</a:t>
            </a:r>
            <a:r>
              <a:rPr lang="en-US" smtClean="0">
                <a:solidFill>
                  <a:schemeClr val="accent2">
                    <a:lumMod val="50000"/>
                  </a:schemeClr>
                </a:solidFill>
              </a:rPr>
              <a:t>.</a:t>
            </a:r>
            <a:endParaRPr lang="en-US">
              <a:solidFill>
                <a:schemeClr val="accent2">
                  <a:lumMod val="50000"/>
                </a:schemeClr>
              </a:solidFill>
            </a:endParaRPr>
          </a:p>
          <a:p>
            <a:pPr marL="285750" lvl="0" indent="-285750" fontAlgn="base">
              <a:buFont typeface="Wingdings" panose="05000000000000000000" pitchFamily="2" charset="2"/>
              <a:buChar char="Ø"/>
            </a:pPr>
            <a:r>
              <a:rPr lang="en-US">
                <a:solidFill>
                  <a:schemeClr val="accent2">
                    <a:lumMod val="50000"/>
                  </a:schemeClr>
                </a:solidFill>
              </a:rPr>
              <a:t>Xử lý vẽ Đa giác theo từng cạnh: Tô màu và vẽ theo trục không gian 3D.</a:t>
            </a:r>
          </a:p>
        </p:txBody>
      </p:sp>
      <p:sp>
        <p:nvSpPr>
          <p:cNvPr id="11" name="Rounded Rectangle 10"/>
          <p:cNvSpPr/>
          <p:nvPr/>
        </p:nvSpPr>
        <p:spPr>
          <a:xfrm>
            <a:off x="6454588" y="2070360"/>
            <a:ext cx="5378824" cy="151503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a:solidFill>
                  <a:schemeClr val="accent2">
                    <a:lumMod val="50000"/>
                  </a:schemeClr>
                </a:solidFill>
              </a:rPr>
              <a:t>Thực hiện hoán đổi Bufers</a:t>
            </a:r>
            <a:r>
              <a:rPr lang="en-US" smtClean="0">
                <a:solidFill>
                  <a:schemeClr val="accent2">
                    <a:lumMod val="50000"/>
                  </a:schemeClr>
                </a:solidFill>
              </a:rPr>
              <a:t>.</a:t>
            </a:r>
            <a:endParaRPr lang="en-US">
              <a:solidFill>
                <a:schemeClr val="accent2">
                  <a:lumMod val="50000"/>
                </a:schemeClr>
              </a:solidFill>
            </a:endParaRPr>
          </a:p>
          <a:p>
            <a:pPr marL="285750" lvl="0" indent="-285750" fontAlgn="base">
              <a:buFont typeface="Wingdings" panose="05000000000000000000" pitchFamily="2" charset="2"/>
              <a:buChar char="Ø"/>
            </a:pPr>
            <a:r>
              <a:rPr lang="en-US">
                <a:solidFill>
                  <a:schemeClr val="accent2">
                    <a:lumMod val="50000"/>
                  </a:schemeClr>
                </a:solidFill>
              </a:rPr>
              <a:t>Dùng hàm Reshape() để xử lý thay đổi kích thước khung Form</a:t>
            </a:r>
            <a:r>
              <a:rPr lang="en-US" smtClean="0">
                <a:solidFill>
                  <a:schemeClr val="accent2">
                    <a:lumMod val="50000"/>
                  </a:schemeClr>
                </a:solidFill>
              </a:rPr>
              <a:t>.</a:t>
            </a:r>
            <a:endParaRPr lang="en-US">
              <a:solidFill>
                <a:schemeClr val="accent2">
                  <a:lumMod val="50000"/>
                </a:schemeClr>
              </a:solidFill>
            </a:endParaRPr>
          </a:p>
          <a:p>
            <a:pPr marL="285750" lvl="0" indent="-285750" fontAlgn="base">
              <a:buFont typeface="Wingdings" panose="05000000000000000000" pitchFamily="2" charset="2"/>
              <a:buChar char="Ø"/>
            </a:pPr>
            <a:r>
              <a:rPr lang="en-US">
                <a:solidFill>
                  <a:schemeClr val="accent2">
                    <a:lumMod val="50000"/>
                  </a:schemeClr>
                </a:solidFill>
              </a:rPr>
              <a:t>Dùng hàm Keyboard() để xử lý bàn phím máy tính</a:t>
            </a:r>
            <a:r>
              <a:rPr lang="en-US" smtClean="0">
                <a:solidFill>
                  <a:schemeClr val="accent2">
                    <a:lumMod val="50000"/>
                  </a:schemeClr>
                </a:solidFill>
              </a:rPr>
              <a:t>.</a:t>
            </a:r>
            <a:endParaRPr lang="en-US">
              <a:solidFill>
                <a:schemeClr val="accent2">
                  <a:lumMod val="50000"/>
                </a:schemeClr>
              </a:solidFill>
            </a:endParaRPr>
          </a:p>
        </p:txBody>
      </p:sp>
      <p:sp>
        <p:nvSpPr>
          <p:cNvPr id="12" name="Rounded Rectangle 11"/>
          <p:cNvSpPr/>
          <p:nvPr/>
        </p:nvSpPr>
        <p:spPr>
          <a:xfrm>
            <a:off x="6454588" y="3765177"/>
            <a:ext cx="5378824" cy="200809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a:solidFill>
                  <a:schemeClr val="accent2">
                    <a:lumMod val="50000"/>
                  </a:schemeClr>
                </a:solidFill>
              </a:rPr>
              <a:t>Dùng hàm Mouse() để xử lý chuột máy tính</a:t>
            </a:r>
            <a:r>
              <a:rPr lang="en-US" smtClean="0">
                <a:solidFill>
                  <a:schemeClr val="accent2">
                    <a:lumMod val="50000"/>
                  </a:schemeClr>
                </a:solidFill>
              </a:rPr>
              <a:t>.</a:t>
            </a:r>
            <a:endParaRPr lang="en-US">
              <a:solidFill>
                <a:schemeClr val="accent2">
                  <a:lumMod val="50000"/>
                </a:schemeClr>
              </a:solidFill>
            </a:endParaRPr>
          </a:p>
          <a:p>
            <a:pPr lvl="0" fontAlgn="base"/>
            <a:r>
              <a:rPr lang="en-US">
                <a:solidFill>
                  <a:schemeClr val="accent2">
                    <a:lumMod val="50000"/>
                  </a:schemeClr>
                </a:solidFill>
              </a:rPr>
              <a:t>Trong trường hợp nhấn chuột trái thực hiện hàm quay trái</a:t>
            </a:r>
            <a:r>
              <a:rPr lang="en-US" smtClean="0">
                <a:solidFill>
                  <a:schemeClr val="accent2">
                    <a:lumMod val="50000"/>
                  </a:schemeClr>
                </a:solidFill>
              </a:rPr>
              <a:t>.</a:t>
            </a:r>
            <a:endParaRPr lang="en-US">
              <a:solidFill>
                <a:schemeClr val="accent2">
                  <a:lumMod val="50000"/>
                </a:schemeClr>
              </a:solidFill>
            </a:endParaRPr>
          </a:p>
          <a:p>
            <a:pPr lvl="0" fontAlgn="base"/>
            <a:r>
              <a:rPr lang="en-US">
                <a:solidFill>
                  <a:schemeClr val="accent2">
                    <a:lumMod val="50000"/>
                  </a:schemeClr>
                </a:solidFill>
              </a:rPr>
              <a:t>Trong trường hợp nhấn chuột phải thực hiện hàm quay phải</a:t>
            </a:r>
            <a:r>
              <a:rPr lang="en-US" smtClean="0">
                <a:solidFill>
                  <a:schemeClr val="accent2">
                    <a:lumMod val="50000"/>
                  </a:schemeClr>
                </a:solidFill>
              </a:rPr>
              <a:t>.</a:t>
            </a:r>
            <a:endParaRPr lang="en-US">
              <a:solidFill>
                <a:schemeClr val="accent2">
                  <a:lumMod val="50000"/>
                </a:schemeClr>
              </a:solidFill>
            </a:endParaRPr>
          </a:p>
          <a:p>
            <a:pPr lvl="0" fontAlgn="base"/>
            <a:r>
              <a:rPr lang="en-US">
                <a:solidFill>
                  <a:schemeClr val="accent2">
                    <a:lumMod val="50000"/>
                  </a:schemeClr>
                </a:solidFill>
              </a:rPr>
              <a:t>Trong trường hợp nhấn giữa không thực hiện.</a:t>
            </a:r>
          </a:p>
        </p:txBody>
      </p:sp>
      <p:sp>
        <p:nvSpPr>
          <p:cNvPr id="13" name="Rounded Rectangle 12"/>
          <p:cNvSpPr/>
          <p:nvPr/>
        </p:nvSpPr>
        <p:spPr>
          <a:xfrm>
            <a:off x="6454588" y="5953053"/>
            <a:ext cx="5378823" cy="62753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50000"/>
                  </a:schemeClr>
                </a:solidFill>
              </a:rPr>
              <a:t>Dùng hàm MainLoop() để dừng màn hình hiển thị.</a:t>
            </a:r>
          </a:p>
        </p:txBody>
      </p:sp>
    </p:spTree>
    <p:extLst>
      <p:ext uri="{BB962C8B-B14F-4D97-AF65-F5344CB8AC3E}">
        <p14:creationId xmlns:p14="http://schemas.microsoft.com/office/powerpoint/2010/main" val="253310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7412" y="744071"/>
            <a:ext cx="5979458"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3: </a:t>
            </a:r>
            <a:r>
              <a:rPr lang="en-US" sz="2000" b="1">
                <a:ln w="22225">
                  <a:solidFill>
                    <a:schemeClr val="accent2"/>
                  </a:solidFill>
                  <a:prstDash val="solid"/>
                </a:ln>
                <a:solidFill>
                  <a:schemeClr val="accent2">
                    <a:lumMod val="40000"/>
                    <a:lumOff val="60000"/>
                  </a:schemeClr>
                </a:solidFill>
              </a:rPr>
              <a:t>MỘT SỐ THƯ VIỆN 2D, 3D.</a:t>
            </a:r>
          </a:p>
        </p:txBody>
      </p:sp>
      <p:sp>
        <p:nvSpPr>
          <p:cNvPr id="2" name="Rounded Rectangle 1"/>
          <p:cNvSpPr/>
          <p:nvPr/>
        </p:nvSpPr>
        <p:spPr>
          <a:xfrm>
            <a:off x="2303929" y="1353672"/>
            <a:ext cx="6427694" cy="52891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rPr>
              <a:t>1.Thư </a:t>
            </a:r>
            <a:r>
              <a:rPr lang="en-US" b="1">
                <a:solidFill>
                  <a:schemeClr val="bg1"/>
                </a:solidFill>
              </a:rPr>
              <a:t>viện hỗ trợ OpenGL.</a:t>
            </a:r>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88453801"/>
              </p:ext>
            </p:extLst>
          </p:nvPr>
        </p:nvGraphicFramePr>
        <p:xfrm>
          <a:off x="914400" y="1999129"/>
          <a:ext cx="10670989" cy="4419600"/>
        </p:xfrm>
        <a:graphic>
          <a:graphicData uri="http://schemas.openxmlformats.org/drawingml/2006/table">
            <a:tbl>
              <a:tblPr firstRow="1" bandRow="1">
                <a:tableStyleId>{5C22544A-7EE6-4342-B048-85BDC9FD1C3A}</a:tableStyleId>
              </a:tblPr>
              <a:tblGrid>
                <a:gridCol w="3693459"/>
                <a:gridCol w="6977530"/>
              </a:tblGrid>
              <a:tr h="1174376">
                <a:tc>
                  <a:txBody>
                    <a:bodyPr/>
                    <a:lstStyle/>
                    <a:p>
                      <a:r>
                        <a:rPr lang="en-US" sz="1700" b="0" kern="1200" smtClean="0">
                          <a:solidFill>
                            <a:schemeClr val="tx1"/>
                          </a:solidFill>
                          <a:effectLst/>
                          <a:latin typeface="+mn-lt"/>
                          <a:ea typeface="+mn-ea"/>
                          <a:cs typeface="+mn-cs"/>
                        </a:rPr>
                        <a:t>GLUT - Thư viện công cụ cho OpenGL.</a:t>
                      </a:r>
                      <a:endParaRPr lang="en-US" sz="1700" b="0">
                        <a:solidFill>
                          <a:schemeClr val="tx1"/>
                        </a:solidFill>
                      </a:endParaRPr>
                    </a:p>
                  </a:txBody>
                  <a:tcPr>
                    <a:solidFill>
                      <a:schemeClr val="accent1">
                        <a:lumMod val="60000"/>
                        <a:lumOff val="40000"/>
                      </a:schemeClr>
                    </a:solidFill>
                  </a:tcPr>
                </a:tc>
                <a:tc>
                  <a:txBody>
                    <a:bodyPr/>
                    <a:lstStyle/>
                    <a:p>
                      <a:pPr lvl="0" hangingPunct="0"/>
                      <a:r>
                        <a:rPr lang="en-US" sz="1700" b="0" kern="1200" smtClean="0">
                          <a:solidFill>
                            <a:schemeClr val="tx1"/>
                          </a:solidFill>
                          <a:effectLst/>
                          <a:latin typeface="+mn-lt"/>
                          <a:ea typeface="+mn-ea"/>
                          <a:cs typeface="+mn-cs"/>
                        </a:rPr>
                        <a:t>Glut là một thư viện các tiện ích cho các chương trình OpenGL, chủ yếu thực hiện I / O cấp hệ thống với hệ điều hành máy chủ. Các chức năng được thực hiện bao gồm định nghĩa cửa sổ, điều khiển cửa sổ và giám sát đầu vào bàn phím và chuột. ... GLUT được viết bởi MarJ.</a:t>
                      </a:r>
                    </a:p>
                  </a:txBody>
                  <a:tcPr>
                    <a:solidFill>
                      <a:schemeClr val="accent1">
                        <a:lumMod val="60000"/>
                        <a:lumOff val="40000"/>
                      </a:schemeClr>
                    </a:solidFill>
                  </a:tcPr>
                </a:tc>
              </a:tr>
              <a:tr h="1224793">
                <a:tc>
                  <a:txBody>
                    <a:bodyPr/>
                    <a:lstStyle/>
                    <a:p>
                      <a:r>
                        <a:rPr lang="en-US" sz="1700" kern="1200" smtClean="0">
                          <a:solidFill>
                            <a:schemeClr val="dk1"/>
                          </a:solidFill>
                          <a:effectLst/>
                          <a:latin typeface="+mn-lt"/>
                          <a:ea typeface="+mn-ea"/>
                          <a:cs typeface="+mn-cs"/>
                        </a:rPr>
                        <a:t>GLU - Thư viện hàm cho các ứng dụng OpenGL.</a:t>
                      </a:r>
                      <a:endParaRPr lang="en-US" sz="1700"/>
                    </a:p>
                  </a:txBody>
                  <a:tcPr/>
                </a:tc>
                <a:tc>
                  <a:txBody>
                    <a:bodyPr/>
                    <a:lstStyle/>
                    <a:p>
                      <a:pPr lvl="0" hangingPunct="0"/>
                      <a:r>
                        <a:rPr lang="en-US" sz="1700" kern="1200" smtClean="0">
                          <a:solidFill>
                            <a:schemeClr val="dk1"/>
                          </a:solidFill>
                          <a:effectLst/>
                          <a:latin typeface="+mn-lt"/>
                          <a:ea typeface="+mn-ea"/>
                          <a:cs typeface="+mn-cs"/>
                        </a:rPr>
                        <a:t>GLU là Thư viện tiện ích OpenGL. Đây là một tập hợp các hàm để tạo ra các mipmap kết cấu từ một hình ảnh cơ sở, tọa độ bản đồ giữa không gian màn hình và đối tượng và vẽ các bề mặt tứ giác và NURBS. GLU 1.2 là phiên bản của GLU đi kèm với OpenGL 1.1.</a:t>
                      </a:r>
                      <a:br>
                        <a:rPr lang="en-US" sz="1700" kern="1200" smtClean="0">
                          <a:solidFill>
                            <a:schemeClr val="dk1"/>
                          </a:solidFill>
                          <a:effectLst/>
                          <a:latin typeface="+mn-lt"/>
                          <a:ea typeface="+mn-ea"/>
                          <a:cs typeface="+mn-cs"/>
                        </a:rPr>
                      </a:br>
                      <a:r>
                        <a:rPr lang="en-US" sz="1700" kern="1200" smtClean="0">
                          <a:solidFill>
                            <a:schemeClr val="dk1"/>
                          </a:solidFill>
                          <a:effectLst/>
                          <a:latin typeface="+mn-lt"/>
                          <a:ea typeface="+mn-ea"/>
                          <a:cs typeface="+mn-cs"/>
                        </a:rPr>
                        <a:t>GLU 1.3 khả dụng và bao gồm các khả năng mới tương ứng với các tính năng OpenGL 1.2 mới.</a:t>
                      </a:r>
                      <a:endParaRPr lang="en-US" sz="1700" kern="1200">
                        <a:solidFill>
                          <a:schemeClr val="dk1"/>
                        </a:solidFill>
                        <a:effectLst/>
                        <a:latin typeface="+mn-lt"/>
                        <a:ea typeface="+mn-ea"/>
                        <a:cs typeface="+mn-cs"/>
                      </a:endParaRPr>
                    </a:p>
                  </a:txBody>
                  <a:tcPr/>
                </a:tc>
              </a:tr>
              <a:tr h="1224793">
                <a:tc>
                  <a:txBody>
                    <a:bodyPr/>
                    <a:lstStyle/>
                    <a:p>
                      <a:r>
                        <a:rPr lang="en-US" sz="1700" kern="1200" smtClean="0">
                          <a:solidFill>
                            <a:schemeClr val="dk1"/>
                          </a:solidFill>
                          <a:effectLst/>
                          <a:latin typeface="+mn-lt"/>
                          <a:ea typeface="+mn-ea"/>
                          <a:cs typeface="+mn-cs"/>
                        </a:rPr>
                        <a:t>ASSIMP - Thư viện nhập dữ liệu từ các tập tin đồ họa 3D.</a:t>
                      </a:r>
                      <a:endParaRPr lang="en-US" sz="1700"/>
                    </a:p>
                  </a:txBody>
                  <a:tcPr/>
                </a:tc>
                <a:tc>
                  <a:txBody>
                    <a:bodyPr/>
                    <a:lstStyle/>
                    <a:p>
                      <a:pPr lvl="0" hangingPunct="0"/>
                      <a:r>
                        <a:rPr lang="en-US" sz="1700" kern="1200" smtClean="0">
                          <a:solidFill>
                            <a:schemeClr val="dk1"/>
                          </a:solidFill>
                          <a:effectLst/>
                          <a:latin typeface="+mn-lt"/>
                          <a:ea typeface="+mn-ea"/>
                          <a:cs typeface="+mn-cs"/>
                        </a:rPr>
                        <a:t>Open Asset Import Library (viết tắt là : Assimp)  là thư viện mã nguồn mở di động để nhập các định dạng mô hình 3D nổi tiếng khác nhau một cách thống nhất. Phiên bản gần đây nhất cũng biết cách xuất tệp 3d và do đó phù hợp làm công cụ chuyển đổi mô hình 3D đa năng.</a:t>
                      </a:r>
                      <a:endParaRPr lang="en-US" sz="1700" kern="120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39708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4988" y="753036"/>
            <a:ext cx="5979458" cy="400110"/>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3: </a:t>
            </a:r>
            <a:r>
              <a:rPr lang="en-US" sz="2000" b="1">
                <a:ln w="22225">
                  <a:solidFill>
                    <a:schemeClr val="accent2"/>
                  </a:solidFill>
                  <a:prstDash val="solid"/>
                </a:ln>
                <a:solidFill>
                  <a:schemeClr val="accent2">
                    <a:lumMod val="40000"/>
                    <a:lumOff val="60000"/>
                  </a:schemeClr>
                </a:solidFill>
              </a:rPr>
              <a:t>MỘT SỐ THƯ VIỆN 2D, 3D</a:t>
            </a:r>
            <a:r>
              <a:rPr lang="en-US"/>
              <a:t>.</a:t>
            </a:r>
          </a:p>
        </p:txBody>
      </p:sp>
      <p:sp>
        <p:nvSpPr>
          <p:cNvPr id="2" name="Rounded Rectangle 1"/>
          <p:cNvSpPr/>
          <p:nvPr/>
        </p:nvSpPr>
        <p:spPr>
          <a:xfrm>
            <a:off x="2034988" y="1326778"/>
            <a:ext cx="6427694" cy="52891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rPr>
              <a:t>2.Các </a:t>
            </a:r>
            <a:r>
              <a:rPr lang="en-US" b="1">
                <a:solidFill>
                  <a:schemeClr val="bg1"/>
                </a:solidFill>
              </a:rPr>
              <a:t>giao diện lập trình đồ họa khác.</a:t>
            </a:r>
            <a:endParaRPr lang="en-US">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16464425"/>
              </p:ext>
            </p:extLst>
          </p:nvPr>
        </p:nvGraphicFramePr>
        <p:xfrm>
          <a:off x="636493" y="1997351"/>
          <a:ext cx="11223814" cy="4525210"/>
        </p:xfrm>
        <a:graphic>
          <a:graphicData uri="http://schemas.openxmlformats.org/drawingml/2006/table">
            <a:tbl>
              <a:tblPr firstRow="1" bandRow="1">
                <a:tableStyleId>{93296810-A885-4BE3-A3E7-6D5BEEA58F35}</a:tableStyleId>
              </a:tblPr>
              <a:tblGrid>
                <a:gridCol w="2875445"/>
                <a:gridCol w="8348369"/>
              </a:tblGrid>
              <a:tr h="1350085">
                <a:tc>
                  <a:txBody>
                    <a:bodyPr/>
                    <a:lstStyle/>
                    <a:p>
                      <a:r>
                        <a:rPr lang="en-US" sz="1600" b="0" kern="1200" smtClean="0">
                          <a:solidFill>
                            <a:schemeClr val="tx1"/>
                          </a:solidFill>
                          <a:effectLst/>
                          <a:latin typeface="+mn-lt"/>
                          <a:ea typeface="+mn-ea"/>
                          <a:cs typeface="+mn-cs"/>
                        </a:rPr>
                        <a:t>Mesa 3D - Một thư viện thực thi OpenGL mã nguồn mở.</a:t>
                      </a:r>
                      <a:endParaRPr lang="en-US" sz="1600" b="0">
                        <a:solidFill>
                          <a:schemeClr val="tx1"/>
                        </a:solidFill>
                      </a:endParaRPr>
                    </a:p>
                  </a:txBody>
                  <a:tcPr>
                    <a:solidFill>
                      <a:schemeClr val="accent6">
                        <a:lumMod val="20000"/>
                        <a:lumOff val="80000"/>
                      </a:schemeClr>
                    </a:solidFill>
                  </a:tcPr>
                </a:tc>
                <a:tc>
                  <a:txBody>
                    <a:bodyPr/>
                    <a:lstStyle/>
                    <a:p>
                      <a:pPr lvl="0" hangingPunct="0"/>
                      <a:r>
                        <a:rPr lang="en-US" sz="1600" b="0" kern="1200" smtClean="0">
                          <a:solidFill>
                            <a:schemeClr val="tx1"/>
                          </a:solidFill>
                          <a:effectLst/>
                          <a:latin typeface="+mn-lt"/>
                          <a:ea typeface="+mn-ea"/>
                          <a:cs typeface="+mn-cs"/>
                        </a:rPr>
                        <a:t>Mesa , còn được gọi là Mesa3D và Thư viện đồ họa 3D Mesa , là một triển khai phần mềm nguồn mở của OpenGL, Vulkan và các đặc tả API đồ họa khác. ... Trình điều khiển đồ họa độc quyền (ví dụ: trình điều khiển Nvidia GeForce và Catalyst) thay thế tất cả Mesa , cung cấp việc triển khai API đồ họa của riêng họ.</a:t>
                      </a:r>
                    </a:p>
                  </a:txBody>
                  <a:tcPr>
                    <a:solidFill>
                      <a:schemeClr val="accent6">
                        <a:lumMod val="20000"/>
                        <a:lumOff val="80000"/>
                      </a:schemeClr>
                    </a:solidFill>
                  </a:tcPr>
                </a:tc>
              </a:tr>
              <a:tr h="1041525">
                <a:tc>
                  <a:txBody>
                    <a:bodyPr/>
                    <a:lstStyle/>
                    <a:p>
                      <a:r>
                        <a:rPr lang="en-US" sz="1600" kern="1200" smtClean="0">
                          <a:solidFill>
                            <a:schemeClr val="dk1"/>
                          </a:solidFill>
                          <a:effectLst/>
                          <a:latin typeface="+mn-lt"/>
                          <a:ea typeface="+mn-ea"/>
                          <a:cs typeface="+mn-cs"/>
                        </a:rPr>
                        <a:t>Direct3D - Thư viện đồ họa của Microsoft.</a:t>
                      </a:r>
                      <a:endParaRPr lang="en-US" sz="1600"/>
                    </a:p>
                  </a:txBody>
                  <a:tcPr/>
                </a:tc>
                <a:tc>
                  <a:txBody>
                    <a:bodyPr/>
                    <a:lstStyle/>
                    <a:p>
                      <a:r>
                        <a:rPr lang="en-US" sz="1600" kern="1200" smtClean="0">
                          <a:solidFill>
                            <a:schemeClr val="dk1"/>
                          </a:solidFill>
                          <a:effectLst/>
                          <a:latin typeface="+mn-lt"/>
                          <a:ea typeface="+mn-ea"/>
                          <a:cs typeface="+mn-cs"/>
                        </a:rPr>
                        <a:t>Direct3D là giao diện lập trình ứng dụng đồ họa (API) cho Microsoft Windows. Một phần của DirectX , Direct3D được sử dụng để hiển thị đồ họa ba chiều trong các ứng dụng có hiệu suất quan trọng, chẳng hạn như các trò chơi</a:t>
                      </a:r>
                      <a:endParaRPr lang="en-US" sz="1600"/>
                    </a:p>
                  </a:txBody>
                  <a:tcPr/>
                </a:tc>
              </a:tr>
              <a:tr h="1041525">
                <a:tc>
                  <a:txBody>
                    <a:bodyPr/>
                    <a:lstStyle/>
                    <a:p>
                      <a:pPr hangingPunct="0"/>
                      <a:r>
                        <a:rPr lang="en-US" sz="1600" kern="1200" smtClean="0">
                          <a:solidFill>
                            <a:schemeClr val="dk1"/>
                          </a:solidFill>
                          <a:effectLst/>
                          <a:latin typeface="+mn-lt"/>
                          <a:ea typeface="+mn-ea"/>
                          <a:cs typeface="+mn-cs"/>
                        </a:rPr>
                        <a:t>Light Weight Java Game Library</a:t>
                      </a:r>
                      <a:endParaRPr lang="en-US" sz="1600" kern="1200">
                        <a:solidFill>
                          <a:schemeClr val="dk1"/>
                        </a:solidFill>
                        <a:effectLst/>
                        <a:latin typeface="+mn-lt"/>
                        <a:ea typeface="+mn-ea"/>
                        <a:cs typeface="+mn-cs"/>
                      </a:endParaRPr>
                    </a:p>
                  </a:txBody>
                  <a:tcPr/>
                </a:tc>
                <a:tc>
                  <a:txBody>
                    <a:bodyPr/>
                    <a:lstStyle/>
                    <a:p>
                      <a:r>
                        <a:rPr lang="en-US" sz="1600" kern="1200" smtClean="0">
                          <a:solidFill>
                            <a:schemeClr val="dk1"/>
                          </a:solidFill>
                          <a:effectLst/>
                          <a:latin typeface="+mn-lt"/>
                          <a:ea typeface="+mn-ea"/>
                          <a:cs typeface="+mn-cs"/>
                        </a:rPr>
                        <a:t>Lightweight Java trò chơi Thư viện (LWJGL) là một mã nguồn mở Java phần mềm thư viện dành cho video trò chơi phát triển. Nó cho thấy các thư viện đa nền tảng hiệu suất cao thường được sử dụng trong việc phát triển các trò chơi video và các tựa game đa phương tiện, như Vulkan, OpenGL, OpenAL và OpenCL</a:t>
                      </a:r>
                      <a:endParaRPr lang="en-US" sz="1600"/>
                    </a:p>
                  </a:txBody>
                  <a:tcPr/>
                </a:tc>
              </a:tr>
              <a:tr h="1041525">
                <a:tc>
                  <a:txBody>
                    <a:bodyPr/>
                    <a:lstStyle/>
                    <a:p>
                      <a:r>
                        <a:rPr lang="en-US" sz="1600" kern="1200" smtClean="0">
                          <a:solidFill>
                            <a:schemeClr val="dk1"/>
                          </a:solidFill>
                          <a:effectLst/>
                          <a:latin typeface="+mn-lt"/>
                          <a:ea typeface="+mn-ea"/>
                          <a:cs typeface="+mn-cs"/>
                        </a:rPr>
                        <a:t>VirtualGL.</a:t>
                      </a:r>
                      <a:endParaRPr lang="en-US" sz="1600"/>
                    </a:p>
                  </a:txBody>
                  <a:tcPr/>
                </a:tc>
                <a:tc>
                  <a:txBody>
                    <a:bodyPr/>
                    <a:lstStyle/>
                    <a:p>
                      <a:pPr lvl="0" hangingPunct="0"/>
                      <a:r>
                        <a:rPr lang="en-US" sz="1600" kern="1200" smtClean="0">
                          <a:solidFill>
                            <a:schemeClr val="dk1"/>
                          </a:solidFill>
                          <a:effectLst/>
                          <a:latin typeface="+mn-lt"/>
                          <a:ea typeface="+mn-ea"/>
                          <a:cs typeface="+mn-cs"/>
                        </a:rPr>
                        <a:t>VirtualGL là một chương trình mã nguồn mở chuyển hướng các lệnh kết xuất 3D từ các ứng dụng OpenGL của Unix và Linux sang phần cứng máy gia tốc 3D trong một máy chủ chuyên dụng và hiển thị đầu ra được kết xuất tương tác với một máy khách mỏng nằm ở nơi khác trên mạng.</a:t>
                      </a:r>
                    </a:p>
                  </a:txBody>
                  <a:tcPr/>
                </a:tc>
              </a:tr>
            </a:tbl>
          </a:graphicData>
        </a:graphic>
      </p:graphicFrame>
    </p:spTree>
    <p:extLst>
      <p:ext uri="{BB962C8B-B14F-4D97-AF65-F5344CB8AC3E}">
        <p14:creationId xmlns:p14="http://schemas.microsoft.com/office/powerpoint/2010/main" val="35075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2965" y="716740"/>
            <a:ext cx="4347882" cy="707886"/>
          </a:xfrm>
          <a:prstGeom prst="rect">
            <a:avLst/>
          </a:prstGeom>
          <a:noFill/>
        </p:spPr>
        <p:txBody>
          <a:bodyPr wrap="square" rtlCol="0">
            <a:spAutoFit/>
          </a:bodyPr>
          <a:lstStyle/>
          <a:p>
            <a:r>
              <a:rPr lang="en-US" sz="2000" b="1">
                <a:ln w="22225">
                  <a:solidFill>
                    <a:schemeClr val="accent2"/>
                  </a:solidFill>
                  <a:prstDash val="solid"/>
                </a:ln>
                <a:solidFill>
                  <a:schemeClr val="accent2">
                    <a:lumMod val="40000"/>
                    <a:lumOff val="60000"/>
                  </a:schemeClr>
                </a:solidFill>
              </a:rPr>
              <a:t> </a:t>
            </a:r>
            <a:r>
              <a:rPr lang="en-US" sz="2000" b="1" smtClean="0">
                <a:ln w="22225">
                  <a:solidFill>
                    <a:schemeClr val="accent2"/>
                  </a:solidFill>
                  <a:prstDash val="solid"/>
                </a:ln>
                <a:solidFill>
                  <a:schemeClr val="accent2">
                    <a:lumMod val="40000"/>
                    <a:lumOff val="60000"/>
                  </a:schemeClr>
                </a:solidFill>
              </a:rPr>
              <a:t> GIỚI </a:t>
            </a:r>
            <a:r>
              <a:rPr lang="en-US" sz="2000" b="1">
                <a:ln w="22225">
                  <a:solidFill>
                    <a:schemeClr val="accent2"/>
                  </a:solidFill>
                  <a:prstDash val="solid"/>
                </a:ln>
                <a:solidFill>
                  <a:schemeClr val="accent2">
                    <a:lumMod val="40000"/>
                    <a:lumOff val="60000"/>
                  </a:schemeClr>
                </a:solidFill>
              </a:rPr>
              <a:t>THIỆU VỀ OPENGL</a:t>
            </a:r>
          </a:p>
          <a:p>
            <a:endParaRPr lang="en-US" sz="2000" b="1">
              <a:ln w="22225">
                <a:solidFill>
                  <a:schemeClr val="accent2"/>
                </a:solidFill>
                <a:prstDash val="solid"/>
              </a:ln>
              <a:solidFill>
                <a:schemeClr val="accent2">
                  <a:lumMod val="40000"/>
                  <a:lumOff val="60000"/>
                </a:schemeClr>
              </a:solidFill>
            </a:endParaRPr>
          </a:p>
        </p:txBody>
      </p:sp>
      <p:sp>
        <p:nvSpPr>
          <p:cNvPr id="10" name="TextBox 9"/>
          <p:cNvSpPr txBox="1"/>
          <p:nvPr/>
        </p:nvSpPr>
        <p:spPr>
          <a:xfrm>
            <a:off x="555812" y="1360075"/>
            <a:ext cx="8444753" cy="4801314"/>
          </a:xfrm>
          <a:prstGeom prst="rect">
            <a:avLst/>
          </a:prstGeom>
          <a:noFill/>
        </p:spPr>
        <p:txBody>
          <a:bodyPr wrap="square" rtlCol="0">
            <a:spAutoFit/>
          </a:bodyPr>
          <a:lstStyle/>
          <a:p>
            <a:r>
              <a:rPr lang="en-US" b="1"/>
              <a:t> </a:t>
            </a:r>
            <a:r>
              <a:rPr lang="en-US" b="1" smtClean="0"/>
              <a:t>2.</a:t>
            </a:r>
            <a:r>
              <a:rPr lang="en-US" b="1"/>
              <a:t> Tác dụng của OpenGL</a:t>
            </a:r>
            <a:r>
              <a:rPr lang="en-US"/>
              <a:t>.</a:t>
            </a:r>
          </a:p>
          <a:p>
            <a:pPr marL="285750" lvl="0" indent="-285750" hangingPunct="0">
              <a:buFont typeface="Wingdings" panose="05000000000000000000" pitchFamily="2" charset="2"/>
              <a:buChar char="v"/>
            </a:pPr>
            <a:r>
              <a:rPr lang="en-US" smtClean="0"/>
              <a:t>OpenGL </a:t>
            </a:r>
            <a:r>
              <a:rPr lang="en-US"/>
              <a:t>được thiết kế nhằm thỏa mãn mục đích chính sau:</a:t>
            </a:r>
          </a:p>
          <a:p>
            <a:pPr hangingPunct="0"/>
            <a:r>
              <a:rPr lang="en-US"/>
              <a:t> </a:t>
            </a:r>
          </a:p>
          <a:p>
            <a:pPr marL="285750" lvl="0" indent="-285750" hangingPunct="0">
              <a:buFont typeface="Wingdings" panose="05000000000000000000" pitchFamily="2" charset="2"/>
              <a:buChar char="Ø"/>
            </a:pPr>
            <a:r>
              <a:rPr lang="en-US"/>
              <a:t> </a:t>
            </a:r>
            <a:r>
              <a:rPr lang="en-US" smtClean="0"/>
              <a:t>   Che </a:t>
            </a:r>
            <a:r>
              <a:rPr lang="en-US"/>
              <a:t>giấu sự tương tác phức tạp với các bộ máy xúc tiến 3 chiều bằng cách đưa ra một giao diện lập trình thống nhất.</a:t>
            </a:r>
          </a:p>
          <a:p>
            <a:pPr hangingPunct="0"/>
            <a:r>
              <a:rPr lang="en-US"/>
              <a:t> </a:t>
            </a:r>
          </a:p>
          <a:p>
            <a:pPr marL="285750" lvl="0" indent="-285750" hangingPunct="0">
              <a:buFont typeface="Wingdings" panose="05000000000000000000" pitchFamily="2" charset="2"/>
              <a:buChar char="Ø"/>
            </a:pPr>
            <a:r>
              <a:rPr lang="en-US"/>
              <a:t>Che giấu các sự khác biệt giữa các phần cứng 3 chiều bằng cách bắt buộc các phần cứng tương thích OpenGL phải hỗ trợ tất cả các chức năng của giao diện OpenGL. Nếu cần, các chức năng chưa được hỗ trợ đầy đủ bởi phần cứng có thể được hỗ trợ bằng phần mềm.</a:t>
            </a:r>
          </a:p>
          <a:p>
            <a:pPr hangingPunct="0"/>
            <a:r>
              <a:rPr lang="en-US"/>
              <a:t> </a:t>
            </a:r>
          </a:p>
          <a:p>
            <a:pPr marL="285750" indent="-285750">
              <a:buFont typeface="Wingdings" panose="05000000000000000000" pitchFamily="2" charset="2"/>
              <a:buChar char="Ø"/>
            </a:pPr>
            <a:r>
              <a:rPr lang="en-US"/>
              <a:t>Các thao tác OpenGL cơ bản là nhận các nguyên hàm hình học như điểm, đường thẳng và đa giác rồi chuyển thành các điểm đồ họa (pixel) trên màn hình. Điều này được thực hiện bởi luồng ống dẫn đồ họa (graphics pipeline). Nó còn được gọi là bộ máy trạng thái OpenGL. Đa số các lệnh OpenGL được dùng để tạo ra các hình học cơ bản đã gặp ở trên hoặc là quy định cách chuyển đổi hình học trong bộ máy trạng thái OpenGL.</a:t>
            </a:r>
          </a:p>
        </p:txBody>
      </p:sp>
      <p:sp>
        <p:nvSpPr>
          <p:cNvPr id="6" name="TextBox 5"/>
          <p:cNvSpPr txBox="1"/>
          <p:nvPr/>
        </p:nvSpPr>
        <p:spPr>
          <a:xfrm>
            <a:off x="555812" y="1360075"/>
            <a:ext cx="8444753" cy="4801314"/>
          </a:xfrm>
          <a:prstGeom prst="rect">
            <a:avLst/>
          </a:prstGeom>
          <a:noFill/>
        </p:spPr>
        <p:txBody>
          <a:bodyPr wrap="square" rtlCol="0">
            <a:spAutoFit/>
          </a:bodyPr>
          <a:lstStyle/>
          <a:p>
            <a:r>
              <a:rPr lang="en-US" b="1"/>
              <a:t> </a:t>
            </a:r>
            <a:r>
              <a:rPr lang="en-US" b="1" smtClean="0">
                <a:latin typeface="Times New Roman" panose="02020603050405020304" pitchFamily="18" charset="0"/>
                <a:cs typeface="Times New Roman" panose="02020603050405020304" pitchFamily="18" charset="0"/>
              </a:rPr>
              <a:t>2.</a:t>
            </a:r>
            <a:r>
              <a:rPr lang="en-US" b="1">
                <a:latin typeface="Times New Roman" panose="02020603050405020304" pitchFamily="18" charset="0"/>
                <a:cs typeface="Times New Roman" panose="02020603050405020304" pitchFamily="18" charset="0"/>
              </a:rPr>
              <a:t> Tác dụng của OpenGL</a:t>
            </a:r>
            <a:r>
              <a:rPr lang="en-US"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Trước khi OpenGL 2.0 ra đời, mỗi giai đoạn trong luồng ống dẫn đồ họa thi hành một nhiệm vụ nhất định, khó có thể thay đổi được. Từ phiên bản OpenGL 2.0, một số giai đoạn đó có thể sửa đổi bằng cách dùng </a:t>
            </a:r>
            <a:r>
              <a:rPr lang="en-US" u="sng">
                <a:latin typeface="Times New Roman" panose="02020603050405020304" pitchFamily="18" charset="0"/>
                <a:cs typeface="Times New Roman" panose="02020603050405020304" pitchFamily="18" charset="0"/>
                <a:hlinkClick r:id="rId2" tooltip="GLSL (trang chưa được viết)"/>
              </a:rPr>
              <a:t>ngôn ngữ chuyển màu GLSL</a:t>
            </a:r>
            <a:r>
              <a:rPr lang="en-US" smtClean="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v"/>
            </a:pPr>
            <a:r>
              <a:rPr lang="en-US" b="1" i="1">
                <a:latin typeface="Times New Roman" panose="02020603050405020304" pitchFamily="18" charset="0"/>
                <a:cs typeface="Times New Roman" panose="02020603050405020304" pitchFamily="18" charset="0"/>
              </a:rPr>
              <a:t>OpenGL hỗ trợ các hàm đồ họa: </a:t>
            </a:r>
            <a:endParaRPr lang="en-US" sz="1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Có API đa nền tảng: Windows, Mac, Linux, Unix. </a:t>
            </a:r>
            <a:endParaRPr lang="en-US" sz="16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Các hệ thống dùng để nhúng:</a:t>
            </a:r>
            <a:endParaRPr lang="en-US" sz="16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Iphone, Windows mobile… </a:t>
            </a:r>
            <a:endParaRPr lang="en-US" sz="16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Dùng cho đa ngôn ngữ: </a:t>
            </a:r>
            <a:endParaRPr lang="en-US" sz="16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 C++, Python, Ruby, PHP… </a:t>
            </a:r>
            <a:endParaRPr lang="en-US" sz="16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Dùng cho cả cách vẽ trong 2D và 3D. </a:t>
            </a:r>
            <a:endParaRPr lang="en-US" sz="160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b="1" i="1">
                <a:latin typeface="Times New Roman" panose="02020603050405020304" pitchFamily="18" charset="0"/>
                <a:cs typeface="Times New Roman" panose="02020603050405020304" pitchFamily="18" charset="0"/>
              </a:rPr>
              <a:t>Những thứ OpenGL không hỗ trợ: </a:t>
            </a:r>
            <a:endParaRPr lang="en-US" sz="1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Bản thân OpenGL không có sẵn các hàm nhập xuất hay thao tác trên windows.</a:t>
            </a:r>
            <a:endParaRPr lang="en-US" sz="16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OpenGL không có sẵn các hàm cấp cao để xây dựng các mô hình đối tượng, thay vào đó, người dùng phải tự xây dựng từ các thành phần hình học cơ bản (điểm, đoạn thẳng, đa giác).</a:t>
            </a: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0564" y="102459"/>
            <a:ext cx="2499098" cy="25152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3646" y="2653553"/>
            <a:ext cx="2105319" cy="3219899"/>
          </a:xfrm>
          <a:prstGeom prst="rect">
            <a:avLst/>
          </a:prstGeom>
        </p:spPr>
      </p:pic>
    </p:spTree>
    <p:extLst>
      <p:ext uri="{BB962C8B-B14F-4D97-AF65-F5344CB8AC3E}">
        <p14:creationId xmlns:p14="http://schemas.microsoft.com/office/powerpoint/2010/main" val="38011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arn(inVertical)">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nodeType="clickEffect">
                                  <p:stCondLst>
                                    <p:cond delay="0"/>
                                  </p:stCondLst>
                                  <p:childTnLst>
                                    <p:animEffect transition="out" filter="randombar(horizontal)">
                                      <p:cBhvr>
                                        <p:cTn id="23" dur="500"/>
                                        <p:tgtEl>
                                          <p:spTgt spid="10">
                                            <p:txEl>
                                              <p:pRg st="0" end="0"/>
                                            </p:txEl>
                                          </p:spTgt>
                                        </p:tgtEl>
                                      </p:cBhvr>
                                    </p:animEffect>
                                    <p:set>
                                      <p:cBhvr>
                                        <p:cTn id="24" dur="1" fill="hold">
                                          <p:stCondLst>
                                            <p:cond delay="499"/>
                                          </p:stCondLst>
                                        </p:cTn>
                                        <p:tgtEl>
                                          <p:spTgt spid="10">
                                            <p:txEl>
                                              <p:pRg st="0" end="0"/>
                                            </p:txEl>
                                          </p:spTgt>
                                        </p:tgtEl>
                                        <p:attrNameLst>
                                          <p:attrName>style.visibility</p:attrName>
                                        </p:attrNameLst>
                                      </p:cBhvr>
                                      <p:to>
                                        <p:strVal val="hidden"/>
                                      </p:to>
                                    </p:set>
                                  </p:childTnLst>
                                </p:cTn>
                              </p:par>
                              <p:par>
                                <p:cTn id="25" presetID="14" presetClass="exit" presetSubtype="10" fill="hold" nodeType="withEffect">
                                  <p:stCondLst>
                                    <p:cond delay="0"/>
                                  </p:stCondLst>
                                  <p:childTnLst>
                                    <p:animEffect transition="out" filter="randombar(horizontal)">
                                      <p:cBhvr>
                                        <p:cTn id="26" dur="500"/>
                                        <p:tgtEl>
                                          <p:spTgt spid="10">
                                            <p:txEl>
                                              <p:pRg st="1" end="1"/>
                                            </p:txEl>
                                          </p:spTgt>
                                        </p:tgtEl>
                                      </p:cBhvr>
                                    </p:animEffect>
                                    <p:set>
                                      <p:cBhvr>
                                        <p:cTn id="27" dur="1" fill="hold">
                                          <p:stCondLst>
                                            <p:cond delay="499"/>
                                          </p:stCondLst>
                                        </p:cTn>
                                        <p:tgtEl>
                                          <p:spTgt spid="10">
                                            <p:txEl>
                                              <p:pRg st="1" end="1"/>
                                            </p:txEl>
                                          </p:spTgt>
                                        </p:tgtEl>
                                        <p:attrNameLst>
                                          <p:attrName>style.visibility</p:attrName>
                                        </p:attrNameLst>
                                      </p:cBhvr>
                                      <p:to>
                                        <p:strVal val="hidden"/>
                                      </p:to>
                                    </p:set>
                                  </p:childTnLst>
                                </p:cTn>
                              </p:par>
                              <p:par>
                                <p:cTn id="28" presetID="14" presetClass="exit" presetSubtype="10" fill="hold" nodeType="withEffect">
                                  <p:stCondLst>
                                    <p:cond delay="0"/>
                                  </p:stCondLst>
                                  <p:childTnLst>
                                    <p:animEffect transition="out" filter="randombar(horizontal)">
                                      <p:cBhvr>
                                        <p:cTn id="29" dur="500"/>
                                        <p:tgtEl>
                                          <p:spTgt spid="10">
                                            <p:txEl>
                                              <p:pRg st="2" end="2"/>
                                            </p:txEl>
                                          </p:spTgt>
                                        </p:tgtEl>
                                      </p:cBhvr>
                                    </p:animEffect>
                                    <p:set>
                                      <p:cBhvr>
                                        <p:cTn id="30" dur="1" fill="hold">
                                          <p:stCondLst>
                                            <p:cond delay="499"/>
                                          </p:stCondLst>
                                        </p:cTn>
                                        <p:tgtEl>
                                          <p:spTgt spid="10">
                                            <p:txEl>
                                              <p:pRg st="2" end="2"/>
                                            </p:txEl>
                                          </p:spTgt>
                                        </p:tgtEl>
                                        <p:attrNameLst>
                                          <p:attrName>style.visibility</p:attrName>
                                        </p:attrNameLst>
                                      </p:cBhvr>
                                      <p:to>
                                        <p:strVal val="hidden"/>
                                      </p:to>
                                    </p:set>
                                  </p:childTnLst>
                                </p:cTn>
                              </p:par>
                              <p:par>
                                <p:cTn id="31" presetID="14" presetClass="exit" presetSubtype="10" fill="hold" nodeType="withEffect">
                                  <p:stCondLst>
                                    <p:cond delay="0"/>
                                  </p:stCondLst>
                                  <p:childTnLst>
                                    <p:animEffect transition="out" filter="randombar(horizontal)">
                                      <p:cBhvr>
                                        <p:cTn id="32" dur="500"/>
                                        <p:tgtEl>
                                          <p:spTgt spid="10">
                                            <p:txEl>
                                              <p:pRg st="3" end="3"/>
                                            </p:txEl>
                                          </p:spTgt>
                                        </p:tgtEl>
                                      </p:cBhvr>
                                    </p:animEffect>
                                    <p:set>
                                      <p:cBhvr>
                                        <p:cTn id="33" dur="1" fill="hold">
                                          <p:stCondLst>
                                            <p:cond delay="499"/>
                                          </p:stCondLst>
                                        </p:cTn>
                                        <p:tgtEl>
                                          <p:spTgt spid="10">
                                            <p:txEl>
                                              <p:pRg st="3" end="3"/>
                                            </p:txEl>
                                          </p:spTgt>
                                        </p:tgtEl>
                                        <p:attrNameLst>
                                          <p:attrName>style.visibility</p:attrName>
                                        </p:attrNameLst>
                                      </p:cBhvr>
                                      <p:to>
                                        <p:strVal val="hidden"/>
                                      </p:to>
                                    </p:set>
                                  </p:childTnLst>
                                </p:cTn>
                              </p:par>
                              <p:par>
                                <p:cTn id="34" presetID="14" presetClass="exit" presetSubtype="10" fill="hold" nodeType="withEffect">
                                  <p:stCondLst>
                                    <p:cond delay="0"/>
                                  </p:stCondLst>
                                  <p:childTnLst>
                                    <p:animEffect transition="out" filter="randombar(horizontal)">
                                      <p:cBhvr>
                                        <p:cTn id="35" dur="500"/>
                                        <p:tgtEl>
                                          <p:spTgt spid="10">
                                            <p:txEl>
                                              <p:pRg st="4" end="4"/>
                                            </p:txEl>
                                          </p:spTgt>
                                        </p:tgtEl>
                                      </p:cBhvr>
                                    </p:animEffect>
                                    <p:set>
                                      <p:cBhvr>
                                        <p:cTn id="36" dur="1" fill="hold">
                                          <p:stCondLst>
                                            <p:cond delay="499"/>
                                          </p:stCondLst>
                                        </p:cTn>
                                        <p:tgtEl>
                                          <p:spTgt spid="10">
                                            <p:txEl>
                                              <p:pRg st="4" end="4"/>
                                            </p:txEl>
                                          </p:spTgt>
                                        </p:tgtEl>
                                        <p:attrNameLst>
                                          <p:attrName>style.visibility</p:attrName>
                                        </p:attrNameLst>
                                      </p:cBhvr>
                                      <p:to>
                                        <p:strVal val="hidden"/>
                                      </p:to>
                                    </p:set>
                                  </p:childTnLst>
                                </p:cTn>
                              </p:par>
                              <p:par>
                                <p:cTn id="37" presetID="14" presetClass="exit" presetSubtype="10" fill="hold" nodeType="withEffect">
                                  <p:stCondLst>
                                    <p:cond delay="0"/>
                                  </p:stCondLst>
                                  <p:childTnLst>
                                    <p:animEffect transition="out" filter="randombar(horizontal)">
                                      <p:cBhvr>
                                        <p:cTn id="38" dur="500"/>
                                        <p:tgtEl>
                                          <p:spTgt spid="10">
                                            <p:txEl>
                                              <p:pRg st="5" end="5"/>
                                            </p:txEl>
                                          </p:spTgt>
                                        </p:tgtEl>
                                      </p:cBhvr>
                                    </p:animEffect>
                                    <p:set>
                                      <p:cBhvr>
                                        <p:cTn id="39" dur="1" fill="hold">
                                          <p:stCondLst>
                                            <p:cond delay="499"/>
                                          </p:stCondLst>
                                        </p:cTn>
                                        <p:tgtEl>
                                          <p:spTgt spid="10">
                                            <p:txEl>
                                              <p:pRg st="5" end="5"/>
                                            </p:txEl>
                                          </p:spTgt>
                                        </p:tgtEl>
                                        <p:attrNameLst>
                                          <p:attrName>style.visibility</p:attrName>
                                        </p:attrNameLst>
                                      </p:cBhvr>
                                      <p:to>
                                        <p:strVal val="hidden"/>
                                      </p:to>
                                    </p:set>
                                  </p:childTnLst>
                                </p:cTn>
                              </p:par>
                              <p:par>
                                <p:cTn id="40" presetID="14" presetClass="exit" presetSubtype="10" fill="hold" nodeType="withEffect">
                                  <p:stCondLst>
                                    <p:cond delay="0"/>
                                  </p:stCondLst>
                                  <p:childTnLst>
                                    <p:animEffect transition="out" filter="randombar(horizontal)">
                                      <p:cBhvr>
                                        <p:cTn id="41" dur="500"/>
                                        <p:tgtEl>
                                          <p:spTgt spid="10">
                                            <p:txEl>
                                              <p:pRg st="6" end="6"/>
                                            </p:txEl>
                                          </p:spTgt>
                                        </p:tgtEl>
                                      </p:cBhvr>
                                    </p:animEffect>
                                    <p:set>
                                      <p:cBhvr>
                                        <p:cTn id="42" dur="1" fill="hold">
                                          <p:stCondLst>
                                            <p:cond delay="499"/>
                                          </p:stCondLst>
                                        </p:cTn>
                                        <p:tgtEl>
                                          <p:spTgt spid="10">
                                            <p:txEl>
                                              <p:pRg st="6" end="6"/>
                                            </p:txEl>
                                          </p:spTgt>
                                        </p:tgtEl>
                                        <p:attrNameLst>
                                          <p:attrName>style.visibility</p:attrName>
                                        </p:attrNameLst>
                                      </p:cBhvr>
                                      <p:to>
                                        <p:strVal val="hidden"/>
                                      </p:to>
                                    </p:set>
                                  </p:childTnLst>
                                </p:cTn>
                              </p:par>
                              <p:par>
                                <p:cTn id="43" presetID="14" presetClass="exit" presetSubtype="10" fill="hold" nodeType="withEffect">
                                  <p:stCondLst>
                                    <p:cond delay="0"/>
                                  </p:stCondLst>
                                  <p:childTnLst>
                                    <p:animEffect transition="out" filter="randombar(horizontal)">
                                      <p:cBhvr>
                                        <p:cTn id="44" dur="500"/>
                                        <p:tgtEl>
                                          <p:spTgt spid="10">
                                            <p:txEl>
                                              <p:pRg st="7" end="7"/>
                                            </p:txEl>
                                          </p:spTgt>
                                        </p:tgtEl>
                                      </p:cBhvr>
                                    </p:animEffect>
                                    <p:set>
                                      <p:cBhvr>
                                        <p:cTn id="45" dur="1" fill="hold">
                                          <p:stCondLst>
                                            <p:cond delay="499"/>
                                          </p:stCondLst>
                                        </p:cTn>
                                        <p:tgtEl>
                                          <p:spTgt spid="10">
                                            <p:txEl>
                                              <p:pRg st="7" end="7"/>
                                            </p:txEl>
                                          </p:spTgt>
                                        </p:tgtEl>
                                        <p:attrNameLst>
                                          <p:attrName>style.visibility</p:attrName>
                                        </p:attrNameLst>
                                      </p:cBhvr>
                                      <p:to>
                                        <p:strVal val="hidden"/>
                                      </p:to>
                                    </p:set>
                                  </p:childTnLst>
                                </p:cTn>
                              </p:par>
                              <p:par>
                                <p:cTn id="46" presetID="16" presetClass="entr" presetSubtype="21" fill="hold"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barn(inVertical)">
                                      <p:cBhvr>
                                        <p:cTn id="48" dur="500"/>
                                        <p:tgtEl>
                                          <p:spTgt spid="6">
                                            <p:txEl>
                                              <p:pRg st="1" end="1"/>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barn(inVertical)">
                                      <p:cBhvr>
                                        <p:cTn id="51" dur="500"/>
                                        <p:tgtEl>
                                          <p:spTgt spid="6">
                                            <p:txEl>
                                              <p:pRg st="2" end="2"/>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barn(inVertical)">
                                      <p:cBhvr>
                                        <p:cTn id="54" dur="500"/>
                                        <p:tgtEl>
                                          <p:spTgt spid="6">
                                            <p:txEl>
                                              <p:pRg st="3" end="3"/>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barn(inVertical)">
                                      <p:cBhvr>
                                        <p:cTn id="57" dur="500"/>
                                        <p:tgtEl>
                                          <p:spTgt spid="6">
                                            <p:txEl>
                                              <p:pRg st="4" end="4"/>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barn(inVertical)">
                                      <p:cBhvr>
                                        <p:cTn id="60" dur="500"/>
                                        <p:tgtEl>
                                          <p:spTgt spid="6">
                                            <p:txEl>
                                              <p:pRg st="5" end="5"/>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barn(inVertical)">
                                      <p:cBhvr>
                                        <p:cTn id="63" dur="500"/>
                                        <p:tgtEl>
                                          <p:spTgt spid="6">
                                            <p:txEl>
                                              <p:pRg st="6" end="6"/>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7" end="7"/>
                                            </p:txEl>
                                          </p:spTgt>
                                        </p:tgtEl>
                                        <p:attrNameLst>
                                          <p:attrName>style.visibility</p:attrName>
                                        </p:attrNameLst>
                                      </p:cBhvr>
                                      <p:to>
                                        <p:strVal val="visible"/>
                                      </p:to>
                                    </p:set>
                                    <p:animEffect transition="in" filter="barn(inVertical)">
                                      <p:cBhvr>
                                        <p:cTn id="66" dur="500"/>
                                        <p:tgtEl>
                                          <p:spTgt spid="6">
                                            <p:txEl>
                                              <p:pRg st="7" end="7"/>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Effect transition="in" filter="barn(inVertical)">
                                      <p:cBhvr>
                                        <p:cTn id="69" dur="500"/>
                                        <p:tgtEl>
                                          <p:spTgt spid="6">
                                            <p:txEl>
                                              <p:pRg st="8" end="8"/>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barn(inVertical)">
                                      <p:cBhvr>
                                        <p:cTn id="72" dur="500"/>
                                        <p:tgtEl>
                                          <p:spTgt spid="6">
                                            <p:txEl>
                                              <p:pRg st="9" end="9"/>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Effect transition="in" filter="barn(inVertical)">
                                      <p:cBhvr>
                                        <p:cTn id="75" dur="500"/>
                                        <p:tgtEl>
                                          <p:spTgt spid="6">
                                            <p:txEl>
                                              <p:pRg st="10" end="10"/>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6">
                                            <p:txEl>
                                              <p:pRg st="11" end="11"/>
                                            </p:txEl>
                                          </p:spTgt>
                                        </p:tgtEl>
                                        <p:attrNameLst>
                                          <p:attrName>style.visibility</p:attrName>
                                        </p:attrNameLst>
                                      </p:cBhvr>
                                      <p:to>
                                        <p:strVal val="visible"/>
                                      </p:to>
                                    </p:set>
                                    <p:animEffect transition="in" filter="barn(inVertical)">
                                      <p:cBhvr>
                                        <p:cTn id="7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8754" y="717176"/>
            <a:ext cx="7772400" cy="677108"/>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a:p>
        </p:txBody>
      </p:sp>
      <p:sp>
        <p:nvSpPr>
          <p:cNvPr id="6" name="TextBox 5"/>
          <p:cNvSpPr txBox="1"/>
          <p:nvPr/>
        </p:nvSpPr>
        <p:spPr>
          <a:xfrm>
            <a:off x="484094" y="1251016"/>
            <a:ext cx="10551460" cy="3416320"/>
          </a:xfrm>
          <a:prstGeom prst="rect">
            <a:avLst/>
          </a:prstGeom>
          <a:noFill/>
        </p:spPr>
        <p:txBody>
          <a:bodyPr wrap="square" rtlCol="0">
            <a:spAutoFit/>
          </a:bodyPr>
          <a:lstStyle/>
          <a:p>
            <a:pPr marL="342900" indent="-342900">
              <a:buAutoNum type="arabicPeriod"/>
            </a:pPr>
            <a:r>
              <a:rPr lang="en-US" b="1" smtClean="0"/>
              <a:t>Dowload:</a:t>
            </a:r>
          </a:p>
          <a:p>
            <a:endParaRPr lang="en-US" smtClean="0"/>
          </a:p>
          <a:p>
            <a:pPr marL="285750" lvl="0" indent="-285750" hangingPunct="0">
              <a:buFont typeface="Wingdings" panose="05000000000000000000" pitchFamily="2" charset="2"/>
              <a:buChar char="Ø"/>
            </a:pPr>
            <a:r>
              <a:rPr lang="en-US" smtClean="0"/>
              <a:t>Đầu tiên bạn </a:t>
            </a:r>
            <a:r>
              <a:rPr lang="en-US"/>
              <a:t>copy đường dẫn (link) này dán vào trình duyệt sau đó bấm nút enter. Trình duyệt sẽ đưa bạn đến trang trủ để tải về.</a:t>
            </a:r>
            <a:endParaRPr lang="en-US" b="1"/>
          </a:p>
          <a:p>
            <a:pPr hangingPunct="0"/>
            <a:r>
              <a:rPr lang="en-US" b="1" smtClean="0">
                <a:hlinkClick r:id="rId2"/>
              </a:rPr>
              <a:t> </a:t>
            </a:r>
            <a:r>
              <a:rPr lang="x-none" b="1" smtClean="0">
                <a:hlinkClick r:id="rId2"/>
              </a:rPr>
              <a:t>https</a:t>
            </a:r>
            <a:r>
              <a:rPr lang="x-none" b="1">
                <a:hlinkClick r:id="rId2"/>
              </a:rPr>
              <a:t>://www.transmissionzero.co.uk/software/freeglut-devel</a:t>
            </a:r>
            <a:r>
              <a:rPr lang="x-none" b="1" smtClean="0">
                <a:hlinkClick r:id="rId2"/>
              </a:rPr>
              <a:t>/</a:t>
            </a:r>
            <a:endParaRPr lang="en-US" b="1" smtClean="0"/>
          </a:p>
          <a:p>
            <a:pPr marL="285750" indent="-285750" hangingPunct="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Tiếp theo bạn cần chú ý để tránh nhầm lẫn giữa freeglut 3.0.0 MSVC Package với freeglut 3.0.0 MinGW Package. Màu đỏ là màu bạn chọn và tải về</a:t>
            </a:r>
            <a:endParaRPr lang="en-US" smtClean="0">
              <a:latin typeface="Times New Roman" panose="02020603050405020304" pitchFamily="18" charset="0"/>
              <a:cs typeface="Times New Roman" panose="02020603050405020304" pitchFamily="18" charset="0"/>
            </a:endParaRPr>
          </a:p>
          <a:p>
            <a:pPr hangingPunct="0"/>
            <a:endParaRPr lang="en-US" b="1"/>
          </a:p>
          <a:p>
            <a:endParaRPr lang="en-US" smtClean="0"/>
          </a:p>
          <a:p>
            <a:endParaRPr lang="en-US"/>
          </a:p>
          <a:p>
            <a:endParaRPr lang="en-US" smtClean="0"/>
          </a:p>
          <a:p>
            <a:endParaRPr lang="en-US"/>
          </a:p>
        </p:txBody>
      </p:sp>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4" y="3538991"/>
            <a:ext cx="55816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516" y="3576297"/>
            <a:ext cx="55737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84094" y="1251016"/>
            <a:ext cx="10551460" cy="2308324"/>
          </a:xfrm>
          <a:prstGeom prst="rect">
            <a:avLst/>
          </a:prstGeom>
          <a:noFill/>
        </p:spPr>
        <p:txBody>
          <a:bodyPr wrap="square" rtlCol="0">
            <a:spAutoFit/>
          </a:bodyPr>
          <a:lstStyle/>
          <a:p>
            <a:pPr marL="342900" indent="-342900">
              <a:buAutoNum type="arabicPeriod"/>
            </a:pPr>
            <a:r>
              <a:rPr lang="en-US" b="1" smtClean="0"/>
              <a:t>Dowload:</a:t>
            </a:r>
          </a:p>
          <a:p>
            <a:endParaRPr lang="en-US" smtClean="0"/>
          </a:p>
          <a:p>
            <a:pPr marL="285750" lvl="0" indent="-285750" hangingPunct="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C</a:t>
            </a:r>
            <a:endParaRPr lang="en-US" b="1">
              <a:latin typeface="Times New Roman" panose="02020603050405020304" pitchFamily="18" charset="0"/>
              <a:cs typeface="Times New Roman" panose="02020603050405020304" pitchFamily="18" charset="0"/>
            </a:endParaRPr>
          </a:p>
          <a:p>
            <a:pPr hangingPunct="0"/>
            <a:endParaRPr lang="en-US" b="1">
              <a:latin typeface="Times New Roman" panose="02020603050405020304" pitchFamily="18" charset="0"/>
              <a:cs typeface="Times New Roman" panose="02020603050405020304" pitchFamily="18" charset="0"/>
            </a:endParaRPr>
          </a:p>
          <a:p>
            <a:endParaRPr lang="en-US" smtClean="0"/>
          </a:p>
          <a:p>
            <a:endParaRPr lang="en-US"/>
          </a:p>
          <a:p>
            <a:endParaRPr lang="en-US" smtClean="0"/>
          </a:p>
          <a:p>
            <a:endParaRPr lang="en-US"/>
          </a:p>
        </p:txBody>
      </p:sp>
      <p:pic>
        <p:nvPicPr>
          <p:cNvPr id="410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7446" y="3503906"/>
            <a:ext cx="7056596" cy="27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494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4099"/>
                                        </p:tgtEl>
                                      </p:cBhvr>
                                    </p:animEffect>
                                    <p:set>
                                      <p:cBhvr>
                                        <p:cTn id="12" dur="1" fill="hold">
                                          <p:stCondLst>
                                            <p:cond delay="499"/>
                                          </p:stCondLst>
                                        </p:cTn>
                                        <p:tgtEl>
                                          <p:spTgt spid="409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4100"/>
                                        </p:tgtEl>
                                      </p:cBhvr>
                                    </p:animEffect>
                                    <p:set>
                                      <p:cBhvr>
                                        <p:cTn id="17" dur="1" fill="hold">
                                          <p:stCondLst>
                                            <p:cond delay="499"/>
                                          </p:stCondLst>
                                        </p:cTn>
                                        <p:tgtEl>
                                          <p:spTgt spid="410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102"/>
                                        </p:tgtEl>
                                        <p:attrNameLst>
                                          <p:attrName>style.visibility</p:attrName>
                                        </p:attrNameLst>
                                      </p:cBhvr>
                                      <p:to>
                                        <p:strVal val="visible"/>
                                      </p:to>
                                    </p:set>
                                    <p:animEffect transition="in" filter="barn(inVertical)">
                                      <p:cBhvr>
                                        <p:cTn id="28"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738473"/>
            <a:ext cx="7924800"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654424" y="1299021"/>
            <a:ext cx="10067364" cy="1754326"/>
          </a:xfrm>
          <a:prstGeom prst="rect">
            <a:avLst/>
          </a:prstGeom>
          <a:noFill/>
        </p:spPr>
        <p:txBody>
          <a:bodyPr wrap="square" rtlCol="0">
            <a:spAutoFit/>
          </a:bodyPr>
          <a:lstStyle/>
          <a:p>
            <a:r>
              <a:rPr lang="en-US" b="1" smtClean="0"/>
              <a:t>2. Cài đặt &amp; Cấu hình:</a:t>
            </a:r>
          </a:p>
          <a:p>
            <a:r>
              <a:rPr lang="en-US" smtClean="0"/>
              <a:t>       a. Cài đặt</a:t>
            </a:r>
          </a:p>
          <a:p>
            <a:pPr marL="285750" lvl="2" indent="-285750">
              <a:buFont typeface="Wingdings" panose="05000000000000000000" pitchFamily="2" charset="2"/>
              <a:buChar char="v"/>
            </a:pPr>
            <a:r>
              <a:rPr lang="en-US"/>
              <a:t>Copy và dán vào thư mục GL.</a:t>
            </a:r>
            <a:endParaRPr lang="en-US" b="1"/>
          </a:p>
          <a:p>
            <a:pPr marL="285750" lvl="0" indent="-285750">
              <a:buFont typeface="Wingdings" panose="05000000000000000000" pitchFamily="2" charset="2"/>
              <a:buChar char="Ø"/>
            </a:pPr>
            <a:r>
              <a:rPr lang="en-US"/>
              <a:t>Vào thư mục tải và giải nén ở trên → include → GL → kích đúp để vào bên trong thư mục GL.  Dưới đây là hình ảnh minh họa.</a:t>
            </a:r>
            <a:endParaRPr lang="en-US" b="1"/>
          </a:p>
          <a:p>
            <a:pPr marL="285750" indent="-285750">
              <a:buFont typeface="Wingdings" panose="05000000000000000000" pitchFamily="2" charset="2"/>
              <a:buChar char="Ø"/>
            </a:pPr>
            <a:endParaRPr lang="en-US"/>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2" y="2963020"/>
            <a:ext cx="604800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682" y="3710284"/>
            <a:ext cx="604800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682" y="4595860"/>
            <a:ext cx="59583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682" y="5101775"/>
            <a:ext cx="595835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36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23" y="699542"/>
            <a:ext cx="7458635"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623234" y="1345873"/>
            <a:ext cx="10067364" cy="1754326"/>
          </a:xfrm>
          <a:prstGeom prst="rect">
            <a:avLst/>
          </a:prstGeom>
          <a:noFill/>
        </p:spPr>
        <p:txBody>
          <a:bodyPr wrap="square" rtlCol="0">
            <a:spAutoFit/>
          </a:bodyPr>
          <a:lstStyle/>
          <a:p>
            <a:r>
              <a:rPr lang="en-US" b="1" smtClean="0"/>
              <a:t>2. Cài đặt &amp; Cấu hình:</a:t>
            </a:r>
          </a:p>
          <a:p>
            <a:r>
              <a:rPr lang="en-US" smtClean="0"/>
              <a:t>       a. Cài đặt</a:t>
            </a:r>
          </a:p>
          <a:p>
            <a:pPr marL="285750" lvl="2" indent="-285750">
              <a:buFont typeface="Wingdings" panose="05000000000000000000" pitchFamily="2" charset="2"/>
              <a:buChar char="v"/>
            </a:pPr>
            <a:r>
              <a:rPr lang="en-US"/>
              <a:t>Copy và dán vào thư mục GL.</a:t>
            </a:r>
            <a:endParaRPr lang="en-US" b="1"/>
          </a:p>
          <a:p>
            <a:pPr marL="285750" lvl="0" indent="-285750">
              <a:buFont typeface="Wingdings" panose="05000000000000000000" pitchFamily="2" charset="2"/>
              <a:buChar char="Ø"/>
            </a:pPr>
            <a:r>
              <a:rPr lang="vi-VN"/>
              <a:t>Tiếp theo bạn copy tất cả các file trong thư mục </a:t>
            </a:r>
            <a:r>
              <a:rPr lang="vi-VN" b="1"/>
              <a:t>GL </a:t>
            </a:r>
            <a:r>
              <a:rPr lang="vi-VN"/>
              <a:t>ở file bạn bừa tải xuống và đã giải nén ở trên, dán vào thư mục </a:t>
            </a:r>
            <a:r>
              <a:rPr lang="vi-VN" b="1"/>
              <a:t>GL</a:t>
            </a:r>
            <a:r>
              <a:rPr lang="vi-VN"/>
              <a:t> được lưu ở C. </a:t>
            </a:r>
            <a:endParaRPr lang="en-US" b="1"/>
          </a:p>
          <a:p>
            <a:pPr marL="285750" indent="-285750">
              <a:buFont typeface="Wingdings" panose="05000000000000000000" pitchFamily="2" charset="2"/>
              <a:buChar char="Ø"/>
            </a:pPr>
            <a:endParaRPr lang="en-US"/>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05" y="3451341"/>
            <a:ext cx="8722470" cy="160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5656916" y="5409051"/>
            <a:ext cx="6239435" cy="1448949"/>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rgbClr val="C00000"/>
                </a:solidFill>
              </a:rPr>
              <a:t>Đây là hình ảnh đã copy từ file GL </a:t>
            </a:r>
            <a:r>
              <a:rPr lang="vi-VN" b="1">
                <a:solidFill>
                  <a:srgbClr val="C00000"/>
                </a:solidFill>
              </a:rPr>
              <a:t>freeglut 3.0.0 MinGW Package đã được tải xuống và giải nén</a:t>
            </a:r>
            <a:endParaRPr lang="en-US">
              <a:solidFill>
                <a:srgbClr val="C00000"/>
              </a:solidFill>
            </a:endParaRPr>
          </a:p>
        </p:txBody>
      </p:sp>
    </p:spTree>
    <p:extLst>
      <p:ext uri="{BB962C8B-B14F-4D97-AF65-F5344CB8AC3E}">
        <p14:creationId xmlns:p14="http://schemas.microsoft.com/office/powerpoint/2010/main" val="5491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barn(inVertical)">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706" y="681317"/>
            <a:ext cx="7673788"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a:t>
            </a:r>
            <a:r>
              <a:rPr lang="en-US" sz="2000" b="1">
                <a:ln w="22225">
                  <a:solidFill>
                    <a:schemeClr val="accent2"/>
                  </a:solidFill>
                  <a:prstDash val="solid"/>
                </a:ln>
                <a:solidFill>
                  <a:schemeClr val="accent2">
                    <a:lumMod val="40000"/>
                    <a:lumOff val="60000"/>
                  </a:schemeClr>
                </a:solidFill>
              </a:rPr>
              <a:t>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726142" y="1327648"/>
            <a:ext cx="10067364" cy="1754326"/>
          </a:xfrm>
          <a:prstGeom prst="rect">
            <a:avLst/>
          </a:prstGeom>
          <a:noFill/>
        </p:spPr>
        <p:txBody>
          <a:bodyPr wrap="square" rtlCol="0">
            <a:spAutoFit/>
          </a:bodyPr>
          <a:lstStyle/>
          <a:p>
            <a:r>
              <a:rPr lang="en-US" b="1" smtClean="0"/>
              <a:t>2. Cài đặt &amp; Cấu hình:</a:t>
            </a:r>
          </a:p>
          <a:p>
            <a:r>
              <a:rPr lang="en-US" smtClean="0"/>
              <a:t>       a. Cài đặt</a:t>
            </a:r>
          </a:p>
          <a:p>
            <a:pPr marL="285750" lvl="2" indent="-285750">
              <a:buFont typeface="Wingdings" panose="05000000000000000000" pitchFamily="2" charset="2"/>
              <a:buChar char="v"/>
            </a:pPr>
            <a:r>
              <a:rPr lang="en-US"/>
              <a:t>Copy và dán vào thư mục GL</a:t>
            </a:r>
            <a:r>
              <a:rPr lang="en-US" smtClean="0"/>
              <a:t>.</a:t>
            </a:r>
          </a:p>
          <a:p>
            <a:pPr marL="285750" lvl="2" indent="-285750">
              <a:buFont typeface="Wingdings" panose="05000000000000000000" pitchFamily="2" charset="2"/>
              <a:buChar char="Ø"/>
            </a:pPr>
            <a:r>
              <a:rPr lang="vi-VN"/>
              <a:t>Ổ C → Program Files(x86) → Dev-Cpp → MinGW64 → x86_64-w64-mingw32 → include → GL (dán tất cả các file vào ).</a:t>
            </a:r>
            <a:endParaRPr lang="en-US"/>
          </a:p>
          <a:p>
            <a:pPr marL="285750" lvl="2" indent="-285750">
              <a:buFont typeface="Wingdings" panose="05000000000000000000" pitchFamily="2" charset="2"/>
              <a:buChar char="Ø"/>
            </a:pPr>
            <a:endParaRPr lang="en-US" b="1"/>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458" y="3467457"/>
            <a:ext cx="8672284" cy="308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6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4658" y="753034"/>
            <a:ext cx="7521388" cy="677108"/>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a:t>
            </a:r>
            <a:r>
              <a:rPr lang="en-US" b="1" smtClean="0">
                <a:ln w="22225">
                  <a:solidFill>
                    <a:schemeClr val="accent2"/>
                  </a:solidFill>
                  <a:prstDash val="solid"/>
                </a:ln>
                <a:solidFill>
                  <a:schemeClr val="accent2">
                    <a:lumMod val="40000"/>
                    <a:lumOff val="60000"/>
                  </a:schemeClr>
                </a:solidFill>
              </a:rPr>
              <a:t> 1: HƯỚNG </a:t>
            </a:r>
            <a:r>
              <a:rPr lang="en-US" b="1">
                <a:ln w="22225">
                  <a:solidFill>
                    <a:schemeClr val="accent2"/>
                  </a:solidFill>
                  <a:prstDash val="solid"/>
                </a:ln>
                <a:solidFill>
                  <a:schemeClr val="accent2">
                    <a:lumMod val="40000"/>
                    <a:lumOff val="60000"/>
                  </a:schemeClr>
                </a:solidFill>
              </a:rPr>
              <a:t>DẪN DOWNLOAD, CÀI ĐẶT &amp; CẤU HÌNH</a:t>
            </a:r>
          </a:p>
          <a:p>
            <a:endParaRPr lang="en-US"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591671" y="1327649"/>
            <a:ext cx="10067364" cy="1754326"/>
          </a:xfrm>
          <a:prstGeom prst="rect">
            <a:avLst/>
          </a:prstGeom>
          <a:noFill/>
        </p:spPr>
        <p:txBody>
          <a:bodyPr wrap="square" rtlCol="0">
            <a:spAutoFit/>
          </a:bodyPr>
          <a:lstStyle/>
          <a:p>
            <a:r>
              <a:rPr lang="en-US" b="1" smtClean="0"/>
              <a:t>2.Cài đặt &amp; Cấu hình:</a:t>
            </a:r>
          </a:p>
          <a:p>
            <a:r>
              <a:rPr lang="en-US" smtClean="0"/>
              <a:t>       a. Cài đặt</a:t>
            </a:r>
          </a:p>
          <a:p>
            <a:pPr marL="285750" lvl="2" indent="-285750">
              <a:buFont typeface="Wingdings" panose="05000000000000000000" pitchFamily="2" charset="2"/>
              <a:buChar char="v"/>
            </a:pPr>
            <a:r>
              <a:rPr lang="en-US"/>
              <a:t>Copy và dán vào thư mục </a:t>
            </a:r>
            <a:r>
              <a:rPr lang="en-US" smtClean="0"/>
              <a:t>lib</a:t>
            </a:r>
          </a:p>
          <a:p>
            <a:pPr marL="285750" lvl="2" indent="-285750">
              <a:buFont typeface="Wingdings" panose="05000000000000000000" pitchFamily="2" charset="2"/>
              <a:buChar char="Ø"/>
            </a:pPr>
            <a:r>
              <a:rPr lang="en-US"/>
              <a:t>Tiếp đến các file tiếp theo bạn làm tương tự. Dưới đây là hình ảnh minh họa song song bạn hãy chú ý đường dẫn.</a:t>
            </a:r>
            <a:endParaRPr lang="en-US" b="1"/>
          </a:p>
          <a:p>
            <a:pPr marL="285750" lvl="2" indent="-285750">
              <a:buFont typeface="Wingdings" panose="05000000000000000000" pitchFamily="2" charset="2"/>
              <a:buChar char="Ø"/>
            </a:pPr>
            <a:endParaRPr lang="en-US" b="1"/>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165" y="3215808"/>
            <a:ext cx="7064375"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91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Effect transition="in" filter="wipe(down)">
                                      <p:cBhvr>
                                        <p:cTn id="15"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94" y="718374"/>
            <a:ext cx="7920318" cy="707886"/>
          </a:xfrm>
          <a:prstGeom prst="rect">
            <a:avLst/>
          </a:prstGeom>
          <a:noFill/>
        </p:spPr>
        <p:txBody>
          <a:bodyPr wrap="square" rtlCol="0">
            <a:spAutoFit/>
          </a:bodyPr>
          <a:lstStyle/>
          <a:p>
            <a:pPr lvl="0"/>
            <a:r>
              <a:rPr lang="en-US" sz="2000" b="1" smtClean="0">
                <a:ln w="22225">
                  <a:solidFill>
                    <a:schemeClr val="accent2"/>
                  </a:solidFill>
                  <a:prstDash val="solid"/>
                </a:ln>
                <a:solidFill>
                  <a:schemeClr val="accent2">
                    <a:lumMod val="40000"/>
                    <a:lumOff val="60000"/>
                  </a:schemeClr>
                </a:solidFill>
              </a:rPr>
              <a:t>CHƯƠNG 1: HƯỚNG DẪN DOWNLOAD, CÀI ĐẶT &amp; CẤU HÌNH</a:t>
            </a:r>
          </a:p>
          <a:p>
            <a:endParaRPr lang="en-US" sz="2000" b="1">
              <a:ln w="22225">
                <a:solidFill>
                  <a:schemeClr val="accent2"/>
                </a:solidFill>
                <a:prstDash val="solid"/>
              </a:ln>
              <a:solidFill>
                <a:schemeClr val="accent2">
                  <a:lumMod val="40000"/>
                  <a:lumOff val="60000"/>
                </a:schemeClr>
              </a:solidFill>
            </a:endParaRPr>
          </a:p>
        </p:txBody>
      </p:sp>
      <p:sp>
        <p:nvSpPr>
          <p:cNvPr id="3" name="TextBox 2"/>
          <p:cNvSpPr txBox="1"/>
          <p:nvPr/>
        </p:nvSpPr>
        <p:spPr>
          <a:xfrm>
            <a:off x="770965" y="1426260"/>
            <a:ext cx="10067364" cy="1477328"/>
          </a:xfrm>
          <a:prstGeom prst="rect">
            <a:avLst/>
          </a:prstGeom>
          <a:noFill/>
        </p:spPr>
        <p:txBody>
          <a:bodyPr wrap="square" rtlCol="0">
            <a:spAutoFit/>
          </a:bodyPr>
          <a:lstStyle/>
          <a:p>
            <a:r>
              <a:rPr lang="en-US" b="1" smtClean="0"/>
              <a:t>2.Cài đặt &amp; Cấu hình:</a:t>
            </a:r>
          </a:p>
          <a:p>
            <a:r>
              <a:rPr lang="en-US" smtClean="0"/>
              <a:t>       a. Cài đặt</a:t>
            </a:r>
          </a:p>
          <a:p>
            <a:pPr marL="285750" lvl="2" indent="-285750">
              <a:buFont typeface="Wingdings" panose="05000000000000000000" pitchFamily="2" charset="2"/>
              <a:buChar char="v"/>
            </a:pPr>
            <a:r>
              <a:rPr lang="en-US"/>
              <a:t>Copy và dán vào thư mục </a:t>
            </a:r>
            <a:r>
              <a:rPr lang="en-US" smtClean="0"/>
              <a:t>lib</a:t>
            </a:r>
          </a:p>
          <a:p>
            <a:pPr marL="285750" lvl="2" indent="-285750">
              <a:buFont typeface="Wingdings" panose="05000000000000000000" pitchFamily="2" charset="2"/>
              <a:buChar char="Ø"/>
            </a:pPr>
            <a:r>
              <a:rPr kumimoji="0" lang="en-US" altLang="en-US"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Bạn kích đúp vào lib của 2 thư mục</a:t>
            </a:r>
            <a:endParaRPr lang="en-US" smtClean="0"/>
          </a:p>
          <a:p>
            <a:pPr marL="285750" lvl="2" indent="-285750">
              <a:buFont typeface="Wingdings" panose="05000000000000000000" pitchFamily="2" charset="2"/>
              <a:buChar char="Ø"/>
            </a:pPr>
            <a:endParaRPr lang="en-US" b="1"/>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634" y="3087033"/>
            <a:ext cx="6970712"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42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1307</TotalTime>
  <Words>1526</Words>
  <Application>Microsoft Office PowerPoint</Application>
  <PresentationFormat>Widescreen</PresentationFormat>
  <Paragraphs>252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Tahoma</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henry</dc:creator>
  <cp:lastModifiedBy>Windows User</cp:lastModifiedBy>
  <cp:revision>32</cp:revision>
  <dcterms:created xsi:type="dcterms:W3CDTF">2019-12-18T10:43:15Z</dcterms:created>
  <dcterms:modified xsi:type="dcterms:W3CDTF">2019-12-22T10:05:42Z</dcterms:modified>
</cp:coreProperties>
</file>