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1A36DE9-9292-4165-A947-BFFE414AA6BF}"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2063A-0915-47DA-BD27-0E7333FF547C}" type="slidenum">
              <a:rPr lang="en-US" smtClean="0"/>
              <a:t>‹#›</a:t>
            </a:fld>
            <a:endParaRPr lang="en-US"/>
          </a:p>
        </p:txBody>
      </p:sp>
    </p:spTree>
    <p:extLst>
      <p:ext uri="{BB962C8B-B14F-4D97-AF65-F5344CB8AC3E}">
        <p14:creationId xmlns:p14="http://schemas.microsoft.com/office/powerpoint/2010/main" val="3006786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A36DE9-9292-4165-A947-BFFE414AA6BF}"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2063A-0915-47DA-BD27-0E7333FF547C}" type="slidenum">
              <a:rPr lang="en-US" smtClean="0"/>
              <a:t>‹#›</a:t>
            </a:fld>
            <a:endParaRPr lang="en-US"/>
          </a:p>
        </p:txBody>
      </p:sp>
    </p:spTree>
    <p:extLst>
      <p:ext uri="{BB962C8B-B14F-4D97-AF65-F5344CB8AC3E}">
        <p14:creationId xmlns:p14="http://schemas.microsoft.com/office/powerpoint/2010/main" val="1342538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A36DE9-9292-4165-A947-BFFE414AA6BF}"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2063A-0915-47DA-BD27-0E7333FF547C}" type="slidenum">
              <a:rPr lang="en-US" smtClean="0"/>
              <a:t>‹#›</a:t>
            </a:fld>
            <a:endParaRPr lang="en-US"/>
          </a:p>
        </p:txBody>
      </p:sp>
    </p:spTree>
    <p:extLst>
      <p:ext uri="{BB962C8B-B14F-4D97-AF65-F5344CB8AC3E}">
        <p14:creationId xmlns:p14="http://schemas.microsoft.com/office/powerpoint/2010/main" val="3645513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A36DE9-9292-4165-A947-BFFE414AA6BF}"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2063A-0915-47DA-BD27-0E7333FF547C}" type="slidenum">
              <a:rPr lang="en-US" smtClean="0"/>
              <a:t>‹#›</a:t>
            </a:fld>
            <a:endParaRPr lang="en-US"/>
          </a:p>
        </p:txBody>
      </p:sp>
    </p:spTree>
    <p:extLst>
      <p:ext uri="{BB962C8B-B14F-4D97-AF65-F5344CB8AC3E}">
        <p14:creationId xmlns:p14="http://schemas.microsoft.com/office/powerpoint/2010/main" val="2013549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A36DE9-9292-4165-A947-BFFE414AA6BF}"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2063A-0915-47DA-BD27-0E7333FF547C}" type="slidenum">
              <a:rPr lang="en-US" smtClean="0"/>
              <a:t>‹#›</a:t>
            </a:fld>
            <a:endParaRPr lang="en-US"/>
          </a:p>
        </p:txBody>
      </p:sp>
    </p:spTree>
    <p:extLst>
      <p:ext uri="{BB962C8B-B14F-4D97-AF65-F5344CB8AC3E}">
        <p14:creationId xmlns:p14="http://schemas.microsoft.com/office/powerpoint/2010/main" val="4211466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1A36DE9-9292-4165-A947-BFFE414AA6BF}" type="datetimeFigureOut">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32063A-0915-47DA-BD27-0E7333FF547C}" type="slidenum">
              <a:rPr lang="en-US" smtClean="0"/>
              <a:t>‹#›</a:t>
            </a:fld>
            <a:endParaRPr lang="en-US"/>
          </a:p>
        </p:txBody>
      </p:sp>
    </p:spTree>
    <p:extLst>
      <p:ext uri="{BB962C8B-B14F-4D97-AF65-F5344CB8AC3E}">
        <p14:creationId xmlns:p14="http://schemas.microsoft.com/office/powerpoint/2010/main" val="59103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A36DE9-9292-4165-A947-BFFE414AA6BF}" type="datetimeFigureOut">
              <a:rPr lang="en-US" smtClean="0"/>
              <a:t>4/10/2022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32063A-0915-47DA-BD27-0E7333FF547C}" type="slidenum">
              <a:rPr lang="en-US" smtClean="0"/>
              <a:t>‹#›</a:t>
            </a:fld>
            <a:endParaRPr lang="en-US"/>
          </a:p>
        </p:txBody>
      </p:sp>
    </p:spTree>
    <p:extLst>
      <p:ext uri="{BB962C8B-B14F-4D97-AF65-F5344CB8AC3E}">
        <p14:creationId xmlns:p14="http://schemas.microsoft.com/office/powerpoint/2010/main" val="80924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A36DE9-9292-4165-A947-BFFE414AA6BF}" type="datetimeFigureOut">
              <a:rPr lang="en-US" smtClean="0"/>
              <a:t>4/10/2022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32063A-0915-47DA-BD27-0E7333FF547C}" type="slidenum">
              <a:rPr lang="en-US" smtClean="0"/>
              <a:t>‹#›</a:t>
            </a:fld>
            <a:endParaRPr lang="en-US"/>
          </a:p>
        </p:txBody>
      </p:sp>
    </p:spTree>
    <p:extLst>
      <p:ext uri="{BB962C8B-B14F-4D97-AF65-F5344CB8AC3E}">
        <p14:creationId xmlns:p14="http://schemas.microsoft.com/office/powerpoint/2010/main" val="4137982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A36DE9-9292-4165-A947-BFFE414AA6BF}" type="datetimeFigureOut">
              <a:rPr lang="en-US" smtClean="0"/>
              <a:t>4/10/2022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32063A-0915-47DA-BD27-0E7333FF547C}" type="slidenum">
              <a:rPr lang="en-US" smtClean="0"/>
              <a:t>‹#›</a:t>
            </a:fld>
            <a:endParaRPr lang="en-US"/>
          </a:p>
        </p:txBody>
      </p:sp>
    </p:spTree>
    <p:extLst>
      <p:ext uri="{BB962C8B-B14F-4D97-AF65-F5344CB8AC3E}">
        <p14:creationId xmlns:p14="http://schemas.microsoft.com/office/powerpoint/2010/main" val="619866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A36DE9-9292-4165-A947-BFFE414AA6BF}" type="datetimeFigureOut">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32063A-0915-47DA-BD27-0E7333FF547C}" type="slidenum">
              <a:rPr lang="en-US" smtClean="0"/>
              <a:t>‹#›</a:t>
            </a:fld>
            <a:endParaRPr lang="en-US"/>
          </a:p>
        </p:txBody>
      </p:sp>
    </p:spTree>
    <p:extLst>
      <p:ext uri="{BB962C8B-B14F-4D97-AF65-F5344CB8AC3E}">
        <p14:creationId xmlns:p14="http://schemas.microsoft.com/office/powerpoint/2010/main" val="2384638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A36DE9-9292-4165-A947-BFFE414AA6BF}" type="datetimeFigureOut">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32063A-0915-47DA-BD27-0E7333FF547C}" type="slidenum">
              <a:rPr lang="en-US" smtClean="0"/>
              <a:t>‹#›</a:t>
            </a:fld>
            <a:endParaRPr lang="en-US"/>
          </a:p>
        </p:txBody>
      </p:sp>
    </p:spTree>
    <p:extLst>
      <p:ext uri="{BB962C8B-B14F-4D97-AF65-F5344CB8AC3E}">
        <p14:creationId xmlns:p14="http://schemas.microsoft.com/office/powerpoint/2010/main" val="341029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1000">
              <a:schemeClr val="accent1">
                <a:lumMod val="5000"/>
                <a:lumOff val="95000"/>
              </a:schemeClr>
            </a:gs>
            <a:gs pos="2000">
              <a:schemeClr val="accent1">
                <a:lumMod val="45000"/>
                <a:lumOff val="55000"/>
              </a:schemeClr>
            </a:gs>
            <a:gs pos="9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A36DE9-9292-4165-A947-BFFE414AA6BF}" type="datetimeFigureOut">
              <a:rPr lang="en-US" smtClean="0"/>
              <a:t>4/10/2022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32063A-0915-47DA-BD27-0E7333FF547C}" type="slidenum">
              <a:rPr lang="en-US" smtClean="0"/>
              <a:t>‹#›</a:t>
            </a:fld>
            <a:endParaRPr lang="en-US"/>
          </a:p>
        </p:txBody>
      </p:sp>
    </p:spTree>
    <p:extLst>
      <p:ext uri="{BB962C8B-B14F-4D97-AF65-F5344CB8AC3E}">
        <p14:creationId xmlns:p14="http://schemas.microsoft.com/office/powerpoint/2010/main" val="1741929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8686" y="2068211"/>
            <a:ext cx="9144000" cy="2387600"/>
          </a:xfrm>
        </p:spPr>
        <p:txBody>
          <a:bodyPr>
            <a:normAutofit fontScale="90000"/>
          </a:bodyPr>
          <a:lstStyle/>
          <a:p>
            <a:r>
              <a:rPr lang="en-US" sz="4800" b="1" dirty="0"/>
              <a:t>DỰ ÁN GIỮA KÌ</a:t>
            </a:r>
            <a:br>
              <a:rPr lang="en-US" sz="4800" b="1" dirty="0"/>
            </a:br>
            <a:br>
              <a:rPr lang="en-US" sz="4800" b="1" dirty="0"/>
            </a:br>
            <a:r>
              <a:rPr lang="en-US" sz="6700" b="1" dirty="0"/>
              <a:t>NHẬP MÔN XỬ LÝ </a:t>
            </a:r>
            <a:br>
              <a:rPr lang="en-US" sz="6700" b="1" dirty="0"/>
            </a:br>
            <a:r>
              <a:rPr lang="en-US" sz="6700" b="1" dirty="0"/>
              <a:t>NGÔN NGỮ TỰ NHIÊN</a:t>
            </a:r>
          </a:p>
        </p:txBody>
      </p:sp>
      <p:sp>
        <p:nvSpPr>
          <p:cNvPr id="3" name="Subtitle 2"/>
          <p:cNvSpPr>
            <a:spLocks noGrp="1"/>
          </p:cNvSpPr>
          <p:nvPr>
            <p:ph type="subTitle" idx="1"/>
          </p:nvPr>
        </p:nvSpPr>
        <p:spPr>
          <a:xfrm>
            <a:off x="2578359" y="4779198"/>
            <a:ext cx="9144000" cy="1655762"/>
          </a:xfrm>
        </p:spPr>
        <p:txBody>
          <a:bodyPr>
            <a:normAutofit/>
          </a:bodyPr>
          <a:lstStyle/>
          <a:p>
            <a:pPr algn="r"/>
            <a:r>
              <a:rPr lang="en-US" b="1" dirty="0"/>
              <a:t>GV Hướng Dẫn</a:t>
            </a:r>
            <a:r>
              <a:rPr lang="en-US" dirty="0"/>
              <a:t>: PGS. TS.Lê Anh Cường</a:t>
            </a:r>
          </a:p>
          <a:p>
            <a:pPr algn="r"/>
            <a:r>
              <a:rPr lang="en-US" sz="2000" dirty="0"/>
              <a:t>Nguyễn Hữu Huy – 51900749</a:t>
            </a:r>
          </a:p>
          <a:p>
            <a:pPr algn="r"/>
            <a:r>
              <a:rPr lang="en-US" sz="2000" dirty="0"/>
              <a:t>Trần Đức Hưng – 51900747</a:t>
            </a:r>
          </a:p>
          <a:p>
            <a:pPr algn="r"/>
            <a:r>
              <a:rPr lang="en-US" sz="2000" dirty="0"/>
              <a:t>Lưu Trần Ngọc Anh - 51800839</a:t>
            </a:r>
          </a:p>
        </p:txBody>
      </p:sp>
      <p:pic>
        <p:nvPicPr>
          <p:cNvPr id="4" name="Picture 3" descr="Logo&#10;&#10;Description automatically generated">
            <a:extLst>
              <a:ext uri="{FF2B5EF4-FFF2-40B4-BE49-F238E27FC236}">
                <a16:creationId xmlns:a16="http://schemas.microsoft.com/office/drawing/2014/main" id="{179AFE12-3E75-4A4E-8136-801445527513}"/>
              </a:ext>
            </a:extLst>
          </p:cNvPr>
          <p:cNvPicPr>
            <a:picLocks noChangeAspect="1"/>
          </p:cNvPicPr>
          <p:nvPr/>
        </p:nvPicPr>
        <p:blipFill rotWithShape="1">
          <a:blip r:embed="rId2"/>
          <a:srcRect t="27240" r="-2" b="19588"/>
          <a:stretch/>
        </p:blipFill>
        <p:spPr>
          <a:xfrm>
            <a:off x="76303" y="191255"/>
            <a:ext cx="3034542" cy="1622407"/>
          </a:xfrm>
          <a:prstGeom prst="rect">
            <a:avLst/>
          </a:prstGeom>
        </p:spPr>
      </p:pic>
    </p:spTree>
    <p:extLst>
      <p:ext uri="{BB962C8B-B14F-4D97-AF65-F5344CB8AC3E}">
        <p14:creationId xmlns:p14="http://schemas.microsoft.com/office/powerpoint/2010/main" val="1320625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9498" y="1225498"/>
            <a:ext cx="9677400" cy="810044"/>
          </a:xfrm>
        </p:spPr>
        <p:txBody>
          <a:bodyPr>
            <a:normAutofit/>
          </a:bodyPr>
          <a:lstStyle/>
          <a:p>
            <a:r>
              <a:rPr lang="en-US" b="1" dirty="0"/>
              <a:t>3. Testing</a:t>
            </a:r>
          </a:p>
        </p:txBody>
      </p:sp>
      <p:sp>
        <p:nvSpPr>
          <p:cNvPr id="3" name="Content Placeholder 2"/>
          <p:cNvSpPr>
            <a:spLocks noGrp="1"/>
          </p:cNvSpPr>
          <p:nvPr>
            <p:ph idx="1"/>
          </p:nvPr>
        </p:nvSpPr>
        <p:spPr>
          <a:xfrm>
            <a:off x="579922" y="1981027"/>
            <a:ext cx="11064682" cy="4351338"/>
          </a:xfrm>
        </p:spPr>
        <p:txBody>
          <a:bodyPr>
            <a:normAutofit/>
          </a:bodyPr>
          <a:lstStyle/>
          <a:p>
            <a:pPr marL="0" indent="0">
              <a:buNone/>
            </a:pPr>
            <a:r>
              <a:rPr lang="en-US" sz="2600" dirty="0"/>
              <a:t>Tập test được xây dựng dựa trên các câu được sinh ra ngẫu nhiên với các từ bị xóa được thay bằng [X] là các giới từ và liên từ và tập check là các đáp án.</a:t>
            </a:r>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r>
              <a:rPr lang="en-US" sz="2600" dirty="0"/>
              <a:t>               </a:t>
            </a:r>
            <a:endParaRPr lang="en-US" sz="1600" dirty="0"/>
          </a:p>
        </p:txBody>
      </p:sp>
      <p:sp>
        <p:nvSpPr>
          <p:cNvPr id="4" name="!!2">
            <a:extLst>
              <a:ext uri="{FF2B5EF4-FFF2-40B4-BE49-F238E27FC236}">
                <a16:creationId xmlns:a16="http://schemas.microsoft.com/office/drawing/2014/main" id="{B6AD9E47-5652-45DC-B711-4E1CA6D04F34}"/>
              </a:ext>
            </a:extLst>
          </p:cNvPr>
          <p:cNvSpPr/>
          <p:nvPr/>
        </p:nvSpPr>
        <p:spPr>
          <a:xfrm>
            <a:off x="167953" y="136082"/>
            <a:ext cx="1047872" cy="8607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dirty="0">
                <a:latin typeface="Tahoma"/>
                <a:ea typeface="Tahoma"/>
                <a:cs typeface="Tahoma"/>
              </a:rPr>
              <a:t>I</a:t>
            </a:r>
          </a:p>
        </p:txBody>
      </p:sp>
      <p:sp>
        <p:nvSpPr>
          <p:cNvPr id="12" name="TextBox 11"/>
          <p:cNvSpPr txBox="1"/>
          <p:nvPr/>
        </p:nvSpPr>
        <p:spPr>
          <a:xfrm>
            <a:off x="2740554" y="6222344"/>
            <a:ext cx="2169825" cy="369332"/>
          </a:xfrm>
          <a:prstGeom prst="rect">
            <a:avLst/>
          </a:prstGeom>
          <a:noFill/>
        </p:spPr>
        <p:txBody>
          <a:bodyPr wrap="none" rtlCol="0">
            <a:spAutoFit/>
          </a:bodyPr>
          <a:lstStyle/>
          <a:p>
            <a:r>
              <a:rPr lang="en-US" dirty="0"/>
              <a:t>Tập test gồm 100 câu</a:t>
            </a:r>
          </a:p>
        </p:txBody>
      </p:sp>
      <p:pic>
        <p:nvPicPr>
          <p:cNvPr id="7" name="Picture 6"/>
          <p:cNvPicPr>
            <a:picLocks noChangeAspect="1"/>
          </p:cNvPicPr>
          <p:nvPr/>
        </p:nvPicPr>
        <p:blipFill>
          <a:blip r:embed="rId2"/>
          <a:stretch>
            <a:fillRect/>
          </a:stretch>
        </p:blipFill>
        <p:spPr>
          <a:xfrm>
            <a:off x="667362" y="2774709"/>
            <a:ext cx="7056732" cy="3261643"/>
          </a:xfrm>
          <a:prstGeom prst="rect">
            <a:avLst/>
          </a:prstGeom>
        </p:spPr>
      </p:pic>
      <p:pic>
        <p:nvPicPr>
          <p:cNvPr id="8" name="Picture 7"/>
          <p:cNvPicPr>
            <a:picLocks noChangeAspect="1"/>
          </p:cNvPicPr>
          <p:nvPr/>
        </p:nvPicPr>
        <p:blipFill>
          <a:blip r:embed="rId3"/>
          <a:stretch>
            <a:fillRect/>
          </a:stretch>
        </p:blipFill>
        <p:spPr>
          <a:xfrm>
            <a:off x="8110174" y="2791071"/>
            <a:ext cx="3398815" cy="3232519"/>
          </a:xfrm>
          <a:prstGeom prst="rect">
            <a:avLst/>
          </a:prstGeom>
        </p:spPr>
      </p:pic>
      <p:sp>
        <p:nvSpPr>
          <p:cNvPr id="9" name="Rectangle 8"/>
          <p:cNvSpPr/>
          <p:nvPr/>
        </p:nvSpPr>
        <p:spPr>
          <a:xfrm>
            <a:off x="8249572" y="6222344"/>
            <a:ext cx="3120021" cy="369332"/>
          </a:xfrm>
          <a:prstGeom prst="rect">
            <a:avLst/>
          </a:prstGeom>
        </p:spPr>
        <p:txBody>
          <a:bodyPr wrap="none">
            <a:spAutoFit/>
          </a:bodyPr>
          <a:lstStyle/>
          <a:p>
            <a:r>
              <a:rPr lang="en-US" dirty="0"/>
              <a:t>Tập check là các kết quả của [X]</a:t>
            </a:r>
          </a:p>
        </p:txBody>
      </p:sp>
    </p:spTree>
    <p:extLst>
      <p:ext uri="{BB962C8B-B14F-4D97-AF65-F5344CB8AC3E}">
        <p14:creationId xmlns:p14="http://schemas.microsoft.com/office/powerpoint/2010/main" val="449863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482" y="821814"/>
            <a:ext cx="9677400" cy="810044"/>
          </a:xfrm>
        </p:spPr>
        <p:txBody>
          <a:bodyPr>
            <a:normAutofit/>
          </a:bodyPr>
          <a:lstStyle/>
          <a:p>
            <a:r>
              <a:rPr lang="en-US" b="1" dirty="0"/>
              <a:t>3. Testing</a:t>
            </a:r>
          </a:p>
        </p:txBody>
      </p:sp>
      <p:sp>
        <p:nvSpPr>
          <p:cNvPr id="3" name="Content Placeholder 2"/>
          <p:cNvSpPr>
            <a:spLocks noGrp="1"/>
          </p:cNvSpPr>
          <p:nvPr>
            <p:ph idx="1"/>
          </p:nvPr>
        </p:nvSpPr>
        <p:spPr>
          <a:xfrm>
            <a:off x="626575" y="2114874"/>
            <a:ext cx="11064682" cy="4351338"/>
          </a:xfrm>
        </p:spPr>
        <p:txBody>
          <a:bodyPr>
            <a:normAutofit/>
          </a:bodyPr>
          <a:lstStyle/>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r>
              <a:rPr lang="en-US" sz="2600" dirty="0"/>
              <a:t>               </a:t>
            </a:r>
            <a:endParaRPr lang="en-US" sz="1600" dirty="0"/>
          </a:p>
        </p:txBody>
      </p:sp>
      <p:sp>
        <p:nvSpPr>
          <p:cNvPr id="4" name="!!2">
            <a:extLst>
              <a:ext uri="{FF2B5EF4-FFF2-40B4-BE49-F238E27FC236}">
                <a16:creationId xmlns:a16="http://schemas.microsoft.com/office/drawing/2014/main" id="{B6AD9E47-5652-45DC-B711-4E1CA6D04F34}"/>
              </a:ext>
            </a:extLst>
          </p:cNvPr>
          <p:cNvSpPr/>
          <p:nvPr/>
        </p:nvSpPr>
        <p:spPr>
          <a:xfrm>
            <a:off x="167953" y="136082"/>
            <a:ext cx="1047872" cy="8607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dirty="0">
                <a:latin typeface="Tahoma"/>
                <a:ea typeface="Tahoma"/>
                <a:cs typeface="Tahoma"/>
              </a:rPr>
              <a:t>I</a:t>
            </a:r>
          </a:p>
        </p:txBody>
      </p:sp>
      <p:sp>
        <p:nvSpPr>
          <p:cNvPr id="12" name="TextBox 11"/>
          <p:cNvSpPr txBox="1"/>
          <p:nvPr/>
        </p:nvSpPr>
        <p:spPr>
          <a:xfrm>
            <a:off x="1966836" y="6466212"/>
            <a:ext cx="7774692" cy="369332"/>
          </a:xfrm>
          <a:prstGeom prst="rect">
            <a:avLst/>
          </a:prstGeom>
          <a:noFill/>
        </p:spPr>
        <p:txBody>
          <a:bodyPr wrap="none" rtlCol="0">
            <a:spAutoFit/>
          </a:bodyPr>
          <a:lstStyle/>
          <a:p>
            <a:r>
              <a:rPr lang="en-US" dirty="0"/>
              <a:t>Viết các hàm testing từ một câu truyền vào dựa trên mô hình tri-gram và bi-gram</a:t>
            </a:r>
          </a:p>
        </p:txBody>
      </p:sp>
      <p:pic>
        <p:nvPicPr>
          <p:cNvPr id="7" name="Picture 6"/>
          <p:cNvPicPr>
            <a:picLocks noChangeAspect="1"/>
          </p:cNvPicPr>
          <p:nvPr/>
        </p:nvPicPr>
        <p:blipFill>
          <a:blip r:embed="rId2"/>
          <a:stretch>
            <a:fillRect/>
          </a:stretch>
        </p:blipFill>
        <p:spPr>
          <a:xfrm>
            <a:off x="2199956" y="1546992"/>
            <a:ext cx="7171041" cy="4849131"/>
          </a:xfrm>
          <a:prstGeom prst="rect">
            <a:avLst/>
          </a:prstGeom>
          <a:ln>
            <a:solidFill>
              <a:schemeClr val="tx1"/>
            </a:solidFill>
          </a:ln>
        </p:spPr>
      </p:pic>
    </p:spTree>
    <p:extLst>
      <p:ext uri="{BB962C8B-B14F-4D97-AF65-F5344CB8AC3E}">
        <p14:creationId xmlns:p14="http://schemas.microsoft.com/office/powerpoint/2010/main" val="187463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481" y="964808"/>
            <a:ext cx="9677400" cy="810044"/>
          </a:xfrm>
        </p:spPr>
        <p:txBody>
          <a:bodyPr>
            <a:normAutofit/>
          </a:bodyPr>
          <a:lstStyle/>
          <a:p>
            <a:r>
              <a:rPr lang="en-US" b="1" dirty="0"/>
              <a:t>3. Testing</a:t>
            </a:r>
          </a:p>
        </p:txBody>
      </p:sp>
      <p:sp>
        <p:nvSpPr>
          <p:cNvPr id="3" name="Content Placeholder 2"/>
          <p:cNvSpPr>
            <a:spLocks noGrp="1"/>
          </p:cNvSpPr>
          <p:nvPr>
            <p:ph idx="1"/>
          </p:nvPr>
        </p:nvSpPr>
        <p:spPr>
          <a:xfrm>
            <a:off x="626575" y="2114874"/>
            <a:ext cx="11064682" cy="4351338"/>
          </a:xfrm>
        </p:spPr>
        <p:txBody>
          <a:bodyPr>
            <a:normAutofit/>
          </a:bodyPr>
          <a:lstStyle/>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r>
              <a:rPr lang="en-US" sz="2600" dirty="0"/>
              <a:t>               </a:t>
            </a:r>
            <a:endParaRPr lang="en-US" sz="1600" dirty="0"/>
          </a:p>
        </p:txBody>
      </p:sp>
      <p:sp>
        <p:nvSpPr>
          <p:cNvPr id="4" name="!!2">
            <a:extLst>
              <a:ext uri="{FF2B5EF4-FFF2-40B4-BE49-F238E27FC236}">
                <a16:creationId xmlns:a16="http://schemas.microsoft.com/office/drawing/2014/main" id="{B6AD9E47-5652-45DC-B711-4E1CA6D04F34}"/>
              </a:ext>
            </a:extLst>
          </p:cNvPr>
          <p:cNvSpPr/>
          <p:nvPr/>
        </p:nvSpPr>
        <p:spPr>
          <a:xfrm>
            <a:off x="167953" y="136082"/>
            <a:ext cx="1047872" cy="8607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dirty="0">
                <a:latin typeface="Tahoma"/>
                <a:ea typeface="Tahoma"/>
                <a:cs typeface="Tahoma"/>
              </a:rPr>
              <a:t>I</a:t>
            </a:r>
          </a:p>
        </p:txBody>
      </p:sp>
      <p:sp>
        <p:nvSpPr>
          <p:cNvPr id="12" name="TextBox 11"/>
          <p:cNvSpPr txBox="1"/>
          <p:nvPr/>
        </p:nvSpPr>
        <p:spPr>
          <a:xfrm>
            <a:off x="2004731" y="5567715"/>
            <a:ext cx="7698902" cy="646331"/>
          </a:xfrm>
          <a:prstGeom prst="rect">
            <a:avLst/>
          </a:prstGeom>
          <a:noFill/>
        </p:spPr>
        <p:txBody>
          <a:bodyPr wrap="none" rtlCol="0">
            <a:spAutoFit/>
          </a:bodyPr>
          <a:lstStyle/>
          <a:p>
            <a:pPr algn="ctr"/>
            <a:r>
              <a:rPr lang="en-US" dirty="0"/>
              <a:t>Tiến hành testing trên 100 câu trong tập test thu được độ chính xác lần lượt với </a:t>
            </a:r>
          </a:p>
          <a:p>
            <a:pPr algn="ctr"/>
            <a:r>
              <a:rPr lang="en-US" dirty="0"/>
              <a:t>mô hình bi-gram là 53% và mô hình tri-gram cho kết quả tốt hơn 91%</a:t>
            </a:r>
          </a:p>
        </p:txBody>
      </p:sp>
      <p:pic>
        <p:nvPicPr>
          <p:cNvPr id="5" name="Picture 4"/>
          <p:cNvPicPr>
            <a:picLocks noChangeAspect="1"/>
          </p:cNvPicPr>
          <p:nvPr/>
        </p:nvPicPr>
        <p:blipFill>
          <a:blip r:embed="rId2"/>
          <a:stretch>
            <a:fillRect/>
          </a:stretch>
        </p:blipFill>
        <p:spPr>
          <a:xfrm>
            <a:off x="2097196" y="1969707"/>
            <a:ext cx="7513971" cy="3208298"/>
          </a:xfrm>
          <a:prstGeom prst="rect">
            <a:avLst/>
          </a:prstGeom>
          <a:ln>
            <a:solidFill>
              <a:schemeClr val="tx1"/>
            </a:solidFill>
          </a:ln>
        </p:spPr>
      </p:pic>
    </p:spTree>
    <p:extLst>
      <p:ext uri="{BB962C8B-B14F-4D97-AF65-F5344CB8AC3E}">
        <p14:creationId xmlns:p14="http://schemas.microsoft.com/office/powerpoint/2010/main" val="3311181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028" y="1042030"/>
            <a:ext cx="10675776" cy="810044"/>
          </a:xfrm>
        </p:spPr>
        <p:txBody>
          <a:bodyPr>
            <a:normAutofit fontScale="90000"/>
          </a:bodyPr>
          <a:lstStyle/>
          <a:p>
            <a:pPr lvl="1" algn="l" rtl="0">
              <a:lnSpc>
                <a:spcPct val="90000"/>
              </a:lnSpc>
              <a:spcBef>
                <a:spcPct val="0"/>
              </a:spcBef>
            </a:pPr>
            <a:r>
              <a:rPr lang="en-US" sz="4400" b="1" dirty="0">
                <a:latin typeface="+mn-lt"/>
              </a:rPr>
              <a:t>1. </a:t>
            </a:r>
            <a:r>
              <a:rPr lang="en-US" sz="4400" b="1" dirty="0" err="1">
                <a:latin typeface="+mn-lt"/>
              </a:rPr>
              <a:t>Chuẩn</a:t>
            </a:r>
            <a:r>
              <a:rPr lang="en-US" sz="4400" b="1" dirty="0">
                <a:latin typeface="+mn-lt"/>
              </a:rPr>
              <a:t> </a:t>
            </a:r>
            <a:r>
              <a:rPr lang="en-US" sz="4400" b="1" dirty="0" err="1">
                <a:latin typeface="+mn-lt"/>
              </a:rPr>
              <a:t>hóa</a:t>
            </a:r>
            <a:r>
              <a:rPr lang="en-US" sz="4400" b="1" dirty="0">
                <a:latin typeface="+mn-lt"/>
              </a:rPr>
              <a:t> </a:t>
            </a:r>
            <a:r>
              <a:rPr lang="en-US" sz="4400" b="1" dirty="0" err="1">
                <a:latin typeface="+mn-lt"/>
              </a:rPr>
              <a:t>dữ</a:t>
            </a:r>
            <a:r>
              <a:rPr lang="en-US" sz="4400" b="1" dirty="0">
                <a:latin typeface="+mn-lt"/>
              </a:rPr>
              <a:t> </a:t>
            </a:r>
            <a:r>
              <a:rPr lang="en-US" sz="4400" b="1" dirty="0" err="1">
                <a:latin typeface="+mn-lt"/>
              </a:rPr>
              <a:t>liệu</a:t>
            </a:r>
            <a:r>
              <a:rPr lang="en-US" sz="4400" b="1" dirty="0">
                <a:latin typeface="+mn-lt"/>
              </a:rPr>
              <a:t> </a:t>
            </a:r>
            <a:r>
              <a:rPr lang="en-US" sz="4400" b="1" dirty="0" err="1">
                <a:latin typeface="+mn-lt"/>
              </a:rPr>
              <a:t>về</a:t>
            </a:r>
            <a:r>
              <a:rPr lang="en-US" sz="4400" b="1" dirty="0">
                <a:latin typeface="+mn-lt"/>
              </a:rPr>
              <a:t> </a:t>
            </a:r>
            <a:r>
              <a:rPr lang="en-US" sz="4400" b="1" dirty="0" err="1">
                <a:latin typeface="+mn-lt"/>
              </a:rPr>
              <a:t>bài</a:t>
            </a:r>
            <a:r>
              <a:rPr lang="en-US" sz="4400" b="1" dirty="0">
                <a:latin typeface="+mn-lt"/>
              </a:rPr>
              <a:t> </a:t>
            </a:r>
            <a:r>
              <a:rPr lang="en-US" sz="4400" b="1" dirty="0" err="1">
                <a:latin typeface="+mn-lt"/>
              </a:rPr>
              <a:t>toán</a:t>
            </a:r>
            <a:r>
              <a:rPr lang="en-US" sz="4400" b="1" dirty="0">
                <a:latin typeface="+mn-lt"/>
              </a:rPr>
              <a:t> </a:t>
            </a:r>
            <a:r>
              <a:rPr lang="en-US" sz="4400" b="1" dirty="0" err="1">
                <a:latin typeface="+mn-lt"/>
              </a:rPr>
              <a:t>phân</a:t>
            </a:r>
            <a:r>
              <a:rPr lang="en-US" sz="4400" b="1" dirty="0">
                <a:latin typeface="+mn-lt"/>
              </a:rPr>
              <a:t> </a:t>
            </a:r>
            <a:r>
              <a:rPr lang="en-US" sz="4400" b="1" dirty="0" err="1">
                <a:latin typeface="+mn-lt"/>
              </a:rPr>
              <a:t>loại</a:t>
            </a:r>
            <a:br>
              <a:rPr lang="en-US" sz="4400" b="1" dirty="0">
                <a:latin typeface="+mn-lt"/>
              </a:rPr>
            </a:br>
            <a:endParaRPr lang="en-US" b="1" dirty="0"/>
          </a:p>
        </p:txBody>
      </p:sp>
      <p:sp>
        <p:nvSpPr>
          <p:cNvPr id="3" name="Content Placeholder 2"/>
          <p:cNvSpPr>
            <a:spLocks noGrp="1"/>
          </p:cNvSpPr>
          <p:nvPr>
            <p:ph idx="1"/>
          </p:nvPr>
        </p:nvSpPr>
        <p:spPr>
          <a:xfrm>
            <a:off x="626575" y="2114874"/>
            <a:ext cx="11064682" cy="4351338"/>
          </a:xfrm>
        </p:spPr>
        <p:txBody>
          <a:bodyPr>
            <a:normAutofit/>
          </a:bodyPr>
          <a:lstStyle/>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r>
              <a:rPr lang="en-US" sz="2600" dirty="0"/>
              <a:t>               </a:t>
            </a:r>
            <a:endParaRPr lang="en-US" sz="1600" dirty="0"/>
          </a:p>
        </p:txBody>
      </p:sp>
      <p:sp>
        <p:nvSpPr>
          <p:cNvPr id="4" name="!!2">
            <a:extLst>
              <a:ext uri="{FF2B5EF4-FFF2-40B4-BE49-F238E27FC236}">
                <a16:creationId xmlns:a16="http://schemas.microsoft.com/office/drawing/2014/main" id="{B6AD9E47-5652-45DC-B711-4E1CA6D04F34}"/>
              </a:ext>
            </a:extLst>
          </p:cNvPr>
          <p:cNvSpPr/>
          <p:nvPr/>
        </p:nvSpPr>
        <p:spPr>
          <a:xfrm>
            <a:off x="167953" y="136082"/>
            <a:ext cx="1047872" cy="8607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dirty="0">
                <a:latin typeface="Tahoma"/>
                <a:ea typeface="Tahoma"/>
                <a:cs typeface="Tahoma"/>
              </a:rPr>
              <a:t>II</a:t>
            </a:r>
          </a:p>
        </p:txBody>
      </p:sp>
      <p:sp>
        <p:nvSpPr>
          <p:cNvPr id="12" name="TextBox 11"/>
          <p:cNvSpPr txBox="1"/>
          <p:nvPr/>
        </p:nvSpPr>
        <p:spPr>
          <a:xfrm>
            <a:off x="1555918" y="5472944"/>
            <a:ext cx="8719300" cy="646331"/>
          </a:xfrm>
          <a:prstGeom prst="rect">
            <a:avLst/>
          </a:prstGeom>
          <a:noFill/>
        </p:spPr>
        <p:txBody>
          <a:bodyPr wrap="square" rtlCol="0">
            <a:spAutoFit/>
          </a:bodyPr>
          <a:lstStyle/>
          <a:p>
            <a:pPr algn="ctr"/>
            <a:r>
              <a:rPr lang="en-US" dirty="0" err="1"/>
              <a:t>Đọc</a:t>
            </a:r>
            <a:r>
              <a:rPr lang="en-US" dirty="0"/>
              <a:t> </a:t>
            </a:r>
            <a:r>
              <a:rPr lang="en-US" dirty="0" err="1"/>
              <a:t>dữ</a:t>
            </a:r>
            <a:r>
              <a:rPr lang="en-US" dirty="0"/>
              <a:t> </a:t>
            </a:r>
            <a:r>
              <a:rPr lang="en-US" dirty="0" err="1"/>
              <a:t>liệu</a:t>
            </a:r>
            <a:r>
              <a:rPr lang="en-US" dirty="0"/>
              <a:t> </a:t>
            </a:r>
            <a:r>
              <a:rPr lang="en-US" dirty="0" err="1"/>
              <a:t>từ</a:t>
            </a:r>
            <a:r>
              <a:rPr lang="en-US" dirty="0"/>
              <a:t> file corpus.txt </a:t>
            </a:r>
            <a:r>
              <a:rPr lang="en-US" dirty="0" err="1"/>
              <a:t>sau</a:t>
            </a:r>
            <a:r>
              <a:rPr lang="en-US" dirty="0"/>
              <a:t> </a:t>
            </a:r>
            <a:r>
              <a:rPr lang="en-US" dirty="0" err="1"/>
              <a:t>đó</a:t>
            </a:r>
            <a:r>
              <a:rPr lang="en-US" dirty="0"/>
              <a:t> </a:t>
            </a:r>
            <a:r>
              <a:rPr lang="en-US" dirty="0" err="1"/>
              <a:t>tiến</a:t>
            </a:r>
            <a:r>
              <a:rPr lang="en-US" dirty="0"/>
              <a:t> </a:t>
            </a:r>
            <a:r>
              <a:rPr lang="en-US" dirty="0" err="1"/>
              <a:t>hành</a:t>
            </a:r>
            <a:r>
              <a:rPr lang="en-US" dirty="0"/>
              <a:t> chia </a:t>
            </a:r>
            <a:r>
              <a:rPr lang="en-US" dirty="0" err="1"/>
              <a:t>dữ</a:t>
            </a:r>
            <a:r>
              <a:rPr lang="en-US" dirty="0"/>
              <a:t> </a:t>
            </a:r>
            <a:r>
              <a:rPr lang="en-US" dirty="0" err="1"/>
              <a:t>liệu</a:t>
            </a:r>
            <a:r>
              <a:rPr lang="en-US" dirty="0"/>
              <a:t> </a:t>
            </a:r>
            <a:r>
              <a:rPr lang="en-US" dirty="0" err="1"/>
              <a:t>và</a:t>
            </a:r>
            <a:r>
              <a:rPr lang="en-US" dirty="0"/>
              <a:t> </a:t>
            </a:r>
            <a:r>
              <a:rPr lang="en-US" dirty="0" err="1"/>
              <a:t>tạo</a:t>
            </a:r>
            <a:r>
              <a:rPr lang="en-US" dirty="0"/>
              <a:t> </a:t>
            </a:r>
            <a:r>
              <a:rPr lang="en-US" dirty="0" err="1"/>
              <a:t>danh</a:t>
            </a:r>
            <a:r>
              <a:rPr lang="en-US" dirty="0"/>
              <a:t> </a:t>
            </a:r>
            <a:r>
              <a:rPr lang="en-US" dirty="0" err="1"/>
              <a:t>sách</a:t>
            </a:r>
            <a:r>
              <a:rPr lang="en-US" dirty="0"/>
              <a:t> </a:t>
            </a:r>
            <a:r>
              <a:rPr lang="en-US" dirty="0" err="1"/>
              <a:t>các</a:t>
            </a:r>
            <a:r>
              <a:rPr lang="en-US" dirty="0"/>
              <a:t> </a:t>
            </a:r>
            <a:r>
              <a:rPr lang="en-US" dirty="0" err="1"/>
              <a:t>giới</a:t>
            </a:r>
            <a:r>
              <a:rPr lang="en-US" dirty="0"/>
              <a:t> </a:t>
            </a:r>
            <a:r>
              <a:rPr lang="en-US" dirty="0" err="1"/>
              <a:t>từ</a:t>
            </a:r>
            <a:r>
              <a:rPr lang="en-US" dirty="0"/>
              <a:t> </a:t>
            </a:r>
            <a:r>
              <a:rPr lang="en-US" dirty="0" err="1"/>
              <a:t>và</a:t>
            </a:r>
            <a:r>
              <a:rPr lang="en-US" dirty="0"/>
              <a:t> </a:t>
            </a:r>
            <a:r>
              <a:rPr lang="en-US" dirty="0" err="1"/>
              <a:t>liên</a:t>
            </a:r>
            <a:r>
              <a:rPr lang="en-US" dirty="0"/>
              <a:t> </a:t>
            </a:r>
            <a:r>
              <a:rPr lang="en-US" dirty="0" err="1"/>
              <a:t>từ</a:t>
            </a:r>
            <a:endParaRPr lang="en-US" dirty="0"/>
          </a:p>
        </p:txBody>
      </p:sp>
      <p:pic>
        <p:nvPicPr>
          <p:cNvPr id="7" name="Picture 6">
            <a:extLst>
              <a:ext uri="{FF2B5EF4-FFF2-40B4-BE49-F238E27FC236}">
                <a16:creationId xmlns:a16="http://schemas.microsoft.com/office/drawing/2014/main" id="{F8CF8189-F396-4997-9F8F-62948F58A5DD}"/>
              </a:ext>
            </a:extLst>
          </p:cNvPr>
          <p:cNvPicPr>
            <a:picLocks noChangeAspect="1"/>
          </p:cNvPicPr>
          <p:nvPr/>
        </p:nvPicPr>
        <p:blipFill>
          <a:blip r:embed="rId2"/>
          <a:stretch>
            <a:fillRect/>
          </a:stretch>
        </p:blipFill>
        <p:spPr>
          <a:xfrm>
            <a:off x="2370750" y="1897228"/>
            <a:ext cx="6594141" cy="3228780"/>
          </a:xfrm>
          <a:prstGeom prst="rect">
            <a:avLst/>
          </a:prstGeom>
          <a:ln>
            <a:solidFill>
              <a:schemeClr val="tx1"/>
            </a:solidFill>
          </a:ln>
        </p:spPr>
      </p:pic>
    </p:spTree>
    <p:extLst>
      <p:ext uri="{BB962C8B-B14F-4D97-AF65-F5344CB8AC3E}">
        <p14:creationId xmlns:p14="http://schemas.microsoft.com/office/powerpoint/2010/main" val="1847267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028" y="1042030"/>
            <a:ext cx="10675776" cy="810044"/>
          </a:xfrm>
        </p:spPr>
        <p:txBody>
          <a:bodyPr>
            <a:normAutofit fontScale="90000"/>
          </a:bodyPr>
          <a:lstStyle/>
          <a:p>
            <a:pPr lvl="1" algn="l" rtl="0">
              <a:lnSpc>
                <a:spcPct val="90000"/>
              </a:lnSpc>
              <a:spcBef>
                <a:spcPct val="0"/>
              </a:spcBef>
            </a:pPr>
            <a:r>
              <a:rPr lang="en-US" sz="4400" b="1" dirty="0">
                <a:latin typeface="+mn-lt"/>
              </a:rPr>
              <a:t>1. </a:t>
            </a:r>
            <a:r>
              <a:rPr lang="en-US" sz="4400" b="1" dirty="0" err="1">
                <a:latin typeface="+mn-lt"/>
              </a:rPr>
              <a:t>Chuẩn</a:t>
            </a:r>
            <a:r>
              <a:rPr lang="en-US" sz="4400" b="1" dirty="0">
                <a:latin typeface="+mn-lt"/>
              </a:rPr>
              <a:t> </a:t>
            </a:r>
            <a:r>
              <a:rPr lang="en-US" sz="4400" b="1" dirty="0" err="1">
                <a:latin typeface="+mn-lt"/>
              </a:rPr>
              <a:t>hóa</a:t>
            </a:r>
            <a:r>
              <a:rPr lang="en-US" sz="4400" b="1" dirty="0">
                <a:latin typeface="+mn-lt"/>
              </a:rPr>
              <a:t> </a:t>
            </a:r>
            <a:r>
              <a:rPr lang="en-US" sz="4400" b="1" dirty="0" err="1">
                <a:latin typeface="+mn-lt"/>
              </a:rPr>
              <a:t>dữ</a:t>
            </a:r>
            <a:r>
              <a:rPr lang="en-US" sz="4400" b="1" dirty="0">
                <a:latin typeface="+mn-lt"/>
              </a:rPr>
              <a:t> </a:t>
            </a:r>
            <a:r>
              <a:rPr lang="en-US" sz="4400" b="1" dirty="0" err="1">
                <a:latin typeface="+mn-lt"/>
              </a:rPr>
              <a:t>liệu</a:t>
            </a:r>
            <a:r>
              <a:rPr lang="en-US" sz="4400" b="1" dirty="0">
                <a:latin typeface="+mn-lt"/>
              </a:rPr>
              <a:t> </a:t>
            </a:r>
            <a:r>
              <a:rPr lang="en-US" sz="4400" b="1" dirty="0" err="1">
                <a:latin typeface="+mn-lt"/>
              </a:rPr>
              <a:t>về</a:t>
            </a:r>
            <a:r>
              <a:rPr lang="en-US" sz="4400" b="1" dirty="0">
                <a:latin typeface="+mn-lt"/>
              </a:rPr>
              <a:t> </a:t>
            </a:r>
            <a:r>
              <a:rPr lang="en-US" sz="4400" b="1" dirty="0" err="1">
                <a:latin typeface="+mn-lt"/>
              </a:rPr>
              <a:t>bài</a:t>
            </a:r>
            <a:r>
              <a:rPr lang="en-US" sz="4400" b="1" dirty="0">
                <a:latin typeface="+mn-lt"/>
              </a:rPr>
              <a:t> </a:t>
            </a:r>
            <a:r>
              <a:rPr lang="en-US" sz="4400" b="1" dirty="0" err="1">
                <a:latin typeface="+mn-lt"/>
              </a:rPr>
              <a:t>toán</a:t>
            </a:r>
            <a:r>
              <a:rPr lang="en-US" sz="4400" b="1" dirty="0">
                <a:latin typeface="+mn-lt"/>
              </a:rPr>
              <a:t> </a:t>
            </a:r>
            <a:r>
              <a:rPr lang="en-US" sz="4400" b="1" dirty="0" err="1">
                <a:latin typeface="+mn-lt"/>
              </a:rPr>
              <a:t>phân</a:t>
            </a:r>
            <a:r>
              <a:rPr lang="en-US" sz="4400" b="1" dirty="0">
                <a:latin typeface="+mn-lt"/>
              </a:rPr>
              <a:t> </a:t>
            </a:r>
            <a:r>
              <a:rPr lang="en-US" sz="4400" b="1" dirty="0" err="1">
                <a:latin typeface="+mn-lt"/>
              </a:rPr>
              <a:t>loại</a:t>
            </a:r>
            <a:br>
              <a:rPr lang="en-US" sz="4400" b="1" dirty="0">
                <a:latin typeface="+mn-lt"/>
              </a:rPr>
            </a:br>
            <a:endParaRPr lang="en-US" b="1" dirty="0"/>
          </a:p>
        </p:txBody>
      </p:sp>
      <p:sp>
        <p:nvSpPr>
          <p:cNvPr id="3" name="Content Placeholder 2"/>
          <p:cNvSpPr>
            <a:spLocks noGrp="1"/>
          </p:cNvSpPr>
          <p:nvPr>
            <p:ph idx="1"/>
          </p:nvPr>
        </p:nvSpPr>
        <p:spPr>
          <a:xfrm>
            <a:off x="626575" y="2114874"/>
            <a:ext cx="11064682" cy="4351338"/>
          </a:xfrm>
        </p:spPr>
        <p:txBody>
          <a:bodyPr>
            <a:normAutofit/>
          </a:bodyPr>
          <a:lstStyle/>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r>
              <a:rPr lang="en-US" sz="2600" dirty="0"/>
              <a:t>               </a:t>
            </a:r>
            <a:endParaRPr lang="en-US" sz="1600" dirty="0"/>
          </a:p>
        </p:txBody>
      </p:sp>
      <p:sp>
        <p:nvSpPr>
          <p:cNvPr id="4" name="!!2">
            <a:extLst>
              <a:ext uri="{FF2B5EF4-FFF2-40B4-BE49-F238E27FC236}">
                <a16:creationId xmlns:a16="http://schemas.microsoft.com/office/drawing/2014/main" id="{B6AD9E47-5652-45DC-B711-4E1CA6D04F34}"/>
              </a:ext>
            </a:extLst>
          </p:cNvPr>
          <p:cNvSpPr/>
          <p:nvPr/>
        </p:nvSpPr>
        <p:spPr>
          <a:xfrm>
            <a:off x="167953" y="136082"/>
            <a:ext cx="1047872" cy="8607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dirty="0">
                <a:latin typeface="Tahoma"/>
                <a:ea typeface="Tahoma"/>
                <a:cs typeface="Tahoma"/>
              </a:rPr>
              <a:t>II</a:t>
            </a:r>
          </a:p>
        </p:txBody>
      </p:sp>
      <p:sp>
        <p:nvSpPr>
          <p:cNvPr id="12" name="TextBox 11"/>
          <p:cNvSpPr txBox="1"/>
          <p:nvPr/>
        </p:nvSpPr>
        <p:spPr>
          <a:xfrm>
            <a:off x="1555918" y="5472944"/>
            <a:ext cx="8719300" cy="369332"/>
          </a:xfrm>
          <a:prstGeom prst="rect">
            <a:avLst/>
          </a:prstGeom>
          <a:noFill/>
        </p:spPr>
        <p:txBody>
          <a:bodyPr wrap="square" rtlCol="0">
            <a:spAutoFit/>
          </a:bodyPr>
          <a:lstStyle/>
          <a:p>
            <a:pPr algn="ctr"/>
            <a:r>
              <a:rPr lang="en-US" dirty="0"/>
              <a:t>Tao </a:t>
            </a:r>
            <a:r>
              <a:rPr lang="en-US" dirty="0" err="1"/>
              <a:t>danh</a:t>
            </a:r>
            <a:r>
              <a:rPr lang="en-US" dirty="0"/>
              <a:t> </a:t>
            </a:r>
            <a:r>
              <a:rPr lang="en-US" dirty="0" err="1"/>
              <a:t>sách</a:t>
            </a:r>
            <a:r>
              <a:rPr lang="en-US" dirty="0"/>
              <a:t> </a:t>
            </a:r>
            <a:r>
              <a:rPr lang="en-US" dirty="0" err="1"/>
              <a:t>dữ</a:t>
            </a:r>
            <a:r>
              <a:rPr lang="en-US" dirty="0"/>
              <a:t> </a:t>
            </a:r>
            <a:r>
              <a:rPr lang="en-US" dirty="0" err="1"/>
              <a:t>liệu</a:t>
            </a:r>
            <a:r>
              <a:rPr lang="en-US" dirty="0"/>
              <a:t> </a:t>
            </a:r>
            <a:r>
              <a:rPr lang="en-US" dirty="0" err="1"/>
              <a:t>với</a:t>
            </a:r>
            <a:r>
              <a:rPr lang="en-US" dirty="0"/>
              <a:t> </a:t>
            </a:r>
            <a:r>
              <a:rPr lang="en-US" dirty="0" err="1"/>
              <a:t>nhãn</a:t>
            </a:r>
            <a:r>
              <a:rPr lang="en-US" dirty="0"/>
              <a:t> </a:t>
            </a:r>
            <a:r>
              <a:rPr lang="en-US" dirty="0" err="1"/>
              <a:t>và</a:t>
            </a:r>
            <a:r>
              <a:rPr lang="en-US" dirty="0"/>
              <a:t> </a:t>
            </a:r>
            <a:r>
              <a:rPr lang="en-US" dirty="0" err="1"/>
              <a:t>dữ</a:t>
            </a:r>
            <a:r>
              <a:rPr lang="en-US" dirty="0"/>
              <a:t> </a:t>
            </a:r>
            <a:r>
              <a:rPr lang="en-US" dirty="0" err="1"/>
              <a:t>liệu</a:t>
            </a:r>
            <a:r>
              <a:rPr lang="en-US" dirty="0"/>
              <a:t> </a:t>
            </a:r>
            <a:r>
              <a:rPr lang="en-US" dirty="0" err="1"/>
              <a:t>vừa</a:t>
            </a:r>
            <a:r>
              <a:rPr lang="en-US" dirty="0"/>
              <a:t> </a:t>
            </a:r>
            <a:r>
              <a:rPr lang="en-US" dirty="0" err="1"/>
              <a:t>cắt</a:t>
            </a:r>
            <a:r>
              <a:rPr lang="en-US" dirty="0"/>
              <a:t> </a:t>
            </a:r>
            <a:r>
              <a:rPr lang="en-US" dirty="0" err="1"/>
              <a:t>để</a:t>
            </a:r>
            <a:r>
              <a:rPr lang="en-US" dirty="0"/>
              <a:t> </a:t>
            </a:r>
            <a:r>
              <a:rPr lang="en-US" dirty="0" err="1"/>
              <a:t>tiến</a:t>
            </a:r>
            <a:r>
              <a:rPr lang="en-US" dirty="0"/>
              <a:t> </a:t>
            </a:r>
            <a:r>
              <a:rPr lang="en-US" dirty="0" err="1"/>
              <a:t>hành</a:t>
            </a:r>
            <a:r>
              <a:rPr lang="en-US" dirty="0"/>
              <a:t> </a:t>
            </a:r>
            <a:r>
              <a:rPr lang="en-US" dirty="0" err="1"/>
              <a:t>lưu</a:t>
            </a:r>
            <a:r>
              <a:rPr lang="en-US" dirty="0"/>
              <a:t> </a:t>
            </a:r>
            <a:r>
              <a:rPr lang="en-US" dirty="0" err="1"/>
              <a:t>vào</a:t>
            </a:r>
            <a:r>
              <a:rPr lang="en-US" dirty="0"/>
              <a:t> file Dataset.csv</a:t>
            </a:r>
          </a:p>
        </p:txBody>
      </p:sp>
      <p:pic>
        <p:nvPicPr>
          <p:cNvPr id="6" name="Picture 5">
            <a:extLst>
              <a:ext uri="{FF2B5EF4-FFF2-40B4-BE49-F238E27FC236}">
                <a16:creationId xmlns:a16="http://schemas.microsoft.com/office/drawing/2014/main" id="{D0628D7E-B8BF-4BD3-A62C-14BBE25C9957}"/>
              </a:ext>
            </a:extLst>
          </p:cNvPr>
          <p:cNvPicPr>
            <a:picLocks noChangeAspect="1"/>
          </p:cNvPicPr>
          <p:nvPr/>
        </p:nvPicPr>
        <p:blipFill>
          <a:blip r:embed="rId2"/>
          <a:stretch>
            <a:fillRect/>
          </a:stretch>
        </p:blipFill>
        <p:spPr>
          <a:xfrm>
            <a:off x="2464882" y="1852074"/>
            <a:ext cx="6532462" cy="3513121"/>
          </a:xfrm>
          <a:prstGeom prst="rect">
            <a:avLst/>
          </a:prstGeom>
          <a:ln>
            <a:solidFill>
              <a:schemeClr val="tx1"/>
            </a:solidFill>
          </a:ln>
        </p:spPr>
      </p:pic>
    </p:spTree>
    <p:extLst>
      <p:ext uri="{BB962C8B-B14F-4D97-AF65-F5344CB8AC3E}">
        <p14:creationId xmlns:p14="http://schemas.microsoft.com/office/powerpoint/2010/main" val="516534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028" y="1042030"/>
            <a:ext cx="10675776" cy="810044"/>
          </a:xfrm>
        </p:spPr>
        <p:txBody>
          <a:bodyPr>
            <a:normAutofit/>
          </a:bodyPr>
          <a:lstStyle/>
          <a:p>
            <a:pPr lvl="1" algn="l" rtl="0">
              <a:lnSpc>
                <a:spcPct val="90000"/>
              </a:lnSpc>
              <a:spcBef>
                <a:spcPct val="0"/>
              </a:spcBef>
            </a:pPr>
            <a:r>
              <a:rPr lang="en-US" sz="4400" b="1" dirty="0">
                <a:latin typeface="+mn-lt"/>
              </a:rPr>
              <a:t>2. </a:t>
            </a:r>
            <a:r>
              <a:rPr lang="en-US" sz="4400" b="1" dirty="0" err="1">
                <a:latin typeface="+mn-lt"/>
              </a:rPr>
              <a:t>Đọc</a:t>
            </a:r>
            <a:r>
              <a:rPr lang="en-US" sz="4400" b="1" dirty="0">
                <a:latin typeface="+mn-lt"/>
              </a:rPr>
              <a:t>, </a:t>
            </a:r>
            <a:r>
              <a:rPr lang="en-US" sz="4400" b="1" dirty="0" err="1">
                <a:latin typeface="+mn-lt"/>
              </a:rPr>
              <a:t>tiền</a:t>
            </a:r>
            <a:r>
              <a:rPr lang="en-US" sz="4400" b="1" dirty="0">
                <a:latin typeface="+mn-lt"/>
              </a:rPr>
              <a:t> </a:t>
            </a:r>
            <a:r>
              <a:rPr lang="en-US" sz="4400" b="1" dirty="0" err="1">
                <a:latin typeface="+mn-lt"/>
              </a:rPr>
              <a:t>xử</a:t>
            </a:r>
            <a:r>
              <a:rPr lang="en-US" sz="4400" b="1" dirty="0">
                <a:latin typeface="+mn-lt"/>
              </a:rPr>
              <a:t> </a:t>
            </a:r>
            <a:r>
              <a:rPr lang="en-US" sz="4400" b="1" dirty="0" err="1">
                <a:latin typeface="+mn-lt"/>
              </a:rPr>
              <a:t>lý</a:t>
            </a:r>
            <a:r>
              <a:rPr lang="en-US" sz="4400" b="1" dirty="0">
                <a:latin typeface="+mn-lt"/>
              </a:rPr>
              <a:t> </a:t>
            </a:r>
            <a:r>
              <a:rPr lang="en-US" sz="4400" b="1" dirty="0" err="1">
                <a:latin typeface="+mn-lt"/>
              </a:rPr>
              <a:t>dữ</a:t>
            </a:r>
            <a:r>
              <a:rPr lang="en-US" sz="4400" b="1" dirty="0">
                <a:latin typeface="+mn-lt"/>
              </a:rPr>
              <a:t> </a:t>
            </a:r>
            <a:r>
              <a:rPr lang="en-US" sz="4400" b="1" dirty="0" err="1">
                <a:latin typeface="+mn-lt"/>
              </a:rPr>
              <a:t>liệu</a:t>
            </a:r>
            <a:endParaRPr lang="en-US" b="1" dirty="0"/>
          </a:p>
        </p:txBody>
      </p:sp>
      <p:sp>
        <p:nvSpPr>
          <p:cNvPr id="3" name="Content Placeholder 2"/>
          <p:cNvSpPr>
            <a:spLocks noGrp="1"/>
          </p:cNvSpPr>
          <p:nvPr>
            <p:ph idx="1"/>
          </p:nvPr>
        </p:nvSpPr>
        <p:spPr>
          <a:xfrm>
            <a:off x="626575" y="2114874"/>
            <a:ext cx="11064682" cy="4351338"/>
          </a:xfrm>
        </p:spPr>
        <p:txBody>
          <a:bodyPr>
            <a:normAutofit/>
          </a:bodyPr>
          <a:lstStyle/>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r>
              <a:rPr lang="en-US" sz="2600" dirty="0"/>
              <a:t>               </a:t>
            </a:r>
            <a:endParaRPr lang="en-US" sz="1600" dirty="0"/>
          </a:p>
        </p:txBody>
      </p:sp>
      <p:sp>
        <p:nvSpPr>
          <p:cNvPr id="4" name="!!2">
            <a:extLst>
              <a:ext uri="{FF2B5EF4-FFF2-40B4-BE49-F238E27FC236}">
                <a16:creationId xmlns:a16="http://schemas.microsoft.com/office/drawing/2014/main" id="{B6AD9E47-5652-45DC-B711-4E1CA6D04F34}"/>
              </a:ext>
            </a:extLst>
          </p:cNvPr>
          <p:cNvSpPr/>
          <p:nvPr/>
        </p:nvSpPr>
        <p:spPr>
          <a:xfrm>
            <a:off x="167953" y="136082"/>
            <a:ext cx="1047872" cy="8607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dirty="0">
                <a:latin typeface="Tahoma"/>
                <a:ea typeface="Tahoma"/>
                <a:cs typeface="Tahoma"/>
              </a:rPr>
              <a:t>II</a:t>
            </a:r>
          </a:p>
        </p:txBody>
      </p:sp>
      <p:sp>
        <p:nvSpPr>
          <p:cNvPr id="12" name="TextBox 11"/>
          <p:cNvSpPr txBox="1"/>
          <p:nvPr/>
        </p:nvSpPr>
        <p:spPr>
          <a:xfrm>
            <a:off x="1555918" y="5472944"/>
            <a:ext cx="8719300" cy="369332"/>
          </a:xfrm>
          <a:prstGeom prst="rect">
            <a:avLst/>
          </a:prstGeom>
          <a:noFill/>
        </p:spPr>
        <p:txBody>
          <a:bodyPr wrap="square" rtlCol="0">
            <a:spAutoFit/>
          </a:bodyPr>
          <a:lstStyle/>
          <a:p>
            <a:pPr algn="ctr"/>
            <a:r>
              <a:rPr lang="en-US" dirty="0" err="1"/>
              <a:t>Đọc</a:t>
            </a:r>
            <a:r>
              <a:rPr lang="en-US" dirty="0"/>
              <a:t> </a:t>
            </a:r>
            <a:r>
              <a:rPr lang="en-US" dirty="0" err="1"/>
              <a:t>dữ</a:t>
            </a:r>
            <a:r>
              <a:rPr lang="en-US" dirty="0"/>
              <a:t> </a:t>
            </a:r>
            <a:r>
              <a:rPr lang="en-US" dirty="0" err="1"/>
              <a:t>liệu</a:t>
            </a:r>
            <a:r>
              <a:rPr lang="en-US" dirty="0"/>
              <a:t> </a:t>
            </a:r>
            <a:r>
              <a:rPr lang="en-US" dirty="0" err="1"/>
              <a:t>từ</a:t>
            </a:r>
            <a:r>
              <a:rPr lang="en-US" dirty="0"/>
              <a:t> file </a:t>
            </a:r>
            <a:r>
              <a:rPr lang="en-US" dirty="0" err="1"/>
              <a:t>vừa</a:t>
            </a:r>
            <a:r>
              <a:rPr lang="en-US" dirty="0"/>
              <a:t> </a:t>
            </a:r>
            <a:r>
              <a:rPr lang="en-US" dirty="0" err="1"/>
              <a:t>lưu</a:t>
            </a:r>
            <a:r>
              <a:rPr lang="en-US" dirty="0"/>
              <a:t>, </a:t>
            </a:r>
            <a:r>
              <a:rPr lang="en-US" dirty="0" err="1"/>
              <a:t>tiến</a:t>
            </a:r>
            <a:r>
              <a:rPr lang="en-US" dirty="0"/>
              <a:t> </a:t>
            </a:r>
            <a:r>
              <a:rPr lang="en-US" dirty="0" err="1"/>
              <a:t>hành</a:t>
            </a:r>
            <a:r>
              <a:rPr lang="en-US" dirty="0"/>
              <a:t> </a:t>
            </a:r>
            <a:r>
              <a:rPr lang="en-US" dirty="0" err="1"/>
              <a:t>cắt</a:t>
            </a:r>
            <a:r>
              <a:rPr lang="en-US" dirty="0"/>
              <a:t> </a:t>
            </a:r>
            <a:r>
              <a:rPr lang="en-US" dirty="0" err="1"/>
              <a:t>dữ</a:t>
            </a:r>
            <a:r>
              <a:rPr lang="en-US" dirty="0"/>
              <a:t> </a:t>
            </a:r>
            <a:r>
              <a:rPr lang="en-US" dirty="0" err="1"/>
              <a:t>liệu</a:t>
            </a:r>
            <a:r>
              <a:rPr lang="en-US" dirty="0"/>
              <a:t> </a:t>
            </a:r>
            <a:r>
              <a:rPr lang="en-US" dirty="0" err="1"/>
              <a:t>thành</a:t>
            </a:r>
            <a:r>
              <a:rPr lang="en-US" dirty="0"/>
              <a:t> </a:t>
            </a:r>
            <a:r>
              <a:rPr lang="en-US" dirty="0" err="1"/>
              <a:t>các</a:t>
            </a:r>
            <a:r>
              <a:rPr lang="en-US" dirty="0"/>
              <a:t> </a:t>
            </a:r>
            <a:r>
              <a:rPr lang="en-US" dirty="0" err="1"/>
              <a:t>từ</a:t>
            </a:r>
            <a:r>
              <a:rPr lang="en-US" dirty="0"/>
              <a:t> (1-gram)</a:t>
            </a:r>
          </a:p>
        </p:txBody>
      </p:sp>
      <p:pic>
        <p:nvPicPr>
          <p:cNvPr id="7" name="Picture 6">
            <a:extLst>
              <a:ext uri="{FF2B5EF4-FFF2-40B4-BE49-F238E27FC236}">
                <a16:creationId xmlns:a16="http://schemas.microsoft.com/office/drawing/2014/main" id="{E37D9F94-41D0-4BA2-A07B-43223CC3AFE9}"/>
              </a:ext>
            </a:extLst>
          </p:cNvPr>
          <p:cNvPicPr>
            <a:picLocks noChangeAspect="1"/>
          </p:cNvPicPr>
          <p:nvPr/>
        </p:nvPicPr>
        <p:blipFill>
          <a:blip r:embed="rId2"/>
          <a:stretch>
            <a:fillRect/>
          </a:stretch>
        </p:blipFill>
        <p:spPr>
          <a:xfrm>
            <a:off x="2713322" y="2115025"/>
            <a:ext cx="6614476" cy="2733983"/>
          </a:xfrm>
          <a:prstGeom prst="rect">
            <a:avLst/>
          </a:prstGeom>
          <a:ln>
            <a:solidFill>
              <a:schemeClr val="tx1"/>
            </a:solidFill>
          </a:ln>
        </p:spPr>
      </p:pic>
    </p:spTree>
    <p:extLst>
      <p:ext uri="{BB962C8B-B14F-4D97-AF65-F5344CB8AC3E}">
        <p14:creationId xmlns:p14="http://schemas.microsoft.com/office/powerpoint/2010/main" val="3157817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028" y="1042030"/>
            <a:ext cx="10675776" cy="810044"/>
          </a:xfrm>
        </p:spPr>
        <p:txBody>
          <a:bodyPr>
            <a:normAutofit/>
          </a:bodyPr>
          <a:lstStyle/>
          <a:p>
            <a:pPr lvl="1" algn="l" rtl="0">
              <a:lnSpc>
                <a:spcPct val="90000"/>
              </a:lnSpc>
              <a:spcBef>
                <a:spcPct val="0"/>
              </a:spcBef>
            </a:pPr>
            <a:r>
              <a:rPr lang="en-US" sz="4400" b="1" dirty="0">
                <a:latin typeface="+mn-lt"/>
              </a:rPr>
              <a:t>2. </a:t>
            </a:r>
            <a:r>
              <a:rPr lang="en-US" sz="4400" b="1" dirty="0" err="1">
                <a:latin typeface="+mn-lt"/>
              </a:rPr>
              <a:t>Đọc</a:t>
            </a:r>
            <a:r>
              <a:rPr lang="en-US" sz="4400" b="1" dirty="0">
                <a:latin typeface="+mn-lt"/>
              </a:rPr>
              <a:t>, </a:t>
            </a:r>
            <a:r>
              <a:rPr lang="en-US" sz="4400" b="1" dirty="0" err="1">
                <a:latin typeface="+mn-lt"/>
              </a:rPr>
              <a:t>tiền</a:t>
            </a:r>
            <a:r>
              <a:rPr lang="en-US" sz="4400" b="1" dirty="0">
                <a:latin typeface="+mn-lt"/>
              </a:rPr>
              <a:t> </a:t>
            </a:r>
            <a:r>
              <a:rPr lang="en-US" sz="4400" b="1" dirty="0" err="1">
                <a:latin typeface="+mn-lt"/>
              </a:rPr>
              <a:t>xử</a:t>
            </a:r>
            <a:r>
              <a:rPr lang="en-US" sz="4400" b="1" dirty="0">
                <a:latin typeface="+mn-lt"/>
              </a:rPr>
              <a:t> </a:t>
            </a:r>
            <a:r>
              <a:rPr lang="en-US" sz="4400" b="1" dirty="0" err="1">
                <a:latin typeface="+mn-lt"/>
              </a:rPr>
              <a:t>lý</a:t>
            </a:r>
            <a:r>
              <a:rPr lang="en-US" sz="4400" b="1" dirty="0">
                <a:latin typeface="+mn-lt"/>
              </a:rPr>
              <a:t> </a:t>
            </a:r>
            <a:r>
              <a:rPr lang="en-US" sz="4400" b="1" dirty="0" err="1">
                <a:latin typeface="+mn-lt"/>
              </a:rPr>
              <a:t>dữ</a:t>
            </a:r>
            <a:r>
              <a:rPr lang="en-US" sz="4400" b="1" dirty="0">
                <a:latin typeface="+mn-lt"/>
              </a:rPr>
              <a:t> </a:t>
            </a:r>
            <a:r>
              <a:rPr lang="en-US" sz="4400" b="1" dirty="0" err="1">
                <a:latin typeface="+mn-lt"/>
              </a:rPr>
              <a:t>liệu</a:t>
            </a:r>
            <a:endParaRPr lang="en-US" b="1" dirty="0"/>
          </a:p>
        </p:txBody>
      </p:sp>
      <p:sp>
        <p:nvSpPr>
          <p:cNvPr id="3" name="Content Placeholder 2"/>
          <p:cNvSpPr>
            <a:spLocks noGrp="1"/>
          </p:cNvSpPr>
          <p:nvPr>
            <p:ph idx="1"/>
          </p:nvPr>
        </p:nvSpPr>
        <p:spPr>
          <a:xfrm>
            <a:off x="626575" y="2114874"/>
            <a:ext cx="11064682" cy="4351338"/>
          </a:xfrm>
        </p:spPr>
        <p:txBody>
          <a:bodyPr>
            <a:normAutofit/>
          </a:bodyPr>
          <a:lstStyle/>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r>
              <a:rPr lang="en-US" sz="2600" dirty="0"/>
              <a:t>               </a:t>
            </a:r>
            <a:endParaRPr lang="en-US" sz="1600" dirty="0"/>
          </a:p>
        </p:txBody>
      </p:sp>
      <p:sp>
        <p:nvSpPr>
          <p:cNvPr id="4" name="!!2">
            <a:extLst>
              <a:ext uri="{FF2B5EF4-FFF2-40B4-BE49-F238E27FC236}">
                <a16:creationId xmlns:a16="http://schemas.microsoft.com/office/drawing/2014/main" id="{B6AD9E47-5652-45DC-B711-4E1CA6D04F34}"/>
              </a:ext>
            </a:extLst>
          </p:cNvPr>
          <p:cNvSpPr/>
          <p:nvPr/>
        </p:nvSpPr>
        <p:spPr>
          <a:xfrm>
            <a:off x="167953" y="136082"/>
            <a:ext cx="1047872" cy="8607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dirty="0">
                <a:latin typeface="Tahoma"/>
                <a:ea typeface="Tahoma"/>
                <a:cs typeface="Tahoma"/>
              </a:rPr>
              <a:t>II</a:t>
            </a:r>
          </a:p>
        </p:txBody>
      </p:sp>
      <p:sp>
        <p:nvSpPr>
          <p:cNvPr id="12" name="TextBox 11"/>
          <p:cNvSpPr txBox="1"/>
          <p:nvPr/>
        </p:nvSpPr>
        <p:spPr>
          <a:xfrm>
            <a:off x="1423943" y="5320746"/>
            <a:ext cx="8719300" cy="369332"/>
          </a:xfrm>
          <a:prstGeom prst="rect">
            <a:avLst/>
          </a:prstGeom>
          <a:noFill/>
        </p:spPr>
        <p:txBody>
          <a:bodyPr wrap="square" rtlCol="0">
            <a:spAutoFit/>
          </a:bodyPr>
          <a:lstStyle/>
          <a:p>
            <a:pPr algn="ctr"/>
            <a:r>
              <a:rPr lang="en-US" dirty="0" err="1"/>
              <a:t>Chuẩn</a:t>
            </a:r>
            <a:r>
              <a:rPr lang="en-US" dirty="0"/>
              <a:t> </a:t>
            </a:r>
            <a:r>
              <a:rPr lang="en-US" dirty="0" err="1"/>
              <a:t>hóa</a:t>
            </a:r>
            <a:r>
              <a:rPr lang="en-US" dirty="0"/>
              <a:t> </a:t>
            </a:r>
            <a:r>
              <a:rPr lang="en-US" dirty="0" err="1"/>
              <a:t>và</a:t>
            </a:r>
            <a:r>
              <a:rPr lang="en-US" dirty="0"/>
              <a:t> </a:t>
            </a:r>
            <a:r>
              <a:rPr lang="en-US" dirty="0" err="1"/>
              <a:t>tạo</a:t>
            </a:r>
            <a:r>
              <a:rPr lang="en-US" dirty="0"/>
              <a:t> ma </a:t>
            </a:r>
            <a:r>
              <a:rPr lang="en-US" dirty="0" err="1"/>
              <a:t>trận</a:t>
            </a:r>
            <a:r>
              <a:rPr lang="en-US" dirty="0"/>
              <a:t> </a:t>
            </a:r>
            <a:r>
              <a:rPr lang="en-US" dirty="0" err="1"/>
              <a:t>dữ</a:t>
            </a:r>
            <a:r>
              <a:rPr lang="en-US" dirty="0"/>
              <a:t> </a:t>
            </a:r>
            <a:r>
              <a:rPr lang="en-US" dirty="0" err="1"/>
              <a:t>liệu</a:t>
            </a:r>
            <a:r>
              <a:rPr lang="en-US" dirty="0"/>
              <a:t> </a:t>
            </a:r>
            <a:r>
              <a:rPr lang="en-US" dirty="0" err="1"/>
              <a:t>trọng</a:t>
            </a:r>
            <a:r>
              <a:rPr lang="en-US" dirty="0"/>
              <a:t> </a:t>
            </a:r>
            <a:r>
              <a:rPr lang="en-US" dirty="0" err="1"/>
              <a:t>số</a:t>
            </a:r>
            <a:r>
              <a:rPr lang="en-US" dirty="0"/>
              <a:t> TF-IDF</a:t>
            </a:r>
          </a:p>
        </p:txBody>
      </p:sp>
      <p:pic>
        <p:nvPicPr>
          <p:cNvPr id="6" name="Picture 5">
            <a:extLst>
              <a:ext uri="{FF2B5EF4-FFF2-40B4-BE49-F238E27FC236}">
                <a16:creationId xmlns:a16="http://schemas.microsoft.com/office/drawing/2014/main" id="{CE73A636-57D9-404F-B148-5BF8C21BF80E}"/>
              </a:ext>
            </a:extLst>
          </p:cNvPr>
          <p:cNvPicPr>
            <a:picLocks noChangeAspect="1"/>
          </p:cNvPicPr>
          <p:nvPr/>
        </p:nvPicPr>
        <p:blipFill>
          <a:blip r:embed="rId2"/>
          <a:stretch>
            <a:fillRect/>
          </a:stretch>
        </p:blipFill>
        <p:spPr>
          <a:xfrm>
            <a:off x="2444150" y="2175954"/>
            <a:ext cx="6379039" cy="2737991"/>
          </a:xfrm>
          <a:prstGeom prst="rect">
            <a:avLst/>
          </a:prstGeom>
          <a:ln>
            <a:solidFill>
              <a:schemeClr val="tx1"/>
            </a:solidFill>
          </a:ln>
        </p:spPr>
      </p:pic>
    </p:spTree>
    <p:extLst>
      <p:ext uri="{BB962C8B-B14F-4D97-AF65-F5344CB8AC3E}">
        <p14:creationId xmlns:p14="http://schemas.microsoft.com/office/powerpoint/2010/main" val="1331096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028" y="1042030"/>
            <a:ext cx="10453430" cy="666043"/>
          </a:xfrm>
        </p:spPr>
        <p:txBody>
          <a:bodyPr>
            <a:normAutofit fontScale="90000"/>
          </a:bodyPr>
          <a:lstStyle/>
          <a:p>
            <a:pPr lvl="1" algn="l" rtl="0">
              <a:lnSpc>
                <a:spcPct val="90000"/>
              </a:lnSpc>
              <a:spcBef>
                <a:spcPct val="0"/>
              </a:spcBef>
            </a:pPr>
            <a:r>
              <a:rPr lang="en-US" sz="4400" b="1" dirty="0">
                <a:latin typeface="+mn-lt"/>
              </a:rPr>
              <a:t>2. </a:t>
            </a:r>
            <a:r>
              <a:rPr lang="en-US" sz="4400" b="1" dirty="0" err="1">
                <a:latin typeface="+mn-lt"/>
              </a:rPr>
              <a:t>Đọc</a:t>
            </a:r>
            <a:r>
              <a:rPr lang="en-US" sz="4400" b="1" dirty="0">
                <a:latin typeface="+mn-lt"/>
              </a:rPr>
              <a:t>, </a:t>
            </a:r>
            <a:r>
              <a:rPr lang="en-US" sz="4400" b="1" dirty="0" err="1">
                <a:latin typeface="+mn-lt"/>
              </a:rPr>
              <a:t>tiền</a:t>
            </a:r>
            <a:r>
              <a:rPr lang="en-US" sz="4400" b="1" dirty="0">
                <a:latin typeface="+mn-lt"/>
              </a:rPr>
              <a:t> </a:t>
            </a:r>
            <a:r>
              <a:rPr lang="en-US" sz="4400" b="1" dirty="0" err="1">
                <a:latin typeface="+mn-lt"/>
              </a:rPr>
              <a:t>xử</a:t>
            </a:r>
            <a:r>
              <a:rPr lang="en-US" sz="4400" b="1" dirty="0">
                <a:latin typeface="+mn-lt"/>
              </a:rPr>
              <a:t> </a:t>
            </a:r>
            <a:r>
              <a:rPr lang="en-US" sz="4400" b="1" dirty="0" err="1">
                <a:latin typeface="+mn-lt"/>
              </a:rPr>
              <a:t>lý</a:t>
            </a:r>
            <a:r>
              <a:rPr lang="en-US" sz="4400" b="1" dirty="0">
                <a:latin typeface="+mn-lt"/>
              </a:rPr>
              <a:t> </a:t>
            </a:r>
            <a:r>
              <a:rPr lang="en-US" sz="4400" b="1" dirty="0" err="1">
                <a:latin typeface="+mn-lt"/>
              </a:rPr>
              <a:t>dữ</a:t>
            </a:r>
            <a:r>
              <a:rPr lang="en-US" sz="4400" b="1" dirty="0">
                <a:latin typeface="+mn-lt"/>
              </a:rPr>
              <a:t> </a:t>
            </a:r>
            <a:r>
              <a:rPr lang="en-US" sz="4400" b="1" dirty="0" err="1">
                <a:latin typeface="+mn-lt"/>
              </a:rPr>
              <a:t>liệu</a:t>
            </a:r>
            <a:endParaRPr lang="en-US" b="1" dirty="0"/>
          </a:p>
        </p:txBody>
      </p:sp>
      <p:sp>
        <p:nvSpPr>
          <p:cNvPr id="3" name="Content Placeholder 2"/>
          <p:cNvSpPr>
            <a:spLocks noGrp="1"/>
          </p:cNvSpPr>
          <p:nvPr>
            <p:ph idx="1"/>
          </p:nvPr>
        </p:nvSpPr>
        <p:spPr>
          <a:xfrm>
            <a:off x="626575" y="2114874"/>
            <a:ext cx="11064682" cy="4351338"/>
          </a:xfrm>
        </p:spPr>
        <p:txBody>
          <a:bodyPr>
            <a:normAutofit/>
          </a:bodyPr>
          <a:lstStyle/>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r>
              <a:rPr lang="en-US" sz="2600" dirty="0"/>
              <a:t>               </a:t>
            </a:r>
            <a:endParaRPr lang="en-US" sz="1600" dirty="0"/>
          </a:p>
        </p:txBody>
      </p:sp>
      <p:sp>
        <p:nvSpPr>
          <p:cNvPr id="4" name="!!2">
            <a:extLst>
              <a:ext uri="{FF2B5EF4-FFF2-40B4-BE49-F238E27FC236}">
                <a16:creationId xmlns:a16="http://schemas.microsoft.com/office/drawing/2014/main" id="{B6AD9E47-5652-45DC-B711-4E1CA6D04F34}"/>
              </a:ext>
            </a:extLst>
          </p:cNvPr>
          <p:cNvSpPr/>
          <p:nvPr/>
        </p:nvSpPr>
        <p:spPr>
          <a:xfrm>
            <a:off x="167953" y="136082"/>
            <a:ext cx="1047872" cy="8607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dirty="0">
                <a:latin typeface="Tahoma"/>
                <a:ea typeface="Tahoma"/>
                <a:cs typeface="Tahoma"/>
              </a:rPr>
              <a:t>II</a:t>
            </a:r>
          </a:p>
        </p:txBody>
      </p:sp>
      <p:sp>
        <p:nvSpPr>
          <p:cNvPr id="12" name="TextBox 11"/>
          <p:cNvSpPr txBox="1"/>
          <p:nvPr/>
        </p:nvSpPr>
        <p:spPr>
          <a:xfrm>
            <a:off x="1367382" y="5129630"/>
            <a:ext cx="8719300" cy="369332"/>
          </a:xfrm>
          <a:prstGeom prst="rect">
            <a:avLst/>
          </a:prstGeom>
          <a:noFill/>
        </p:spPr>
        <p:txBody>
          <a:bodyPr wrap="square" rtlCol="0">
            <a:spAutoFit/>
          </a:bodyPr>
          <a:lstStyle/>
          <a:p>
            <a:pPr algn="ctr"/>
            <a:r>
              <a:rPr lang="en-US" dirty="0"/>
              <a:t>Chia </a:t>
            </a:r>
            <a:r>
              <a:rPr lang="en-US" dirty="0" err="1"/>
              <a:t>dữ</a:t>
            </a:r>
            <a:r>
              <a:rPr lang="en-US" dirty="0"/>
              <a:t> </a:t>
            </a:r>
            <a:r>
              <a:rPr lang="en-US" dirty="0" err="1"/>
              <a:t>liệu</a:t>
            </a:r>
            <a:r>
              <a:rPr lang="en-US" dirty="0"/>
              <a:t> train </a:t>
            </a:r>
            <a:r>
              <a:rPr lang="en-US" dirty="0" err="1"/>
              <a:t>và</a:t>
            </a:r>
            <a:r>
              <a:rPr lang="en-US" dirty="0"/>
              <a:t> test</a:t>
            </a:r>
          </a:p>
        </p:txBody>
      </p:sp>
      <p:pic>
        <p:nvPicPr>
          <p:cNvPr id="7" name="Picture 6">
            <a:extLst>
              <a:ext uri="{FF2B5EF4-FFF2-40B4-BE49-F238E27FC236}">
                <a16:creationId xmlns:a16="http://schemas.microsoft.com/office/drawing/2014/main" id="{AB39D4CD-2F7F-404E-A0AF-F7225AF11415}"/>
              </a:ext>
            </a:extLst>
          </p:cNvPr>
          <p:cNvPicPr>
            <a:picLocks noChangeAspect="1"/>
          </p:cNvPicPr>
          <p:nvPr/>
        </p:nvPicPr>
        <p:blipFill>
          <a:blip r:embed="rId2"/>
          <a:stretch>
            <a:fillRect/>
          </a:stretch>
        </p:blipFill>
        <p:spPr>
          <a:xfrm>
            <a:off x="2468273" y="2381753"/>
            <a:ext cx="6924182" cy="2341076"/>
          </a:xfrm>
          <a:prstGeom prst="rect">
            <a:avLst/>
          </a:prstGeom>
          <a:ln>
            <a:solidFill>
              <a:schemeClr val="tx1"/>
            </a:solidFill>
          </a:ln>
        </p:spPr>
      </p:pic>
    </p:spTree>
    <p:extLst>
      <p:ext uri="{BB962C8B-B14F-4D97-AF65-F5344CB8AC3E}">
        <p14:creationId xmlns:p14="http://schemas.microsoft.com/office/powerpoint/2010/main" val="1870655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6575" y="2114874"/>
            <a:ext cx="11064682" cy="4351338"/>
          </a:xfrm>
        </p:spPr>
        <p:txBody>
          <a:bodyPr>
            <a:normAutofit/>
          </a:bodyPr>
          <a:lstStyle/>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r>
              <a:rPr lang="en-US" sz="2600" dirty="0"/>
              <a:t>               </a:t>
            </a:r>
            <a:endParaRPr lang="en-US" sz="1600" dirty="0"/>
          </a:p>
        </p:txBody>
      </p:sp>
      <p:sp>
        <p:nvSpPr>
          <p:cNvPr id="4" name="!!2">
            <a:extLst>
              <a:ext uri="{FF2B5EF4-FFF2-40B4-BE49-F238E27FC236}">
                <a16:creationId xmlns:a16="http://schemas.microsoft.com/office/drawing/2014/main" id="{B6AD9E47-5652-45DC-B711-4E1CA6D04F34}"/>
              </a:ext>
            </a:extLst>
          </p:cNvPr>
          <p:cNvSpPr/>
          <p:nvPr/>
        </p:nvSpPr>
        <p:spPr>
          <a:xfrm>
            <a:off x="167953" y="136082"/>
            <a:ext cx="1047872" cy="8607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dirty="0">
                <a:latin typeface="Tahoma"/>
                <a:ea typeface="Tahoma"/>
                <a:cs typeface="Tahoma"/>
              </a:rPr>
              <a:t>II</a:t>
            </a:r>
          </a:p>
        </p:txBody>
      </p:sp>
      <p:sp>
        <p:nvSpPr>
          <p:cNvPr id="12" name="TextBox 11"/>
          <p:cNvSpPr txBox="1"/>
          <p:nvPr/>
        </p:nvSpPr>
        <p:spPr>
          <a:xfrm>
            <a:off x="0" y="5149774"/>
            <a:ext cx="6096000" cy="369332"/>
          </a:xfrm>
          <a:prstGeom prst="rect">
            <a:avLst/>
          </a:prstGeom>
          <a:noFill/>
        </p:spPr>
        <p:txBody>
          <a:bodyPr wrap="square" rtlCol="0">
            <a:spAutoFit/>
          </a:bodyPr>
          <a:lstStyle/>
          <a:p>
            <a:pPr algn="ctr"/>
            <a:r>
              <a:rPr lang="en-US" dirty="0" err="1"/>
              <a:t>Phân</a:t>
            </a:r>
            <a:r>
              <a:rPr lang="en-US" dirty="0"/>
              <a:t> </a:t>
            </a:r>
            <a:r>
              <a:rPr lang="en-US" dirty="0" err="1"/>
              <a:t>loại</a:t>
            </a:r>
            <a:r>
              <a:rPr lang="en-US" dirty="0"/>
              <a:t> </a:t>
            </a:r>
            <a:r>
              <a:rPr lang="en-US" dirty="0" err="1"/>
              <a:t>với</a:t>
            </a:r>
            <a:r>
              <a:rPr lang="en-US" dirty="0"/>
              <a:t> </a:t>
            </a:r>
            <a:r>
              <a:rPr lang="en-US" dirty="0" err="1"/>
              <a:t>MultinomialNB</a:t>
            </a:r>
            <a:r>
              <a:rPr lang="en-US" dirty="0"/>
              <a:t> model </a:t>
            </a:r>
          </a:p>
        </p:txBody>
      </p:sp>
      <p:pic>
        <p:nvPicPr>
          <p:cNvPr id="6" name="Picture 5">
            <a:extLst>
              <a:ext uri="{FF2B5EF4-FFF2-40B4-BE49-F238E27FC236}">
                <a16:creationId xmlns:a16="http://schemas.microsoft.com/office/drawing/2014/main" id="{D808E153-75A3-4963-A773-796D2CFDB729}"/>
              </a:ext>
            </a:extLst>
          </p:cNvPr>
          <p:cNvPicPr>
            <a:picLocks noChangeAspect="1"/>
          </p:cNvPicPr>
          <p:nvPr/>
        </p:nvPicPr>
        <p:blipFill>
          <a:blip r:embed="rId2"/>
          <a:stretch>
            <a:fillRect/>
          </a:stretch>
        </p:blipFill>
        <p:spPr>
          <a:xfrm>
            <a:off x="922775" y="2114874"/>
            <a:ext cx="4682604" cy="2457126"/>
          </a:xfrm>
          <a:prstGeom prst="rect">
            <a:avLst/>
          </a:prstGeom>
          <a:ln>
            <a:solidFill>
              <a:schemeClr val="tx1"/>
            </a:solidFill>
          </a:ln>
        </p:spPr>
      </p:pic>
      <p:pic>
        <p:nvPicPr>
          <p:cNvPr id="9" name="Picture 8">
            <a:extLst>
              <a:ext uri="{FF2B5EF4-FFF2-40B4-BE49-F238E27FC236}">
                <a16:creationId xmlns:a16="http://schemas.microsoft.com/office/drawing/2014/main" id="{731F9B8C-5B45-456B-A1F5-A26BCC339656}"/>
              </a:ext>
            </a:extLst>
          </p:cNvPr>
          <p:cNvPicPr>
            <a:picLocks noChangeAspect="1"/>
          </p:cNvPicPr>
          <p:nvPr/>
        </p:nvPicPr>
        <p:blipFill>
          <a:blip r:embed="rId3"/>
          <a:stretch>
            <a:fillRect/>
          </a:stretch>
        </p:blipFill>
        <p:spPr>
          <a:xfrm>
            <a:off x="5901579" y="1338894"/>
            <a:ext cx="4042529" cy="4375443"/>
          </a:xfrm>
          <a:prstGeom prst="rect">
            <a:avLst/>
          </a:prstGeom>
          <a:ln>
            <a:solidFill>
              <a:schemeClr val="tx1"/>
            </a:solidFill>
          </a:ln>
        </p:spPr>
      </p:pic>
      <p:sp>
        <p:nvSpPr>
          <p:cNvPr id="11" name="TextBox 10">
            <a:extLst>
              <a:ext uri="{FF2B5EF4-FFF2-40B4-BE49-F238E27FC236}">
                <a16:creationId xmlns:a16="http://schemas.microsoft.com/office/drawing/2014/main" id="{E63772B9-958D-42AE-BD66-C76D3C0C2F99}"/>
              </a:ext>
            </a:extLst>
          </p:cNvPr>
          <p:cNvSpPr txBox="1"/>
          <p:nvPr/>
        </p:nvSpPr>
        <p:spPr>
          <a:xfrm>
            <a:off x="5022757" y="5830446"/>
            <a:ext cx="6096000" cy="923330"/>
          </a:xfrm>
          <a:prstGeom prst="rect">
            <a:avLst/>
          </a:prstGeom>
          <a:noFill/>
        </p:spPr>
        <p:txBody>
          <a:bodyPr wrap="square" rtlCol="0">
            <a:spAutoFit/>
          </a:bodyPr>
          <a:lstStyle/>
          <a:p>
            <a:pPr algn="ctr"/>
            <a:r>
              <a:rPr lang="en-US" dirty="0" err="1"/>
              <a:t>MultinomialNB</a:t>
            </a:r>
            <a:r>
              <a:rPr lang="en-US" dirty="0"/>
              <a:t> model </a:t>
            </a:r>
            <a:r>
              <a:rPr lang="en-US" dirty="0" err="1"/>
              <a:t>cho</a:t>
            </a:r>
            <a:r>
              <a:rPr lang="en-US" dirty="0"/>
              <a:t> </a:t>
            </a:r>
            <a:r>
              <a:rPr lang="en-US" dirty="0" err="1"/>
              <a:t>kết</a:t>
            </a:r>
            <a:r>
              <a:rPr lang="en-US" dirty="0"/>
              <a:t> </a:t>
            </a:r>
            <a:r>
              <a:rPr lang="en-US" dirty="0" err="1"/>
              <a:t>quả</a:t>
            </a:r>
            <a:r>
              <a:rPr lang="en-US" dirty="0"/>
              <a:t> </a:t>
            </a:r>
            <a:r>
              <a:rPr lang="en-US" dirty="0" err="1"/>
              <a:t>không</a:t>
            </a:r>
            <a:r>
              <a:rPr lang="en-US" dirty="0"/>
              <a:t> </a:t>
            </a:r>
            <a:r>
              <a:rPr lang="en-US" dirty="0" err="1"/>
              <a:t>tốt</a:t>
            </a:r>
            <a:r>
              <a:rPr lang="en-US" dirty="0"/>
              <a:t> </a:t>
            </a:r>
            <a:r>
              <a:rPr lang="en-US" dirty="0" err="1"/>
              <a:t>với</a:t>
            </a:r>
            <a:r>
              <a:rPr lang="en-US" dirty="0"/>
              <a:t> accuracy 0.58, </a:t>
            </a:r>
            <a:r>
              <a:rPr lang="en-US" dirty="0" err="1"/>
              <a:t>tương</a:t>
            </a:r>
            <a:r>
              <a:rPr lang="en-US" dirty="0"/>
              <a:t> </a:t>
            </a:r>
            <a:r>
              <a:rPr lang="en-US" dirty="0" err="1"/>
              <a:t>đương</a:t>
            </a:r>
            <a:r>
              <a:rPr lang="en-US" dirty="0"/>
              <a:t> </a:t>
            </a:r>
            <a:r>
              <a:rPr lang="en-US" dirty="0" err="1"/>
              <a:t>tỉ</a:t>
            </a:r>
            <a:r>
              <a:rPr lang="en-US" dirty="0"/>
              <a:t> </a:t>
            </a:r>
            <a:r>
              <a:rPr lang="en-US" dirty="0" err="1"/>
              <a:t>lệ</a:t>
            </a:r>
            <a:r>
              <a:rPr lang="en-US" dirty="0"/>
              <a:t> </a:t>
            </a:r>
            <a:r>
              <a:rPr lang="en-US" dirty="0" err="1"/>
              <a:t>dự</a:t>
            </a:r>
            <a:r>
              <a:rPr lang="en-US" dirty="0"/>
              <a:t> </a:t>
            </a:r>
            <a:r>
              <a:rPr lang="en-US" dirty="0" err="1"/>
              <a:t>đoán</a:t>
            </a:r>
            <a:r>
              <a:rPr lang="en-US" dirty="0"/>
              <a:t> </a:t>
            </a:r>
            <a:r>
              <a:rPr lang="en-US" dirty="0" err="1"/>
              <a:t>chính</a:t>
            </a:r>
            <a:r>
              <a:rPr lang="en-US" dirty="0"/>
              <a:t> </a:t>
            </a:r>
            <a:r>
              <a:rPr lang="en-US" dirty="0" err="1"/>
              <a:t>xác</a:t>
            </a:r>
            <a:r>
              <a:rPr lang="en-US" dirty="0"/>
              <a:t> </a:t>
            </a:r>
            <a:r>
              <a:rPr lang="en-US" dirty="0" err="1"/>
              <a:t>các</a:t>
            </a:r>
            <a:r>
              <a:rPr lang="en-US" dirty="0"/>
              <a:t> labels </a:t>
            </a:r>
            <a:r>
              <a:rPr lang="en-US" dirty="0" err="1"/>
              <a:t>trong</a:t>
            </a:r>
            <a:r>
              <a:rPr lang="en-US" dirty="0"/>
              <a:t> </a:t>
            </a:r>
            <a:r>
              <a:rPr lang="en-US" dirty="0" err="1"/>
              <a:t>tập</a:t>
            </a:r>
            <a:r>
              <a:rPr lang="en-US" dirty="0"/>
              <a:t> test </a:t>
            </a:r>
            <a:r>
              <a:rPr lang="en-US" dirty="0" err="1"/>
              <a:t>là</a:t>
            </a:r>
            <a:r>
              <a:rPr lang="en-US" dirty="0"/>
              <a:t> 58%</a:t>
            </a:r>
          </a:p>
        </p:txBody>
      </p:sp>
      <p:sp>
        <p:nvSpPr>
          <p:cNvPr id="14" name="Title 1">
            <a:extLst>
              <a:ext uri="{FF2B5EF4-FFF2-40B4-BE49-F238E27FC236}">
                <a16:creationId xmlns:a16="http://schemas.microsoft.com/office/drawing/2014/main" id="{8279A113-10A7-48CA-A407-E8ED40723669}"/>
              </a:ext>
            </a:extLst>
          </p:cNvPr>
          <p:cNvSpPr txBox="1">
            <a:spLocks/>
          </p:cNvSpPr>
          <p:nvPr/>
        </p:nvSpPr>
        <p:spPr>
          <a:xfrm>
            <a:off x="1237827" y="662703"/>
            <a:ext cx="10453430" cy="6660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lgn="l" rtl="0">
              <a:lnSpc>
                <a:spcPct val="90000"/>
              </a:lnSpc>
              <a:spcBef>
                <a:spcPct val="0"/>
              </a:spcBef>
            </a:pPr>
            <a:r>
              <a:rPr lang="en-US" sz="4000" b="1" kern="0" dirty="0">
                <a:solidFill>
                  <a:sysClr val="windowText" lastClr="000000"/>
                </a:solidFill>
              </a:rPr>
              <a:t>3. </a:t>
            </a:r>
            <a:r>
              <a:rPr lang="en-US" sz="4000" b="1" kern="0" dirty="0" err="1">
                <a:solidFill>
                  <a:sysClr val="windowText" lastClr="000000"/>
                </a:solidFill>
              </a:rPr>
              <a:t>Lựa</a:t>
            </a:r>
            <a:r>
              <a:rPr lang="en-US" sz="4000" b="1" kern="0" dirty="0">
                <a:solidFill>
                  <a:sysClr val="windowText" lastClr="000000"/>
                </a:solidFill>
              </a:rPr>
              <a:t> </a:t>
            </a:r>
            <a:r>
              <a:rPr lang="en-US" sz="4000" b="1" kern="0" dirty="0" err="1">
                <a:solidFill>
                  <a:sysClr val="windowText" lastClr="000000"/>
                </a:solidFill>
              </a:rPr>
              <a:t>chọn</a:t>
            </a:r>
            <a:r>
              <a:rPr lang="en-US" sz="4000" b="1" kern="0" dirty="0">
                <a:solidFill>
                  <a:sysClr val="windowText" lastClr="000000"/>
                </a:solidFill>
              </a:rPr>
              <a:t> </a:t>
            </a:r>
            <a:r>
              <a:rPr lang="en-US" sz="4000" b="1" kern="0" dirty="0" err="1">
                <a:solidFill>
                  <a:sysClr val="windowText" lastClr="000000"/>
                </a:solidFill>
              </a:rPr>
              <a:t>mô</a:t>
            </a:r>
            <a:r>
              <a:rPr lang="en-US" sz="4000" b="1" kern="0" dirty="0">
                <a:solidFill>
                  <a:sysClr val="windowText" lastClr="000000"/>
                </a:solidFill>
              </a:rPr>
              <a:t> </a:t>
            </a:r>
            <a:r>
              <a:rPr lang="en-US" sz="4000" b="1" kern="0" dirty="0" err="1">
                <a:solidFill>
                  <a:sysClr val="windowText" lastClr="000000"/>
                </a:solidFill>
              </a:rPr>
              <a:t>hình</a:t>
            </a:r>
            <a:r>
              <a:rPr lang="en-US" sz="4000" b="1" kern="0" dirty="0">
                <a:solidFill>
                  <a:sysClr val="windowText" lastClr="000000"/>
                </a:solidFill>
              </a:rPr>
              <a:t> training, </a:t>
            </a:r>
            <a:r>
              <a:rPr lang="en-US" sz="4000" b="1" kern="0" dirty="0" err="1">
                <a:solidFill>
                  <a:sysClr val="windowText" lastClr="000000"/>
                </a:solidFill>
              </a:rPr>
              <a:t>dự</a:t>
            </a:r>
            <a:r>
              <a:rPr lang="en-US" sz="4000" b="1" kern="0" dirty="0">
                <a:solidFill>
                  <a:sysClr val="windowText" lastClr="000000"/>
                </a:solidFill>
              </a:rPr>
              <a:t> </a:t>
            </a:r>
            <a:r>
              <a:rPr lang="en-US" sz="4000" b="1" kern="0" dirty="0" err="1">
                <a:solidFill>
                  <a:sysClr val="windowText" lastClr="000000"/>
                </a:solidFill>
              </a:rPr>
              <a:t>đoán</a:t>
            </a:r>
            <a:r>
              <a:rPr lang="en-US" sz="4000" b="1" kern="0" dirty="0">
                <a:solidFill>
                  <a:sysClr val="windowText" lastClr="000000"/>
                </a:solidFill>
              </a:rPr>
              <a:t> </a:t>
            </a:r>
            <a:r>
              <a:rPr lang="en-US" sz="4000" b="1" kern="0" dirty="0" err="1">
                <a:solidFill>
                  <a:sysClr val="windowText" lastClr="000000"/>
                </a:solidFill>
              </a:rPr>
              <a:t>độ</a:t>
            </a:r>
            <a:r>
              <a:rPr lang="en-US" sz="4000" b="1" kern="0" dirty="0">
                <a:solidFill>
                  <a:sysClr val="windowText" lastClr="000000"/>
                </a:solidFill>
              </a:rPr>
              <a:t> </a:t>
            </a:r>
            <a:r>
              <a:rPr lang="en-US" sz="4000" b="1" kern="0" dirty="0" err="1">
                <a:solidFill>
                  <a:sysClr val="windowText" lastClr="000000"/>
                </a:solidFill>
              </a:rPr>
              <a:t>chính</a:t>
            </a:r>
            <a:r>
              <a:rPr lang="en-US" sz="4000" b="1" kern="0" dirty="0">
                <a:solidFill>
                  <a:sysClr val="windowText" lastClr="000000"/>
                </a:solidFill>
              </a:rPr>
              <a:t> </a:t>
            </a:r>
            <a:r>
              <a:rPr lang="en-US" sz="4000" b="1" kern="0" dirty="0" err="1">
                <a:solidFill>
                  <a:sysClr val="windowText" lastClr="000000"/>
                </a:solidFill>
              </a:rPr>
              <a:t>xác</a:t>
            </a:r>
            <a:r>
              <a:rPr lang="en-US" sz="4000" b="1" kern="0" dirty="0">
                <a:solidFill>
                  <a:sysClr val="windowText" lastClr="000000"/>
                </a:solidFill>
              </a:rPr>
              <a:t> </a:t>
            </a:r>
            <a:r>
              <a:rPr lang="en-US" sz="4000" b="1" kern="0" dirty="0" err="1">
                <a:solidFill>
                  <a:sysClr val="windowText" lastClr="000000"/>
                </a:solidFill>
              </a:rPr>
              <a:t>trên</a:t>
            </a:r>
            <a:r>
              <a:rPr lang="en-US" sz="4000" b="1" kern="0" dirty="0">
                <a:solidFill>
                  <a:sysClr val="windowText" lastClr="000000"/>
                </a:solidFill>
              </a:rPr>
              <a:t> </a:t>
            </a:r>
            <a:r>
              <a:rPr lang="en-US" sz="4000" b="1" kern="0" dirty="0" err="1">
                <a:solidFill>
                  <a:sysClr val="windowText" lastClr="000000"/>
                </a:solidFill>
              </a:rPr>
              <a:t>tập</a:t>
            </a:r>
            <a:r>
              <a:rPr lang="en-US" sz="4000" b="1" kern="0" dirty="0">
                <a:solidFill>
                  <a:sysClr val="windowText" lastClr="000000"/>
                </a:solidFill>
              </a:rPr>
              <a:t> test</a:t>
            </a:r>
          </a:p>
        </p:txBody>
      </p:sp>
    </p:spTree>
    <p:extLst>
      <p:ext uri="{BB962C8B-B14F-4D97-AF65-F5344CB8AC3E}">
        <p14:creationId xmlns:p14="http://schemas.microsoft.com/office/powerpoint/2010/main" val="224965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6575" y="2114874"/>
            <a:ext cx="11064682" cy="4351338"/>
          </a:xfrm>
        </p:spPr>
        <p:txBody>
          <a:bodyPr>
            <a:normAutofit/>
          </a:bodyPr>
          <a:lstStyle/>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r>
              <a:rPr lang="en-US" sz="2600" dirty="0"/>
              <a:t>               </a:t>
            </a:r>
            <a:endParaRPr lang="en-US" sz="1600" dirty="0"/>
          </a:p>
        </p:txBody>
      </p:sp>
      <p:sp>
        <p:nvSpPr>
          <p:cNvPr id="4" name="!!2">
            <a:extLst>
              <a:ext uri="{FF2B5EF4-FFF2-40B4-BE49-F238E27FC236}">
                <a16:creationId xmlns:a16="http://schemas.microsoft.com/office/drawing/2014/main" id="{B6AD9E47-5652-45DC-B711-4E1CA6D04F34}"/>
              </a:ext>
            </a:extLst>
          </p:cNvPr>
          <p:cNvSpPr/>
          <p:nvPr/>
        </p:nvSpPr>
        <p:spPr>
          <a:xfrm>
            <a:off x="167953" y="136082"/>
            <a:ext cx="1047872" cy="8607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dirty="0">
                <a:latin typeface="Tahoma"/>
                <a:ea typeface="Tahoma"/>
                <a:cs typeface="Tahoma"/>
              </a:rPr>
              <a:t>II</a:t>
            </a:r>
          </a:p>
        </p:txBody>
      </p:sp>
      <p:sp>
        <p:nvSpPr>
          <p:cNvPr id="12" name="TextBox 11"/>
          <p:cNvSpPr txBox="1"/>
          <p:nvPr/>
        </p:nvSpPr>
        <p:spPr>
          <a:xfrm>
            <a:off x="-369309" y="4443148"/>
            <a:ext cx="6096000" cy="646331"/>
          </a:xfrm>
          <a:prstGeom prst="rect">
            <a:avLst/>
          </a:prstGeom>
          <a:noFill/>
        </p:spPr>
        <p:txBody>
          <a:bodyPr wrap="square" rtlCol="0">
            <a:spAutoFit/>
          </a:bodyPr>
          <a:lstStyle/>
          <a:p>
            <a:pPr algn="ctr"/>
            <a:r>
              <a:rPr lang="en-US" dirty="0" err="1"/>
              <a:t>Phân</a:t>
            </a:r>
            <a:r>
              <a:rPr lang="en-US" dirty="0"/>
              <a:t> </a:t>
            </a:r>
            <a:r>
              <a:rPr lang="en-US" dirty="0" err="1"/>
              <a:t>loại</a:t>
            </a:r>
            <a:r>
              <a:rPr lang="en-US" dirty="0"/>
              <a:t> </a:t>
            </a:r>
            <a:r>
              <a:rPr lang="en-US" dirty="0" err="1"/>
              <a:t>với</a:t>
            </a:r>
            <a:r>
              <a:rPr lang="en-US" dirty="0"/>
              <a:t> </a:t>
            </a:r>
            <a:r>
              <a:rPr lang="en-US" dirty="0" err="1"/>
              <a:t>LogisticRegression</a:t>
            </a:r>
            <a:endParaRPr lang="en-US" b="0" dirty="0">
              <a:solidFill>
                <a:srgbClr val="000000"/>
              </a:solidFill>
              <a:effectLst/>
              <a:latin typeface="Courier New" panose="02070309020205020404" pitchFamily="49" charset="0"/>
            </a:endParaRPr>
          </a:p>
          <a:p>
            <a:pPr algn="ctr"/>
            <a:r>
              <a:rPr lang="en-US" dirty="0"/>
              <a:t> model </a:t>
            </a:r>
          </a:p>
        </p:txBody>
      </p:sp>
      <p:sp>
        <p:nvSpPr>
          <p:cNvPr id="11" name="TextBox 10">
            <a:extLst>
              <a:ext uri="{FF2B5EF4-FFF2-40B4-BE49-F238E27FC236}">
                <a16:creationId xmlns:a16="http://schemas.microsoft.com/office/drawing/2014/main" id="{E63772B9-958D-42AE-BD66-C76D3C0C2F99}"/>
              </a:ext>
            </a:extLst>
          </p:cNvPr>
          <p:cNvSpPr txBox="1"/>
          <p:nvPr/>
        </p:nvSpPr>
        <p:spPr>
          <a:xfrm>
            <a:off x="5022757" y="5830446"/>
            <a:ext cx="6096000" cy="923330"/>
          </a:xfrm>
          <a:prstGeom prst="rect">
            <a:avLst/>
          </a:prstGeom>
          <a:noFill/>
        </p:spPr>
        <p:txBody>
          <a:bodyPr wrap="square" rtlCol="0">
            <a:spAutoFit/>
          </a:bodyPr>
          <a:lstStyle/>
          <a:p>
            <a:pPr algn="ctr"/>
            <a:r>
              <a:rPr lang="en-US" dirty="0" err="1"/>
              <a:t>LogisticRegression</a:t>
            </a:r>
            <a:r>
              <a:rPr lang="en-US" dirty="0"/>
              <a:t> model </a:t>
            </a:r>
            <a:r>
              <a:rPr lang="en-US" dirty="0" err="1"/>
              <a:t>cho</a:t>
            </a:r>
            <a:r>
              <a:rPr lang="en-US" dirty="0"/>
              <a:t> </a:t>
            </a:r>
            <a:r>
              <a:rPr lang="en-US" dirty="0" err="1"/>
              <a:t>kết</a:t>
            </a:r>
            <a:r>
              <a:rPr lang="en-US" dirty="0"/>
              <a:t> </a:t>
            </a:r>
            <a:r>
              <a:rPr lang="en-US" dirty="0" err="1"/>
              <a:t>quả</a:t>
            </a:r>
            <a:r>
              <a:rPr lang="en-US" dirty="0"/>
              <a:t> </a:t>
            </a:r>
            <a:r>
              <a:rPr lang="en-US" dirty="0" err="1"/>
              <a:t>rất</a:t>
            </a:r>
            <a:r>
              <a:rPr lang="en-US" dirty="0"/>
              <a:t> </a:t>
            </a:r>
            <a:r>
              <a:rPr lang="en-US" dirty="0" err="1"/>
              <a:t>tốt</a:t>
            </a:r>
            <a:r>
              <a:rPr lang="en-US" dirty="0"/>
              <a:t> </a:t>
            </a:r>
            <a:r>
              <a:rPr lang="en-US" dirty="0" err="1"/>
              <a:t>với</a:t>
            </a:r>
            <a:r>
              <a:rPr lang="en-US" dirty="0"/>
              <a:t> accuracy 0.92, </a:t>
            </a:r>
            <a:r>
              <a:rPr lang="en-US" dirty="0" err="1"/>
              <a:t>tương</a:t>
            </a:r>
            <a:r>
              <a:rPr lang="en-US" dirty="0"/>
              <a:t> </a:t>
            </a:r>
            <a:r>
              <a:rPr lang="en-US" dirty="0" err="1"/>
              <a:t>đương</a:t>
            </a:r>
            <a:r>
              <a:rPr lang="en-US" dirty="0"/>
              <a:t> </a:t>
            </a:r>
            <a:r>
              <a:rPr lang="en-US" dirty="0" err="1"/>
              <a:t>tỉ</a:t>
            </a:r>
            <a:r>
              <a:rPr lang="en-US" dirty="0"/>
              <a:t> </a:t>
            </a:r>
            <a:r>
              <a:rPr lang="en-US" dirty="0" err="1"/>
              <a:t>lệ</a:t>
            </a:r>
            <a:r>
              <a:rPr lang="en-US" dirty="0"/>
              <a:t> </a:t>
            </a:r>
            <a:r>
              <a:rPr lang="en-US" dirty="0" err="1"/>
              <a:t>dự</a:t>
            </a:r>
            <a:r>
              <a:rPr lang="en-US" dirty="0"/>
              <a:t> </a:t>
            </a:r>
            <a:r>
              <a:rPr lang="en-US" dirty="0" err="1"/>
              <a:t>đoán</a:t>
            </a:r>
            <a:r>
              <a:rPr lang="en-US" dirty="0"/>
              <a:t> </a:t>
            </a:r>
            <a:r>
              <a:rPr lang="en-US" dirty="0" err="1"/>
              <a:t>chính</a:t>
            </a:r>
            <a:r>
              <a:rPr lang="en-US" dirty="0"/>
              <a:t> </a:t>
            </a:r>
            <a:r>
              <a:rPr lang="en-US" dirty="0" err="1"/>
              <a:t>xác</a:t>
            </a:r>
            <a:r>
              <a:rPr lang="en-US" dirty="0"/>
              <a:t> </a:t>
            </a:r>
            <a:r>
              <a:rPr lang="en-US" dirty="0" err="1"/>
              <a:t>các</a:t>
            </a:r>
            <a:r>
              <a:rPr lang="en-US" dirty="0"/>
              <a:t> labels </a:t>
            </a:r>
            <a:r>
              <a:rPr lang="en-US" dirty="0" err="1"/>
              <a:t>trong</a:t>
            </a:r>
            <a:r>
              <a:rPr lang="en-US" dirty="0"/>
              <a:t> </a:t>
            </a:r>
            <a:r>
              <a:rPr lang="en-US" dirty="0" err="1"/>
              <a:t>tập</a:t>
            </a:r>
            <a:r>
              <a:rPr lang="en-US" dirty="0"/>
              <a:t> test </a:t>
            </a:r>
            <a:r>
              <a:rPr lang="en-US" dirty="0" err="1"/>
              <a:t>là</a:t>
            </a:r>
            <a:r>
              <a:rPr lang="en-US" dirty="0"/>
              <a:t> 92%</a:t>
            </a:r>
          </a:p>
        </p:txBody>
      </p:sp>
      <p:pic>
        <p:nvPicPr>
          <p:cNvPr id="7" name="Picture 6">
            <a:extLst>
              <a:ext uri="{FF2B5EF4-FFF2-40B4-BE49-F238E27FC236}">
                <a16:creationId xmlns:a16="http://schemas.microsoft.com/office/drawing/2014/main" id="{CC4A03EC-3F1B-45A4-8F55-AD0FE9FCA913}"/>
              </a:ext>
            </a:extLst>
          </p:cNvPr>
          <p:cNvPicPr>
            <a:picLocks noChangeAspect="1"/>
          </p:cNvPicPr>
          <p:nvPr/>
        </p:nvPicPr>
        <p:blipFill>
          <a:blip r:embed="rId2"/>
          <a:stretch>
            <a:fillRect/>
          </a:stretch>
        </p:blipFill>
        <p:spPr>
          <a:xfrm>
            <a:off x="380425" y="2047014"/>
            <a:ext cx="4914040" cy="2108570"/>
          </a:xfrm>
          <a:prstGeom prst="rect">
            <a:avLst/>
          </a:prstGeom>
          <a:ln>
            <a:solidFill>
              <a:schemeClr val="tx1"/>
            </a:solidFill>
          </a:ln>
        </p:spPr>
      </p:pic>
      <p:pic>
        <p:nvPicPr>
          <p:cNvPr id="10" name="Picture 9">
            <a:extLst>
              <a:ext uri="{FF2B5EF4-FFF2-40B4-BE49-F238E27FC236}">
                <a16:creationId xmlns:a16="http://schemas.microsoft.com/office/drawing/2014/main" id="{A5BE021B-6558-44F7-ADF7-A5F2B15779DB}"/>
              </a:ext>
            </a:extLst>
          </p:cNvPr>
          <p:cNvPicPr>
            <a:picLocks noChangeAspect="1"/>
          </p:cNvPicPr>
          <p:nvPr/>
        </p:nvPicPr>
        <p:blipFill>
          <a:blip r:embed="rId3"/>
          <a:stretch>
            <a:fillRect/>
          </a:stretch>
        </p:blipFill>
        <p:spPr>
          <a:xfrm>
            <a:off x="6158916" y="1378691"/>
            <a:ext cx="3942271" cy="4307973"/>
          </a:xfrm>
          <a:prstGeom prst="rect">
            <a:avLst/>
          </a:prstGeom>
          <a:ln>
            <a:solidFill>
              <a:schemeClr val="tx1"/>
            </a:solidFill>
          </a:ln>
        </p:spPr>
      </p:pic>
      <p:sp>
        <p:nvSpPr>
          <p:cNvPr id="15" name="Title 1">
            <a:extLst>
              <a:ext uri="{FF2B5EF4-FFF2-40B4-BE49-F238E27FC236}">
                <a16:creationId xmlns:a16="http://schemas.microsoft.com/office/drawing/2014/main" id="{526FA266-B52A-4E2D-8A83-BC4C0F671549}"/>
              </a:ext>
            </a:extLst>
          </p:cNvPr>
          <p:cNvSpPr txBox="1">
            <a:spLocks/>
          </p:cNvSpPr>
          <p:nvPr/>
        </p:nvSpPr>
        <p:spPr>
          <a:xfrm>
            <a:off x="1237827" y="662703"/>
            <a:ext cx="10453430" cy="6660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lgn="l" rtl="0">
              <a:lnSpc>
                <a:spcPct val="90000"/>
              </a:lnSpc>
              <a:spcBef>
                <a:spcPct val="0"/>
              </a:spcBef>
            </a:pPr>
            <a:r>
              <a:rPr lang="en-US" sz="4000" b="1" kern="0" dirty="0">
                <a:solidFill>
                  <a:sysClr val="windowText" lastClr="000000"/>
                </a:solidFill>
              </a:rPr>
              <a:t>3. </a:t>
            </a:r>
            <a:r>
              <a:rPr lang="en-US" sz="4000" b="1" kern="0" dirty="0" err="1">
                <a:solidFill>
                  <a:sysClr val="windowText" lastClr="000000"/>
                </a:solidFill>
              </a:rPr>
              <a:t>Lựa</a:t>
            </a:r>
            <a:r>
              <a:rPr lang="en-US" sz="4000" b="1" kern="0" dirty="0">
                <a:solidFill>
                  <a:sysClr val="windowText" lastClr="000000"/>
                </a:solidFill>
              </a:rPr>
              <a:t> </a:t>
            </a:r>
            <a:r>
              <a:rPr lang="en-US" sz="4000" b="1" kern="0" dirty="0" err="1">
                <a:solidFill>
                  <a:sysClr val="windowText" lastClr="000000"/>
                </a:solidFill>
              </a:rPr>
              <a:t>chọn</a:t>
            </a:r>
            <a:r>
              <a:rPr lang="en-US" sz="4000" b="1" kern="0" dirty="0">
                <a:solidFill>
                  <a:sysClr val="windowText" lastClr="000000"/>
                </a:solidFill>
              </a:rPr>
              <a:t> </a:t>
            </a:r>
            <a:r>
              <a:rPr lang="en-US" sz="4000" b="1" kern="0" dirty="0" err="1">
                <a:solidFill>
                  <a:sysClr val="windowText" lastClr="000000"/>
                </a:solidFill>
              </a:rPr>
              <a:t>mô</a:t>
            </a:r>
            <a:r>
              <a:rPr lang="en-US" sz="4000" b="1" kern="0" dirty="0">
                <a:solidFill>
                  <a:sysClr val="windowText" lastClr="000000"/>
                </a:solidFill>
              </a:rPr>
              <a:t> </a:t>
            </a:r>
            <a:r>
              <a:rPr lang="en-US" sz="4000" b="1" kern="0" dirty="0" err="1">
                <a:solidFill>
                  <a:sysClr val="windowText" lastClr="000000"/>
                </a:solidFill>
              </a:rPr>
              <a:t>hình</a:t>
            </a:r>
            <a:r>
              <a:rPr lang="en-US" sz="4000" b="1" kern="0" dirty="0">
                <a:solidFill>
                  <a:sysClr val="windowText" lastClr="000000"/>
                </a:solidFill>
              </a:rPr>
              <a:t> training, </a:t>
            </a:r>
            <a:r>
              <a:rPr lang="en-US" sz="4000" b="1" kern="0" dirty="0" err="1">
                <a:solidFill>
                  <a:sysClr val="windowText" lastClr="000000"/>
                </a:solidFill>
              </a:rPr>
              <a:t>dự</a:t>
            </a:r>
            <a:r>
              <a:rPr lang="en-US" sz="4000" b="1" kern="0" dirty="0">
                <a:solidFill>
                  <a:sysClr val="windowText" lastClr="000000"/>
                </a:solidFill>
              </a:rPr>
              <a:t> </a:t>
            </a:r>
            <a:r>
              <a:rPr lang="en-US" sz="4000" b="1" kern="0" dirty="0" err="1">
                <a:solidFill>
                  <a:sysClr val="windowText" lastClr="000000"/>
                </a:solidFill>
              </a:rPr>
              <a:t>đoán</a:t>
            </a:r>
            <a:r>
              <a:rPr lang="en-US" sz="4000" b="1" kern="0" dirty="0">
                <a:solidFill>
                  <a:sysClr val="windowText" lastClr="000000"/>
                </a:solidFill>
              </a:rPr>
              <a:t> </a:t>
            </a:r>
            <a:r>
              <a:rPr lang="en-US" sz="4000" b="1" kern="0" dirty="0" err="1">
                <a:solidFill>
                  <a:sysClr val="windowText" lastClr="000000"/>
                </a:solidFill>
              </a:rPr>
              <a:t>độ</a:t>
            </a:r>
            <a:r>
              <a:rPr lang="en-US" sz="4000" b="1" kern="0" dirty="0">
                <a:solidFill>
                  <a:sysClr val="windowText" lastClr="000000"/>
                </a:solidFill>
              </a:rPr>
              <a:t> </a:t>
            </a:r>
            <a:r>
              <a:rPr lang="en-US" sz="4000" b="1" kern="0" dirty="0" err="1">
                <a:solidFill>
                  <a:sysClr val="windowText" lastClr="000000"/>
                </a:solidFill>
              </a:rPr>
              <a:t>chính</a:t>
            </a:r>
            <a:r>
              <a:rPr lang="en-US" sz="4000" b="1" kern="0" dirty="0">
                <a:solidFill>
                  <a:sysClr val="windowText" lastClr="000000"/>
                </a:solidFill>
              </a:rPr>
              <a:t> </a:t>
            </a:r>
            <a:r>
              <a:rPr lang="en-US" sz="4000" b="1" kern="0" dirty="0" err="1">
                <a:solidFill>
                  <a:sysClr val="windowText" lastClr="000000"/>
                </a:solidFill>
              </a:rPr>
              <a:t>xác</a:t>
            </a:r>
            <a:r>
              <a:rPr lang="en-US" sz="4000" b="1" kern="0" dirty="0">
                <a:solidFill>
                  <a:sysClr val="windowText" lastClr="000000"/>
                </a:solidFill>
              </a:rPr>
              <a:t> </a:t>
            </a:r>
            <a:r>
              <a:rPr lang="en-US" sz="4000" b="1" kern="0" dirty="0" err="1">
                <a:solidFill>
                  <a:sysClr val="windowText" lastClr="000000"/>
                </a:solidFill>
              </a:rPr>
              <a:t>trên</a:t>
            </a:r>
            <a:r>
              <a:rPr lang="en-US" sz="4000" b="1" kern="0" dirty="0">
                <a:solidFill>
                  <a:sysClr val="windowText" lastClr="000000"/>
                </a:solidFill>
              </a:rPr>
              <a:t> </a:t>
            </a:r>
            <a:r>
              <a:rPr lang="en-US" sz="4000" b="1" kern="0" dirty="0" err="1">
                <a:solidFill>
                  <a:sysClr val="windowText" lastClr="000000"/>
                </a:solidFill>
              </a:rPr>
              <a:t>tập</a:t>
            </a:r>
            <a:r>
              <a:rPr lang="en-US" sz="4000" b="1" kern="0" dirty="0">
                <a:solidFill>
                  <a:sysClr val="windowText" lastClr="000000"/>
                </a:solidFill>
              </a:rPr>
              <a:t> test</a:t>
            </a:r>
          </a:p>
        </p:txBody>
      </p:sp>
    </p:spTree>
    <p:extLst>
      <p:ext uri="{BB962C8B-B14F-4D97-AF65-F5344CB8AC3E}">
        <p14:creationId xmlns:p14="http://schemas.microsoft.com/office/powerpoint/2010/main" val="1242069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CONTENT</a:t>
            </a:r>
          </a:p>
        </p:txBody>
      </p:sp>
      <p:sp>
        <p:nvSpPr>
          <p:cNvPr id="3" name="Content Placeholder 2"/>
          <p:cNvSpPr>
            <a:spLocks noGrp="1"/>
          </p:cNvSpPr>
          <p:nvPr>
            <p:ph idx="1"/>
          </p:nvPr>
        </p:nvSpPr>
        <p:spPr>
          <a:xfrm>
            <a:off x="838200" y="1806964"/>
            <a:ext cx="10515600" cy="4351338"/>
          </a:xfrm>
        </p:spPr>
        <p:txBody>
          <a:bodyPr/>
          <a:lstStyle/>
          <a:p>
            <a:pPr marL="0" indent="0">
              <a:buNone/>
            </a:pPr>
            <a:r>
              <a:rPr lang="en-US" b="1" dirty="0"/>
              <a:t>I. Xây dựng mô hình ngôn ngữ</a:t>
            </a:r>
          </a:p>
          <a:p>
            <a:pPr marL="457200" lvl="1" indent="0">
              <a:buNone/>
            </a:pPr>
            <a:r>
              <a:rPr lang="en-US" dirty="0"/>
              <a:t>1. Chuẩn bị dữ liệu</a:t>
            </a:r>
          </a:p>
          <a:p>
            <a:pPr marL="457200" lvl="1" indent="0">
              <a:buNone/>
            </a:pPr>
            <a:r>
              <a:rPr lang="en-US" dirty="0"/>
              <a:t>2. Xây dựng mô hình ngôn ngữ</a:t>
            </a:r>
          </a:p>
          <a:p>
            <a:pPr marL="457200" lvl="1" indent="0">
              <a:buNone/>
            </a:pPr>
            <a:r>
              <a:rPr lang="en-US" dirty="0"/>
              <a:t>3. Testing</a:t>
            </a:r>
          </a:p>
          <a:p>
            <a:pPr marL="0" indent="0">
              <a:buNone/>
            </a:pPr>
            <a:r>
              <a:rPr lang="en-US" b="1" dirty="0"/>
              <a:t>II. Xây dựng mô hình phân loại</a:t>
            </a:r>
          </a:p>
          <a:p>
            <a:pPr marL="457200" lvl="1" indent="0">
              <a:buNone/>
            </a:pPr>
            <a:r>
              <a:rPr lang="en-US" dirty="0"/>
              <a:t>1. </a:t>
            </a:r>
            <a:r>
              <a:rPr lang="en-US" dirty="0" err="1"/>
              <a:t>Chuẩn</a:t>
            </a:r>
            <a:r>
              <a:rPr lang="en-US" dirty="0"/>
              <a:t> </a:t>
            </a:r>
            <a:r>
              <a:rPr lang="en-US" dirty="0" err="1"/>
              <a:t>hóa</a:t>
            </a:r>
            <a:r>
              <a:rPr lang="en-US" dirty="0"/>
              <a:t> </a:t>
            </a:r>
            <a:r>
              <a:rPr lang="en-US" dirty="0" err="1"/>
              <a:t>dữ</a:t>
            </a:r>
            <a:r>
              <a:rPr lang="en-US" dirty="0"/>
              <a:t> </a:t>
            </a:r>
            <a:r>
              <a:rPr lang="en-US" dirty="0" err="1"/>
              <a:t>liệu</a:t>
            </a:r>
            <a:r>
              <a:rPr lang="en-US" dirty="0"/>
              <a:t> </a:t>
            </a:r>
            <a:r>
              <a:rPr lang="en-US" dirty="0" err="1"/>
              <a:t>về</a:t>
            </a:r>
            <a:r>
              <a:rPr lang="en-US" dirty="0"/>
              <a:t> </a:t>
            </a:r>
            <a:r>
              <a:rPr lang="en-US" dirty="0" err="1"/>
              <a:t>bài</a:t>
            </a:r>
            <a:r>
              <a:rPr lang="en-US" dirty="0"/>
              <a:t> </a:t>
            </a:r>
            <a:r>
              <a:rPr lang="en-US" dirty="0" err="1"/>
              <a:t>toán</a:t>
            </a:r>
            <a:r>
              <a:rPr lang="en-US" dirty="0"/>
              <a:t> </a:t>
            </a:r>
            <a:r>
              <a:rPr lang="en-US" dirty="0" err="1"/>
              <a:t>phân</a:t>
            </a:r>
            <a:r>
              <a:rPr lang="en-US" dirty="0"/>
              <a:t> </a:t>
            </a:r>
            <a:r>
              <a:rPr lang="en-US" dirty="0" err="1"/>
              <a:t>loại</a:t>
            </a:r>
            <a:endParaRPr lang="en-US" dirty="0"/>
          </a:p>
          <a:p>
            <a:pPr marL="457200" lvl="1" indent="0">
              <a:buNone/>
            </a:pPr>
            <a:r>
              <a:rPr lang="en-US" dirty="0"/>
              <a:t>2. </a:t>
            </a:r>
            <a:r>
              <a:rPr lang="en-US" dirty="0" err="1"/>
              <a:t>Đọc</a:t>
            </a:r>
            <a:r>
              <a:rPr lang="en-US" dirty="0"/>
              <a:t>, </a:t>
            </a:r>
            <a:r>
              <a:rPr lang="en-US" dirty="0" err="1"/>
              <a:t>tiền</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endParaRPr lang="en-US" dirty="0"/>
          </a:p>
          <a:p>
            <a:pPr marL="457200" lvl="1" indent="0">
              <a:buNone/>
            </a:pPr>
            <a:r>
              <a:rPr lang="en-US" dirty="0"/>
              <a:t>3. </a:t>
            </a:r>
            <a:r>
              <a:rPr lang="en-US" dirty="0" err="1"/>
              <a:t>Lựa</a:t>
            </a:r>
            <a:r>
              <a:rPr lang="en-US" dirty="0"/>
              <a:t> </a:t>
            </a:r>
            <a:r>
              <a:rPr lang="en-US" dirty="0" err="1"/>
              <a:t>chọn</a:t>
            </a:r>
            <a:r>
              <a:rPr lang="en-US" dirty="0"/>
              <a:t> </a:t>
            </a:r>
            <a:r>
              <a:rPr lang="en-US" dirty="0" err="1"/>
              <a:t>mô</a:t>
            </a:r>
            <a:r>
              <a:rPr lang="en-US" dirty="0"/>
              <a:t> </a:t>
            </a:r>
            <a:r>
              <a:rPr lang="en-US" dirty="0" err="1"/>
              <a:t>hình</a:t>
            </a:r>
            <a:r>
              <a:rPr lang="en-US" dirty="0"/>
              <a:t> training, </a:t>
            </a:r>
            <a:r>
              <a:rPr lang="en-US" dirty="0" err="1"/>
              <a:t>dự</a:t>
            </a:r>
            <a:r>
              <a:rPr lang="en-US" dirty="0"/>
              <a:t> </a:t>
            </a:r>
            <a:r>
              <a:rPr lang="en-US" dirty="0" err="1"/>
              <a:t>đoán</a:t>
            </a:r>
            <a:r>
              <a:rPr lang="en-US" dirty="0"/>
              <a:t> </a:t>
            </a:r>
            <a:r>
              <a:rPr lang="en-US" dirty="0" err="1"/>
              <a:t>độ</a:t>
            </a:r>
            <a:r>
              <a:rPr lang="en-US" dirty="0"/>
              <a:t> </a:t>
            </a:r>
            <a:r>
              <a:rPr lang="en-US" dirty="0" err="1"/>
              <a:t>chính</a:t>
            </a:r>
            <a:r>
              <a:rPr lang="en-US" dirty="0"/>
              <a:t> </a:t>
            </a:r>
            <a:r>
              <a:rPr lang="en-US" dirty="0" err="1"/>
              <a:t>xác</a:t>
            </a:r>
            <a:r>
              <a:rPr lang="en-US" dirty="0"/>
              <a:t> </a:t>
            </a:r>
            <a:r>
              <a:rPr lang="en-US" dirty="0" err="1"/>
              <a:t>trên</a:t>
            </a:r>
            <a:r>
              <a:rPr lang="en-US" dirty="0"/>
              <a:t> </a:t>
            </a:r>
            <a:r>
              <a:rPr lang="en-US" dirty="0" err="1"/>
              <a:t>tập</a:t>
            </a:r>
            <a:r>
              <a:rPr lang="en-US" dirty="0"/>
              <a:t> test</a:t>
            </a:r>
          </a:p>
        </p:txBody>
      </p:sp>
    </p:spTree>
    <p:extLst>
      <p:ext uri="{BB962C8B-B14F-4D97-AF65-F5344CB8AC3E}">
        <p14:creationId xmlns:p14="http://schemas.microsoft.com/office/powerpoint/2010/main" val="3162929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7827" y="662703"/>
            <a:ext cx="10453430" cy="666043"/>
          </a:xfrm>
        </p:spPr>
        <p:txBody>
          <a:bodyPr>
            <a:normAutofit fontScale="90000"/>
          </a:bodyPr>
          <a:lstStyle/>
          <a:p>
            <a:pPr lvl="1" algn="l" rtl="0">
              <a:lnSpc>
                <a:spcPct val="90000"/>
              </a:lnSpc>
              <a:spcBef>
                <a:spcPct val="0"/>
              </a:spcBef>
            </a:pPr>
            <a:r>
              <a:rPr lang="en-US" sz="4400" b="1" dirty="0">
                <a:latin typeface="+mn-lt"/>
              </a:rPr>
              <a:t>3. </a:t>
            </a:r>
            <a:r>
              <a:rPr lang="en-US" sz="4400" b="1" dirty="0" err="1">
                <a:latin typeface="+mn-lt"/>
              </a:rPr>
              <a:t>Lựa</a:t>
            </a:r>
            <a:r>
              <a:rPr lang="en-US" sz="4400" b="1" dirty="0">
                <a:latin typeface="+mn-lt"/>
              </a:rPr>
              <a:t> </a:t>
            </a:r>
            <a:r>
              <a:rPr lang="en-US" sz="4400" b="1" dirty="0" err="1">
                <a:latin typeface="+mn-lt"/>
              </a:rPr>
              <a:t>chọn</a:t>
            </a:r>
            <a:r>
              <a:rPr lang="en-US" sz="4400" b="1" dirty="0">
                <a:latin typeface="+mn-lt"/>
              </a:rPr>
              <a:t> </a:t>
            </a:r>
            <a:r>
              <a:rPr lang="en-US" sz="4400" b="1" dirty="0" err="1">
                <a:latin typeface="+mn-lt"/>
              </a:rPr>
              <a:t>mô</a:t>
            </a:r>
            <a:r>
              <a:rPr lang="en-US" sz="4400" b="1" dirty="0">
                <a:latin typeface="+mn-lt"/>
              </a:rPr>
              <a:t> </a:t>
            </a:r>
            <a:r>
              <a:rPr lang="en-US" sz="4400" b="1" dirty="0" err="1">
                <a:latin typeface="+mn-lt"/>
              </a:rPr>
              <a:t>hình</a:t>
            </a:r>
            <a:r>
              <a:rPr lang="en-US" sz="4400" b="1" dirty="0">
                <a:latin typeface="+mn-lt"/>
              </a:rPr>
              <a:t> training, </a:t>
            </a:r>
            <a:r>
              <a:rPr lang="en-US" sz="4400" b="1" dirty="0" err="1">
                <a:latin typeface="+mn-lt"/>
              </a:rPr>
              <a:t>dự</a:t>
            </a:r>
            <a:r>
              <a:rPr lang="en-US" sz="4400" b="1" dirty="0">
                <a:latin typeface="+mn-lt"/>
              </a:rPr>
              <a:t> </a:t>
            </a:r>
            <a:r>
              <a:rPr lang="en-US" sz="4400" b="1" dirty="0" err="1">
                <a:latin typeface="+mn-lt"/>
              </a:rPr>
              <a:t>đoán</a:t>
            </a:r>
            <a:r>
              <a:rPr lang="en-US" sz="4400" b="1" dirty="0">
                <a:latin typeface="+mn-lt"/>
              </a:rPr>
              <a:t> </a:t>
            </a:r>
            <a:r>
              <a:rPr lang="en-US" sz="4400" b="1" dirty="0" err="1">
                <a:latin typeface="+mn-lt"/>
              </a:rPr>
              <a:t>độ</a:t>
            </a:r>
            <a:r>
              <a:rPr lang="en-US" sz="4400" b="1" dirty="0">
                <a:latin typeface="+mn-lt"/>
              </a:rPr>
              <a:t> </a:t>
            </a:r>
            <a:r>
              <a:rPr lang="en-US" sz="4400" b="1" dirty="0" err="1">
                <a:latin typeface="+mn-lt"/>
              </a:rPr>
              <a:t>chính</a:t>
            </a:r>
            <a:r>
              <a:rPr lang="en-US" sz="4400" b="1" dirty="0">
                <a:latin typeface="+mn-lt"/>
              </a:rPr>
              <a:t> </a:t>
            </a:r>
            <a:r>
              <a:rPr lang="en-US" sz="4400" b="1" dirty="0" err="1">
                <a:latin typeface="+mn-lt"/>
              </a:rPr>
              <a:t>xác</a:t>
            </a:r>
            <a:r>
              <a:rPr lang="en-US" sz="4400" b="1" dirty="0">
                <a:latin typeface="+mn-lt"/>
              </a:rPr>
              <a:t> </a:t>
            </a:r>
            <a:r>
              <a:rPr lang="en-US" sz="4400" b="1" dirty="0" err="1">
                <a:latin typeface="+mn-lt"/>
              </a:rPr>
              <a:t>trên</a:t>
            </a:r>
            <a:r>
              <a:rPr lang="en-US" sz="4400" b="1" dirty="0">
                <a:latin typeface="+mn-lt"/>
              </a:rPr>
              <a:t> </a:t>
            </a:r>
            <a:r>
              <a:rPr lang="en-US" sz="4400" b="1" dirty="0" err="1">
                <a:latin typeface="+mn-lt"/>
              </a:rPr>
              <a:t>tập</a:t>
            </a:r>
            <a:r>
              <a:rPr lang="en-US" sz="4400" b="1" dirty="0">
                <a:latin typeface="+mn-lt"/>
              </a:rPr>
              <a:t> test</a:t>
            </a:r>
            <a:endParaRPr lang="en-US" b="1" dirty="0"/>
          </a:p>
        </p:txBody>
      </p:sp>
      <p:sp>
        <p:nvSpPr>
          <p:cNvPr id="3" name="Content Placeholder 2"/>
          <p:cNvSpPr>
            <a:spLocks noGrp="1"/>
          </p:cNvSpPr>
          <p:nvPr>
            <p:ph idx="1"/>
          </p:nvPr>
        </p:nvSpPr>
        <p:spPr>
          <a:xfrm>
            <a:off x="626575" y="2114874"/>
            <a:ext cx="11064682" cy="4351338"/>
          </a:xfrm>
        </p:spPr>
        <p:txBody>
          <a:bodyPr>
            <a:normAutofit/>
          </a:bodyPr>
          <a:lstStyle/>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r>
              <a:rPr lang="en-US" sz="2600" dirty="0"/>
              <a:t>               </a:t>
            </a:r>
            <a:endParaRPr lang="en-US" sz="1600" dirty="0"/>
          </a:p>
        </p:txBody>
      </p:sp>
      <p:sp>
        <p:nvSpPr>
          <p:cNvPr id="4" name="!!2">
            <a:extLst>
              <a:ext uri="{FF2B5EF4-FFF2-40B4-BE49-F238E27FC236}">
                <a16:creationId xmlns:a16="http://schemas.microsoft.com/office/drawing/2014/main" id="{B6AD9E47-5652-45DC-B711-4E1CA6D04F34}"/>
              </a:ext>
            </a:extLst>
          </p:cNvPr>
          <p:cNvSpPr/>
          <p:nvPr/>
        </p:nvSpPr>
        <p:spPr>
          <a:xfrm>
            <a:off x="167953" y="136082"/>
            <a:ext cx="1047872" cy="8607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dirty="0">
                <a:latin typeface="Tahoma"/>
                <a:ea typeface="Tahoma"/>
                <a:cs typeface="Tahoma"/>
              </a:rPr>
              <a:t>II</a:t>
            </a:r>
          </a:p>
        </p:txBody>
      </p:sp>
      <p:sp>
        <p:nvSpPr>
          <p:cNvPr id="12" name="TextBox 11"/>
          <p:cNvSpPr txBox="1"/>
          <p:nvPr/>
        </p:nvSpPr>
        <p:spPr>
          <a:xfrm>
            <a:off x="-194421" y="5012824"/>
            <a:ext cx="6096000" cy="369332"/>
          </a:xfrm>
          <a:prstGeom prst="rect">
            <a:avLst/>
          </a:prstGeom>
          <a:noFill/>
        </p:spPr>
        <p:txBody>
          <a:bodyPr wrap="square" rtlCol="0">
            <a:spAutoFit/>
          </a:bodyPr>
          <a:lstStyle/>
          <a:p>
            <a:pPr algn="ctr"/>
            <a:r>
              <a:rPr lang="en-US" dirty="0" err="1"/>
              <a:t>Phân</a:t>
            </a:r>
            <a:r>
              <a:rPr lang="en-US" dirty="0"/>
              <a:t> </a:t>
            </a:r>
            <a:r>
              <a:rPr lang="en-US" dirty="0" err="1"/>
              <a:t>loại</a:t>
            </a:r>
            <a:r>
              <a:rPr lang="en-US" dirty="0"/>
              <a:t> </a:t>
            </a:r>
            <a:r>
              <a:rPr lang="en-US" dirty="0" err="1"/>
              <a:t>với</a:t>
            </a:r>
            <a:r>
              <a:rPr lang="en-US" dirty="0"/>
              <a:t> SVM model </a:t>
            </a:r>
          </a:p>
        </p:txBody>
      </p:sp>
      <p:sp>
        <p:nvSpPr>
          <p:cNvPr id="11" name="TextBox 10">
            <a:extLst>
              <a:ext uri="{FF2B5EF4-FFF2-40B4-BE49-F238E27FC236}">
                <a16:creationId xmlns:a16="http://schemas.microsoft.com/office/drawing/2014/main" id="{E63772B9-958D-42AE-BD66-C76D3C0C2F99}"/>
              </a:ext>
            </a:extLst>
          </p:cNvPr>
          <p:cNvSpPr txBox="1"/>
          <p:nvPr/>
        </p:nvSpPr>
        <p:spPr>
          <a:xfrm>
            <a:off x="4994476" y="6036862"/>
            <a:ext cx="6096000" cy="646331"/>
          </a:xfrm>
          <a:prstGeom prst="rect">
            <a:avLst/>
          </a:prstGeom>
          <a:noFill/>
        </p:spPr>
        <p:txBody>
          <a:bodyPr wrap="square" rtlCol="0">
            <a:spAutoFit/>
          </a:bodyPr>
          <a:lstStyle/>
          <a:p>
            <a:pPr algn="ctr"/>
            <a:r>
              <a:rPr lang="en-US" dirty="0"/>
              <a:t>SVM model </a:t>
            </a:r>
            <a:r>
              <a:rPr lang="en-US" dirty="0" err="1"/>
              <a:t>cho</a:t>
            </a:r>
            <a:r>
              <a:rPr lang="en-US" dirty="0"/>
              <a:t> </a:t>
            </a:r>
            <a:r>
              <a:rPr lang="en-US" dirty="0" err="1"/>
              <a:t>kết</a:t>
            </a:r>
            <a:r>
              <a:rPr lang="en-US" dirty="0"/>
              <a:t> </a:t>
            </a:r>
            <a:r>
              <a:rPr lang="en-US" dirty="0" err="1"/>
              <a:t>quả</a:t>
            </a:r>
            <a:r>
              <a:rPr lang="en-US" dirty="0"/>
              <a:t> </a:t>
            </a:r>
            <a:r>
              <a:rPr lang="en-US" dirty="0" err="1"/>
              <a:t>tốt</a:t>
            </a:r>
            <a:r>
              <a:rPr lang="en-US" dirty="0"/>
              <a:t> </a:t>
            </a:r>
            <a:r>
              <a:rPr lang="en-US" dirty="0" err="1"/>
              <a:t>với</a:t>
            </a:r>
            <a:r>
              <a:rPr lang="en-US" dirty="0"/>
              <a:t> accuracy 0.91, </a:t>
            </a:r>
            <a:r>
              <a:rPr lang="en-US" dirty="0" err="1"/>
              <a:t>tương</a:t>
            </a:r>
            <a:r>
              <a:rPr lang="en-US" dirty="0"/>
              <a:t> </a:t>
            </a:r>
            <a:r>
              <a:rPr lang="en-US" dirty="0" err="1"/>
              <a:t>đương</a:t>
            </a:r>
            <a:r>
              <a:rPr lang="en-US" dirty="0"/>
              <a:t> </a:t>
            </a:r>
            <a:r>
              <a:rPr lang="en-US" dirty="0" err="1"/>
              <a:t>tỉ</a:t>
            </a:r>
            <a:r>
              <a:rPr lang="en-US" dirty="0"/>
              <a:t> </a:t>
            </a:r>
            <a:r>
              <a:rPr lang="en-US" dirty="0" err="1"/>
              <a:t>lệ</a:t>
            </a:r>
            <a:r>
              <a:rPr lang="en-US" dirty="0"/>
              <a:t> </a:t>
            </a:r>
            <a:r>
              <a:rPr lang="en-US" dirty="0" err="1"/>
              <a:t>dự</a:t>
            </a:r>
            <a:r>
              <a:rPr lang="en-US" dirty="0"/>
              <a:t> </a:t>
            </a:r>
            <a:r>
              <a:rPr lang="en-US" dirty="0" err="1"/>
              <a:t>đoán</a:t>
            </a:r>
            <a:r>
              <a:rPr lang="en-US" dirty="0"/>
              <a:t> </a:t>
            </a:r>
            <a:r>
              <a:rPr lang="en-US" dirty="0" err="1"/>
              <a:t>chính</a:t>
            </a:r>
            <a:r>
              <a:rPr lang="en-US" dirty="0"/>
              <a:t> </a:t>
            </a:r>
            <a:r>
              <a:rPr lang="en-US" dirty="0" err="1"/>
              <a:t>xác</a:t>
            </a:r>
            <a:r>
              <a:rPr lang="en-US" dirty="0"/>
              <a:t> </a:t>
            </a:r>
            <a:r>
              <a:rPr lang="en-US" dirty="0" err="1"/>
              <a:t>các</a:t>
            </a:r>
            <a:r>
              <a:rPr lang="en-US" dirty="0"/>
              <a:t> labels </a:t>
            </a:r>
            <a:r>
              <a:rPr lang="en-US" dirty="0" err="1"/>
              <a:t>trong</a:t>
            </a:r>
            <a:r>
              <a:rPr lang="en-US" dirty="0"/>
              <a:t> </a:t>
            </a:r>
            <a:r>
              <a:rPr lang="en-US" dirty="0" err="1"/>
              <a:t>tập</a:t>
            </a:r>
            <a:r>
              <a:rPr lang="en-US" dirty="0"/>
              <a:t> test </a:t>
            </a:r>
            <a:r>
              <a:rPr lang="en-US" dirty="0" err="1"/>
              <a:t>là</a:t>
            </a:r>
            <a:r>
              <a:rPr lang="en-US" dirty="0"/>
              <a:t> 91%</a:t>
            </a:r>
          </a:p>
        </p:txBody>
      </p:sp>
      <p:pic>
        <p:nvPicPr>
          <p:cNvPr id="7" name="Picture 6">
            <a:extLst>
              <a:ext uri="{FF2B5EF4-FFF2-40B4-BE49-F238E27FC236}">
                <a16:creationId xmlns:a16="http://schemas.microsoft.com/office/drawing/2014/main" id="{FE5842DB-2862-4C68-BC24-832C44B41DB4}"/>
              </a:ext>
            </a:extLst>
          </p:cNvPr>
          <p:cNvPicPr>
            <a:picLocks noChangeAspect="1"/>
          </p:cNvPicPr>
          <p:nvPr/>
        </p:nvPicPr>
        <p:blipFill>
          <a:blip r:embed="rId2"/>
          <a:stretch>
            <a:fillRect/>
          </a:stretch>
        </p:blipFill>
        <p:spPr>
          <a:xfrm>
            <a:off x="500743" y="2331855"/>
            <a:ext cx="4722829" cy="2258920"/>
          </a:xfrm>
          <a:prstGeom prst="rect">
            <a:avLst/>
          </a:prstGeom>
          <a:ln>
            <a:solidFill>
              <a:schemeClr val="tx1"/>
            </a:solidFill>
          </a:ln>
        </p:spPr>
      </p:pic>
      <p:pic>
        <p:nvPicPr>
          <p:cNvPr id="10" name="Picture 9">
            <a:extLst>
              <a:ext uri="{FF2B5EF4-FFF2-40B4-BE49-F238E27FC236}">
                <a16:creationId xmlns:a16="http://schemas.microsoft.com/office/drawing/2014/main" id="{E10515D0-1A8E-4BA7-BF6D-7ED7E5C30B53}"/>
              </a:ext>
            </a:extLst>
          </p:cNvPr>
          <p:cNvPicPr>
            <a:picLocks noChangeAspect="1"/>
          </p:cNvPicPr>
          <p:nvPr/>
        </p:nvPicPr>
        <p:blipFill>
          <a:blip r:embed="rId3"/>
          <a:stretch>
            <a:fillRect/>
          </a:stretch>
        </p:blipFill>
        <p:spPr>
          <a:xfrm>
            <a:off x="6096000" y="1338894"/>
            <a:ext cx="4051435" cy="4543185"/>
          </a:xfrm>
          <a:prstGeom prst="rect">
            <a:avLst/>
          </a:prstGeom>
          <a:ln>
            <a:solidFill>
              <a:schemeClr val="tx1"/>
            </a:solidFill>
          </a:ln>
        </p:spPr>
      </p:pic>
    </p:spTree>
    <p:extLst>
      <p:ext uri="{BB962C8B-B14F-4D97-AF65-F5344CB8AC3E}">
        <p14:creationId xmlns:p14="http://schemas.microsoft.com/office/powerpoint/2010/main" val="781917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488909-7B44-442C-9FFE-4337F57CF5E1}"/>
              </a:ext>
            </a:extLst>
          </p:cNvPr>
          <p:cNvSpPr txBox="1"/>
          <p:nvPr/>
        </p:nvSpPr>
        <p:spPr>
          <a:xfrm>
            <a:off x="4198538" y="2805752"/>
            <a:ext cx="5788057" cy="1246495"/>
          </a:xfrm>
          <a:prstGeom prst="rect">
            <a:avLst/>
          </a:prstGeom>
          <a:noFill/>
        </p:spPr>
        <p:txBody>
          <a:bodyPr wrap="square" rtlCol="0">
            <a:spAutoFit/>
          </a:bodyPr>
          <a:lstStyle/>
          <a:p>
            <a:r>
              <a:rPr lang="en-US" sz="7500" dirty="0">
                <a:solidFill>
                  <a:schemeClr val="accent2">
                    <a:lumMod val="50000"/>
                  </a:schemeClr>
                </a:solidFill>
              </a:rPr>
              <a:t>The End!</a:t>
            </a:r>
          </a:p>
        </p:txBody>
      </p:sp>
    </p:spTree>
    <p:extLst>
      <p:ext uri="{BB962C8B-B14F-4D97-AF65-F5344CB8AC3E}">
        <p14:creationId xmlns:p14="http://schemas.microsoft.com/office/powerpoint/2010/main" val="3499154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9498" y="1225498"/>
            <a:ext cx="9677400" cy="810044"/>
          </a:xfrm>
        </p:spPr>
        <p:txBody>
          <a:bodyPr>
            <a:normAutofit/>
          </a:bodyPr>
          <a:lstStyle/>
          <a:p>
            <a:r>
              <a:rPr lang="en-US" b="1" dirty="0"/>
              <a:t>Xây dựng mô hình ngôn ngữ</a:t>
            </a:r>
          </a:p>
        </p:txBody>
      </p:sp>
      <p:sp>
        <p:nvSpPr>
          <p:cNvPr id="3" name="Content Placeholder 2"/>
          <p:cNvSpPr>
            <a:spLocks noGrp="1"/>
          </p:cNvSpPr>
          <p:nvPr>
            <p:ph idx="1"/>
          </p:nvPr>
        </p:nvSpPr>
        <p:spPr>
          <a:xfrm>
            <a:off x="691889" y="2264164"/>
            <a:ext cx="10515600" cy="4351338"/>
          </a:xfrm>
        </p:spPr>
        <p:txBody>
          <a:bodyPr>
            <a:normAutofit/>
          </a:bodyPr>
          <a:lstStyle/>
          <a:p>
            <a:r>
              <a:rPr lang="vi-VN" sz="2600" dirty="0"/>
              <a:t>Mô hình ngôn ngữ là một thuật ngữ mà bất cứ ai đã, đang và sẽ tìm hiểu về Xử lí ngôn ngữ tự nhiên (NLP) đều biết và cần phải biết để có thể hiểu rõ hơn về cách thức mà một ngôn ngữ được xây dựng từ một bộ từ vựng, về cách đánh giá, cách xử lí đối với ngôn ngữ tự nhiên</a:t>
            </a:r>
            <a:r>
              <a:rPr lang="en-US" sz="2600" dirty="0"/>
              <a:t>.</a:t>
            </a:r>
          </a:p>
          <a:p>
            <a:r>
              <a:rPr lang="vi-VN" sz="2600" dirty="0"/>
              <a:t>Mô hình ngôn ngữ là tập hợp các kiến thức trước đó về một ngôn ngữ nhất định, các kiến thức này có thể là các kiến thức về từ vựng, về ngữ pháp, về tần suất xuất hiện của các cụm từ, ... Một mô hình ngôn ngữ có thể được xây dựng theo hướng chuyên gia hoặc hướng dữ liệu.</a:t>
            </a:r>
            <a:endParaRPr lang="en-US" sz="2600" dirty="0"/>
          </a:p>
        </p:txBody>
      </p:sp>
      <p:sp>
        <p:nvSpPr>
          <p:cNvPr id="4" name="!!2">
            <a:extLst>
              <a:ext uri="{FF2B5EF4-FFF2-40B4-BE49-F238E27FC236}">
                <a16:creationId xmlns:a16="http://schemas.microsoft.com/office/drawing/2014/main" id="{B6AD9E47-5652-45DC-B711-4E1CA6D04F34}"/>
              </a:ext>
            </a:extLst>
          </p:cNvPr>
          <p:cNvSpPr/>
          <p:nvPr/>
        </p:nvSpPr>
        <p:spPr>
          <a:xfrm>
            <a:off x="167953" y="136082"/>
            <a:ext cx="1047872" cy="8607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dirty="0">
                <a:latin typeface="Tahoma"/>
                <a:ea typeface="Tahoma"/>
                <a:cs typeface="Tahoma"/>
              </a:rPr>
              <a:t>I</a:t>
            </a:r>
          </a:p>
        </p:txBody>
      </p:sp>
    </p:spTree>
    <p:extLst>
      <p:ext uri="{BB962C8B-B14F-4D97-AF65-F5344CB8AC3E}">
        <p14:creationId xmlns:p14="http://schemas.microsoft.com/office/powerpoint/2010/main" val="2927160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9498" y="1225498"/>
            <a:ext cx="9677400" cy="810044"/>
          </a:xfrm>
        </p:spPr>
        <p:txBody>
          <a:bodyPr>
            <a:normAutofit/>
          </a:bodyPr>
          <a:lstStyle/>
          <a:p>
            <a:r>
              <a:rPr lang="en-US" b="1" dirty="0"/>
              <a:t>1. Chuẩn bị dữ liệu</a:t>
            </a:r>
          </a:p>
        </p:txBody>
      </p:sp>
      <p:sp>
        <p:nvSpPr>
          <p:cNvPr id="3" name="Content Placeholder 2"/>
          <p:cNvSpPr>
            <a:spLocks noGrp="1"/>
          </p:cNvSpPr>
          <p:nvPr>
            <p:ph idx="1"/>
          </p:nvPr>
        </p:nvSpPr>
        <p:spPr>
          <a:xfrm>
            <a:off x="691889" y="2264164"/>
            <a:ext cx="11064682" cy="4351338"/>
          </a:xfrm>
        </p:spPr>
        <p:txBody>
          <a:bodyPr>
            <a:normAutofit/>
          </a:bodyPr>
          <a:lstStyle/>
          <a:p>
            <a:r>
              <a:rPr lang="en-US" sz="2600" dirty="0"/>
              <a:t>Dữ liệu văn bản corpus được lấy từ một số nguồn sách và tập các câu gồm nhiều giới từ và liên từ.</a:t>
            </a:r>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r>
              <a:rPr lang="en-US" sz="2600" dirty="0"/>
              <a:t>               </a:t>
            </a:r>
            <a:r>
              <a:rPr lang="en-US" sz="1600" dirty="0"/>
              <a:t>Đọc dữ liệu từ corpus.txt và tách thành các câu                                            Tiến hành Tokenization từ tập các câu trên</a:t>
            </a:r>
          </a:p>
        </p:txBody>
      </p:sp>
      <p:sp>
        <p:nvSpPr>
          <p:cNvPr id="4" name="!!2">
            <a:extLst>
              <a:ext uri="{FF2B5EF4-FFF2-40B4-BE49-F238E27FC236}">
                <a16:creationId xmlns:a16="http://schemas.microsoft.com/office/drawing/2014/main" id="{B6AD9E47-5652-45DC-B711-4E1CA6D04F34}"/>
              </a:ext>
            </a:extLst>
          </p:cNvPr>
          <p:cNvSpPr/>
          <p:nvPr/>
        </p:nvSpPr>
        <p:spPr>
          <a:xfrm>
            <a:off x="167953" y="136082"/>
            <a:ext cx="1047872" cy="8607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dirty="0">
                <a:latin typeface="Tahoma"/>
                <a:ea typeface="Tahoma"/>
                <a:cs typeface="Tahoma"/>
              </a:rPr>
              <a:t>I</a:t>
            </a:r>
          </a:p>
        </p:txBody>
      </p:sp>
      <p:pic>
        <p:nvPicPr>
          <p:cNvPr id="7" name="Picture 6"/>
          <p:cNvPicPr>
            <a:picLocks noChangeAspect="1"/>
          </p:cNvPicPr>
          <p:nvPr/>
        </p:nvPicPr>
        <p:blipFill>
          <a:blip r:embed="rId2"/>
          <a:stretch>
            <a:fillRect/>
          </a:stretch>
        </p:blipFill>
        <p:spPr>
          <a:xfrm>
            <a:off x="959498" y="3147253"/>
            <a:ext cx="6532984" cy="2728196"/>
          </a:xfrm>
          <a:prstGeom prst="rect">
            <a:avLst/>
          </a:prstGeom>
          <a:ln>
            <a:solidFill>
              <a:schemeClr val="tx1"/>
            </a:solidFill>
          </a:ln>
        </p:spPr>
      </p:pic>
      <p:pic>
        <p:nvPicPr>
          <p:cNvPr id="9" name="Picture 8"/>
          <p:cNvPicPr>
            <a:picLocks noChangeAspect="1"/>
          </p:cNvPicPr>
          <p:nvPr/>
        </p:nvPicPr>
        <p:blipFill>
          <a:blip r:embed="rId3"/>
          <a:stretch>
            <a:fillRect/>
          </a:stretch>
        </p:blipFill>
        <p:spPr>
          <a:xfrm>
            <a:off x="7611423" y="4581331"/>
            <a:ext cx="3863675" cy="1294118"/>
          </a:xfrm>
          <a:prstGeom prst="rect">
            <a:avLst/>
          </a:prstGeom>
          <a:ln>
            <a:solidFill>
              <a:schemeClr val="tx1"/>
            </a:solidFill>
          </a:ln>
        </p:spPr>
      </p:pic>
    </p:spTree>
    <p:extLst>
      <p:ext uri="{BB962C8B-B14F-4D97-AF65-F5344CB8AC3E}">
        <p14:creationId xmlns:p14="http://schemas.microsoft.com/office/powerpoint/2010/main" val="114104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9498" y="1225498"/>
            <a:ext cx="9677400" cy="810044"/>
          </a:xfrm>
        </p:spPr>
        <p:txBody>
          <a:bodyPr>
            <a:normAutofit/>
          </a:bodyPr>
          <a:lstStyle/>
          <a:p>
            <a:r>
              <a:rPr lang="en-US" b="1" dirty="0"/>
              <a:t>2. Xây dựng mô hình ngôn ngữ</a:t>
            </a:r>
          </a:p>
        </p:txBody>
      </p:sp>
      <p:sp>
        <p:nvSpPr>
          <p:cNvPr id="3" name="Content Placeholder 2"/>
          <p:cNvSpPr>
            <a:spLocks noGrp="1"/>
          </p:cNvSpPr>
          <p:nvPr>
            <p:ph idx="1"/>
          </p:nvPr>
        </p:nvSpPr>
        <p:spPr>
          <a:xfrm>
            <a:off x="626575" y="2114874"/>
            <a:ext cx="11064682" cy="4351338"/>
          </a:xfrm>
        </p:spPr>
        <p:txBody>
          <a:bodyPr>
            <a:normAutofit/>
          </a:bodyPr>
          <a:lstStyle/>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r>
              <a:rPr lang="en-US" sz="2600" dirty="0"/>
              <a:t>               </a:t>
            </a:r>
            <a:endParaRPr lang="en-US" sz="1600" dirty="0"/>
          </a:p>
        </p:txBody>
      </p:sp>
      <p:sp>
        <p:nvSpPr>
          <p:cNvPr id="4" name="!!2">
            <a:extLst>
              <a:ext uri="{FF2B5EF4-FFF2-40B4-BE49-F238E27FC236}">
                <a16:creationId xmlns:a16="http://schemas.microsoft.com/office/drawing/2014/main" id="{B6AD9E47-5652-45DC-B711-4E1CA6D04F34}"/>
              </a:ext>
            </a:extLst>
          </p:cNvPr>
          <p:cNvSpPr/>
          <p:nvPr/>
        </p:nvSpPr>
        <p:spPr>
          <a:xfrm>
            <a:off x="167953" y="136082"/>
            <a:ext cx="1047872" cy="8607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dirty="0">
                <a:latin typeface="Tahoma"/>
                <a:ea typeface="Tahoma"/>
                <a:cs typeface="Tahoma"/>
              </a:rPr>
              <a:t>I</a:t>
            </a:r>
          </a:p>
        </p:txBody>
      </p:sp>
      <p:pic>
        <p:nvPicPr>
          <p:cNvPr id="11" name="Picture 10"/>
          <p:cNvPicPr>
            <a:picLocks noChangeAspect="1"/>
          </p:cNvPicPr>
          <p:nvPr/>
        </p:nvPicPr>
        <p:blipFill>
          <a:blip r:embed="rId2"/>
          <a:stretch>
            <a:fillRect/>
          </a:stretch>
        </p:blipFill>
        <p:spPr>
          <a:xfrm>
            <a:off x="2182870" y="2264164"/>
            <a:ext cx="7399668" cy="3077734"/>
          </a:xfrm>
          <a:prstGeom prst="rect">
            <a:avLst/>
          </a:prstGeom>
          <a:ln>
            <a:solidFill>
              <a:schemeClr val="tx1"/>
            </a:solidFill>
          </a:ln>
        </p:spPr>
      </p:pic>
      <p:sp>
        <p:nvSpPr>
          <p:cNvPr id="12" name="TextBox 11"/>
          <p:cNvSpPr txBox="1"/>
          <p:nvPr/>
        </p:nvSpPr>
        <p:spPr>
          <a:xfrm>
            <a:off x="4438402" y="5607698"/>
            <a:ext cx="2719591" cy="369332"/>
          </a:xfrm>
          <a:prstGeom prst="rect">
            <a:avLst/>
          </a:prstGeom>
          <a:noFill/>
        </p:spPr>
        <p:txBody>
          <a:bodyPr wrap="none" rtlCol="0">
            <a:spAutoFit/>
          </a:bodyPr>
          <a:lstStyle/>
          <a:p>
            <a:r>
              <a:rPr lang="en-US" dirty="0"/>
              <a:t>Xây dựng mô hình unigram</a:t>
            </a:r>
          </a:p>
        </p:txBody>
      </p:sp>
    </p:spTree>
    <p:extLst>
      <p:ext uri="{BB962C8B-B14F-4D97-AF65-F5344CB8AC3E}">
        <p14:creationId xmlns:p14="http://schemas.microsoft.com/office/powerpoint/2010/main" val="245482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9498" y="1225498"/>
            <a:ext cx="9677400" cy="810044"/>
          </a:xfrm>
        </p:spPr>
        <p:txBody>
          <a:bodyPr>
            <a:normAutofit/>
          </a:bodyPr>
          <a:lstStyle/>
          <a:p>
            <a:r>
              <a:rPr lang="en-US" b="1" dirty="0"/>
              <a:t>2. Xây dựng mô hình ngôn ngữ</a:t>
            </a:r>
          </a:p>
        </p:txBody>
      </p:sp>
      <p:sp>
        <p:nvSpPr>
          <p:cNvPr id="3" name="Content Placeholder 2"/>
          <p:cNvSpPr>
            <a:spLocks noGrp="1"/>
          </p:cNvSpPr>
          <p:nvPr>
            <p:ph idx="1"/>
          </p:nvPr>
        </p:nvSpPr>
        <p:spPr>
          <a:xfrm>
            <a:off x="626575" y="2114874"/>
            <a:ext cx="11064682" cy="4351338"/>
          </a:xfrm>
        </p:spPr>
        <p:txBody>
          <a:bodyPr>
            <a:normAutofit/>
          </a:bodyPr>
          <a:lstStyle/>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r>
              <a:rPr lang="en-US" sz="2600" dirty="0"/>
              <a:t>               </a:t>
            </a:r>
            <a:endParaRPr lang="en-US" sz="1600" dirty="0"/>
          </a:p>
        </p:txBody>
      </p:sp>
      <p:sp>
        <p:nvSpPr>
          <p:cNvPr id="4" name="!!2">
            <a:extLst>
              <a:ext uri="{FF2B5EF4-FFF2-40B4-BE49-F238E27FC236}">
                <a16:creationId xmlns:a16="http://schemas.microsoft.com/office/drawing/2014/main" id="{B6AD9E47-5652-45DC-B711-4E1CA6D04F34}"/>
              </a:ext>
            </a:extLst>
          </p:cNvPr>
          <p:cNvSpPr/>
          <p:nvPr/>
        </p:nvSpPr>
        <p:spPr>
          <a:xfrm>
            <a:off x="167953" y="136082"/>
            <a:ext cx="1047872" cy="8607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dirty="0">
                <a:latin typeface="Tahoma"/>
                <a:ea typeface="Tahoma"/>
                <a:cs typeface="Tahoma"/>
              </a:rPr>
              <a:t>I</a:t>
            </a:r>
          </a:p>
        </p:txBody>
      </p:sp>
      <p:sp>
        <p:nvSpPr>
          <p:cNvPr id="12" name="TextBox 11"/>
          <p:cNvSpPr txBox="1"/>
          <p:nvPr/>
        </p:nvSpPr>
        <p:spPr>
          <a:xfrm>
            <a:off x="4438402" y="5607698"/>
            <a:ext cx="2668295" cy="369332"/>
          </a:xfrm>
          <a:prstGeom prst="rect">
            <a:avLst/>
          </a:prstGeom>
          <a:noFill/>
        </p:spPr>
        <p:txBody>
          <a:bodyPr wrap="none" rtlCol="0">
            <a:spAutoFit/>
          </a:bodyPr>
          <a:lstStyle/>
          <a:p>
            <a:r>
              <a:rPr lang="en-US" dirty="0"/>
              <a:t>Xây dựng mô hình bi-gram</a:t>
            </a:r>
          </a:p>
        </p:txBody>
      </p:sp>
      <p:pic>
        <p:nvPicPr>
          <p:cNvPr id="5" name="Picture 4"/>
          <p:cNvPicPr>
            <a:picLocks noChangeAspect="1"/>
          </p:cNvPicPr>
          <p:nvPr/>
        </p:nvPicPr>
        <p:blipFill>
          <a:blip r:embed="rId2"/>
          <a:stretch>
            <a:fillRect/>
          </a:stretch>
        </p:blipFill>
        <p:spPr>
          <a:xfrm>
            <a:off x="2183363" y="2189518"/>
            <a:ext cx="7539135" cy="3175583"/>
          </a:xfrm>
          <a:prstGeom prst="rect">
            <a:avLst/>
          </a:prstGeom>
          <a:ln>
            <a:solidFill>
              <a:schemeClr val="tx1"/>
            </a:solidFill>
          </a:ln>
        </p:spPr>
      </p:pic>
    </p:spTree>
    <p:extLst>
      <p:ext uri="{BB962C8B-B14F-4D97-AF65-F5344CB8AC3E}">
        <p14:creationId xmlns:p14="http://schemas.microsoft.com/office/powerpoint/2010/main" val="3789847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9498" y="1225498"/>
            <a:ext cx="9677400" cy="810044"/>
          </a:xfrm>
        </p:spPr>
        <p:txBody>
          <a:bodyPr>
            <a:normAutofit/>
          </a:bodyPr>
          <a:lstStyle/>
          <a:p>
            <a:r>
              <a:rPr lang="en-US" b="1" dirty="0"/>
              <a:t>2. Xây dựng mô hình ngôn ngữ</a:t>
            </a:r>
          </a:p>
        </p:txBody>
      </p:sp>
      <p:sp>
        <p:nvSpPr>
          <p:cNvPr id="3" name="Content Placeholder 2"/>
          <p:cNvSpPr>
            <a:spLocks noGrp="1"/>
          </p:cNvSpPr>
          <p:nvPr>
            <p:ph idx="1"/>
          </p:nvPr>
        </p:nvSpPr>
        <p:spPr>
          <a:xfrm>
            <a:off x="626575" y="2114874"/>
            <a:ext cx="11064682" cy="4351338"/>
          </a:xfrm>
        </p:spPr>
        <p:txBody>
          <a:bodyPr>
            <a:normAutofit/>
          </a:bodyPr>
          <a:lstStyle/>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r>
              <a:rPr lang="en-US" sz="2600" dirty="0"/>
              <a:t>               </a:t>
            </a:r>
            <a:endParaRPr lang="en-US" sz="1600" dirty="0"/>
          </a:p>
        </p:txBody>
      </p:sp>
      <p:sp>
        <p:nvSpPr>
          <p:cNvPr id="4" name="!!2">
            <a:extLst>
              <a:ext uri="{FF2B5EF4-FFF2-40B4-BE49-F238E27FC236}">
                <a16:creationId xmlns:a16="http://schemas.microsoft.com/office/drawing/2014/main" id="{B6AD9E47-5652-45DC-B711-4E1CA6D04F34}"/>
              </a:ext>
            </a:extLst>
          </p:cNvPr>
          <p:cNvSpPr/>
          <p:nvPr/>
        </p:nvSpPr>
        <p:spPr>
          <a:xfrm>
            <a:off x="167953" y="136082"/>
            <a:ext cx="1047872" cy="8607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dirty="0">
                <a:latin typeface="Tahoma"/>
                <a:ea typeface="Tahoma"/>
                <a:cs typeface="Tahoma"/>
              </a:rPr>
              <a:t>I</a:t>
            </a:r>
          </a:p>
        </p:txBody>
      </p:sp>
      <p:sp>
        <p:nvSpPr>
          <p:cNvPr id="12" name="TextBox 11"/>
          <p:cNvSpPr txBox="1"/>
          <p:nvPr/>
        </p:nvSpPr>
        <p:spPr>
          <a:xfrm>
            <a:off x="4438402" y="5607698"/>
            <a:ext cx="2703561" cy="369332"/>
          </a:xfrm>
          <a:prstGeom prst="rect">
            <a:avLst/>
          </a:prstGeom>
          <a:noFill/>
        </p:spPr>
        <p:txBody>
          <a:bodyPr wrap="none" rtlCol="0">
            <a:spAutoFit/>
          </a:bodyPr>
          <a:lstStyle/>
          <a:p>
            <a:r>
              <a:rPr lang="en-US" dirty="0"/>
              <a:t>Xây dựng mô hình tri-gram</a:t>
            </a:r>
          </a:p>
        </p:txBody>
      </p:sp>
      <p:pic>
        <p:nvPicPr>
          <p:cNvPr id="5" name="Picture 4"/>
          <p:cNvPicPr>
            <a:picLocks noChangeAspect="1"/>
          </p:cNvPicPr>
          <p:nvPr/>
        </p:nvPicPr>
        <p:blipFill>
          <a:blip r:embed="rId2"/>
          <a:stretch>
            <a:fillRect/>
          </a:stretch>
        </p:blipFill>
        <p:spPr>
          <a:xfrm>
            <a:off x="2220686" y="2250992"/>
            <a:ext cx="7497015" cy="3220588"/>
          </a:xfrm>
          <a:prstGeom prst="rect">
            <a:avLst/>
          </a:prstGeom>
          <a:ln>
            <a:solidFill>
              <a:schemeClr val="tx1"/>
            </a:solidFill>
          </a:ln>
        </p:spPr>
      </p:pic>
    </p:spTree>
    <p:extLst>
      <p:ext uri="{BB962C8B-B14F-4D97-AF65-F5344CB8AC3E}">
        <p14:creationId xmlns:p14="http://schemas.microsoft.com/office/powerpoint/2010/main" val="814294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9498" y="1225498"/>
            <a:ext cx="9677400" cy="810044"/>
          </a:xfrm>
        </p:spPr>
        <p:txBody>
          <a:bodyPr>
            <a:normAutofit/>
          </a:bodyPr>
          <a:lstStyle/>
          <a:p>
            <a:r>
              <a:rPr lang="en-US" b="1" dirty="0"/>
              <a:t>2. Xây dựng mô hình ngôn ngữ</a:t>
            </a:r>
          </a:p>
        </p:txBody>
      </p:sp>
      <p:sp>
        <p:nvSpPr>
          <p:cNvPr id="3" name="Content Placeholder 2"/>
          <p:cNvSpPr>
            <a:spLocks noGrp="1"/>
          </p:cNvSpPr>
          <p:nvPr>
            <p:ph idx="1"/>
          </p:nvPr>
        </p:nvSpPr>
        <p:spPr>
          <a:xfrm>
            <a:off x="626575" y="2114874"/>
            <a:ext cx="11064682" cy="4351338"/>
          </a:xfrm>
        </p:spPr>
        <p:txBody>
          <a:bodyPr>
            <a:normAutofit/>
          </a:bodyPr>
          <a:lstStyle/>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r>
              <a:rPr lang="en-US" sz="2600" dirty="0"/>
              <a:t>               </a:t>
            </a:r>
            <a:endParaRPr lang="en-US" sz="1600" dirty="0"/>
          </a:p>
        </p:txBody>
      </p:sp>
      <p:sp>
        <p:nvSpPr>
          <p:cNvPr id="4" name="!!2">
            <a:extLst>
              <a:ext uri="{FF2B5EF4-FFF2-40B4-BE49-F238E27FC236}">
                <a16:creationId xmlns:a16="http://schemas.microsoft.com/office/drawing/2014/main" id="{B6AD9E47-5652-45DC-B711-4E1CA6D04F34}"/>
              </a:ext>
            </a:extLst>
          </p:cNvPr>
          <p:cNvSpPr/>
          <p:nvPr/>
        </p:nvSpPr>
        <p:spPr>
          <a:xfrm>
            <a:off x="167953" y="136082"/>
            <a:ext cx="1047872" cy="8607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dirty="0">
                <a:latin typeface="Tahoma"/>
                <a:ea typeface="Tahoma"/>
                <a:cs typeface="Tahoma"/>
              </a:rPr>
              <a:t>I</a:t>
            </a:r>
          </a:p>
        </p:txBody>
      </p:sp>
      <p:sp>
        <p:nvSpPr>
          <p:cNvPr id="12" name="TextBox 11"/>
          <p:cNvSpPr txBox="1"/>
          <p:nvPr/>
        </p:nvSpPr>
        <p:spPr>
          <a:xfrm>
            <a:off x="2896356" y="5667020"/>
            <a:ext cx="6525120" cy="369332"/>
          </a:xfrm>
          <a:prstGeom prst="rect">
            <a:avLst/>
          </a:prstGeom>
          <a:noFill/>
        </p:spPr>
        <p:txBody>
          <a:bodyPr wrap="none" rtlCol="0">
            <a:spAutoFit/>
          </a:bodyPr>
          <a:lstStyle/>
          <a:p>
            <a:r>
              <a:rPr lang="en-US" dirty="0"/>
              <a:t>Xây dựng mô hình bi-gram áp dụng phương pháp Lapace smoothing</a:t>
            </a:r>
          </a:p>
        </p:txBody>
      </p:sp>
      <p:pic>
        <p:nvPicPr>
          <p:cNvPr id="6" name="Picture 5"/>
          <p:cNvPicPr>
            <a:picLocks noChangeAspect="1"/>
          </p:cNvPicPr>
          <p:nvPr/>
        </p:nvPicPr>
        <p:blipFill>
          <a:blip r:embed="rId2"/>
          <a:stretch>
            <a:fillRect/>
          </a:stretch>
        </p:blipFill>
        <p:spPr>
          <a:xfrm>
            <a:off x="1423934" y="2264164"/>
            <a:ext cx="9017021" cy="2972997"/>
          </a:xfrm>
          <a:prstGeom prst="rect">
            <a:avLst/>
          </a:prstGeom>
          <a:ln>
            <a:solidFill>
              <a:schemeClr val="tx1"/>
            </a:solidFill>
          </a:ln>
        </p:spPr>
      </p:pic>
    </p:spTree>
    <p:extLst>
      <p:ext uri="{BB962C8B-B14F-4D97-AF65-F5344CB8AC3E}">
        <p14:creationId xmlns:p14="http://schemas.microsoft.com/office/powerpoint/2010/main" val="2340830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9498" y="1225498"/>
            <a:ext cx="9677400" cy="810044"/>
          </a:xfrm>
        </p:spPr>
        <p:txBody>
          <a:bodyPr>
            <a:normAutofit/>
          </a:bodyPr>
          <a:lstStyle/>
          <a:p>
            <a:r>
              <a:rPr lang="en-US" b="1" dirty="0"/>
              <a:t>2. Xây dựng mô hình ngôn ngữ</a:t>
            </a:r>
          </a:p>
        </p:txBody>
      </p:sp>
      <p:sp>
        <p:nvSpPr>
          <p:cNvPr id="3" name="Content Placeholder 2"/>
          <p:cNvSpPr>
            <a:spLocks noGrp="1"/>
          </p:cNvSpPr>
          <p:nvPr>
            <p:ph idx="1"/>
          </p:nvPr>
        </p:nvSpPr>
        <p:spPr>
          <a:xfrm>
            <a:off x="626575" y="2114874"/>
            <a:ext cx="11064682" cy="4351338"/>
          </a:xfrm>
        </p:spPr>
        <p:txBody>
          <a:bodyPr>
            <a:normAutofit/>
          </a:bodyPr>
          <a:lstStyle/>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r>
              <a:rPr lang="en-US" sz="2600" dirty="0"/>
              <a:t>               </a:t>
            </a:r>
            <a:endParaRPr lang="en-US" sz="1600" dirty="0"/>
          </a:p>
        </p:txBody>
      </p:sp>
      <p:sp>
        <p:nvSpPr>
          <p:cNvPr id="4" name="!!2">
            <a:extLst>
              <a:ext uri="{FF2B5EF4-FFF2-40B4-BE49-F238E27FC236}">
                <a16:creationId xmlns:a16="http://schemas.microsoft.com/office/drawing/2014/main" id="{B6AD9E47-5652-45DC-B711-4E1CA6D04F34}"/>
              </a:ext>
            </a:extLst>
          </p:cNvPr>
          <p:cNvSpPr/>
          <p:nvPr/>
        </p:nvSpPr>
        <p:spPr>
          <a:xfrm>
            <a:off x="167953" y="136082"/>
            <a:ext cx="1047872" cy="8607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dirty="0">
                <a:latin typeface="Tahoma"/>
                <a:ea typeface="Tahoma"/>
                <a:cs typeface="Tahoma"/>
              </a:rPr>
              <a:t>I</a:t>
            </a:r>
          </a:p>
        </p:txBody>
      </p:sp>
      <p:sp>
        <p:nvSpPr>
          <p:cNvPr id="12" name="TextBox 11"/>
          <p:cNvSpPr txBox="1"/>
          <p:nvPr/>
        </p:nvSpPr>
        <p:spPr>
          <a:xfrm>
            <a:off x="2896356" y="5667020"/>
            <a:ext cx="6605270" cy="369332"/>
          </a:xfrm>
          <a:prstGeom prst="rect">
            <a:avLst/>
          </a:prstGeom>
          <a:noFill/>
        </p:spPr>
        <p:txBody>
          <a:bodyPr wrap="none" rtlCol="0">
            <a:spAutoFit/>
          </a:bodyPr>
          <a:lstStyle/>
          <a:p>
            <a:r>
              <a:rPr lang="en-US" dirty="0"/>
              <a:t>Xây dựng mô hình tri-gram áp dụng phương pháp Lapace smoothing</a:t>
            </a:r>
          </a:p>
        </p:txBody>
      </p:sp>
      <p:pic>
        <p:nvPicPr>
          <p:cNvPr id="5" name="Picture 4"/>
          <p:cNvPicPr>
            <a:picLocks noChangeAspect="1"/>
          </p:cNvPicPr>
          <p:nvPr/>
        </p:nvPicPr>
        <p:blipFill>
          <a:blip r:embed="rId2"/>
          <a:stretch>
            <a:fillRect/>
          </a:stretch>
        </p:blipFill>
        <p:spPr>
          <a:xfrm>
            <a:off x="1296955" y="2264164"/>
            <a:ext cx="9927772" cy="3092343"/>
          </a:xfrm>
          <a:prstGeom prst="rect">
            <a:avLst/>
          </a:prstGeom>
          <a:ln>
            <a:solidFill>
              <a:schemeClr val="tx1"/>
            </a:solidFill>
          </a:ln>
        </p:spPr>
      </p:pic>
    </p:spTree>
    <p:extLst>
      <p:ext uri="{BB962C8B-B14F-4D97-AF65-F5344CB8AC3E}">
        <p14:creationId xmlns:p14="http://schemas.microsoft.com/office/powerpoint/2010/main" val="2789003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813</Words>
  <Application>Microsoft Office PowerPoint</Application>
  <PresentationFormat>Widescreen</PresentationFormat>
  <Paragraphs>179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 New</vt:lpstr>
      <vt:lpstr>Tahoma</vt:lpstr>
      <vt:lpstr>Office Theme</vt:lpstr>
      <vt:lpstr>DỰ ÁN GIỮA KÌ  NHẬP MÔN XỬ LÝ  NGÔN NGỮ TỰ NHIÊN</vt:lpstr>
      <vt:lpstr>CONTENT</vt:lpstr>
      <vt:lpstr>Xây dựng mô hình ngôn ngữ</vt:lpstr>
      <vt:lpstr>1. Chuẩn bị dữ liệu</vt:lpstr>
      <vt:lpstr>2. Xây dựng mô hình ngôn ngữ</vt:lpstr>
      <vt:lpstr>2. Xây dựng mô hình ngôn ngữ</vt:lpstr>
      <vt:lpstr>2. Xây dựng mô hình ngôn ngữ</vt:lpstr>
      <vt:lpstr>2. Xây dựng mô hình ngôn ngữ</vt:lpstr>
      <vt:lpstr>2. Xây dựng mô hình ngôn ngữ</vt:lpstr>
      <vt:lpstr>3. Testing</vt:lpstr>
      <vt:lpstr>3. Testing</vt:lpstr>
      <vt:lpstr>3. Testing</vt:lpstr>
      <vt:lpstr>1. Chuẩn hóa dữ liệu về bài toán phân loại </vt:lpstr>
      <vt:lpstr>1. Chuẩn hóa dữ liệu về bài toán phân loại </vt:lpstr>
      <vt:lpstr>2. Đọc, tiền xử lý dữ liệu</vt:lpstr>
      <vt:lpstr>2. Đọc, tiền xử lý dữ liệu</vt:lpstr>
      <vt:lpstr>2. Đọc, tiền xử lý dữ liệu</vt:lpstr>
      <vt:lpstr>PowerPoint Presentation</vt:lpstr>
      <vt:lpstr>PowerPoint Presentation</vt:lpstr>
      <vt:lpstr>3. Lựa chọn mô hình training, dự đoán độ chính xác trên tập test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DỰ ÁN GIỮA KÌ   NHẬP MÔN XỬ LÝ  NGÔN NGỮ TỰ NHIÊN</dc:title>
  <dc:creator>lenovo</dc:creator>
  <cp:lastModifiedBy>Hung Tran</cp:lastModifiedBy>
  <cp:revision>19</cp:revision>
  <dcterms:created xsi:type="dcterms:W3CDTF">2022-04-10T08:54:12Z</dcterms:created>
  <dcterms:modified xsi:type="dcterms:W3CDTF">2022-04-10T13:21:49Z</dcterms:modified>
</cp:coreProperties>
</file>