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5" r:id="rId4"/>
    <p:sldId id="266" r:id="rId5"/>
    <p:sldId id="267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96633"/>
    <a:srgbClr val="3333CC"/>
    <a:srgbClr val="0033CC"/>
    <a:srgbClr val="0066CC"/>
    <a:srgbClr val="000099"/>
    <a:srgbClr val="9A72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4660"/>
  </p:normalViewPr>
  <p:slideViewPr>
    <p:cSldViewPr>
      <p:cViewPr varScale="1">
        <p:scale>
          <a:sx n="67" d="100"/>
          <a:sy n="67" d="100"/>
        </p:scale>
        <p:origin x="11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EC5C3-941F-4E8B-A9D4-E1CA4CA8E09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B6BB9-6038-415C-AAFD-0DF06F7D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4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B6BB9-6038-415C-AAFD-0DF06F7D39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4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xmlns="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xmlns="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xmlns="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4462" y="220286"/>
            <a:ext cx="7696200" cy="944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5158EC-8E35-4749-B0AA-B28E51586D46}"/>
              </a:ext>
            </a:extLst>
          </p:cNvPr>
          <p:cNvSpPr txBox="1"/>
          <p:nvPr/>
        </p:nvSpPr>
        <p:spPr>
          <a:xfrm>
            <a:off x="1333500" y="1676400"/>
            <a:ext cx="6477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Khoáng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 Mining)</a:t>
            </a:r>
            <a:endParaRPr lang="vi-V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FDFB43-C59E-41F3-9FA4-597C3A074DCC}"/>
              </a:ext>
            </a:extLst>
          </p:cNvPr>
          <p:cNvSpPr txBox="1"/>
          <p:nvPr/>
        </p:nvSpPr>
        <p:spPr>
          <a:xfrm>
            <a:off x="666750" y="2819400"/>
            <a:ext cx="781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 ĐOÁN TÌNH TRẠNG LY HÔN</a:t>
            </a:r>
          </a:p>
          <a:p>
            <a:pPr algn="ctr"/>
            <a:r>
              <a:rPr lang="en-US" sz="400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DIVORCE</a:t>
            </a:r>
            <a:endParaRPr lang="en-US" sz="40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8DA78C-B7D1-47EA-94C6-947128292FE7}"/>
              </a:ext>
            </a:extLst>
          </p:cNvPr>
          <p:cNvSpPr txBox="1"/>
          <p:nvPr/>
        </p:nvSpPr>
        <p:spPr>
          <a:xfrm>
            <a:off x="533400" y="4800600"/>
            <a:ext cx="39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vi-VN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Lưu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3F6FE1-4D51-4BB1-9383-3D45BA230CC4}"/>
              </a:ext>
            </a:extLst>
          </p:cNvPr>
          <p:cNvSpPr txBox="1"/>
          <p:nvPr/>
        </p:nvSpPr>
        <p:spPr>
          <a:xfrm>
            <a:off x="5105400" y="48006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B1611134 –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B1611136 – Lê Hoàng Khương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6360E-A856-4EFA-82BD-65F96B5D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5334000" cy="1227138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58925"/>
            <a:ext cx="8229600" cy="4691062"/>
          </a:xfrm>
        </p:spPr>
        <p:txBody>
          <a:bodyPr/>
          <a:lstStyle/>
          <a:p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dự đoán file csv :</a:t>
            </a:r>
          </a:p>
          <a:p>
            <a:endParaRPr lang="en-US" sz="23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905875" cy="4262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43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6360E-A856-4EFA-82BD-65F96B5D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5334000" cy="1227138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781016"/>
            <a:ext cx="7162800" cy="4246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666999"/>
            <a:ext cx="6934200" cy="336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886200"/>
            <a:ext cx="6176962" cy="21416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946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6360E-A856-4EFA-82BD-65F96B5D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5334000" cy="1227138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92570"/>
            <a:ext cx="8229600" cy="4691062"/>
          </a:xfrm>
        </p:spPr>
        <p:txBody>
          <a:bodyPr/>
          <a:lstStyle/>
          <a:p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luận:</a:t>
            </a:r>
          </a:p>
          <a:p>
            <a:pPr lvl="1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hoạt động ổn định</a:t>
            </a:r>
          </a:p>
          <a:p>
            <a:pPr lvl="1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Dự đoán trên các giá trị thuộc tính</a:t>
            </a:r>
          </a:p>
          <a:p>
            <a:pPr lvl="1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Dự đoán trên tập tin 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</a:p>
          <a:p>
            <a:pPr marL="457200" lvl="1" indent="0">
              <a:buNone/>
            </a:pP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 :</a:t>
            </a:r>
          </a:p>
          <a:p>
            <a:pPr lvl="1"/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 thiện tốc độ trang web</a:t>
            </a:r>
          </a:p>
          <a:p>
            <a:pPr lvl="1"/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 ưu các dòng code</a:t>
            </a:r>
          </a:p>
          <a:p>
            <a:pPr lvl="1"/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kế giao diện đẹp mắt và dễ sử dụng</a:t>
            </a:r>
          </a:p>
          <a:p>
            <a:pPr lvl="1"/>
            <a:endParaRPr lang="en-US" sz="2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01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2457450"/>
            <a:ext cx="8001000" cy="25717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vi-VN" sz="6750"/>
              <a:t>Cảm ơn thầy và các bạn đã lắng </a:t>
            </a:r>
            <a:r>
              <a:rPr lang="en-US" altLang="vi-VN" sz="6750" smtClean="0"/>
              <a:t>nghe !</a:t>
            </a:r>
            <a:endParaRPr lang="en-US" altLang="vi-VN" sz="6750" dirty="0"/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rgbClr val="000066"/>
                </a:solidFill>
                <a:latin typeface="Times New Roman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rgbClr val="000066"/>
                </a:solidFill>
                <a:latin typeface="Times New Roman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rgbClr val="000066"/>
                </a:solidFill>
                <a:latin typeface="Times New Roman" pitchFamily="18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rgbClr val="000066"/>
                </a:solidFill>
                <a:latin typeface="Times New Roman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0066"/>
                </a:solidFill>
                <a:latin typeface="Times New Roman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0066"/>
                </a:solidFill>
                <a:latin typeface="Times New Roman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0066"/>
                </a:solidFill>
                <a:latin typeface="Times New Roman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23BAB7-9049-4FDE-B5A2-053EA64C1470}" type="slidenum">
              <a:rPr lang="en-US" altLang="vi-VN" sz="105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vi-VN" sz="105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48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086D8-3D28-46A7-89AF-112D4006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7086600" cy="944563"/>
          </a:xfrm>
        </p:spPr>
        <p:txBody>
          <a:bodyPr/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NỘI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74EAB1-1EED-4B85-BB8F-BCA70C9B395A}"/>
              </a:ext>
            </a:extLst>
          </p:cNvPr>
          <p:cNvSpPr txBox="1"/>
          <p:nvPr/>
        </p:nvSpPr>
        <p:spPr>
          <a:xfrm>
            <a:off x="1028700" y="1536986"/>
            <a:ext cx="70866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077913" indent="-722313"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v"/>
            </a:pPr>
            <a:r>
              <a:rPr lang="vi-VN" sz="32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3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tiêu </a:t>
            </a:r>
            <a:r>
              <a:rPr lang="vi-VN" sz="32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3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32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7913" indent="-722313"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v"/>
            </a:pPr>
            <a:r>
              <a:rPr lang="en-US" sz="32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32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ập </a:t>
            </a:r>
            <a:r>
              <a:rPr lang="vi-VN" sz="32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Divorce</a:t>
            </a:r>
            <a:endParaRPr lang="en-US" sz="320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7913" indent="-722313"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v"/>
            </a:pPr>
            <a:r>
              <a:rPr lang="en-US" sz="32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</a:p>
          <a:p>
            <a:pPr marL="1077913" indent="-722313"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v"/>
            </a:pPr>
            <a:r>
              <a:rPr lang="en-US" sz="32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</a:p>
          <a:p>
            <a:pPr marL="1077913" indent="-722313"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v"/>
            </a:pPr>
            <a:r>
              <a:rPr lang="en-US" sz="32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32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7913" indent="-722313">
              <a:lnSpc>
                <a:spcPct val="150000"/>
              </a:lnSpc>
              <a:buClr>
                <a:srgbClr val="000066"/>
              </a:buClr>
              <a:buFont typeface="Wingdings" panose="05000000000000000000" pitchFamily="2" charset="2"/>
              <a:buChar char="v"/>
            </a:pPr>
            <a:r>
              <a:rPr lang="vi-VN" sz="32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en-US" sz="32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32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871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CA51B0-82D0-47B3-9A2A-3E19C055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3886200" cy="1227138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E2F5A9-748C-4745-9F03-F0AD640E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33538"/>
            <a:ext cx="6934200" cy="19285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ỷ</a:t>
            </a:r>
            <a:r>
              <a:rPr lang="vi-VN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ly hôn ở </a:t>
            </a:r>
            <a:r>
              <a:rPr lang="vi-VN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vi-VN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vi-VN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tăng trong 10 năm qua (năm 2009: 1,0%, năm 2019: 1,8%)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rchery Target Board at Rs 2000/set | Gandhi Nagar | Meerut| ID: 10940655730">
            <a:extLst>
              <a:ext uri="{FF2B5EF4-FFF2-40B4-BE49-F238E27FC236}">
                <a16:creationId xmlns:a16="http://schemas.microsoft.com/office/drawing/2014/main" xmlns="" id="{7F911F79-9E4C-4940-86C2-02AA53779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1633538"/>
            <a:ext cx="17240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4C371FB-0C67-49A0-8BD0-5D5F2775AD6B}"/>
              </a:ext>
            </a:extLst>
          </p:cNvPr>
          <p:cNvSpPr txBox="1"/>
          <p:nvPr/>
        </p:nvSpPr>
        <p:spPr>
          <a:xfrm>
            <a:off x="152401" y="3562044"/>
            <a:ext cx="6096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vi-VN" sz="26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6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vi-VN" sz="26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vi-VN" sz="2600" smtClean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Vợ </a:t>
            </a:r>
            <a:r>
              <a:rPr lang="vi-VN" sz="2600" dirty="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vi-VN" sz="2600" dirty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không tôn </a:t>
            </a:r>
            <a:r>
              <a:rPr lang="vi-VN" sz="2600" dirty="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vi-VN" sz="2600" dirty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60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vi-VN" sz="260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smtClean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600" smtClean="0">
              <a:solidFill>
                <a:srgbClr val="0000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6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600" smtClean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hiếu </a:t>
            </a:r>
            <a:r>
              <a:rPr lang="vi-VN" sz="2600" dirty="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2600" dirty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vi-VN" sz="2600" dirty="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vi-VN" sz="2600" dirty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trong </a:t>
            </a:r>
            <a:r>
              <a:rPr lang="vi-VN" sz="260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 </a:t>
            </a:r>
            <a:r>
              <a:rPr lang="vi-VN" sz="2600" smtClean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endParaRPr lang="en-US" sz="2600" smtClean="0">
              <a:solidFill>
                <a:srgbClr val="0000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6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600" smtClean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ết </a:t>
            </a:r>
            <a:r>
              <a:rPr lang="vi-VN" sz="2600" dirty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hôn khi </a:t>
            </a:r>
            <a:r>
              <a:rPr lang="vi-VN" sz="2600" dirty="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2600" dirty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60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600" smtClean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endParaRPr lang="en-US" sz="26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6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600" smtClean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hông </a:t>
            </a:r>
            <a:r>
              <a:rPr lang="vi-VN" sz="2600" dirty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vi-VN" sz="2600" dirty="0" err="1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vi-VN" sz="260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600" smtClean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6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600" smtClean="0">
                <a:solidFill>
                  <a:srgbClr val="00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vi-VN" sz="2600" dirty="0">
              <a:solidFill>
                <a:srgbClr val="0000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79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494E0-A147-496C-BFB7-C082B40B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4953000" cy="1227138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DIVORCE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D42FE5-A1B3-475E-858B-ED29BC50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800"/>
            <a:ext cx="5105400" cy="4538662"/>
          </a:xfrm>
        </p:spPr>
        <p:txBody>
          <a:bodyPr/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Divorce có 54 cột thuộc tính, 1 cột nhãn và 170 dòng dữ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đó :</a:t>
            </a:r>
          </a:p>
          <a:p>
            <a:pPr lvl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 biễu diễn cho các câu hỏi</a:t>
            </a:r>
          </a:p>
          <a:p>
            <a:pPr lvl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 có hai giá trị 1 (ly hôn) và 0 (không ly hôn)</a:t>
            </a:r>
          </a:p>
          <a:p>
            <a:pPr lvl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năm giá trị trong các cột thuộc tính (0 : không đồng tình nhất – 4 : đồng tình nhất )</a:t>
            </a:r>
          </a:p>
          <a:p>
            <a:pPr marL="457200" lvl="1" indent="0"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chia nhãn : nhãn 0 : 86 trường hợp</a:t>
            </a:r>
          </a:p>
          <a:p>
            <a:pPr marL="457200" lvl="1" indent="0"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nhãn 1 : 84 trường hợp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1" y="1833562"/>
            <a:ext cx="4000500" cy="28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22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6360E-A856-4EFA-82BD-65F96B5D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4572000" cy="1227138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ÂY DỰNG MÔ HÌNH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ABFE05-367D-48E1-9ACA-8CEA039F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4343399"/>
            <a:ext cx="6108700" cy="1882775"/>
          </a:xfrm>
        </p:spPr>
        <p:txBody>
          <a:bodyPr/>
          <a:lstStyle/>
          <a:p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dữ liệu : </a:t>
            </a:r>
          </a:p>
          <a:p>
            <a:pPr marL="457200" lvl="1" indent="0">
              <a:buNone/>
            </a:pP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dữ liệu null </a:t>
            </a: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data.isnull</a:t>
            </a: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().sum()</a:t>
            </a:r>
          </a:p>
          <a:p>
            <a:pPr marL="457200" lvl="1" indent="0">
              <a:buNone/>
            </a:pP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Dữ liệu và nhãn không bị rỗng</a:t>
            </a:r>
            <a:endParaRPr lang="vi-V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600200"/>
            <a:ext cx="828675" cy="4625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75" y="1600200"/>
            <a:ext cx="847725" cy="4625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5900" y="1815183"/>
            <a:ext cx="22225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3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 dữ liệu </a:t>
            </a:r>
            <a:r>
              <a:rPr lang="vi-VN" sz="23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3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815183"/>
            <a:ext cx="3914775" cy="4462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2862804"/>
            <a:ext cx="2771775" cy="4462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3505201"/>
            <a:ext cx="2057400" cy="4052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5900" y="2862804"/>
            <a:ext cx="350288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3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dữ liệu và nhãn</a:t>
            </a:r>
            <a:endParaRPr lang="en-US" sz="23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89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6360E-A856-4EFA-82BD-65F96B5D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4572000" cy="1227138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ÂY DỰNG MÔ HÌNH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nghi thức kiểm tra K-Fold với k = 170 (leave-one-out)</a:t>
            </a:r>
          </a:p>
          <a:p>
            <a:pPr marL="457200" lvl="1" indent="0">
              <a:buNone/>
            </a:pP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Chia tập dữ liệu thành k phần bằng nhau với k lần lặp với mỗi lần lặp là 1 phần kiểm tra và k-1 phần để </a:t>
            </a: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</a:p>
          <a:p>
            <a:pPr marL="457200" lvl="1" indent="0">
              <a:buNone/>
            </a:pPr>
            <a:endParaRPr lang="vi-VN" sz="2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vi-V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các giải thuật : 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Rừng ngẫu nhiên</a:t>
            </a: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 quyết định</a:t>
            </a: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 thơ ngây</a:t>
            </a:r>
            <a:endParaRPr lang="vi-V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vi-VN" sz="2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vi-V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874169"/>
            <a:ext cx="6934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334000"/>
            <a:ext cx="2800350" cy="838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800" y="5334000"/>
            <a:ext cx="2819400" cy="838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050" y="5334000"/>
            <a:ext cx="2470150" cy="83820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05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6360E-A856-4EFA-82BD-65F96B5D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4572000" cy="1227138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ÂY DỰNG MÔ HÌNH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2057400"/>
            <a:ext cx="5334000" cy="3719818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chỉ số accuracy_score :</a:t>
            </a:r>
            <a:endParaRPr lang="en-US" sz="2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vi-VN" sz="2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Rừng ngẫu nhiên</a:t>
            </a: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97.64%</a:t>
            </a:r>
            <a:endParaRPr lang="vi-V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 quyết định</a:t>
            </a: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99,41%</a:t>
            </a:r>
            <a:endParaRPr lang="vi-V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 thơ ngây</a:t>
            </a: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97.05%</a:t>
            </a:r>
            <a:endParaRPr lang="vi-V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buNone/>
            </a:pPr>
            <a:endParaRPr lang="vi-V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buNone/>
            </a:pP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Chọn 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 quyết định</a:t>
            </a: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xây dựng mô hình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085975"/>
            <a:ext cx="3124200" cy="4807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078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6360E-A856-4EFA-82BD-65F96B5D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5334000" cy="1227138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Flask và Html, Css, Js để xây dựng trang web</a:t>
            </a:r>
          </a:p>
          <a:p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thư viện pickle để đọc mô hình :</a:t>
            </a:r>
          </a:p>
          <a:p>
            <a:endParaRPr lang="en-US" sz="2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 các câu hỏi vào trang web</a:t>
            </a:r>
          </a:p>
          <a:p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4" y="2479829"/>
            <a:ext cx="7019926" cy="4429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6" y="5269706"/>
            <a:ext cx="7019926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6" y="3414713"/>
            <a:ext cx="7019926" cy="1714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78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6360E-A856-4EFA-82BD-65F96B5D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5334000" cy="1227138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58925"/>
            <a:ext cx="8229600" cy="4691062"/>
          </a:xfrm>
        </p:spPr>
        <p:txBody>
          <a:bodyPr/>
          <a:lstStyle/>
          <a:p>
            <a:r>
              <a:rPr lang="en-US" sz="2300" smtClean="0"/>
              <a:t>Viết hàm dự đoán dựa trên các thuộc tính : </a:t>
            </a:r>
            <a:endParaRPr lang="en-US" sz="23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169319"/>
            <a:ext cx="7858125" cy="4333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3A0E56C-EB23-403E-85B4-3366C94069E0}"/>
              </a:ext>
            </a:extLst>
          </p:cNvPr>
          <p:cNvSpPr txBox="1"/>
          <p:nvPr/>
        </p:nvSpPr>
        <p:spPr>
          <a:xfrm>
            <a:off x="6858000" y="-46989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</a:t>
            </a: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Divorce</a:t>
            </a: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trang web</a:t>
            </a:r>
            <a:endParaRPr lang="en-US" sz="15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150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17780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vi-VN" sz="15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150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15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70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697</Words>
  <Application>Microsoft Office PowerPoint</Application>
  <PresentationFormat>On-screen Show (4:3)</PresentationFormat>
  <Paragraphs>151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Default Design</vt:lpstr>
      <vt:lpstr>Khoa Công nghệ thông tin và truyền thông</vt:lpstr>
      <vt:lpstr>NỘI DUNG</vt:lpstr>
      <vt:lpstr>MỤC TIÊU ĐỀ TÀI</vt:lpstr>
      <vt:lpstr>TẬP DỮ LIỆU DIVORCE</vt:lpstr>
      <vt:lpstr>XÂY DỰNG MÔ HÌNH</vt:lpstr>
      <vt:lpstr>XÂY DỰNG MÔ HÌNH</vt:lpstr>
      <vt:lpstr>XÂY DỰNG MÔ HÌNH</vt:lpstr>
      <vt:lpstr>TRIỂN KHAI TRANG WEB</vt:lpstr>
      <vt:lpstr>TRIỂN KHAI TRANG WEB</vt:lpstr>
      <vt:lpstr>TRIỂN KHAI TRANG WEB</vt:lpstr>
      <vt:lpstr>KẾT QUẢ THỰC NGHIỆM</vt:lpstr>
      <vt:lpstr>KẾT LUẬN</vt:lpstr>
      <vt:lpstr>PowerPoint Presentation</vt:lpstr>
    </vt:vector>
  </TitlesOfParts>
  <Company>CANTHO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tran dat</cp:lastModifiedBy>
  <cp:revision>245</cp:revision>
  <dcterms:created xsi:type="dcterms:W3CDTF">2008-08-06T06:37:20Z</dcterms:created>
  <dcterms:modified xsi:type="dcterms:W3CDTF">2020-11-28T11:07:46Z</dcterms:modified>
</cp:coreProperties>
</file>