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Montserrat"/>
      <p:regular r:id="rId24"/>
      <p:bold r:id="rId25"/>
      <p:italic r:id="rId26"/>
      <p:boldItalic r:id="rId27"/>
    </p:embeddedFont>
    <p:embeddedFont>
      <p:font typeface="Lat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Montserrat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italic.fntdata"/><Relationship Id="rId25" Type="http://schemas.openxmlformats.org/officeDocument/2006/relationships/font" Target="fonts/Montserrat-bold.fntdata"/><Relationship Id="rId28" Type="http://schemas.openxmlformats.org/officeDocument/2006/relationships/font" Target="fonts/Lato-regular.fntdata"/><Relationship Id="rId27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boldItalic.fntdata"/><Relationship Id="rId3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1c41f495f3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1c41f495f3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1c41f495f3_1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1c41f495f3_1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1c41f495f3_1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1c41f495f3_1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1c41f495f3_1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1c41f495f3_1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1c41f495f3_1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1c41f495f3_1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1c41f495f3_0_5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11c41f495f3_0_5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1c41f495f3_0_5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1c41f495f3_0_5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1c41f495f3_0_5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1c41f495f3_0_5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1c41f495f3_0_5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11c41f495f3_0_5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1c41f495f3_0_5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1c41f495f3_0_5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1c41f495f3_0_5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1c41f495f3_0_5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1c41f495f3_0_5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1c41f495f3_0_5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1c41f495f3_0_5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1c41f495f3_0_5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1c41f495f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1c41f495f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1c41f495f3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1c41f495f3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1c41f495f3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1c41f495f3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1c41f495f3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1c41f495f3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png"/><Relationship Id="rId4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www.marcobehler.com/guides/java-databases" TargetMode="External"/><Relationship Id="rId4" Type="http://schemas.openxmlformats.org/officeDocument/2006/relationships/hyperlink" Target="https://www.javatpoint.com/java-swing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7.png"/><Relationship Id="rId4" Type="http://schemas.openxmlformats.org/officeDocument/2006/relationships/image" Target="../media/image3.png"/><Relationship Id="rId5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ev.mysql.com/doc/mysql-installation-excerpt/5.7/en/windows-installation.html" TargetMode="External"/><Relationship Id="rId4" Type="http://schemas.openxmlformats.org/officeDocument/2006/relationships/hyperlink" Target="https://www3.ntu.edu.sg/home/ehchua/programming/howto/netbeans_howto.html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ocs.oracle.com/javase/7/docs/api/javax/swing/package-summary.html" TargetMode="External"/><Relationship Id="rId4" Type="http://schemas.openxmlformats.org/officeDocument/2006/relationships/hyperlink" Target="https://www.vogella.com/tutorials/MySQLJava/article.html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484750" y="1443650"/>
            <a:ext cx="5017500" cy="7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/>
              <a:t>FINAL PROJECT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3484750" y="3294375"/>
            <a:ext cx="857700" cy="3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Group: 6</a:t>
            </a:r>
            <a:endParaRPr/>
          </a:p>
        </p:txBody>
      </p:sp>
      <p:sp>
        <p:nvSpPr>
          <p:cNvPr id="136" name="Google Shape;136;p13"/>
          <p:cNvSpPr txBox="1"/>
          <p:nvPr>
            <p:ph idx="1" type="subTitle"/>
          </p:nvPr>
        </p:nvSpPr>
        <p:spPr>
          <a:xfrm>
            <a:off x="4784050" y="2538075"/>
            <a:ext cx="3718200" cy="7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200"/>
              <a:t>Subject : Principle of Database Management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1400">
                <a:latin typeface="Times New Roman"/>
                <a:ea typeface="Times New Roman"/>
                <a:cs typeface="Times New Roman"/>
                <a:sym typeface="Times New Roman"/>
              </a:rPr>
              <a:t>Lecturer: Nguyễn Thị Thuý Loan</a:t>
            </a:r>
            <a:endParaRPr sz="1200"/>
          </a:p>
        </p:txBody>
      </p:sp>
      <p:sp>
        <p:nvSpPr>
          <p:cNvPr id="137" name="Google Shape;137;p13"/>
          <p:cNvSpPr txBox="1"/>
          <p:nvPr>
            <p:ph idx="1" type="subTitle"/>
          </p:nvPr>
        </p:nvSpPr>
        <p:spPr>
          <a:xfrm>
            <a:off x="3641325" y="2118750"/>
            <a:ext cx="3718200" cy="3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500"/>
              <a:t>TOPIC: TASK MANAGEMENT SYSTEM</a:t>
            </a:r>
            <a:endParaRPr b="1" sz="15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Google Shape;19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4499" y="458575"/>
            <a:ext cx="5715000" cy="428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6475" y="3244500"/>
            <a:ext cx="4391025" cy="174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28713" y="504275"/>
            <a:ext cx="6486525" cy="261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Google Shape;20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7435" y="1688325"/>
            <a:ext cx="5909125" cy="176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Google Shape;21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0500" y="152400"/>
            <a:ext cx="3074475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46700" y="152400"/>
            <a:ext cx="3003974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Google Shape;21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4488" y="152400"/>
            <a:ext cx="6335036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7"/>
          <p:cNvSpPr txBox="1"/>
          <p:nvPr>
            <p:ph type="title"/>
          </p:nvPr>
        </p:nvSpPr>
        <p:spPr>
          <a:xfrm>
            <a:off x="1468650" y="381850"/>
            <a:ext cx="6206700" cy="49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vi" sz="2460"/>
              <a:t>DEMO </a:t>
            </a:r>
            <a:endParaRPr sz="2460"/>
          </a:p>
        </p:txBody>
      </p:sp>
      <p:pic>
        <p:nvPicPr>
          <p:cNvPr id="223" name="Google Shape;22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550" y="1550225"/>
            <a:ext cx="4419600" cy="2488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550225"/>
            <a:ext cx="4419600" cy="2488769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27"/>
          <p:cNvSpPr txBox="1"/>
          <p:nvPr>
            <p:ph type="title"/>
          </p:nvPr>
        </p:nvSpPr>
        <p:spPr>
          <a:xfrm>
            <a:off x="2589750" y="965805"/>
            <a:ext cx="3964500" cy="38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vi" sz="1260"/>
              <a:t>By Nguyễn Việt Hoàng Nam</a:t>
            </a:r>
            <a:endParaRPr sz="126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8"/>
          <p:cNvSpPr txBox="1"/>
          <p:nvPr>
            <p:ph type="title"/>
          </p:nvPr>
        </p:nvSpPr>
        <p:spPr>
          <a:xfrm>
            <a:off x="1052550" y="165765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 sz="2800"/>
              <a:t>ANY QUESTION ?</a:t>
            </a:r>
            <a:endParaRPr sz="2800"/>
          </a:p>
        </p:txBody>
      </p:sp>
      <p:pic>
        <p:nvPicPr>
          <p:cNvPr id="231" name="Google Shape;23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325" y="2602050"/>
            <a:ext cx="2421350" cy="84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REFERENCES:</a:t>
            </a:r>
            <a:endParaRPr/>
          </a:p>
        </p:txBody>
      </p:sp>
      <p:sp>
        <p:nvSpPr>
          <p:cNvPr id="237" name="Google Shape;237;p29"/>
          <p:cNvSpPr txBox="1"/>
          <p:nvPr>
            <p:ph idx="1" type="body"/>
          </p:nvPr>
        </p:nvSpPr>
        <p:spPr>
          <a:xfrm>
            <a:off x="1052550" y="1545075"/>
            <a:ext cx="7038900" cy="240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1500">
                <a:latin typeface="Times New Roman"/>
                <a:ea typeface="Times New Roman"/>
                <a:cs typeface="Times New Roman"/>
                <a:sym typeface="Times New Roman"/>
              </a:rPr>
              <a:t>For connection between java code and MySQL Query: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500" u="sng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https://www.marcobehler.com/guides/java-databases</a:t>
            </a:r>
            <a:endParaRPr b="1" sz="1500" u="sng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 u="sng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1500">
                <a:latin typeface="Times New Roman"/>
                <a:ea typeface="Times New Roman"/>
                <a:cs typeface="Times New Roman"/>
                <a:sym typeface="Times New Roman"/>
              </a:rPr>
              <a:t>For UX/UI design and functions of our application: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500" u="sng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https://www.javatpoint.com/java-swing</a:t>
            </a:r>
            <a:endParaRPr sz="1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0"/>
          <p:cNvSpPr txBox="1"/>
          <p:nvPr>
            <p:ph type="title"/>
          </p:nvPr>
        </p:nvSpPr>
        <p:spPr>
          <a:xfrm>
            <a:off x="1274100" y="853550"/>
            <a:ext cx="6595800" cy="215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 sz="3200"/>
              <a:t>THANK FOR YOUR ATTENTION</a:t>
            </a:r>
            <a:endParaRPr sz="3200"/>
          </a:p>
        </p:txBody>
      </p:sp>
      <p:pic>
        <p:nvPicPr>
          <p:cNvPr id="243" name="Google Shape;24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38700" y="2435825"/>
            <a:ext cx="2266600" cy="226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4"/>
          <p:cNvSpPr txBox="1"/>
          <p:nvPr>
            <p:ph type="title"/>
          </p:nvPr>
        </p:nvSpPr>
        <p:spPr>
          <a:xfrm>
            <a:off x="1297500" y="393750"/>
            <a:ext cx="7038900" cy="5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Times New Roman"/>
                <a:ea typeface="Times New Roman"/>
                <a:cs typeface="Times New Roman"/>
                <a:sym typeface="Times New Roman"/>
              </a:rPr>
              <a:t>MEMBER OF OUR GROUP: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3" name="Google Shape;143;p14"/>
          <p:cNvSpPr txBox="1"/>
          <p:nvPr>
            <p:ph idx="1" type="body"/>
          </p:nvPr>
        </p:nvSpPr>
        <p:spPr>
          <a:xfrm>
            <a:off x="1297500" y="1050950"/>
            <a:ext cx="7038900" cy="21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400">
                <a:latin typeface="Times New Roman"/>
                <a:ea typeface="Times New Roman"/>
                <a:cs typeface="Times New Roman"/>
                <a:sym typeface="Times New Roman"/>
              </a:rPr>
              <a:t>Member : 	Trần Đình Khôi Nguyên    - 	ITITIU19166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400">
                <a:latin typeface="Times New Roman"/>
                <a:ea typeface="Times New Roman"/>
                <a:cs typeface="Times New Roman"/>
                <a:sym typeface="Times New Roman"/>
              </a:rPr>
              <a:t>	       	Huỳnh Đức Phát                - 	ITITIU19177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400">
                <a:latin typeface="Times New Roman"/>
                <a:ea typeface="Times New Roman"/>
                <a:cs typeface="Times New Roman"/>
                <a:sym typeface="Times New Roman"/>
              </a:rPr>
              <a:t>	       	Nguyễn Việt Hoàng Nam  -	ITITIU19162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400">
                <a:latin typeface="Times New Roman"/>
                <a:ea typeface="Times New Roman"/>
                <a:cs typeface="Times New Roman"/>
                <a:sym typeface="Times New Roman"/>
              </a:rPr>
              <a:t>	      	 Nguyễn Quốc Hồng Kỳ    - 	ITITIU19151</a:t>
            </a:r>
            <a:endParaRPr/>
          </a:p>
        </p:txBody>
      </p:sp>
      <p:pic>
        <p:nvPicPr>
          <p:cNvPr id="144" name="Google Shape;14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9774" y="3326950"/>
            <a:ext cx="3084449" cy="165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Times New Roman"/>
                <a:ea typeface="Times New Roman"/>
                <a:cs typeface="Times New Roman"/>
                <a:sym typeface="Times New Roman"/>
              </a:rPr>
              <a:t>WHY THIS TOPIC ?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0" name="Google Shape;150;p15"/>
          <p:cNvSpPr txBox="1"/>
          <p:nvPr>
            <p:ph idx="1" type="body"/>
          </p:nvPr>
        </p:nvSpPr>
        <p:spPr>
          <a:xfrm>
            <a:off x="1297500" y="908700"/>
            <a:ext cx="7038900" cy="16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45720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today's modern life, each of us is always busy with many different jobs. “Multitasking” is a well-known phrase in today's 4.0 era. With the purpose and desire to help people manage their work in a better way, our team has come to the decision to choose a topic: “ TASK MANAGEMENT SYSTEM”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151" name="Google Shape;15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9063" y="2638200"/>
            <a:ext cx="4005866" cy="2198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6"/>
          <p:cNvSpPr txBox="1"/>
          <p:nvPr>
            <p:ph type="title"/>
          </p:nvPr>
        </p:nvSpPr>
        <p:spPr>
          <a:xfrm>
            <a:off x="1290000" y="536000"/>
            <a:ext cx="7038900" cy="58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Times New Roman"/>
                <a:ea typeface="Times New Roman"/>
                <a:cs typeface="Times New Roman"/>
                <a:sym typeface="Times New Roman"/>
              </a:rPr>
              <a:t>TECHNOLOGY: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7" name="Google Shape;15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1363" y="2139101"/>
            <a:ext cx="2352567" cy="180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3275" y="2139100"/>
            <a:ext cx="2552700" cy="180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49150" y="2139100"/>
            <a:ext cx="1800225" cy="1800225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16"/>
          <p:cNvSpPr txBox="1"/>
          <p:nvPr>
            <p:ph idx="1" type="body"/>
          </p:nvPr>
        </p:nvSpPr>
        <p:spPr>
          <a:xfrm>
            <a:off x="488900" y="1437300"/>
            <a:ext cx="3756300" cy="38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vi" sz="148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BUILDING AND CODING OUR APP: </a:t>
            </a:r>
            <a:endParaRPr sz="1410">
              <a:solidFill>
                <a:schemeClr val="dk2"/>
              </a:solidFill>
            </a:endParaRPr>
          </a:p>
        </p:txBody>
      </p:sp>
      <p:sp>
        <p:nvSpPr>
          <p:cNvPr id="161" name="Google Shape;161;p16"/>
          <p:cNvSpPr txBox="1"/>
          <p:nvPr>
            <p:ph idx="1" type="body"/>
          </p:nvPr>
        </p:nvSpPr>
        <p:spPr>
          <a:xfrm>
            <a:off x="5265350" y="1437300"/>
            <a:ext cx="3756300" cy="31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vi" sz="148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COMMUNICATION AND WORKING :</a:t>
            </a:r>
            <a:endParaRPr sz="141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800"/>
              </a:spcBef>
              <a:spcAft>
                <a:spcPts val="600"/>
              </a:spcAft>
              <a:buNone/>
            </a:pPr>
            <a:r>
              <a:rPr lang="vi">
                <a:latin typeface="Times New Roman"/>
                <a:ea typeface="Times New Roman"/>
                <a:cs typeface="Times New Roman"/>
                <a:sym typeface="Times New Roman"/>
              </a:rPr>
              <a:t>ENVIRONMENT SETTINGS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7" name="Google Shape;167;p17"/>
          <p:cNvSpPr txBox="1"/>
          <p:nvPr>
            <p:ph idx="1" type="body"/>
          </p:nvPr>
        </p:nvSpPr>
        <p:spPr>
          <a:xfrm>
            <a:off x="1297500" y="11161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For MySQL Server 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vi" u="sng">
                <a:solidFill>
                  <a:schemeClr val="hlink"/>
                </a:solidFill>
                <a:hlinkClick r:id="rId3"/>
              </a:rPr>
              <a:t>https://dev.mysql.com/doc/mysql-installation-excerpt/5.7/en/windows-installation.html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vi"/>
              <a:t>For NetBean 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vi" u="sng">
                <a:solidFill>
                  <a:schemeClr val="hlink"/>
                </a:solidFill>
                <a:hlinkClick r:id="rId4"/>
              </a:rPr>
              <a:t>https://www3.ntu.edu.sg/home/ehchua/programming/howto/netbeans_howto.html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vi"/>
              <a:t>( Eclipse ) 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vi"/>
              <a:t>https://www.eclipse.org/downloads/packages/installer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Times New Roman"/>
                <a:ea typeface="Times New Roman"/>
                <a:cs typeface="Times New Roman"/>
                <a:sym typeface="Times New Roman"/>
              </a:rPr>
              <a:t>LIBRARY FOR BUILDING APP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3" name="Google Shape;173;p18"/>
          <p:cNvSpPr txBox="1"/>
          <p:nvPr>
            <p:ph idx="1" type="body"/>
          </p:nvPr>
        </p:nvSpPr>
        <p:spPr>
          <a:xfrm>
            <a:off x="1297500" y="13078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For UI/UX Design and Function 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vi" u="sng">
                <a:solidFill>
                  <a:schemeClr val="hlink"/>
                </a:solidFill>
                <a:hlinkClick r:id="rId3"/>
              </a:rPr>
              <a:t>https://docs.oracle.com/javase/7/docs/api/javax/swing/package-summary.html</a:t>
            </a:r>
            <a:endParaRPr u="sng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u="sng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vi"/>
              <a:t>For connection between Java and MySQL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vi" u="sng">
                <a:solidFill>
                  <a:schemeClr val="hlink"/>
                </a:solidFill>
                <a:hlinkClick r:id="rId4"/>
              </a:rPr>
              <a:t>https://www.vogella.com/tutorials/MySQLJava/article.html</a:t>
            </a:r>
            <a:endParaRPr u="sng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DESIGN ERD &amp; RD</a:t>
            </a:r>
            <a:endParaRPr/>
          </a:p>
        </p:txBody>
      </p:sp>
      <p:pic>
        <p:nvPicPr>
          <p:cNvPr id="179" name="Google Shape;17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4800" y="1131450"/>
            <a:ext cx="7384299" cy="3592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1712" y="204675"/>
            <a:ext cx="5180576" cy="473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1"/>
          <p:cNvSpPr txBox="1"/>
          <p:nvPr>
            <p:ph type="title"/>
          </p:nvPr>
        </p:nvSpPr>
        <p:spPr>
          <a:xfrm>
            <a:off x="1052550" y="52000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 sz="2700"/>
              <a:t>IMPLEMENT JAVA CODE &amp; SQL QUERY</a:t>
            </a:r>
            <a:endParaRPr sz="2700"/>
          </a:p>
        </p:txBody>
      </p:sp>
      <p:pic>
        <p:nvPicPr>
          <p:cNvPr id="190" name="Google Shape;19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0775" y="1606300"/>
            <a:ext cx="5182449" cy="243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